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9" r:id="rId2"/>
    <p:sldId id="509" r:id="rId3"/>
    <p:sldId id="265" r:id="rId4"/>
    <p:sldId id="268" r:id="rId5"/>
    <p:sldId id="258" r:id="rId6"/>
    <p:sldId id="453" r:id="rId7"/>
    <p:sldId id="494" r:id="rId8"/>
    <p:sldId id="495" r:id="rId9"/>
    <p:sldId id="271" r:id="rId10"/>
    <p:sldId id="455" r:id="rId11"/>
    <p:sldId id="457" r:id="rId12"/>
    <p:sldId id="458" r:id="rId13"/>
    <p:sldId id="462" r:id="rId14"/>
    <p:sldId id="459" r:id="rId15"/>
    <p:sldId id="460" r:id="rId16"/>
    <p:sldId id="461" r:id="rId17"/>
    <p:sldId id="261" r:id="rId18"/>
    <p:sldId id="463" r:id="rId19"/>
    <p:sldId id="262" r:id="rId20"/>
    <p:sldId id="464" r:id="rId21"/>
    <p:sldId id="465" r:id="rId22"/>
    <p:sldId id="514" r:id="rId23"/>
    <p:sldId id="466" r:id="rId24"/>
    <p:sldId id="467" r:id="rId25"/>
    <p:sldId id="515" r:id="rId26"/>
    <p:sldId id="516" r:id="rId27"/>
    <p:sldId id="264" r:id="rId28"/>
    <p:sldId id="266" r:id="rId29"/>
    <p:sldId id="267" r:id="rId30"/>
    <p:sldId id="525" r:id="rId31"/>
    <p:sldId id="269" r:id="rId32"/>
    <p:sldId id="270" r:id="rId33"/>
    <p:sldId id="526" r:id="rId34"/>
    <p:sldId id="257" r:id="rId35"/>
    <p:sldId id="527" r:id="rId36"/>
    <p:sldId id="528" r:id="rId37"/>
    <p:sldId id="260" r:id="rId38"/>
    <p:sldId id="529" r:id="rId39"/>
    <p:sldId id="531" r:id="rId40"/>
    <p:sldId id="532" r:id="rId41"/>
    <p:sldId id="533" r:id="rId42"/>
    <p:sldId id="534" r:id="rId43"/>
    <p:sldId id="517" r:id="rId44"/>
    <p:sldId id="518" r:id="rId45"/>
    <p:sldId id="519" r:id="rId46"/>
    <p:sldId id="524" r:id="rId47"/>
    <p:sldId id="510" r:id="rId48"/>
    <p:sldId id="511" r:id="rId49"/>
    <p:sldId id="512" r:id="rId50"/>
    <p:sldId id="513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87077" autoAdjust="0"/>
  </p:normalViewPr>
  <p:slideViewPr>
    <p:cSldViewPr>
      <p:cViewPr varScale="1">
        <p:scale>
          <a:sx n="66" d="100"/>
          <a:sy n="66" d="100"/>
        </p:scale>
        <p:origin x="13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7A75B5-191C-4DFE-A1CE-863FF588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0323AD-29E6-4E18-A585-3ED7CCAB3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16333-25EB-4E4E-B28F-7263747BEBE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29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AE7E8-9AC7-465D-8CB5-498F53E4531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46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E9233-D375-4F99-AF52-8A84D98FABB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21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F0550C-D039-4054-AD40-4F86FEBE7D7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70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515E62-58D0-47FF-980E-66090EECEBD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6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F9672-A5B3-4BEE-8FFE-BC84FEAC544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758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734583-9E1D-4377-B0FF-CCBF8274621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984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02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8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3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0323AD-29E6-4E18-A585-3ED7CCAB396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194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 and Computing Core Certification Guide 	Module A Computing Fundamentals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© CCI Learning Solutions Inc.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	</a:t>
            </a:r>
            <a:fld id="{F04A01C5-19D3-4B4B-9DC1-665A64C6CD2F}" type="slidenum">
              <a:rPr lang="en-CA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en-US" baseline="0" dirty="0"/>
              <a:t> b; 2 c; 3 d;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5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baseline="0" dirty="0"/>
              <a:t> a; 5 c;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baseline="0" dirty="0"/>
              <a:t> a; 7 c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03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6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83E259-138C-44C6-B50F-E1A7E1BF69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6316C7-7F26-4FFB-BB32-0271E7B586B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1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83E259-138C-44C6-B50F-E1A7E1BF691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39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64</a:t>
            </a:r>
          </a:p>
          <a:p>
            <a:r>
              <a:rPr lang="en-US" dirty="0"/>
              <a:t>Objective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48046B-8CF9-4D65-B322-A272B946A03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5F33E7-AC82-48FE-8C01-2875A186B2B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9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DA3D9-8184-4466-BFBF-93E7085402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2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A3C0FED6-FE05-4089-99C2-4F16C1BA1B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36B5D-1134-4074-965F-672E29387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1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6498-49B2-42DC-8C43-98B76AE2C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73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B810-4121-46F0-8324-1F5B6AFA8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74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NMTH - Chương 3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73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>
            <a:lvl1pPr algn="ctr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873624"/>
          </a:xfrm>
        </p:spPr>
        <p:txBody>
          <a:bodyPr/>
          <a:lstStyle>
            <a:lvl1pPr algn="just">
              <a:defRPr sz="2800"/>
            </a:lvl1pPr>
            <a:lvl2pPr algn="just">
              <a:defRPr sz="2800"/>
            </a:lvl2pPr>
            <a:lvl3pPr algn="just">
              <a:defRPr sz="2800"/>
            </a:lvl3pPr>
            <a:lvl4pPr algn="just">
              <a:defRPr sz="2800"/>
            </a:lvl4pPr>
            <a:lvl5pPr algn="just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6188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>
            <a:lvl1pPr algn="ctr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873624"/>
          </a:xfrm>
        </p:spPr>
        <p:txBody>
          <a:bodyPr/>
          <a:lstStyle>
            <a:lvl1pPr algn="just">
              <a:defRPr sz="2800"/>
            </a:lvl1pPr>
            <a:lvl2pPr algn="just">
              <a:defRPr sz="2800"/>
            </a:lvl2pPr>
            <a:lvl3pPr algn="just">
              <a:defRPr sz="2800"/>
            </a:lvl3pPr>
            <a:lvl4pPr algn="just">
              <a:defRPr sz="2800"/>
            </a:lvl4pPr>
            <a:lvl5pPr algn="just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D5037C0-D9A2-4EE2-B688-23A647885D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6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414AC5DA-B313-41EE-81A0-7201D3D201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0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62FA1-D11B-468A-B81E-9335669CB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4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A471C-98C6-4574-9B67-D9CC7AB28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1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50FA-8743-41C9-810C-1C45924C3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7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0838C-3205-4B89-974A-1B96C7EF9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BD62-F6AA-49FC-BB7F-A51E3C83AB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2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/C2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1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NHẬP MÔN TIN HỌC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4700" dirty="0" err="1">
                <a:latin typeface="Times New Roman" panose="02020603050405020304" pitchFamily="18" charset="0"/>
              </a:rPr>
              <a:t>Chương</a:t>
            </a:r>
            <a:r>
              <a:rPr lang="en-US" altLang="en-US" sz="4700">
                <a:latin typeface="Times New Roman" panose="02020603050405020304" pitchFamily="18" charset="0"/>
              </a:rPr>
              <a:t> 2</a:t>
            </a:r>
            <a:endParaRPr lang="en-US" altLang="en-US" sz="47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PHẦN CỨNG MÁY VI TÍNH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CPU: </a:t>
            </a:r>
            <a:r>
              <a:rPr lang="en-US" altLang="en-US" sz="3600" dirty="0" err="1"/>
              <a:t>Đơn</a:t>
            </a:r>
            <a:r>
              <a:rPr lang="en-US" altLang="en-US" sz="3600" dirty="0"/>
              <a:t> vị </a:t>
            </a:r>
            <a:r>
              <a:rPr lang="en-US" altLang="en-US" sz="3600" dirty="0" err="1"/>
              <a:t>đo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524000"/>
          <a:ext cx="7991475" cy="4524374"/>
        </p:xfrm>
        <a:graphic>
          <a:graphicData uri="http://schemas.openxmlformats.org/drawingml/2006/table">
            <a:tbl>
              <a:tblPr firstRow="1" firstCol="1" bandRow="1"/>
              <a:tblGrid>
                <a:gridCol w="15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696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Đơn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vị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Viết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tắt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Nhân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bởi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Bằng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b="1" dirty="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Hertz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Hz</a:t>
                      </a: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 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chu kỳ mỗi giây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b="1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Kilohertz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KHz</a:t>
                      </a: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nghìn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 chu kỳ mỗi giây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b="1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Megahertz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MHz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triệu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 chu kỳ mỗi giây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b="1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Gigahertz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GHz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 tỉ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1,000,000,000 chu kỳ mỗi giây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b="1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Terahertz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  <a:latin typeface="Zurich BT" pitchFamily="34" charset="0"/>
                          <a:ea typeface="Times New Roman"/>
                          <a:cs typeface="Calibri"/>
                        </a:rPr>
                        <a:t>THz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nghìn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tỉ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1,000,000,000,000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2000" dirty="0">
                        <a:effectLst/>
                        <a:latin typeface="Zurich BT" pitchFamily="34" charset="0"/>
                        <a:ea typeface="Times New Roman"/>
                        <a:cs typeface="Calibri"/>
                      </a:endParaRPr>
                    </a:p>
                  </a:txBody>
                  <a:tcPr marL="134017" marR="1340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10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46898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nhớ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304800" y="1096963"/>
            <a:ext cx="9448800" cy="56134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/>
              <a:t>Để cho một máy tính có thể xử lý thông tin, máy cần được cài đặt sẵn một dung lượng bộ nhớ hệ thống nhất định.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Các thao tác cơ bản với bộ nhớ: </a:t>
            </a:r>
            <a:endParaRPr lang="en-US" altLang="en-US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Thao tác đọc (read)</a:t>
            </a:r>
            <a:endParaRPr lang="en-US" altLang="en-US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Thao tác ghi (write) 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Các thành phần chính </a:t>
            </a:r>
            <a:endParaRPr lang="en-US" altLang="en-US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Bộ nhớ trong (Internal Memory) </a:t>
            </a:r>
            <a:endParaRPr lang="en-US" altLang="en-US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vi-VN" altLang="en-US"/>
              <a:t>Bộ nhớ ngoài (External Memory)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11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8722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nhớ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13400"/>
          </a:xfrm>
        </p:spPr>
        <p:txBody>
          <a:bodyPr/>
          <a:lstStyle/>
          <a:p>
            <a:pPr marL="361950" lvl="1" indent="-361950" eaLnBrk="1" hangingPunct="1">
              <a:lnSpc>
                <a:spcPct val="120000"/>
              </a:lnSpc>
              <a:spcBef>
                <a:spcPts val="600"/>
              </a:spcBef>
              <a:tabLst>
                <a:tab pos="361950" algn="l"/>
              </a:tabLst>
              <a:defRPr/>
            </a:pPr>
            <a:r>
              <a:rPr lang="en-US" altLang="en-US" dirty="0"/>
              <a:t>Dung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ổ </a:t>
            </a:r>
            <a:r>
              <a:rPr lang="en-US" altLang="en-US" dirty="0" err="1"/>
              <a:t>đĩa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đo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bit </a:t>
            </a:r>
            <a:r>
              <a:rPr lang="en-US" altLang="en-US" dirty="0" err="1"/>
              <a:t>và</a:t>
            </a:r>
            <a:r>
              <a:rPr lang="en-US" altLang="en-US" dirty="0"/>
              <a:t> byte</a:t>
            </a:r>
          </a:p>
          <a:p>
            <a:pPr marL="361950" lvl="2" indent="171450" eaLnBrk="1" hangingPunct="1">
              <a:lnSpc>
                <a:spcPct val="120000"/>
              </a:lnSpc>
              <a:spcBef>
                <a:spcPts val="600"/>
              </a:spcBef>
              <a:tabLst>
                <a:tab pos="361950" algn="l"/>
              </a:tabLst>
              <a:defRPr/>
            </a:pPr>
            <a:r>
              <a:rPr lang="en-US" altLang="en-US" dirty="0"/>
              <a:t>Bit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nhị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,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0 </a:t>
            </a:r>
            <a:r>
              <a:rPr lang="en-US" altLang="en-US" dirty="0" err="1"/>
              <a:t>hoặc</a:t>
            </a:r>
            <a:r>
              <a:rPr lang="en-US" altLang="en-US" dirty="0"/>
              <a:t> 1 </a:t>
            </a:r>
          </a:p>
          <a:p>
            <a:pPr marL="361950" lvl="2" indent="171450" eaLnBrk="1" hangingPunct="1">
              <a:lnSpc>
                <a:spcPct val="120000"/>
              </a:lnSpc>
              <a:spcBef>
                <a:spcPts val="600"/>
              </a:spcBef>
              <a:tabLst>
                <a:tab pos="361950" algn="l"/>
              </a:tabLst>
              <a:defRPr/>
            </a:pPr>
            <a:r>
              <a:rPr lang="en-US" altLang="en-US" dirty="0"/>
              <a:t>Byte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tám</a:t>
            </a:r>
            <a:r>
              <a:rPr lang="en-US" altLang="en-US" dirty="0"/>
              <a:t> bit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  <a:p>
            <a:pPr marL="361950" lvl="1" indent="-361950" eaLnBrk="1" hangingPunct="1">
              <a:lnSpc>
                <a:spcPct val="120000"/>
              </a:lnSpc>
              <a:spcBef>
                <a:spcPts val="700"/>
              </a:spcBef>
              <a:tabLst>
                <a:tab pos="361950" algn="l"/>
              </a:tabLst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byte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</a:t>
            </a:r>
            <a:r>
              <a:rPr lang="en-US" dirty="0"/>
              <a:t>̃.</a:t>
            </a:r>
          </a:p>
          <a:p>
            <a:pPr marL="0" indent="0" eaLnBrk="1" hangingPunct="1">
              <a:lnSpc>
                <a:spcPct val="120000"/>
              </a:lnSpc>
              <a:spcBef>
                <a:spcPts val="700"/>
              </a:spcBef>
              <a:buFont typeface="Wingdings" panose="05000000000000000000" pitchFamily="2" charset="2"/>
              <a:buNone/>
              <a:defRPr/>
            </a:pPr>
            <a:r>
              <a:rPr lang="en-US" dirty="0"/>
              <a:t>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</a:t>
            </a:r>
            <a:r>
              <a:rPr lang="en-US" dirty="0"/>
              <a:t>̃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12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6204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Đơn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vị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bộ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nhớ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62820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60488"/>
          <a:ext cx="8229600" cy="5381622"/>
        </p:xfrm>
        <a:graphic>
          <a:graphicData uri="http://schemas.openxmlformats.org/drawingml/2006/table">
            <a:tbl>
              <a:tblPr/>
              <a:tblGrid>
                <a:gridCol w="171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Đơn vị 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Viết tắt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Bằng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Gần bằng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chữ số nhị phân đơn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 bits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kí tự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7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kilobyte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KB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1,024 bytes (một nghìn byte)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Nửa trang đánh máy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megabyte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MB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1,024 KB (một triệu byte)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tác phẩm 500 trang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9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gigabyte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GB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024 MB (một tỉ byte)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tác phẩm 500 nghìn trang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terabyte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TB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1,024 GB (một nghìn tỉ byte)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tác phẩm 500 triệu trang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8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petabyte</a:t>
                      </a:r>
                    </a:p>
                  </a:txBody>
                  <a:tcPr marL="89716" marR="89716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Zurich B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PB</a:t>
                      </a: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1,024 TB (một triệu tỉ byte)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Hai mươi triệu tủ đựng hồ sơ văn bản bốn ngăn.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Zurich B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9716" marR="8971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13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58661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nhớ trong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9144000" cy="561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/>
              <a:t>Chức năng và đặc điểm 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Chứa các thông tin mà CPU có thể trao đổi trực tiếp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Tốc độ rất nhanh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Dung lượng không lớn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en-US" altLang="en-US" sz="2400"/>
              <a:t>Hai loại bộ nhớ cơ bản : 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</a:pPr>
            <a:r>
              <a:rPr lang="en-US" altLang="en-US" sz="2000"/>
              <a:t>Bộ </a:t>
            </a:r>
            <a:r>
              <a:rPr lang="en-US" altLang="en-US" sz="2200"/>
              <a:t>nhớ chỉ đọc (ROM) 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</a:pPr>
            <a:r>
              <a:rPr lang="en-US" altLang="en-US" sz="2200"/>
              <a:t>Bộ nhớ truy </a:t>
            </a:r>
            <a:r>
              <a:rPr lang="en-US" altLang="en-US" sz="2000"/>
              <a:t>cập ngẫu nhiên (RAM)</a:t>
            </a:r>
          </a:p>
          <a:p>
            <a:pPr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/>
              <a:t>Các loại bộ nhớ trong: 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Bộ nhớ chính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Bộ nhớ cache (bộ nhớ đệm nhanh)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14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3442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Bộ nhớ (memory)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0287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OM-BIO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4578032"/>
            <a:ext cx="1428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36226" y="1164236"/>
            <a:ext cx="5867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RAM (Random Access Memory)</a:t>
            </a:r>
            <a:endParaRPr lang="en-US" sz="24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2400" kern="0" dirty="0" err="1">
                <a:latin typeface="+mn-lt"/>
              </a:rPr>
              <a:t>bộ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nhớ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chính</a:t>
            </a:r>
            <a:r>
              <a:rPr lang="en-US" sz="2400" kern="0" dirty="0">
                <a:latin typeface="+mn-lt"/>
              </a:rPr>
              <a:t>, </a:t>
            </a:r>
            <a:r>
              <a:rPr lang="en-US" sz="2400" kern="0" dirty="0" err="1">
                <a:latin typeface="+mn-lt"/>
              </a:rPr>
              <a:t>bị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xóa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tắt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máy</a:t>
            </a:r>
            <a:r>
              <a:rPr lang="en-US" sz="2400" kern="0" dirty="0">
                <a:latin typeface="+mn-lt"/>
              </a:rPr>
              <a:t>.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2400" kern="0" dirty="0" err="1">
                <a:latin typeface="+mn-lt"/>
              </a:rPr>
              <a:t>khi</a:t>
            </a:r>
            <a:r>
              <a:rPr lang="en-US" sz="2400" kern="0" dirty="0">
                <a:latin typeface="+mn-lt"/>
              </a:rPr>
              <a:t> CPU </a:t>
            </a:r>
            <a:r>
              <a:rPr lang="en-US" sz="2400" kern="0" dirty="0" err="1">
                <a:latin typeface="+mn-lt"/>
              </a:rPr>
              <a:t>thực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chương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trình</a:t>
            </a:r>
            <a:r>
              <a:rPr lang="en-US" sz="2400" kern="0" dirty="0">
                <a:latin typeface="+mn-lt"/>
              </a:rPr>
              <a:t>, </a:t>
            </a:r>
            <a:br>
              <a:rPr lang="en-US" sz="2400" kern="0" dirty="0">
                <a:latin typeface="+mn-lt"/>
              </a:rPr>
            </a:br>
            <a:r>
              <a:rPr lang="en-US" sz="2400" kern="0" dirty="0" err="1">
                <a:latin typeface="+mn-lt"/>
              </a:rPr>
              <a:t>thanh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ghi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chỉ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lưu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một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lượng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nhỏ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dữ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liệu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lệnh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tại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thời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điểm</a:t>
            </a:r>
            <a:r>
              <a:rPr lang="en-US" sz="2400" kern="0" dirty="0">
                <a:latin typeface="+mn-lt"/>
              </a:rPr>
              <a:t>, </a:t>
            </a:r>
            <a:r>
              <a:rPr lang="en-US" sz="2400" kern="0" dirty="0" err="1">
                <a:latin typeface="+mn-lt"/>
              </a:rPr>
              <a:t>phần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dữ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liệu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lệnh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còn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lại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của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hương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trình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được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lưu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trong</a:t>
            </a:r>
            <a:r>
              <a:rPr lang="en-US" sz="2400" kern="0" dirty="0">
                <a:latin typeface="+mn-lt"/>
              </a:rPr>
              <a:t> RAM, </a:t>
            </a:r>
            <a:r>
              <a:rPr lang="en-US" sz="2400" kern="0" dirty="0" err="1">
                <a:latin typeface="+mn-lt"/>
              </a:rPr>
              <a:t>sẳn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sàng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khi</a:t>
            </a:r>
            <a:r>
              <a:rPr lang="en-US" sz="2400" kern="0" dirty="0">
                <a:latin typeface="+mn-lt"/>
              </a:rPr>
              <a:t> CPU </a:t>
            </a:r>
            <a:r>
              <a:rPr lang="en-US" sz="2400" kern="0" dirty="0" err="1">
                <a:latin typeface="+mn-lt"/>
              </a:rPr>
              <a:t>cần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đến</a:t>
            </a:r>
            <a:r>
              <a:rPr lang="en-US" sz="2400" kern="0" dirty="0">
                <a:latin typeface="+mn-lt"/>
              </a:rPr>
              <a:t>.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ROM (Read Only Memory)</a:t>
            </a:r>
            <a:endParaRPr lang="en-US" sz="24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2400" kern="0" dirty="0" err="1">
                <a:latin typeface="+mn-lt"/>
              </a:rPr>
              <a:t>lưu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chương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trình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và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dữ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liệu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của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hệ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thống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nhập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xuất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cơ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bản</a:t>
            </a:r>
            <a:r>
              <a:rPr lang="en-US" sz="2400" kern="0" dirty="0">
                <a:latin typeface="+mn-lt"/>
              </a:rPr>
              <a:t> (Basic Input /Output System)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2400" kern="0" dirty="0" err="1">
                <a:latin typeface="+mn-lt"/>
              </a:rPr>
              <a:t>không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bị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xóa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khi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tắt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máy</a:t>
            </a:r>
            <a:r>
              <a:rPr lang="en-US" sz="2400" kern="0" dirty="0">
                <a:latin typeface="+mn-lt"/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15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36595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BIOS (Basic Input/Output System) là các chương trình nhỏ, lưu trong ROM, giữ vai trò  trung gian giữa phần cứng và phần mềm.</a:t>
            </a:r>
          </a:p>
          <a:p>
            <a:r>
              <a:rPr lang="en-US" altLang="en-US"/>
              <a:t>Chức năng chính là chuyển các lệnh cấp cao từ phần mềm thành các tín hiệu điện tử cấp thấp để bộ điều khiển thiết bị hiểu được.</a:t>
            </a:r>
          </a:p>
          <a:p>
            <a:endParaRPr lang="en-US" altLang="en-US"/>
          </a:p>
        </p:txBody>
      </p:sp>
      <p:pic>
        <p:nvPicPr>
          <p:cNvPr id="2050" name="Picture 2" descr="http://cci-compeng.com/Unit_5_PC_Architecture/Unit_5_Images/5406_BIO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962400"/>
            <a:ext cx="59531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-535781" y="6321424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16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3911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381000"/>
            <a:ext cx="7026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TỔ </a:t>
            </a:r>
            <a:r>
              <a:rPr sz="3600" spc="-5" dirty="0">
                <a:solidFill>
                  <a:srgbClr val="006666"/>
                </a:solidFill>
              </a:rPr>
              <a:t>CHỨC CỦA BỘ NHỚ</a:t>
            </a:r>
            <a:r>
              <a:rPr sz="3600" spc="-204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TRONG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3837" y="3354324"/>
            <a:ext cx="2241550" cy="1069975"/>
            <a:chOff x="223837" y="4040187"/>
            <a:chExt cx="2241550" cy="1069975"/>
          </a:xfrm>
        </p:grpSpPr>
        <p:sp>
          <p:nvSpPr>
            <p:cNvPr id="4" name="object 4"/>
            <p:cNvSpPr/>
            <p:nvPr/>
          </p:nvSpPr>
          <p:spPr>
            <a:xfrm>
              <a:off x="228600" y="4044950"/>
              <a:ext cx="2232025" cy="1060450"/>
            </a:xfrm>
            <a:custGeom>
              <a:avLst/>
              <a:gdLst/>
              <a:ahLst/>
              <a:cxnLst/>
              <a:rect l="l" t="t" r="r" b="b"/>
              <a:pathLst>
                <a:path w="2232025" h="1060450">
                  <a:moveTo>
                    <a:pt x="2232025" y="0"/>
                  </a:moveTo>
                  <a:lnTo>
                    <a:pt x="889000" y="603250"/>
                  </a:lnTo>
                  <a:lnTo>
                    <a:pt x="0" y="603250"/>
                  </a:lnTo>
                  <a:lnTo>
                    <a:pt x="0" y="1060450"/>
                  </a:lnTo>
                  <a:lnTo>
                    <a:pt x="1524000" y="1060450"/>
                  </a:lnTo>
                  <a:lnTo>
                    <a:pt x="1524000" y="603250"/>
                  </a:lnTo>
                  <a:lnTo>
                    <a:pt x="1270000" y="603250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4044950"/>
              <a:ext cx="2232025" cy="1060450"/>
            </a:xfrm>
            <a:custGeom>
              <a:avLst/>
              <a:gdLst/>
              <a:ahLst/>
              <a:cxnLst/>
              <a:rect l="l" t="t" r="r" b="b"/>
              <a:pathLst>
                <a:path w="2232025" h="1060450">
                  <a:moveTo>
                    <a:pt x="0" y="603250"/>
                  </a:moveTo>
                  <a:lnTo>
                    <a:pt x="889000" y="603250"/>
                  </a:lnTo>
                  <a:lnTo>
                    <a:pt x="2232025" y="0"/>
                  </a:lnTo>
                  <a:lnTo>
                    <a:pt x="1270000" y="603250"/>
                  </a:lnTo>
                  <a:lnTo>
                    <a:pt x="1524000" y="603250"/>
                  </a:lnTo>
                  <a:lnTo>
                    <a:pt x="1524000" y="679450"/>
                  </a:lnTo>
                  <a:lnTo>
                    <a:pt x="1524000" y="793750"/>
                  </a:lnTo>
                  <a:lnTo>
                    <a:pt x="1524000" y="1060450"/>
                  </a:lnTo>
                  <a:lnTo>
                    <a:pt x="1270000" y="1060450"/>
                  </a:lnTo>
                  <a:lnTo>
                    <a:pt x="889000" y="1060450"/>
                  </a:lnTo>
                  <a:lnTo>
                    <a:pt x="0" y="1060450"/>
                  </a:lnTo>
                  <a:lnTo>
                    <a:pt x="0" y="793750"/>
                  </a:lnTo>
                  <a:lnTo>
                    <a:pt x="0" y="679450"/>
                  </a:lnTo>
                  <a:lnTo>
                    <a:pt x="0" y="6032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52218"/>
              </p:ext>
            </p:extLst>
          </p:nvPr>
        </p:nvGraphicFramePr>
        <p:xfrm>
          <a:off x="2333625" y="1890649"/>
          <a:ext cx="61722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76200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5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3366"/>
                      </a:solidFill>
                      <a:prstDash val="solid"/>
                    </a:lnR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T w="76200">
                      <a:solidFill>
                        <a:srgbClr val="FF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90600" y="1447800"/>
            <a:ext cx="7315200" cy="3670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1878330" algn="l"/>
                <a:tab pos="2575560" algn="l"/>
                <a:tab pos="3274695" algn="l"/>
                <a:tab pos="3971925" algn="l"/>
                <a:tab pos="4733290" algn="l"/>
                <a:tab pos="5368290" algn="l"/>
                <a:tab pos="6129655" algn="l"/>
                <a:tab pos="6826884" algn="l"/>
              </a:tabLst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Ô nhớ</a:t>
            </a:r>
            <a:r>
              <a:rPr sz="1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8 bit	7	6	5	4	3	2	1	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837" y="4567174"/>
            <a:ext cx="3168650" cy="466725"/>
            <a:chOff x="223837" y="5253037"/>
            <a:chExt cx="3168650" cy="466725"/>
          </a:xfrm>
        </p:grpSpPr>
        <p:sp>
          <p:nvSpPr>
            <p:cNvPr id="9" name="object 9"/>
            <p:cNvSpPr/>
            <p:nvPr/>
          </p:nvSpPr>
          <p:spPr>
            <a:xfrm>
              <a:off x="228600" y="5257800"/>
              <a:ext cx="3159125" cy="457200"/>
            </a:xfrm>
            <a:custGeom>
              <a:avLst/>
              <a:gdLst/>
              <a:ahLst/>
              <a:cxnLst/>
              <a:rect l="l" t="t" r="r" b="b"/>
              <a:pathLst>
                <a:path w="3159125" h="457200">
                  <a:moveTo>
                    <a:pt x="1752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752600" y="457200"/>
                  </a:lnTo>
                  <a:lnTo>
                    <a:pt x="1752600" y="381000"/>
                  </a:lnTo>
                  <a:lnTo>
                    <a:pt x="3159125" y="339725"/>
                  </a:lnTo>
                  <a:lnTo>
                    <a:pt x="1752600" y="2667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5257800"/>
              <a:ext cx="3159125" cy="457200"/>
            </a:xfrm>
            <a:custGeom>
              <a:avLst/>
              <a:gdLst/>
              <a:ahLst/>
              <a:cxnLst/>
              <a:rect l="l" t="t" r="r" b="b"/>
              <a:pathLst>
                <a:path w="3159125" h="457200">
                  <a:moveTo>
                    <a:pt x="0" y="0"/>
                  </a:moveTo>
                  <a:lnTo>
                    <a:pt x="1022350" y="0"/>
                  </a:lnTo>
                  <a:lnTo>
                    <a:pt x="1460500" y="0"/>
                  </a:lnTo>
                  <a:lnTo>
                    <a:pt x="1752600" y="0"/>
                  </a:lnTo>
                  <a:lnTo>
                    <a:pt x="1752600" y="266700"/>
                  </a:lnTo>
                  <a:lnTo>
                    <a:pt x="3159125" y="339725"/>
                  </a:lnTo>
                  <a:lnTo>
                    <a:pt x="1752600" y="381000"/>
                  </a:lnTo>
                  <a:lnTo>
                    <a:pt x="1752600" y="457200"/>
                  </a:lnTo>
                  <a:lnTo>
                    <a:pt x="1460500" y="457200"/>
                  </a:lnTo>
                  <a:lnTo>
                    <a:pt x="102235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809" y="2008696"/>
            <a:ext cx="1920239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Địa chỉ</a:t>
            </a:r>
            <a:r>
              <a:rPr sz="18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27405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Địa chỉ</a:t>
            </a:r>
            <a:r>
              <a:rPr sz="18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827405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Địa chỉ</a:t>
            </a:r>
            <a:r>
              <a:rPr sz="18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00965" marR="140970" indent="730885">
              <a:lnSpc>
                <a:spcPts val="4800"/>
              </a:lnSpc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Địa chỉ</a:t>
            </a:r>
            <a:r>
              <a:rPr sz="18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3  Một ô</a:t>
            </a:r>
            <a:r>
              <a:rPr sz="1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ngăn</a:t>
            </a:r>
            <a:r>
              <a:rPr sz="18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751205">
              <a:lnSpc>
                <a:spcPct val="100000"/>
              </a:lnSpc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Địa chỉ</a:t>
            </a:r>
            <a:r>
              <a:rPr sz="1800" b="1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17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2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nhớ ngoài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9144000" cy="561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/>
              <a:t>Chức năng và đặc điểm 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Lưu giữ tài nguyên phần mềm của máy tính, bao gồm: Hệ điều hành, các chương trình và dữ liệu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Bộ nhớ ngoài được kết nối với hệ thống dưới dạng các thiết bị vào ra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Dung lượng lớn </a:t>
            </a:r>
            <a:endParaRPr lang="en-US" altLang="en-US" sz="2400"/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</a:pPr>
            <a:r>
              <a:rPr lang="vi-VN" altLang="en-US" sz="2400"/>
              <a:t>Tốc độ chậm</a:t>
            </a:r>
            <a:endParaRPr lang="en-US" altLang="en-US" sz="2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18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620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3513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BỘ NHỚ</a:t>
            </a:r>
            <a:r>
              <a:rPr sz="3600" spc="-9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NGOÀI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95325" y="1357783"/>
            <a:ext cx="3799204" cy="213550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2545" rIns="0" bIns="0" rtlCol="0">
            <a:spAutoFit/>
          </a:bodyPr>
          <a:lstStyle/>
          <a:p>
            <a:pPr marL="434340" marR="251460" indent="-343535" algn="just">
              <a:lnSpc>
                <a:spcPts val="2160"/>
              </a:lnSpc>
              <a:spcBef>
                <a:spcPts val="335"/>
              </a:spcBef>
              <a:buSzPct val="75000"/>
              <a:buFont typeface="Wingdings"/>
              <a:buChar char=""/>
              <a:tabLst>
                <a:tab pos="43497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Có khả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năng lưu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trữ không  cần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nguồn nuôi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(giữ các</a:t>
            </a:r>
            <a:r>
              <a:rPr sz="20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dữ  liệu dùng nhiều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lần)</a:t>
            </a:r>
            <a:endParaRPr sz="2000">
              <a:latin typeface="Arial"/>
              <a:cs typeface="Arial"/>
            </a:endParaRPr>
          </a:p>
          <a:p>
            <a:pPr marL="434340" marR="372745" indent="-343535" algn="just">
              <a:lnSpc>
                <a:spcPts val="2160"/>
              </a:lnSpc>
              <a:spcBef>
                <a:spcPts val="484"/>
              </a:spcBef>
              <a:buSzPct val="75000"/>
              <a:buFont typeface="Wingdings"/>
              <a:buChar char=""/>
              <a:tabLst>
                <a:tab pos="434975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Lưu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trữ với khối lượng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lớn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(ví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 hồ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sơ của một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ngân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hàng)</a:t>
            </a:r>
            <a:endParaRPr sz="2000">
              <a:latin typeface="Arial"/>
              <a:cs typeface="Arial"/>
            </a:endParaRPr>
          </a:p>
          <a:p>
            <a:pPr marL="434340" indent="-343535" algn="just">
              <a:lnSpc>
                <a:spcPct val="100000"/>
              </a:lnSpc>
              <a:spcBef>
                <a:spcPts val="210"/>
              </a:spcBef>
              <a:buSzPct val="75000"/>
              <a:buFont typeface="Wingdings"/>
              <a:buChar char=""/>
              <a:tabLst>
                <a:tab pos="43497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Lưu trữ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với giá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thành</a:t>
            </a:r>
            <a:r>
              <a:rPr sz="20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rẻ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8901" y="1421283"/>
            <a:ext cx="4126229" cy="2092325"/>
          </a:xfrm>
          <a:custGeom>
            <a:avLst/>
            <a:gdLst/>
            <a:ahLst/>
            <a:cxnLst/>
            <a:rect l="l" t="t" r="r" b="b"/>
            <a:pathLst>
              <a:path w="4126229" h="2092325">
                <a:moveTo>
                  <a:pt x="4125849" y="0"/>
                </a:moveTo>
                <a:lnTo>
                  <a:pt x="0" y="0"/>
                </a:lnTo>
                <a:lnTo>
                  <a:pt x="0" y="2092325"/>
                </a:lnTo>
                <a:lnTo>
                  <a:pt x="4125849" y="2092325"/>
                </a:lnTo>
                <a:lnTo>
                  <a:pt x="412584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8403" y="1295400"/>
            <a:ext cx="387921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nghệ lưu</a:t>
            </a:r>
            <a:r>
              <a:rPr sz="20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trữ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Vật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từ (đĩa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mềm,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cứng,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băng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từ,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quang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từ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MO)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Vật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quang (đĩa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CD)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Bán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dẫn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(Flash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driver)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3575584"/>
            <a:ext cx="8153400" cy="2970530"/>
            <a:chOff x="917575" y="3887851"/>
            <a:chExt cx="8153400" cy="2970530"/>
          </a:xfrm>
        </p:grpSpPr>
        <p:sp>
          <p:nvSpPr>
            <p:cNvPr id="7" name="object 7"/>
            <p:cNvSpPr/>
            <p:nvPr/>
          </p:nvSpPr>
          <p:spPr>
            <a:xfrm>
              <a:off x="1114026" y="4013200"/>
              <a:ext cx="1446610" cy="1323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325" y="4967287"/>
              <a:ext cx="1141412" cy="114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7401" y="3960876"/>
              <a:ext cx="2947924" cy="1635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2225" y="5288025"/>
              <a:ext cx="1577975" cy="15699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6026" y="3887851"/>
              <a:ext cx="2004949" cy="1503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4300" y="5782560"/>
              <a:ext cx="2049526" cy="9960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7750" y="5033962"/>
              <a:ext cx="1074737" cy="10747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3551" y="5357875"/>
              <a:ext cx="1200150" cy="15001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7100" y="3898900"/>
              <a:ext cx="8110855" cy="2895600"/>
            </a:xfrm>
            <a:custGeom>
              <a:avLst/>
              <a:gdLst/>
              <a:ahLst/>
              <a:cxnLst/>
              <a:rect l="l" t="t" r="r" b="b"/>
              <a:pathLst>
                <a:path w="8110855" h="2895600">
                  <a:moveTo>
                    <a:pt x="0" y="12700"/>
                  </a:moveTo>
                  <a:lnTo>
                    <a:pt x="4864100" y="0"/>
                  </a:lnTo>
                  <a:lnTo>
                    <a:pt x="4851654" y="927100"/>
                  </a:lnTo>
                  <a:lnTo>
                    <a:pt x="2344801" y="2895598"/>
                  </a:lnTo>
                  <a:lnTo>
                    <a:pt x="0" y="2895598"/>
                  </a:lnTo>
                  <a:lnTo>
                    <a:pt x="0" y="12700"/>
                  </a:lnTo>
                  <a:close/>
                </a:path>
                <a:path w="8110855" h="2895600">
                  <a:moveTo>
                    <a:pt x="5078095" y="1104519"/>
                  </a:moveTo>
                  <a:lnTo>
                    <a:pt x="2647950" y="2895598"/>
                  </a:lnTo>
                  <a:lnTo>
                    <a:pt x="8086344" y="2882986"/>
                  </a:lnTo>
                  <a:lnTo>
                    <a:pt x="8099425" y="1987461"/>
                  </a:lnTo>
                  <a:lnTo>
                    <a:pt x="5143754" y="1054100"/>
                  </a:lnTo>
                  <a:lnTo>
                    <a:pt x="5025644" y="1142364"/>
                  </a:lnTo>
                </a:path>
                <a:path w="8110855" h="2895600">
                  <a:moveTo>
                    <a:pt x="5041900" y="71627"/>
                  </a:moveTo>
                  <a:lnTo>
                    <a:pt x="5041900" y="872236"/>
                  </a:lnTo>
                  <a:lnTo>
                    <a:pt x="8110601" y="1816100"/>
                  </a:lnTo>
                  <a:lnTo>
                    <a:pt x="8110601" y="0"/>
                  </a:lnTo>
                  <a:lnTo>
                    <a:pt x="5029200" y="23875"/>
                  </a:lnTo>
                </a:path>
              </a:pathLst>
            </a:custGeom>
            <a:ln w="19050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 smtClean="0"/>
              <a:t>NMTH - Chương 3</a:t>
            </a:r>
            <a:endParaRPr lang="vi-V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ru-RU" altLang="vi-VN" dirty="0" err="1"/>
              <a:t>J</a:t>
            </a:r>
            <a:r>
              <a:rPr lang="ru-RU" altLang="vi-VN" dirty="0"/>
              <a:t>. </a:t>
            </a:r>
            <a:r>
              <a:rPr lang="ru-RU" altLang="vi-VN" dirty="0" err="1"/>
              <a:t>Glenn</a:t>
            </a:r>
            <a:r>
              <a:rPr lang="ru-RU" altLang="vi-VN" dirty="0"/>
              <a:t> </a:t>
            </a:r>
            <a:r>
              <a:rPr lang="ru-RU" altLang="vi-VN" dirty="0" err="1"/>
              <a:t>Brookshear</a:t>
            </a:r>
            <a:r>
              <a:rPr lang="en-US" altLang="vi-VN" dirty="0"/>
              <a:t>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ru-RU" altLang="vi-VN" b="1" i="1" dirty="0"/>
              <a:t>: </a:t>
            </a:r>
            <a:r>
              <a:rPr lang="ru-RU" altLang="vi-VN" b="1" i="1" dirty="0" err="1"/>
              <a:t>An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Overview</a:t>
            </a:r>
            <a:r>
              <a:rPr lang="en-US" altLang="vi-VN" i="1" dirty="0"/>
              <a:t>,</a:t>
            </a:r>
            <a:r>
              <a:rPr lang="en-US" altLang="vi-VN" dirty="0"/>
              <a:t> Pearson, </a:t>
            </a:r>
            <a:r>
              <a:rPr lang="ru-RU" altLang="vi-VN" dirty="0"/>
              <a:t>201</a:t>
            </a:r>
            <a:r>
              <a:rPr lang="en-US" altLang="vi-VN" dirty="0"/>
              <a:t>5.</a:t>
            </a:r>
          </a:p>
          <a:p>
            <a:pPr algn="just" eaLnBrk="1" hangingPunct="1"/>
            <a:r>
              <a:rPr lang="en-US" altLang="vi-VN" dirty="0"/>
              <a:t>N. Dell, J. Lewis,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en-US" altLang="vi-VN" b="1" i="1" dirty="0"/>
              <a:t> </a:t>
            </a:r>
            <a:r>
              <a:rPr lang="en-US" alt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altLang="vi-VN" b="1" i="1" dirty="0"/>
              <a:t>uminated </a:t>
            </a:r>
            <a:r>
              <a:rPr lang="en-US" altLang="vi-VN" i="1" dirty="0"/>
              <a:t>(6</a:t>
            </a:r>
            <a:r>
              <a:rPr lang="en-US" altLang="vi-VN" i="1" baseline="30000" dirty="0"/>
              <a:t>th</a:t>
            </a:r>
            <a:r>
              <a:rPr lang="en-US" altLang="vi-VN" i="1" dirty="0"/>
              <a:t> Edition),</a:t>
            </a:r>
            <a:r>
              <a:rPr lang="en-US" altLang="vi-VN" dirty="0"/>
              <a:t> Jones &amp; Bartlett Learning, </a:t>
            </a:r>
            <a:r>
              <a:rPr lang="ru-RU" altLang="vi-VN" dirty="0"/>
              <a:t>201</a:t>
            </a:r>
            <a:r>
              <a:rPr lang="en-US" altLang="vi-VN" dirty="0"/>
              <a:t>6.</a:t>
            </a:r>
          </a:p>
          <a:p>
            <a:pPr algn="just"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</a:t>
            </a:r>
            <a:r>
              <a:rPr lang="en-US" altLang="vi-VN" dirty="0" err="1"/>
              <a:t>Nhập</a:t>
            </a:r>
            <a:r>
              <a:rPr lang="en-US" altLang="vi-VN" dirty="0"/>
              <a:t> </a:t>
            </a:r>
            <a:r>
              <a:rPr lang="en-US" altLang="vi-VN" dirty="0" err="1"/>
              <a:t>môn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– </a:t>
            </a:r>
            <a:r>
              <a:rPr lang="en-US" altLang="vi-VN" dirty="0" err="1"/>
              <a:t>Ninh</a:t>
            </a:r>
            <a:r>
              <a:rPr lang="en-US" altLang="vi-VN" dirty="0"/>
              <a:t> </a:t>
            </a:r>
            <a:r>
              <a:rPr lang="en-US" altLang="vi-VN" dirty="0" err="1"/>
              <a:t>Xuân</a:t>
            </a:r>
            <a:r>
              <a:rPr lang="en-US" altLang="vi-VN" dirty="0"/>
              <a:t> </a:t>
            </a:r>
            <a:r>
              <a:rPr lang="en-US" altLang="vi-VN" dirty="0" err="1"/>
              <a:t>Hương</a:t>
            </a:r>
            <a:r>
              <a:rPr lang="en-US" altLang="vi-VN" dirty="0"/>
              <a:t> – ĐH </a:t>
            </a:r>
            <a:r>
              <a:rPr lang="en-US" altLang="vi-VN" dirty="0" err="1"/>
              <a:t>Mở</a:t>
            </a:r>
            <a:r>
              <a:rPr lang="en-US" altLang="vi-VN" dirty="0"/>
              <a:t> </a:t>
            </a:r>
            <a:r>
              <a:rPr lang="en-US" altLang="vi-VN" dirty="0" err="1"/>
              <a:t>Tp</a:t>
            </a:r>
            <a:r>
              <a:rPr lang="en-US" altLang="vi-VN" dirty="0"/>
              <a:t> HCM</a:t>
            </a:r>
          </a:p>
          <a:p>
            <a:pPr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Ebook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/>
              <a:t>- ĐHQGHN</a:t>
            </a:r>
            <a:endParaRPr lang="vi-VN" altLang="vi-VN"/>
          </a:p>
          <a:p>
            <a:pPr algn="just" eaLnBrk="1" hangingPunct="1"/>
            <a:endParaRPr lang="vi-VN" altLang="vi-VN" dirty="0"/>
          </a:p>
          <a:p>
            <a:pPr algn="just" eaLnBrk="1" hangingPunct="1"/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33434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nhớ ngoài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13400"/>
          </a:xfrm>
        </p:spPr>
        <p:txBody>
          <a:bodyPr/>
          <a:lstStyle/>
          <a:p>
            <a:r>
              <a:rPr lang="vi-VN" altLang="en-US" b="1"/>
              <a:t>Kho lưu trữ (storage)</a:t>
            </a:r>
            <a:r>
              <a:rPr lang="en-US" altLang="en-US" b="1"/>
              <a:t> </a:t>
            </a:r>
          </a:p>
          <a:p>
            <a:pPr lvl="1"/>
            <a:r>
              <a:rPr lang="vi-VN" altLang="en-US"/>
              <a:t>Những chương trình</a:t>
            </a:r>
            <a:r>
              <a:rPr lang="en-US" altLang="en-US"/>
              <a:t>,</a:t>
            </a:r>
            <a:r>
              <a:rPr lang="vi-VN" altLang="en-US"/>
              <a:t> phần mềm và tài liệu người dùng phải được lưu trữ trên máy tính khi chúng không được sử dụng</a:t>
            </a:r>
            <a:r>
              <a:rPr lang="en-US" altLang="en-US"/>
              <a:t>.</a:t>
            </a:r>
          </a:p>
          <a:p>
            <a:pPr lvl="1"/>
            <a:r>
              <a:rPr lang="vi-VN" altLang="en-US"/>
              <a:t>Kho chứa trên máy (</a:t>
            </a:r>
            <a:r>
              <a:rPr lang="en-US" altLang="en-US"/>
              <a:t>Local storage) = </a:t>
            </a:r>
            <a:r>
              <a:rPr lang="vi-VN" altLang="en-US"/>
              <a:t>những thiết bị bên trong hoặc được gắn trực tiếp vào máy tính </a:t>
            </a:r>
          </a:p>
          <a:p>
            <a:pPr lvl="1"/>
            <a:r>
              <a:rPr lang="vi-VN" altLang="en-US"/>
              <a:t>Kho chứa từ xa (</a:t>
            </a:r>
            <a:r>
              <a:rPr lang="en-US" altLang="en-US"/>
              <a:t>Remote storage) = </a:t>
            </a:r>
            <a:r>
              <a:rPr lang="vi-VN" altLang="en-US"/>
              <a:t>những </a:t>
            </a:r>
            <a:r>
              <a:rPr lang="en-US" altLang="en-US"/>
              <a:t>nơi lưu trữ</a:t>
            </a:r>
            <a:r>
              <a:rPr lang="vi-VN" altLang="en-US"/>
              <a:t> được truy cập đến thông qua kết nối mạng</a:t>
            </a:r>
            <a:endParaRPr lang="en-US" altLang="en-US"/>
          </a:p>
          <a:p>
            <a:r>
              <a:rPr lang="vi-VN" altLang="en-US" b="1"/>
              <a:t>Những thiết bị lưu trữ thông dụng gồm</a:t>
            </a:r>
            <a:r>
              <a:rPr lang="en-US" altLang="en-US" b="1"/>
              <a:t>:</a:t>
            </a:r>
          </a:p>
          <a:p>
            <a:pPr lvl="1"/>
            <a:r>
              <a:rPr lang="en-US" altLang="en-US" sz="2400"/>
              <a:t>Bộ nhớ từ</a:t>
            </a:r>
          </a:p>
          <a:p>
            <a:pPr lvl="1"/>
            <a:r>
              <a:rPr lang="en-US" altLang="en-US" sz="2400"/>
              <a:t>Bộ nhớ quang</a:t>
            </a:r>
          </a:p>
          <a:p>
            <a:pPr lvl="1"/>
            <a:r>
              <a:rPr lang="vi-VN" altLang="en-US" sz="2400"/>
              <a:t>Thẻ nhớ </a:t>
            </a:r>
            <a:r>
              <a:rPr lang="en-US" altLang="en-US" sz="2400"/>
              <a:t>di động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20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37596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endParaRPr lang="en-US" altLang="en-US" dirty="0"/>
          </a:p>
        </p:txBody>
      </p:sp>
      <p:sp>
        <p:nvSpPr>
          <p:cNvPr id="2663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Ổ đĩa cứng (hard disk drive) là trung tâm dữ liệu của máy tính. Tất cả chương trình, dữ liệu đều được lưu trên đĩa cứng.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Ổ đĩa cứng là bộ nhớ “dài hạn”, lưu trữ thông tin lâu dài.</a:t>
            </a:r>
          </a:p>
          <a:p>
            <a:r>
              <a:rPr lang="en-US" altLang="en-US"/>
              <a:t>Tốc độ đĩa cứng xác định  thời gian khởi động và nạp chương trình.</a:t>
            </a:r>
          </a:p>
        </p:txBody>
      </p:sp>
      <p:pic>
        <p:nvPicPr>
          <p:cNvPr id="26630" name="Picture 7" descr="Hard Disk Driv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t="15930" r="13858" b="24031"/>
          <a:stretch>
            <a:fillRect/>
          </a:stretch>
        </p:blipFill>
        <p:spPr bwMode="auto">
          <a:xfrm>
            <a:off x="5181600" y="2133600"/>
            <a:ext cx="3038475" cy="2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21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3631842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tạo ổ đĩa cứng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15400" cy="5486400"/>
          </a:xfrm>
        </p:spPr>
        <p:txBody>
          <a:bodyPr/>
          <a:lstStyle/>
          <a:p>
            <a:pPr marL="396875" lvl="1" indent="-336550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Bao gồm các đĩa bằng kim loại hoặc chất dẻo được gọi là các đĩa từ (platter) được bao phủ bởi một lớp phủ từ tính bên ngoài</a:t>
            </a:r>
          </a:p>
          <a:p>
            <a:pPr marL="579438" lvl="2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Xoay quanh một trục xoay ở một tốc độ không đổi và tốc độ thông dụng thường là 5.400, 7.200 hoặc 10.000 vòng quay mỗi phút (rpm) </a:t>
            </a:r>
          </a:p>
          <a:p>
            <a:pPr marL="396875" lvl="1" indent="-336550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Khi các đĩa từ xoay tròn, một hoặc nhiều cặp đầu đọc/ghi (các thiết bị ghi/phát lại nhỏ) lơ lửng gần bề mặt của các đĩa từ và đọc hoặc ghi dữ liệu xuống bề mặt từ tính </a:t>
            </a:r>
          </a:p>
          <a:p>
            <a:pPr marL="396875" lvl="1" indent="-336550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Mỗi đĩa từ được chuẩn bị cho việc lưu trữ và phục hồi dữ liệu thông qua một quá trình gọi là định dạng (formatting) </a:t>
            </a:r>
          </a:p>
          <a:p>
            <a:pPr marL="396875" lvl="1" indent="-336550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Mỗi rãnh (track) được chia thành các cung (sector) </a:t>
            </a:r>
          </a:p>
          <a:p>
            <a:pPr marL="396875" lvl="1" indent="-336550">
              <a:lnSpc>
                <a:spcPct val="120000"/>
              </a:lnSpc>
              <a:spcBef>
                <a:spcPts val="600"/>
              </a:spcBef>
            </a:pPr>
            <a:r>
              <a:rPr lang="en-US" sz="2200"/>
              <a:t>Ổ đĩa cứng là khu vực lưu trữ chính của cả các chương trình và dữ liệu</a:t>
            </a:r>
          </a:p>
          <a:p>
            <a:endParaRPr lang="en-US" alt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22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924917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tạo ổ đĩa cứng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A: track</a:t>
            </a:r>
          </a:p>
          <a:p>
            <a:r>
              <a:rPr lang="en-US" altLang="en-US"/>
              <a:t>B: sector của đĩa</a:t>
            </a:r>
          </a:p>
          <a:p>
            <a:r>
              <a:rPr lang="en-US" altLang="en-US"/>
              <a:t>C: sector của track (512 bytes)</a:t>
            </a:r>
          </a:p>
          <a:p>
            <a:r>
              <a:rPr lang="en-US" altLang="en-US"/>
              <a:t>D: cluster</a:t>
            </a:r>
          </a:p>
        </p:txBody>
      </p:sp>
      <p:pic>
        <p:nvPicPr>
          <p:cNvPr id="68610" name="Picture 2" descr="http://techaxe.com/wp-content/uploads/2010/08/600px-Disk-structure2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096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 descr="http://cnx.org/content/m27277/latest/graphic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01291"/>
            <a:ext cx="5029200" cy="353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23</a:t>
            </a:fld>
            <a:r>
              <a:rPr lang="en-US" altLang="en-US"/>
              <a:t>/C2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8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tạo ổ đĩa cứng</a:t>
            </a:r>
          </a:p>
        </p:txBody>
      </p:sp>
      <p:sp>
        <p:nvSpPr>
          <p:cNvPr id="172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Đĩa cứng có thể được chia thành các đĩa logic kích thước nhỏ hơn, gọi là “partition”.</a:t>
            </a:r>
          </a:p>
          <a:p>
            <a:r>
              <a:rPr lang="en-US" altLang="en-US"/>
              <a:t>Mỗi partition trên đĩa cứng được coi như một ổ đĩa riêng. Vì vậy một đĩa cứng có thể lưu nhiều hệ điều hành khác nhau, máy tính có thể chọn hệ điều hành để khởi động.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715000" y="3749436"/>
            <a:ext cx="2438400" cy="2514600"/>
            <a:chOff x="5562600" y="2971800"/>
            <a:chExt cx="2438400" cy="2514600"/>
          </a:xfrm>
        </p:grpSpPr>
        <p:sp>
          <p:nvSpPr>
            <p:cNvPr id="4" name="Can 3"/>
            <p:cNvSpPr/>
            <p:nvPr/>
          </p:nvSpPr>
          <p:spPr>
            <a:xfrm>
              <a:off x="6019800" y="4648200"/>
              <a:ext cx="1981200" cy="838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4114800"/>
              <a:ext cx="1981200" cy="838200"/>
            </a:xfrm>
            <a:prstGeom prst="can">
              <a:avLst>
                <a:gd name="adj" fmla="val 50000"/>
              </a:avLst>
            </a:prstGeom>
            <a:solidFill>
              <a:srgbClr val="FFC7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943600" y="3581400"/>
              <a:ext cx="1981200" cy="838200"/>
            </a:xfrm>
            <a:prstGeom prst="can">
              <a:avLst>
                <a:gd name="adj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5562600" y="2971800"/>
              <a:ext cx="1981200" cy="838200"/>
            </a:xfrm>
            <a:prstGeom prst="can">
              <a:avLst>
                <a:gd name="adj" fmla="val 50000"/>
              </a:avLst>
            </a:prstGeom>
            <a:solidFill>
              <a:srgbClr val="DFAB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300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19863" y="3973513"/>
              <a:ext cx="0" cy="411162"/>
            </a:xfrm>
            <a:custGeom>
              <a:avLst/>
              <a:gdLst>
                <a:gd name="connsiteX0" fmla="*/ 0 w 0"/>
                <a:gd name="connsiteY0" fmla="*/ 0 h 435428"/>
                <a:gd name="connsiteX1" fmla="*/ 0 w 0"/>
                <a:gd name="connsiteY1" fmla="*/ 435428 h 4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35428">
                  <a:moveTo>
                    <a:pt x="0" y="0"/>
                  </a:moveTo>
                  <a:lnTo>
                    <a:pt x="0" y="435428"/>
                  </a:lnTo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348538" y="3984625"/>
              <a:ext cx="0" cy="411163"/>
            </a:xfrm>
            <a:custGeom>
              <a:avLst/>
              <a:gdLst>
                <a:gd name="connsiteX0" fmla="*/ 0 w 0"/>
                <a:gd name="connsiteY0" fmla="*/ 0 h 435428"/>
                <a:gd name="connsiteX1" fmla="*/ 0 w 0"/>
                <a:gd name="connsiteY1" fmla="*/ 435428 h 4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35428">
                  <a:moveTo>
                    <a:pt x="0" y="0"/>
                  </a:moveTo>
                  <a:lnTo>
                    <a:pt x="0" y="435428"/>
                  </a:lnTo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2043" name="TextBox 11"/>
            <p:cNvSpPr txBox="1">
              <a:spLocks noChangeArrowheads="1"/>
            </p:cNvSpPr>
            <p:nvPr/>
          </p:nvSpPr>
          <p:spPr bwMode="auto">
            <a:xfrm>
              <a:off x="5998026" y="3473324"/>
              <a:ext cx="1207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C: </a:t>
              </a:r>
              <a:r>
                <a:rPr lang="en-US" altLang="en-US" sz="1400"/>
                <a:t>Windows</a:t>
              </a:r>
            </a:p>
          </p:txBody>
        </p:sp>
        <p:sp>
          <p:nvSpPr>
            <p:cNvPr id="172044" name="TextBox 12"/>
            <p:cNvSpPr txBox="1">
              <a:spLocks noChangeArrowheads="1"/>
            </p:cNvSpPr>
            <p:nvPr/>
          </p:nvSpPr>
          <p:spPr bwMode="auto">
            <a:xfrm>
              <a:off x="6096000" y="3962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D:</a:t>
              </a:r>
            </a:p>
          </p:txBody>
        </p:sp>
        <p:sp>
          <p:nvSpPr>
            <p:cNvPr id="172045" name="TextBox 13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E:</a:t>
              </a:r>
            </a:p>
          </p:txBody>
        </p:sp>
        <p:sp>
          <p:nvSpPr>
            <p:cNvPr id="172046" name="TextBox 14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F:</a:t>
              </a:r>
            </a:p>
          </p:txBody>
        </p:sp>
        <p:sp>
          <p:nvSpPr>
            <p:cNvPr id="172047" name="TextBox 16"/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13949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Bootable Partition</a:t>
              </a:r>
            </a:p>
          </p:txBody>
        </p:sp>
        <p:sp>
          <p:nvSpPr>
            <p:cNvPr id="172048" name="TextBox 17"/>
            <p:cNvSpPr txBox="1">
              <a:spLocks noChangeArrowheads="1"/>
            </p:cNvSpPr>
            <p:nvPr/>
          </p:nvSpPr>
          <p:spPr bwMode="auto">
            <a:xfrm>
              <a:off x="5943600" y="4572000"/>
              <a:ext cx="13949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Bootable Partition</a:t>
              </a:r>
            </a:p>
          </p:txBody>
        </p:sp>
        <p:sp>
          <p:nvSpPr>
            <p:cNvPr id="172049" name="TextBox 18"/>
            <p:cNvSpPr txBox="1">
              <a:spLocks noChangeArrowheads="1"/>
            </p:cNvSpPr>
            <p:nvPr/>
          </p:nvSpPr>
          <p:spPr bwMode="auto">
            <a:xfrm>
              <a:off x="5562600" y="3352800"/>
              <a:ext cx="13949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Bootable Partition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24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37308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tạo ổ đĩa cứng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15400" cy="5486400"/>
          </a:xfrm>
        </p:spPr>
        <p:txBody>
          <a:bodyPr/>
          <a:lstStyle/>
          <a:p>
            <a:pPr marL="517525" lvl="1" indent="-349250">
              <a:lnSpc>
                <a:spcPct val="110000"/>
              </a:lnSpc>
            </a:pPr>
            <a:r>
              <a:rPr lang="en-US" sz="2400"/>
              <a:t>Tốc độ truyền dữ liệu (Data transfer rate) </a:t>
            </a:r>
          </a:p>
          <a:p>
            <a:pPr marL="746125" lvl="2" indent="-166688">
              <a:lnSpc>
                <a:spcPct val="110000"/>
              </a:lnSpc>
            </a:pPr>
            <a:r>
              <a:rPr lang="en-US" sz="2400"/>
              <a:t>Tốc độ quay và số đầu đọc/ghi trên mỗi bề mặt đĩa của ổ đĩa cứng; tốc độ và/hoặc số đầu đọc/ghi càng lớn thì thời gian để tìm một mẩu dữ liệu nào đó càng ngắn </a:t>
            </a:r>
          </a:p>
          <a:p>
            <a:pPr marL="746125" lvl="2" indent="-166688">
              <a:lnSpc>
                <a:spcPct val="110000"/>
              </a:lnSpc>
            </a:pPr>
            <a:r>
              <a:rPr lang="en-US" sz="2400"/>
              <a:t>Các ổ đĩa cứng nhanh hơn các thiết bị lưu trữ di động và có thể lưu trữ lượng dữ liệu rất lớn </a:t>
            </a:r>
          </a:p>
          <a:p>
            <a:pPr marL="746125" lvl="2" indent="-166688">
              <a:lnSpc>
                <a:spcPct val="110000"/>
              </a:lnSpc>
            </a:pPr>
            <a:r>
              <a:rPr lang="en-US" sz="2400"/>
              <a:t>Một hạn chế của các ổ đĩa cứng truyền thống là các đầu đọc/ghi phải lơ lửng gần bề mặt của đĩa từ không thật sự chạm vào chúng </a:t>
            </a:r>
          </a:p>
          <a:p>
            <a:pPr marL="517525" lvl="1" indent="-349250">
              <a:lnSpc>
                <a:spcPct val="110000"/>
              </a:lnSpc>
            </a:pPr>
            <a:r>
              <a:rPr lang="en-US" sz="2400"/>
              <a:t>Ưu điểm của ổ đĩa từ </a:t>
            </a:r>
          </a:p>
          <a:p>
            <a:pPr marL="746125" lvl="2" indent="-166688">
              <a:lnSpc>
                <a:spcPct val="110000"/>
              </a:lnSpc>
            </a:pPr>
            <a:r>
              <a:rPr lang="en-US" sz="2400"/>
              <a:t>Cung cấp dung lượng lưu trữ lớn hơn </a:t>
            </a:r>
          </a:p>
          <a:p>
            <a:pPr marL="746125" lvl="2" indent="-166688">
              <a:lnSpc>
                <a:spcPct val="110000"/>
              </a:lnSpc>
            </a:pPr>
            <a:r>
              <a:rPr lang="en-US" sz="2400"/>
              <a:t>Ít tốn kém hơn Internal Hard Drive</a:t>
            </a:r>
            <a:endParaRPr lang="en-US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77000" y="5257800"/>
            <a:ext cx="1866265" cy="1049020"/>
            <a:chOff x="1581" y="2681"/>
            <a:chExt cx="2296" cy="1291"/>
          </a:xfrm>
        </p:grpSpPr>
        <p:pic>
          <p:nvPicPr>
            <p:cNvPr id="5" name="Picture 4" descr="iStock_000004569270XSmall cropped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" y="2681"/>
              <a:ext cx="2296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42"/>
            <p:cNvSpPr txBox="1">
              <a:spLocks noChangeArrowheads="1"/>
            </p:cNvSpPr>
            <p:nvPr/>
          </p:nvSpPr>
          <p:spPr bwMode="auto">
            <a:xfrm>
              <a:off x="1966" y="3433"/>
              <a:ext cx="1693" cy="260"/>
            </a:xfrm>
            <a:prstGeom prst="rect">
              <a:avLst/>
            </a:prstGeom>
            <a:solidFill>
              <a:srgbClr val="F5C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25400" tIns="25400" rIns="25400" bIns="2540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CA" sz="800" b="1" dirty="0">
                  <a:effectLst/>
                  <a:latin typeface="Zurich BT"/>
                  <a:ea typeface="Times New Roman"/>
                  <a:cs typeface="Arial"/>
                </a:rPr>
                <a:t>Internal Hard Drive</a:t>
              </a:r>
              <a:endParaRPr lang="en-US" sz="800" b="1" dirty="0">
                <a:effectLst/>
                <a:latin typeface="Zurich BT"/>
                <a:ea typeface="Times New Roman"/>
                <a:cs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25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905174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tạo ổ đĩa thể rắn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4864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400" b="1" dirty="0" err="1"/>
              <a:t>Ổ</a:t>
            </a:r>
            <a:r>
              <a:rPr lang="en-US" sz="2400" b="1" dirty="0"/>
              <a:t> </a:t>
            </a:r>
            <a:r>
              <a:rPr lang="en-US" sz="2400" b="1" dirty="0" err="1"/>
              <a:t>đĩa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rắn</a:t>
            </a:r>
            <a:r>
              <a:rPr lang="en-US" sz="2400" b="1" dirty="0"/>
              <a:t> (Solid State Drives)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chip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ổ</a:t>
            </a:r>
            <a:r>
              <a:rPr lang="en-US" sz="2400" dirty="0"/>
              <a:t> </a:t>
            </a:r>
            <a:r>
              <a:rPr lang="en-US" sz="2400" dirty="0" err="1"/>
              <a:t>đĩa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ồn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Đòi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pin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Đắt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di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</a:p>
          <a:p>
            <a:pPr lvl="1">
              <a:spcBef>
                <a:spcPts val="700"/>
              </a:spcBef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ra </a:t>
            </a:r>
            <a:r>
              <a:rPr lang="en-US" sz="2400" dirty="0" err="1"/>
              <a:t>nhiệt</a:t>
            </a:r>
            <a:r>
              <a:rPr lang="en-US" sz="2400" dirty="0"/>
              <a:t>,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</a:t>
            </a:r>
            <a:r>
              <a:rPr lang="en-US" sz="2400" dirty="0" err="1"/>
              <a:t>hư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76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26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5286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7876" y="5613230"/>
            <a:ext cx="2516124" cy="1233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603" y="533400"/>
            <a:ext cx="702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ĐĨA </a:t>
            </a:r>
            <a:r>
              <a:rPr sz="3600" dirty="0">
                <a:solidFill>
                  <a:srgbClr val="006666"/>
                </a:solidFill>
              </a:rPr>
              <a:t>QUANG VÀ </a:t>
            </a:r>
            <a:r>
              <a:rPr sz="3600" spc="-5" dirty="0">
                <a:solidFill>
                  <a:srgbClr val="006666"/>
                </a:solidFill>
              </a:rPr>
              <a:t>BỘ NHỚ</a:t>
            </a:r>
            <a:r>
              <a:rPr sz="3600" spc="-195" dirty="0">
                <a:solidFill>
                  <a:srgbClr val="006666"/>
                </a:solidFill>
              </a:rPr>
              <a:t> </a:t>
            </a:r>
            <a:r>
              <a:rPr sz="3600" spc="-10" dirty="0">
                <a:solidFill>
                  <a:srgbClr val="006666"/>
                </a:solidFill>
              </a:rPr>
              <a:t>FLASH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0587" y="1651000"/>
            <a:ext cx="4748530" cy="27241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r>
              <a:rPr sz="1800"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3366"/>
                </a:solidFill>
                <a:latin typeface="Arial"/>
                <a:cs typeface="Arial"/>
              </a:rPr>
              <a:t>QUANG</a:t>
            </a:r>
            <a:endParaRPr sz="1800">
              <a:latin typeface="Arial"/>
              <a:cs typeface="Arial"/>
            </a:endParaRPr>
          </a:p>
          <a:p>
            <a:pPr marL="377825" marR="591820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8460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Bằng như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bicarbonat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phủ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phim nhôm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phản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xạ.</a:t>
            </a:r>
            <a:endParaRPr sz="1800">
              <a:latin typeface="Arial"/>
              <a:cs typeface="Arial"/>
            </a:endParaRPr>
          </a:p>
          <a:p>
            <a:pPr marL="377825" marR="466090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8460" algn="l"/>
              </a:tabLst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Ghi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bằng cách ép khuôn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hay dùng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tia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laser cường độ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cao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để khắc thành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các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vùng lõm (pitch) và vùng cao</a:t>
            </a:r>
            <a:r>
              <a:rPr sz="18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(land).</a:t>
            </a:r>
            <a:endParaRPr sz="1800">
              <a:latin typeface="Arial"/>
              <a:cs typeface="Arial"/>
            </a:endParaRPr>
          </a:p>
          <a:p>
            <a:pPr marL="377825" marR="14795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8460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Đọc bằng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cách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phân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tích tín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hiệu phản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xạ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từ một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nguồn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laser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gặp pit hay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land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1663700"/>
            <a:ext cx="3200400" cy="27241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BỘ NHỚ</a:t>
            </a:r>
            <a:r>
              <a:rPr sz="1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FLASH</a:t>
            </a:r>
            <a:endParaRPr sz="1800" dirty="0">
              <a:latin typeface="Arial"/>
              <a:cs typeface="Arial"/>
            </a:endParaRPr>
          </a:p>
          <a:p>
            <a:pPr marL="378460" marR="36639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9095" algn="l"/>
              </a:tabLst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nhớ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dùng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nghệ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bán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dẫn.</a:t>
            </a:r>
            <a:endParaRPr sz="1800" dirty="0">
              <a:latin typeface="Arial"/>
              <a:cs typeface="Arial"/>
            </a:endParaRPr>
          </a:p>
          <a:p>
            <a:pPr marL="378460" marR="18605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9095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Rất gọn. Giao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tiếp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qua  cổng USB hay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khe</a:t>
            </a:r>
            <a:r>
              <a:rPr sz="18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để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cắm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thẻ</a:t>
            </a:r>
            <a:endParaRPr sz="1800" dirty="0">
              <a:latin typeface="Arial"/>
              <a:cs typeface="Arial"/>
            </a:endParaRPr>
          </a:p>
          <a:p>
            <a:pPr marL="378460" marR="42735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379095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Dùng rộng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rãi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trong</a:t>
            </a:r>
            <a:r>
              <a:rPr sz="18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các  thiết bị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cầm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2337" y="4387850"/>
            <a:ext cx="1601724" cy="1201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301" y="4421251"/>
            <a:ext cx="2098675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8945" y="5705732"/>
            <a:ext cx="4187309" cy="983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613400" y="4391088"/>
            <a:ext cx="2783205" cy="1787525"/>
            <a:chOff x="5613400" y="4391088"/>
            <a:chExt cx="2783205" cy="1787525"/>
          </a:xfrm>
        </p:grpSpPr>
        <p:sp>
          <p:nvSpPr>
            <p:cNvPr id="10" name="object 10"/>
            <p:cNvSpPr/>
            <p:nvPr/>
          </p:nvSpPr>
          <p:spPr>
            <a:xfrm>
              <a:off x="7058025" y="4391088"/>
              <a:ext cx="1338199" cy="1338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3400" y="4419600"/>
              <a:ext cx="1408176" cy="1758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27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64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57200"/>
            <a:ext cx="304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THIẾT </a:t>
            </a:r>
            <a:r>
              <a:rPr sz="3600" spc="-5" dirty="0">
                <a:solidFill>
                  <a:srgbClr val="006666"/>
                </a:solidFill>
              </a:rPr>
              <a:t>BỊ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VÀO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285103" y="1268604"/>
            <a:ext cx="199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Máy quét</a:t>
            </a:r>
            <a:r>
              <a:rPr sz="18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(scanner)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787" y="1518350"/>
            <a:ext cx="4588796" cy="1597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4276" y="4317809"/>
            <a:ext cx="1920875" cy="2104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1828" y="5600066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Đầu đọc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8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vạch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(barcode</a:t>
            </a:r>
            <a:r>
              <a:rPr sz="18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reader)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845" y="1219200"/>
            <a:ext cx="215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Bàn phím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(keyboard)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7947" y="4823413"/>
            <a:ext cx="1895369" cy="1656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9450" y="4497134"/>
            <a:ext cx="2419350" cy="1895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644" y="3686506"/>
            <a:ext cx="4258945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49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Chuột</a:t>
            </a:r>
            <a:r>
              <a:rPr sz="18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(mouse)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Camera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camerasố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800" y="1568070"/>
            <a:ext cx="2766949" cy="2767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93787" y="3123947"/>
            <a:ext cx="2653665" cy="1219200"/>
            <a:chOff x="1093787" y="3502025"/>
            <a:chExt cx="2653665" cy="1219200"/>
          </a:xfrm>
        </p:grpSpPr>
        <p:sp>
          <p:nvSpPr>
            <p:cNvPr id="13" name="object 13"/>
            <p:cNvSpPr/>
            <p:nvPr/>
          </p:nvSpPr>
          <p:spPr>
            <a:xfrm>
              <a:off x="2482850" y="3502025"/>
              <a:ext cx="1264355" cy="1219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3787" y="3598862"/>
              <a:ext cx="1240703" cy="9998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28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92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16560"/>
            <a:ext cx="5496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THIẾT </a:t>
            </a:r>
            <a:r>
              <a:rPr sz="3600" spc="-5" dirty="0">
                <a:solidFill>
                  <a:srgbClr val="006666"/>
                </a:solidFill>
              </a:rPr>
              <a:t>BỊ RA </a:t>
            </a:r>
            <a:r>
              <a:rPr sz="3600" dirty="0">
                <a:solidFill>
                  <a:srgbClr val="006666"/>
                </a:solidFill>
              </a:rPr>
              <a:t>– </a:t>
            </a:r>
            <a:r>
              <a:rPr sz="3600" spc="-5" dirty="0">
                <a:solidFill>
                  <a:srgbClr val="006666"/>
                </a:solidFill>
              </a:rPr>
              <a:t>MÀN</a:t>
            </a:r>
            <a:r>
              <a:rPr sz="3600" spc="-19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HÌNH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330950" y="1371600"/>
            <a:ext cx="2667000" cy="48215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5440" marR="248285" indent="-889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ĐẶC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1800" spc="-2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CÁC  THIẾT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BỊ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HIỂN</a:t>
            </a:r>
            <a:r>
              <a:rPr sz="18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THỊ</a:t>
            </a:r>
            <a:endParaRPr sz="1800">
              <a:latin typeface="Arial"/>
              <a:cs typeface="Arial"/>
            </a:endParaRPr>
          </a:p>
          <a:p>
            <a:pPr marL="434975" marR="26924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Độ phân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giải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(resolution) – số điểm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ảnh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(pixel) thể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hiện  được</a:t>
            </a:r>
            <a:endParaRPr sz="1600">
              <a:latin typeface="Arial"/>
              <a:cs typeface="Arial"/>
            </a:endParaRPr>
          </a:p>
          <a:p>
            <a:pPr marL="434975" marR="326390" indent="-342900">
              <a:lnSpc>
                <a:spcPct val="100000"/>
              </a:lnSpc>
              <a:spcBef>
                <a:spcPts val="380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Màu (tổ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hợp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5DAD5D"/>
                </a:solidFill>
                <a:latin typeface="Arial"/>
                <a:cs typeface="Arial"/>
              </a:rPr>
              <a:t> green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r>
              <a:rPr sz="16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985FF"/>
                </a:solidFill>
                <a:latin typeface="Arial"/>
                <a:cs typeface="Arial"/>
              </a:rPr>
              <a:t>blue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390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Độ sâu màu: độ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tinh</a:t>
            </a:r>
            <a:endParaRPr sz="1600">
              <a:latin typeface="Arial"/>
              <a:cs typeface="Arial"/>
            </a:endParaRPr>
          </a:p>
          <a:p>
            <a:pPr marL="434975" marR="257810">
              <a:lnSpc>
                <a:spcPct val="100000"/>
              </a:lnSpc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thế khi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phối hợp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màu.  Thường một điểm mã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bằng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3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bye,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mỗi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byte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256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mức của một  màu. Số tổ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hợp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1575" baseline="26455" dirty="0">
                <a:solidFill>
                  <a:srgbClr val="003366"/>
                </a:solidFill>
                <a:latin typeface="Arial"/>
                <a:cs typeface="Arial"/>
              </a:rPr>
              <a:t>24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tương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đương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19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triệu</a:t>
            </a:r>
            <a:endParaRPr sz="1600">
              <a:latin typeface="Arial"/>
              <a:cs typeface="Arial"/>
            </a:endParaRPr>
          </a:p>
          <a:p>
            <a:pPr marL="434975" marR="395605" indent="-342900">
              <a:lnSpc>
                <a:spcPct val="1000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434975" algn="l"/>
                <a:tab pos="435609" algn="l"/>
              </a:tabLst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Tần số làm tươi (đối  với 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CRT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monitor)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621" y="3642550"/>
            <a:ext cx="1344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Màn hình</a:t>
            </a:r>
            <a:r>
              <a:rPr sz="16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CRT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975" y="3651948"/>
            <a:ext cx="263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Màn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tinh thể lỏng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(LCD)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761" y="4176161"/>
            <a:ext cx="2603001" cy="19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5148" y="4168795"/>
            <a:ext cx="2229328" cy="2193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80816" y="1390587"/>
            <a:ext cx="4942840" cy="2300605"/>
            <a:chOff x="1180816" y="1657223"/>
            <a:chExt cx="4942840" cy="2300605"/>
          </a:xfrm>
        </p:grpSpPr>
        <p:sp>
          <p:nvSpPr>
            <p:cNvPr id="9" name="object 9"/>
            <p:cNvSpPr/>
            <p:nvPr/>
          </p:nvSpPr>
          <p:spPr>
            <a:xfrm>
              <a:off x="1180816" y="1718867"/>
              <a:ext cx="2274773" cy="2085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150" y="1657223"/>
              <a:ext cx="2763901" cy="2300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29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3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Nội</a:t>
            </a:r>
            <a:r>
              <a:rPr lang="en-US" altLang="en-US" sz="4000" dirty="0"/>
              <a:t> dung </a:t>
            </a:r>
            <a:r>
              <a:rPr lang="en-US" altLang="en-US" sz="4000" dirty="0" err="1"/>
              <a:t>chương</a:t>
            </a:r>
            <a:r>
              <a:rPr lang="en-US" altLang="en-US" sz="4000" dirty="0"/>
              <a:t> 2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altLang="en-US" sz="3600" b="1" dirty="0" err="1"/>
              <a:t>Cấu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tạo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máy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tính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điện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tử</a:t>
            </a:r>
            <a:endParaRPr lang="en-US" altLang="en-US" sz="3600" b="1" dirty="0"/>
          </a:p>
          <a:p>
            <a:pPr marL="857250" indent="-857250">
              <a:buFont typeface="+mj-lt"/>
              <a:buAutoNum type="romanUcPeriod"/>
            </a:pPr>
            <a:r>
              <a:rPr lang="en-US" altLang="en-US" sz="3600" b="1" dirty="0" err="1"/>
              <a:t>Nguyên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lý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làm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việc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của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máy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tính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điện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tử</a:t>
            </a:r>
            <a:endParaRPr lang="en-US" altLang="en-US" sz="3600" b="1" dirty="0"/>
          </a:p>
          <a:p>
            <a:pPr marL="857250" indent="-857250">
              <a:buFont typeface="+mj-lt"/>
              <a:buAutoNum type="romanUcPeriod"/>
            </a:pPr>
            <a:r>
              <a:rPr lang="en-US" altLang="en-US" sz="3600" b="1" dirty="0" err="1"/>
              <a:t>Quản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lý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phần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cứng</a:t>
            </a:r>
            <a:r>
              <a:rPr lang="en-US" altLang="en-US" sz="3600" b="1" dirty="0"/>
              <a:t> MTĐT</a:t>
            </a:r>
          </a:p>
          <a:p>
            <a:pPr marL="0" indent="0">
              <a:buNone/>
            </a:pPr>
            <a:endParaRPr lang="en-US" altLang="en-US" sz="3600" b="1" dirty="0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</a:t>
            </a:fld>
            <a:r>
              <a:rPr lang="en-US" altLang="en-US"/>
              <a:t>/C2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57200"/>
            <a:ext cx="576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THIẾT </a:t>
            </a:r>
            <a:r>
              <a:rPr sz="3600" spc="-5" dirty="0">
                <a:solidFill>
                  <a:srgbClr val="006666"/>
                </a:solidFill>
              </a:rPr>
              <a:t>BỊ RA </a:t>
            </a:r>
            <a:r>
              <a:rPr sz="3600" dirty="0">
                <a:solidFill>
                  <a:srgbClr val="006666"/>
                </a:solidFill>
              </a:rPr>
              <a:t>– MÁY</a:t>
            </a:r>
            <a:r>
              <a:rPr sz="3600" spc="-300" dirty="0">
                <a:solidFill>
                  <a:srgbClr val="006666"/>
                </a:solidFill>
              </a:rPr>
              <a:t> </a:t>
            </a:r>
            <a:r>
              <a:rPr sz="3600" spc="-5" dirty="0">
                <a:solidFill>
                  <a:srgbClr val="006666"/>
                </a:solidFill>
              </a:rPr>
              <a:t>CHIẾU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6625" y="1400303"/>
            <a:ext cx="3733800" cy="189420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LCD projector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ma</a:t>
            </a:r>
            <a:endParaRPr sz="1800">
              <a:latin typeface="Arial"/>
              <a:cs typeface="Arial"/>
            </a:endParaRPr>
          </a:p>
          <a:p>
            <a:pPr marL="91440" marR="318770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trận các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diod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tinh thể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lỏng để</a:t>
            </a:r>
            <a:r>
              <a:rPr sz="18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tạo  mầu trên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từng</a:t>
            </a:r>
            <a:r>
              <a:rPr sz="18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pixel.</a:t>
            </a:r>
            <a:endParaRPr sz="1800">
              <a:latin typeface="Arial"/>
              <a:cs typeface="Arial"/>
            </a:endParaRPr>
          </a:p>
          <a:p>
            <a:pPr marL="91440" marR="1917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Sau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đó dùng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nguồn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sáng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cực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mạnh phía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sau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để chiếu toàn bộ  lên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màn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ảnh</a:t>
            </a:r>
            <a:r>
              <a:rPr sz="18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lớn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6551" y="1295400"/>
            <a:ext cx="3741724" cy="210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5037" y="3449638"/>
            <a:ext cx="3735704" cy="28625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9652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DLP (Digital Lighting Processpor)  projector dùng công nghệ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guơng  (micro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mirror)</a:t>
            </a:r>
            <a:endParaRPr sz="1800">
              <a:latin typeface="Arial"/>
              <a:cs typeface="Arial"/>
            </a:endParaRPr>
          </a:p>
          <a:p>
            <a:pPr marL="91440" marR="40132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gương là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linh kiện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quang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bán dẫn chứa hàng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triệu</a:t>
            </a: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gương  nhỏ xíu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có thể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khiển được.  Ấnh sáng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từ một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nguồn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sáng  được chiếu qua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bộ lọc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màu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phản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xạ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qua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vi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gương để  chiếu lên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màn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 hình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3449638"/>
            <a:ext cx="3733800" cy="2830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30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32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76885"/>
            <a:ext cx="406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66"/>
                </a:solidFill>
              </a:rPr>
              <a:t>THIẾT </a:t>
            </a:r>
            <a:r>
              <a:rPr sz="3200" spc="-5" dirty="0">
                <a:solidFill>
                  <a:srgbClr val="006666"/>
                </a:solidFill>
              </a:rPr>
              <a:t>BỊ RA. </a:t>
            </a:r>
            <a:r>
              <a:rPr sz="3200" dirty="0">
                <a:solidFill>
                  <a:srgbClr val="006666"/>
                </a:solidFill>
              </a:rPr>
              <a:t>MÁY</a:t>
            </a:r>
            <a:r>
              <a:rPr sz="3200" spc="-150" dirty="0">
                <a:solidFill>
                  <a:srgbClr val="006666"/>
                </a:solidFill>
              </a:rPr>
              <a:t> </a:t>
            </a:r>
            <a:r>
              <a:rPr sz="3200" dirty="0">
                <a:solidFill>
                  <a:srgbClr val="006666"/>
                </a:solidFill>
              </a:rPr>
              <a:t>IN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95338" y="1365378"/>
            <a:ext cx="2413769" cy="202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6523" y="1388464"/>
            <a:ext cx="2227478" cy="1957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0338" y="1295400"/>
            <a:ext cx="2362200" cy="214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62000" y="3756153"/>
            <a:ext cx="2472055" cy="2659380"/>
            <a:chOff x="881062" y="4083050"/>
            <a:chExt cx="2472055" cy="2659380"/>
          </a:xfrm>
        </p:grpSpPr>
        <p:sp>
          <p:nvSpPr>
            <p:cNvPr id="7" name="object 7"/>
            <p:cNvSpPr/>
            <p:nvPr/>
          </p:nvSpPr>
          <p:spPr>
            <a:xfrm>
              <a:off x="881062" y="5715000"/>
              <a:ext cx="2471674" cy="1027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062" y="4083050"/>
              <a:ext cx="2471674" cy="1765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0854" y="3174112"/>
            <a:ext cx="1132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Máy in kim  (Dot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Printer)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984" y="3174112"/>
            <a:ext cx="132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Máy in laser  (Laser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Printer)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2810" y="3737103"/>
            <a:ext cx="2723062" cy="2622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40793" y="3172587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Máy in phun  (Inkjet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Printer)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20155" y="3778007"/>
            <a:ext cx="2550318" cy="2372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31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1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16560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666"/>
                </a:solidFill>
              </a:rPr>
              <a:t>CÁC CỔNG </a:t>
            </a:r>
            <a:r>
              <a:rPr sz="3600" dirty="0">
                <a:solidFill>
                  <a:srgbClr val="006666"/>
                </a:solidFill>
              </a:rPr>
              <a:t>GIAO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TIẾP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61377" y="1752600"/>
            <a:ext cx="5953125" cy="4092575"/>
            <a:chOff x="1519618" y="2286000"/>
            <a:chExt cx="5953125" cy="4092575"/>
          </a:xfrm>
        </p:grpSpPr>
        <p:sp>
          <p:nvSpPr>
            <p:cNvPr id="4" name="object 4"/>
            <p:cNvSpPr/>
            <p:nvPr/>
          </p:nvSpPr>
          <p:spPr>
            <a:xfrm>
              <a:off x="3200400" y="2286000"/>
              <a:ext cx="3567176" cy="4092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380" y="2743326"/>
              <a:ext cx="5943600" cy="1343660"/>
            </a:xfrm>
            <a:custGeom>
              <a:avLst/>
              <a:gdLst/>
              <a:ahLst/>
              <a:cxnLst/>
              <a:rect l="l" t="t" r="r" b="b"/>
              <a:pathLst>
                <a:path w="5943600" h="1343660">
                  <a:moveTo>
                    <a:pt x="913764" y="0"/>
                  </a:moveTo>
                  <a:lnTo>
                    <a:pt x="1776095" y="0"/>
                  </a:lnTo>
                </a:path>
                <a:path w="5943600" h="1343660">
                  <a:moveTo>
                    <a:pt x="1218819" y="502158"/>
                  </a:moveTo>
                  <a:lnTo>
                    <a:pt x="1828419" y="609473"/>
                  </a:lnTo>
                </a:path>
                <a:path w="5943600" h="1343660">
                  <a:moveTo>
                    <a:pt x="1218564" y="837692"/>
                  </a:moveTo>
                  <a:lnTo>
                    <a:pt x="2893695" y="1069848"/>
                  </a:lnTo>
                </a:path>
                <a:path w="5943600" h="1343660">
                  <a:moveTo>
                    <a:pt x="0" y="1343152"/>
                  </a:moveTo>
                  <a:lnTo>
                    <a:pt x="1828419" y="1248537"/>
                  </a:lnTo>
                </a:path>
                <a:path w="5943600" h="1343660">
                  <a:moveTo>
                    <a:pt x="5943219" y="508"/>
                  </a:moveTo>
                  <a:lnTo>
                    <a:pt x="5105019" y="152908"/>
                  </a:lnTo>
                </a:path>
                <a:path w="5943600" h="1343660">
                  <a:moveTo>
                    <a:pt x="5699633" y="837311"/>
                  </a:moveTo>
                  <a:lnTo>
                    <a:pt x="5105019" y="913511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4327" y="2067305"/>
            <a:ext cx="150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cắm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chuột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450083"/>
            <a:ext cx="1884045" cy="67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cắm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bàn</a:t>
            </a:r>
            <a:r>
              <a:rPr sz="16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phím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nối tiếp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(COM)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147" y="1988947"/>
            <a:ext cx="1517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song</a:t>
            </a:r>
            <a:r>
              <a:rPr sz="16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song  dùng cho máy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0259" y="2930397"/>
            <a:ext cx="3287395" cy="110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RJ45 để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cắm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dây</a:t>
            </a:r>
            <a:r>
              <a:rPr sz="16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mạng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705610" algn="l"/>
              </a:tabLst>
            </a:pPr>
            <a:r>
              <a:rPr sz="1600" u="sng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VGA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để</a:t>
            </a:r>
            <a:r>
              <a:rPr sz="1600" spc="-1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nối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với màn</a:t>
            </a:r>
            <a:r>
              <a:rPr sz="16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hình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4292" y="4143247"/>
            <a:ext cx="983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</a:t>
            </a:r>
            <a:r>
              <a:rPr sz="16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USB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3451" y="3798189"/>
            <a:ext cx="5563235" cy="1492885"/>
          </a:xfrm>
          <a:custGeom>
            <a:avLst/>
            <a:gdLst/>
            <a:ahLst/>
            <a:cxnLst/>
            <a:rect l="l" t="t" r="r" b="b"/>
            <a:pathLst>
              <a:path w="5563234" h="1492885">
                <a:moveTo>
                  <a:pt x="5563108" y="468630"/>
                </a:moveTo>
                <a:lnTo>
                  <a:pt x="4267708" y="468630"/>
                </a:lnTo>
              </a:path>
              <a:path w="5563234" h="1492885">
                <a:moveTo>
                  <a:pt x="4606162" y="1492669"/>
                </a:moveTo>
                <a:lnTo>
                  <a:pt x="3200908" y="1492669"/>
                </a:lnTo>
              </a:path>
              <a:path w="5563234" h="1492885">
                <a:moveTo>
                  <a:pt x="76707" y="87503"/>
                </a:moveTo>
                <a:lnTo>
                  <a:pt x="838707" y="0"/>
                </a:lnTo>
              </a:path>
              <a:path w="5563234" h="1492885">
                <a:moveTo>
                  <a:pt x="76707" y="87503"/>
                </a:moveTo>
                <a:lnTo>
                  <a:pt x="838707" y="254635"/>
                </a:lnTo>
              </a:path>
              <a:path w="5563234" h="1492885">
                <a:moveTo>
                  <a:pt x="76707" y="87503"/>
                </a:moveTo>
                <a:lnTo>
                  <a:pt x="838707" y="630936"/>
                </a:lnTo>
              </a:path>
              <a:path w="5563234" h="1492885">
                <a:moveTo>
                  <a:pt x="0" y="933704"/>
                </a:moveTo>
                <a:lnTo>
                  <a:pt x="938783" y="1011428"/>
                </a:lnTo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4059" y="4519676"/>
            <a:ext cx="3327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5690" algn="l"/>
              </a:tabLst>
            </a:pPr>
            <a:r>
              <a:rPr sz="1600" u="sng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</a:t>
            </a:r>
            <a:r>
              <a:rPr sz="16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DVI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3688" y="5227726"/>
            <a:ext cx="2011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Cổng HDMI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cho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050" y="3241205"/>
            <a:ext cx="1290955" cy="7880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Micro</a:t>
            </a:r>
            <a:endParaRPr sz="18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Các loa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ngoài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78" y="4592573"/>
            <a:ext cx="1279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Âm thanh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vào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32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77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457200"/>
            <a:ext cx="374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66"/>
                </a:solidFill>
              </a:rPr>
              <a:t>CARD </a:t>
            </a:r>
            <a:r>
              <a:rPr sz="3600" spc="-5" dirty="0">
                <a:solidFill>
                  <a:srgbClr val="006666"/>
                </a:solidFill>
              </a:rPr>
              <a:t>MỞ</a:t>
            </a:r>
            <a:r>
              <a:rPr sz="3600" spc="-95" dirty="0">
                <a:solidFill>
                  <a:srgbClr val="006666"/>
                </a:solidFill>
              </a:rPr>
              <a:t> </a:t>
            </a:r>
            <a:r>
              <a:rPr sz="3600" dirty="0">
                <a:solidFill>
                  <a:srgbClr val="006666"/>
                </a:solidFill>
              </a:rPr>
              <a:t>RỘNG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992188" y="3757613"/>
            <a:ext cx="3253104" cy="2446655"/>
          </a:xfrm>
          <a:custGeom>
            <a:avLst/>
            <a:gdLst/>
            <a:ahLst/>
            <a:cxnLst/>
            <a:rect l="l" t="t" r="r" b="b"/>
            <a:pathLst>
              <a:path w="3253104" h="2446654">
                <a:moveTo>
                  <a:pt x="3252851" y="0"/>
                </a:moveTo>
                <a:lnTo>
                  <a:pt x="0" y="0"/>
                </a:lnTo>
                <a:lnTo>
                  <a:pt x="0" y="2446401"/>
                </a:lnTo>
                <a:lnTo>
                  <a:pt x="3252851" y="2446401"/>
                </a:lnTo>
                <a:lnTo>
                  <a:pt x="32528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3882" y="3785312"/>
            <a:ext cx="2617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số card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r>
              <a:rPr sz="1800"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1082" y="4059937"/>
            <a:ext cx="1821814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12750" indent="-413384">
              <a:lnSpc>
                <a:spcPct val="100000"/>
              </a:lnSpc>
              <a:spcBef>
                <a:spcPts val="1180"/>
              </a:spcBef>
              <a:buChar char="•"/>
              <a:tabLst>
                <a:tab pos="412750" algn="l"/>
                <a:tab pos="413384" algn="l"/>
              </a:tabLst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Network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  <a:p>
            <a:pPr marL="412750" indent="-413384">
              <a:lnSpc>
                <a:spcPct val="100000"/>
              </a:lnSpc>
              <a:spcBef>
                <a:spcPts val="1080"/>
              </a:spcBef>
              <a:buChar char="•"/>
              <a:tabLst>
                <a:tab pos="412750" algn="l"/>
                <a:tab pos="413384" algn="l"/>
              </a:tabLst>
            </a:pP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r>
              <a:rPr sz="18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  <a:p>
            <a:pPr marL="412750" indent="-413384">
              <a:lnSpc>
                <a:spcPct val="100000"/>
              </a:lnSpc>
              <a:spcBef>
                <a:spcPts val="1080"/>
              </a:spcBef>
              <a:buChar char="•"/>
              <a:tabLst>
                <a:tab pos="412750" algn="l"/>
                <a:tab pos="413384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Sound</a:t>
            </a:r>
            <a:r>
              <a:rPr sz="18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  <a:p>
            <a:pPr marL="409575" indent="-410209">
              <a:lnSpc>
                <a:spcPct val="100000"/>
              </a:lnSpc>
              <a:spcBef>
                <a:spcPts val="1080"/>
              </a:spcBef>
              <a:buChar char="•"/>
              <a:tabLst>
                <a:tab pos="409575" algn="l"/>
                <a:tab pos="410209" algn="l"/>
              </a:tabLst>
            </a:pP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TV</a:t>
            </a:r>
            <a:r>
              <a:rPr sz="18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  <a:p>
            <a:pPr marL="412750" indent="-413384">
              <a:lnSpc>
                <a:spcPct val="100000"/>
              </a:lnSpc>
              <a:spcBef>
                <a:spcPts val="1080"/>
              </a:spcBef>
              <a:buChar char="•"/>
              <a:tabLst>
                <a:tab pos="412750" algn="l"/>
                <a:tab pos="413384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Modem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5813" y="1343153"/>
            <a:ext cx="4213225" cy="12001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 marR="26733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Một cách mở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rộng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ngoại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bản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mạch mở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rộng (extention card).</a:t>
            </a:r>
            <a:r>
              <a:rPr sz="18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Trong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máy tính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thường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sẵn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những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khe 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cắm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(slot)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bản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mạch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3088" y="2678177"/>
            <a:ext cx="4638675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0666" y="2704211"/>
            <a:ext cx="116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r>
              <a:rPr sz="18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2244" y="5395545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Network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1295400"/>
            <a:ext cx="3252724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33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170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9088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en-US" sz="3200" dirty="0" err="1"/>
              <a:t>Nguyên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làm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điện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tử</a:t>
            </a:r>
            <a:endParaRPr lang="en-US" alt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594169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xử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lý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hoạt động của bộ xử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endParaRPr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Pipeline và kiến trúc siêu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vô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hướng</a:t>
            </a:r>
            <a:endParaRPr sz="2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Nguyên lý Von</a:t>
            </a:r>
            <a:r>
              <a:rPr sz="28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Neumann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34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347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00685"/>
            <a:ext cx="3230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BỘ </a:t>
            </a:r>
            <a:r>
              <a:rPr sz="3200" spc="-5" dirty="0"/>
              <a:t>XỬ </a:t>
            </a:r>
            <a:r>
              <a:rPr sz="3200" dirty="0"/>
              <a:t>LÝ</a:t>
            </a:r>
            <a:r>
              <a:rPr sz="3200" spc="-95" dirty="0"/>
              <a:t> </a:t>
            </a:r>
            <a:r>
              <a:rPr sz="3200" dirty="0"/>
              <a:t>(CPU)</a:t>
            </a:r>
          </a:p>
        </p:txBody>
      </p:sp>
      <p:sp>
        <p:nvSpPr>
          <p:cNvPr id="3" name="object 3"/>
          <p:cNvSpPr/>
          <p:nvPr/>
        </p:nvSpPr>
        <p:spPr>
          <a:xfrm>
            <a:off x="6129068" y="1676400"/>
            <a:ext cx="2209800" cy="192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644" y="1219200"/>
            <a:ext cx="4999355" cy="39504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313055" algn="just">
              <a:lnSpc>
                <a:spcPct val="100000"/>
              </a:lnSpc>
              <a:spcBef>
                <a:spcPts val="305"/>
              </a:spcBef>
            </a:pP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CPU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bộ não của máy</a:t>
            </a:r>
            <a:r>
              <a:rPr sz="25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tính.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CPU có chức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năng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phối hợp  các thiết bị của máy để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điều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khiển máy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</a:t>
            </a:r>
            <a:r>
              <a:rPr sz="25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các 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theo chương trình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đã  định.</a:t>
            </a:r>
            <a:endParaRPr sz="2500" dirty="0">
              <a:latin typeface="Arial"/>
              <a:cs typeface="Arial"/>
            </a:endParaRPr>
          </a:p>
          <a:p>
            <a:pPr marL="91440" marR="90170" algn="just">
              <a:lnSpc>
                <a:spcPct val="100000"/>
              </a:lnSpc>
              <a:spcBef>
                <a:spcPts val="484"/>
              </a:spcBef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Ngoài bộ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số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học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logic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bộ  điều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khiển,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CPU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còn có các  thanh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ghi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(register) với tư</a:t>
            </a:r>
            <a:r>
              <a:rPr sz="25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cách  là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những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bộ nhớ chuyên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dụng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hoạt động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xử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25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35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2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109913"/>
            <a:ext cx="1343025" cy="95250"/>
          </a:xfrm>
          <a:custGeom>
            <a:avLst/>
            <a:gdLst/>
            <a:ahLst/>
            <a:cxnLst/>
            <a:rect l="l" t="t" r="r" b="b"/>
            <a:pathLst>
              <a:path w="1343025" h="95250">
                <a:moveTo>
                  <a:pt x="0" y="95250"/>
                </a:moveTo>
                <a:lnTo>
                  <a:pt x="1343025" y="95250"/>
                </a:lnTo>
                <a:lnTo>
                  <a:pt x="1343025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8375" y="3128963"/>
            <a:ext cx="2381250" cy="76200"/>
          </a:xfrm>
          <a:custGeom>
            <a:avLst/>
            <a:gdLst/>
            <a:ahLst/>
            <a:cxnLst/>
            <a:rect l="l" t="t" r="r" b="b"/>
            <a:pathLst>
              <a:path w="2381250" h="76200">
                <a:moveTo>
                  <a:pt x="0" y="76200"/>
                </a:moveTo>
                <a:lnTo>
                  <a:pt x="2381250" y="76200"/>
                </a:lnTo>
                <a:lnTo>
                  <a:pt x="238125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6775" y="3128963"/>
            <a:ext cx="2076450" cy="76200"/>
          </a:xfrm>
          <a:custGeom>
            <a:avLst/>
            <a:gdLst/>
            <a:ahLst/>
            <a:cxnLst/>
            <a:rect l="l" t="t" r="r" b="b"/>
            <a:pathLst>
              <a:path w="2076450" h="76200">
                <a:moveTo>
                  <a:pt x="0" y="76200"/>
                </a:moveTo>
                <a:lnTo>
                  <a:pt x="2076450" y="76200"/>
                </a:lnTo>
                <a:lnTo>
                  <a:pt x="207645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0375" y="3128963"/>
            <a:ext cx="1952625" cy="76200"/>
          </a:xfrm>
          <a:custGeom>
            <a:avLst/>
            <a:gdLst/>
            <a:ahLst/>
            <a:cxnLst/>
            <a:rect l="l" t="t" r="r" b="b"/>
            <a:pathLst>
              <a:path w="1952625" h="76200">
                <a:moveTo>
                  <a:pt x="0" y="76200"/>
                </a:moveTo>
                <a:lnTo>
                  <a:pt x="1952625" y="76200"/>
                </a:lnTo>
                <a:lnTo>
                  <a:pt x="1952625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375" y="3109913"/>
            <a:ext cx="2381250" cy="19050"/>
          </a:xfrm>
          <a:custGeom>
            <a:avLst/>
            <a:gdLst/>
            <a:ahLst/>
            <a:cxnLst/>
            <a:rect l="l" t="t" r="r" b="b"/>
            <a:pathLst>
              <a:path w="2381250" h="19050">
                <a:moveTo>
                  <a:pt x="0" y="19050"/>
                </a:moveTo>
                <a:lnTo>
                  <a:pt x="2381250" y="19050"/>
                </a:lnTo>
                <a:lnTo>
                  <a:pt x="23812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6775" y="3109913"/>
            <a:ext cx="2076450" cy="19050"/>
          </a:xfrm>
          <a:custGeom>
            <a:avLst/>
            <a:gdLst/>
            <a:ahLst/>
            <a:cxnLst/>
            <a:rect l="l" t="t" r="r" b="b"/>
            <a:pathLst>
              <a:path w="2076450" h="19050">
                <a:moveTo>
                  <a:pt x="0" y="19050"/>
                </a:moveTo>
                <a:lnTo>
                  <a:pt x="2076450" y="19050"/>
                </a:lnTo>
                <a:lnTo>
                  <a:pt x="2076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0375" y="3109913"/>
            <a:ext cx="1952625" cy="19050"/>
          </a:xfrm>
          <a:custGeom>
            <a:avLst/>
            <a:gdLst/>
            <a:ahLst/>
            <a:cxnLst/>
            <a:rect l="l" t="t" r="r" b="b"/>
            <a:pathLst>
              <a:path w="1952625" h="19050">
                <a:moveTo>
                  <a:pt x="0" y="19050"/>
                </a:moveTo>
                <a:lnTo>
                  <a:pt x="1952625" y="19050"/>
                </a:lnTo>
                <a:lnTo>
                  <a:pt x="19526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671763"/>
            <a:ext cx="1343025" cy="401955"/>
          </a:xfrm>
          <a:custGeom>
            <a:avLst/>
            <a:gdLst/>
            <a:ahLst/>
            <a:cxnLst/>
            <a:rect l="l" t="t" r="r" b="b"/>
            <a:pathLst>
              <a:path w="1343025" h="401954">
                <a:moveTo>
                  <a:pt x="0" y="401700"/>
                </a:moveTo>
                <a:lnTo>
                  <a:pt x="1343025" y="401700"/>
                </a:lnTo>
                <a:lnTo>
                  <a:pt x="1343025" y="0"/>
                </a:lnTo>
                <a:lnTo>
                  <a:pt x="0" y="0"/>
                </a:lnTo>
                <a:lnTo>
                  <a:pt x="0" y="4017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8375" y="2671762"/>
            <a:ext cx="6524625" cy="401955"/>
          </a:xfrm>
          <a:custGeom>
            <a:avLst/>
            <a:gdLst/>
            <a:ahLst/>
            <a:cxnLst/>
            <a:rect l="l" t="t" r="r" b="b"/>
            <a:pathLst>
              <a:path w="6524625" h="401954">
                <a:moveTo>
                  <a:pt x="6524625" y="0"/>
                </a:moveTo>
                <a:lnTo>
                  <a:pt x="0" y="0"/>
                </a:lnTo>
                <a:lnTo>
                  <a:pt x="0" y="304800"/>
                </a:lnTo>
                <a:lnTo>
                  <a:pt x="0" y="395224"/>
                </a:lnTo>
                <a:lnTo>
                  <a:pt x="0" y="401701"/>
                </a:lnTo>
                <a:lnTo>
                  <a:pt x="6524625" y="401701"/>
                </a:lnTo>
                <a:lnTo>
                  <a:pt x="6524625" y="395224"/>
                </a:lnTo>
                <a:lnTo>
                  <a:pt x="6524625" y="304800"/>
                </a:lnTo>
                <a:lnTo>
                  <a:pt x="6524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3073464"/>
            <a:ext cx="1343025" cy="36830"/>
          </a:xfrm>
          <a:custGeom>
            <a:avLst/>
            <a:gdLst/>
            <a:ahLst/>
            <a:cxnLst/>
            <a:rect l="l" t="t" r="r" b="b"/>
            <a:pathLst>
              <a:path w="1343025" h="36829">
                <a:moveTo>
                  <a:pt x="0" y="36449"/>
                </a:moveTo>
                <a:lnTo>
                  <a:pt x="1343025" y="36449"/>
                </a:lnTo>
                <a:lnTo>
                  <a:pt x="1343025" y="0"/>
                </a:lnTo>
                <a:lnTo>
                  <a:pt x="0" y="0"/>
                </a:lnTo>
                <a:lnTo>
                  <a:pt x="0" y="36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8375" y="3073464"/>
            <a:ext cx="2381250" cy="36830"/>
          </a:xfrm>
          <a:custGeom>
            <a:avLst/>
            <a:gdLst/>
            <a:ahLst/>
            <a:cxnLst/>
            <a:rect l="l" t="t" r="r" b="b"/>
            <a:pathLst>
              <a:path w="2381250" h="36829">
                <a:moveTo>
                  <a:pt x="0" y="36449"/>
                </a:moveTo>
                <a:lnTo>
                  <a:pt x="2381250" y="36449"/>
                </a:lnTo>
                <a:lnTo>
                  <a:pt x="2381250" y="0"/>
                </a:lnTo>
                <a:lnTo>
                  <a:pt x="0" y="0"/>
                </a:lnTo>
                <a:lnTo>
                  <a:pt x="0" y="36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6775" y="3073464"/>
            <a:ext cx="2076450" cy="36830"/>
          </a:xfrm>
          <a:custGeom>
            <a:avLst/>
            <a:gdLst/>
            <a:ahLst/>
            <a:cxnLst/>
            <a:rect l="l" t="t" r="r" b="b"/>
            <a:pathLst>
              <a:path w="2076450" h="36829">
                <a:moveTo>
                  <a:pt x="0" y="36449"/>
                </a:moveTo>
                <a:lnTo>
                  <a:pt x="2076450" y="36449"/>
                </a:lnTo>
                <a:lnTo>
                  <a:pt x="2076450" y="0"/>
                </a:lnTo>
                <a:lnTo>
                  <a:pt x="0" y="0"/>
                </a:lnTo>
                <a:lnTo>
                  <a:pt x="0" y="36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0375" y="3073464"/>
            <a:ext cx="1952625" cy="36830"/>
          </a:xfrm>
          <a:custGeom>
            <a:avLst/>
            <a:gdLst/>
            <a:ahLst/>
            <a:cxnLst/>
            <a:rect l="l" t="t" r="r" b="b"/>
            <a:pathLst>
              <a:path w="1952625" h="36829">
                <a:moveTo>
                  <a:pt x="0" y="36449"/>
                </a:moveTo>
                <a:lnTo>
                  <a:pt x="1952625" y="36449"/>
                </a:lnTo>
                <a:lnTo>
                  <a:pt x="1952625" y="0"/>
                </a:lnTo>
                <a:lnTo>
                  <a:pt x="0" y="0"/>
                </a:lnTo>
                <a:lnTo>
                  <a:pt x="0" y="364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33437" y="1600200"/>
            <a:ext cx="7934325" cy="4733925"/>
            <a:chOff x="833437" y="1976437"/>
            <a:chExt cx="7934325" cy="4733925"/>
          </a:xfrm>
        </p:grpSpPr>
        <p:sp>
          <p:nvSpPr>
            <p:cNvPr id="16" name="object 16"/>
            <p:cNvSpPr/>
            <p:nvPr/>
          </p:nvSpPr>
          <p:spPr>
            <a:xfrm>
              <a:off x="838200" y="1981199"/>
              <a:ext cx="7924800" cy="1066800"/>
            </a:xfrm>
            <a:custGeom>
              <a:avLst/>
              <a:gdLst/>
              <a:ahLst/>
              <a:cxnLst/>
              <a:rect l="l" t="t" r="r" b="b"/>
              <a:pathLst>
                <a:path w="7924800" h="1066800">
                  <a:moveTo>
                    <a:pt x="7924800" y="0"/>
                  </a:moveTo>
                  <a:lnTo>
                    <a:pt x="0" y="0"/>
                  </a:lnTo>
                  <a:lnTo>
                    <a:pt x="0" y="147701"/>
                  </a:lnTo>
                  <a:lnTo>
                    <a:pt x="0" y="1066800"/>
                  </a:lnTo>
                  <a:lnTo>
                    <a:pt x="7924800" y="1066800"/>
                  </a:lnTo>
                  <a:lnTo>
                    <a:pt x="7924800" y="147701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1981200"/>
              <a:ext cx="7924800" cy="1600200"/>
            </a:xfrm>
            <a:custGeom>
              <a:avLst/>
              <a:gdLst/>
              <a:ahLst/>
              <a:cxnLst/>
              <a:rect l="l" t="t" r="r" b="b"/>
              <a:pathLst>
                <a:path w="7924800" h="1600200">
                  <a:moveTo>
                    <a:pt x="0" y="1600200"/>
                  </a:moveTo>
                  <a:lnTo>
                    <a:pt x="7924800" y="160020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400" y="2057400"/>
              <a:ext cx="2286000" cy="990600"/>
            </a:xfrm>
            <a:custGeom>
              <a:avLst/>
              <a:gdLst/>
              <a:ahLst/>
              <a:cxnLst/>
              <a:rect l="l" t="t" r="r" b="b"/>
              <a:pathLst>
                <a:path w="2286000" h="990600">
                  <a:moveTo>
                    <a:pt x="2286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2286000" y="9906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400" y="2057400"/>
              <a:ext cx="2286000" cy="990600"/>
            </a:xfrm>
            <a:custGeom>
              <a:avLst/>
              <a:gdLst/>
              <a:ahLst/>
              <a:cxnLst/>
              <a:rect l="l" t="t" r="r" b="b"/>
              <a:pathLst>
                <a:path w="2286000" h="990600">
                  <a:moveTo>
                    <a:pt x="0" y="990600"/>
                  </a:moveTo>
                  <a:lnTo>
                    <a:pt x="2286000" y="9906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400" y="4495800"/>
              <a:ext cx="2286000" cy="2209800"/>
            </a:xfrm>
            <a:custGeom>
              <a:avLst/>
              <a:gdLst/>
              <a:ahLst/>
              <a:cxnLst/>
              <a:rect l="l" t="t" r="r" b="b"/>
              <a:pathLst>
                <a:path w="2286000" h="2209800">
                  <a:moveTo>
                    <a:pt x="22860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2286000" y="2209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400" y="4495800"/>
              <a:ext cx="2286000" cy="2209800"/>
            </a:xfrm>
            <a:custGeom>
              <a:avLst/>
              <a:gdLst/>
              <a:ahLst/>
              <a:cxnLst/>
              <a:rect l="l" t="t" r="r" b="b"/>
              <a:pathLst>
                <a:path w="2286000" h="2209800">
                  <a:moveTo>
                    <a:pt x="0" y="2209800"/>
                  </a:moveTo>
                  <a:lnTo>
                    <a:pt x="2286000" y="22098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96579" y="410211"/>
            <a:ext cx="4850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KIẾN TRÚC MÁY</a:t>
            </a:r>
            <a:r>
              <a:rPr spc="-65" dirty="0"/>
              <a:t> </a:t>
            </a:r>
            <a:r>
              <a:rPr spc="-5" dirty="0"/>
              <a:t>TÍNH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93444" y="4104703"/>
            <a:ext cx="8820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[1064]	</a:t>
            </a:r>
            <a:r>
              <a:rPr sz="1400" b="1" dirty="0">
                <a:solidFill>
                  <a:srgbClr val="3333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620" algn="l"/>
              </a:tabLst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[1068]	</a:t>
            </a:r>
            <a:r>
              <a:rPr sz="1400" b="1" dirty="0">
                <a:solidFill>
                  <a:srgbClr val="3333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2700" marR="316865">
              <a:lnSpc>
                <a:spcPct val="100000"/>
              </a:lnSpc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………  [2</a:t>
            </a: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00]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………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spcBef>
                <a:spcPts val="5"/>
              </a:spcBef>
            </a:pPr>
            <a:r>
              <a:rPr sz="1600" b="1" spc="-10" dirty="0">
                <a:solidFill>
                  <a:srgbClr val="CC3300"/>
                </a:solidFill>
                <a:latin typeface="Arial"/>
                <a:cs typeface="Arial"/>
              </a:rPr>
              <a:t>[</a:t>
            </a: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A001</a:t>
            </a:r>
            <a:r>
              <a:rPr sz="1600" b="1" spc="-10" dirty="0">
                <a:solidFill>
                  <a:srgbClr val="CC33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[A006]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[A009]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2533" y="5197742"/>
            <a:ext cx="125730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A1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64 10 68</a:t>
            </a:r>
            <a:r>
              <a:rPr sz="1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A2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70</a:t>
            </a:r>
            <a:r>
              <a:rPr sz="14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A3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74</a:t>
            </a:r>
            <a:r>
              <a:rPr sz="14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0600" y="2214563"/>
            <a:ext cx="914400" cy="336550"/>
          </a:xfrm>
          <a:custGeom>
            <a:avLst/>
            <a:gdLst/>
            <a:ahLst/>
            <a:cxnLst/>
            <a:rect l="l" t="t" r="r" b="b"/>
            <a:pathLst>
              <a:path w="914400" h="336550">
                <a:moveTo>
                  <a:pt x="914400" y="0"/>
                </a:moveTo>
                <a:lnTo>
                  <a:pt x="0" y="0"/>
                </a:lnTo>
                <a:lnTo>
                  <a:pt x="0" y="336550"/>
                </a:lnTo>
                <a:lnTo>
                  <a:pt x="914400" y="336550"/>
                </a:lnTo>
                <a:lnTo>
                  <a:pt x="914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83030" y="2243645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xxxxx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1200" y="2214563"/>
            <a:ext cx="914400" cy="336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32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xxxxx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0437" y="1676400"/>
            <a:ext cx="2219325" cy="1457325"/>
            <a:chOff x="3500437" y="2052637"/>
            <a:chExt cx="2219325" cy="1457325"/>
          </a:xfrm>
        </p:grpSpPr>
        <p:sp>
          <p:nvSpPr>
            <p:cNvPr id="29" name="object 29"/>
            <p:cNvSpPr/>
            <p:nvPr/>
          </p:nvSpPr>
          <p:spPr>
            <a:xfrm>
              <a:off x="3505200" y="2057399"/>
              <a:ext cx="2209800" cy="1447800"/>
            </a:xfrm>
            <a:custGeom>
              <a:avLst/>
              <a:gdLst/>
              <a:ahLst/>
              <a:cxnLst/>
              <a:rect l="l" t="t" r="r" b="b"/>
              <a:pathLst>
                <a:path w="2209800" h="1447800">
                  <a:moveTo>
                    <a:pt x="2209800" y="0"/>
                  </a:moveTo>
                  <a:lnTo>
                    <a:pt x="0" y="0"/>
                  </a:lnTo>
                  <a:lnTo>
                    <a:pt x="0" y="1385824"/>
                  </a:lnTo>
                  <a:lnTo>
                    <a:pt x="0" y="1428750"/>
                  </a:lnTo>
                  <a:lnTo>
                    <a:pt x="0" y="1447800"/>
                  </a:lnTo>
                  <a:lnTo>
                    <a:pt x="1114425" y="1447800"/>
                  </a:lnTo>
                  <a:lnTo>
                    <a:pt x="1114425" y="1428750"/>
                  </a:lnTo>
                  <a:lnTo>
                    <a:pt x="1171575" y="1428750"/>
                  </a:lnTo>
                  <a:lnTo>
                    <a:pt x="1171575" y="1447800"/>
                  </a:lnTo>
                  <a:lnTo>
                    <a:pt x="2209800" y="1447800"/>
                  </a:lnTo>
                  <a:lnTo>
                    <a:pt x="2209800" y="1428750"/>
                  </a:lnTo>
                  <a:lnTo>
                    <a:pt x="2209800" y="1385824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05200" y="2057400"/>
              <a:ext cx="2209800" cy="1447800"/>
            </a:xfrm>
            <a:custGeom>
              <a:avLst/>
              <a:gdLst/>
              <a:ahLst/>
              <a:cxnLst/>
              <a:rect l="l" t="t" r="r" b="b"/>
              <a:pathLst>
                <a:path w="2209800" h="1447800">
                  <a:moveTo>
                    <a:pt x="0" y="1447800"/>
                  </a:moveTo>
                  <a:lnTo>
                    <a:pt x="2209800" y="1447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1400" y="2162175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1400" y="2162175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81400" y="1814767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66"/>
                </a:solidFill>
                <a:latin typeface="Arial"/>
                <a:cs typeface="Arial"/>
              </a:rPr>
              <a:t>Thanh ghi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r>
              <a:rPr sz="16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PC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76637" y="2200275"/>
            <a:ext cx="1990725" cy="355600"/>
            <a:chOff x="3576637" y="2576512"/>
            <a:chExt cx="1990725" cy="355600"/>
          </a:xfrm>
        </p:grpSpPr>
        <p:sp>
          <p:nvSpPr>
            <p:cNvPr id="35" name="object 35"/>
            <p:cNvSpPr/>
            <p:nvPr/>
          </p:nvSpPr>
          <p:spPr>
            <a:xfrm>
              <a:off x="3581400" y="2581275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1400" y="2581275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81400" y="2234120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3366"/>
                </a:solidFill>
                <a:latin typeface="Arial"/>
                <a:cs typeface="Arial"/>
              </a:rPr>
              <a:t>Thanh ghi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6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76637" y="2671826"/>
            <a:ext cx="1990725" cy="355600"/>
            <a:chOff x="3576637" y="3048063"/>
            <a:chExt cx="1990725" cy="355600"/>
          </a:xfrm>
        </p:grpSpPr>
        <p:sp>
          <p:nvSpPr>
            <p:cNvPr id="39" name="object 39"/>
            <p:cNvSpPr/>
            <p:nvPr/>
          </p:nvSpPr>
          <p:spPr>
            <a:xfrm>
              <a:off x="3581400" y="3052826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81400" y="3052826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81400" y="2676589"/>
            <a:ext cx="1981200" cy="3460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003366"/>
                </a:solidFill>
                <a:latin typeface="Arial"/>
                <a:cs typeface="Arial"/>
              </a:rPr>
              <a:t>Thanh ghi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r>
              <a:rPr sz="16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0600" y="1757363"/>
            <a:ext cx="914400" cy="336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32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xxxxx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69617" y="1784922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00138" y="3951999"/>
            <a:ext cx="1180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Bus dữ</a:t>
            </a:r>
            <a:r>
              <a:rPr sz="18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74230" y="3361322"/>
            <a:ext cx="1586865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ts val="2075"/>
              </a:lnSpc>
              <a:spcBef>
                <a:spcPts val="100"/>
              </a:spcBef>
            </a:pP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Bus địa</a:t>
            </a:r>
            <a:r>
              <a:rPr sz="1800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chỉ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  <a:tabLst>
                <a:tab pos="1028065" algn="l"/>
              </a:tabLst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đi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ề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u	khi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ể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14425" y="1747901"/>
            <a:ext cx="7753350" cy="2552700"/>
            <a:chOff x="1114425" y="2124138"/>
            <a:chExt cx="7753350" cy="2552700"/>
          </a:xfrm>
        </p:grpSpPr>
        <p:sp>
          <p:nvSpPr>
            <p:cNvPr id="47" name="object 47"/>
            <p:cNvSpPr/>
            <p:nvPr/>
          </p:nvSpPr>
          <p:spPr>
            <a:xfrm>
              <a:off x="1600200" y="3048000"/>
              <a:ext cx="2743200" cy="692150"/>
            </a:xfrm>
            <a:custGeom>
              <a:avLst/>
              <a:gdLst/>
              <a:ahLst/>
              <a:cxnLst/>
              <a:rect l="l" t="t" r="r" b="b"/>
              <a:pathLst>
                <a:path w="2743200" h="692150">
                  <a:moveTo>
                    <a:pt x="0" y="0"/>
                  </a:moveTo>
                  <a:lnTo>
                    <a:pt x="0" y="691895"/>
                  </a:lnTo>
                </a:path>
                <a:path w="2743200" h="692150">
                  <a:moveTo>
                    <a:pt x="2743200" y="438150"/>
                  </a:moveTo>
                  <a:lnTo>
                    <a:pt x="2743200" y="691895"/>
                  </a:lnTo>
                </a:path>
              </a:pathLst>
            </a:custGeom>
            <a:ln w="571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9800" y="2128900"/>
              <a:ext cx="1447800" cy="1320800"/>
            </a:xfrm>
            <a:custGeom>
              <a:avLst/>
              <a:gdLst/>
              <a:ahLst/>
              <a:cxnLst/>
              <a:rect l="l" t="t" r="r" b="b"/>
              <a:pathLst>
                <a:path w="1447800" h="1320800">
                  <a:moveTo>
                    <a:pt x="1447800" y="0"/>
                  </a:moveTo>
                  <a:lnTo>
                    <a:pt x="0" y="0"/>
                  </a:lnTo>
                  <a:lnTo>
                    <a:pt x="0" y="1223899"/>
                  </a:lnTo>
                  <a:lnTo>
                    <a:pt x="0" y="1320800"/>
                  </a:lnTo>
                  <a:lnTo>
                    <a:pt x="1447800" y="1320800"/>
                  </a:lnTo>
                  <a:lnTo>
                    <a:pt x="1447800" y="122389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19800" y="2128901"/>
              <a:ext cx="1447800" cy="1320800"/>
            </a:xfrm>
            <a:custGeom>
              <a:avLst/>
              <a:gdLst/>
              <a:ahLst/>
              <a:cxnLst/>
              <a:rect l="l" t="t" r="r" b="b"/>
              <a:pathLst>
                <a:path w="1447800" h="1320800">
                  <a:moveTo>
                    <a:pt x="0" y="1320800"/>
                  </a:moveTo>
                  <a:lnTo>
                    <a:pt x="1447800" y="13208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320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3000" y="4029075"/>
              <a:ext cx="733425" cy="466725"/>
            </a:xfrm>
            <a:custGeom>
              <a:avLst/>
              <a:gdLst/>
              <a:ahLst/>
              <a:cxnLst/>
              <a:rect l="l" t="t" r="r" b="b"/>
              <a:pathLst>
                <a:path w="733425" h="466725">
                  <a:moveTo>
                    <a:pt x="519175" y="247650"/>
                  </a:moveTo>
                  <a:lnTo>
                    <a:pt x="733425" y="247650"/>
                  </a:lnTo>
                </a:path>
                <a:path w="733425" h="466725">
                  <a:moveTo>
                    <a:pt x="457200" y="309499"/>
                  </a:moveTo>
                  <a:lnTo>
                    <a:pt x="457200" y="466725"/>
                  </a:lnTo>
                </a:path>
                <a:path w="733425" h="466725">
                  <a:moveTo>
                    <a:pt x="0" y="247650"/>
                  </a:moveTo>
                  <a:lnTo>
                    <a:pt x="366775" y="247650"/>
                  </a:lnTo>
                </a:path>
                <a:path w="733425" h="466725">
                  <a:moveTo>
                    <a:pt x="457200" y="0"/>
                  </a:moveTo>
                  <a:lnTo>
                    <a:pt x="457200" y="157099"/>
                  </a:lnTo>
                </a:path>
              </a:pathLst>
            </a:custGeom>
            <a:ln w="571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09775" y="418617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09775" y="418617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00200" y="3797046"/>
              <a:ext cx="3019425" cy="851535"/>
            </a:xfrm>
            <a:custGeom>
              <a:avLst/>
              <a:gdLst/>
              <a:ahLst/>
              <a:cxnLst/>
              <a:rect l="l" t="t" r="r" b="b"/>
              <a:pathLst>
                <a:path w="3019425" h="851535">
                  <a:moveTo>
                    <a:pt x="0" y="0"/>
                  </a:moveTo>
                  <a:lnTo>
                    <a:pt x="0" y="174878"/>
                  </a:lnTo>
                </a:path>
                <a:path w="3019425" h="851535">
                  <a:moveTo>
                    <a:pt x="638175" y="479678"/>
                  </a:moveTo>
                  <a:lnTo>
                    <a:pt x="2652776" y="479678"/>
                  </a:lnTo>
                </a:path>
                <a:path w="3019425" h="851535">
                  <a:moveTo>
                    <a:pt x="2805176" y="479678"/>
                  </a:moveTo>
                  <a:lnTo>
                    <a:pt x="3019425" y="479678"/>
                  </a:lnTo>
                </a:path>
                <a:path w="3019425" h="851535">
                  <a:moveTo>
                    <a:pt x="2743200" y="555878"/>
                  </a:moveTo>
                  <a:lnTo>
                    <a:pt x="2743200" y="851153"/>
                  </a:lnTo>
                </a:path>
                <a:path w="3019425" h="851535">
                  <a:moveTo>
                    <a:pt x="2743200" y="232028"/>
                  </a:moveTo>
                  <a:lnTo>
                    <a:pt x="2743200" y="403478"/>
                  </a:lnTo>
                </a:path>
              </a:pathLst>
            </a:custGeom>
            <a:ln w="571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2976" y="420052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2976" y="420052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33575" y="3797046"/>
              <a:ext cx="6905625" cy="480059"/>
            </a:xfrm>
            <a:custGeom>
              <a:avLst/>
              <a:gdLst/>
              <a:ahLst/>
              <a:cxnLst/>
              <a:rect l="l" t="t" r="r" b="b"/>
              <a:pathLst>
                <a:path w="6905625" h="480060">
                  <a:moveTo>
                    <a:pt x="2409825" y="0"/>
                  </a:moveTo>
                  <a:lnTo>
                    <a:pt x="2409825" y="174878"/>
                  </a:lnTo>
                </a:path>
                <a:path w="6905625" h="480060">
                  <a:moveTo>
                    <a:pt x="0" y="479678"/>
                  </a:moveTo>
                  <a:lnTo>
                    <a:pt x="247650" y="479678"/>
                  </a:lnTo>
                </a:path>
                <a:path w="6905625" h="480060">
                  <a:moveTo>
                    <a:pt x="2743200" y="479678"/>
                  </a:moveTo>
                  <a:lnTo>
                    <a:pt x="2990850" y="479678"/>
                  </a:lnTo>
                </a:path>
                <a:path w="6905625" h="480060">
                  <a:moveTo>
                    <a:pt x="3048000" y="479678"/>
                  </a:moveTo>
                  <a:lnTo>
                    <a:pt x="6905625" y="479678"/>
                  </a:lnTo>
                </a:path>
              </a:pathLst>
            </a:custGeom>
            <a:ln w="571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126360" y="4225099"/>
            <a:ext cx="8521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666"/>
                </a:solidFill>
                <a:latin typeface="Arial"/>
                <a:cs typeface="Arial"/>
              </a:rPr>
              <a:t>BỘ</a:t>
            </a:r>
            <a:r>
              <a:rPr sz="1600" b="1" spc="-7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666"/>
                </a:solidFill>
                <a:latin typeface="Arial"/>
                <a:cs typeface="Arial"/>
              </a:rPr>
              <a:t>NHỚ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46850" y="2235645"/>
            <a:ext cx="394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62025" y="2286000"/>
            <a:ext cx="7753350" cy="3538854"/>
            <a:chOff x="962025" y="2662237"/>
            <a:chExt cx="7753350" cy="3538854"/>
          </a:xfrm>
        </p:grpSpPr>
        <p:sp>
          <p:nvSpPr>
            <p:cNvPr id="60" name="object 60"/>
            <p:cNvSpPr/>
            <p:nvPr/>
          </p:nvSpPr>
          <p:spPr>
            <a:xfrm>
              <a:off x="2209800" y="3048000"/>
              <a:ext cx="4572000" cy="692150"/>
            </a:xfrm>
            <a:custGeom>
              <a:avLst/>
              <a:gdLst/>
              <a:ahLst/>
              <a:cxnLst/>
              <a:rect l="l" t="t" r="r" b="b"/>
              <a:pathLst>
                <a:path w="4572000" h="692150">
                  <a:moveTo>
                    <a:pt x="0" y="0"/>
                  </a:moveTo>
                  <a:lnTo>
                    <a:pt x="0" y="691895"/>
                  </a:lnTo>
                </a:path>
                <a:path w="4572000" h="692150">
                  <a:moveTo>
                    <a:pt x="2743200" y="457200"/>
                  </a:moveTo>
                  <a:lnTo>
                    <a:pt x="2743200" y="691895"/>
                  </a:lnTo>
                </a:path>
                <a:path w="4572000" h="692150">
                  <a:moveTo>
                    <a:pt x="4572000" y="304800"/>
                  </a:moveTo>
                  <a:lnTo>
                    <a:pt x="4572000" y="691895"/>
                  </a:lnTo>
                </a:path>
              </a:pathLst>
            </a:custGeom>
            <a:ln w="57150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71800" y="26670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548639" y="0"/>
                  </a:moveTo>
                  <a:lnTo>
                    <a:pt x="548639" y="57150"/>
                  </a:lnTo>
                  <a:lnTo>
                    <a:pt x="137160" y="57150"/>
                  </a:lnTo>
                  <a:lnTo>
                    <a:pt x="137160" y="0"/>
                  </a:lnTo>
                  <a:lnTo>
                    <a:pt x="0" y="114300"/>
                  </a:lnTo>
                  <a:lnTo>
                    <a:pt x="137160" y="228600"/>
                  </a:lnTo>
                  <a:lnTo>
                    <a:pt x="137160" y="171450"/>
                  </a:lnTo>
                  <a:lnTo>
                    <a:pt x="548639" y="171450"/>
                  </a:lnTo>
                  <a:lnTo>
                    <a:pt x="548639" y="228600"/>
                  </a:lnTo>
                  <a:lnTo>
                    <a:pt x="685800" y="11430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71800" y="26670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114300"/>
                  </a:moveTo>
                  <a:lnTo>
                    <a:pt x="137160" y="0"/>
                  </a:lnTo>
                  <a:lnTo>
                    <a:pt x="137160" y="57150"/>
                  </a:lnTo>
                  <a:lnTo>
                    <a:pt x="548639" y="57150"/>
                  </a:lnTo>
                  <a:lnTo>
                    <a:pt x="548639" y="0"/>
                  </a:lnTo>
                  <a:lnTo>
                    <a:pt x="685800" y="114300"/>
                  </a:lnTo>
                  <a:lnTo>
                    <a:pt x="548639" y="228600"/>
                  </a:lnTo>
                  <a:lnTo>
                    <a:pt x="548639" y="171450"/>
                  </a:lnTo>
                  <a:lnTo>
                    <a:pt x="137160" y="171450"/>
                  </a:lnTo>
                  <a:lnTo>
                    <a:pt x="137160" y="2286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0600" y="3797046"/>
              <a:ext cx="3629025" cy="699135"/>
            </a:xfrm>
            <a:custGeom>
              <a:avLst/>
              <a:gdLst/>
              <a:ahLst/>
              <a:cxnLst/>
              <a:rect l="l" t="t" r="r" b="b"/>
              <a:pathLst>
                <a:path w="3629025" h="699135">
                  <a:moveTo>
                    <a:pt x="0" y="203453"/>
                  </a:moveTo>
                  <a:lnTo>
                    <a:pt x="885825" y="203453"/>
                  </a:lnTo>
                </a:path>
                <a:path w="3629025" h="699135">
                  <a:moveTo>
                    <a:pt x="942975" y="203453"/>
                  </a:moveTo>
                  <a:lnTo>
                    <a:pt x="3629025" y="203453"/>
                  </a:lnTo>
                </a:path>
                <a:path w="3629025" h="699135">
                  <a:moveTo>
                    <a:pt x="1219200" y="0"/>
                  </a:moveTo>
                  <a:lnTo>
                    <a:pt x="1219200" y="698753"/>
                  </a:lnTo>
                </a:path>
              </a:pathLst>
            </a:custGeom>
            <a:ln w="57150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19375" y="391477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19375" y="391477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76775" y="3797046"/>
              <a:ext cx="4010025" cy="851535"/>
            </a:xfrm>
            <a:custGeom>
              <a:avLst/>
              <a:gdLst/>
              <a:ahLst/>
              <a:cxnLst/>
              <a:rect l="l" t="t" r="r" b="b"/>
              <a:pathLst>
                <a:path w="4010025" h="851535">
                  <a:moveTo>
                    <a:pt x="0" y="203453"/>
                  </a:moveTo>
                  <a:lnTo>
                    <a:pt x="4010025" y="203453"/>
                  </a:lnTo>
                </a:path>
                <a:path w="4010025" h="851535">
                  <a:moveTo>
                    <a:pt x="276225" y="0"/>
                  </a:moveTo>
                  <a:lnTo>
                    <a:pt x="276225" y="851153"/>
                  </a:lnTo>
                </a:path>
              </a:pathLst>
            </a:custGeom>
            <a:ln w="57150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768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768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1800" y="3797046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353"/>
                  </a:lnTo>
                </a:path>
              </a:pathLst>
            </a:custGeom>
            <a:ln w="57150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05600" y="391477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05600" y="391477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81400" y="4648200"/>
              <a:ext cx="2590800" cy="1552575"/>
            </a:xfrm>
            <a:custGeom>
              <a:avLst/>
              <a:gdLst/>
              <a:ahLst/>
              <a:cxnLst/>
              <a:rect l="l" t="t" r="r" b="b"/>
              <a:pathLst>
                <a:path w="2590800" h="1552575">
                  <a:moveTo>
                    <a:pt x="2590800" y="0"/>
                  </a:moveTo>
                  <a:lnTo>
                    <a:pt x="0" y="0"/>
                  </a:lnTo>
                  <a:lnTo>
                    <a:pt x="0" y="1552575"/>
                  </a:lnTo>
                  <a:lnTo>
                    <a:pt x="2590800" y="1552575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0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797046" y="4847272"/>
            <a:ext cx="216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CC"/>
                </a:solidFill>
                <a:latin typeface="Arial"/>
                <a:cs typeface="Arial"/>
              </a:rPr>
              <a:t>Thiết bị ngoại</a:t>
            </a:r>
            <a:r>
              <a:rPr sz="2400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CC"/>
                </a:solidFill>
                <a:latin typeface="Arial"/>
                <a:cs typeface="Arial"/>
              </a:rPr>
              <a:t>vi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38200" y="3066986"/>
            <a:ext cx="7696200" cy="1219200"/>
            <a:chOff x="838200" y="3443223"/>
            <a:chExt cx="7696200" cy="1219200"/>
          </a:xfrm>
        </p:grpSpPr>
        <p:sp>
          <p:nvSpPr>
            <p:cNvPr id="75" name="object 75"/>
            <p:cNvSpPr/>
            <p:nvPr/>
          </p:nvSpPr>
          <p:spPr>
            <a:xfrm>
              <a:off x="838200" y="3687190"/>
              <a:ext cx="7696200" cy="812800"/>
            </a:xfrm>
            <a:custGeom>
              <a:avLst/>
              <a:gdLst/>
              <a:ahLst/>
              <a:cxnLst/>
              <a:rect l="l" t="t" r="r" b="b"/>
              <a:pathLst>
                <a:path w="7696200" h="812800">
                  <a:moveTo>
                    <a:pt x="0" y="81279"/>
                  </a:moveTo>
                  <a:lnTo>
                    <a:pt x="7696200" y="81279"/>
                  </a:lnTo>
                </a:path>
                <a:path w="7696200" h="812800">
                  <a:moveTo>
                    <a:pt x="1066800" y="0"/>
                  </a:moveTo>
                  <a:lnTo>
                    <a:pt x="1066800" y="812799"/>
                  </a:lnTo>
                </a:path>
              </a:pathLst>
            </a:custGeom>
            <a:ln w="5715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28800" y="3666743"/>
              <a:ext cx="152400" cy="162560"/>
            </a:xfrm>
            <a:custGeom>
              <a:avLst/>
              <a:gdLst/>
              <a:ahLst/>
              <a:cxnLst/>
              <a:rect l="l" t="t" r="r" b="b"/>
              <a:pathLst>
                <a:path w="152400" h="162560">
                  <a:moveTo>
                    <a:pt x="152400" y="0"/>
                  </a:moveTo>
                  <a:lnTo>
                    <a:pt x="0" y="0"/>
                  </a:lnTo>
                  <a:lnTo>
                    <a:pt x="0" y="162559"/>
                  </a:lnTo>
                  <a:lnTo>
                    <a:pt x="152400" y="162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28800" y="3666743"/>
              <a:ext cx="152400" cy="162560"/>
            </a:xfrm>
            <a:custGeom>
              <a:avLst/>
              <a:gdLst/>
              <a:ahLst/>
              <a:cxnLst/>
              <a:rect l="l" t="t" r="r" b="b"/>
              <a:pathLst>
                <a:path w="152400" h="162560">
                  <a:moveTo>
                    <a:pt x="0" y="162559"/>
                  </a:moveTo>
                  <a:lnTo>
                    <a:pt x="152400" y="16255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2559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72000" y="3687063"/>
              <a:ext cx="152400" cy="162560"/>
            </a:xfrm>
            <a:custGeom>
              <a:avLst/>
              <a:gdLst/>
              <a:ahLst/>
              <a:cxnLst/>
              <a:rect l="l" t="t" r="r" b="b"/>
              <a:pathLst>
                <a:path w="152400" h="162560">
                  <a:moveTo>
                    <a:pt x="152400" y="0"/>
                  </a:moveTo>
                  <a:lnTo>
                    <a:pt x="0" y="0"/>
                  </a:lnTo>
                  <a:lnTo>
                    <a:pt x="0" y="162560"/>
                  </a:lnTo>
                  <a:lnTo>
                    <a:pt x="152400" y="1625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3687063"/>
              <a:ext cx="152400" cy="162560"/>
            </a:xfrm>
            <a:custGeom>
              <a:avLst/>
              <a:gdLst/>
              <a:ahLst/>
              <a:cxnLst/>
              <a:rect l="l" t="t" r="r" b="b"/>
              <a:pathLst>
                <a:path w="152400" h="162560">
                  <a:moveTo>
                    <a:pt x="0" y="162560"/>
                  </a:moveTo>
                  <a:lnTo>
                    <a:pt x="152400" y="16256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256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48200" y="3443223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5715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788656" y="2011997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36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2100" y="4119563"/>
            <a:ext cx="1981200" cy="346075"/>
          </a:xfrm>
          <a:custGeom>
            <a:avLst/>
            <a:gdLst/>
            <a:ahLst/>
            <a:cxnLst/>
            <a:rect l="l" t="t" r="r" b="b"/>
            <a:pathLst>
              <a:path w="1981200" h="346075">
                <a:moveTo>
                  <a:pt x="0" y="346075"/>
                </a:moveTo>
                <a:lnTo>
                  <a:pt x="1981200" y="346075"/>
                </a:lnTo>
                <a:lnTo>
                  <a:pt x="19812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3050" y="4124325"/>
            <a:ext cx="1995805" cy="33655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3683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THANH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GHI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100" y="4119563"/>
            <a:ext cx="1095375" cy="346075"/>
          </a:xfrm>
          <a:custGeom>
            <a:avLst/>
            <a:gdLst/>
            <a:ahLst/>
            <a:cxnLst/>
            <a:rect l="l" t="t" r="r" b="b"/>
            <a:pathLst>
              <a:path w="1095375" h="346075">
                <a:moveTo>
                  <a:pt x="0" y="346075"/>
                </a:moveTo>
                <a:lnTo>
                  <a:pt x="1095375" y="346075"/>
                </a:lnTo>
                <a:lnTo>
                  <a:pt x="1095375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862" y="4124325"/>
            <a:ext cx="1109980" cy="33655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4737" y="4114800"/>
            <a:ext cx="1990725" cy="355600"/>
            <a:chOff x="4491037" y="4719637"/>
            <a:chExt cx="1990725" cy="355600"/>
          </a:xfrm>
        </p:grpSpPr>
        <p:sp>
          <p:nvSpPr>
            <p:cNvPr id="7" name="object 7"/>
            <p:cNvSpPr/>
            <p:nvPr/>
          </p:nvSpPr>
          <p:spPr>
            <a:xfrm>
              <a:off x="4495800" y="47244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5800" y="47244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41140" y="4148899"/>
            <a:ext cx="1139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THANH</a:t>
            </a:r>
            <a:r>
              <a:rPr sz="16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GHI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5782" y="490537"/>
            <a:ext cx="378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TRÚC</a:t>
            </a:r>
            <a:r>
              <a:rPr spc="-75" dirty="0"/>
              <a:t> </a:t>
            </a:r>
            <a:r>
              <a:rPr dirty="0"/>
              <a:t>LỆNH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2100" y="1681163"/>
            <a:ext cx="1981200" cy="346075"/>
          </a:xfrm>
          <a:prstGeom prst="rect">
            <a:avLst/>
          </a:prstGeom>
          <a:solidFill>
            <a:srgbClr val="FFFF66"/>
          </a:solidFill>
          <a:ln w="9525">
            <a:solidFill>
              <a:srgbClr val="6666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ĐỊA</a:t>
            </a:r>
            <a:r>
              <a:rPr sz="16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1681163"/>
            <a:ext cx="1095375" cy="346075"/>
          </a:xfrm>
          <a:prstGeom prst="rect">
            <a:avLst/>
          </a:prstGeom>
          <a:solidFill>
            <a:srgbClr val="CC99FF"/>
          </a:solidFill>
          <a:ln w="9525">
            <a:solidFill>
              <a:srgbClr val="6666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14737" y="1676400"/>
            <a:ext cx="1990725" cy="355600"/>
            <a:chOff x="4491037" y="2281237"/>
            <a:chExt cx="1990725" cy="355600"/>
          </a:xfrm>
        </p:grpSpPr>
        <p:sp>
          <p:nvSpPr>
            <p:cNvPr id="14" name="object 14"/>
            <p:cNvSpPr/>
            <p:nvPr/>
          </p:nvSpPr>
          <p:spPr>
            <a:xfrm>
              <a:off x="4495800" y="22860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800" y="22860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31640" y="1710245"/>
            <a:ext cx="758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ĐỊA</a:t>
            </a:r>
            <a:r>
              <a:rPr sz="16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2100" y="2366963"/>
            <a:ext cx="1981200" cy="346075"/>
          </a:xfrm>
          <a:custGeom>
            <a:avLst/>
            <a:gdLst/>
            <a:ahLst/>
            <a:cxnLst/>
            <a:rect l="l" t="t" r="r" b="b"/>
            <a:pathLst>
              <a:path w="1981200" h="346075">
                <a:moveTo>
                  <a:pt x="0" y="346075"/>
                </a:moveTo>
                <a:lnTo>
                  <a:pt x="1981200" y="346075"/>
                </a:lnTo>
                <a:lnTo>
                  <a:pt x="19812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3050" y="2371725"/>
            <a:ext cx="1995805" cy="33655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6195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ĐỊA</a:t>
            </a:r>
            <a:r>
              <a:rPr sz="16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9100" y="2366963"/>
            <a:ext cx="1095375" cy="346075"/>
          </a:xfrm>
          <a:custGeom>
            <a:avLst/>
            <a:gdLst/>
            <a:ahLst/>
            <a:cxnLst/>
            <a:rect l="l" t="t" r="r" b="b"/>
            <a:pathLst>
              <a:path w="1095375" h="346075">
                <a:moveTo>
                  <a:pt x="0" y="346075"/>
                </a:moveTo>
                <a:lnTo>
                  <a:pt x="1095375" y="346075"/>
                </a:lnTo>
                <a:lnTo>
                  <a:pt x="1095375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862" y="2371725"/>
            <a:ext cx="1109980" cy="33655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100" y="4729163"/>
            <a:ext cx="1095375" cy="346075"/>
          </a:xfrm>
          <a:prstGeom prst="rect">
            <a:avLst/>
          </a:prstGeom>
          <a:solidFill>
            <a:srgbClr val="CC99FF"/>
          </a:solidFill>
          <a:ln w="9525">
            <a:solidFill>
              <a:srgbClr val="66669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2100" y="2976563"/>
            <a:ext cx="1981200" cy="346075"/>
          </a:xfrm>
          <a:custGeom>
            <a:avLst/>
            <a:gdLst/>
            <a:ahLst/>
            <a:cxnLst/>
            <a:rect l="l" t="t" r="r" b="b"/>
            <a:pathLst>
              <a:path w="1981200" h="346075">
                <a:moveTo>
                  <a:pt x="0" y="346075"/>
                </a:moveTo>
                <a:lnTo>
                  <a:pt x="1981200" y="346075"/>
                </a:lnTo>
                <a:lnTo>
                  <a:pt x="19812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43050" y="2981325"/>
            <a:ext cx="1995805" cy="33655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3683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THANH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GHI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9100" y="2976563"/>
            <a:ext cx="1095375" cy="346075"/>
          </a:xfrm>
          <a:custGeom>
            <a:avLst/>
            <a:gdLst/>
            <a:ahLst/>
            <a:cxnLst/>
            <a:rect l="l" t="t" r="r" b="b"/>
            <a:pathLst>
              <a:path w="1095375" h="346075">
                <a:moveTo>
                  <a:pt x="0" y="346075"/>
                </a:moveTo>
                <a:lnTo>
                  <a:pt x="1095375" y="346075"/>
                </a:lnTo>
                <a:lnTo>
                  <a:pt x="1095375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3862" y="2981325"/>
            <a:ext cx="1109980" cy="33655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2100" y="3509963"/>
            <a:ext cx="1981200" cy="346075"/>
          </a:xfrm>
          <a:custGeom>
            <a:avLst/>
            <a:gdLst/>
            <a:ahLst/>
            <a:cxnLst/>
            <a:rect l="l" t="t" r="r" b="b"/>
            <a:pathLst>
              <a:path w="1981200" h="346075">
                <a:moveTo>
                  <a:pt x="0" y="346075"/>
                </a:moveTo>
                <a:lnTo>
                  <a:pt x="1981200" y="346075"/>
                </a:lnTo>
                <a:lnTo>
                  <a:pt x="19812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43050" y="3514725"/>
            <a:ext cx="1995805" cy="33655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6830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ĐỊA</a:t>
            </a:r>
            <a:r>
              <a:rPr sz="16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100" y="3509963"/>
            <a:ext cx="1095375" cy="346075"/>
          </a:xfrm>
          <a:custGeom>
            <a:avLst/>
            <a:gdLst/>
            <a:ahLst/>
            <a:cxnLst/>
            <a:rect l="l" t="t" r="r" b="b"/>
            <a:pathLst>
              <a:path w="1095375" h="346075">
                <a:moveTo>
                  <a:pt x="0" y="346075"/>
                </a:moveTo>
                <a:lnTo>
                  <a:pt x="1095375" y="346075"/>
                </a:lnTo>
                <a:lnTo>
                  <a:pt x="1095375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3862" y="3514725"/>
            <a:ext cx="1109980" cy="33655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MÃ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14737" y="3505200"/>
            <a:ext cx="1990725" cy="355600"/>
            <a:chOff x="4491037" y="4110037"/>
            <a:chExt cx="1990725" cy="355600"/>
          </a:xfrm>
        </p:grpSpPr>
        <p:sp>
          <p:nvSpPr>
            <p:cNvPr id="31" name="object 31"/>
            <p:cNvSpPr/>
            <p:nvPr/>
          </p:nvSpPr>
          <p:spPr>
            <a:xfrm>
              <a:off x="4495800" y="41148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1981200" y="0"/>
                  </a:moveTo>
                  <a:lnTo>
                    <a:pt x="0" y="0"/>
                  </a:lnTo>
                  <a:lnTo>
                    <a:pt x="0" y="346075"/>
                  </a:lnTo>
                  <a:lnTo>
                    <a:pt x="1981200" y="34607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5800" y="4114800"/>
              <a:ext cx="1981200" cy="346075"/>
            </a:xfrm>
            <a:custGeom>
              <a:avLst/>
              <a:gdLst/>
              <a:ahLst/>
              <a:cxnLst/>
              <a:rect l="l" t="t" r="r" b="b"/>
              <a:pathLst>
                <a:path w="1981200" h="346075">
                  <a:moveTo>
                    <a:pt x="0" y="346075"/>
                  </a:moveTo>
                  <a:lnTo>
                    <a:pt x="1981200" y="3460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46075"/>
                  </a:lnTo>
                  <a:close/>
                </a:path>
              </a:pathLst>
            </a:custGeom>
            <a:ln w="9525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19500" y="3509963"/>
            <a:ext cx="1981200" cy="3460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THANH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GHI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2937" y="5073650"/>
            <a:ext cx="2066925" cy="1031875"/>
            <a:chOff x="1519237" y="5678487"/>
            <a:chExt cx="2066925" cy="1031875"/>
          </a:xfrm>
        </p:grpSpPr>
        <p:sp>
          <p:nvSpPr>
            <p:cNvPr id="35" name="object 35"/>
            <p:cNvSpPr/>
            <p:nvPr/>
          </p:nvSpPr>
          <p:spPr>
            <a:xfrm>
              <a:off x="1524000" y="5683250"/>
              <a:ext cx="2057400" cy="1022350"/>
            </a:xfrm>
            <a:custGeom>
              <a:avLst/>
              <a:gdLst/>
              <a:ahLst/>
              <a:cxnLst/>
              <a:rect l="l" t="t" r="r" b="b"/>
              <a:pathLst>
                <a:path w="2057400" h="1022350">
                  <a:moveTo>
                    <a:pt x="1930400" y="260350"/>
                  </a:moveTo>
                  <a:lnTo>
                    <a:pt x="127000" y="260350"/>
                  </a:lnTo>
                  <a:lnTo>
                    <a:pt x="77581" y="270330"/>
                  </a:lnTo>
                  <a:lnTo>
                    <a:pt x="37210" y="297546"/>
                  </a:lnTo>
                  <a:lnTo>
                    <a:pt x="9985" y="337915"/>
                  </a:lnTo>
                  <a:lnTo>
                    <a:pt x="0" y="387350"/>
                  </a:lnTo>
                  <a:lnTo>
                    <a:pt x="0" y="895350"/>
                  </a:lnTo>
                  <a:lnTo>
                    <a:pt x="9985" y="944784"/>
                  </a:lnTo>
                  <a:lnTo>
                    <a:pt x="37211" y="985153"/>
                  </a:lnTo>
                  <a:lnTo>
                    <a:pt x="77581" y="1012369"/>
                  </a:lnTo>
                  <a:lnTo>
                    <a:pt x="127000" y="1022350"/>
                  </a:lnTo>
                  <a:lnTo>
                    <a:pt x="1930400" y="1022350"/>
                  </a:lnTo>
                  <a:lnTo>
                    <a:pt x="1979818" y="1012369"/>
                  </a:lnTo>
                  <a:lnTo>
                    <a:pt x="2020189" y="985153"/>
                  </a:lnTo>
                  <a:lnTo>
                    <a:pt x="2047414" y="944784"/>
                  </a:lnTo>
                  <a:lnTo>
                    <a:pt x="2057400" y="895350"/>
                  </a:lnTo>
                  <a:lnTo>
                    <a:pt x="2057400" y="387350"/>
                  </a:lnTo>
                  <a:lnTo>
                    <a:pt x="2047414" y="337915"/>
                  </a:lnTo>
                  <a:lnTo>
                    <a:pt x="2020189" y="297546"/>
                  </a:lnTo>
                  <a:lnTo>
                    <a:pt x="1979818" y="270330"/>
                  </a:lnTo>
                  <a:lnTo>
                    <a:pt x="1930400" y="260350"/>
                  </a:lnTo>
                  <a:close/>
                </a:path>
                <a:path w="2057400" h="1022350">
                  <a:moveTo>
                    <a:pt x="669925" y="0"/>
                  </a:moveTo>
                  <a:lnTo>
                    <a:pt x="342900" y="260350"/>
                  </a:lnTo>
                  <a:lnTo>
                    <a:pt x="857250" y="260350"/>
                  </a:lnTo>
                  <a:lnTo>
                    <a:pt x="6699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4000" y="5683250"/>
              <a:ext cx="2057400" cy="1022350"/>
            </a:xfrm>
            <a:custGeom>
              <a:avLst/>
              <a:gdLst/>
              <a:ahLst/>
              <a:cxnLst/>
              <a:rect l="l" t="t" r="r" b="b"/>
              <a:pathLst>
                <a:path w="2057400" h="1022350">
                  <a:moveTo>
                    <a:pt x="0" y="387350"/>
                  </a:moveTo>
                  <a:lnTo>
                    <a:pt x="9985" y="337915"/>
                  </a:lnTo>
                  <a:lnTo>
                    <a:pt x="37210" y="297546"/>
                  </a:lnTo>
                  <a:lnTo>
                    <a:pt x="77581" y="270330"/>
                  </a:lnTo>
                  <a:lnTo>
                    <a:pt x="127000" y="260350"/>
                  </a:lnTo>
                  <a:lnTo>
                    <a:pt x="342900" y="260350"/>
                  </a:lnTo>
                  <a:lnTo>
                    <a:pt x="669925" y="0"/>
                  </a:lnTo>
                  <a:lnTo>
                    <a:pt x="857250" y="260350"/>
                  </a:lnTo>
                  <a:lnTo>
                    <a:pt x="1930400" y="260350"/>
                  </a:lnTo>
                  <a:lnTo>
                    <a:pt x="1979818" y="270330"/>
                  </a:lnTo>
                  <a:lnTo>
                    <a:pt x="2020189" y="297546"/>
                  </a:lnTo>
                  <a:lnTo>
                    <a:pt x="2047414" y="337915"/>
                  </a:lnTo>
                  <a:lnTo>
                    <a:pt x="2057400" y="387350"/>
                  </a:lnTo>
                  <a:lnTo>
                    <a:pt x="2057400" y="577850"/>
                  </a:lnTo>
                  <a:lnTo>
                    <a:pt x="2057400" y="895350"/>
                  </a:lnTo>
                  <a:lnTo>
                    <a:pt x="2047414" y="944784"/>
                  </a:lnTo>
                  <a:lnTo>
                    <a:pt x="2020189" y="985153"/>
                  </a:lnTo>
                  <a:lnTo>
                    <a:pt x="1979818" y="1012369"/>
                  </a:lnTo>
                  <a:lnTo>
                    <a:pt x="1930400" y="1022350"/>
                  </a:lnTo>
                  <a:lnTo>
                    <a:pt x="857250" y="1022350"/>
                  </a:lnTo>
                  <a:lnTo>
                    <a:pt x="342900" y="1022350"/>
                  </a:lnTo>
                  <a:lnTo>
                    <a:pt x="127000" y="1022350"/>
                  </a:lnTo>
                  <a:lnTo>
                    <a:pt x="77581" y="1012369"/>
                  </a:lnTo>
                  <a:lnTo>
                    <a:pt x="37211" y="985153"/>
                  </a:lnTo>
                  <a:lnTo>
                    <a:pt x="9985" y="944784"/>
                  </a:lnTo>
                  <a:lnTo>
                    <a:pt x="0" y="895350"/>
                  </a:lnTo>
                  <a:lnTo>
                    <a:pt x="0" y="577850"/>
                  </a:lnTo>
                  <a:lnTo>
                    <a:pt x="0" y="3873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33120" y="5459870"/>
            <a:ext cx="1685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không</a:t>
            </a:r>
            <a:r>
              <a:rPr sz="16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thành phần địa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51237" y="3048000"/>
            <a:ext cx="4416425" cy="1228725"/>
            <a:chOff x="4427537" y="3652837"/>
            <a:chExt cx="4416425" cy="1228725"/>
          </a:xfrm>
        </p:grpSpPr>
        <p:sp>
          <p:nvSpPr>
            <p:cNvPr id="39" name="object 39"/>
            <p:cNvSpPr/>
            <p:nvPr/>
          </p:nvSpPr>
          <p:spPr>
            <a:xfrm>
              <a:off x="4432300" y="3657600"/>
              <a:ext cx="4406900" cy="1219200"/>
            </a:xfrm>
            <a:custGeom>
              <a:avLst/>
              <a:gdLst/>
              <a:ahLst/>
              <a:cxnLst/>
              <a:rect l="l" t="t" r="r" b="b"/>
              <a:pathLst>
                <a:path w="4406900" h="1219200">
                  <a:moveTo>
                    <a:pt x="0" y="34925"/>
                  </a:moveTo>
                  <a:lnTo>
                    <a:pt x="2501900" y="508000"/>
                  </a:lnTo>
                  <a:lnTo>
                    <a:pt x="2501900" y="1016000"/>
                  </a:lnTo>
                  <a:lnTo>
                    <a:pt x="2507264" y="1062605"/>
                  </a:lnTo>
                  <a:lnTo>
                    <a:pt x="2522545" y="1105381"/>
                  </a:lnTo>
                  <a:lnTo>
                    <a:pt x="2546526" y="1143109"/>
                  </a:lnTo>
                  <a:lnTo>
                    <a:pt x="2577990" y="1174573"/>
                  </a:lnTo>
                  <a:lnTo>
                    <a:pt x="2615718" y="1198554"/>
                  </a:lnTo>
                  <a:lnTo>
                    <a:pt x="2658494" y="1213835"/>
                  </a:lnTo>
                  <a:lnTo>
                    <a:pt x="2705100" y="1219200"/>
                  </a:lnTo>
                  <a:lnTo>
                    <a:pt x="4203700" y="1219200"/>
                  </a:lnTo>
                  <a:lnTo>
                    <a:pt x="4250305" y="1213835"/>
                  </a:lnTo>
                  <a:lnTo>
                    <a:pt x="4293081" y="1198554"/>
                  </a:lnTo>
                  <a:lnTo>
                    <a:pt x="4330809" y="1174573"/>
                  </a:lnTo>
                  <a:lnTo>
                    <a:pt x="4362273" y="1143109"/>
                  </a:lnTo>
                  <a:lnTo>
                    <a:pt x="4386254" y="1105381"/>
                  </a:lnTo>
                  <a:lnTo>
                    <a:pt x="4401535" y="1062605"/>
                  </a:lnTo>
                  <a:lnTo>
                    <a:pt x="4406900" y="1016000"/>
                  </a:lnTo>
                  <a:lnTo>
                    <a:pt x="4406900" y="203200"/>
                  </a:lnTo>
                  <a:lnTo>
                    <a:pt x="2501900" y="203200"/>
                  </a:lnTo>
                  <a:lnTo>
                    <a:pt x="0" y="34925"/>
                  </a:lnTo>
                  <a:close/>
                </a:path>
                <a:path w="4406900" h="1219200">
                  <a:moveTo>
                    <a:pt x="4203700" y="0"/>
                  </a:moveTo>
                  <a:lnTo>
                    <a:pt x="2705100" y="0"/>
                  </a:lnTo>
                  <a:lnTo>
                    <a:pt x="2658494" y="5364"/>
                  </a:lnTo>
                  <a:lnTo>
                    <a:pt x="2615718" y="20645"/>
                  </a:lnTo>
                  <a:lnTo>
                    <a:pt x="2577990" y="44626"/>
                  </a:lnTo>
                  <a:lnTo>
                    <a:pt x="2546526" y="76090"/>
                  </a:lnTo>
                  <a:lnTo>
                    <a:pt x="2522545" y="113818"/>
                  </a:lnTo>
                  <a:lnTo>
                    <a:pt x="2507264" y="156594"/>
                  </a:lnTo>
                  <a:lnTo>
                    <a:pt x="2501900" y="203200"/>
                  </a:lnTo>
                  <a:lnTo>
                    <a:pt x="4406900" y="203200"/>
                  </a:lnTo>
                  <a:lnTo>
                    <a:pt x="4401535" y="156594"/>
                  </a:lnTo>
                  <a:lnTo>
                    <a:pt x="4386254" y="113818"/>
                  </a:lnTo>
                  <a:lnTo>
                    <a:pt x="4362273" y="76090"/>
                  </a:lnTo>
                  <a:lnTo>
                    <a:pt x="4330809" y="44626"/>
                  </a:lnTo>
                  <a:lnTo>
                    <a:pt x="4293081" y="20645"/>
                  </a:lnTo>
                  <a:lnTo>
                    <a:pt x="4250305" y="5364"/>
                  </a:lnTo>
                  <a:lnTo>
                    <a:pt x="4203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2300" y="3657600"/>
              <a:ext cx="4406900" cy="1219200"/>
            </a:xfrm>
            <a:custGeom>
              <a:avLst/>
              <a:gdLst/>
              <a:ahLst/>
              <a:cxnLst/>
              <a:rect l="l" t="t" r="r" b="b"/>
              <a:pathLst>
                <a:path w="4406900" h="1219200">
                  <a:moveTo>
                    <a:pt x="2501900" y="203200"/>
                  </a:moveTo>
                  <a:lnTo>
                    <a:pt x="2507264" y="156594"/>
                  </a:lnTo>
                  <a:lnTo>
                    <a:pt x="2522545" y="113818"/>
                  </a:lnTo>
                  <a:lnTo>
                    <a:pt x="2546526" y="76090"/>
                  </a:lnTo>
                  <a:lnTo>
                    <a:pt x="2577990" y="44626"/>
                  </a:lnTo>
                  <a:lnTo>
                    <a:pt x="2615718" y="20645"/>
                  </a:lnTo>
                  <a:lnTo>
                    <a:pt x="2658494" y="5364"/>
                  </a:lnTo>
                  <a:lnTo>
                    <a:pt x="2705100" y="0"/>
                  </a:lnTo>
                  <a:lnTo>
                    <a:pt x="2819400" y="0"/>
                  </a:lnTo>
                  <a:lnTo>
                    <a:pt x="3295650" y="0"/>
                  </a:lnTo>
                  <a:lnTo>
                    <a:pt x="4203700" y="0"/>
                  </a:lnTo>
                  <a:lnTo>
                    <a:pt x="4250305" y="5364"/>
                  </a:lnTo>
                  <a:lnTo>
                    <a:pt x="4293081" y="20645"/>
                  </a:lnTo>
                  <a:lnTo>
                    <a:pt x="4330809" y="44626"/>
                  </a:lnTo>
                  <a:lnTo>
                    <a:pt x="4362273" y="76090"/>
                  </a:lnTo>
                  <a:lnTo>
                    <a:pt x="4386254" y="113818"/>
                  </a:lnTo>
                  <a:lnTo>
                    <a:pt x="4401535" y="156594"/>
                  </a:lnTo>
                  <a:lnTo>
                    <a:pt x="4406900" y="203200"/>
                  </a:lnTo>
                  <a:lnTo>
                    <a:pt x="4406900" y="508000"/>
                  </a:lnTo>
                  <a:lnTo>
                    <a:pt x="4406900" y="1016000"/>
                  </a:lnTo>
                  <a:lnTo>
                    <a:pt x="4401535" y="1062605"/>
                  </a:lnTo>
                  <a:lnTo>
                    <a:pt x="4386254" y="1105381"/>
                  </a:lnTo>
                  <a:lnTo>
                    <a:pt x="4362273" y="1143109"/>
                  </a:lnTo>
                  <a:lnTo>
                    <a:pt x="4330809" y="1174573"/>
                  </a:lnTo>
                  <a:lnTo>
                    <a:pt x="4293081" y="1198554"/>
                  </a:lnTo>
                  <a:lnTo>
                    <a:pt x="4250305" y="1213835"/>
                  </a:lnTo>
                  <a:lnTo>
                    <a:pt x="4203700" y="1219200"/>
                  </a:lnTo>
                  <a:lnTo>
                    <a:pt x="3295650" y="1219200"/>
                  </a:lnTo>
                  <a:lnTo>
                    <a:pt x="2819400" y="1219200"/>
                  </a:lnTo>
                  <a:lnTo>
                    <a:pt x="2705100" y="1219200"/>
                  </a:lnTo>
                  <a:lnTo>
                    <a:pt x="2658494" y="1213835"/>
                  </a:lnTo>
                  <a:lnTo>
                    <a:pt x="2615718" y="1198554"/>
                  </a:lnTo>
                  <a:lnTo>
                    <a:pt x="2577990" y="1174573"/>
                  </a:lnTo>
                  <a:lnTo>
                    <a:pt x="2546526" y="1143109"/>
                  </a:lnTo>
                  <a:lnTo>
                    <a:pt x="2522545" y="1105381"/>
                  </a:lnTo>
                  <a:lnTo>
                    <a:pt x="2507264" y="1062605"/>
                  </a:lnTo>
                  <a:lnTo>
                    <a:pt x="2501900" y="1016000"/>
                  </a:lnTo>
                  <a:lnTo>
                    <a:pt x="2501900" y="508000"/>
                  </a:lnTo>
                  <a:lnTo>
                    <a:pt x="0" y="34925"/>
                  </a:lnTo>
                  <a:lnTo>
                    <a:pt x="2501900" y="2032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42050" y="3036379"/>
            <a:ext cx="15386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0 có thành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địa chỉ,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dữ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liệu ở thanh ghi,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thể hiện</a:t>
            </a:r>
            <a:r>
              <a:rPr sz="16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từ  mã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82987" y="2133600"/>
            <a:ext cx="4384675" cy="771525"/>
            <a:chOff x="4459287" y="2738437"/>
            <a:chExt cx="4384675" cy="771525"/>
          </a:xfrm>
        </p:grpSpPr>
        <p:sp>
          <p:nvSpPr>
            <p:cNvPr id="43" name="object 43"/>
            <p:cNvSpPr/>
            <p:nvPr/>
          </p:nvSpPr>
          <p:spPr>
            <a:xfrm>
              <a:off x="4464050" y="2743200"/>
              <a:ext cx="4375150" cy="762000"/>
            </a:xfrm>
            <a:custGeom>
              <a:avLst/>
              <a:gdLst/>
              <a:ahLst/>
              <a:cxnLst/>
              <a:rect l="l" t="t" r="r" b="b"/>
              <a:pathLst>
                <a:path w="4375150" h="762000">
                  <a:moveTo>
                    <a:pt x="0" y="420624"/>
                  </a:moveTo>
                  <a:lnTo>
                    <a:pt x="2546350" y="635000"/>
                  </a:lnTo>
                  <a:lnTo>
                    <a:pt x="2556335" y="684418"/>
                  </a:lnTo>
                  <a:lnTo>
                    <a:pt x="2583560" y="724788"/>
                  </a:lnTo>
                  <a:lnTo>
                    <a:pt x="2623931" y="752014"/>
                  </a:lnTo>
                  <a:lnTo>
                    <a:pt x="2673350" y="762000"/>
                  </a:lnTo>
                  <a:lnTo>
                    <a:pt x="4248150" y="762000"/>
                  </a:lnTo>
                  <a:lnTo>
                    <a:pt x="4297568" y="752014"/>
                  </a:lnTo>
                  <a:lnTo>
                    <a:pt x="4337939" y="724788"/>
                  </a:lnTo>
                  <a:lnTo>
                    <a:pt x="4365164" y="684418"/>
                  </a:lnTo>
                  <a:lnTo>
                    <a:pt x="4375150" y="635000"/>
                  </a:lnTo>
                  <a:lnTo>
                    <a:pt x="4375150" y="444500"/>
                  </a:lnTo>
                  <a:lnTo>
                    <a:pt x="2546350" y="444500"/>
                  </a:lnTo>
                  <a:lnTo>
                    <a:pt x="0" y="420624"/>
                  </a:lnTo>
                  <a:close/>
                </a:path>
                <a:path w="4375150" h="762000">
                  <a:moveTo>
                    <a:pt x="4248150" y="0"/>
                  </a:moveTo>
                  <a:lnTo>
                    <a:pt x="2673350" y="0"/>
                  </a:lnTo>
                  <a:lnTo>
                    <a:pt x="2623931" y="9985"/>
                  </a:lnTo>
                  <a:lnTo>
                    <a:pt x="2583560" y="37211"/>
                  </a:lnTo>
                  <a:lnTo>
                    <a:pt x="2556335" y="77581"/>
                  </a:lnTo>
                  <a:lnTo>
                    <a:pt x="2546350" y="127000"/>
                  </a:lnTo>
                  <a:lnTo>
                    <a:pt x="2546350" y="444500"/>
                  </a:lnTo>
                  <a:lnTo>
                    <a:pt x="4375150" y="444500"/>
                  </a:lnTo>
                  <a:lnTo>
                    <a:pt x="4375150" y="127000"/>
                  </a:lnTo>
                  <a:lnTo>
                    <a:pt x="4365164" y="77581"/>
                  </a:lnTo>
                  <a:lnTo>
                    <a:pt x="4337939" y="37211"/>
                  </a:lnTo>
                  <a:lnTo>
                    <a:pt x="4297568" y="9985"/>
                  </a:lnTo>
                  <a:lnTo>
                    <a:pt x="42481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4050" y="2743200"/>
              <a:ext cx="4375150" cy="762000"/>
            </a:xfrm>
            <a:custGeom>
              <a:avLst/>
              <a:gdLst/>
              <a:ahLst/>
              <a:cxnLst/>
              <a:rect l="l" t="t" r="r" b="b"/>
              <a:pathLst>
                <a:path w="4375150" h="762000">
                  <a:moveTo>
                    <a:pt x="2546350" y="127000"/>
                  </a:moveTo>
                  <a:lnTo>
                    <a:pt x="2556335" y="77581"/>
                  </a:lnTo>
                  <a:lnTo>
                    <a:pt x="2583560" y="37211"/>
                  </a:lnTo>
                  <a:lnTo>
                    <a:pt x="2623931" y="9985"/>
                  </a:lnTo>
                  <a:lnTo>
                    <a:pt x="2673350" y="0"/>
                  </a:lnTo>
                  <a:lnTo>
                    <a:pt x="2851150" y="0"/>
                  </a:lnTo>
                  <a:lnTo>
                    <a:pt x="3308350" y="0"/>
                  </a:lnTo>
                  <a:lnTo>
                    <a:pt x="4248150" y="0"/>
                  </a:lnTo>
                  <a:lnTo>
                    <a:pt x="4297568" y="9985"/>
                  </a:lnTo>
                  <a:lnTo>
                    <a:pt x="4337939" y="37211"/>
                  </a:lnTo>
                  <a:lnTo>
                    <a:pt x="4365164" y="77581"/>
                  </a:lnTo>
                  <a:lnTo>
                    <a:pt x="4375150" y="127000"/>
                  </a:lnTo>
                  <a:lnTo>
                    <a:pt x="4375150" y="444500"/>
                  </a:lnTo>
                  <a:lnTo>
                    <a:pt x="4375150" y="635000"/>
                  </a:lnTo>
                  <a:lnTo>
                    <a:pt x="4365164" y="684418"/>
                  </a:lnTo>
                  <a:lnTo>
                    <a:pt x="4337939" y="724788"/>
                  </a:lnTo>
                  <a:lnTo>
                    <a:pt x="4297568" y="752014"/>
                  </a:lnTo>
                  <a:lnTo>
                    <a:pt x="4248150" y="762000"/>
                  </a:lnTo>
                  <a:lnTo>
                    <a:pt x="3308350" y="762000"/>
                  </a:lnTo>
                  <a:lnTo>
                    <a:pt x="2851150" y="762000"/>
                  </a:lnTo>
                  <a:lnTo>
                    <a:pt x="2673350" y="762000"/>
                  </a:lnTo>
                  <a:lnTo>
                    <a:pt x="2623931" y="752014"/>
                  </a:lnTo>
                  <a:lnTo>
                    <a:pt x="2583560" y="724788"/>
                  </a:lnTo>
                  <a:lnTo>
                    <a:pt x="2556335" y="684418"/>
                  </a:lnTo>
                  <a:lnTo>
                    <a:pt x="2546350" y="635000"/>
                  </a:lnTo>
                  <a:lnTo>
                    <a:pt x="0" y="420624"/>
                  </a:lnTo>
                  <a:lnTo>
                    <a:pt x="2546350" y="444500"/>
                  </a:lnTo>
                  <a:lnTo>
                    <a:pt x="2546350" y="1270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04229" y="2380805"/>
            <a:ext cx="1289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1 địa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30837" y="1219200"/>
            <a:ext cx="2536825" cy="771525"/>
            <a:chOff x="6307137" y="1824037"/>
            <a:chExt cx="2536825" cy="771525"/>
          </a:xfrm>
        </p:grpSpPr>
        <p:sp>
          <p:nvSpPr>
            <p:cNvPr id="47" name="object 47"/>
            <p:cNvSpPr/>
            <p:nvPr/>
          </p:nvSpPr>
          <p:spPr>
            <a:xfrm>
              <a:off x="6311900" y="1828800"/>
              <a:ext cx="2527300" cy="762000"/>
            </a:xfrm>
            <a:custGeom>
              <a:avLst/>
              <a:gdLst/>
              <a:ahLst/>
              <a:cxnLst/>
              <a:rect l="l" t="t" r="r" b="b"/>
              <a:pathLst>
                <a:path w="2527300" h="762000">
                  <a:moveTo>
                    <a:pt x="2527300" y="635000"/>
                  </a:moveTo>
                  <a:lnTo>
                    <a:pt x="774700" y="635000"/>
                  </a:lnTo>
                  <a:lnTo>
                    <a:pt x="784685" y="684418"/>
                  </a:lnTo>
                  <a:lnTo>
                    <a:pt x="811910" y="724788"/>
                  </a:lnTo>
                  <a:lnTo>
                    <a:pt x="852281" y="752014"/>
                  </a:lnTo>
                  <a:lnTo>
                    <a:pt x="901700" y="762000"/>
                  </a:lnTo>
                  <a:lnTo>
                    <a:pt x="2400300" y="762000"/>
                  </a:lnTo>
                  <a:lnTo>
                    <a:pt x="2449718" y="752014"/>
                  </a:lnTo>
                  <a:lnTo>
                    <a:pt x="2490089" y="724788"/>
                  </a:lnTo>
                  <a:lnTo>
                    <a:pt x="2517314" y="684418"/>
                  </a:lnTo>
                  <a:lnTo>
                    <a:pt x="2527300" y="635000"/>
                  </a:lnTo>
                  <a:close/>
                </a:path>
                <a:path w="2527300" h="762000">
                  <a:moveTo>
                    <a:pt x="2400300" y="0"/>
                  </a:moveTo>
                  <a:lnTo>
                    <a:pt x="901700" y="0"/>
                  </a:lnTo>
                  <a:lnTo>
                    <a:pt x="852281" y="9985"/>
                  </a:lnTo>
                  <a:lnTo>
                    <a:pt x="811910" y="37211"/>
                  </a:lnTo>
                  <a:lnTo>
                    <a:pt x="784685" y="77581"/>
                  </a:lnTo>
                  <a:lnTo>
                    <a:pt x="774700" y="127000"/>
                  </a:lnTo>
                  <a:lnTo>
                    <a:pt x="774700" y="444500"/>
                  </a:lnTo>
                  <a:lnTo>
                    <a:pt x="0" y="660400"/>
                  </a:lnTo>
                  <a:lnTo>
                    <a:pt x="774700" y="635000"/>
                  </a:lnTo>
                  <a:lnTo>
                    <a:pt x="2527300" y="635000"/>
                  </a:lnTo>
                  <a:lnTo>
                    <a:pt x="2527300" y="127000"/>
                  </a:lnTo>
                  <a:lnTo>
                    <a:pt x="2517314" y="77581"/>
                  </a:lnTo>
                  <a:lnTo>
                    <a:pt x="2490089" y="37211"/>
                  </a:lnTo>
                  <a:lnTo>
                    <a:pt x="2449718" y="9985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1900" y="1828800"/>
              <a:ext cx="2527300" cy="762000"/>
            </a:xfrm>
            <a:custGeom>
              <a:avLst/>
              <a:gdLst/>
              <a:ahLst/>
              <a:cxnLst/>
              <a:rect l="l" t="t" r="r" b="b"/>
              <a:pathLst>
                <a:path w="2527300" h="762000">
                  <a:moveTo>
                    <a:pt x="774700" y="127000"/>
                  </a:moveTo>
                  <a:lnTo>
                    <a:pt x="784685" y="77581"/>
                  </a:lnTo>
                  <a:lnTo>
                    <a:pt x="811910" y="37211"/>
                  </a:lnTo>
                  <a:lnTo>
                    <a:pt x="852281" y="9985"/>
                  </a:lnTo>
                  <a:lnTo>
                    <a:pt x="901700" y="0"/>
                  </a:lnTo>
                  <a:lnTo>
                    <a:pt x="1066800" y="0"/>
                  </a:lnTo>
                  <a:lnTo>
                    <a:pt x="1504950" y="0"/>
                  </a:lnTo>
                  <a:lnTo>
                    <a:pt x="2400300" y="0"/>
                  </a:lnTo>
                  <a:lnTo>
                    <a:pt x="2449718" y="9985"/>
                  </a:lnTo>
                  <a:lnTo>
                    <a:pt x="2490089" y="37211"/>
                  </a:lnTo>
                  <a:lnTo>
                    <a:pt x="2517314" y="77581"/>
                  </a:lnTo>
                  <a:lnTo>
                    <a:pt x="2527300" y="127000"/>
                  </a:lnTo>
                  <a:lnTo>
                    <a:pt x="2527300" y="444500"/>
                  </a:lnTo>
                  <a:lnTo>
                    <a:pt x="2527300" y="635000"/>
                  </a:lnTo>
                  <a:lnTo>
                    <a:pt x="2517314" y="684418"/>
                  </a:lnTo>
                  <a:lnTo>
                    <a:pt x="2490089" y="724788"/>
                  </a:lnTo>
                  <a:lnTo>
                    <a:pt x="2449718" y="752014"/>
                  </a:lnTo>
                  <a:lnTo>
                    <a:pt x="2400300" y="762000"/>
                  </a:lnTo>
                  <a:lnTo>
                    <a:pt x="1504950" y="762000"/>
                  </a:lnTo>
                  <a:lnTo>
                    <a:pt x="1066800" y="762000"/>
                  </a:lnTo>
                  <a:lnTo>
                    <a:pt x="901700" y="762000"/>
                  </a:lnTo>
                  <a:lnTo>
                    <a:pt x="852281" y="752014"/>
                  </a:lnTo>
                  <a:lnTo>
                    <a:pt x="811910" y="724788"/>
                  </a:lnTo>
                  <a:lnTo>
                    <a:pt x="784685" y="684418"/>
                  </a:lnTo>
                  <a:lnTo>
                    <a:pt x="774700" y="635000"/>
                  </a:lnTo>
                  <a:lnTo>
                    <a:pt x="0" y="660400"/>
                  </a:lnTo>
                  <a:lnTo>
                    <a:pt x="774700" y="444500"/>
                  </a:lnTo>
                  <a:lnTo>
                    <a:pt x="774700" y="1270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42329" y="1222185"/>
            <a:ext cx="1289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2 địa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65772" y="1466101"/>
            <a:ext cx="104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(ít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được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sử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dụng)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394262" y="3848100"/>
            <a:ext cx="3073400" cy="2181225"/>
            <a:chOff x="5770562" y="4452937"/>
            <a:chExt cx="3073400" cy="2181225"/>
          </a:xfrm>
        </p:grpSpPr>
        <p:sp>
          <p:nvSpPr>
            <p:cNvPr id="52" name="object 52"/>
            <p:cNvSpPr/>
            <p:nvPr/>
          </p:nvSpPr>
          <p:spPr>
            <a:xfrm>
              <a:off x="5775325" y="4457700"/>
              <a:ext cx="3063875" cy="2171700"/>
            </a:xfrm>
            <a:custGeom>
              <a:avLst/>
              <a:gdLst/>
              <a:ahLst/>
              <a:cxnLst/>
              <a:rect l="l" t="t" r="r" b="b"/>
              <a:pathLst>
                <a:path w="3063875" h="2171700">
                  <a:moveTo>
                    <a:pt x="0" y="0"/>
                  </a:moveTo>
                  <a:lnTo>
                    <a:pt x="1158875" y="1282700"/>
                  </a:lnTo>
                  <a:lnTo>
                    <a:pt x="1158875" y="1917700"/>
                  </a:lnTo>
                  <a:lnTo>
                    <a:pt x="1162965" y="1963354"/>
                  </a:lnTo>
                  <a:lnTo>
                    <a:pt x="1174759" y="2006325"/>
                  </a:lnTo>
                  <a:lnTo>
                    <a:pt x="1193541" y="2045894"/>
                  </a:lnTo>
                  <a:lnTo>
                    <a:pt x="1218594" y="2081345"/>
                  </a:lnTo>
                  <a:lnTo>
                    <a:pt x="1249203" y="2111959"/>
                  </a:lnTo>
                  <a:lnTo>
                    <a:pt x="1284652" y="2137019"/>
                  </a:lnTo>
                  <a:lnTo>
                    <a:pt x="1324224" y="2155808"/>
                  </a:lnTo>
                  <a:lnTo>
                    <a:pt x="1367203" y="2167607"/>
                  </a:lnTo>
                  <a:lnTo>
                    <a:pt x="1412875" y="2171700"/>
                  </a:lnTo>
                  <a:lnTo>
                    <a:pt x="2809875" y="2171700"/>
                  </a:lnTo>
                  <a:lnTo>
                    <a:pt x="2855546" y="2167607"/>
                  </a:lnTo>
                  <a:lnTo>
                    <a:pt x="2898525" y="2155808"/>
                  </a:lnTo>
                  <a:lnTo>
                    <a:pt x="2938097" y="2137019"/>
                  </a:lnTo>
                  <a:lnTo>
                    <a:pt x="2973546" y="2111959"/>
                  </a:lnTo>
                  <a:lnTo>
                    <a:pt x="3004155" y="2081345"/>
                  </a:lnTo>
                  <a:lnTo>
                    <a:pt x="3029208" y="2045894"/>
                  </a:lnTo>
                  <a:lnTo>
                    <a:pt x="3047990" y="2006325"/>
                  </a:lnTo>
                  <a:lnTo>
                    <a:pt x="3059784" y="1963354"/>
                  </a:lnTo>
                  <a:lnTo>
                    <a:pt x="3063875" y="1917700"/>
                  </a:lnTo>
                  <a:lnTo>
                    <a:pt x="3063875" y="901700"/>
                  </a:lnTo>
                  <a:lnTo>
                    <a:pt x="1158875" y="901700"/>
                  </a:lnTo>
                  <a:lnTo>
                    <a:pt x="0" y="0"/>
                  </a:lnTo>
                  <a:close/>
                </a:path>
                <a:path w="3063875" h="2171700">
                  <a:moveTo>
                    <a:pt x="2809875" y="647700"/>
                  </a:moveTo>
                  <a:lnTo>
                    <a:pt x="1412875" y="647700"/>
                  </a:lnTo>
                  <a:lnTo>
                    <a:pt x="1367203" y="651790"/>
                  </a:lnTo>
                  <a:lnTo>
                    <a:pt x="1324224" y="663584"/>
                  </a:lnTo>
                  <a:lnTo>
                    <a:pt x="1284652" y="682366"/>
                  </a:lnTo>
                  <a:lnTo>
                    <a:pt x="1249203" y="707419"/>
                  </a:lnTo>
                  <a:lnTo>
                    <a:pt x="1218594" y="738028"/>
                  </a:lnTo>
                  <a:lnTo>
                    <a:pt x="1193541" y="773477"/>
                  </a:lnTo>
                  <a:lnTo>
                    <a:pt x="1174759" y="813049"/>
                  </a:lnTo>
                  <a:lnTo>
                    <a:pt x="1162965" y="856028"/>
                  </a:lnTo>
                  <a:lnTo>
                    <a:pt x="1158875" y="901700"/>
                  </a:lnTo>
                  <a:lnTo>
                    <a:pt x="3063875" y="901700"/>
                  </a:lnTo>
                  <a:lnTo>
                    <a:pt x="3059784" y="856028"/>
                  </a:lnTo>
                  <a:lnTo>
                    <a:pt x="3047990" y="813049"/>
                  </a:lnTo>
                  <a:lnTo>
                    <a:pt x="3029208" y="773477"/>
                  </a:lnTo>
                  <a:lnTo>
                    <a:pt x="3004155" y="738028"/>
                  </a:lnTo>
                  <a:lnTo>
                    <a:pt x="2973546" y="707419"/>
                  </a:lnTo>
                  <a:lnTo>
                    <a:pt x="2938097" y="682366"/>
                  </a:lnTo>
                  <a:lnTo>
                    <a:pt x="2898525" y="663584"/>
                  </a:lnTo>
                  <a:lnTo>
                    <a:pt x="2855546" y="651790"/>
                  </a:lnTo>
                  <a:lnTo>
                    <a:pt x="2809875" y="6477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75325" y="4457700"/>
              <a:ext cx="3063875" cy="2171700"/>
            </a:xfrm>
            <a:custGeom>
              <a:avLst/>
              <a:gdLst/>
              <a:ahLst/>
              <a:cxnLst/>
              <a:rect l="l" t="t" r="r" b="b"/>
              <a:pathLst>
                <a:path w="3063875" h="2171700">
                  <a:moveTo>
                    <a:pt x="1158875" y="901700"/>
                  </a:moveTo>
                  <a:lnTo>
                    <a:pt x="1162965" y="856028"/>
                  </a:lnTo>
                  <a:lnTo>
                    <a:pt x="1174759" y="813049"/>
                  </a:lnTo>
                  <a:lnTo>
                    <a:pt x="1193541" y="773477"/>
                  </a:lnTo>
                  <a:lnTo>
                    <a:pt x="1218594" y="738028"/>
                  </a:lnTo>
                  <a:lnTo>
                    <a:pt x="1249203" y="707419"/>
                  </a:lnTo>
                  <a:lnTo>
                    <a:pt x="1284652" y="682366"/>
                  </a:lnTo>
                  <a:lnTo>
                    <a:pt x="1324224" y="663584"/>
                  </a:lnTo>
                  <a:lnTo>
                    <a:pt x="1367203" y="651790"/>
                  </a:lnTo>
                  <a:lnTo>
                    <a:pt x="1412875" y="647700"/>
                  </a:lnTo>
                  <a:lnTo>
                    <a:pt x="1476375" y="647700"/>
                  </a:lnTo>
                  <a:lnTo>
                    <a:pt x="1952625" y="647700"/>
                  </a:lnTo>
                  <a:lnTo>
                    <a:pt x="2809875" y="647700"/>
                  </a:lnTo>
                  <a:lnTo>
                    <a:pt x="2855546" y="651790"/>
                  </a:lnTo>
                  <a:lnTo>
                    <a:pt x="2898525" y="663584"/>
                  </a:lnTo>
                  <a:lnTo>
                    <a:pt x="2938097" y="682366"/>
                  </a:lnTo>
                  <a:lnTo>
                    <a:pt x="2973546" y="707419"/>
                  </a:lnTo>
                  <a:lnTo>
                    <a:pt x="3004155" y="738028"/>
                  </a:lnTo>
                  <a:lnTo>
                    <a:pt x="3029208" y="773477"/>
                  </a:lnTo>
                  <a:lnTo>
                    <a:pt x="3047990" y="813049"/>
                  </a:lnTo>
                  <a:lnTo>
                    <a:pt x="3059784" y="856028"/>
                  </a:lnTo>
                  <a:lnTo>
                    <a:pt x="3063875" y="901700"/>
                  </a:lnTo>
                  <a:lnTo>
                    <a:pt x="3063875" y="1282700"/>
                  </a:lnTo>
                  <a:lnTo>
                    <a:pt x="3063875" y="1917700"/>
                  </a:lnTo>
                  <a:lnTo>
                    <a:pt x="3059784" y="1963354"/>
                  </a:lnTo>
                  <a:lnTo>
                    <a:pt x="3047990" y="2006325"/>
                  </a:lnTo>
                  <a:lnTo>
                    <a:pt x="3029208" y="2045894"/>
                  </a:lnTo>
                  <a:lnTo>
                    <a:pt x="3004155" y="2081345"/>
                  </a:lnTo>
                  <a:lnTo>
                    <a:pt x="2973546" y="2111959"/>
                  </a:lnTo>
                  <a:lnTo>
                    <a:pt x="2938097" y="2137019"/>
                  </a:lnTo>
                  <a:lnTo>
                    <a:pt x="2898525" y="2155808"/>
                  </a:lnTo>
                  <a:lnTo>
                    <a:pt x="2855546" y="2167607"/>
                  </a:lnTo>
                  <a:lnTo>
                    <a:pt x="2809875" y="2171700"/>
                  </a:lnTo>
                  <a:lnTo>
                    <a:pt x="1952625" y="2171700"/>
                  </a:lnTo>
                  <a:lnTo>
                    <a:pt x="1476375" y="2171700"/>
                  </a:lnTo>
                  <a:lnTo>
                    <a:pt x="1412875" y="2171700"/>
                  </a:lnTo>
                  <a:lnTo>
                    <a:pt x="1367203" y="2167607"/>
                  </a:lnTo>
                  <a:lnTo>
                    <a:pt x="1324224" y="2155808"/>
                  </a:lnTo>
                  <a:lnTo>
                    <a:pt x="1284652" y="2137019"/>
                  </a:lnTo>
                  <a:lnTo>
                    <a:pt x="1249203" y="2111959"/>
                  </a:lnTo>
                  <a:lnTo>
                    <a:pt x="1218594" y="2081345"/>
                  </a:lnTo>
                  <a:lnTo>
                    <a:pt x="1193541" y="2045894"/>
                  </a:lnTo>
                  <a:lnTo>
                    <a:pt x="1174759" y="2006325"/>
                  </a:lnTo>
                  <a:lnTo>
                    <a:pt x="1162965" y="1963354"/>
                  </a:lnTo>
                  <a:lnTo>
                    <a:pt x="1158875" y="1917700"/>
                  </a:lnTo>
                  <a:lnTo>
                    <a:pt x="1158875" y="1282700"/>
                  </a:lnTo>
                  <a:lnTo>
                    <a:pt x="0" y="0"/>
                  </a:lnTo>
                  <a:lnTo>
                    <a:pt x="1158875" y="9017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742684" y="4515040"/>
            <a:ext cx="15386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1 thành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địa chỉ, 1  thành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khác  ở thanh ghi, 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thể hiện</a:t>
            </a:r>
            <a:r>
              <a:rPr sz="16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từ  mã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81337" y="4464050"/>
            <a:ext cx="2600325" cy="1565275"/>
            <a:chOff x="3957637" y="5068887"/>
            <a:chExt cx="2600325" cy="1565275"/>
          </a:xfrm>
        </p:grpSpPr>
        <p:sp>
          <p:nvSpPr>
            <p:cNvPr id="56" name="object 56"/>
            <p:cNvSpPr/>
            <p:nvPr/>
          </p:nvSpPr>
          <p:spPr>
            <a:xfrm>
              <a:off x="3962400" y="5073650"/>
              <a:ext cx="2590800" cy="1555750"/>
            </a:xfrm>
            <a:custGeom>
              <a:avLst/>
              <a:gdLst/>
              <a:ahLst/>
              <a:cxnLst/>
              <a:rect l="l" t="t" r="r" b="b"/>
              <a:pathLst>
                <a:path w="2590800" h="1555750">
                  <a:moveTo>
                    <a:pt x="2425700" y="565150"/>
                  </a:moveTo>
                  <a:lnTo>
                    <a:pt x="165100" y="565150"/>
                  </a:lnTo>
                  <a:lnTo>
                    <a:pt x="121208" y="571047"/>
                  </a:lnTo>
                  <a:lnTo>
                    <a:pt x="81769" y="587690"/>
                  </a:lnTo>
                  <a:lnTo>
                    <a:pt x="48355" y="613505"/>
                  </a:lnTo>
                  <a:lnTo>
                    <a:pt x="22540" y="646919"/>
                  </a:lnTo>
                  <a:lnTo>
                    <a:pt x="5897" y="686358"/>
                  </a:lnTo>
                  <a:lnTo>
                    <a:pt x="0" y="730250"/>
                  </a:lnTo>
                  <a:lnTo>
                    <a:pt x="0" y="1390650"/>
                  </a:lnTo>
                  <a:lnTo>
                    <a:pt x="5897" y="1434541"/>
                  </a:lnTo>
                  <a:lnTo>
                    <a:pt x="22540" y="1473980"/>
                  </a:lnTo>
                  <a:lnTo>
                    <a:pt x="48355" y="1507394"/>
                  </a:lnTo>
                  <a:lnTo>
                    <a:pt x="81769" y="1533209"/>
                  </a:lnTo>
                  <a:lnTo>
                    <a:pt x="121208" y="1549852"/>
                  </a:lnTo>
                  <a:lnTo>
                    <a:pt x="165100" y="1555750"/>
                  </a:lnTo>
                  <a:lnTo>
                    <a:pt x="2425700" y="1555750"/>
                  </a:lnTo>
                  <a:lnTo>
                    <a:pt x="2469591" y="1549852"/>
                  </a:lnTo>
                  <a:lnTo>
                    <a:pt x="2509030" y="1533209"/>
                  </a:lnTo>
                  <a:lnTo>
                    <a:pt x="2542444" y="1507394"/>
                  </a:lnTo>
                  <a:lnTo>
                    <a:pt x="2568259" y="1473980"/>
                  </a:lnTo>
                  <a:lnTo>
                    <a:pt x="2584902" y="1434541"/>
                  </a:lnTo>
                  <a:lnTo>
                    <a:pt x="2590800" y="1390650"/>
                  </a:lnTo>
                  <a:lnTo>
                    <a:pt x="2590800" y="730250"/>
                  </a:lnTo>
                  <a:lnTo>
                    <a:pt x="2584902" y="686358"/>
                  </a:lnTo>
                  <a:lnTo>
                    <a:pt x="2568259" y="646919"/>
                  </a:lnTo>
                  <a:lnTo>
                    <a:pt x="2542444" y="613505"/>
                  </a:lnTo>
                  <a:lnTo>
                    <a:pt x="2509030" y="587690"/>
                  </a:lnTo>
                  <a:lnTo>
                    <a:pt x="2469591" y="571047"/>
                  </a:lnTo>
                  <a:lnTo>
                    <a:pt x="2425700" y="565150"/>
                  </a:lnTo>
                  <a:close/>
                </a:path>
                <a:path w="2590800" h="1555750">
                  <a:moveTo>
                    <a:pt x="338074" y="0"/>
                  </a:moveTo>
                  <a:lnTo>
                    <a:pt x="431800" y="565150"/>
                  </a:lnTo>
                  <a:lnTo>
                    <a:pt x="1079500" y="565150"/>
                  </a:lnTo>
                  <a:lnTo>
                    <a:pt x="33807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62400" y="5073650"/>
              <a:ext cx="2590800" cy="1555750"/>
            </a:xfrm>
            <a:custGeom>
              <a:avLst/>
              <a:gdLst/>
              <a:ahLst/>
              <a:cxnLst/>
              <a:rect l="l" t="t" r="r" b="b"/>
              <a:pathLst>
                <a:path w="2590800" h="1555750">
                  <a:moveTo>
                    <a:pt x="0" y="730250"/>
                  </a:moveTo>
                  <a:lnTo>
                    <a:pt x="5897" y="686358"/>
                  </a:lnTo>
                  <a:lnTo>
                    <a:pt x="22540" y="646919"/>
                  </a:lnTo>
                  <a:lnTo>
                    <a:pt x="48355" y="613505"/>
                  </a:lnTo>
                  <a:lnTo>
                    <a:pt x="81769" y="587690"/>
                  </a:lnTo>
                  <a:lnTo>
                    <a:pt x="121208" y="571047"/>
                  </a:lnTo>
                  <a:lnTo>
                    <a:pt x="165100" y="565150"/>
                  </a:lnTo>
                  <a:lnTo>
                    <a:pt x="431800" y="565150"/>
                  </a:lnTo>
                  <a:lnTo>
                    <a:pt x="338074" y="0"/>
                  </a:lnTo>
                  <a:lnTo>
                    <a:pt x="1079500" y="565150"/>
                  </a:lnTo>
                  <a:lnTo>
                    <a:pt x="2425700" y="565150"/>
                  </a:lnTo>
                  <a:lnTo>
                    <a:pt x="2469591" y="571047"/>
                  </a:lnTo>
                  <a:lnTo>
                    <a:pt x="2509030" y="587690"/>
                  </a:lnTo>
                  <a:lnTo>
                    <a:pt x="2542444" y="613505"/>
                  </a:lnTo>
                  <a:lnTo>
                    <a:pt x="2568259" y="646919"/>
                  </a:lnTo>
                  <a:lnTo>
                    <a:pt x="2584902" y="686358"/>
                  </a:lnTo>
                  <a:lnTo>
                    <a:pt x="2590800" y="730250"/>
                  </a:lnTo>
                  <a:lnTo>
                    <a:pt x="2590800" y="977900"/>
                  </a:lnTo>
                  <a:lnTo>
                    <a:pt x="2590800" y="1390650"/>
                  </a:lnTo>
                  <a:lnTo>
                    <a:pt x="2584902" y="1434541"/>
                  </a:lnTo>
                  <a:lnTo>
                    <a:pt x="2568259" y="1473980"/>
                  </a:lnTo>
                  <a:lnTo>
                    <a:pt x="2542444" y="1507394"/>
                  </a:lnTo>
                  <a:lnTo>
                    <a:pt x="2509030" y="1533209"/>
                  </a:lnTo>
                  <a:lnTo>
                    <a:pt x="2469591" y="1549852"/>
                  </a:lnTo>
                  <a:lnTo>
                    <a:pt x="2425700" y="1555750"/>
                  </a:lnTo>
                  <a:lnTo>
                    <a:pt x="1079500" y="1555750"/>
                  </a:lnTo>
                  <a:lnTo>
                    <a:pt x="431800" y="1555750"/>
                  </a:lnTo>
                  <a:lnTo>
                    <a:pt x="165100" y="1555750"/>
                  </a:lnTo>
                  <a:lnTo>
                    <a:pt x="121208" y="1549852"/>
                  </a:lnTo>
                  <a:lnTo>
                    <a:pt x="81769" y="1533209"/>
                  </a:lnTo>
                  <a:lnTo>
                    <a:pt x="48355" y="1507394"/>
                  </a:lnTo>
                  <a:lnTo>
                    <a:pt x="22540" y="1473980"/>
                  </a:lnTo>
                  <a:lnTo>
                    <a:pt x="5897" y="1434541"/>
                  </a:lnTo>
                  <a:lnTo>
                    <a:pt x="0" y="1390650"/>
                  </a:lnTo>
                  <a:lnTo>
                    <a:pt x="0" y="977900"/>
                  </a:lnTo>
                  <a:lnTo>
                    <a:pt x="0" y="7302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34309" y="5147450"/>
            <a:ext cx="22942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  <a:tabLst>
                <a:tab pos="2148205" algn="l"/>
              </a:tabLst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Lện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h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ó 2</a:t>
            </a:r>
            <a:r>
              <a:rPr sz="16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thành</a:t>
            </a:r>
            <a:r>
              <a:rPr sz="16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phầ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ở  thanh ghi,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thể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hiện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từ mã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37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275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100" y="2260587"/>
            <a:ext cx="3733800" cy="3721100"/>
          </a:xfrm>
          <a:custGeom>
            <a:avLst/>
            <a:gdLst/>
            <a:ahLst/>
            <a:cxnLst/>
            <a:rect l="l" t="t" r="r" b="b"/>
            <a:pathLst>
              <a:path w="3733800" h="3721100">
                <a:moveTo>
                  <a:pt x="2056764" y="0"/>
                </a:moveTo>
                <a:lnTo>
                  <a:pt x="1675129" y="0"/>
                </a:lnTo>
                <a:lnTo>
                  <a:pt x="1581658" y="12700"/>
                </a:lnTo>
                <a:lnTo>
                  <a:pt x="1489837" y="38100"/>
                </a:lnTo>
                <a:lnTo>
                  <a:pt x="1399539" y="50800"/>
                </a:lnTo>
                <a:lnTo>
                  <a:pt x="1224152" y="101600"/>
                </a:lnTo>
                <a:lnTo>
                  <a:pt x="1139444" y="139700"/>
                </a:lnTo>
                <a:lnTo>
                  <a:pt x="1056639" y="177800"/>
                </a:lnTo>
                <a:lnTo>
                  <a:pt x="976249" y="215900"/>
                </a:lnTo>
                <a:lnTo>
                  <a:pt x="898016" y="266700"/>
                </a:lnTo>
                <a:lnTo>
                  <a:pt x="822325" y="317500"/>
                </a:lnTo>
                <a:lnTo>
                  <a:pt x="749173" y="368300"/>
                </a:lnTo>
                <a:lnTo>
                  <a:pt x="678688" y="419100"/>
                </a:lnTo>
                <a:lnTo>
                  <a:pt x="610997" y="482600"/>
                </a:lnTo>
                <a:lnTo>
                  <a:pt x="546226" y="546100"/>
                </a:lnTo>
                <a:lnTo>
                  <a:pt x="484377" y="609600"/>
                </a:lnTo>
                <a:lnTo>
                  <a:pt x="425831" y="673100"/>
                </a:lnTo>
                <a:lnTo>
                  <a:pt x="370458" y="749300"/>
                </a:lnTo>
                <a:lnTo>
                  <a:pt x="318388" y="812800"/>
                </a:lnTo>
                <a:lnTo>
                  <a:pt x="269875" y="889000"/>
                </a:lnTo>
                <a:lnTo>
                  <a:pt x="225044" y="977900"/>
                </a:lnTo>
                <a:lnTo>
                  <a:pt x="183642" y="1054100"/>
                </a:lnTo>
                <a:lnTo>
                  <a:pt x="146431" y="1130300"/>
                </a:lnTo>
                <a:lnTo>
                  <a:pt x="113030" y="1219200"/>
                </a:lnTo>
                <a:lnTo>
                  <a:pt x="83693" y="1308100"/>
                </a:lnTo>
                <a:lnTo>
                  <a:pt x="58547" y="1396999"/>
                </a:lnTo>
                <a:lnTo>
                  <a:pt x="37718" y="1485899"/>
                </a:lnTo>
                <a:lnTo>
                  <a:pt x="21336" y="1574799"/>
                </a:lnTo>
                <a:lnTo>
                  <a:pt x="9525" y="1676399"/>
                </a:lnTo>
                <a:lnTo>
                  <a:pt x="2412" y="1765299"/>
                </a:lnTo>
                <a:lnTo>
                  <a:pt x="0" y="1866899"/>
                </a:lnTo>
                <a:lnTo>
                  <a:pt x="2539" y="1955799"/>
                </a:lnTo>
                <a:lnTo>
                  <a:pt x="9779" y="2057399"/>
                </a:lnTo>
                <a:lnTo>
                  <a:pt x="21589" y="2146299"/>
                </a:lnTo>
                <a:lnTo>
                  <a:pt x="38100" y="2235199"/>
                </a:lnTo>
                <a:lnTo>
                  <a:pt x="59055" y="2324099"/>
                </a:lnTo>
                <a:lnTo>
                  <a:pt x="84200" y="2412999"/>
                </a:lnTo>
                <a:lnTo>
                  <a:pt x="113664" y="2501899"/>
                </a:lnTo>
                <a:lnTo>
                  <a:pt x="147066" y="2590799"/>
                </a:lnTo>
                <a:lnTo>
                  <a:pt x="184531" y="2666999"/>
                </a:lnTo>
                <a:lnTo>
                  <a:pt x="225806" y="2755899"/>
                </a:lnTo>
                <a:lnTo>
                  <a:pt x="270763" y="2832099"/>
                </a:lnTo>
                <a:lnTo>
                  <a:pt x="319405" y="2908299"/>
                </a:lnTo>
                <a:lnTo>
                  <a:pt x="371475" y="2984499"/>
                </a:lnTo>
                <a:lnTo>
                  <a:pt x="426974" y="3047999"/>
                </a:lnTo>
                <a:lnTo>
                  <a:pt x="485648" y="3111499"/>
                </a:lnTo>
                <a:lnTo>
                  <a:pt x="547497" y="3187699"/>
                </a:lnTo>
                <a:lnTo>
                  <a:pt x="612394" y="3238499"/>
                </a:lnTo>
                <a:lnTo>
                  <a:pt x="680085" y="3302000"/>
                </a:lnTo>
                <a:lnTo>
                  <a:pt x="750697" y="3352800"/>
                </a:lnTo>
                <a:lnTo>
                  <a:pt x="823849" y="3403600"/>
                </a:lnTo>
                <a:lnTo>
                  <a:pt x="899540" y="3454400"/>
                </a:lnTo>
                <a:lnTo>
                  <a:pt x="977900" y="3505200"/>
                </a:lnTo>
                <a:lnTo>
                  <a:pt x="1058417" y="3543300"/>
                </a:lnTo>
                <a:lnTo>
                  <a:pt x="1141095" y="3581400"/>
                </a:lnTo>
                <a:lnTo>
                  <a:pt x="1225930" y="3619500"/>
                </a:lnTo>
                <a:lnTo>
                  <a:pt x="1491614" y="3695700"/>
                </a:lnTo>
                <a:lnTo>
                  <a:pt x="1677035" y="3721100"/>
                </a:lnTo>
                <a:lnTo>
                  <a:pt x="2058670" y="3721100"/>
                </a:lnTo>
                <a:lnTo>
                  <a:pt x="2152141" y="3708400"/>
                </a:lnTo>
                <a:lnTo>
                  <a:pt x="1678051" y="3708400"/>
                </a:lnTo>
                <a:lnTo>
                  <a:pt x="1493901" y="3683000"/>
                </a:lnTo>
                <a:lnTo>
                  <a:pt x="1229995" y="3606800"/>
                </a:lnTo>
                <a:lnTo>
                  <a:pt x="1145794" y="3568700"/>
                </a:lnTo>
                <a:lnTo>
                  <a:pt x="1063625" y="3530600"/>
                </a:lnTo>
                <a:lnTo>
                  <a:pt x="983614" y="3492500"/>
                </a:lnTo>
                <a:lnTo>
                  <a:pt x="905890" y="3441700"/>
                </a:lnTo>
                <a:lnTo>
                  <a:pt x="830707" y="3403600"/>
                </a:lnTo>
                <a:lnTo>
                  <a:pt x="758063" y="3352800"/>
                </a:lnTo>
                <a:lnTo>
                  <a:pt x="687959" y="3289300"/>
                </a:lnTo>
                <a:lnTo>
                  <a:pt x="620649" y="3238499"/>
                </a:lnTo>
                <a:lnTo>
                  <a:pt x="556260" y="3174999"/>
                </a:lnTo>
                <a:lnTo>
                  <a:pt x="494792" y="3111499"/>
                </a:lnTo>
                <a:lnTo>
                  <a:pt x="436499" y="3035299"/>
                </a:lnTo>
                <a:lnTo>
                  <a:pt x="381507" y="2971799"/>
                </a:lnTo>
                <a:lnTo>
                  <a:pt x="329692" y="2895599"/>
                </a:lnTo>
                <a:lnTo>
                  <a:pt x="281558" y="2819399"/>
                </a:lnTo>
                <a:lnTo>
                  <a:pt x="236855" y="2743199"/>
                </a:lnTo>
                <a:lnTo>
                  <a:pt x="195833" y="2666999"/>
                </a:lnTo>
                <a:lnTo>
                  <a:pt x="158623" y="2578099"/>
                </a:lnTo>
                <a:lnTo>
                  <a:pt x="125475" y="2501899"/>
                </a:lnTo>
                <a:lnTo>
                  <a:pt x="96266" y="2412999"/>
                </a:lnTo>
                <a:lnTo>
                  <a:pt x="71247" y="2324099"/>
                </a:lnTo>
                <a:lnTo>
                  <a:pt x="50545" y="2235199"/>
                </a:lnTo>
                <a:lnTo>
                  <a:pt x="34162" y="2146299"/>
                </a:lnTo>
                <a:lnTo>
                  <a:pt x="22351" y="2044699"/>
                </a:lnTo>
                <a:lnTo>
                  <a:pt x="15112" y="1955799"/>
                </a:lnTo>
                <a:lnTo>
                  <a:pt x="12700" y="1866899"/>
                </a:lnTo>
                <a:lnTo>
                  <a:pt x="15112" y="1765299"/>
                </a:lnTo>
                <a:lnTo>
                  <a:pt x="22225" y="1676399"/>
                </a:lnTo>
                <a:lnTo>
                  <a:pt x="33908" y="1574799"/>
                </a:lnTo>
                <a:lnTo>
                  <a:pt x="50292" y="1485899"/>
                </a:lnTo>
                <a:lnTo>
                  <a:pt x="70993" y="1396999"/>
                </a:lnTo>
                <a:lnTo>
                  <a:pt x="95885" y="1308100"/>
                </a:lnTo>
                <a:lnTo>
                  <a:pt x="124968" y="1219200"/>
                </a:lnTo>
                <a:lnTo>
                  <a:pt x="158242" y="1143000"/>
                </a:lnTo>
                <a:lnTo>
                  <a:pt x="195199" y="1054100"/>
                </a:lnTo>
                <a:lnTo>
                  <a:pt x="236347" y="977900"/>
                </a:lnTo>
                <a:lnTo>
                  <a:pt x="280924" y="901700"/>
                </a:lnTo>
                <a:lnTo>
                  <a:pt x="329056" y="825500"/>
                </a:lnTo>
                <a:lnTo>
                  <a:pt x="380745" y="749300"/>
                </a:lnTo>
                <a:lnTo>
                  <a:pt x="435737" y="685800"/>
                </a:lnTo>
                <a:lnTo>
                  <a:pt x="494030" y="609600"/>
                </a:lnTo>
                <a:lnTo>
                  <a:pt x="555371" y="546100"/>
                </a:lnTo>
                <a:lnTo>
                  <a:pt x="619760" y="482600"/>
                </a:lnTo>
                <a:lnTo>
                  <a:pt x="686942" y="431800"/>
                </a:lnTo>
                <a:lnTo>
                  <a:pt x="757047" y="381000"/>
                </a:lnTo>
                <a:lnTo>
                  <a:pt x="829690" y="317500"/>
                </a:lnTo>
                <a:lnTo>
                  <a:pt x="904875" y="279400"/>
                </a:lnTo>
                <a:lnTo>
                  <a:pt x="982599" y="228600"/>
                </a:lnTo>
                <a:lnTo>
                  <a:pt x="1062482" y="190500"/>
                </a:lnTo>
                <a:lnTo>
                  <a:pt x="1144651" y="152400"/>
                </a:lnTo>
                <a:lnTo>
                  <a:pt x="1228852" y="114300"/>
                </a:lnTo>
                <a:lnTo>
                  <a:pt x="1492630" y="38100"/>
                </a:lnTo>
                <a:lnTo>
                  <a:pt x="1676780" y="12700"/>
                </a:lnTo>
                <a:lnTo>
                  <a:pt x="2150237" y="12700"/>
                </a:lnTo>
                <a:lnTo>
                  <a:pt x="2056764" y="0"/>
                </a:lnTo>
                <a:close/>
              </a:path>
              <a:path w="3733800" h="3721100">
                <a:moveTo>
                  <a:pt x="1962023" y="3695700"/>
                </a:moveTo>
                <a:lnTo>
                  <a:pt x="1772412" y="3695700"/>
                </a:lnTo>
                <a:lnTo>
                  <a:pt x="1867280" y="3708400"/>
                </a:lnTo>
                <a:lnTo>
                  <a:pt x="1962023" y="3695700"/>
                </a:lnTo>
                <a:close/>
              </a:path>
              <a:path w="3733800" h="3721100">
                <a:moveTo>
                  <a:pt x="2150237" y="12700"/>
                </a:moveTo>
                <a:lnTo>
                  <a:pt x="2055749" y="12700"/>
                </a:lnTo>
                <a:lnTo>
                  <a:pt x="2240026" y="38100"/>
                </a:lnTo>
                <a:lnTo>
                  <a:pt x="2503932" y="114300"/>
                </a:lnTo>
                <a:lnTo>
                  <a:pt x="2588133" y="152400"/>
                </a:lnTo>
                <a:lnTo>
                  <a:pt x="2670175" y="190500"/>
                </a:lnTo>
                <a:lnTo>
                  <a:pt x="2750185" y="228600"/>
                </a:lnTo>
                <a:lnTo>
                  <a:pt x="2827909" y="279400"/>
                </a:lnTo>
                <a:lnTo>
                  <a:pt x="2903092" y="317500"/>
                </a:lnTo>
                <a:lnTo>
                  <a:pt x="2975864" y="368300"/>
                </a:lnTo>
                <a:lnTo>
                  <a:pt x="3045841" y="431800"/>
                </a:lnTo>
                <a:lnTo>
                  <a:pt x="3113151" y="482600"/>
                </a:lnTo>
                <a:lnTo>
                  <a:pt x="3177666" y="546100"/>
                </a:lnTo>
                <a:lnTo>
                  <a:pt x="3239008" y="609600"/>
                </a:lnTo>
                <a:lnTo>
                  <a:pt x="3297301" y="685800"/>
                </a:lnTo>
                <a:lnTo>
                  <a:pt x="3352419" y="749300"/>
                </a:lnTo>
                <a:lnTo>
                  <a:pt x="3404108" y="825500"/>
                </a:lnTo>
                <a:lnTo>
                  <a:pt x="3452241" y="901700"/>
                </a:lnTo>
                <a:lnTo>
                  <a:pt x="3497072" y="977900"/>
                </a:lnTo>
                <a:lnTo>
                  <a:pt x="3537966" y="1054100"/>
                </a:lnTo>
                <a:lnTo>
                  <a:pt x="3575177" y="1143000"/>
                </a:lnTo>
                <a:lnTo>
                  <a:pt x="3608324" y="1219200"/>
                </a:lnTo>
                <a:lnTo>
                  <a:pt x="3637534" y="1308100"/>
                </a:lnTo>
                <a:lnTo>
                  <a:pt x="3662553" y="1396999"/>
                </a:lnTo>
                <a:lnTo>
                  <a:pt x="3683254" y="1485899"/>
                </a:lnTo>
                <a:lnTo>
                  <a:pt x="3699637" y="1574799"/>
                </a:lnTo>
                <a:lnTo>
                  <a:pt x="3711448" y="1676399"/>
                </a:lnTo>
                <a:lnTo>
                  <a:pt x="3718687" y="1765299"/>
                </a:lnTo>
                <a:lnTo>
                  <a:pt x="3721100" y="1854199"/>
                </a:lnTo>
                <a:lnTo>
                  <a:pt x="3718687" y="1955799"/>
                </a:lnTo>
                <a:lnTo>
                  <a:pt x="3711575" y="2044699"/>
                </a:lnTo>
                <a:lnTo>
                  <a:pt x="3699891" y="2146299"/>
                </a:lnTo>
                <a:lnTo>
                  <a:pt x="3683508" y="2235199"/>
                </a:lnTo>
                <a:lnTo>
                  <a:pt x="3662934" y="2324099"/>
                </a:lnTo>
                <a:lnTo>
                  <a:pt x="3637915" y="2412999"/>
                </a:lnTo>
                <a:lnTo>
                  <a:pt x="3608832" y="2501899"/>
                </a:lnTo>
                <a:lnTo>
                  <a:pt x="3575558" y="2578099"/>
                </a:lnTo>
                <a:lnTo>
                  <a:pt x="3538601" y="2666999"/>
                </a:lnTo>
                <a:lnTo>
                  <a:pt x="3497579" y="2743199"/>
                </a:lnTo>
                <a:lnTo>
                  <a:pt x="3452876" y="2819399"/>
                </a:lnTo>
                <a:lnTo>
                  <a:pt x="3404742" y="2895599"/>
                </a:lnTo>
                <a:lnTo>
                  <a:pt x="3353180" y="2971799"/>
                </a:lnTo>
                <a:lnTo>
                  <a:pt x="3298063" y="3035299"/>
                </a:lnTo>
                <a:lnTo>
                  <a:pt x="3239770" y="3111499"/>
                </a:lnTo>
                <a:lnTo>
                  <a:pt x="3178555" y="3174999"/>
                </a:lnTo>
                <a:lnTo>
                  <a:pt x="3114040" y="3238499"/>
                </a:lnTo>
                <a:lnTo>
                  <a:pt x="3046857" y="3289300"/>
                </a:lnTo>
                <a:lnTo>
                  <a:pt x="2976879" y="3340100"/>
                </a:lnTo>
                <a:lnTo>
                  <a:pt x="2904109" y="3403600"/>
                </a:lnTo>
                <a:lnTo>
                  <a:pt x="2828925" y="3441700"/>
                </a:lnTo>
                <a:lnTo>
                  <a:pt x="2751328" y="3492500"/>
                </a:lnTo>
                <a:lnTo>
                  <a:pt x="2671317" y="3530600"/>
                </a:lnTo>
                <a:lnTo>
                  <a:pt x="2589276" y="3568700"/>
                </a:lnTo>
                <a:lnTo>
                  <a:pt x="2505075" y="3606800"/>
                </a:lnTo>
                <a:lnTo>
                  <a:pt x="2241169" y="3683000"/>
                </a:lnTo>
                <a:lnTo>
                  <a:pt x="2057019" y="3708400"/>
                </a:lnTo>
                <a:lnTo>
                  <a:pt x="2152141" y="3708400"/>
                </a:lnTo>
                <a:lnTo>
                  <a:pt x="2244090" y="3683000"/>
                </a:lnTo>
                <a:lnTo>
                  <a:pt x="2334260" y="3670300"/>
                </a:lnTo>
                <a:lnTo>
                  <a:pt x="2509774" y="3619500"/>
                </a:lnTo>
                <a:lnTo>
                  <a:pt x="2594483" y="3581400"/>
                </a:lnTo>
                <a:lnTo>
                  <a:pt x="2677160" y="3543300"/>
                </a:lnTo>
                <a:lnTo>
                  <a:pt x="2757678" y="3505200"/>
                </a:lnTo>
                <a:lnTo>
                  <a:pt x="2835783" y="3454400"/>
                </a:lnTo>
                <a:lnTo>
                  <a:pt x="2911475" y="3403600"/>
                </a:lnTo>
                <a:lnTo>
                  <a:pt x="2984627" y="3352800"/>
                </a:lnTo>
                <a:lnTo>
                  <a:pt x="3055112" y="3302000"/>
                </a:lnTo>
                <a:lnTo>
                  <a:pt x="3122803" y="3238499"/>
                </a:lnTo>
                <a:lnTo>
                  <a:pt x="3187700" y="3174999"/>
                </a:lnTo>
                <a:lnTo>
                  <a:pt x="3249422" y="3111499"/>
                </a:lnTo>
                <a:lnTo>
                  <a:pt x="3308096" y="3047999"/>
                </a:lnTo>
                <a:lnTo>
                  <a:pt x="3363467" y="2971799"/>
                </a:lnTo>
                <a:lnTo>
                  <a:pt x="3415411" y="2908299"/>
                </a:lnTo>
                <a:lnTo>
                  <a:pt x="3463925" y="2832099"/>
                </a:lnTo>
                <a:lnTo>
                  <a:pt x="3508883" y="2755899"/>
                </a:lnTo>
                <a:lnTo>
                  <a:pt x="3550158" y="2666999"/>
                </a:lnTo>
                <a:lnTo>
                  <a:pt x="3587369" y="2590799"/>
                </a:lnTo>
                <a:lnTo>
                  <a:pt x="3620770" y="2501899"/>
                </a:lnTo>
                <a:lnTo>
                  <a:pt x="3650107" y="2412999"/>
                </a:lnTo>
                <a:lnTo>
                  <a:pt x="3675253" y="2324099"/>
                </a:lnTo>
                <a:lnTo>
                  <a:pt x="3696080" y="2235199"/>
                </a:lnTo>
                <a:lnTo>
                  <a:pt x="3712464" y="2146299"/>
                </a:lnTo>
                <a:lnTo>
                  <a:pt x="3724275" y="2044699"/>
                </a:lnTo>
                <a:lnTo>
                  <a:pt x="3731387" y="1955799"/>
                </a:lnTo>
                <a:lnTo>
                  <a:pt x="3733800" y="1854199"/>
                </a:lnTo>
                <a:lnTo>
                  <a:pt x="3731260" y="1765299"/>
                </a:lnTo>
                <a:lnTo>
                  <a:pt x="3724021" y="1663699"/>
                </a:lnTo>
                <a:lnTo>
                  <a:pt x="3712210" y="1574799"/>
                </a:lnTo>
                <a:lnTo>
                  <a:pt x="3695700" y="1485899"/>
                </a:lnTo>
                <a:lnTo>
                  <a:pt x="3674872" y="1396999"/>
                </a:lnTo>
                <a:lnTo>
                  <a:pt x="3649599" y="1308100"/>
                </a:lnTo>
                <a:lnTo>
                  <a:pt x="3620135" y="1219200"/>
                </a:lnTo>
                <a:lnTo>
                  <a:pt x="3586734" y="1130300"/>
                </a:lnTo>
                <a:lnTo>
                  <a:pt x="3549269" y="1054100"/>
                </a:lnTo>
                <a:lnTo>
                  <a:pt x="3507994" y="965200"/>
                </a:lnTo>
                <a:lnTo>
                  <a:pt x="3463036" y="889000"/>
                </a:lnTo>
                <a:lnTo>
                  <a:pt x="3414395" y="812800"/>
                </a:lnTo>
                <a:lnTo>
                  <a:pt x="3362325" y="736600"/>
                </a:lnTo>
                <a:lnTo>
                  <a:pt x="3306953" y="673100"/>
                </a:lnTo>
                <a:lnTo>
                  <a:pt x="3248152" y="609600"/>
                </a:lnTo>
                <a:lnTo>
                  <a:pt x="3186429" y="546100"/>
                </a:lnTo>
                <a:lnTo>
                  <a:pt x="3121533" y="482600"/>
                </a:lnTo>
                <a:lnTo>
                  <a:pt x="3053715" y="419100"/>
                </a:lnTo>
                <a:lnTo>
                  <a:pt x="2983229" y="368300"/>
                </a:lnTo>
                <a:lnTo>
                  <a:pt x="2909951" y="317500"/>
                </a:lnTo>
                <a:lnTo>
                  <a:pt x="2834132" y="266700"/>
                </a:lnTo>
                <a:lnTo>
                  <a:pt x="2756027" y="215900"/>
                </a:lnTo>
                <a:lnTo>
                  <a:pt x="2675509" y="177800"/>
                </a:lnTo>
                <a:lnTo>
                  <a:pt x="2592832" y="139700"/>
                </a:lnTo>
                <a:lnTo>
                  <a:pt x="2507996" y="101600"/>
                </a:lnTo>
                <a:lnTo>
                  <a:pt x="2242185" y="25400"/>
                </a:lnTo>
                <a:lnTo>
                  <a:pt x="2150237" y="12700"/>
                </a:lnTo>
                <a:close/>
              </a:path>
              <a:path w="3733800" h="3721100">
                <a:moveTo>
                  <a:pt x="2054860" y="25400"/>
                </a:moveTo>
                <a:lnTo>
                  <a:pt x="1678304" y="25400"/>
                </a:lnTo>
                <a:lnTo>
                  <a:pt x="1495552" y="50800"/>
                </a:lnTo>
                <a:lnTo>
                  <a:pt x="1233551" y="127000"/>
                </a:lnTo>
                <a:lnTo>
                  <a:pt x="1149858" y="165100"/>
                </a:lnTo>
                <a:lnTo>
                  <a:pt x="1068197" y="203200"/>
                </a:lnTo>
                <a:lnTo>
                  <a:pt x="988949" y="241300"/>
                </a:lnTo>
                <a:lnTo>
                  <a:pt x="911733" y="292100"/>
                </a:lnTo>
                <a:lnTo>
                  <a:pt x="837057" y="330200"/>
                </a:lnTo>
                <a:lnTo>
                  <a:pt x="764921" y="381000"/>
                </a:lnTo>
                <a:lnTo>
                  <a:pt x="695325" y="444500"/>
                </a:lnTo>
                <a:lnTo>
                  <a:pt x="628523" y="495300"/>
                </a:lnTo>
                <a:lnTo>
                  <a:pt x="564641" y="558800"/>
                </a:lnTo>
                <a:lnTo>
                  <a:pt x="503555" y="622300"/>
                </a:lnTo>
                <a:lnTo>
                  <a:pt x="445769" y="685800"/>
                </a:lnTo>
                <a:lnTo>
                  <a:pt x="391160" y="762000"/>
                </a:lnTo>
                <a:lnTo>
                  <a:pt x="339725" y="825500"/>
                </a:lnTo>
                <a:lnTo>
                  <a:pt x="291845" y="901700"/>
                </a:lnTo>
                <a:lnTo>
                  <a:pt x="247650" y="977900"/>
                </a:lnTo>
                <a:lnTo>
                  <a:pt x="206882" y="1066800"/>
                </a:lnTo>
                <a:lnTo>
                  <a:pt x="170052" y="1143000"/>
                </a:lnTo>
                <a:lnTo>
                  <a:pt x="137032" y="1231900"/>
                </a:lnTo>
                <a:lnTo>
                  <a:pt x="108076" y="1308100"/>
                </a:lnTo>
                <a:lnTo>
                  <a:pt x="83312" y="1396999"/>
                </a:lnTo>
                <a:lnTo>
                  <a:pt x="62737" y="1485899"/>
                </a:lnTo>
                <a:lnTo>
                  <a:pt x="46608" y="1574799"/>
                </a:lnTo>
                <a:lnTo>
                  <a:pt x="34925" y="1676399"/>
                </a:lnTo>
                <a:lnTo>
                  <a:pt x="27812" y="1765299"/>
                </a:lnTo>
                <a:lnTo>
                  <a:pt x="25400" y="1866899"/>
                </a:lnTo>
                <a:lnTo>
                  <a:pt x="27812" y="1955799"/>
                </a:lnTo>
                <a:lnTo>
                  <a:pt x="34925" y="2044699"/>
                </a:lnTo>
                <a:lnTo>
                  <a:pt x="46608" y="2146299"/>
                </a:lnTo>
                <a:lnTo>
                  <a:pt x="62864" y="2235199"/>
                </a:lnTo>
                <a:lnTo>
                  <a:pt x="83566" y="2324099"/>
                </a:lnTo>
                <a:lnTo>
                  <a:pt x="108331" y="2412999"/>
                </a:lnTo>
                <a:lnTo>
                  <a:pt x="137287" y="2489199"/>
                </a:lnTo>
                <a:lnTo>
                  <a:pt x="170306" y="2578099"/>
                </a:lnTo>
                <a:lnTo>
                  <a:pt x="207137" y="2654299"/>
                </a:lnTo>
                <a:lnTo>
                  <a:pt x="247904" y="2743199"/>
                </a:lnTo>
                <a:lnTo>
                  <a:pt x="292226" y="2819399"/>
                </a:lnTo>
                <a:lnTo>
                  <a:pt x="340106" y="2895599"/>
                </a:lnTo>
                <a:lnTo>
                  <a:pt x="391541" y="2959099"/>
                </a:lnTo>
                <a:lnTo>
                  <a:pt x="446150" y="3035299"/>
                </a:lnTo>
                <a:lnTo>
                  <a:pt x="504063" y="3098799"/>
                </a:lnTo>
                <a:lnTo>
                  <a:pt x="565023" y="3162299"/>
                </a:lnTo>
                <a:lnTo>
                  <a:pt x="629030" y="3225799"/>
                </a:lnTo>
                <a:lnTo>
                  <a:pt x="695705" y="3276600"/>
                </a:lnTo>
                <a:lnTo>
                  <a:pt x="765428" y="3340100"/>
                </a:lnTo>
                <a:lnTo>
                  <a:pt x="837564" y="3390900"/>
                </a:lnTo>
                <a:lnTo>
                  <a:pt x="912240" y="3441700"/>
                </a:lnTo>
                <a:lnTo>
                  <a:pt x="989457" y="3479800"/>
                </a:lnTo>
                <a:lnTo>
                  <a:pt x="1068832" y="3517900"/>
                </a:lnTo>
                <a:lnTo>
                  <a:pt x="1150492" y="3556000"/>
                </a:lnTo>
                <a:lnTo>
                  <a:pt x="1234059" y="3594100"/>
                </a:lnTo>
                <a:lnTo>
                  <a:pt x="1496187" y="3670300"/>
                </a:lnTo>
                <a:lnTo>
                  <a:pt x="1678939" y="3695700"/>
                </a:lnTo>
                <a:lnTo>
                  <a:pt x="2055495" y="3695700"/>
                </a:lnTo>
                <a:lnTo>
                  <a:pt x="2147697" y="3683000"/>
                </a:lnTo>
                <a:lnTo>
                  <a:pt x="1866519" y="3683000"/>
                </a:lnTo>
                <a:lnTo>
                  <a:pt x="1773174" y="3670300"/>
                </a:lnTo>
                <a:lnTo>
                  <a:pt x="1680845" y="3670300"/>
                </a:lnTo>
                <a:lnTo>
                  <a:pt x="1500632" y="3644900"/>
                </a:lnTo>
                <a:lnTo>
                  <a:pt x="1242187" y="3568700"/>
                </a:lnTo>
                <a:lnTo>
                  <a:pt x="1159764" y="3530600"/>
                </a:lnTo>
                <a:lnTo>
                  <a:pt x="1079246" y="3492500"/>
                </a:lnTo>
                <a:lnTo>
                  <a:pt x="1001013" y="3454400"/>
                </a:lnTo>
                <a:lnTo>
                  <a:pt x="924940" y="3416300"/>
                </a:lnTo>
                <a:lnTo>
                  <a:pt x="851280" y="3365500"/>
                </a:lnTo>
                <a:lnTo>
                  <a:pt x="780161" y="3314700"/>
                </a:lnTo>
                <a:lnTo>
                  <a:pt x="711453" y="3263900"/>
                </a:lnTo>
                <a:lnTo>
                  <a:pt x="645667" y="3200399"/>
                </a:lnTo>
                <a:lnTo>
                  <a:pt x="582549" y="3149599"/>
                </a:lnTo>
                <a:lnTo>
                  <a:pt x="522350" y="3086099"/>
                </a:lnTo>
                <a:lnTo>
                  <a:pt x="465327" y="3009899"/>
                </a:lnTo>
                <a:lnTo>
                  <a:pt x="411480" y="2946399"/>
                </a:lnTo>
                <a:lnTo>
                  <a:pt x="360806" y="2870199"/>
                </a:lnTo>
                <a:lnTo>
                  <a:pt x="313563" y="2806699"/>
                </a:lnTo>
                <a:lnTo>
                  <a:pt x="269875" y="2730499"/>
                </a:lnTo>
                <a:lnTo>
                  <a:pt x="229743" y="2641599"/>
                </a:lnTo>
                <a:lnTo>
                  <a:pt x="193420" y="2565399"/>
                </a:lnTo>
                <a:lnTo>
                  <a:pt x="160908" y="2489199"/>
                </a:lnTo>
                <a:lnTo>
                  <a:pt x="132333" y="2400299"/>
                </a:lnTo>
                <a:lnTo>
                  <a:pt x="107950" y="2311399"/>
                </a:lnTo>
                <a:lnTo>
                  <a:pt x="87630" y="2222499"/>
                </a:lnTo>
                <a:lnTo>
                  <a:pt x="71627" y="2133599"/>
                </a:lnTo>
                <a:lnTo>
                  <a:pt x="60070" y="2044699"/>
                </a:lnTo>
                <a:lnTo>
                  <a:pt x="53086" y="1955799"/>
                </a:lnTo>
                <a:lnTo>
                  <a:pt x="50800" y="1854199"/>
                </a:lnTo>
                <a:lnTo>
                  <a:pt x="53212" y="1765299"/>
                </a:lnTo>
                <a:lnTo>
                  <a:pt x="60198" y="1676399"/>
                </a:lnTo>
                <a:lnTo>
                  <a:pt x="71755" y="1587499"/>
                </a:lnTo>
                <a:lnTo>
                  <a:pt x="87756" y="1498599"/>
                </a:lnTo>
                <a:lnTo>
                  <a:pt x="108076" y="1409699"/>
                </a:lnTo>
                <a:lnTo>
                  <a:pt x="132461" y="1320800"/>
                </a:lnTo>
                <a:lnTo>
                  <a:pt x="161036" y="1231900"/>
                </a:lnTo>
                <a:lnTo>
                  <a:pt x="193675" y="1155700"/>
                </a:lnTo>
                <a:lnTo>
                  <a:pt x="229997" y="1066800"/>
                </a:lnTo>
                <a:lnTo>
                  <a:pt x="270129" y="990600"/>
                </a:lnTo>
                <a:lnTo>
                  <a:pt x="313944" y="914400"/>
                </a:lnTo>
                <a:lnTo>
                  <a:pt x="361061" y="850900"/>
                </a:lnTo>
                <a:lnTo>
                  <a:pt x="411861" y="774700"/>
                </a:lnTo>
                <a:lnTo>
                  <a:pt x="465708" y="711200"/>
                </a:lnTo>
                <a:lnTo>
                  <a:pt x="522858" y="635000"/>
                </a:lnTo>
                <a:lnTo>
                  <a:pt x="582929" y="571500"/>
                </a:lnTo>
                <a:lnTo>
                  <a:pt x="646049" y="520700"/>
                </a:lnTo>
                <a:lnTo>
                  <a:pt x="711962" y="457200"/>
                </a:lnTo>
                <a:lnTo>
                  <a:pt x="780541" y="406400"/>
                </a:lnTo>
                <a:lnTo>
                  <a:pt x="851788" y="355600"/>
                </a:lnTo>
                <a:lnTo>
                  <a:pt x="925449" y="304800"/>
                </a:lnTo>
                <a:lnTo>
                  <a:pt x="1001649" y="266700"/>
                </a:lnTo>
                <a:lnTo>
                  <a:pt x="1079880" y="228600"/>
                </a:lnTo>
                <a:lnTo>
                  <a:pt x="1160272" y="190500"/>
                </a:lnTo>
                <a:lnTo>
                  <a:pt x="1242822" y="152400"/>
                </a:lnTo>
                <a:lnTo>
                  <a:pt x="1501266" y="76200"/>
                </a:lnTo>
                <a:lnTo>
                  <a:pt x="1681479" y="50800"/>
                </a:lnTo>
                <a:lnTo>
                  <a:pt x="2237740" y="50800"/>
                </a:lnTo>
                <a:lnTo>
                  <a:pt x="2054860" y="25400"/>
                </a:lnTo>
                <a:close/>
              </a:path>
              <a:path w="3733800" h="3721100">
                <a:moveTo>
                  <a:pt x="2237740" y="50800"/>
                </a:moveTo>
                <a:lnTo>
                  <a:pt x="2052954" y="50800"/>
                </a:lnTo>
                <a:lnTo>
                  <a:pt x="2233295" y="76200"/>
                </a:lnTo>
                <a:lnTo>
                  <a:pt x="2491613" y="152400"/>
                </a:lnTo>
                <a:lnTo>
                  <a:pt x="2574163" y="190500"/>
                </a:lnTo>
                <a:lnTo>
                  <a:pt x="2654554" y="228600"/>
                </a:lnTo>
                <a:lnTo>
                  <a:pt x="2732786" y="266700"/>
                </a:lnTo>
                <a:lnTo>
                  <a:pt x="2808859" y="304800"/>
                </a:lnTo>
                <a:lnTo>
                  <a:pt x="2882519" y="355600"/>
                </a:lnTo>
                <a:lnTo>
                  <a:pt x="2953766" y="406400"/>
                </a:lnTo>
                <a:lnTo>
                  <a:pt x="3022346" y="457200"/>
                </a:lnTo>
                <a:lnTo>
                  <a:pt x="3088259" y="520700"/>
                </a:lnTo>
                <a:lnTo>
                  <a:pt x="3151378" y="571500"/>
                </a:lnTo>
                <a:lnTo>
                  <a:pt x="3211449" y="635000"/>
                </a:lnTo>
                <a:lnTo>
                  <a:pt x="3268472" y="711200"/>
                </a:lnTo>
                <a:lnTo>
                  <a:pt x="3322447" y="774700"/>
                </a:lnTo>
                <a:lnTo>
                  <a:pt x="3372992" y="850900"/>
                </a:lnTo>
                <a:lnTo>
                  <a:pt x="3420237" y="914400"/>
                </a:lnTo>
                <a:lnTo>
                  <a:pt x="3464052" y="990600"/>
                </a:lnTo>
                <a:lnTo>
                  <a:pt x="3504057" y="1079500"/>
                </a:lnTo>
                <a:lnTo>
                  <a:pt x="3540379" y="1155700"/>
                </a:lnTo>
                <a:lnTo>
                  <a:pt x="3572891" y="1231900"/>
                </a:lnTo>
                <a:lnTo>
                  <a:pt x="3601466" y="1320800"/>
                </a:lnTo>
                <a:lnTo>
                  <a:pt x="3625977" y="1409699"/>
                </a:lnTo>
                <a:lnTo>
                  <a:pt x="3646170" y="1498599"/>
                </a:lnTo>
                <a:lnTo>
                  <a:pt x="3662172" y="1587499"/>
                </a:lnTo>
                <a:lnTo>
                  <a:pt x="3673729" y="1676399"/>
                </a:lnTo>
                <a:lnTo>
                  <a:pt x="3680714" y="1765299"/>
                </a:lnTo>
                <a:lnTo>
                  <a:pt x="3683000" y="1866899"/>
                </a:lnTo>
                <a:lnTo>
                  <a:pt x="3680587" y="1955799"/>
                </a:lnTo>
                <a:lnTo>
                  <a:pt x="3673602" y="2044699"/>
                </a:lnTo>
                <a:lnTo>
                  <a:pt x="3662045" y="2133599"/>
                </a:lnTo>
                <a:lnTo>
                  <a:pt x="3646042" y="2222499"/>
                </a:lnTo>
                <a:lnTo>
                  <a:pt x="3625850" y="2311399"/>
                </a:lnTo>
                <a:lnTo>
                  <a:pt x="3601339" y="2400299"/>
                </a:lnTo>
                <a:lnTo>
                  <a:pt x="3572764" y="2489199"/>
                </a:lnTo>
                <a:lnTo>
                  <a:pt x="3540125" y="2565399"/>
                </a:lnTo>
                <a:lnTo>
                  <a:pt x="3503803" y="2654299"/>
                </a:lnTo>
                <a:lnTo>
                  <a:pt x="3463671" y="2730499"/>
                </a:lnTo>
                <a:lnTo>
                  <a:pt x="3419855" y="2806699"/>
                </a:lnTo>
                <a:lnTo>
                  <a:pt x="3372739" y="2870199"/>
                </a:lnTo>
                <a:lnTo>
                  <a:pt x="3322066" y="2946399"/>
                </a:lnTo>
                <a:lnTo>
                  <a:pt x="3268091" y="3009899"/>
                </a:lnTo>
                <a:lnTo>
                  <a:pt x="3210941" y="3086099"/>
                </a:lnTo>
                <a:lnTo>
                  <a:pt x="3150870" y="3149599"/>
                </a:lnTo>
                <a:lnTo>
                  <a:pt x="3087878" y="3200399"/>
                </a:lnTo>
                <a:lnTo>
                  <a:pt x="3021838" y="3263900"/>
                </a:lnTo>
                <a:lnTo>
                  <a:pt x="2953258" y="3314700"/>
                </a:lnTo>
                <a:lnTo>
                  <a:pt x="2882011" y="3365500"/>
                </a:lnTo>
                <a:lnTo>
                  <a:pt x="2808351" y="3416300"/>
                </a:lnTo>
                <a:lnTo>
                  <a:pt x="2732278" y="3454400"/>
                </a:lnTo>
                <a:lnTo>
                  <a:pt x="2653919" y="3492500"/>
                </a:lnTo>
                <a:lnTo>
                  <a:pt x="2573528" y="3530600"/>
                </a:lnTo>
                <a:lnTo>
                  <a:pt x="2491104" y="3568700"/>
                </a:lnTo>
                <a:lnTo>
                  <a:pt x="2232660" y="3644900"/>
                </a:lnTo>
                <a:lnTo>
                  <a:pt x="2052320" y="3670300"/>
                </a:lnTo>
                <a:lnTo>
                  <a:pt x="1959990" y="3670300"/>
                </a:lnTo>
                <a:lnTo>
                  <a:pt x="1866519" y="3683000"/>
                </a:lnTo>
                <a:lnTo>
                  <a:pt x="2147697" y="3683000"/>
                </a:lnTo>
                <a:lnTo>
                  <a:pt x="2238375" y="3670300"/>
                </a:lnTo>
                <a:lnTo>
                  <a:pt x="2500376" y="3594100"/>
                </a:lnTo>
                <a:lnTo>
                  <a:pt x="2584069" y="3556000"/>
                </a:lnTo>
                <a:lnTo>
                  <a:pt x="2665603" y="3517900"/>
                </a:lnTo>
                <a:lnTo>
                  <a:pt x="2744978" y="3479800"/>
                </a:lnTo>
                <a:lnTo>
                  <a:pt x="2822066" y="3429000"/>
                </a:lnTo>
                <a:lnTo>
                  <a:pt x="2896742" y="3390900"/>
                </a:lnTo>
                <a:lnTo>
                  <a:pt x="2969005" y="3340100"/>
                </a:lnTo>
                <a:lnTo>
                  <a:pt x="3038475" y="3276600"/>
                </a:lnTo>
                <a:lnTo>
                  <a:pt x="3105277" y="3225799"/>
                </a:lnTo>
                <a:lnTo>
                  <a:pt x="3169285" y="3162299"/>
                </a:lnTo>
                <a:lnTo>
                  <a:pt x="3230245" y="3098799"/>
                </a:lnTo>
                <a:lnTo>
                  <a:pt x="3288157" y="3035299"/>
                </a:lnTo>
                <a:lnTo>
                  <a:pt x="3342766" y="2959099"/>
                </a:lnTo>
                <a:lnTo>
                  <a:pt x="3394075" y="2895599"/>
                </a:lnTo>
                <a:lnTo>
                  <a:pt x="3441954" y="2819399"/>
                </a:lnTo>
                <a:lnTo>
                  <a:pt x="3486277" y="2743199"/>
                </a:lnTo>
                <a:lnTo>
                  <a:pt x="3526916" y="2654299"/>
                </a:lnTo>
                <a:lnTo>
                  <a:pt x="3563747" y="2578099"/>
                </a:lnTo>
                <a:lnTo>
                  <a:pt x="3596766" y="2489199"/>
                </a:lnTo>
                <a:lnTo>
                  <a:pt x="3625723" y="2412999"/>
                </a:lnTo>
                <a:lnTo>
                  <a:pt x="3650488" y="2324099"/>
                </a:lnTo>
                <a:lnTo>
                  <a:pt x="3671062" y="2235199"/>
                </a:lnTo>
                <a:lnTo>
                  <a:pt x="3687191" y="2146299"/>
                </a:lnTo>
                <a:lnTo>
                  <a:pt x="3698875" y="2044699"/>
                </a:lnTo>
                <a:lnTo>
                  <a:pt x="3705987" y="1955799"/>
                </a:lnTo>
                <a:lnTo>
                  <a:pt x="3708400" y="1854199"/>
                </a:lnTo>
                <a:lnTo>
                  <a:pt x="3705987" y="1765299"/>
                </a:lnTo>
                <a:lnTo>
                  <a:pt x="3698875" y="1676399"/>
                </a:lnTo>
                <a:lnTo>
                  <a:pt x="3687191" y="1574799"/>
                </a:lnTo>
                <a:lnTo>
                  <a:pt x="3670935" y="1485899"/>
                </a:lnTo>
                <a:lnTo>
                  <a:pt x="3650361" y="1396999"/>
                </a:lnTo>
                <a:lnTo>
                  <a:pt x="3625469" y="1308100"/>
                </a:lnTo>
                <a:lnTo>
                  <a:pt x="3596513" y="1231900"/>
                </a:lnTo>
                <a:lnTo>
                  <a:pt x="3563492" y="1143000"/>
                </a:lnTo>
                <a:lnTo>
                  <a:pt x="3526663" y="1066800"/>
                </a:lnTo>
                <a:lnTo>
                  <a:pt x="3486023" y="977900"/>
                </a:lnTo>
                <a:lnTo>
                  <a:pt x="3441573" y="901700"/>
                </a:lnTo>
                <a:lnTo>
                  <a:pt x="3393694" y="825500"/>
                </a:lnTo>
                <a:lnTo>
                  <a:pt x="3342386" y="762000"/>
                </a:lnTo>
                <a:lnTo>
                  <a:pt x="3287776" y="685800"/>
                </a:lnTo>
                <a:lnTo>
                  <a:pt x="3229737" y="622300"/>
                </a:lnTo>
                <a:lnTo>
                  <a:pt x="3168904" y="558800"/>
                </a:lnTo>
                <a:lnTo>
                  <a:pt x="3104896" y="495300"/>
                </a:lnTo>
                <a:lnTo>
                  <a:pt x="3038094" y="444500"/>
                </a:lnTo>
                <a:lnTo>
                  <a:pt x="2968498" y="381000"/>
                </a:lnTo>
                <a:lnTo>
                  <a:pt x="2896235" y="330200"/>
                </a:lnTo>
                <a:lnTo>
                  <a:pt x="2821559" y="279400"/>
                </a:lnTo>
                <a:lnTo>
                  <a:pt x="2744470" y="241300"/>
                </a:lnTo>
                <a:lnTo>
                  <a:pt x="2664967" y="203200"/>
                </a:lnTo>
                <a:lnTo>
                  <a:pt x="2583434" y="165100"/>
                </a:lnTo>
                <a:lnTo>
                  <a:pt x="2499867" y="127000"/>
                </a:lnTo>
                <a:lnTo>
                  <a:pt x="2237740" y="50800"/>
                </a:lnTo>
                <a:close/>
              </a:path>
              <a:path w="3733800" h="3721100">
                <a:moveTo>
                  <a:pt x="1959102" y="3657600"/>
                </a:moveTo>
                <a:lnTo>
                  <a:pt x="1773427" y="3657600"/>
                </a:lnTo>
                <a:lnTo>
                  <a:pt x="1866264" y="3670300"/>
                </a:lnTo>
                <a:lnTo>
                  <a:pt x="1959102" y="3657600"/>
                </a:lnTo>
                <a:close/>
              </a:path>
              <a:path w="3733800" h="3721100">
                <a:moveTo>
                  <a:pt x="2051939" y="63500"/>
                </a:moveTo>
                <a:lnTo>
                  <a:pt x="1683130" y="63500"/>
                </a:lnTo>
                <a:lnTo>
                  <a:pt x="1504061" y="88900"/>
                </a:lnTo>
                <a:lnTo>
                  <a:pt x="1247521" y="165100"/>
                </a:lnTo>
                <a:lnTo>
                  <a:pt x="1165605" y="203200"/>
                </a:lnTo>
                <a:lnTo>
                  <a:pt x="1085596" y="228600"/>
                </a:lnTo>
                <a:lnTo>
                  <a:pt x="1007872" y="279400"/>
                </a:lnTo>
                <a:lnTo>
                  <a:pt x="932307" y="317500"/>
                </a:lnTo>
                <a:lnTo>
                  <a:pt x="859154" y="368300"/>
                </a:lnTo>
                <a:lnTo>
                  <a:pt x="788415" y="419100"/>
                </a:lnTo>
                <a:lnTo>
                  <a:pt x="720216" y="469900"/>
                </a:lnTo>
                <a:lnTo>
                  <a:pt x="654812" y="520700"/>
                </a:lnTo>
                <a:lnTo>
                  <a:pt x="592201" y="584200"/>
                </a:lnTo>
                <a:lnTo>
                  <a:pt x="532383" y="647700"/>
                </a:lnTo>
                <a:lnTo>
                  <a:pt x="475742" y="711200"/>
                </a:lnTo>
                <a:lnTo>
                  <a:pt x="422148" y="787400"/>
                </a:lnTo>
                <a:lnTo>
                  <a:pt x="371856" y="850900"/>
                </a:lnTo>
                <a:lnTo>
                  <a:pt x="324866" y="927100"/>
                </a:lnTo>
                <a:lnTo>
                  <a:pt x="281431" y="1003300"/>
                </a:lnTo>
                <a:lnTo>
                  <a:pt x="241554" y="1079500"/>
                </a:lnTo>
                <a:lnTo>
                  <a:pt x="205486" y="1155700"/>
                </a:lnTo>
                <a:lnTo>
                  <a:pt x="173100" y="1244600"/>
                </a:lnTo>
                <a:lnTo>
                  <a:pt x="144780" y="1320800"/>
                </a:lnTo>
                <a:lnTo>
                  <a:pt x="120523" y="1409699"/>
                </a:lnTo>
                <a:lnTo>
                  <a:pt x="100202" y="1498599"/>
                </a:lnTo>
                <a:lnTo>
                  <a:pt x="84327" y="1587499"/>
                </a:lnTo>
                <a:lnTo>
                  <a:pt x="72898" y="1676399"/>
                </a:lnTo>
                <a:lnTo>
                  <a:pt x="65912" y="1765299"/>
                </a:lnTo>
                <a:lnTo>
                  <a:pt x="63500" y="1854199"/>
                </a:lnTo>
                <a:lnTo>
                  <a:pt x="65786" y="1955799"/>
                </a:lnTo>
                <a:lnTo>
                  <a:pt x="72770" y="2044699"/>
                </a:lnTo>
                <a:lnTo>
                  <a:pt x="84200" y="2133599"/>
                </a:lnTo>
                <a:lnTo>
                  <a:pt x="99949" y="2222499"/>
                </a:lnTo>
                <a:lnTo>
                  <a:pt x="120142" y="2311399"/>
                </a:lnTo>
                <a:lnTo>
                  <a:pt x="144399" y="2400299"/>
                </a:lnTo>
                <a:lnTo>
                  <a:pt x="172719" y="2476499"/>
                </a:lnTo>
                <a:lnTo>
                  <a:pt x="204977" y="2565399"/>
                </a:lnTo>
                <a:lnTo>
                  <a:pt x="241045" y="2641599"/>
                </a:lnTo>
                <a:lnTo>
                  <a:pt x="280924" y="2717799"/>
                </a:lnTo>
                <a:lnTo>
                  <a:pt x="324231" y="2793999"/>
                </a:lnTo>
                <a:lnTo>
                  <a:pt x="371094" y="2870199"/>
                </a:lnTo>
                <a:lnTo>
                  <a:pt x="421386" y="2933699"/>
                </a:lnTo>
                <a:lnTo>
                  <a:pt x="474980" y="3009899"/>
                </a:lnTo>
                <a:lnTo>
                  <a:pt x="531622" y="3073399"/>
                </a:lnTo>
                <a:lnTo>
                  <a:pt x="591312" y="3136899"/>
                </a:lnTo>
                <a:lnTo>
                  <a:pt x="653923" y="3200399"/>
                </a:lnTo>
                <a:lnTo>
                  <a:pt x="719327" y="3251199"/>
                </a:lnTo>
                <a:lnTo>
                  <a:pt x="787526" y="3302000"/>
                </a:lnTo>
                <a:lnTo>
                  <a:pt x="858138" y="3352800"/>
                </a:lnTo>
                <a:lnTo>
                  <a:pt x="931290" y="3403600"/>
                </a:lnTo>
                <a:lnTo>
                  <a:pt x="1006855" y="3441700"/>
                </a:lnTo>
                <a:lnTo>
                  <a:pt x="1084452" y="3479800"/>
                </a:lnTo>
                <a:lnTo>
                  <a:pt x="1164463" y="3517900"/>
                </a:lnTo>
                <a:lnTo>
                  <a:pt x="1246251" y="3556000"/>
                </a:lnTo>
                <a:lnTo>
                  <a:pt x="1502790" y="3632200"/>
                </a:lnTo>
                <a:lnTo>
                  <a:pt x="1681861" y="3657600"/>
                </a:lnTo>
                <a:lnTo>
                  <a:pt x="1865884" y="3657600"/>
                </a:lnTo>
                <a:lnTo>
                  <a:pt x="1773809" y="3644900"/>
                </a:lnTo>
                <a:lnTo>
                  <a:pt x="1682750" y="3644900"/>
                </a:lnTo>
                <a:lnTo>
                  <a:pt x="1505077" y="3619500"/>
                </a:lnTo>
                <a:lnTo>
                  <a:pt x="1250314" y="3543300"/>
                </a:lnTo>
                <a:lnTo>
                  <a:pt x="1169035" y="3505200"/>
                </a:lnTo>
                <a:lnTo>
                  <a:pt x="1089660" y="3479800"/>
                </a:lnTo>
                <a:lnTo>
                  <a:pt x="1012698" y="3429000"/>
                </a:lnTo>
                <a:lnTo>
                  <a:pt x="937640" y="3390900"/>
                </a:lnTo>
                <a:lnTo>
                  <a:pt x="864997" y="3340100"/>
                </a:lnTo>
                <a:lnTo>
                  <a:pt x="794892" y="3289300"/>
                </a:lnTo>
                <a:lnTo>
                  <a:pt x="727201" y="3238499"/>
                </a:lnTo>
                <a:lnTo>
                  <a:pt x="662304" y="3187699"/>
                </a:lnTo>
                <a:lnTo>
                  <a:pt x="600075" y="3124199"/>
                </a:lnTo>
                <a:lnTo>
                  <a:pt x="540766" y="3060699"/>
                </a:lnTo>
                <a:lnTo>
                  <a:pt x="484631" y="2997199"/>
                </a:lnTo>
                <a:lnTo>
                  <a:pt x="431419" y="2933699"/>
                </a:lnTo>
                <a:lnTo>
                  <a:pt x="381507" y="2857499"/>
                </a:lnTo>
                <a:lnTo>
                  <a:pt x="335025" y="2793999"/>
                </a:lnTo>
                <a:lnTo>
                  <a:pt x="291973" y="2717799"/>
                </a:lnTo>
                <a:lnTo>
                  <a:pt x="252349" y="2641599"/>
                </a:lnTo>
                <a:lnTo>
                  <a:pt x="216535" y="2552699"/>
                </a:lnTo>
                <a:lnTo>
                  <a:pt x="184531" y="2476499"/>
                </a:lnTo>
                <a:lnTo>
                  <a:pt x="156337" y="2387599"/>
                </a:lnTo>
                <a:lnTo>
                  <a:pt x="132333" y="2311399"/>
                </a:lnTo>
                <a:lnTo>
                  <a:pt x="112394" y="2222499"/>
                </a:lnTo>
                <a:lnTo>
                  <a:pt x="96647" y="2133599"/>
                </a:lnTo>
                <a:lnTo>
                  <a:pt x="85343" y="2044699"/>
                </a:lnTo>
                <a:lnTo>
                  <a:pt x="78486" y="1955799"/>
                </a:lnTo>
                <a:lnTo>
                  <a:pt x="76200" y="1854199"/>
                </a:lnTo>
                <a:lnTo>
                  <a:pt x="78612" y="1765299"/>
                </a:lnTo>
                <a:lnTo>
                  <a:pt x="85470" y="1676399"/>
                </a:lnTo>
                <a:lnTo>
                  <a:pt x="96900" y="1587499"/>
                </a:lnTo>
                <a:lnTo>
                  <a:pt x="112775" y="1498599"/>
                </a:lnTo>
                <a:lnTo>
                  <a:pt x="132842" y="1409699"/>
                </a:lnTo>
                <a:lnTo>
                  <a:pt x="185166" y="1244600"/>
                </a:lnTo>
                <a:lnTo>
                  <a:pt x="217297" y="1168400"/>
                </a:lnTo>
                <a:lnTo>
                  <a:pt x="253111" y="1079500"/>
                </a:lnTo>
                <a:lnTo>
                  <a:pt x="292735" y="1003300"/>
                </a:lnTo>
                <a:lnTo>
                  <a:pt x="335914" y="927100"/>
                </a:lnTo>
                <a:lnTo>
                  <a:pt x="382524" y="863600"/>
                </a:lnTo>
                <a:lnTo>
                  <a:pt x="432562" y="787400"/>
                </a:lnTo>
                <a:lnTo>
                  <a:pt x="485775" y="723900"/>
                </a:lnTo>
                <a:lnTo>
                  <a:pt x="542036" y="660400"/>
                </a:lnTo>
                <a:lnTo>
                  <a:pt x="601345" y="596900"/>
                </a:lnTo>
                <a:lnTo>
                  <a:pt x="663575" y="533400"/>
                </a:lnTo>
                <a:lnTo>
                  <a:pt x="728599" y="482600"/>
                </a:lnTo>
                <a:lnTo>
                  <a:pt x="796289" y="419100"/>
                </a:lnTo>
                <a:lnTo>
                  <a:pt x="866521" y="381000"/>
                </a:lnTo>
                <a:lnTo>
                  <a:pt x="939164" y="330200"/>
                </a:lnTo>
                <a:lnTo>
                  <a:pt x="1014222" y="279400"/>
                </a:lnTo>
                <a:lnTo>
                  <a:pt x="1091438" y="241300"/>
                </a:lnTo>
                <a:lnTo>
                  <a:pt x="1170813" y="215900"/>
                </a:lnTo>
                <a:lnTo>
                  <a:pt x="1252092" y="177800"/>
                </a:lnTo>
                <a:lnTo>
                  <a:pt x="1506982" y="101600"/>
                </a:lnTo>
                <a:lnTo>
                  <a:pt x="1684782" y="76200"/>
                </a:lnTo>
                <a:lnTo>
                  <a:pt x="2142236" y="76200"/>
                </a:lnTo>
                <a:lnTo>
                  <a:pt x="2051939" y="63500"/>
                </a:lnTo>
                <a:close/>
              </a:path>
              <a:path w="3733800" h="3721100">
                <a:moveTo>
                  <a:pt x="2142236" y="76200"/>
                </a:moveTo>
                <a:lnTo>
                  <a:pt x="2051050" y="76200"/>
                </a:lnTo>
                <a:lnTo>
                  <a:pt x="2228850" y="101600"/>
                </a:lnTo>
                <a:lnTo>
                  <a:pt x="2483485" y="177800"/>
                </a:lnTo>
                <a:lnTo>
                  <a:pt x="2564765" y="215900"/>
                </a:lnTo>
                <a:lnTo>
                  <a:pt x="2644013" y="241300"/>
                </a:lnTo>
                <a:lnTo>
                  <a:pt x="2721229" y="292100"/>
                </a:lnTo>
                <a:lnTo>
                  <a:pt x="2796286" y="330200"/>
                </a:lnTo>
                <a:lnTo>
                  <a:pt x="2868803" y="381000"/>
                </a:lnTo>
                <a:lnTo>
                  <a:pt x="2939034" y="431800"/>
                </a:lnTo>
                <a:lnTo>
                  <a:pt x="3006598" y="482600"/>
                </a:lnTo>
                <a:lnTo>
                  <a:pt x="3071622" y="533400"/>
                </a:lnTo>
                <a:lnTo>
                  <a:pt x="3133852" y="596900"/>
                </a:lnTo>
                <a:lnTo>
                  <a:pt x="3193034" y="660400"/>
                </a:lnTo>
                <a:lnTo>
                  <a:pt x="3249295" y="723900"/>
                </a:lnTo>
                <a:lnTo>
                  <a:pt x="3302508" y="787400"/>
                </a:lnTo>
                <a:lnTo>
                  <a:pt x="3352291" y="863600"/>
                </a:lnTo>
                <a:lnTo>
                  <a:pt x="3398774" y="927100"/>
                </a:lnTo>
                <a:lnTo>
                  <a:pt x="3441954" y="1003300"/>
                </a:lnTo>
                <a:lnTo>
                  <a:pt x="3481451" y="1079500"/>
                </a:lnTo>
                <a:lnTo>
                  <a:pt x="3517265" y="1168400"/>
                </a:lnTo>
                <a:lnTo>
                  <a:pt x="3549269" y="1244600"/>
                </a:lnTo>
                <a:lnTo>
                  <a:pt x="3577463" y="1333500"/>
                </a:lnTo>
                <a:lnTo>
                  <a:pt x="3601466" y="1409699"/>
                </a:lnTo>
                <a:lnTo>
                  <a:pt x="3621404" y="1498599"/>
                </a:lnTo>
                <a:lnTo>
                  <a:pt x="3637153" y="1587499"/>
                </a:lnTo>
                <a:lnTo>
                  <a:pt x="3648455" y="1676399"/>
                </a:lnTo>
                <a:lnTo>
                  <a:pt x="3655314" y="1765299"/>
                </a:lnTo>
                <a:lnTo>
                  <a:pt x="3657600" y="1866899"/>
                </a:lnTo>
                <a:lnTo>
                  <a:pt x="3655187" y="1955799"/>
                </a:lnTo>
                <a:lnTo>
                  <a:pt x="3648329" y="2044699"/>
                </a:lnTo>
                <a:lnTo>
                  <a:pt x="3636899" y="2133599"/>
                </a:lnTo>
                <a:lnTo>
                  <a:pt x="3621024" y="2222499"/>
                </a:lnTo>
                <a:lnTo>
                  <a:pt x="3601085" y="2311399"/>
                </a:lnTo>
                <a:lnTo>
                  <a:pt x="3576828" y="2400299"/>
                </a:lnTo>
                <a:lnTo>
                  <a:pt x="3548634" y="2476499"/>
                </a:lnTo>
                <a:lnTo>
                  <a:pt x="3516503" y="2552699"/>
                </a:lnTo>
                <a:lnTo>
                  <a:pt x="3480689" y="2641599"/>
                </a:lnTo>
                <a:lnTo>
                  <a:pt x="3441065" y="2717799"/>
                </a:lnTo>
                <a:lnTo>
                  <a:pt x="3397885" y="2793999"/>
                </a:lnTo>
                <a:lnTo>
                  <a:pt x="3351276" y="2857499"/>
                </a:lnTo>
                <a:lnTo>
                  <a:pt x="3301365" y="2933699"/>
                </a:lnTo>
                <a:lnTo>
                  <a:pt x="3248152" y="2997199"/>
                </a:lnTo>
                <a:lnTo>
                  <a:pt x="3191764" y="3060699"/>
                </a:lnTo>
                <a:lnTo>
                  <a:pt x="3132454" y="3124199"/>
                </a:lnTo>
                <a:lnTo>
                  <a:pt x="3070352" y="3187699"/>
                </a:lnTo>
                <a:lnTo>
                  <a:pt x="3005201" y="3238499"/>
                </a:lnTo>
                <a:lnTo>
                  <a:pt x="2937637" y="3302000"/>
                </a:lnTo>
                <a:lnTo>
                  <a:pt x="2867279" y="3340100"/>
                </a:lnTo>
                <a:lnTo>
                  <a:pt x="2794635" y="3390900"/>
                </a:lnTo>
                <a:lnTo>
                  <a:pt x="2719578" y="3441700"/>
                </a:lnTo>
                <a:lnTo>
                  <a:pt x="2642362" y="3479800"/>
                </a:lnTo>
                <a:lnTo>
                  <a:pt x="2563114" y="3505200"/>
                </a:lnTo>
                <a:lnTo>
                  <a:pt x="2481707" y="3543300"/>
                </a:lnTo>
                <a:lnTo>
                  <a:pt x="2226945" y="3619500"/>
                </a:lnTo>
                <a:lnTo>
                  <a:pt x="2049017" y="3644900"/>
                </a:lnTo>
                <a:lnTo>
                  <a:pt x="1958086" y="3644900"/>
                </a:lnTo>
                <a:lnTo>
                  <a:pt x="1865884" y="3657600"/>
                </a:lnTo>
                <a:lnTo>
                  <a:pt x="2050669" y="3657600"/>
                </a:lnTo>
                <a:lnTo>
                  <a:pt x="2229866" y="3632200"/>
                </a:lnTo>
                <a:lnTo>
                  <a:pt x="2486405" y="3556000"/>
                </a:lnTo>
                <a:lnTo>
                  <a:pt x="2568321" y="3517900"/>
                </a:lnTo>
                <a:lnTo>
                  <a:pt x="2648204" y="3492500"/>
                </a:lnTo>
                <a:lnTo>
                  <a:pt x="2725928" y="3441700"/>
                </a:lnTo>
                <a:lnTo>
                  <a:pt x="2801492" y="3403600"/>
                </a:lnTo>
                <a:lnTo>
                  <a:pt x="2874645" y="3352800"/>
                </a:lnTo>
                <a:lnTo>
                  <a:pt x="2945384" y="3302000"/>
                </a:lnTo>
                <a:lnTo>
                  <a:pt x="3013583" y="3251199"/>
                </a:lnTo>
                <a:lnTo>
                  <a:pt x="3079115" y="3200399"/>
                </a:lnTo>
                <a:lnTo>
                  <a:pt x="3141726" y="3136899"/>
                </a:lnTo>
                <a:lnTo>
                  <a:pt x="3201416" y="3073399"/>
                </a:lnTo>
                <a:lnTo>
                  <a:pt x="3258185" y="3009899"/>
                </a:lnTo>
                <a:lnTo>
                  <a:pt x="3311652" y="2946399"/>
                </a:lnTo>
                <a:lnTo>
                  <a:pt x="3361944" y="2870199"/>
                </a:lnTo>
                <a:lnTo>
                  <a:pt x="3408934" y="2793999"/>
                </a:lnTo>
                <a:lnTo>
                  <a:pt x="3452367" y="2717799"/>
                </a:lnTo>
                <a:lnTo>
                  <a:pt x="3492246" y="2641599"/>
                </a:lnTo>
                <a:lnTo>
                  <a:pt x="3528314" y="2565399"/>
                </a:lnTo>
                <a:lnTo>
                  <a:pt x="3560699" y="2476499"/>
                </a:lnTo>
                <a:lnTo>
                  <a:pt x="3589020" y="2400299"/>
                </a:lnTo>
                <a:lnTo>
                  <a:pt x="3613404" y="2311399"/>
                </a:lnTo>
                <a:lnTo>
                  <a:pt x="3633597" y="2222499"/>
                </a:lnTo>
                <a:lnTo>
                  <a:pt x="3649472" y="2133599"/>
                </a:lnTo>
                <a:lnTo>
                  <a:pt x="3660902" y="2044699"/>
                </a:lnTo>
                <a:lnTo>
                  <a:pt x="3667887" y="1955799"/>
                </a:lnTo>
                <a:lnTo>
                  <a:pt x="3670300" y="1866899"/>
                </a:lnTo>
                <a:lnTo>
                  <a:pt x="3668014" y="1765299"/>
                </a:lnTo>
                <a:lnTo>
                  <a:pt x="3661029" y="1676399"/>
                </a:lnTo>
                <a:lnTo>
                  <a:pt x="3649599" y="1587499"/>
                </a:lnTo>
                <a:lnTo>
                  <a:pt x="3633851" y="1498599"/>
                </a:lnTo>
                <a:lnTo>
                  <a:pt x="3613785" y="1409699"/>
                </a:lnTo>
                <a:lnTo>
                  <a:pt x="3589401" y="1320800"/>
                </a:lnTo>
                <a:lnTo>
                  <a:pt x="3561079" y="1244600"/>
                </a:lnTo>
                <a:lnTo>
                  <a:pt x="3528822" y="1155700"/>
                </a:lnTo>
                <a:lnTo>
                  <a:pt x="3492754" y="1079500"/>
                </a:lnTo>
                <a:lnTo>
                  <a:pt x="3453003" y="1003300"/>
                </a:lnTo>
                <a:lnTo>
                  <a:pt x="3409569" y="927100"/>
                </a:lnTo>
                <a:lnTo>
                  <a:pt x="3362705" y="850900"/>
                </a:lnTo>
                <a:lnTo>
                  <a:pt x="3312414" y="787400"/>
                </a:lnTo>
                <a:lnTo>
                  <a:pt x="3258947" y="711200"/>
                </a:lnTo>
                <a:lnTo>
                  <a:pt x="3202178" y="647700"/>
                </a:lnTo>
                <a:lnTo>
                  <a:pt x="3142615" y="584200"/>
                </a:lnTo>
                <a:lnTo>
                  <a:pt x="3080004" y="520700"/>
                </a:lnTo>
                <a:lnTo>
                  <a:pt x="3014472" y="469900"/>
                </a:lnTo>
                <a:lnTo>
                  <a:pt x="2946400" y="419100"/>
                </a:lnTo>
                <a:lnTo>
                  <a:pt x="2875661" y="368300"/>
                </a:lnTo>
                <a:lnTo>
                  <a:pt x="2802509" y="317500"/>
                </a:lnTo>
                <a:lnTo>
                  <a:pt x="2727071" y="279400"/>
                </a:lnTo>
                <a:lnTo>
                  <a:pt x="2649347" y="241300"/>
                </a:lnTo>
                <a:lnTo>
                  <a:pt x="2569464" y="203200"/>
                </a:lnTo>
                <a:lnTo>
                  <a:pt x="2487549" y="165100"/>
                </a:lnTo>
                <a:lnTo>
                  <a:pt x="2231009" y="88900"/>
                </a:lnTo>
                <a:lnTo>
                  <a:pt x="2142236" y="7620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90" y="474466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CHU TRÌNH</a:t>
            </a:r>
            <a:r>
              <a:rPr spc="-75" dirty="0"/>
              <a:t> </a:t>
            </a:r>
            <a:r>
              <a:rPr dirty="0"/>
              <a:t>LỆNH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5000" y="2362200"/>
            <a:ext cx="5262880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66669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Đọc một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bộ nhớ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(Instruction</a:t>
            </a:r>
            <a:r>
              <a:rPr sz="2000" spc="-1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Fetch)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5410200"/>
            <a:ext cx="3505200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6666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Đọc các dữ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(Data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Fetch)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600" y="3810000"/>
            <a:ext cx="2733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6666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Giải mã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lênh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(Decode)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475" y="3810000"/>
            <a:ext cx="304482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6666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hiện lệnh</a:t>
            </a:r>
            <a:r>
              <a:rPr sz="2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(Execute)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7754" y="3135947"/>
            <a:ext cx="3939540" cy="1996439"/>
            <a:chOff x="2607754" y="3135947"/>
            <a:chExt cx="3939540" cy="1996439"/>
          </a:xfrm>
        </p:grpSpPr>
        <p:sp>
          <p:nvSpPr>
            <p:cNvPr id="9" name="object 9"/>
            <p:cNvSpPr/>
            <p:nvPr/>
          </p:nvSpPr>
          <p:spPr>
            <a:xfrm>
              <a:off x="2612517" y="3140710"/>
              <a:ext cx="487680" cy="456565"/>
            </a:xfrm>
            <a:custGeom>
              <a:avLst/>
              <a:gdLst/>
              <a:ahLst/>
              <a:cxnLst/>
              <a:rect l="l" t="t" r="r" b="b"/>
              <a:pathLst>
                <a:path w="487680" h="456564">
                  <a:moveTo>
                    <a:pt x="398652" y="0"/>
                  </a:moveTo>
                  <a:lnTo>
                    <a:pt x="0" y="239522"/>
                  </a:lnTo>
                  <a:lnTo>
                    <a:pt x="487299" y="456564"/>
                  </a:lnTo>
                  <a:lnTo>
                    <a:pt x="39865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2517" y="3140710"/>
              <a:ext cx="487680" cy="456565"/>
            </a:xfrm>
            <a:custGeom>
              <a:avLst/>
              <a:gdLst/>
              <a:ahLst/>
              <a:cxnLst/>
              <a:rect l="l" t="t" r="r" b="b"/>
              <a:pathLst>
                <a:path w="487680" h="456564">
                  <a:moveTo>
                    <a:pt x="0" y="239522"/>
                  </a:moveTo>
                  <a:lnTo>
                    <a:pt x="398652" y="0"/>
                  </a:lnTo>
                  <a:lnTo>
                    <a:pt x="487299" y="456564"/>
                  </a:lnTo>
                  <a:lnTo>
                    <a:pt x="0" y="239522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3901" y="4667631"/>
              <a:ext cx="479425" cy="459740"/>
            </a:xfrm>
            <a:custGeom>
              <a:avLst/>
              <a:gdLst/>
              <a:ahLst/>
              <a:cxnLst/>
              <a:rect l="l" t="t" r="r" b="b"/>
              <a:pathLst>
                <a:path w="479425" h="459739">
                  <a:moveTo>
                    <a:pt x="71628" y="0"/>
                  </a:moveTo>
                  <a:lnTo>
                    <a:pt x="0" y="459613"/>
                  </a:lnTo>
                  <a:lnTo>
                    <a:pt x="478917" y="224536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3901" y="4667631"/>
              <a:ext cx="479425" cy="459740"/>
            </a:xfrm>
            <a:custGeom>
              <a:avLst/>
              <a:gdLst/>
              <a:ahLst/>
              <a:cxnLst/>
              <a:rect l="l" t="t" r="r" b="b"/>
              <a:pathLst>
                <a:path w="479425" h="459739">
                  <a:moveTo>
                    <a:pt x="0" y="459613"/>
                  </a:moveTo>
                  <a:lnTo>
                    <a:pt x="71628" y="0"/>
                  </a:lnTo>
                  <a:lnTo>
                    <a:pt x="478917" y="224536"/>
                  </a:lnTo>
                  <a:lnTo>
                    <a:pt x="0" y="459613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513" y="3185668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532511" y="0"/>
                  </a:moveTo>
                  <a:lnTo>
                    <a:pt x="0" y="29972"/>
                  </a:lnTo>
                  <a:lnTo>
                    <a:pt x="287654" y="395478"/>
                  </a:lnTo>
                  <a:lnTo>
                    <a:pt x="53251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9513" y="3185668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532511" y="0"/>
                  </a:moveTo>
                  <a:lnTo>
                    <a:pt x="287654" y="395478"/>
                  </a:lnTo>
                  <a:lnTo>
                    <a:pt x="0" y="29972"/>
                  </a:lnTo>
                  <a:lnTo>
                    <a:pt x="532511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8788" y="4624324"/>
              <a:ext cx="475615" cy="460375"/>
            </a:xfrm>
            <a:custGeom>
              <a:avLst/>
              <a:gdLst/>
              <a:ahLst/>
              <a:cxnLst/>
              <a:rect l="l" t="t" r="r" b="b"/>
              <a:pathLst>
                <a:path w="475615" h="460375">
                  <a:moveTo>
                    <a:pt x="0" y="0"/>
                  </a:moveTo>
                  <a:lnTo>
                    <a:pt x="65277" y="460375"/>
                  </a:lnTo>
                  <a:lnTo>
                    <a:pt x="475614" y="24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8788" y="4624324"/>
              <a:ext cx="475615" cy="460375"/>
            </a:xfrm>
            <a:custGeom>
              <a:avLst/>
              <a:gdLst/>
              <a:ahLst/>
              <a:cxnLst/>
              <a:rect l="l" t="t" r="r" b="b"/>
              <a:pathLst>
                <a:path w="475615" h="460375">
                  <a:moveTo>
                    <a:pt x="475614" y="241553"/>
                  </a:moveTo>
                  <a:lnTo>
                    <a:pt x="65277" y="460375"/>
                  </a:lnTo>
                  <a:lnTo>
                    <a:pt x="0" y="0"/>
                  </a:lnTo>
                  <a:lnTo>
                    <a:pt x="475614" y="241553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38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419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381000"/>
            <a:ext cx="6276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NGUYÊN </a:t>
            </a:r>
            <a:r>
              <a:rPr spc="-10" dirty="0"/>
              <a:t>LÝ </a:t>
            </a:r>
            <a:r>
              <a:rPr spc="-5" dirty="0"/>
              <a:t>VON</a:t>
            </a:r>
            <a:r>
              <a:rPr spc="-55" dirty="0"/>
              <a:t> </a:t>
            </a:r>
            <a:r>
              <a:rPr dirty="0"/>
              <a:t>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8305800" cy="42415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243204" indent="-342900" algn="just">
              <a:lnSpc>
                <a:spcPct val="8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Nguyên lý 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khiển bằng chương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trình: máy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tính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một công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việc theo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chương trình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được  đưa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bộ nhớ. Nguyên lý này đảm bảo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khả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năng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tự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động để giải quyết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bài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toán của  máy tính 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điện</a:t>
            </a:r>
            <a:r>
              <a:rPr sz="25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tử</a:t>
            </a:r>
            <a:endParaRPr sz="25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Nguyên lý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truy cập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qua địa chỉ: dữ liệu trong chương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định bằng giá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trị mà thông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qua địa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chỉ trong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bộ nhớ. Nguyên lý đảm bảo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tính mềm 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dẻo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của chương trình, có thể thể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thuật toán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không  phụ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thuộc vào các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giá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trị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phát sinh trong 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chương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trình</a:t>
            </a:r>
            <a:endParaRPr sz="2500" dirty="0">
              <a:latin typeface="Arial"/>
              <a:cs typeface="Arial"/>
            </a:endParaRPr>
          </a:p>
          <a:p>
            <a:pPr marL="354965" marR="418465" indent="-342900" algn="just">
              <a:lnSpc>
                <a:spcPct val="8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Kiến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trúc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Von-Neumann nói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trên chính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là kiến trúc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máy tính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thực hiện phù hợp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nguyên lý Von  Neumann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39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1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I. </a:t>
            </a:r>
            <a:r>
              <a:rPr lang="en-US" altLang="en-US" sz="3600" dirty="0" err="1"/>
              <a:t>Cấu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máy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tính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điện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tử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3600" dirty="0" err="1">
                <a:latin typeface="Times New Roman" panose="02020603050405020304" pitchFamily="18" charset="0"/>
              </a:rPr>
              <a:t>Kiến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trúc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chức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năng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máy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tính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điện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tử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36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thành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phần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cấu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tạo</a:t>
            </a:r>
            <a:r>
              <a:rPr lang="en-US" altLang="en-US" sz="3600" dirty="0">
                <a:latin typeface="Times New Roman" panose="02020603050405020304" pitchFamily="18" charset="0"/>
              </a:rPr>
              <a:t> MTĐT</a:t>
            </a:r>
          </a:p>
          <a:p>
            <a:pPr marL="1009650" lvl="1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</a:rPr>
              <a:t>Bộ</a:t>
            </a:r>
            <a:r>
              <a:rPr lang="en-US" altLang="en-US" dirty="0">
                <a:latin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</a:rPr>
              <a:t>xử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lý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</a:rPr>
              <a:t>Bộ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nhớ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thống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nhập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xuất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thống</a:t>
            </a:r>
            <a:r>
              <a:rPr lang="en-US" altLang="en-US" dirty="0">
                <a:latin typeface="Times New Roman" panose="02020603050405020304" pitchFamily="18" charset="0"/>
              </a:rPr>
              <a:t> Bus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</a:t>
            </a:fld>
            <a:r>
              <a:rPr lang="en-US" altLang="en-US"/>
              <a:t>/C2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23933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PIPEL</a:t>
            </a:r>
            <a:r>
              <a:rPr sz="3200" spc="-10" dirty="0"/>
              <a:t>I</a:t>
            </a:r>
            <a:r>
              <a:rPr sz="3200"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716" y="1447800"/>
            <a:ext cx="8173084" cy="426078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 algn="just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Trong các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máy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 đại, CPU được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tổ chức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để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song song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hoá nhiều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đoạn trong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một chu kỳ xử 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 lệnh.</a:t>
            </a:r>
            <a:endParaRPr sz="2500" dirty="0">
              <a:latin typeface="Arial"/>
              <a:cs typeface="Arial"/>
            </a:endParaRPr>
          </a:p>
          <a:p>
            <a:pPr marL="354965" marR="465455" indent="-342900" algn="just">
              <a:lnSpc>
                <a:spcPct val="90000"/>
              </a:lnSpc>
              <a:spcBef>
                <a:spcPts val="54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Khối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thanh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ghi được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tổ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chức phân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cấp và có khối 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lượng lớn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(gọi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cache).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CPU không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lấy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từng 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ở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bộ nhớ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mà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lấy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cả khối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 đặt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sẵn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trên 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cache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để giảm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thiểu thời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gian do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truy cập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bộ nhớ  nhiều</a:t>
            </a:r>
            <a:r>
              <a:rPr sz="25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lần</a:t>
            </a:r>
            <a:endParaRPr sz="2500" dirty="0">
              <a:latin typeface="Arial"/>
              <a:cs typeface="Arial"/>
            </a:endParaRPr>
          </a:p>
          <a:p>
            <a:pPr marL="354965" marR="127635" indent="-342900" algn="just">
              <a:lnSpc>
                <a:spcPts val="2590"/>
              </a:lnSpc>
              <a:spcBef>
                <a:spcPts val="61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Khi nhiều lệnh đã được đưa lên cache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thì trong khi 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đang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lệnh,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có thể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đồng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thời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đọc dữ  liệu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cho một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thứ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hai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giải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mã một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thứ 3  theo thứ tự.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Cơ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chế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này gọi là </a:t>
            </a:r>
            <a:r>
              <a:rPr sz="2500" spc="-10" dirty="0">
                <a:solidFill>
                  <a:srgbClr val="003366"/>
                </a:solidFill>
                <a:latin typeface="Arial"/>
                <a:cs typeface="Arial"/>
              </a:rPr>
              <a:t>pipeline </a:t>
            </a:r>
            <a:r>
              <a:rPr sz="2500" dirty="0">
                <a:solidFill>
                  <a:srgbClr val="003366"/>
                </a:solidFill>
                <a:latin typeface="Arial"/>
                <a:cs typeface="Arial"/>
              </a:rPr>
              <a:t>(đường</a:t>
            </a:r>
            <a:r>
              <a:rPr sz="25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66"/>
                </a:solidFill>
                <a:latin typeface="Arial"/>
                <a:cs typeface="Arial"/>
              </a:rPr>
              <a:t>ống)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40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805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176" y="455613"/>
            <a:ext cx="6837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CƠ </a:t>
            </a:r>
            <a:r>
              <a:rPr sz="3200" spc="-5" dirty="0"/>
              <a:t>CHẾ ĐOÁN </a:t>
            </a:r>
            <a:r>
              <a:rPr sz="3200" dirty="0"/>
              <a:t>TRƯỚC RẼ</a:t>
            </a:r>
            <a:r>
              <a:rPr sz="3200" spc="-110" dirty="0"/>
              <a:t> </a:t>
            </a:r>
            <a:r>
              <a:rPr sz="3200" dirty="0"/>
              <a:t>NHÁNH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341" y="1550352"/>
            <a:ext cx="8161459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938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rẽ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nhánh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bao giờ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cũng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liên quan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một  điều kiện được kiểm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tra.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quả là đúng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thì  thực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khối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lệnh này,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sai thì thực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khối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lệnh kia. Điều không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là, đoạn lệnh được nạp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cache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lại không phải đoạn lệnh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phải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gây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phải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thay thế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Cơ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chế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dự đoán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nhánh được phát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triển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gần đây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phép dự báo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rẽ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nhánh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xác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xuất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đúng trên  90%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phép giảm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thiểu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việc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truy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xuất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nhớ  lên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cache.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41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76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64478"/>
            <a:ext cx="6409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KIẾN TRÚC </a:t>
            </a:r>
            <a:r>
              <a:rPr dirty="0"/>
              <a:t>SIÊU </a:t>
            </a:r>
            <a:r>
              <a:rPr spc="-10" dirty="0"/>
              <a:t>VÔ</a:t>
            </a:r>
            <a:r>
              <a:rPr spc="-55" dirty="0"/>
              <a:t> </a:t>
            </a:r>
            <a:r>
              <a:rPr spc="-5" dirty="0"/>
              <a:t>HƯỚNG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67473"/>
            <a:ext cx="81534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120269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Trong kiến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trúc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siêu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hướng (superscala), việc xử  lý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cắt ra rất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nhỏ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nhiều lệnh được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lý đồng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 miễn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không gây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ra tranh chấp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dữ  liệu. Hai lệnh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tranh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chấp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dữ liệu là lệnh này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sử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	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quả do lệnh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kia tạo ra.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trường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hợp  đó bắt buộc phải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tôn trọng thứ tự.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Sau đó bộ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lý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liên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kết quả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lý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thành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003366"/>
                </a:solidFill>
                <a:latin typeface="Arial"/>
                <a:cs typeface="Arial"/>
              </a:rPr>
              <a:t>phần</a:t>
            </a: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42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21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trặc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43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28756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phần 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dây</a:t>
            </a:r>
            <a:r>
              <a:rPr lang="en-US" b="1" dirty="0"/>
              <a:t> </a:t>
            </a:r>
            <a:r>
              <a:rPr lang="en-US" b="1" dirty="0" err="1"/>
              <a:t>cáp</a:t>
            </a:r>
            <a:r>
              <a:rPr lang="en-US" b="1" dirty="0"/>
              <a:t> </a:t>
            </a:r>
          </a:p>
          <a:p>
            <a:pPr lvl="1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hay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44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587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phần 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39905"/>
            <a:ext cx="8385175" cy="5513295"/>
          </a:xfrm>
        </p:spPr>
        <p:txBody>
          <a:bodyPr/>
          <a:lstStyle/>
          <a:p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</a:p>
          <a:p>
            <a:pPr marL="396875" lvl="1" indent="-274638"/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firmware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  <a:p>
            <a:pPr marL="579438" lvl="2" indent="-182563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  <a:p>
            <a:pPr marL="579438" lvl="2" indent="-182563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pPr marL="579438" lvl="2" indent="-182563"/>
            <a:r>
              <a:rPr lang="en-US" dirty="0"/>
              <a:t>Firmware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hay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  <a:p>
            <a:pPr marL="396875" lvl="1" indent="-274638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firmware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45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9382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phần 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7613"/>
            <a:ext cx="8382000" cy="4873624"/>
          </a:xfrm>
        </p:spPr>
        <p:txBody>
          <a:bodyPr/>
          <a:lstStyle/>
          <a:p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</a:p>
          <a:p>
            <a:pPr marL="396875" lvl="1" indent="-336550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đọc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tin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đĩa</a:t>
            </a:r>
            <a:r>
              <a:rPr lang="en-US" sz="2600" dirty="0"/>
              <a:t> CD </a:t>
            </a:r>
            <a:r>
              <a:rPr lang="en-US" sz="2600" dirty="0" err="1"/>
              <a:t>hoặc</a:t>
            </a:r>
            <a:r>
              <a:rPr lang="en-US" sz="2600" dirty="0"/>
              <a:t> DVD, </a:t>
            </a:r>
            <a:r>
              <a:rPr lang="en-US" sz="2600" dirty="0" err="1"/>
              <a:t>hãy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đĩa</a:t>
            </a:r>
            <a:r>
              <a:rPr lang="en-US" sz="2600" dirty="0"/>
              <a:t>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vết</a:t>
            </a:r>
            <a:r>
              <a:rPr lang="en-US" sz="2600" dirty="0"/>
              <a:t> </a:t>
            </a:r>
            <a:r>
              <a:rPr lang="en-US" sz="2600" dirty="0" err="1"/>
              <a:t>trầy</a:t>
            </a:r>
            <a:r>
              <a:rPr lang="en-US" sz="2600" dirty="0"/>
              <a:t> </a:t>
            </a:r>
            <a:r>
              <a:rPr lang="en-US" sz="2600" dirty="0" err="1"/>
              <a:t>xước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bụi</a:t>
            </a:r>
            <a:r>
              <a:rPr lang="en-US" sz="2600" dirty="0"/>
              <a:t> </a:t>
            </a:r>
            <a:r>
              <a:rPr lang="en-US" sz="2600" dirty="0" err="1"/>
              <a:t>bẩn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. </a:t>
            </a:r>
          </a:p>
          <a:p>
            <a:pPr marL="396875" lvl="1" indent="-336550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in, </a:t>
            </a:r>
            <a:r>
              <a:rPr lang="en-US" sz="2600" dirty="0" err="1"/>
              <a:t>đảm</a:t>
            </a:r>
            <a:r>
              <a:rPr lang="en-US" sz="2600" dirty="0"/>
              <a:t> </a:t>
            </a:r>
            <a:r>
              <a:rPr lang="en-US" sz="2600" dirty="0" err="1"/>
              <a:t>bảo</a:t>
            </a:r>
            <a:r>
              <a:rPr lang="en-US" sz="2600" dirty="0"/>
              <a:t> </a:t>
            </a:r>
            <a:r>
              <a:rPr lang="en-US" sz="2600" dirty="0" err="1"/>
              <a:t>rằng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in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bật</a:t>
            </a:r>
            <a:r>
              <a:rPr lang="en-US" sz="2600" dirty="0"/>
              <a:t> </a:t>
            </a:r>
          </a:p>
          <a:p>
            <a:pPr marL="796925" lvl="2" indent="-336550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in </a:t>
            </a:r>
            <a:r>
              <a:rPr lang="en-US" sz="2600" dirty="0" err="1"/>
              <a:t>không</a:t>
            </a:r>
            <a:r>
              <a:rPr lang="en-US" sz="2600" dirty="0"/>
              <a:t> in,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in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báo</a:t>
            </a:r>
            <a:r>
              <a:rPr lang="en-US" sz="2600" dirty="0"/>
              <a:t> </a:t>
            </a:r>
            <a:r>
              <a:rPr lang="en-US" sz="2600" dirty="0" err="1"/>
              <a:t>lỗi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</a:t>
            </a:r>
            <a:r>
              <a:rPr lang="en-US" sz="2600" dirty="0" err="1"/>
              <a:t>kèm</a:t>
            </a:r>
            <a:r>
              <a:rPr lang="en-US" sz="2600" dirty="0"/>
              <a:t>.</a:t>
            </a:r>
          </a:p>
          <a:p>
            <a:pPr marL="396875" lvl="1" indent="-336550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bàn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,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con </a:t>
            </a:r>
            <a:r>
              <a:rPr lang="en-US" sz="2600" dirty="0" err="1"/>
              <a:t>chuột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, </a:t>
            </a:r>
            <a:r>
              <a:rPr lang="en-US" sz="2600" dirty="0" err="1"/>
              <a:t>hãy</a:t>
            </a:r>
            <a:r>
              <a:rPr lang="en-US" sz="2600" dirty="0"/>
              <a:t> </a:t>
            </a:r>
            <a:r>
              <a:rPr lang="en-US" sz="2600" dirty="0" err="1"/>
              <a:t>thử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sạch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46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42332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51750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1.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?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a. Chi </a:t>
            </a:r>
            <a:r>
              <a:rPr lang="en-US" dirty="0" err="1"/>
              <a:t>phí</a:t>
            </a:r>
            <a:r>
              <a:rPr lang="en-US" dirty="0"/>
              <a:t> 	c.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b. </a:t>
            </a:r>
            <a:r>
              <a:rPr lang="en-US" dirty="0" err="1"/>
              <a:t>Tính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	d.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2.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a.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l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9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     c.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O 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d.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0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47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307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4999038"/>
          </a:xfrm>
        </p:spPr>
        <p:txBody>
          <a:bodyPr>
            <a:normAutofit fontScale="85000" lnSpcReduction="20000"/>
          </a:bodyPr>
          <a:lstStyle/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3.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bốc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?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a.Nó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b.Nó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c.Nội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d.Dung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RAM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4.Hãy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ABC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?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a.Một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b.Một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c.Một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 </a:t>
            </a:r>
          </a:p>
          <a:p>
            <a:pPr marL="347663" indent="-347663" algn="just">
              <a:spcBef>
                <a:spcPts val="600"/>
              </a:spcBef>
              <a:buNone/>
              <a:tabLst>
                <a:tab pos="465138" algn="l"/>
                <a:tab pos="914400" algn="l"/>
                <a:tab pos="4122738" algn="l"/>
                <a:tab pos="4456113" algn="l"/>
              </a:tabLst>
            </a:pPr>
            <a:r>
              <a:rPr lang="en-US" dirty="0"/>
              <a:t>	</a:t>
            </a:r>
            <a:r>
              <a:rPr lang="en-US" dirty="0" err="1"/>
              <a:t>d.Một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PDA.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48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9394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4739130"/>
          </a:xfrm>
        </p:spPr>
        <p:txBody>
          <a:bodyPr>
            <a:normAutofit fontScale="85000" lnSpcReduction="10000"/>
          </a:bodyPr>
          <a:lstStyle/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6.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logic?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</a:t>
            </a:r>
            <a:r>
              <a:rPr lang="en-US" dirty="0" err="1"/>
              <a:t>a.Bộ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	c. </a:t>
            </a:r>
            <a:r>
              <a:rPr lang="en-US" dirty="0" err="1"/>
              <a:t>Các</a:t>
            </a:r>
            <a:r>
              <a:rPr lang="en-US" dirty="0"/>
              <a:t> chip RAM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</a:t>
            </a:r>
            <a:r>
              <a:rPr lang="en-US" dirty="0" err="1"/>
              <a:t>b.ROM</a:t>
            </a:r>
            <a:r>
              <a:rPr lang="en-US" dirty="0"/>
              <a:t> –BIOS 	d. Bo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7.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?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a.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b.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c.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</a:p>
          <a:p>
            <a:pPr marL="406400" indent="-406400" algn="just">
              <a:lnSpc>
                <a:spcPct val="110000"/>
              </a:lnSpc>
              <a:buNone/>
              <a:tabLst>
                <a:tab pos="508000" algn="l"/>
                <a:tab pos="914400" algn="l"/>
                <a:tab pos="4122738" algn="l"/>
                <a:tab pos="4397375" algn="l"/>
              </a:tabLst>
            </a:pPr>
            <a:r>
              <a:rPr lang="en-US" dirty="0"/>
              <a:t>	d.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49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1627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143000"/>
            <a:ext cx="8239759" cy="5123180"/>
            <a:chOff x="781050" y="1671637"/>
            <a:chExt cx="8239759" cy="5123180"/>
          </a:xfrm>
        </p:grpSpPr>
        <p:sp>
          <p:nvSpPr>
            <p:cNvPr id="3" name="object 3"/>
            <p:cNvSpPr/>
            <p:nvPr/>
          </p:nvSpPr>
          <p:spPr>
            <a:xfrm>
              <a:off x="3487801" y="2819336"/>
              <a:ext cx="3063875" cy="3970654"/>
            </a:xfrm>
            <a:custGeom>
              <a:avLst/>
              <a:gdLst/>
              <a:ahLst/>
              <a:cxnLst/>
              <a:rect l="l" t="t" r="r" b="b"/>
              <a:pathLst>
                <a:path w="3063875" h="3970654">
                  <a:moveTo>
                    <a:pt x="3063875" y="0"/>
                  </a:moveTo>
                  <a:lnTo>
                    <a:pt x="0" y="0"/>
                  </a:lnTo>
                  <a:lnTo>
                    <a:pt x="0" y="682688"/>
                  </a:lnTo>
                  <a:lnTo>
                    <a:pt x="0" y="3970401"/>
                  </a:lnTo>
                  <a:lnTo>
                    <a:pt x="3063875" y="3970401"/>
                  </a:lnTo>
                  <a:lnTo>
                    <a:pt x="3063875" y="682688"/>
                  </a:lnTo>
                  <a:lnTo>
                    <a:pt x="30638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87801" y="2819336"/>
              <a:ext cx="3063875" cy="3970654"/>
            </a:xfrm>
            <a:custGeom>
              <a:avLst/>
              <a:gdLst/>
              <a:ahLst/>
              <a:cxnLst/>
              <a:rect l="l" t="t" r="r" b="b"/>
              <a:pathLst>
                <a:path w="3063875" h="3970654">
                  <a:moveTo>
                    <a:pt x="0" y="3970401"/>
                  </a:moveTo>
                  <a:lnTo>
                    <a:pt x="3063875" y="3970401"/>
                  </a:lnTo>
                  <a:lnTo>
                    <a:pt x="3063875" y="0"/>
                  </a:lnTo>
                  <a:lnTo>
                    <a:pt x="0" y="0"/>
                  </a:lnTo>
                  <a:lnTo>
                    <a:pt x="0" y="3970401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812" y="1676399"/>
              <a:ext cx="8230234" cy="2057400"/>
            </a:xfrm>
            <a:custGeom>
              <a:avLst/>
              <a:gdLst/>
              <a:ahLst/>
              <a:cxnLst/>
              <a:rect l="l" t="t" r="r" b="b"/>
              <a:pathLst>
                <a:path w="8230234" h="2057400">
                  <a:moveTo>
                    <a:pt x="8229663" y="0"/>
                  </a:moveTo>
                  <a:lnTo>
                    <a:pt x="0" y="0"/>
                  </a:lnTo>
                  <a:lnTo>
                    <a:pt x="0" y="220726"/>
                  </a:lnTo>
                  <a:lnTo>
                    <a:pt x="0" y="1066800"/>
                  </a:lnTo>
                  <a:lnTo>
                    <a:pt x="0" y="1981200"/>
                  </a:lnTo>
                  <a:lnTo>
                    <a:pt x="2590863" y="1981200"/>
                  </a:lnTo>
                  <a:lnTo>
                    <a:pt x="2590863" y="1066800"/>
                  </a:lnTo>
                  <a:lnTo>
                    <a:pt x="5867463" y="1066800"/>
                  </a:lnTo>
                  <a:lnTo>
                    <a:pt x="5867463" y="1981200"/>
                  </a:lnTo>
                  <a:lnTo>
                    <a:pt x="5867463" y="2057400"/>
                  </a:lnTo>
                  <a:lnTo>
                    <a:pt x="8229663" y="2057400"/>
                  </a:lnTo>
                  <a:lnTo>
                    <a:pt x="8229663" y="1981200"/>
                  </a:lnTo>
                  <a:lnTo>
                    <a:pt x="8229663" y="1066800"/>
                  </a:lnTo>
                  <a:lnTo>
                    <a:pt x="8229663" y="220726"/>
                  </a:lnTo>
                  <a:lnTo>
                    <a:pt x="82296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812" y="1676400"/>
              <a:ext cx="8230234" cy="2057400"/>
            </a:xfrm>
            <a:custGeom>
              <a:avLst/>
              <a:gdLst/>
              <a:ahLst/>
              <a:cxnLst/>
              <a:rect l="l" t="t" r="r" b="b"/>
              <a:pathLst>
                <a:path w="8230234" h="2057400">
                  <a:moveTo>
                    <a:pt x="0" y="0"/>
                  </a:moveTo>
                  <a:lnTo>
                    <a:pt x="0" y="1981200"/>
                  </a:lnTo>
                  <a:lnTo>
                    <a:pt x="2590863" y="1981200"/>
                  </a:lnTo>
                  <a:lnTo>
                    <a:pt x="2590863" y="1066800"/>
                  </a:lnTo>
                  <a:lnTo>
                    <a:pt x="5867463" y="1066800"/>
                  </a:lnTo>
                  <a:lnTo>
                    <a:pt x="5867463" y="2057400"/>
                  </a:lnTo>
                  <a:lnTo>
                    <a:pt x="8229663" y="2057400"/>
                  </a:lnTo>
                  <a:lnTo>
                    <a:pt x="822966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9975" y="3676650"/>
              <a:ext cx="2819400" cy="2724150"/>
            </a:xfrm>
            <a:custGeom>
              <a:avLst/>
              <a:gdLst/>
              <a:ahLst/>
              <a:cxnLst/>
              <a:rect l="l" t="t" r="r" b="b"/>
              <a:pathLst>
                <a:path w="2819400" h="2724150">
                  <a:moveTo>
                    <a:pt x="2819400" y="0"/>
                  </a:moveTo>
                  <a:lnTo>
                    <a:pt x="0" y="0"/>
                  </a:lnTo>
                  <a:lnTo>
                    <a:pt x="0" y="2724150"/>
                  </a:lnTo>
                  <a:lnTo>
                    <a:pt x="2819400" y="272415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9975" y="3676650"/>
              <a:ext cx="2819400" cy="2724150"/>
            </a:xfrm>
            <a:custGeom>
              <a:avLst/>
              <a:gdLst/>
              <a:ahLst/>
              <a:cxnLst/>
              <a:rect l="l" t="t" r="r" b="b"/>
              <a:pathLst>
                <a:path w="2819400" h="2724150">
                  <a:moveTo>
                    <a:pt x="0" y="2724150"/>
                  </a:moveTo>
                  <a:lnTo>
                    <a:pt x="2819400" y="272415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27241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4359" y="5233403"/>
            <a:ext cx="2580005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xử</a:t>
            </a:r>
            <a:r>
              <a:rPr sz="18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(Central Processing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sz="1800" dirty="0">
                <a:solidFill>
                  <a:srgbClr val="3B643B"/>
                </a:solidFill>
                <a:latin typeface="Arial"/>
                <a:cs typeface="Arial"/>
              </a:rPr>
              <a:t>Khu vực </a:t>
            </a:r>
            <a:r>
              <a:rPr sz="1800" spc="-5" dirty="0">
                <a:solidFill>
                  <a:srgbClr val="3B643B"/>
                </a:solidFill>
                <a:latin typeface="Arial"/>
                <a:cs typeface="Arial"/>
              </a:rPr>
              <a:t>trung</a:t>
            </a:r>
            <a:r>
              <a:rPr sz="1800" spc="-45" dirty="0">
                <a:solidFill>
                  <a:srgbClr val="3B64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643B"/>
                </a:solidFill>
                <a:latin typeface="Arial"/>
                <a:cs typeface="Arial"/>
              </a:rPr>
              <a:t>tâm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541497"/>
            <a:ext cx="9067800" cy="45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pc="-10" dirty="0">
                <a:solidFill>
                  <a:srgbClr val="006666"/>
                </a:solidFill>
              </a:rPr>
              <a:t>KIẾN </a:t>
            </a:r>
            <a:r>
              <a:rPr spc="-5" dirty="0">
                <a:solidFill>
                  <a:srgbClr val="006666"/>
                </a:solidFill>
              </a:rPr>
              <a:t>TRÚC </a:t>
            </a:r>
            <a:r>
              <a:rPr spc="-10" dirty="0">
                <a:solidFill>
                  <a:srgbClr val="006666"/>
                </a:solidFill>
              </a:rPr>
              <a:t>CHỨC NĂNG CỦA  </a:t>
            </a:r>
            <a:r>
              <a:rPr spc="-5" dirty="0">
                <a:solidFill>
                  <a:srgbClr val="006666"/>
                </a:solidFill>
              </a:rPr>
              <a:t>M</a:t>
            </a:r>
            <a:r>
              <a:rPr lang="vi-VN" spc="-5" dirty="0">
                <a:solidFill>
                  <a:srgbClr val="006666"/>
                </a:solidFill>
              </a:rPr>
              <a:t>TĐT</a:t>
            </a:r>
            <a:endParaRPr spc="-10" dirty="0">
              <a:solidFill>
                <a:srgbClr val="006666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25887" y="1363726"/>
            <a:ext cx="2143125" cy="1614805"/>
            <a:chOff x="4021137" y="1892363"/>
            <a:chExt cx="2143125" cy="1614805"/>
          </a:xfrm>
        </p:grpSpPr>
        <p:sp>
          <p:nvSpPr>
            <p:cNvPr id="12" name="object 12"/>
            <p:cNvSpPr/>
            <p:nvPr/>
          </p:nvSpPr>
          <p:spPr>
            <a:xfrm>
              <a:off x="4025900" y="1897126"/>
              <a:ext cx="2133600" cy="1605280"/>
            </a:xfrm>
            <a:custGeom>
              <a:avLst/>
              <a:gdLst/>
              <a:ahLst/>
              <a:cxnLst/>
              <a:rect l="l" t="t" r="r" b="b"/>
              <a:pathLst>
                <a:path w="2133600" h="1605279">
                  <a:moveTo>
                    <a:pt x="2133600" y="0"/>
                  </a:moveTo>
                  <a:lnTo>
                    <a:pt x="0" y="0"/>
                  </a:lnTo>
                  <a:lnTo>
                    <a:pt x="0" y="1604899"/>
                  </a:lnTo>
                  <a:lnTo>
                    <a:pt x="2133600" y="160489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1897126"/>
              <a:ext cx="2133600" cy="1605280"/>
            </a:xfrm>
            <a:custGeom>
              <a:avLst/>
              <a:gdLst/>
              <a:ahLst/>
              <a:cxnLst/>
              <a:rect l="l" t="t" r="r" b="b"/>
              <a:pathLst>
                <a:path w="2133600" h="1605279">
                  <a:moveTo>
                    <a:pt x="0" y="1604899"/>
                  </a:moveTo>
                  <a:lnTo>
                    <a:pt x="2133600" y="1604899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604899"/>
                  </a:lnTo>
                  <a:close/>
                </a:path>
              </a:pathLst>
            </a:custGeom>
            <a:ln w="9525">
              <a:solidFill>
                <a:srgbClr val="001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47946" y="1395666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D"/>
                </a:solidFill>
                <a:latin typeface="Arial"/>
                <a:cs typeface="Arial"/>
              </a:rPr>
              <a:t>Bộ </a:t>
            </a:r>
            <a:r>
              <a:rPr sz="1800" spc="-10" dirty="0">
                <a:solidFill>
                  <a:srgbClr val="00254D"/>
                </a:solidFill>
                <a:latin typeface="Arial"/>
                <a:cs typeface="Arial"/>
              </a:rPr>
              <a:t>nhớ</a:t>
            </a:r>
            <a:r>
              <a:rPr sz="1800" spc="-85" dirty="0">
                <a:solidFill>
                  <a:srgbClr val="00254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(memory)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27437" y="3314700"/>
            <a:ext cx="2647950" cy="701675"/>
            <a:chOff x="3722687" y="3843337"/>
            <a:chExt cx="2647950" cy="701675"/>
          </a:xfrm>
        </p:grpSpPr>
        <p:sp>
          <p:nvSpPr>
            <p:cNvPr id="16" name="object 16"/>
            <p:cNvSpPr/>
            <p:nvPr/>
          </p:nvSpPr>
          <p:spPr>
            <a:xfrm>
              <a:off x="3727450" y="3848100"/>
              <a:ext cx="2638425" cy="692150"/>
            </a:xfrm>
            <a:custGeom>
              <a:avLst/>
              <a:gdLst/>
              <a:ahLst/>
              <a:cxnLst/>
              <a:rect l="l" t="t" r="r" b="b"/>
              <a:pathLst>
                <a:path w="2638425" h="692150">
                  <a:moveTo>
                    <a:pt x="2638425" y="0"/>
                  </a:moveTo>
                  <a:lnTo>
                    <a:pt x="0" y="0"/>
                  </a:lnTo>
                  <a:lnTo>
                    <a:pt x="0" y="692150"/>
                  </a:lnTo>
                  <a:lnTo>
                    <a:pt x="2638425" y="692150"/>
                  </a:lnTo>
                  <a:lnTo>
                    <a:pt x="2638425" y="0"/>
                  </a:lnTo>
                  <a:close/>
                </a:path>
              </a:pathLst>
            </a:custGeom>
            <a:solidFill>
              <a:srgbClr val="A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450" y="3848100"/>
              <a:ext cx="2638425" cy="692150"/>
            </a:xfrm>
            <a:custGeom>
              <a:avLst/>
              <a:gdLst/>
              <a:ahLst/>
              <a:cxnLst/>
              <a:rect l="l" t="t" r="r" b="b"/>
              <a:pathLst>
                <a:path w="2638425" h="692150">
                  <a:moveTo>
                    <a:pt x="0" y="692150"/>
                  </a:moveTo>
                  <a:lnTo>
                    <a:pt x="2638425" y="692150"/>
                  </a:lnTo>
                  <a:lnTo>
                    <a:pt x="2638425" y="0"/>
                  </a:lnTo>
                  <a:lnTo>
                    <a:pt x="0" y="0"/>
                  </a:lnTo>
                  <a:lnTo>
                    <a:pt x="0" y="6921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15130" y="3210506"/>
            <a:ext cx="2472055" cy="7575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số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học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8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(Arithmetic &amp; Logic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400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ALU)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9500" y="4416425"/>
            <a:ext cx="2651125" cy="692150"/>
          </a:xfrm>
          <a:prstGeom prst="rect">
            <a:avLst/>
          </a:prstGeom>
          <a:solidFill>
            <a:srgbClr val="ACFFFF"/>
          </a:solidFill>
          <a:ln w="9525">
            <a:solidFill>
              <a:srgbClr val="0033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điều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khiển</a:t>
            </a:r>
            <a:endParaRPr sz="1800">
              <a:latin typeface="Arial"/>
              <a:cs typeface="Arial"/>
            </a:endParaRPr>
          </a:p>
          <a:p>
            <a:pPr marL="572770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(Control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CU)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68762" y="2395538"/>
            <a:ext cx="1838325" cy="376555"/>
            <a:chOff x="4164012" y="2924175"/>
            <a:chExt cx="1838325" cy="376555"/>
          </a:xfrm>
        </p:grpSpPr>
        <p:sp>
          <p:nvSpPr>
            <p:cNvPr id="21" name="object 21"/>
            <p:cNvSpPr/>
            <p:nvPr/>
          </p:nvSpPr>
          <p:spPr>
            <a:xfrm>
              <a:off x="4168775" y="2928937"/>
              <a:ext cx="1828800" cy="367030"/>
            </a:xfrm>
            <a:custGeom>
              <a:avLst/>
              <a:gdLst/>
              <a:ahLst/>
              <a:cxnLst/>
              <a:rect l="l" t="t" r="r" b="b"/>
              <a:pathLst>
                <a:path w="1828800" h="367029">
                  <a:moveTo>
                    <a:pt x="18288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1828800" y="36671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A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8775" y="2928937"/>
              <a:ext cx="1828800" cy="367030"/>
            </a:xfrm>
            <a:custGeom>
              <a:avLst/>
              <a:gdLst/>
              <a:ahLst/>
              <a:cxnLst/>
              <a:rect l="l" t="t" r="r" b="b"/>
              <a:pathLst>
                <a:path w="1828800" h="367029">
                  <a:moveTo>
                    <a:pt x="0" y="366712"/>
                  </a:moveTo>
                  <a:lnTo>
                    <a:pt x="1828800" y="36671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25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10379" y="2427668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nhớ</a:t>
            </a:r>
            <a:r>
              <a:rPr sz="18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trong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60888" y="1757363"/>
            <a:ext cx="1838325" cy="376555"/>
            <a:chOff x="4156138" y="2286000"/>
            <a:chExt cx="1838325" cy="376555"/>
          </a:xfrm>
        </p:grpSpPr>
        <p:sp>
          <p:nvSpPr>
            <p:cNvPr id="25" name="object 25"/>
            <p:cNvSpPr/>
            <p:nvPr/>
          </p:nvSpPr>
          <p:spPr>
            <a:xfrm>
              <a:off x="4160901" y="2290762"/>
              <a:ext cx="1828800" cy="367030"/>
            </a:xfrm>
            <a:custGeom>
              <a:avLst/>
              <a:gdLst/>
              <a:ahLst/>
              <a:cxnLst/>
              <a:rect l="l" t="t" r="r" b="b"/>
              <a:pathLst>
                <a:path w="1828800" h="367030">
                  <a:moveTo>
                    <a:pt x="18288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1828800" y="36671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0901" y="2290762"/>
              <a:ext cx="1828800" cy="367030"/>
            </a:xfrm>
            <a:custGeom>
              <a:avLst/>
              <a:gdLst/>
              <a:ahLst/>
              <a:cxnLst/>
              <a:rect l="l" t="t" r="r" b="b"/>
              <a:pathLst>
                <a:path w="1828800" h="367030">
                  <a:moveTo>
                    <a:pt x="0" y="366712"/>
                  </a:moveTo>
                  <a:lnTo>
                    <a:pt x="1828800" y="36671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0025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84217" y="1789493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nhớ</a:t>
            </a:r>
            <a:r>
              <a:rPr sz="18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ngoài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4862" y="2209800"/>
            <a:ext cx="2066925" cy="771525"/>
            <a:chOff x="900112" y="2738437"/>
            <a:chExt cx="2066925" cy="771525"/>
          </a:xfrm>
        </p:grpSpPr>
        <p:sp>
          <p:nvSpPr>
            <p:cNvPr id="29" name="object 29"/>
            <p:cNvSpPr/>
            <p:nvPr/>
          </p:nvSpPr>
          <p:spPr>
            <a:xfrm>
              <a:off x="904875" y="27432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54305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43050" y="762000"/>
                  </a:lnTo>
                  <a:lnTo>
                    <a:pt x="2057400" y="38100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4875" y="27432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0"/>
                  </a:moveTo>
                  <a:lnTo>
                    <a:pt x="1543050" y="0"/>
                  </a:lnTo>
                  <a:lnTo>
                    <a:pt x="2057400" y="381000"/>
                  </a:lnTo>
                  <a:lnTo>
                    <a:pt x="154305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72286" y="2333561"/>
            <a:ext cx="1677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Thiết bị đưa</a:t>
            </a: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vào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(Input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Devices)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48462" y="2286000"/>
            <a:ext cx="2066925" cy="771525"/>
            <a:chOff x="6843712" y="2814637"/>
            <a:chExt cx="2066925" cy="771525"/>
          </a:xfrm>
        </p:grpSpPr>
        <p:sp>
          <p:nvSpPr>
            <p:cNvPr id="33" name="object 33"/>
            <p:cNvSpPr/>
            <p:nvPr/>
          </p:nvSpPr>
          <p:spPr>
            <a:xfrm>
              <a:off x="6848475" y="28194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54305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43050" y="762000"/>
                  </a:lnTo>
                  <a:lnTo>
                    <a:pt x="2057400" y="38100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8475" y="28194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0"/>
                  </a:moveTo>
                  <a:lnTo>
                    <a:pt x="1543050" y="0"/>
                  </a:lnTo>
                  <a:lnTo>
                    <a:pt x="2057400" y="381000"/>
                  </a:lnTo>
                  <a:lnTo>
                    <a:pt x="154305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97623" y="2409761"/>
            <a:ext cx="151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Thiết bị đưa</a:t>
            </a:r>
            <a:r>
              <a:rPr sz="1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(Output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Devices)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38462" y="2057400"/>
            <a:ext cx="3780154" cy="2359025"/>
            <a:chOff x="3033712" y="2586037"/>
            <a:chExt cx="3780154" cy="2359025"/>
          </a:xfrm>
        </p:grpSpPr>
        <p:sp>
          <p:nvSpPr>
            <p:cNvPr id="37" name="object 37"/>
            <p:cNvSpPr/>
            <p:nvPr/>
          </p:nvSpPr>
          <p:spPr>
            <a:xfrm>
              <a:off x="3876675" y="2819400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8475" y="30480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38475" y="30480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22975" y="2901950"/>
              <a:ext cx="786130" cy="225425"/>
            </a:xfrm>
            <a:custGeom>
              <a:avLst/>
              <a:gdLst/>
              <a:ahLst/>
              <a:cxnLst/>
              <a:rect l="l" t="t" r="r" b="b"/>
              <a:pathLst>
                <a:path w="786129" h="225425">
                  <a:moveTo>
                    <a:pt x="523875" y="0"/>
                  </a:moveTo>
                  <a:lnTo>
                    <a:pt x="523875" y="56387"/>
                  </a:lnTo>
                  <a:lnTo>
                    <a:pt x="0" y="56387"/>
                  </a:lnTo>
                  <a:lnTo>
                    <a:pt x="0" y="169037"/>
                  </a:lnTo>
                  <a:lnTo>
                    <a:pt x="523875" y="169037"/>
                  </a:lnTo>
                  <a:lnTo>
                    <a:pt x="523875" y="225425"/>
                  </a:lnTo>
                  <a:lnTo>
                    <a:pt x="785876" y="11277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22975" y="2901950"/>
              <a:ext cx="786130" cy="225425"/>
            </a:xfrm>
            <a:custGeom>
              <a:avLst/>
              <a:gdLst/>
              <a:ahLst/>
              <a:cxnLst/>
              <a:rect l="l" t="t" r="r" b="b"/>
              <a:pathLst>
                <a:path w="786129" h="225425">
                  <a:moveTo>
                    <a:pt x="0" y="56387"/>
                  </a:moveTo>
                  <a:lnTo>
                    <a:pt x="523875" y="56387"/>
                  </a:lnTo>
                  <a:lnTo>
                    <a:pt x="523875" y="0"/>
                  </a:lnTo>
                  <a:lnTo>
                    <a:pt x="785876" y="112775"/>
                  </a:lnTo>
                  <a:lnTo>
                    <a:pt x="523875" y="225425"/>
                  </a:lnTo>
                  <a:lnTo>
                    <a:pt x="523875" y="169037"/>
                  </a:lnTo>
                  <a:lnTo>
                    <a:pt x="0" y="169037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34051" y="3340100"/>
              <a:ext cx="212725" cy="560705"/>
            </a:xfrm>
            <a:custGeom>
              <a:avLst/>
              <a:gdLst/>
              <a:ahLst/>
              <a:cxnLst/>
              <a:rect l="l" t="t" r="r" b="b"/>
              <a:pathLst>
                <a:path w="212725" h="560704">
                  <a:moveTo>
                    <a:pt x="159512" y="0"/>
                  </a:moveTo>
                  <a:lnTo>
                    <a:pt x="53086" y="0"/>
                  </a:lnTo>
                  <a:lnTo>
                    <a:pt x="53086" y="408431"/>
                  </a:lnTo>
                  <a:lnTo>
                    <a:pt x="0" y="408431"/>
                  </a:lnTo>
                  <a:lnTo>
                    <a:pt x="106299" y="560324"/>
                  </a:lnTo>
                  <a:lnTo>
                    <a:pt x="212725" y="408431"/>
                  </a:lnTo>
                  <a:lnTo>
                    <a:pt x="159512" y="408431"/>
                  </a:lnTo>
                  <a:lnTo>
                    <a:pt x="159512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4051" y="3340100"/>
              <a:ext cx="212725" cy="560705"/>
            </a:xfrm>
            <a:custGeom>
              <a:avLst/>
              <a:gdLst/>
              <a:ahLst/>
              <a:cxnLst/>
              <a:rect l="l" t="t" r="r" b="b"/>
              <a:pathLst>
                <a:path w="212725" h="560704">
                  <a:moveTo>
                    <a:pt x="159512" y="0"/>
                  </a:moveTo>
                  <a:lnTo>
                    <a:pt x="159512" y="408431"/>
                  </a:lnTo>
                  <a:lnTo>
                    <a:pt x="212725" y="408431"/>
                  </a:lnTo>
                  <a:lnTo>
                    <a:pt x="106299" y="560324"/>
                  </a:lnTo>
                  <a:lnTo>
                    <a:pt x="0" y="408431"/>
                  </a:lnTo>
                  <a:lnTo>
                    <a:pt x="53086" y="408431"/>
                  </a:lnTo>
                  <a:lnTo>
                    <a:pt x="53086" y="0"/>
                  </a:lnTo>
                  <a:lnTo>
                    <a:pt x="159512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2475" y="3341751"/>
              <a:ext cx="236854" cy="527050"/>
            </a:xfrm>
            <a:custGeom>
              <a:avLst/>
              <a:gdLst/>
              <a:ahLst/>
              <a:cxnLst/>
              <a:rect l="l" t="t" r="r" b="b"/>
              <a:pathLst>
                <a:path w="236854" h="527050">
                  <a:moveTo>
                    <a:pt x="118237" y="0"/>
                  </a:moveTo>
                  <a:lnTo>
                    <a:pt x="0" y="140462"/>
                  </a:lnTo>
                  <a:lnTo>
                    <a:pt x="59182" y="140462"/>
                  </a:lnTo>
                  <a:lnTo>
                    <a:pt x="59182" y="527050"/>
                  </a:lnTo>
                  <a:lnTo>
                    <a:pt x="177419" y="527050"/>
                  </a:lnTo>
                  <a:lnTo>
                    <a:pt x="177419" y="140462"/>
                  </a:lnTo>
                  <a:lnTo>
                    <a:pt x="236600" y="140462"/>
                  </a:lnTo>
                  <a:lnTo>
                    <a:pt x="118237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62475" y="3341751"/>
              <a:ext cx="236854" cy="527050"/>
            </a:xfrm>
            <a:custGeom>
              <a:avLst/>
              <a:gdLst/>
              <a:ahLst/>
              <a:cxnLst/>
              <a:rect l="l" t="t" r="r" b="b"/>
              <a:pathLst>
                <a:path w="236854" h="527050">
                  <a:moveTo>
                    <a:pt x="59182" y="527050"/>
                  </a:moveTo>
                  <a:lnTo>
                    <a:pt x="59182" y="140462"/>
                  </a:lnTo>
                  <a:lnTo>
                    <a:pt x="0" y="140462"/>
                  </a:lnTo>
                  <a:lnTo>
                    <a:pt x="118237" y="0"/>
                  </a:lnTo>
                  <a:lnTo>
                    <a:pt x="236600" y="140462"/>
                  </a:lnTo>
                  <a:lnTo>
                    <a:pt x="177419" y="140462"/>
                  </a:lnTo>
                  <a:lnTo>
                    <a:pt x="177419" y="527050"/>
                  </a:lnTo>
                  <a:lnTo>
                    <a:pt x="59182" y="52705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34051" y="2657475"/>
              <a:ext cx="255904" cy="352425"/>
            </a:xfrm>
            <a:custGeom>
              <a:avLst/>
              <a:gdLst/>
              <a:ahLst/>
              <a:cxnLst/>
              <a:rect l="l" t="t" r="r" b="b"/>
              <a:pathLst>
                <a:path w="255904" h="352425">
                  <a:moveTo>
                    <a:pt x="191643" y="0"/>
                  </a:moveTo>
                  <a:lnTo>
                    <a:pt x="63881" y="0"/>
                  </a:lnTo>
                  <a:lnTo>
                    <a:pt x="63881" y="252475"/>
                  </a:lnTo>
                  <a:lnTo>
                    <a:pt x="0" y="252475"/>
                  </a:lnTo>
                  <a:lnTo>
                    <a:pt x="127762" y="352425"/>
                  </a:lnTo>
                  <a:lnTo>
                    <a:pt x="255524" y="252475"/>
                  </a:lnTo>
                  <a:lnTo>
                    <a:pt x="191643" y="252475"/>
                  </a:lnTo>
                  <a:lnTo>
                    <a:pt x="19164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34051" y="2657475"/>
              <a:ext cx="255904" cy="352425"/>
            </a:xfrm>
            <a:custGeom>
              <a:avLst/>
              <a:gdLst/>
              <a:ahLst/>
              <a:cxnLst/>
              <a:rect l="l" t="t" r="r" b="b"/>
              <a:pathLst>
                <a:path w="255904" h="352425">
                  <a:moveTo>
                    <a:pt x="191643" y="0"/>
                  </a:moveTo>
                  <a:lnTo>
                    <a:pt x="191643" y="252475"/>
                  </a:lnTo>
                  <a:lnTo>
                    <a:pt x="255524" y="252475"/>
                  </a:lnTo>
                  <a:lnTo>
                    <a:pt x="127762" y="352425"/>
                  </a:lnTo>
                  <a:lnTo>
                    <a:pt x="0" y="252475"/>
                  </a:lnTo>
                  <a:lnTo>
                    <a:pt x="63881" y="252475"/>
                  </a:lnTo>
                  <a:lnTo>
                    <a:pt x="63881" y="0"/>
                  </a:lnTo>
                  <a:lnTo>
                    <a:pt x="191643" y="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2475" y="2590800"/>
              <a:ext cx="236854" cy="371475"/>
            </a:xfrm>
            <a:custGeom>
              <a:avLst/>
              <a:gdLst/>
              <a:ahLst/>
              <a:cxnLst/>
              <a:rect l="l" t="t" r="r" b="b"/>
              <a:pathLst>
                <a:path w="236854" h="371475">
                  <a:moveTo>
                    <a:pt x="118237" y="0"/>
                  </a:moveTo>
                  <a:lnTo>
                    <a:pt x="0" y="92963"/>
                  </a:lnTo>
                  <a:lnTo>
                    <a:pt x="59182" y="92963"/>
                  </a:lnTo>
                  <a:lnTo>
                    <a:pt x="59182" y="371475"/>
                  </a:lnTo>
                  <a:lnTo>
                    <a:pt x="177419" y="371475"/>
                  </a:lnTo>
                  <a:lnTo>
                    <a:pt x="177419" y="92963"/>
                  </a:lnTo>
                  <a:lnTo>
                    <a:pt x="236474" y="92963"/>
                  </a:lnTo>
                  <a:lnTo>
                    <a:pt x="118237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62475" y="2590800"/>
              <a:ext cx="236854" cy="371475"/>
            </a:xfrm>
            <a:custGeom>
              <a:avLst/>
              <a:gdLst/>
              <a:ahLst/>
              <a:cxnLst/>
              <a:rect l="l" t="t" r="r" b="b"/>
              <a:pathLst>
                <a:path w="236854" h="371475">
                  <a:moveTo>
                    <a:pt x="59182" y="371475"/>
                  </a:moveTo>
                  <a:lnTo>
                    <a:pt x="59182" y="92963"/>
                  </a:lnTo>
                  <a:lnTo>
                    <a:pt x="0" y="92963"/>
                  </a:lnTo>
                  <a:lnTo>
                    <a:pt x="118237" y="0"/>
                  </a:lnTo>
                  <a:lnTo>
                    <a:pt x="236474" y="92963"/>
                  </a:lnTo>
                  <a:lnTo>
                    <a:pt x="177419" y="92963"/>
                  </a:lnTo>
                  <a:lnTo>
                    <a:pt x="177419" y="371475"/>
                  </a:lnTo>
                  <a:lnTo>
                    <a:pt x="59182" y="371475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33950" y="4540250"/>
              <a:ext cx="171450" cy="405130"/>
            </a:xfrm>
            <a:custGeom>
              <a:avLst/>
              <a:gdLst/>
              <a:ahLst/>
              <a:cxnLst/>
              <a:rect l="l" t="t" r="r" b="b"/>
              <a:pathLst>
                <a:path w="171450" h="405129">
                  <a:moveTo>
                    <a:pt x="57150" y="233299"/>
                  </a:moveTo>
                  <a:lnTo>
                    <a:pt x="0" y="233299"/>
                  </a:lnTo>
                  <a:lnTo>
                    <a:pt x="85725" y="404749"/>
                  </a:lnTo>
                  <a:lnTo>
                    <a:pt x="157162" y="261874"/>
                  </a:lnTo>
                  <a:lnTo>
                    <a:pt x="57150" y="261874"/>
                  </a:lnTo>
                  <a:lnTo>
                    <a:pt x="57150" y="233299"/>
                  </a:lnTo>
                  <a:close/>
                </a:path>
                <a:path w="171450" h="405129">
                  <a:moveTo>
                    <a:pt x="114300" y="142875"/>
                  </a:moveTo>
                  <a:lnTo>
                    <a:pt x="57150" y="142875"/>
                  </a:lnTo>
                  <a:lnTo>
                    <a:pt x="57150" y="261874"/>
                  </a:lnTo>
                  <a:lnTo>
                    <a:pt x="114300" y="261874"/>
                  </a:lnTo>
                  <a:lnTo>
                    <a:pt x="114300" y="142875"/>
                  </a:lnTo>
                  <a:close/>
                </a:path>
                <a:path w="171450" h="405129">
                  <a:moveTo>
                    <a:pt x="171450" y="233299"/>
                  </a:moveTo>
                  <a:lnTo>
                    <a:pt x="114300" y="233299"/>
                  </a:lnTo>
                  <a:lnTo>
                    <a:pt x="114300" y="261874"/>
                  </a:lnTo>
                  <a:lnTo>
                    <a:pt x="157162" y="261874"/>
                  </a:lnTo>
                  <a:lnTo>
                    <a:pt x="171450" y="233299"/>
                  </a:lnTo>
                  <a:close/>
                </a:path>
                <a:path w="171450" h="405129">
                  <a:moveTo>
                    <a:pt x="85725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142875"/>
                  </a:lnTo>
                  <a:lnTo>
                    <a:pt x="157162" y="142875"/>
                  </a:lnTo>
                  <a:lnTo>
                    <a:pt x="85725" y="0"/>
                  </a:lnTo>
                  <a:close/>
                </a:path>
                <a:path w="171450" h="405129">
                  <a:moveTo>
                    <a:pt x="157162" y="142875"/>
                  </a:moveTo>
                  <a:lnTo>
                    <a:pt x="114300" y="142875"/>
                  </a:lnTo>
                  <a:lnTo>
                    <a:pt x="114300" y="171450"/>
                  </a:lnTo>
                  <a:lnTo>
                    <a:pt x="171450" y="171450"/>
                  </a:lnTo>
                  <a:lnTo>
                    <a:pt x="157162" y="142875"/>
                  </a:lnTo>
                  <a:close/>
                </a:path>
              </a:pathLst>
            </a:custGeom>
            <a:solidFill>
              <a:srgbClr val="25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17092" y="1251141"/>
            <a:ext cx="172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D"/>
                </a:solidFill>
                <a:latin typeface="Arial"/>
                <a:cs typeface="Arial"/>
              </a:rPr>
              <a:t>Khu vực </a:t>
            </a:r>
            <a:r>
              <a:rPr sz="1800" spc="-10" dirty="0">
                <a:solidFill>
                  <a:srgbClr val="00254D"/>
                </a:solidFill>
                <a:latin typeface="Arial"/>
                <a:cs typeface="Arial"/>
              </a:rPr>
              <a:t>ngoại</a:t>
            </a:r>
            <a:r>
              <a:rPr sz="1800" spc="-50" dirty="0">
                <a:solidFill>
                  <a:srgbClr val="00254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D"/>
                </a:solidFill>
                <a:latin typeface="Arial"/>
                <a:cs typeface="Arial"/>
              </a:rPr>
              <a:t>vi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95425" y="1857057"/>
            <a:ext cx="2554605" cy="3186430"/>
          </a:xfrm>
          <a:custGeom>
            <a:avLst/>
            <a:gdLst/>
            <a:ahLst/>
            <a:cxnLst/>
            <a:rect l="l" t="t" r="r" b="b"/>
            <a:pathLst>
              <a:path w="2554604" h="3186429">
                <a:moveTo>
                  <a:pt x="2136775" y="3100705"/>
                </a:moveTo>
                <a:lnTo>
                  <a:pt x="2079625" y="3072130"/>
                </a:lnTo>
                <a:lnTo>
                  <a:pt x="1965325" y="3014980"/>
                </a:lnTo>
                <a:lnTo>
                  <a:pt x="1965325" y="3072130"/>
                </a:lnTo>
                <a:lnTo>
                  <a:pt x="114300" y="3072130"/>
                </a:lnTo>
                <a:lnTo>
                  <a:pt x="114300" y="1290955"/>
                </a:lnTo>
                <a:lnTo>
                  <a:pt x="171450" y="1290955"/>
                </a:lnTo>
                <a:lnTo>
                  <a:pt x="157162" y="1262380"/>
                </a:lnTo>
                <a:lnTo>
                  <a:pt x="85725" y="1119505"/>
                </a:lnTo>
                <a:lnTo>
                  <a:pt x="0" y="1290955"/>
                </a:lnTo>
                <a:lnTo>
                  <a:pt x="57150" y="1290955"/>
                </a:lnTo>
                <a:lnTo>
                  <a:pt x="57150" y="3100705"/>
                </a:lnTo>
                <a:lnTo>
                  <a:pt x="59397" y="3111817"/>
                </a:lnTo>
                <a:lnTo>
                  <a:pt x="65532" y="3120898"/>
                </a:lnTo>
                <a:lnTo>
                  <a:pt x="74612" y="3127032"/>
                </a:lnTo>
                <a:lnTo>
                  <a:pt x="85725" y="3129280"/>
                </a:lnTo>
                <a:lnTo>
                  <a:pt x="1965325" y="3129280"/>
                </a:lnTo>
                <a:lnTo>
                  <a:pt x="1965325" y="3186430"/>
                </a:lnTo>
                <a:lnTo>
                  <a:pt x="2079625" y="3129280"/>
                </a:lnTo>
                <a:lnTo>
                  <a:pt x="2136775" y="3100705"/>
                </a:lnTo>
                <a:close/>
              </a:path>
              <a:path w="2554604" h="3186429">
                <a:moveTo>
                  <a:pt x="2554224" y="73279"/>
                </a:moveTo>
                <a:lnTo>
                  <a:pt x="2509723" y="54864"/>
                </a:lnTo>
                <a:lnTo>
                  <a:pt x="2377186" y="0"/>
                </a:lnTo>
                <a:lnTo>
                  <a:pt x="2381097" y="54940"/>
                </a:lnTo>
                <a:lnTo>
                  <a:pt x="1529842" y="57023"/>
                </a:lnTo>
                <a:lnTo>
                  <a:pt x="1529842" y="2934081"/>
                </a:lnTo>
                <a:lnTo>
                  <a:pt x="1952625" y="2934081"/>
                </a:lnTo>
                <a:lnTo>
                  <a:pt x="1952625" y="2991231"/>
                </a:lnTo>
                <a:lnTo>
                  <a:pt x="2066925" y="2934081"/>
                </a:lnTo>
                <a:lnTo>
                  <a:pt x="2124075" y="2905506"/>
                </a:lnTo>
                <a:lnTo>
                  <a:pt x="2066925" y="2876931"/>
                </a:lnTo>
                <a:lnTo>
                  <a:pt x="1952625" y="2819781"/>
                </a:lnTo>
                <a:lnTo>
                  <a:pt x="1952625" y="2876931"/>
                </a:lnTo>
                <a:lnTo>
                  <a:pt x="1586992" y="2876931"/>
                </a:lnTo>
                <a:lnTo>
                  <a:pt x="1586992" y="114046"/>
                </a:lnTo>
                <a:lnTo>
                  <a:pt x="2385161" y="112090"/>
                </a:lnTo>
                <a:lnTo>
                  <a:pt x="2389378" y="171069"/>
                </a:lnTo>
                <a:lnTo>
                  <a:pt x="2554224" y="7327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94375" y="2592006"/>
            <a:ext cx="2073275" cy="2412365"/>
          </a:xfrm>
          <a:custGeom>
            <a:avLst/>
            <a:gdLst/>
            <a:ahLst/>
            <a:cxnLst/>
            <a:rect l="l" t="t" r="r" b="b"/>
            <a:pathLst>
              <a:path w="2073275" h="2412365">
                <a:moveTo>
                  <a:pt x="884682" y="85725"/>
                </a:moveTo>
                <a:lnTo>
                  <a:pt x="882421" y="74574"/>
                </a:lnTo>
                <a:lnTo>
                  <a:pt x="876300" y="65493"/>
                </a:lnTo>
                <a:lnTo>
                  <a:pt x="867206" y="59385"/>
                </a:lnTo>
                <a:lnTo>
                  <a:pt x="856107" y="57150"/>
                </a:lnTo>
                <a:lnTo>
                  <a:pt x="170865" y="57772"/>
                </a:lnTo>
                <a:lnTo>
                  <a:pt x="169672" y="0"/>
                </a:lnTo>
                <a:lnTo>
                  <a:pt x="0" y="89281"/>
                </a:lnTo>
                <a:lnTo>
                  <a:pt x="173228" y="171450"/>
                </a:lnTo>
                <a:lnTo>
                  <a:pt x="172046" y="114935"/>
                </a:lnTo>
                <a:lnTo>
                  <a:pt x="827532" y="114338"/>
                </a:lnTo>
                <a:lnTo>
                  <a:pt x="827532" y="2141982"/>
                </a:lnTo>
                <a:lnTo>
                  <a:pt x="647700" y="2141982"/>
                </a:lnTo>
                <a:lnTo>
                  <a:pt x="647700" y="2084832"/>
                </a:lnTo>
                <a:lnTo>
                  <a:pt x="476250" y="2170557"/>
                </a:lnTo>
                <a:lnTo>
                  <a:pt x="625094" y="2244979"/>
                </a:lnTo>
                <a:lnTo>
                  <a:pt x="647700" y="2256282"/>
                </a:lnTo>
                <a:lnTo>
                  <a:pt x="647700" y="2199132"/>
                </a:lnTo>
                <a:lnTo>
                  <a:pt x="856107" y="2199132"/>
                </a:lnTo>
                <a:lnTo>
                  <a:pt x="867206" y="2196884"/>
                </a:lnTo>
                <a:lnTo>
                  <a:pt x="876300" y="2190750"/>
                </a:lnTo>
                <a:lnTo>
                  <a:pt x="882421" y="2181669"/>
                </a:lnTo>
                <a:lnTo>
                  <a:pt x="884682" y="2170557"/>
                </a:lnTo>
                <a:lnTo>
                  <a:pt x="884682" y="2141982"/>
                </a:lnTo>
                <a:lnTo>
                  <a:pt x="884682" y="85725"/>
                </a:lnTo>
                <a:close/>
              </a:path>
              <a:path w="2073275" h="2412365">
                <a:moveTo>
                  <a:pt x="2073275" y="656082"/>
                </a:moveTo>
                <a:lnTo>
                  <a:pt x="2058924" y="627380"/>
                </a:lnTo>
                <a:lnTo>
                  <a:pt x="1987550" y="484632"/>
                </a:lnTo>
                <a:lnTo>
                  <a:pt x="1901825" y="656082"/>
                </a:lnTo>
                <a:lnTo>
                  <a:pt x="1958975" y="656082"/>
                </a:lnTo>
                <a:lnTo>
                  <a:pt x="1958975" y="2300224"/>
                </a:lnTo>
                <a:lnTo>
                  <a:pt x="638632" y="2306091"/>
                </a:lnTo>
                <a:lnTo>
                  <a:pt x="625094" y="2244979"/>
                </a:lnTo>
                <a:lnTo>
                  <a:pt x="476250" y="2365756"/>
                </a:lnTo>
                <a:lnTo>
                  <a:pt x="662178" y="2412365"/>
                </a:lnTo>
                <a:lnTo>
                  <a:pt x="651306" y="2363343"/>
                </a:lnTo>
                <a:lnTo>
                  <a:pt x="651281" y="2363190"/>
                </a:lnTo>
                <a:lnTo>
                  <a:pt x="1987677" y="2357247"/>
                </a:lnTo>
                <a:lnTo>
                  <a:pt x="2016125" y="2328672"/>
                </a:lnTo>
                <a:lnTo>
                  <a:pt x="2016125" y="2300097"/>
                </a:lnTo>
                <a:lnTo>
                  <a:pt x="2016125" y="656082"/>
                </a:lnTo>
                <a:lnTo>
                  <a:pt x="2073275" y="656082"/>
                </a:lnTo>
                <a:close/>
              </a:path>
            </a:pathLst>
          </a:custGeom>
          <a:solidFill>
            <a:srgbClr val="62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</a:t>
            </a:fld>
            <a:r>
              <a:rPr lang="en-US" altLang="en-US" smtClean="0"/>
              <a:t>/C2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66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tự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5175066"/>
          </a:xfrm>
        </p:spPr>
        <p:txBody>
          <a:bodyPr>
            <a:normAutofit/>
          </a:bodyPr>
          <a:lstStyle/>
          <a:p>
            <a:pPr marL="396875" indent="-396875">
              <a:lnSpc>
                <a:spcPct val="120000"/>
              </a:lnSpc>
              <a:buAutoNum type="arabicPeriod"/>
              <a:tabLst>
                <a:tab pos="396875" algn="l"/>
                <a:tab pos="914400" algn="l"/>
                <a:tab pos="4122738" algn="l"/>
                <a:tab pos="4456113" algn="l"/>
              </a:tabLst>
            </a:pPr>
            <a:r>
              <a:rPr lang="vi-VN"/>
              <a:t>Trình bày cấu trúc tiêu biểu của máy vi tính. </a:t>
            </a:r>
            <a:endParaRPr 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AutoNum type="arabicPeriod"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/>
              <a:t>So sánh sự giống và khác nhau của bộ nhớ RAM và ROM.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AutoNum type="arabicPeriod"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r>
              <a:rPr lang="en-US"/>
              <a:t>So sánh sự giống và khác nhau của ổ đĩa SSD và ổ đĩa HDD</a:t>
            </a:r>
          </a:p>
          <a:p>
            <a:pPr>
              <a:lnSpc>
                <a:spcPct val="120000"/>
              </a:lnSpc>
              <a:buAutoNum type="arabicPeriod"/>
              <a:tabLst>
                <a:tab pos="508000" algn="l"/>
                <a:tab pos="914400" algn="l"/>
                <a:tab pos="4122738" algn="l"/>
                <a:tab pos="4456113" algn="l"/>
              </a:tabLs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50</a:t>
            </a:fld>
            <a:r>
              <a:rPr lang="en-US" altLang="en-US"/>
              <a:t>/C2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05157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CPU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9200"/>
            <a:ext cx="8382000" cy="4873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Central Processing Unit (CPU)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,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RAM, bus,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ngoại</a:t>
            </a:r>
            <a:r>
              <a:rPr lang="en-US" altLang="en-US" dirty="0"/>
              <a:t> vi.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28137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z="3600"/>
              <a:t>Bộ vi xử lý CPU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1275"/>
            <a:ext cx="7081838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3591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CPU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9200"/>
            <a:ext cx="8382000" cy="4873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CPU gồm các thành phần: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Control Unit </a:t>
            </a:r>
            <a:r>
              <a:rPr lang="en-US" altLang="en-US"/>
              <a:t>(CU): điều khiển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Arithmetic Logic Unit </a:t>
            </a:r>
            <a:r>
              <a:rPr lang="en-US" altLang="en-US"/>
              <a:t>(ALU): thực </a:t>
            </a:r>
            <a:br>
              <a:rPr lang="en-US" altLang="en-US"/>
            </a:br>
            <a:r>
              <a:rPr lang="en-US" altLang="en-US"/>
              <a:t>hiện các phép tính số học, sử dụng</a:t>
            </a:r>
            <a:br>
              <a:rPr lang="en-US" altLang="en-US"/>
            </a:br>
            <a:r>
              <a:rPr lang="en-US" altLang="en-US"/>
              <a:t>dữ liệu lưu trong thanh ghi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Register</a:t>
            </a:r>
            <a:r>
              <a:rPr lang="en-US" altLang="en-US"/>
              <a:t>: thanh ghi, là vùng nhớ </a:t>
            </a:r>
            <a:br>
              <a:rPr lang="en-US" altLang="en-US"/>
            </a:br>
            <a:r>
              <a:rPr lang="en-US" altLang="en-US"/>
              <a:t>bên trong CPU, lưu dữ liệu cho ALU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Bus</a:t>
            </a:r>
            <a:r>
              <a:rPr lang="en-US" altLang="en-US"/>
              <a:t>: di chuyển dữ liệu giữa máy tính và thanh ghi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Tốc độ CPU được đo bằng MHz hoặc GHz.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NMTH - Chương 3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8</a:t>
            </a:fld>
            <a:r>
              <a:rPr lang="en-US" altLang="en-US"/>
              <a:t>/C2</a:t>
            </a:r>
          </a:p>
        </p:txBody>
      </p:sp>
    </p:spTree>
    <p:extLst>
      <p:ext uri="{BB962C8B-B14F-4D97-AF65-F5344CB8AC3E}">
        <p14:creationId xmlns:p14="http://schemas.microsoft.com/office/powerpoint/2010/main" val="18557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32-bit (x86)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64-bit (x64)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(dual-core)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;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tứ</a:t>
            </a:r>
            <a:r>
              <a:rPr lang="en-US" dirty="0"/>
              <a:t> (quad-core)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chip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silicon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52413" y="6445250"/>
            <a:ext cx="2895600" cy="2508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vi-VN" smtClean="0"/>
              <a:t>NMTH - Chương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6C65-6715-49C2-A781-2C0369051A11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9492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67.569"/>
  <p:tag name="ISPRING_CUSTOM_TIMING_USED" val="1"/>
  <p:tag name="ISPRING_SLIDE_ID_2" val="{83BEFB67-6FAF-414D-8B55-794E59B27E3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492637FD-E337-4AEB-8626-135646C69D16}"/>
  <p:tag name="GENSWF_ADVANCE_TIME" val="44.972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836759B-6446-46E4-B427-37668795D3C8}"/>
  <p:tag name="GENSWF_ADVANCE_TIME" val="57.066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42A3E9A2-17D7-4B93-81C3-3F3974AB1F47}"/>
  <p:tag name="GENSWF_ADVANCE_TIME" val="90.08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FD225F1-2397-4C8F-8329-7FB68BB73163}"/>
  <p:tag name="GENSWF_ADVANCE_TIME" val="133.183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0.439"/>
  <p:tag name="ISPRING_CUSTOM_TIMING_USED" val="1"/>
  <p:tag name="ISPRING_SLIDE_ID_2" val="{EB09CE54-B025-4033-81C2-4D1FE2F8BAE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7.571"/>
  <p:tag name="ISPRING_CUSTOM_TIMING_USED" val="1"/>
  <p:tag name="ISPRING_SLIDE_ID_2" val="{CF7678EA-F062-4738-8DAF-FECD635DFCDD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37.969"/>
  <p:tag name="ISPRING_CUSTOM_TIMING_USED" val="1"/>
  <p:tag name="ISPRING_SLIDE_ID_2" val="{D6F36A8E-10EF-405D-A307-6279FFEB899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0.439"/>
  <p:tag name="ISPRING_CUSTOM_TIMING_USED" val="1"/>
  <p:tag name="ISPRING_SLIDE_ID_2" val="{EB09CE54-B025-4033-81C2-4D1FE2F8BAE8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3837</Words>
  <Application>Microsoft Office PowerPoint</Application>
  <PresentationFormat>On-screen Show (4:3)</PresentationFormat>
  <Paragraphs>609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Zurich BT</vt:lpstr>
      <vt:lpstr>Pixel</vt:lpstr>
      <vt:lpstr>NHẬP MÔN TIN HỌC</vt:lpstr>
      <vt:lpstr>Tài liệu tham khảo</vt:lpstr>
      <vt:lpstr>Nội dung chương 2 </vt:lpstr>
      <vt:lpstr>I. Cấu tạo máy tính điện tử</vt:lpstr>
      <vt:lpstr>KIẾN TRÚC CHỨC NĂNG CỦA  MTĐT</vt:lpstr>
      <vt:lpstr>CPU</vt:lpstr>
      <vt:lpstr>Bộ vi xử lý CPU</vt:lpstr>
      <vt:lpstr>CPU</vt:lpstr>
      <vt:lpstr>CPU</vt:lpstr>
      <vt:lpstr>CPU: Đơn vị đo</vt:lpstr>
      <vt:lpstr>Bộ nhớ</vt:lpstr>
      <vt:lpstr>Bộ nhớ</vt:lpstr>
      <vt:lpstr>Đơn vị đo bộ nhớ</vt:lpstr>
      <vt:lpstr>Bộ nhớ trong</vt:lpstr>
      <vt:lpstr>Bộ nhớ (memory)</vt:lpstr>
      <vt:lpstr>BIOS</vt:lpstr>
      <vt:lpstr>TỔ CHỨC CỦA BỘ NHỚ TRONG</vt:lpstr>
      <vt:lpstr>Bộ nhớ ngoài</vt:lpstr>
      <vt:lpstr>BỘ NHỚ NGOÀI</vt:lpstr>
      <vt:lpstr>Bộ nhớ ngoài</vt:lpstr>
      <vt:lpstr>Bộ nhớ từ</vt:lpstr>
      <vt:lpstr>Cấu tạo ổ đĩa cứng</vt:lpstr>
      <vt:lpstr>Cấu tạo ổ đĩa cứng</vt:lpstr>
      <vt:lpstr>Cấu tạo ổ đĩa cứng</vt:lpstr>
      <vt:lpstr>Cấu tạo ổ đĩa cứng</vt:lpstr>
      <vt:lpstr>Cấu tạo ổ đĩa thể rắn</vt:lpstr>
      <vt:lpstr>ĐĨA QUANG VÀ BỘ NHỚ FLASH</vt:lpstr>
      <vt:lpstr>THIẾT BỊ VÀO</vt:lpstr>
      <vt:lpstr>THIẾT BỊ RA – MÀN HÌNH</vt:lpstr>
      <vt:lpstr>THIẾT BỊ RA – MÁY CHIẾU</vt:lpstr>
      <vt:lpstr>THIẾT BỊ RA. MÁY IN</vt:lpstr>
      <vt:lpstr>CÁC CỔNG GIAO TIẾP</vt:lpstr>
      <vt:lpstr>CARD MỞ RỘNG</vt:lpstr>
      <vt:lpstr>Nguyên lý làm việc của máy tính điện tử</vt:lpstr>
      <vt:lpstr>BỘ XỬ LÝ (CPU)</vt:lpstr>
      <vt:lpstr>KIẾN TRÚC MÁY TÍNH</vt:lpstr>
      <vt:lpstr>CẤU TRÚC LỆNH</vt:lpstr>
      <vt:lpstr>CHU TRÌNH LỆNH</vt:lpstr>
      <vt:lpstr>NGUYÊN LÝ VON NEUMANN</vt:lpstr>
      <vt:lpstr>PIPELINE</vt:lpstr>
      <vt:lpstr>CƠ CHẾ ĐOÁN TRƯỚC RẼ NHÁNH</vt:lpstr>
      <vt:lpstr>KIẾN TRÚC SIÊU VÔ HƯỚNG</vt:lpstr>
      <vt:lpstr>III. Quản lý phần cứng</vt:lpstr>
      <vt:lpstr>Quản lý phần cứng</vt:lpstr>
      <vt:lpstr>Quản lý phần cứng</vt:lpstr>
      <vt:lpstr>Quản lý phần cứng</vt:lpstr>
      <vt:lpstr>Câu hỏi ôn tập</vt:lpstr>
      <vt:lpstr>Câu hỏi ôn tập</vt:lpstr>
      <vt:lpstr>Câu hỏi ôn tập</vt:lpstr>
      <vt:lpstr>Câu hỏi tự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</dc:title>
  <dc:creator>Administrator</dc:creator>
  <cp:lastModifiedBy>DELL</cp:lastModifiedBy>
  <cp:revision>145</cp:revision>
  <dcterms:created xsi:type="dcterms:W3CDTF">2004-08-26T02:35:59Z</dcterms:created>
  <dcterms:modified xsi:type="dcterms:W3CDTF">2021-10-11T14:37:35Z</dcterms:modified>
</cp:coreProperties>
</file>