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7"/>
  </p:notesMasterIdLst>
  <p:handoutMasterIdLst>
    <p:handoutMasterId r:id="rId78"/>
  </p:handoutMasterIdLst>
  <p:sldIdLst>
    <p:sldId id="259" r:id="rId2"/>
    <p:sldId id="535" r:id="rId3"/>
    <p:sldId id="265" r:id="rId4"/>
    <p:sldId id="475" r:id="rId5"/>
    <p:sldId id="476" r:id="rId6"/>
    <p:sldId id="509" r:id="rId7"/>
    <p:sldId id="261" r:id="rId8"/>
    <p:sldId id="477" r:id="rId9"/>
    <p:sldId id="478" r:id="rId10"/>
    <p:sldId id="479" r:id="rId11"/>
    <p:sldId id="481" r:id="rId12"/>
    <p:sldId id="482" r:id="rId13"/>
    <p:sldId id="484" r:id="rId14"/>
    <p:sldId id="485" r:id="rId15"/>
    <p:sldId id="486" r:id="rId16"/>
    <p:sldId id="487" r:id="rId17"/>
    <p:sldId id="510" r:id="rId18"/>
    <p:sldId id="257" r:id="rId19"/>
    <p:sldId id="558" r:id="rId20"/>
    <p:sldId id="559" r:id="rId21"/>
    <p:sldId id="260" r:id="rId22"/>
    <p:sldId id="560" r:id="rId23"/>
    <p:sldId id="561" r:id="rId24"/>
    <p:sldId id="563" r:id="rId25"/>
    <p:sldId id="512" r:id="rId26"/>
    <p:sldId id="513" r:id="rId27"/>
    <p:sldId id="514" r:id="rId28"/>
    <p:sldId id="515" r:id="rId29"/>
    <p:sldId id="516" r:id="rId30"/>
    <p:sldId id="517" r:id="rId31"/>
    <p:sldId id="518" r:id="rId32"/>
    <p:sldId id="488" r:id="rId33"/>
    <p:sldId id="264" r:id="rId34"/>
    <p:sldId id="557" r:id="rId35"/>
    <p:sldId id="266" r:id="rId36"/>
    <p:sldId id="267" r:id="rId37"/>
    <p:sldId id="268" r:id="rId38"/>
    <p:sldId id="269" r:id="rId39"/>
    <p:sldId id="270" r:id="rId40"/>
    <p:sldId id="271" r:id="rId41"/>
    <p:sldId id="272" r:id="rId42"/>
    <p:sldId id="400" r:id="rId43"/>
    <p:sldId id="401" r:id="rId44"/>
    <p:sldId id="537" r:id="rId45"/>
    <p:sldId id="538" r:id="rId46"/>
    <p:sldId id="539" r:id="rId47"/>
    <p:sldId id="572" r:id="rId48"/>
    <p:sldId id="573" r:id="rId49"/>
    <p:sldId id="574" r:id="rId50"/>
    <p:sldId id="575" r:id="rId51"/>
    <p:sldId id="576" r:id="rId52"/>
    <p:sldId id="577" r:id="rId53"/>
    <p:sldId id="578" r:id="rId54"/>
    <p:sldId id="540" r:id="rId55"/>
    <p:sldId id="520" r:id="rId56"/>
    <p:sldId id="526" r:id="rId57"/>
    <p:sldId id="564" r:id="rId58"/>
    <p:sldId id="565" r:id="rId59"/>
    <p:sldId id="445" r:id="rId60"/>
    <p:sldId id="527" r:id="rId61"/>
    <p:sldId id="528" r:id="rId62"/>
    <p:sldId id="529" r:id="rId63"/>
    <p:sldId id="447" r:id="rId64"/>
    <p:sldId id="530" r:id="rId65"/>
    <p:sldId id="531" r:id="rId66"/>
    <p:sldId id="532" r:id="rId67"/>
    <p:sldId id="533" r:id="rId68"/>
    <p:sldId id="436" r:id="rId69"/>
    <p:sldId id="437" r:id="rId70"/>
    <p:sldId id="438" r:id="rId71"/>
    <p:sldId id="439" r:id="rId72"/>
    <p:sldId id="440" r:id="rId73"/>
    <p:sldId id="541" r:id="rId74"/>
    <p:sldId id="542" r:id="rId75"/>
    <p:sldId id="543" r:id="rId76"/>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p:restoredTop sz="96341" autoAdjust="0"/>
  </p:normalViewPr>
  <p:slideViewPr>
    <p:cSldViewPr>
      <p:cViewPr varScale="1">
        <p:scale>
          <a:sx n="77" d="100"/>
          <a:sy n="77" d="100"/>
        </p:scale>
        <p:origin x="7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3011" name="Rectangle 3"/>
          <p:cNvSpPr>
            <a:spLocks noGrp="1" noChangeArrowheads="1"/>
          </p:cNvSpPr>
          <p:nvPr>
            <p:ph type="dt" sz="quarter" idx="1"/>
          </p:nvPr>
        </p:nvSpPr>
        <p:spPr bwMode="auto">
          <a:xfrm>
            <a:off x="5179484"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43012" name="Rectangle 4"/>
          <p:cNvSpPr>
            <a:spLocks noGrp="1" noChangeArrowheads="1"/>
          </p:cNvSpPr>
          <p:nvPr>
            <p:ph type="ftr" sz="quarter" idx="2"/>
          </p:nvPr>
        </p:nvSpPr>
        <p:spPr bwMode="auto">
          <a:xfrm>
            <a:off x="0"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3013" name="Rectangle 5"/>
          <p:cNvSpPr>
            <a:spLocks noGrp="1" noChangeArrowheads="1"/>
          </p:cNvSpPr>
          <p:nvPr>
            <p:ph type="sldNum" sz="quarter" idx="3"/>
          </p:nvPr>
        </p:nvSpPr>
        <p:spPr bwMode="auto">
          <a:xfrm>
            <a:off x="5179484"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87A75B5-191C-4DFE-A1CE-863FF58839D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63" name="Rectangle 3"/>
          <p:cNvSpPr>
            <a:spLocks noGrp="1" noChangeArrowheads="1"/>
          </p:cNvSpPr>
          <p:nvPr>
            <p:ph type="dt" idx="1"/>
          </p:nvPr>
        </p:nvSpPr>
        <p:spPr bwMode="auto">
          <a:xfrm>
            <a:off x="5179484"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0966" name="Rectangle 6"/>
          <p:cNvSpPr>
            <a:spLocks noGrp="1" noChangeArrowheads="1"/>
          </p:cNvSpPr>
          <p:nvPr>
            <p:ph type="ftr" sz="quarter" idx="4"/>
          </p:nvPr>
        </p:nvSpPr>
        <p:spPr bwMode="auto">
          <a:xfrm>
            <a:off x="0"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0967" name="Rectangle 7"/>
          <p:cNvSpPr>
            <a:spLocks noGrp="1" noChangeArrowheads="1"/>
          </p:cNvSpPr>
          <p:nvPr>
            <p:ph type="sldNum" sz="quarter" idx="5"/>
          </p:nvPr>
        </p:nvSpPr>
        <p:spPr bwMode="auto">
          <a:xfrm>
            <a:off x="5179484"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0323AD-29E6-4E18-A585-3ED7CCAB39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1B23D2-AEFA-4669-8D14-C57A190566F4}" type="slidenum">
              <a:rPr lang="en-US" smtClean="0"/>
              <a:t>74</a:t>
            </a:fld>
            <a:endParaRPr lang="en-US" dirty="0"/>
          </a:p>
        </p:txBody>
      </p:sp>
    </p:spTree>
    <p:extLst>
      <p:ext uri="{BB962C8B-B14F-4D97-AF65-F5344CB8AC3E}">
        <p14:creationId xmlns:p14="http://schemas.microsoft.com/office/powerpoint/2010/main" val="16817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77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p:spPr>
        <p:txBody>
          <a:bodyPr/>
          <a:lstStyle/>
          <a:p>
            <a:endParaRPr lang="vi-VN" altLang="en-US"/>
          </a:p>
        </p:txBody>
      </p:sp>
      <p:sp>
        <p:nvSpPr>
          <p:cNvPr id="12595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7255C9-075B-4E4D-B892-CEA1AE497063}" type="slidenum">
              <a:rPr lang="en-US" altLang="vi-VN" smtClean="0"/>
              <a:pPr/>
              <a:t>26</a:t>
            </a:fld>
            <a:endParaRPr lang="en-US" altLang="vi-VN"/>
          </a:p>
        </p:txBody>
      </p:sp>
    </p:spTree>
    <p:extLst>
      <p:ext uri="{BB962C8B-B14F-4D97-AF65-F5344CB8AC3E}">
        <p14:creationId xmlns:p14="http://schemas.microsoft.com/office/powerpoint/2010/main" val="119469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p:spPr>
        <p:txBody>
          <a:bodyPr/>
          <a:lstStyle/>
          <a:p>
            <a:endParaRPr lang="vi-VN" altLang="en-US"/>
          </a:p>
        </p:txBody>
      </p:sp>
      <p:sp>
        <p:nvSpPr>
          <p:cNvPr id="12800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483062-4E4C-4853-820B-33BB1ADD914D}" type="slidenum">
              <a:rPr lang="en-US" altLang="vi-VN" smtClean="0"/>
              <a:pPr/>
              <a:t>27</a:t>
            </a:fld>
            <a:endParaRPr lang="en-US" altLang="vi-VN"/>
          </a:p>
        </p:txBody>
      </p:sp>
    </p:spTree>
    <p:extLst>
      <p:ext uri="{BB962C8B-B14F-4D97-AF65-F5344CB8AC3E}">
        <p14:creationId xmlns:p14="http://schemas.microsoft.com/office/powerpoint/2010/main" val="417915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p:spPr>
        <p:txBody>
          <a:bodyPr/>
          <a:lstStyle/>
          <a:p>
            <a:endParaRPr lang="vi-VN" altLang="en-US"/>
          </a:p>
        </p:txBody>
      </p:sp>
      <p:sp>
        <p:nvSpPr>
          <p:cNvPr id="13005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B4C853-D105-457F-9B30-2992B6F0F152}" type="slidenum">
              <a:rPr lang="en-US" altLang="vi-VN" smtClean="0"/>
              <a:pPr/>
              <a:t>28</a:t>
            </a:fld>
            <a:endParaRPr lang="en-US" altLang="vi-VN"/>
          </a:p>
        </p:txBody>
      </p:sp>
    </p:spTree>
    <p:extLst>
      <p:ext uri="{BB962C8B-B14F-4D97-AF65-F5344CB8AC3E}">
        <p14:creationId xmlns:p14="http://schemas.microsoft.com/office/powerpoint/2010/main" val="296381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p:spPr>
        <p:txBody>
          <a:bodyPr/>
          <a:lstStyle/>
          <a:p>
            <a:endParaRPr lang="vi-VN" altLang="en-US"/>
          </a:p>
        </p:txBody>
      </p:sp>
      <p:sp>
        <p:nvSpPr>
          <p:cNvPr id="1331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019623-FD57-48EC-A861-D94B234024C0}" type="slidenum">
              <a:rPr lang="en-US" altLang="vi-VN" smtClean="0"/>
              <a:pPr/>
              <a:t>30</a:t>
            </a:fld>
            <a:endParaRPr lang="en-US" altLang="vi-VN"/>
          </a:p>
        </p:txBody>
      </p:sp>
    </p:spTree>
    <p:extLst>
      <p:ext uri="{BB962C8B-B14F-4D97-AF65-F5344CB8AC3E}">
        <p14:creationId xmlns:p14="http://schemas.microsoft.com/office/powerpoint/2010/main" val="98021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p:spPr>
        <p:txBody>
          <a:bodyPr/>
          <a:lstStyle/>
          <a:p>
            <a:endParaRPr lang="vi-VN" altLang="en-US"/>
          </a:p>
        </p:txBody>
      </p:sp>
      <p:sp>
        <p:nvSpPr>
          <p:cNvPr id="1351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85C316-8362-44CA-969D-449D78AD9B13}" type="slidenum">
              <a:rPr lang="en-US" altLang="vi-VN" smtClean="0"/>
              <a:pPr/>
              <a:t>31</a:t>
            </a:fld>
            <a:endParaRPr lang="en-US" altLang="vi-VN"/>
          </a:p>
        </p:txBody>
      </p:sp>
    </p:spTree>
    <p:extLst>
      <p:ext uri="{BB962C8B-B14F-4D97-AF65-F5344CB8AC3E}">
        <p14:creationId xmlns:p14="http://schemas.microsoft.com/office/powerpoint/2010/main" val="28146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vi-VN"/>
          </a:p>
        </p:txBody>
      </p:sp>
      <p:sp>
        <p:nvSpPr>
          <p:cNvPr id="144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6A28B4-2057-4DF9-AFDC-0D99A39F6ABE}" type="slidenum">
              <a:rPr lang="en-US" altLang="vi-VN" smtClean="0"/>
              <a:pPr/>
              <a:t>56</a:t>
            </a:fld>
            <a:endParaRPr lang="en-US" altLang="vi-VN"/>
          </a:p>
        </p:txBody>
      </p:sp>
    </p:spTree>
    <p:extLst>
      <p:ext uri="{BB962C8B-B14F-4D97-AF65-F5344CB8AC3E}">
        <p14:creationId xmlns:p14="http://schemas.microsoft.com/office/powerpoint/2010/main" val="81217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p:spPr>
        <p:txBody>
          <a:bodyPr/>
          <a:lstStyle/>
          <a:p>
            <a:endParaRPr lang="en-US" altLang="en-US"/>
          </a:p>
        </p:txBody>
      </p:sp>
      <p:sp>
        <p:nvSpPr>
          <p:cNvPr id="158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F5B990-ABDE-4D63-ACF7-1EF58E54C882}" type="slidenum">
              <a:rPr lang="en-US" altLang="en-US" smtClean="0"/>
              <a:pPr/>
              <a:t>63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1B23D2-AEFA-4669-8D14-C57A190566F4}" type="slidenum">
              <a:rPr lang="en-US" smtClean="0"/>
              <a:t>73</a:t>
            </a:fld>
            <a:endParaRPr lang="en-US" dirty="0"/>
          </a:p>
        </p:txBody>
      </p:sp>
    </p:spTree>
    <p:extLst>
      <p:ext uri="{BB962C8B-B14F-4D97-AF65-F5344CB8AC3E}">
        <p14:creationId xmlns:p14="http://schemas.microsoft.com/office/powerpoint/2010/main" val="262208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553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en-US" noProof="0"/>
              <a:t>Click to edit Master title style</a:t>
            </a:r>
          </a:p>
        </p:txBody>
      </p:sp>
      <p:sp>
        <p:nvSpPr>
          <p:cNvPr id="553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en-US" alt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en-US"/>
          </a:p>
        </p:txBody>
      </p:sp>
      <p:sp>
        <p:nvSpPr>
          <p:cNvPr id="19" name="Rectangle 17"/>
          <p:cNvSpPr>
            <a:spLocks noGrp="1" noChangeArrowheads="1"/>
          </p:cNvSpPr>
          <p:nvPr>
            <p:ph type="ftr" sz="quarter" idx="11"/>
          </p:nvPr>
        </p:nvSpPr>
        <p:spPr/>
        <p:txBody>
          <a:bodyPr/>
          <a:lstStyle>
            <a:lvl1pPr>
              <a:defRPr>
                <a:solidFill>
                  <a:srgbClr val="002060"/>
                </a:solidFill>
              </a:defRPr>
            </a:lvl1pPr>
          </a:lstStyle>
          <a:p>
            <a:pPr>
              <a:defRPr/>
            </a:pPr>
            <a:r>
              <a:rPr lang="vi-VN" altLang="en-US"/>
              <a:t>NMTH - Chương 4</a:t>
            </a:r>
            <a:endParaRPr lang="en-US" altLang="en-US"/>
          </a:p>
        </p:txBody>
      </p:sp>
      <p:sp>
        <p:nvSpPr>
          <p:cNvPr id="20" name="Rectangle 18"/>
          <p:cNvSpPr>
            <a:spLocks noGrp="1" noChangeArrowheads="1"/>
          </p:cNvSpPr>
          <p:nvPr>
            <p:ph type="sldNum" sz="quarter" idx="12"/>
          </p:nvPr>
        </p:nvSpPr>
        <p:spPr>
          <a:xfrm>
            <a:off x="6553200" y="6248400"/>
            <a:ext cx="2133600" cy="457200"/>
          </a:xfrm>
          <a:prstGeom prst="rect">
            <a:avLst/>
          </a:prstGeom>
        </p:spPr>
        <p:txBody>
          <a:bodyPr/>
          <a:lstStyle>
            <a:lvl1pPr>
              <a:defRPr>
                <a:solidFill>
                  <a:srgbClr val="002060"/>
                </a:solidFill>
                <a:latin typeface="+mj-lt"/>
              </a:defRPr>
            </a:lvl1pPr>
          </a:lstStyle>
          <a:p>
            <a:pPr>
              <a:defRPr/>
            </a:pPr>
            <a:fld id="{A3C0FED6-FE05-4089-99C2-4F16C1BA1B85}" type="slidenum">
              <a:rPr lang="en-US" altLang="en-US" smtClean="0"/>
              <a:pPr>
                <a:defRPr/>
              </a:pPr>
              <a:t>‹#›</a:t>
            </a:fld>
            <a:endParaRPr lang="en-US" altLang="en-US"/>
          </a:p>
        </p:txBody>
      </p:sp>
    </p:spTree>
    <p:extLst>
      <p:ext uri="{BB962C8B-B14F-4D97-AF65-F5344CB8AC3E}">
        <p14:creationId xmlns:p14="http://schemas.microsoft.com/office/powerpoint/2010/main" val="34854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1AD36B5D-1134-4074-965F-672E2938760E}"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6231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C7AC6498-49B2-42DC-8C43-98B76AE2C671}"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72736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59AEB810-4121-46F0-8324-1F5B6AFA86C7}"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8974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userDrawn="1">
  <p:cSld name="Section Header 2 Layout">
    <p:spTree>
      <p:nvGrpSpPr>
        <p:cNvPr id="1" name=""/>
        <p:cNvGrpSpPr/>
        <p:nvPr/>
      </p:nvGrpSpPr>
      <p:grpSpPr>
        <a:xfrm>
          <a:off x="0" y="0"/>
          <a:ext cx="0" cy="0"/>
          <a:chOff x="0" y="0"/>
          <a:chExt cx="0" cy="0"/>
        </a:xfrm>
      </p:grpSpPr>
      <p:sp>
        <p:nvSpPr>
          <p:cNvPr id="3" name="Rectangle 52" descr="Light horizontal"/>
          <p:cNvSpPr>
            <a:spLocks noChangeArrowheads="1"/>
          </p:cNvSpPr>
          <p:nvPr/>
        </p:nvSpPr>
        <p:spPr bwMode="gray">
          <a:xfrm>
            <a:off x="11113" y="2895600"/>
            <a:ext cx="9132887" cy="762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22" name="Title 1"/>
          <p:cNvSpPr>
            <a:spLocks noGrp="1"/>
          </p:cNvSpPr>
          <p:nvPr>
            <p:ph type="title"/>
          </p:nvPr>
        </p:nvSpPr>
        <p:spPr>
          <a:xfrm>
            <a:off x="457200" y="3048000"/>
            <a:ext cx="8274050" cy="460375"/>
          </a:xfrm>
        </p:spPr>
        <p:txBody>
          <a:bodyPr/>
          <a:lstStyle/>
          <a:p>
            <a:r>
              <a:rPr lang="en-US"/>
              <a:t>Click to edit Master title style</a:t>
            </a:r>
          </a:p>
        </p:txBody>
      </p:sp>
      <p:sp>
        <p:nvSpPr>
          <p:cNvPr id="4" name="Rectangle 4"/>
          <p:cNvSpPr>
            <a:spLocks noGrp="1" noChangeArrowheads="1"/>
          </p:cNvSpPr>
          <p:nvPr>
            <p:ph type="dt" sz="half" idx="10"/>
          </p:nvPr>
        </p:nvSpPr>
        <p:spPr>
          <a:xfrm>
            <a:off x="457200" y="6400800"/>
            <a:ext cx="2133600" cy="320675"/>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00800"/>
            <a:ext cx="2895600" cy="320675"/>
          </a:xfrm>
        </p:spPr>
        <p:txBody>
          <a:bodyPr/>
          <a:lstStyle>
            <a:lvl1pPr>
              <a:defRPr/>
            </a:lvl1pPr>
          </a:lstStyle>
          <a:p>
            <a:pPr>
              <a:defRPr/>
            </a:pPr>
            <a:r>
              <a:rPr lang="vi-VN"/>
              <a:t>NMTH - Chương 4</a:t>
            </a:r>
            <a:endParaRPr lang="en-US"/>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0CDAD661-5089-4E08-AA8E-D4C5BD36E940}" type="slidenum">
              <a:rPr lang="en-US"/>
              <a:pPr>
                <a:defRPr/>
              </a:pPr>
              <a:t>‹#›</a:t>
            </a:fld>
            <a:endParaRPr lang="en-US"/>
          </a:p>
        </p:txBody>
      </p:sp>
    </p:spTree>
    <p:extLst>
      <p:ext uri="{BB962C8B-B14F-4D97-AF65-F5344CB8AC3E}">
        <p14:creationId xmlns:p14="http://schemas.microsoft.com/office/powerpoint/2010/main" val="108825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a:xfrm>
            <a:off x="457200" y="457200"/>
            <a:ext cx="8229600" cy="609600"/>
          </a:xfrm>
        </p:spPr>
        <p:txBody>
          <a:bodyPr/>
          <a:lstStyle>
            <a:lvl1pPr algn="ctr">
              <a:defRPr sz="3500" b="1"/>
            </a:lvl1pPr>
          </a:lstStyle>
          <a:p>
            <a:r>
              <a:rPr lang="en-US"/>
              <a:t>Click to edit Master title style</a:t>
            </a:r>
          </a:p>
        </p:txBody>
      </p:sp>
      <p:sp>
        <p:nvSpPr>
          <p:cNvPr id="3" name="Content Placeholder 2"/>
          <p:cNvSpPr>
            <a:spLocks noGrp="1"/>
          </p:cNvSpPr>
          <p:nvPr>
            <p:ph idx="1"/>
          </p:nvPr>
        </p:nvSpPr>
        <p:spPr>
          <a:xfrm>
            <a:off x="304800" y="1371600"/>
            <a:ext cx="8382000" cy="4873624"/>
          </a:xfrm>
        </p:spPr>
        <p:txBody>
          <a:bodyPr/>
          <a:lstStyle>
            <a:lvl1pPr algn="just">
              <a:defRPr sz="2800"/>
            </a:lvl1pPr>
            <a:lvl2pPr algn="just">
              <a:defRPr sz="2800"/>
            </a:lvl2pPr>
            <a:lvl3pPr algn="just">
              <a:defRPr sz="2800"/>
            </a:lvl3pPr>
            <a:lvl4pPr algn="just">
              <a:defRPr sz="2800"/>
            </a:lvl4pPr>
            <a:lvl5pPr algn="just">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ftr" sz="quarter" idx="10"/>
          </p:nvPr>
        </p:nvSpPr>
        <p:spPr/>
        <p:txBody>
          <a:bodyPr/>
          <a:lstStyle>
            <a:lvl1pPr>
              <a:defRPr/>
            </a:lvl1pPr>
          </a:lstStyle>
          <a:p>
            <a:pPr>
              <a:defRPr/>
            </a:pPr>
            <a:r>
              <a:rPr lang="vi-VN" altLang="en-US"/>
              <a:t>NMTH - Chương 4</a:t>
            </a:r>
            <a:endParaRPr lang="en-US" altLang="en-US"/>
          </a:p>
        </p:txBody>
      </p:sp>
      <p:sp>
        <p:nvSpPr>
          <p:cNvPr id="7" name="Rectangle 16"/>
          <p:cNvSpPr>
            <a:spLocks noGrp="1" noChangeArrowheads="1"/>
          </p:cNvSpPr>
          <p:nvPr>
            <p:ph type="dt" sz="half" idx="12"/>
          </p:nvPr>
        </p:nvSpPr>
        <p:spPr/>
        <p:txBody>
          <a:bodyPr/>
          <a:lstStyle>
            <a:lvl1pPr>
              <a:defRPr/>
            </a:lvl1pPr>
          </a:lstStyle>
          <a:p>
            <a:pPr>
              <a:defRPr/>
            </a:pPr>
            <a:endParaRPr lang="en-US" altLang="en-US"/>
          </a:p>
        </p:txBody>
      </p:sp>
      <p:sp>
        <p:nvSpPr>
          <p:cNvPr id="8"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1">
                <a:latin typeface="+mj-lt"/>
              </a:defRPr>
            </a:lvl1pPr>
          </a:lstStyle>
          <a:p>
            <a:pPr>
              <a:defRPr/>
            </a:pPr>
            <a:r>
              <a:rPr lang="en-US" altLang="en-US" dirty="0"/>
              <a:t>Trang </a:t>
            </a:r>
            <a:fld id="{4FE73411-7BEA-409A-97DF-AE4D4A4F7D92}" type="slidenum">
              <a:rPr lang="en-US" altLang="en-US" smtClean="0"/>
              <a:pPr>
                <a:defRPr/>
              </a:pPr>
              <a:t>‹#›</a:t>
            </a:fld>
            <a:r>
              <a:rPr lang="en-US" altLang="en-US" dirty="0"/>
              <a:t>/C4</a:t>
            </a:r>
          </a:p>
        </p:txBody>
      </p:sp>
    </p:spTree>
    <p:extLst>
      <p:ext uri="{BB962C8B-B14F-4D97-AF65-F5344CB8AC3E}">
        <p14:creationId xmlns:p14="http://schemas.microsoft.com/office/powerpoint/2010/main" val="261880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0" y="1295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a:xfrm>
            <a:off x="457200" y="457200"/>
            <a:ext cx="8229600" cy="609600"/>
          </a:xfrm>
        </p:spPr>
        <p:txBody>
          <a:bodyPr/>
          <a:lstStyle>
            <a:lvl1pPr algn="ctr">
              <a:defRPr sz="3500" b="1"/>
            </a:lvl1pPr>
          </a:lstStyle>
          <a:p>
            <a:r>
              <a:rPr lang="en-US"/>
              <a:t>Click to edit Master title style</a:t>
            </a:r>
          </a:p>
        </p:txBody>
      </p:sp>
      <p:sp>
        <p:nvSpPr>
          <p:cNvPr id="3" name="Content Placeholder 2"/>
          <p:cNvSpPr>
            <a:spLocks noGrp="1"/>
          </p:cNvSpPr>
          <p:nvPr>
            <p:ph idx="1"/>
          </p:nvPr>
        </p:nvSpPr>
        <p:spPr>
          <a:xfrm>
            <a:off x="304800" y="1371600"/>
            <a:ext cx="8382000" cy="4873624"/>
          </a:xfrm>
        </p:spPr>
        <p:txBody>
          <a:bodyPr/>
          <a:lstStyle>
            <a:lvl1pPr algn="just">
              <a:defRPr sz="2800"/>
            </a:lvl1pPr>
            <a:lvl2pPr algn="just">
              <a:defRPr sz="2800"/>
            </a:lvl2pPr>
            <a:lvl3pPr algn="just">
              <a:defRPr sz="2800"/>
            </a:lvl3pPr>
            <a:lvl4pPr algn="just">
              <a:defRPr sz="2800"/>
            </a:lvl4pPr>
            <a:lvl5pPr algn="just">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ftr" sz="quarter" idx="10"/>
          </p:nvPr>
        </p:nvSpPr>
        <p:spPr/>
        <p:txBody>
          <a:bodyPr/>
          <a:lstStyle>
            <a:lvl1pPr>
              <a:defRPr/>
            </a:lvl1pPr>
          </a:lstStyle>
          <a:p>
            <a:pPr>
              <a:defRPr/>
            </a:pPr>
            <a:r>
              <a:rPr lang="vi-VN" altLang="en-US"/>
              <a:t>NMTH - Chương 4</a:t>
            </a:r>
            <a:endParaRPr lang="en-US" alt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a:solidFill>
                  <a:srgbClr val="002060"/>
                </a:solidFill>
                <a:latin typeface="+mj-lt"/>
              </a:defRPr>
            </a:lvl1pPr>
          </a:lstStyle>
          <a:p>
            <a:pPr>
              <a:defRPr/>
            </a:pPr>
            <a:fld id="{DD5037C0-D9A2-4EE2-B688-23A647885D2A}" type="slidenum">
              <a:rPr lang="en-US" altLang="en-US" smtClean="0"/>
              <a:pPr>
                <a:defRPr/>
              </a:pPr>
              <a:t>‹#›</a:t>
            </a:fld>
            <a:endParaRPr lang="en-US" altLang="en-US"/>
          </a:p>
        </p:txBody>
      </p:sp>
      <p:sp>
        <p:nvSpPr>
          <p:cNvPr id="7" name="Rectangle 16"/>
          <p:cNvSpPr>
            <a:spLocks noGrp="1" noChangeArrowheads="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28746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solidFill>
                  <a:srgbClr val="002060"/>
                </a:solidFill>
                <a:latin typeface="+mj-lt"/>
              </a:defRPr>
            </a:lvl1pPr>
          </a:lstStyle>
          <a:p>
            <a:pPr>
              <a:defRPr/>
            </a:pPr>
            <a:fld id="{414AC5DA-B313-41EE-81A0-7201D3D201B9}" type="slidenum">
              <a:rPr lang="en-US" altLang="en-US" smtClean="0"/>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6704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D0F62FA1-D11B-468A-B81E-9335669CB455}"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5045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8"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EA4A471C-98C6-4574-9B67-D9CC7AB28F45}"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0361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4" name="Slide Number Placeholder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42F150FA-8743-41C9-810C-1C45924C3A5C}"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117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3"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C570838C-3205-4B89-974A-1B96C7EF9496}"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296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ltLang="en-US"/>
              <a:t>NMTH - Chương 4</a:t>
            </a:r>
            <a:endParaRPr lang="en-US" altLang="en-US"/>
          </a:p>
        </p:txBody>
      </p:sp>
      <p:sp>
        <p:nvSpPr>
          <p:cNvPr id="6"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1A43BD62-F6AA-49FC-BB7F-A51E3C83ABCF}"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4172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vi-VN" altLang="en-US"/>
              <a:t>NMTH - Chương 4</a:t>
            </a:r>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428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1">
                <a:latin typeface="+mj-lt"/>
              </a:defRPr>
            </a:lvl1pPr>
          </a:lstStyle>
          <a:p>
            <a:pPr>
              <a:defRPr/>
            </a:pPr>
            <a:r>
              <a:rPr lang="en-US" altLang="en-US" dirty="0"/>
              <a:t>Trang </a:t>
            </a:r>
            <a:fld id="{4FE73411-7BEA-409A-97DF-AE4D4A4F7D92}" type="slidenum">
              <a:rPr lang="en-US" altLang="en-US" smtClean="0"/>
              <a:pPr>
                <a:defRPr/>
              </a:pPr>
              <a:t>‹#›</a:t>
            </a:fld>
            <a:r>
              <a:rPr lang="en-US" altLang="en-US" dirty="0"/>
              <a:t>/C4</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8"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build="p">
        <p:tmplLst>
          <p:tmpl lvl="1">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
            <a:ext cx="7772400" cy="990600"/>
          </a:xfrm>
        </p:spPr>
        <p:txBody>
          <a:bodyPr/>
          <a:lstStyle/>
          <a:p>
            <a:pPr algn="ctr" eaLnBrk="1" hangingPunct="1">
              <a:defRPr/>
            </a:pPr>
            <a:r>
              <a:rPr lang="en-US" altLang="en-US" sz="4000" b="1">
                <a:solidFill>
                  <a:schemeClr val="bg2"/>
                </a:solidFill>
                <a:effectLst>
                  <a:outerShdw blurRad="38100" dist="38100" dir="2700000" algn="tl">
                    <a:srgbClr val="C0C0C0"/>
                  </a:outerShdw>
                </a:effectLst>
                <a:latin typeface="Times New Roman" panose="02020603050405020304" pitchFamily="18" charset="0"/>
              </a:rPr>
              <a:t>NHẬP MÔN TIN HỌC</a:t>
            </a:r>
          </a:p>
        </p:txBody>
      </p:sp>
      <p:sp>
        <p:nvSpPr>
          <p:cNvPr id="8195" name="Rectangle 3"/>
          <p:cNvSpPr>
            <a:spLocks noGrp="1" noChangeArrowheads="1"/>
          </p:cNvSpPr>
          <p:nvPr>
            <p:ph type="subTitle" idx="1"/>
          </p:nvPr>
        </p:nvSpPr>
        <p:spPr>
          <a:xfrm>
            <a:off x="838200" y="1676400"/>
            <a:ext cx="7772400" cy="4648200"/>
          </a:xfrm>
        </p:spPr>
        <p:txBody>
          <a:bodyPr/>
          <a:lstStyle/>
          <a:p>
            <a:pPr eaLnBrk="1" hangingPunct="1"/>
            <a:r>
              <a:rPr lang="en-US" altLang="en-US" sz="4700" dirty="0" err="1">
                <a:latin typeface="Times New Roman" panose="02020603050405020304" pitchFamily="18" charset="0"/>
              </a:rPr>
              <a:t>Chương</a:t>
            </a:r>
            <a:r>
              <a:rPr lang="en-US" altLang="en-US" sz="4700" dirty="0">
                <a:latin typeface="Times New Roman" panose="02020603050405020304" pitchFamily="18" charset="0"/>
              </a:rPr>
              <a:t> 4</a:t>
            </a:r>
          </a:p>
          <a:p>
            <a:pPr algn="ctr" eaLnBrk="1" hangingPunct="1">
              <a:spcBef>
                <a:spcPct val="50000"/>
              </a:spcBef>
            </a:pPr>
            <a:r>
              <a:rPr lang="en-US" altLang="en-US" sz="4800" b="1" dirty="0">
                <a:solidFill>
                  <a:schemeClr val="bg2"/>
                </a:solidFill>
                <a:latin typeface="Times New Roman" panose="02020603050405020304" pitchFamily="18" charset="0"/>
              </a:rPr>
              <a:t>PHẦN MỀM MÁY VI TÍNH</a:t>
            </a:r>
          </a:p>
        </p:txBody>
      </p:sp>
      <p:sp>
        <p:nvSpPr>
          <p:cNvPr id="8196" name="Line 4"/>
          <p:cNvSpPr>
            <a:spLocks noChangeShapeType="1"/>
          </p:cNvSpPr>
          <p:nvPr/>
        </p:nvSpPr>
        <p:spPr bwMode="auto">
          <a:xfrm>
            <a:off x="0" y="1219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a:t>Quản lý bộ nhớ</a:t>
            </a:r>
          </a:p>
        </p:txBody>
      </p:sp>
      <p:sp>
        <p:nvSpPr>
          <p:cNvPr id="184323" name="Rectangle 3"/>
          <p:cNvSpPr>
            <a:spLocks noGrp="1" noChangeArrowheads="1"/>
          </p:cNvSpPr>
          <p:nvPr>
            <p:ph idx="1"/>
          </p:nvPr>
        </p:nvSpPr>
        <p:spPr/>
        <p:txBody>
          <a:bodyPr/>
          <a:lstStyle/>
          <a:p>
            <a:r>
              <a:rPr lang="en-US" altLang="en-US" dirty="0" err="1"/>
              <a:t>Khi</a:t>
            </a:r>
            <a:r>
              <a:rPr lang="en-US" altLang="en-US" dirty="0"/>
              <a:t> </a:t>
            </a:r>
            <a:r>
              <a:rPr lang="en-US" altLang="en-US" dirty="0" err="1"/>
              <a:t>một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chạy</a:t>
            </a:r>
            <a:r>
              <a:rPr lang="en-US" altLang="en-US" dirty="0"/>
              <a:t> (run),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cấp</a:t>
            </a:r>
            <a:r>
              <a:rPr lang="en-US" altLang="en-US" dirty="0"/>
              <a:t> </a:t>
            </a:r>
            <a:r>
              <a:rPr lang="en-US" altLang="en-US" dirty="0" err="1"/>
              <a:t>phát</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cho</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đó</a:t>
            </a:r>
            <a:r>
              <a:rPr lang="en-US" altLang="en-US" dirty="0"/>
              <a:t> (RAM)</a:t>
            </a:r>
          </a:p>
          <a:p>
            <a:r>
              <a:rPr lang="en-US" altLang="en-US" dirty="0" err="1"/>
              <a:t>Mục</a:t>
            </a:r>
            <a:r>
              <a:rPr lang="en-US" altLang="en-US" dirty="0"/>
              <a:t> </a:t>
            </a:r>
            <a:r>
              <a:rPr lang="en-US" altLang="en-US" dirty="0" err="1"/>
              <a:t>đích</a:t>
            </a:r>
            <a:r>
              <a:rPr lang="en-US" altLang="en-US" dirty="0"/>
              <a:t> </a:t>
            </a:r>
            <a:r>
              <a:rPr lang="en-US" altLang="en-US" dirty="0" err="1"/>
              <a:t>của</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là</a:t>
            </a:r>
            <a:r>
              <a:rPr lang="en-US" altLang="en-US" dirty="0"/>
              <a:t>:</a:t>
            </a:r>
          </a:p>
          <a:p>
            <a:pPr lvl="1"/>
            <a:r>
              <a:rPr lang="en-US" altLang="en-US" dirty="0" err="1"/>
              <a:t>Cấp</a:t>
            </a:r>
            <a:r>
              <a:rPr lang="en-US" altLang="en-US" dirty="0"/>
              <a:t> </a:t>
            </a:r>
            <a:r>
              <a:rPr lang="en-US" altLang="en-US" dirty="0" err="1"/>
              <a:t>phát</a:t>
            </a:r>
            <a:r>
              <a:rPr lang="en-US" altLang="en-US" dirty="0"/>
              <a:t> </a:t>
            </a:r>
            <a:r>
              <a:rPr lang="en-US" altLang="en-US" dirty="0" err="1"/>
              <a:t>phát</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trong</a:t>
            </a:r>
            <a:r>
              <a:rPr lang="en-US" altLang="en-US" dirty="0"/>
              <a:t> </a:t>
            </a:r>
            <a:r>
              <a:rPr lang="en-US" altLang="en-US" dirty="0" err="1"/>
              <a:t>cho</a:t>
            </a:r>
            <a:r>
              <a:rPr lang="en-US" altLang="en-US" dirty="0"/>
              <a:t> </a:t>
            </a:r>
            <a:r>
              <a:rPr lang="en-US" altLang="en-US" dirty="0" err="1"/>
              <a:t>chương</a:t>
            </a:r>
            <a:r>
              <a:rPr lang="en-US" altLang="en-US" dirty="0"/>
              <a:t> </a:t>
            </a:r>
            <a:r>
              <a:rPr lang="en-US" altLang="en-US" dirty="0" err="1"/>
              <a:t>trình</a:t>
            </a:r>
            <a:endParaRPr lang="en-US" altLang="en-US" dirty="0"/>
          </a:p>
          <a:p>
            <a:pPr lvl="1"/>
            <a:r>
              <a:rPr lang="en-US" altLang="en-US" dirty="0" err="1"/>
              <a:t>Quản</a:t>
            </a:r>
            <a:r>
              <a:rPr lang="en-US" altLang="en-US" dirty="0"/>
              <a:t> </a:t>
            </a:r>
            <a:r>
              <a:rPr lang="en-US" altLang="en-US" dirty="0" err="1"/>
              <a:t>lý</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bộ</a:t>
            </a:r>
            <a:r>
              <a:rPr lang="en-US" altLang="en-US" dirty="0"/>
              <a:t> </a:t>
            </a:r>
            <a:r>
              <a:rPr lang="en-US" altLang="en-US" dirty="0" err="1"/>
              <a:t>nhớ</a:t>
            </a:r>
            <a:endParaRPr lang="en-US" altLang="en-US" dirty="0"/>
          </a:p>
          <a:p>
            <a:pPr lvl="1"/>
            <a:r>
              <a:rPr lang="en-US" altLang="en-US" dirty="0" err="1"/>
              <a:t>Giảm</a:t>
            </a:r>
            <a:r>
              <a:rPr lang="en-US" altLang="en-US" dirty="0"/>
              <a:t> </a:t>
            </a:r>
            <a:r>
              <a:rPr lang="en-US" altLang="en-US" dirty="0" err="1"/>
              <a:t>thiểu</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truy</a:t>
            </a:r>
            <a:r>
              <a:rPr lang="en-US" altLang="en-US" dirty="0"/>
              <a:t> </a:t>
            </a:r>
            <a:r>
              <a:rPr lang="en-US" altLang="en-US" dirty="0" err="1"/>
              <a:t>xuất</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hiệu</a:t>
            </a:r>
            <a:r>
              <a:rPr lang="en-US" altLang="en-US" dirty="0"/>
              <a:t> </a:t>
            </a:r>
            <a:r>
              <a:rPr lang="en-US" altLang="en-US" dirty="0" err="1"/>
              <a:t>quả</a:t>
            </a:r>
            <a:r>
              <a:rPr lang="en-US" altLang="en-US" dirty="0"/>
              <a:t> </a:t>
            </a:r>
            <a:r>
              <a:rPr lang="en-US" altLang="en-US" dirty="0" err="1"/>
              <a:t>nhất</a:t>
            </a:r>
            <a:endParaRPr lang="en-US" altLang="en-US" dirty="0"/>
          </a:p>
          <a:p>
            <a:endParaRPr lang="en-US" altLang="en-US" dirty="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9E63784A-1654-F844-9184-58FCE370D914}"/>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10</a:t>
            </a:fld>
            <a:r>
              <a:rPr lang="en-US" altLang="en-US"/>
              <a:t>/C4</a:t>
            </a:r>
            <a:endParaRPr lang="en-US" altLang="en-US" dirty="0"/>
          </a:p>
        </p:txBody>
      </p:sp>
    </p:spTree>
    <p:extLst>
      <p:ext uri="{BB962C8B-B14F-4D97-AF65-F5344CB8AC3E}">
        <p14:creationId xmlns:p14="http://schemas.microsoft.com/office/powerpoint/2010/main" val="419375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dirty="0" err="1"/>
              <a:t>Xử</a:t>
            </a:r>
            <a:r>
              <a:rPr lang="en-US" altLang="en-US" dirty="0"/>
              <a:t> </a:t>
            </a:r>
            <a:r>
              <a:rPr lang="en-US" altLang="en-US" dirty="0" err="1"/>
              <a:t>lý</a:t>
            </a:r>
            <a:r>
              <a:rPr lang="en-US" altLang="en-US" dirty="0"/>
              <a:t> </a:t>
            </a:r>
            <a:r>
              <a:rPr lang="en-US" altLang="en-US" dirty="0" err="1"/>
              <a:t>nhập</a:t>
            </a:r>
            <a:r>
              <a:rPr lang="en-US" altLang="en-US" dirty="0"/>
              <a:t>/</a:t>
            </a:r>
            <a:r>
              <a:rPr lang="en-US" altLang="en-US" dirty="0" err="1"/>
              <a:t>xuất</a:t>
            </a:r>
            <a:endParaRPr lang="en-US" altLang="en-US" dirty="0"/>
          </a:p>
        </p:txBody>
      </p:sp>
      <p:sp>
        <p:nvSpPr>
          <p:cNvPr id="186371" name="Rectangle 3"/>
          <p:cNvSpPr>
            <a:spLocks noGrp="1" noChangeArrowheads="1"/>
          </p:cNvSpPr>
          <p:nvPr>
            <p:ph type="body" idx="1"/>
          </p:nvPr>
        </p:nvSpPr>
        <p:spPr/>
        <p:txBody>
          <a:bodyPr/>
          <a:lstStyle/>
          <a:p>
            <a:r>
              <a:rPr lang="en-US" altLang="en-US"/>
              <a:t>Thiết bị nhập/xuất tạo ra các interrupt (ngắt), hoặc tín hiệu (signal) báo cho hệ điều hành biết có sự kiện xảy ra.</a:t>
            </a:r>
          </a:p>
          <a:p>
            <a:r>
              <a:rPr lang="en-US" altLang="en-US"/>
              <a:t>Hệ điều hành khởi động interrupt handlers hoặc các chương trình nhỏ khi xảy ra interrupt.</a:t>
            </a:r>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43159FA2-C89D-A14E-8361-93B12451A9C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11</a:t>
            </a:fld>
            <a:r>
              <a:rPr lang="en-US" altLang="en-US"/>
              <a:t>/C4</a:t>
            </a:r>
            <a:endParaRPr lang="en-US" altLang="en-US" dirty="0"/>
          </a:p>
        </p:txBody>
      </p:sp>
    </p:spTree>
    <p:extLst>
      <p:ext uri="{BB962C8B-B14F-4D97-AF65-F5344CB8AC3E}">
        <p14:creationId xmlns:p14="http://schemas.microsoft.com/office/powerpoint/2010/main" val="415718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Giao tiếp với người sử dụng</a:t>
            </a:r>
          </a:p>
        </p:txBody>
      </p:sp>
      <p:sp>
        <p:nvSpPr>
          <p:cNvPr id="187395" name="Rectangle 3"/>
          <p:cNvSpPr>
            <a:spLocks noGrp="1" noChangeArrowheads="1"/>
          </p:cNvSpPr>
          <p:nvPr>
            <p:ph type="body" idx="1"/>
          </p:nvPr>
        </p:nvSpPr>
        <p:spPr/>
        <p:txBody>
          <a:bodyPr/>
          <a:lstStyle/>
          <a:p>
            <a:r>
              <a:rPr lang="en-US" altLang="en-US"/>
              <a:t>Giao diện người dùng (user interface) là một phần của hệ điều hành, giúp cho người sử dụng tương tác với máy tính.</a:t>
            </a:r>
          </a:p>
          <a:p>
            <a:r>
              <a:rPr lang="en-US" altLang="en-US"/>
              <a:t>Graphical user interface (GUI).</a:t>
            </a:r>
          </a:p>
          <a:p>
            <a:pPr lvl="1"/>
            <a:r>
              <a:rPr lang="en-US" altLang="en-US"/>
              <a:t>Dùng hình ảnh, biểu tượng.</a:t>
            </a:r>
          </a:p>
          <a:p>
            <a:pPr lvl="1"/>
            <a:r>
              <a:rPr lang="en-US" altLang="en-US"/>
              <a:t>Chương trình chạy trong một cửa sổ riêng.</a:t>
            </a:r>
          </a:p>
          <a:p>
            <a:r>
              <a:rPr lang="en-US" altLang="en-US"/>
              <a:t>Menu-driven interface.</a:t>
            </a:r>
          </a:p>
          <a:p>
            <a:pPr lvl="1"/>
            <a:r>
              <a:rPr lang="en-US" altLang="en-US"/>
              <a:t>Menu gồm các lệnh cho người sử dụng chọn</a:t>
            </a:r>
          </a:p>
          <a:p>
            <a:r>
              <a:rPr lang="en-US" altLang="en-US"/>
              <a:t>Command-line interface.</a:t>
            </a:r>
          </a:p>
          <a:p>
            <a:pPr lvl="1"/>
            <a:r>
              <a:rPr lang="en-US" altLang="en-US"/>
              <a:t>Người dùng gõ lệnh.</a:t>
            </a:r>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8061E132-0D83-CD41-8F1C-C425B656C93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12</a:t>
            </a:fld>
            <a:r>
              <a:rPr lang="en-US" altLang="en-US"/>
              <a:t>/C4</a:t>
            </a:r>
            <a:endParaRPr lang="en-US" altLang="en-US" dirty="0"/>
          </a:p>
        </p:txBody>
      </p:sp>
    </p:spTree>
    <p:extLst>
      <p:ext uri="{BB962C8B-B14F-4D97-AF65-F5344CB8AC3E}">
        <p14:creationId xmlns:p14="http://schemas.microsoft.com/office/powerpoint/2010/main" val="176463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2"/>
          <p:cNvSpPr>
            <a:spLocks noGrp="1"/>
          </p:cNvSpPr>
          <p:nvPr>
            <p:ph type="title"/>
          </p:nvPr>
        </p:nvSpPr>
        <p:spPr/>
        <p:txBody>
          <a:bodyPr/>
          <a:lstStyle/>
          <a:p>
            <a:r>
              <a:rPr lang="en-US" altLang="en-US"/>
              <a:t>Graphical User Interface (GUI)</a:t>
            </a:r>
          </a:p>
        </p:txBody>
      </p:sp>
      <p:sp>
        <p:nvSpPr>
          <p:cNvPr id="189443" name="Content Placeholder 3"/>
          <p:cNvSpPr>
            <a:spLocks noGrp="1"/>
          </p:cNvSpPr>
          <p:nvPr>
            <p:ph idx="1"/>
          </p:nvPr>
        </p:nvSpPr>
        <p:spPr/>
        <p:txBody>
          <a:bodyPr/>
          <a:lstStyle/>
          <a:p>
            <a:r>
              <a:rPr lang="en-US" altLang="en-US"/>
              <a:t>Cửa sổ, biểu tượng và menu, dùng chuột</a:t>
            </a:r>
          </a:p>
          <a:p>
            <a:r>
              <a:rPr lang="en-US" altLang="en-US"/>
              <a:t>Các hệ điều hành GUI: Windows, OS/2</a:t>
            </a:r>
          </a:p>
          <a:p>
            <a:r>
              <a:rPr lang="vi-VN" altLang="en-US"/>
              <a:t>Ư</a:t>
            </a:r>
            <a:r>
              <a:rPr lang="en-US" altLang="en-US"/>
              <a:t>u điểm của GUI:</a:t>
            </a:r>
          </a:p>
          <a:p>
            <a:pPr lvl="1"/>
            <a:r>
              <a:rPr lang="en-US" altLang="en-US"/>
              <a:t>các chương trình có diện mạo tương tự nhau</a:t>
            </a:r>
          </a:p>
          <a:p>
            <a:pPr lvl="1"/>
            <a:r>
              <a:rPr lang="en-US" altLang="en-US"/>
              <a:t>các chương trình hoạt động cùng cách thức, dễ học và sử dụng</a:t>
            </a:r>
          </a:p>
          <a:p>
            <a:pPr lvl="1"/>
            <a:r>
              <a:rPr lang="en-US" altLang="en-US"/>
              <a:t>GUI cho phép lập trình viên dễ dàng viết các chương trình</a:t>
            </a:r>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F0CF0859-3ADB-4C43-BCAB-2B2E5F29123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13</a:t>
            </a:fld>
            <a:r>
              <a:rPr lang="en-US" altLang="en-US"/>
              <a:t>/C4</a:t>
            </a:r>
            <a:endParaRPr lang="en-US" altLang="en-US" dirty="0"/>
          </a:p>
        </p:txBody>
      </p:sp>
    </p:spTree>
    <p:extLst>
      <p:ext uri="{BB962C8B-B14F-4D97-AF65-F5344CB8AC3E}">
        <p14:creationId xmlns:p14="http://schemas.microsoft.com/office/powerpoint/2010/main" val="25010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4"/>
          <p:cNvSpPr>
            <a:spLocks noGrp="1" noChangeArrowheads="1"/>
          </p:cNvSpPr>
          <p:nvPr>
            <p:ph type="title"/>
          </p:nvPr>
        </p:nvSpPr>
        <p:spPr/>
        <p:txBody>
          <a:bodyPr/>
          <a:lstStyle/>
          <a:p>
            <a:r>
              <a:rPr lang="en-US" altLang="en-US"/>
              <a:t>Menu-driven User Interface</a:t>
            </a:r>
          </a:p>
        </p:txBody>
      </p:sp>
      <p:pic>
        <p:nvPicPr>
          <p:cNvPr id="190467" name="Picture 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19200" y="2286000"/>
            <a:ext cx="6211888" cy="3219450"/>
          </a:xfrm>
        </p:spPr>
      </p:pic>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EDBCB7C1-D527-C74A-B5B2-84DB8C96B779}"/>
              </a:ext>
            </a:extLst>
          </p:cNvPr>
          <p:cNvSpPr>
            <a:spLocks noGrp="1"/>
          </p:cNvSpPr>
          <p:nvPr>
            <p:ph type="sldNum" sz="quarter" idx="11"/>
          </p:nvPr>
        </p:nvSpPr>
        <p:spPr/>
        <p:txBody>
          <a:bodyPr/>
          <a:lstStyle/>
          <a:p>
            <a:pPr>
              <a:defRPr/>
            </a:pPr>
            <a:fld id="{42F150FA-8743-41C9-810C-1C45924C3A5C}" type="slidenum">
              <a:rPr lang="en-US" altLang="en-US" smtClean="0"/>
              <a:pPr>
                <a:defRPr/>
              </a:pPr>
              <a:t>14</a:t>
            </a:fld>
            <a:endParaRPr lang="en-US" altLang="en-US"/>
          </a:p>
        </p:txBody>
      </p:sp>
    </p:spTree>
    <p:extLst>
      <p:ext uri="{BB962C8B-B14F-4D97-AF65-F5344CB8AC3E}">
        <p14:creationId xmlns:p14="http://schemas.microsoft.com/office/powerpoint/2010/main" val="7005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4"/>
          <p:cNvSpPr>
            <a:spLocks noGrp="1" noChangeArrowheads="1"/>
          </p:cNvSpPr>
          <p:nvPr>
            <p:ph type="title"/>
          </p:nvPr>
        </p:nvSpPr>
        <p:spPr/>
        <p:txBody>
          <a:bodyPr/>
          <a:lstStyle/>
          <a:p>
            <a:r>
              <a:rPr lang="en-US" altLang="en-US"/>
              <a:t>Command-line Interface</a:t>
            </a:r>
          </a:p>
        </p:txBody>
      </p:sp>
      <p:pic>
        <p:nvPicPr>
          <p:cNvPr id="191491" name="Picture 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2432" t="1270" r="46320" b="41820"/>
          <a:stretch>
            <a:fillRect/>
          </a:stretch>
        </p:blipFill>
        <p:spPr>
          <a:xfrm>
            <a:off x="1752600" y="1828800"/>
            <a:ext cx="4997450" cy="4162425"/>
          </a:xfrm>
        </p:spPr>
      </p:pic>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700DDFDB-B596-3A40-A4DE-FFBE563981F9}"/>
              </a:ext>
            </a:extLst>
          </p:cNvPr>
          <p:cNvSpPr>
            <a:spLocks noGrp="1"/>
          </p:cNvSpPr>
          <p:nvPr>
            <p:ph type="sldNum" sz="quarter" idx="11"/>
          </p:nvPr>
        </p:nvSpPr>
        <p:spPr/>
        <p:txBody>
          <a:bodyPr/>
          <a:lstStyle/>
          <a:p>
            <a:pPr>
              <a:defRPr/>
            </a:pPr>
            <a:fld id="{42F150FA-8743-41C9-810C-1C45924C3A5C}" type="slidenum">
              <a:rPr lang="en-US" altLang="en-US" smtClean="0"/>
              <a:pPr>
                <a:defRPr/>
              </a:pPr>
              <a:t>15</a:t>
            </a:fld>
            <a:endParaRPr lang="en-US" altLang="en-US"/>
          </a:p>
        </p:txBody>
      </p:sp>
    </p:spTree>
    <p:extLst>
      <p:ext uri="{BB962C8B-B14F-4D97-AF65-F5344CB8AC3E}">
        <p14:creationId xmlns:p14="http://schemas.microsoft.com/office/powerpoint/2010/main" val="345917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Các hệ điều hành thường dùng</a:t>
            </a:r>
          </a:p>
        </p:txBody>
      </p:sp>
      <p:sp>
        <p:nvSpPr>
          <p:cNvPr id="30723" name="Rectangle 3"/>
          <p:cNvSpPr>
            <a:spLocks noGrp="1" noChangeArrowheads="1"/>
          </p:cNvSpPr>
          <p:nvPr>
            <p:ph idx="1"/>
          </p:nvPr>
        </p:nvSpPr>
        <p:spPr>
          <a:xfrm>
            <a:off x="304800" y="1371600"/>
            <a:ext cx="8382000" cy="4873625"/>
          </a:xfrm>
        </p:spPr>
        <p:txBody>
          <a:bodyPr/>
          <a:lstStyle/>
          <a:p>
            <a:r>
              <a:rPr lang="en-US" altLang="en-US"/>
              <a:t>Có 3 hệ điều hành thường được dùng trên các máy tính cá nhân: Microsoft Windows, Apple Mac OS X, và Linux.</a:t>
            </a:r>
          </a:p>
          <a:p>
            <a:r>
              <a:rPr lang="en-US" altLang="en-US"/>
              <a:t>Các hệ điều hành này đều có giao diện đồ họa (graphical user interface - GUI).</a:t>
            </a:r>
          </a:p>
          <a:p>
            <a:endParaRPr lang="en-US" altLang="en-US"/>
          </a:p>
        </p:txBody>
      </p:sp>
      <p:pic>
        <p:nvPicPr>
          <p:cNvPr id="100356" name="Picture 4" descr="Kết quả hình ảnh cho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3273425"/>
            <a:ext cx="3276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6" descr="Kết quả hình ảnh cho mac 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038600"/>
            <a:ext cx="1839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0" name="Picture 8" descr="Kết quả hình ảnh cho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50" y="3327400"/>
            <a:ext cx="3232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2" name="Picture 10" descr="Kết quả hình ảnh cho i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9063" y="5038725"/>
            <a:ext cx="24463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4" name="Picture 12" descr="Kết quả hình ảnh cho androi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4941888"/>
            <a:ext cx="15208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2F00DEB4-34A4-064F-9DEC-3751F358144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16</a:t>
            </a:fld>
            <a:r>
              <a:rPr lang="en-US" altLang="en-US"/>
              <a:t>/C4</a:t>
            </a:r>
            <a:endParaRPr lang="en-US" altLang="en-US" dirty="0"/>
          </a:p>
        </p:txBody>
      </p:sp>
    </p:spTree>
    <p:extLst>
      <p:ext uri="{BB962C8B-B14F-4D97-AF65-F5344CB8AC3E}">
        <p14:creationId xmlns:p14="http://schemas.microsoft.com/office/powerpoint/2010/main" val="3640877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0358"/>
                                        </p:tgtEl>
                                        <p:attrNameLst>
                                          <p:attrName>style.visibility</p:attrName>
                                        </p:attrNameLst>
                                      </p:cBhvr>
                                      <p:to>
                                        <p:strVal val="visible"/>
                                      </p:to>
                                    </p:set>
                                    <p:animEffect transition="in" filter="fade">
                                      <p:cBhvr>
                                        <p:cTn id="15" dur="500"/>
                                        <p:tgtEl>
                                          <p:spTgt spid="1003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0360"/>
                                        </p:tgtEl>
                                        <p:attrNameLst>
                                          <p:attrName>style.visibility</p:attrName>
                                        </p:attrNameLst>
                                      </p:cBhvr>
                                      <p:to>
                                        <p:strVal val="visible"/>
                                      </p:to>
                                    </p:set>
                                    <p:animEffect transition="in" filter="fade">
                                      <p:cBhvr>
                                        <p:cTn id="20" dur="500"/>
                                        <p:tgtEl>
                                          <p:spTgt spid="1003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0362"/>
                                        </p:tgtEl>
                                        <p:attrNameLst>
                                          <p:attrName>style.visibility</p:attrName>
                                        </p:attrNameLst>
                                      </p:cBhvr>
                                      <p:to>
                                        <p:strVal val="visible"/>
                                      </p:to>
                                    </p:set>
                                    <p:anim calcmode="lin" valueType="num">
                                      <p:cBhvr additive="base">
                                        <p:cTn id="25" dur="500" fill="hold"/>
                                        <p:tgtEl>
                                          <p:spTgt spid="100362"/>
                                        </p:tgtEl>
                                        <p:attrNameLst>
                                          <p:attrName>ppt_x</p:attrName>
                                        </p:attrNameLst>
                                      </p:cBhvr>
                                      <p:tavLst>
                                        <p:tav tm="0">
                                          <p:val>
                                            <p:strVal val="#ppt_x"/>
                                          </p:val>
                                        </p:tav>
                                        <p:tav tm="100000">
                                          <p:val>
                                            <p:strVal val="#ppt_x"/>
                                          </p:val>
                                        </p:tav>
                                      </p:tavLst>
                                    </p:anim>
                                    <p:anim calcmode="lin" valueType="num">
                                      <p:cBhvr additive="base">
                                        <p:cTn id="26" dur="500" fill="hold"/>
                                        <p:tgtEl>
                                          <p:spTgt spid="10036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00364"/>
                                        </p:tgtEl>
                                        <p:attrNameLst>
                                          <p:attrName>style.visibility</p:attrName>
                                        </p:attrNameLst>
                                      </p:cBhvr>
                                      <p:to>
                                        <p:strVal val="visible"/>
                                      </p:to>
                                    </p:set>
                                    <p:animEffect transition="in" filter="fade">
                                      <p:cBhvr>
                                        <p:cTn id="31" dur="1000"/>
                                        <p:tgtEl>
                                          <p:spTgt spid="100364"/>
                                        </p:tgtEl>
                                      </p:cBhvr>
                                    </p:animEffect>
                                    <p:anim calcmode="lin" valueType="num">
                                      <p:cBhvr>
                                        <p:cTn id="32" dur="1000" fill="hold"/>
                                        <p:tgtEl>
                                          <p:spTgt spid="100364"/>
                                        </p:tgtEl>
                                        <p:attrNameLst>
                                          <p:attrName>ppt_x</p:attrName>
                                        </p:attrNameLst>
                                      </p:cBhvr>
                                      <p:tavLst>
                                        <p:tav tm="0">
                                          <p:val>
                                            <p:strVal val="#ppt_x"/>
                                          </p:val>
                                        </p:tav>
                                        <p:tav tm="100000">
                                          <p:val>
                                            <p:strVal val="#ppt_x"/>
                                          </p:val>
                                        </p:tav>
                                      </p:tavLst>
                                    </p:anim>
                                    <p:anim calcmode="lin" valueType="num">
                                      <p:cBhvr>
                                        <p:cTn id="33" dur="1000" fill="hold"/>
                                        <p:tgtEl>
                                          <p:spTgt spid="100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b. Chương trình công cụ, tiện ích</a:t>
            </a:r>
          </a:p>
        </p:txBody>
      </p:sp>
      <p:sp>
        <p:nvSpPr>
          <p:cNvPr id="121860" name="Rectangle 3"/>
          <p:cNvSpPr>
            <a:spLocks noGrp="1" noChangeArrowheads="1"/>
          </p:cNvSpPr>
          <p:nvPr>
            <p:ph type="body" idx="1"/>
          </p:nvPr>
        </p:nvSpPr>
        <p:spPr>
          <a:xfrm>
            <a:off x="457200" y="1219200"/>
            <a:ext cx="8229600" cy="5334000"/>
          </a:xfrm>
        </p:spPr>
        <p:txBody>
          <a:bodyPr/>
          <a:lstStyle/>
          <a:p>
            <a:pPr eaLnBrk="1" hangingPunct="1"/>
            <a:r>
              <a:rPr lang="en-US" altLang="vi-VN" sz="3600">
                <a:latin typeface="Times New Roman" panose="02020603050405020304" pitchFamily="18" charset="0"/>
              </a:rPr>
              <a:t>Hỗ trợ quản lý hệ thống</a:t>
            </a:r>
          </a:p>
          <a:p>
            <a:pPr eaLnBrk="1" hangingPunct="1">
              <a:buFont typeface="Wingdings" panose="05000000000000000000" pitchFamily="2" charset="2"/>
              <a:buNone/>
            </a:pPr>
            <a:r>
              <a:rPr lang="en-US" altLang="vi-VN" sz="3600">
                <a:latin typeface="Times New Roman" panose="02020603050405020304" pitchFamily="18" charset="0"/>
              </a:rPr>
              <a:t>Ví dụ:	Norton Ghost/Antivirus</a:t>
            </a:r>
          </a:p>
          <a:p>
            <a:pPr eaLnBrk="1" hangingPunct="1">
              <a:buFont typeface="Wingdings" panose="05000000000000000000" pitchFamily="2" charset="2"/>
              <a:buNone/>
            </a:pPr>
            <a:r>
              <a:rPr lang="en-US" altLang="vi-VN" sz="3600">
                <a:latin typeface="Times New Roman" panose="02020603050405020304" pitchFamily="18" charset="0"/>
              </a:rPr>
              <a:t>			Speeddisk</a:t>
            </a:r>
          </a:p>
          <a:p>
            <a:pPr eaLnBrk="1" hangingPunct="1">
              <a:buFont typeface="Wingdings" panose="05000000000000000000" pitchFamily="2" charset="2"/>
              <a:buNone/>
            </a:pPr>
            <a:r>
              <a:rPr lang="en-US" altLang="vi-VN" sz="3600">
                <a:latin typeface="Times New Roman" panose="02020603050405020304" pitchFamily="18" charset="0"/>
              </a:rPr>
              <a:t>			Disk Defragmentation</a:t>
            </a:r>
          </a:p>
          <a:p>
            <a:pPr eaLnBrk="1" hangingPunct="1"/>
            <a:r>
              <a:rPr lang="en-US" altLang="vi-VN" sz="3600">
                <a:latin typeface="Times New Roman" panose="02020603050405020304" pitchFamily="18" charset="0"/>
              </a:rPr>
              <a:t>Hỗ trợ sử dụng hệ thống hiệu quả hơn</a:t>
            </a:r>
          </a:p>
          <a:p>
            <a:pPr eaLnBrk="1" hangingPunct="1">
              <a:buFont typeface="Wingdings" panose="05000000000000000000" pitchFamily="2" charset="2"/>
              <a:buNone/>
            </a:pPr>
            <a:r>
              <a:rPr lang="en-US" altLang="vi-VN" sz="3600">
                <a:latin typeface="Times New Roman" panose="02020603050405020304" pitchFamily="18" charset="0"/>
              </a:rPr>
              <a:t>Ví dụ:	Download Accelerater</a:t>
            </a:r>
          </a:p>
          <a:p>
            <a:pPr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12186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02D89AFC-614E-674C-9150-389D3346C7E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17</a:t>
            </a:fld>
            <a:r>
              <a:rPr lang="en-US" altLang="en-US"/>
              <a:t>/C4</a:t>
            </a:r>
            <a:endParaRPr lang="en-US" altLang="en-US" dirty="0"/>
          </a:p>
        </p:txBody>
      </p:sp>
    </p:spTree>
    <p:extLst>
      <p:ext uri="{BB962C8B-B14F-4D97-AF65-F5344CB8AC3E}">
        <p14:creationId xmlns:p14="http://schemas.microsoft.com/office/powerpoint/2010/main" val="20857019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512107"/>
            <a:ext cx="6474461" cy="566822"/>
          </a:xfrm>
          <a:prstGeom prst="rect">
            <a:avLst/>
          </a:prstGeom>
        </p:spPr>
        <p:txBody>
          <a:bodyPr vert="horz" wrap="square" lIns="0" tIns="12700" rIns="0" bIns="0" rtlCol="0">
            <a:spAutoFit/>
          </a:bodyPr>
          <a:lstStyle/>
          <a:p>
            <a:pPr marL="12700">
              <a:lnSpc>
                <a:spcPct val="100000"/>
              </a:lnSpc>
              <a:spcBef>
                <a:spcPts val="100"/>
              </a:spcBef>
            </a:pPr>
            <a:r>
              <a:rPr lang="vi-VN" sz="3600" spc="-5" dirty="0">
                <a:solidFill>
                  <a:srgbClr val="006666"/>
                </a:solidFill>
              </a:rPr>
              <a:t>c. </a:t>
            </a:r>
            <a:r>
              <a:rPr lang="en-US" sz="3600" spc="-5" dirty="0" err="1">
                <a:solidFill>
                  <a:srgbClr val="006666"/>
                </a:solidFill>
              </a:rPr>
              <a:t>Ngôn</a:t>
            </a:r>
            <a:r>
              <a:rPr lang="en-US" sz="3600" spc="-5" dirty="0">
                <a:solidFill>
                  <a:srgbClr val="006666"/>
                </a:solidFill>
              </a:rPr>
              <a:t> </a:t>
            </a:r>
            <a:r>
              <a:rPr lang="en-US" sz="3600" spc="-5" dirty="0" err="1">
                <a:solidFill>
                  <a:srgbClr val="006666"/>
                </a:solidFill>
              </a:rPr>
              <a:t>ngữ</a:t>
            </a:r>
            <a:r>
              <a:rPr lang="en-US" sz="3600" spc="-5" dirty="0">
                <a:solidFill>
                  <a:srgbClr val="006666"/>
                </a:solidFill>
              </a:rPr>
              <a:t> </a:t>
            </a:r>
            <a:r>
              <a:rPr lang="en-US" sz="3600" dirty="0" err="1">
                <a:solidFill>
                  <a:srgbClr val="006666"/>
                </a:solidFill>
              </a:rPr>
              <a:t>lập</a:t>
            </a:r>
            <a:r>
              <a:rPr lang="en-US" sz="3600" spc="-150" dirty="0">
                <a:solidFill>
                  <a:srgbClr val="006666"/>
                </a:solidFill>
              </a:rPr>
              <a:t> </a:t>
            </a:r>
            <a:r>
              <a:rPr lang="en-US" sz="3600" dirty="0" err="1">
                <a:solidFill>
                  <a:srgbClr val="006666"/>
                </a:solidFill>
              </a:rPr>
              <a:t>trình</a:t>
            </a:r>
            <a:endParaRPr sz="3600" dirty="0"/>
          </a:p>
        </p:txBody>
      </p:sp>
      <p:sp>
        <p:nvSpPr>
          <p:cNvPr id="3" name="object 3"/>
          <p:cNvSpPr txBox="1"/>
          <p:nvPr/>
        </p:nvSpPr>
        <p:spPr>
          <a:xfrm>
            <a:off x="609600" y="1447800"/>
            <a:ext cx="8305800" cy="3830954"/>
          </a:xfrm>
          <a:prstGeom prst="rect">
            <a:avLst/>
          </a:prstGeom>
        </p:spPr>
        <p:txBody>
          <a:bodyPr vert="horz" wrap="square" lIns="0" tIns="12700" rIns="0" bIns="0" rtlCol="0">
            <a:spAutoFit/>
          </a:bodyPr>
          <a:lstStyle/>
          <a:p>
            <a:pPr marL="355600" marR="19685" indent="-343535" algn="just">
              <a:lnSpc>
                <a:spcPct val="100000"/>
              </a:lnSpc>
              <a:spcBef>
                <a:spcPts val="100"/>
              </a:spcBef>
              <a:buSzPct val="75000"/>
              <a:buFont typeface="Wingdings"/>
              <a:buChar char=""/>
              <a:tabLst>
                <a:tab pos="356235" algn="l"/>
              </a:tabLst>
            </a:pPr>
            <a:r>
              <a:rPr sz="2400" spc="-5" dirty="0">
                <a:solidFill>
                  <a:srgbClr val="003366"/>
                </a:solidFill>
                <a:latin typeface="Arial"/>
                <a:cs typeface="Arial"/>
              </a:rPr>
              <a:t>Ngôn ngữ lập </a:t>
            </a:r>
            <a:r>
              <a:rPr sz="2400" dirty="0">
                <a:solidFill>
                  <a:srgbClr val="003366"/>
                </a:solidFill>
                <a:latin typeface="Arial"/>
                <a:cs typeface="Arial"/>
              </a:rPr>
              <a:t>trình </a:t>
            </a:r>
            <a:r>
              <a:rPr sz="2400" spc="-5" dirty="0">
                <a:solidFill>
                  <a:srgbClr val="003366"/>
                </a:solidFill>
                <a:latin typeface="Arial"/>
                <a:cs typeface="Arial"/>
              </a:rPr>
              <a:t>(programming language) là ngôn  ngữ biểu diễn </a:t>
            </a:r>
            <a:r>
              <a:rPr sz="2400" dirty="0">
                <a:solidFill>
                  <a:srgbClr val="003366"/>
                </a:solidFill>
                <a:latin typeface="Arial"/>
                <a:cs typeface="Arial"/>
              </a:rPr>
              <a:t>thuật toán </a:t>
            </a:r>
            <a:r>
              <a:rPr sz="2400" spc="-5" dirty="0">
                <a:solidFill>
                  <a:srgbClr val="003366"/>
                </a:solidFill>
                <a:latin typeface="Arial"/>
                <a:cs typeface="Arial"/>
              </a:rPr>
              <a:t>dùng để </a:t>
            </a:r>
            <a:r>
              <a:rPr sz="2400" dirty="0">
                <a:solidFill>
                  <a:srgbClr val="003366"/>
                </a:solidFill>
                <a:latin typeface="Arial"/>
                <a:cs typeface="Arial"/>
              </a:rPr>
              <a:t>hướng </a:t>
            </a:r>
            <a:r>
              <a:rPr sz="2400" spc="-5" dirty="0">
                <a:solidFill>
                  <a:srgbClr val="003366"/>
                </a:solidFill>
                <a:latin typeface="Arial"/>
                <a:cs typeface="Arial"/>
              </a:rPr>
              <a:t>dẫn</a:t>
            </a:r>
            <a:r>
              <a:rPr sz="2400" spc="45" dirty="0">
                <a:solidFill>
                  <a:srgbClr val="003366"/>
                </a:solidFill>
                <a:latin typeface="Arial"/>
                <a:cs typeface="Arial"/>
              </a:rPr>
              <a:t> </a:t>
            </a:r>
            <a:r>
              <a:rPr sz="2400" dirty="0">
                <a:solidFill>
                  <a:srgbClr val="003366"/>
                </a:solidFill>
                <a:latin typeface="Arial"/>
                <a:cs typeface="Arial"/>
              </a:rPr>
              <a:t>máy</a:t>
            </a:r>
            <a:endParaRPr sz="2400" dirty="0">
              <a:latin typeface="Arial"/>
              <a:cs typeface="Arial"/>
            </a:endParaRPr>
          </a:p>
          <a:p>
            <a:pPr marL="355600" algn="just">
              <a:lnSpc>
                <a:spcPct val="100000"/>
              </a:lnSpc>
            </a:pPr>
            <a:r>
              <a:rPr sz="2400" dirty="0">
                <a:solidFill>
                  <a:srgbClr val="003366"/>
                </a:solidFill>
                <a:latin typeface="Arial"/>
                <a:cs typeface="Arial"/>
              </a:rPr>
              <a:t>tính thực </a:t>
            </a:r>
            <a:r>
              <a:rPr sz="2400" spc="-5" dirty="0">
                <a:solidFill>
                  <a:srgbClr val="003366"/>
                </a:solidFill>
                <a:latin typeface="Arial"/>
                <a:cs typeface="Arial"/>
              </a:rPr>
              <a:t>hiện </a:t>
            </a:r>
            <a:r>
              <a:rPr sz="2400" dirty="0">
                <a:solidFill>
                  <a:srgbClr val="003366"/>
                </a:solidFill>
                <a:latin typeface="Arial"/>
                <a:cs typeface="Arial"/>
              </a:rPr>
              <a:t>các công </a:t>
            </a:r>
            <a:r>
              <a:rPr sz="2400" spc="-5" dirty="0">
                <a:solidFill>
                  <a:srgbClr val="003366"/>
                </a:solidFill>
                <a:latin typeface="Arial"/>
                <a:cs typeface="Arial"/>
              </a:rPr>
              <a:t>việc đã</a:t>
            </a:r>
            <a:r>
              <a:rPr sz="2400" dirty="0">
                <a:solidFill>
                  <a:srgbClr val="003366"/>
                </a:solidFill>
                <a:latin typeface="Arial"/>
                <a:cs typeface="Arial"/>
              </a:rPr>
              <a:t> </a:t>
            </a:r>
            <a:r>
              <a:rPr sz="2400" spc="-5" dirty="0">
                <a:solidFill>
                  <a:srgbClr val="003366"/>
                </a:solidFill>
                <a:latin typeface="Arial"/>
                <a:cs typeface="Arial"/>
              </a:rPr>
              <a:t>định.</a:t>
            </a:r>
            <a:endParaRPr sz="2400" dirty="0">
              <a:latin typeface="Arial"/>
              <a:cs typeface="Arial"/>
            </a:endParaRPr>
          </a:p>
          <a:p>
            <a:pPr marL="355600" marR="358775" indent="-343535" algn="just">
              <a:lnSpc>
                <a:spcPct val="100000"/>
              </a:lnSpc>
              <a:spcBef>
                <a:spcPts val="580"/>
              </a:spcBef>
              <a:buSzPct val="75000"/>
              <a:buFont typeface="Wingdings"/>
              <a:buChar char=""/>
              <a:tabLst>
                <a:tab pos="356235" algn="l"/>
              </a:tabLst>
            </a:pPr>
            <a:r>
              <a:rPr sz="2400" spc="-5" dirty="0">
                <a:solidFill>
                  <a:srgbClr val="003366"/>
                </a:solidFill>
                <a:latin typeface="Arial"/>
                <a:cs typeface="Arial"/>
              </a:rPr>
              <a:t>Các quy </a:t>
            </a:r>
            <a:r>
              <a:rPr sz="2400" dirty="0">
                <a:solidFill>
                  <a:srgbClr val="003366"/>
                </a:solidFill>
                <a:latin typeface="Arial"/>
                <a:cs typeface="Arial"/>
              </a:rPr>
              <a:t>tắc viết </a:t>
            </a:r>
            <a:r>
              <a:rPr sz="2400" spc="-5" dirty="0">
                <a:solidFill>
                  <a:srgbClr val="003366"/>
                </a:solidFill>
                <a:latin typeface="Arial"/>
                <a:cs typeface="Arial"/>
              </a:rPr>
              <a:t>được gọi là </a:t>
            </a:r>
            <a:r>
              <a:rPr sz="2400" dirty="0">
                <a:solidFill>
                  <a:srgbClr val="003366"/>
                </a:solidFill>
                <a:latin typeface="Arial"/>
                <a:cs typeface="Arial"/>
              </a:rPr>
              <a:t>cú </a:t>
            </a:r>
            <a:r>
              <a:rPr sz="2400" spc="-5" dirty="0">
                <a:solidFill>
                  <a:srgbClr val="003366"/>
                </a:solidFill>
                <a:latin typeface="Arial"/>
                <a:cs typeface="Arial"/>
              </a:rPr>
              <a:t>pháp </a:t>
            </a:r>
            <a:r>
              <a:rPr sz="2400" dirty="0">
                <a:solidFill>
                  <a:srgbClr val="003366"/>
                </a:solidFill>
                <a:latin typeface="Arial"/>
                <a:cs typeface="Arial"/>
              </a:rPr>
              <a:t>(syntax) của  </a:t>
            </a:r>
            <a:r>
              <a:rPr sz="2400" spc="-5" dirty="0">
                <a:solidFill>
                  <a:srgbClr val="003366"/>
                </a:solidFill>
                <a:latin typeface="Arial"/>
                <a:cs typeface="Arial"/>
              </a:rPr>
              <a:t>ngôn ngữ. </a:t>
            </a:r>
            <a:r>
              <a:rPr sz="2400" dirty="0">
                <a:solidFill>
                  <a:srgbClr val="003366"/>
                </a:solidFill>
                <a:latin typeface="Arial"/>
                <a:cs typeface="Arial"/>
              </a:rPr>
              <a:t>Ý </a:t>
            </a:r>
            <a:r>
              <a:rPr sz="2400" spc="-10" dirty="0">
                <a:solidFill>
                  <a:srgbClr val="003366"/>
                </a:solidFill>
                <a:latin typeface="Arial"/>
                <a:cs typeface="Arial"/>
              </a:rPr>
              <a:t>nghĩa </a:t>
            </a:r>
            <a:r>
              <a:rPr sz="2400" dirty="0">
                <a:solidFill>
                  <a:srgbClr val="003366"/>
                </a:solidFill>
                <a:latin typeface="Arial"/>
                <a:cs typeface="Arial"/>
              </a:rPr>
              <a:t>mà </a:t>
            </a:r>
            <a:r>
              <a:rPr sz="2400" spc="-5" dirty="0">
                <a:solidFill>
                  <a:srgbClr val="003366"/>
                </a:solidFill>
                <a:latin typeface="Arial"/>
                <a:cs typeface="Arial"/>
              </a:rPr>
              <a:t>ngôn ngữ </a:t>
            </a:r>
            <a:r>
              <a:rPr sz="2400" dirty="0">
                <a:solidFill>
                  <a:srgbClr val="003366"/>
                </a:solidFill>
                <a:latin typeface="Arial"/>
                <a:cs typeface="Arial"/>
              </a:rPr>
              <a:t>chuyển tải </a:t>
            </a:r>
            <a:r>
              <a:rPr sz="2400" spc="-5" dirty="0">
                <a:solidFill>
                  <a:srgbClr val="003366"/>
                </a:solidFill>
                <a:latin typeface="Arial"/>
                <a:cs typeface="Arial"/>
              </a:rPr>
              <a:t>gọi là  ngữ </a:t>
            </a:r>
            <a:r>
              <a:rPr sz="2400" spc="-10" dirty="0">
                <a:solidFill>
                  <a:srgbClr val="003366"/>
                </a:solidFill>
                <a:latin typeface="Arial"/>
                <a:cs typeface="Arial"/>
              </a:rPr>
              <a:t>nghĩa</a:t>
            </a:r>
            <a:r>
              <a:rPr sz="2400" spc="40" dirty="0">
                <a:solidFill>
                  <a:srgbClr val="003366"/>
                </a:solidFill>
                <a:latin typeface="Arial"/>
                <a:cs typeface="Arial"/>
              </a:rPr>
              <a:t> </a:t>
            </a:r>
            <a:r>
              <a:rPr sz="2400" spc="-5" dirty="0">
                <a:solidFill>
                  <a:srgbClr val="003366"/>
                </a:solidFill>
                <a:latin typeface="Arial"/>
                <a:cs typeface="Arial"/>
              </a:rPr>
              <a:t>(semantic).</a:t>
            </a:r>
            <a:endParaRPr sz="2400" dirty="0">
              <a:latin typeface="Arial"/>
              <a:cs typeface="Arial"/>
            </a:endParaRPr>
          </a:p>
          <a:p>
            <a:pPr marL="355600" marR="5080" indent="-343535" algn="just">
              <a:lnSpc>
                <a:spcPct val="100000"/>
              </a:lnSpc>
              <a:spcBef>
                <a:spcPts val="575"/>
              </a:spcBef>
              <a:buSzPct val="75000"/>
              <a:buFont typeface="Wingdings"/>
              <a:buChar char=""/>
              <a:tabLst>
                <a:tab pos="355600" algn="l"/>
                <a:tab pos="356235" algn="l"/>
              </a:tabLst>
            </a:pPr>
            <a:r>
              <a:rPr sz="2400" dirty="0">
                <a:solidFill>
                  <a:srgbClr val="003366"/>
                </a:solidFill>
                <a:latin typeface="Arial"/>
                <a:cs typeface="Arial"/>
              </a:rPr>
              <a:t>Một chương trình máy tính </a:t>
            </a:r>
            <a:r>
              <a:rPr sz="2400" spc="-5" dirty="0">
                <a:solidFill>
                  <a:srgbClr val="003366"/>
                </a:solidFill>
                <a:latin typeface="Arial"/>
                <a:cs typeface="Arial"/>
              </a:rPr>
              <a:t>(program)phải được </a:t>
            </a:r>
            <a:r>
              <a:rPr sz="2400" dirty="0">
                <a:solidFill>
                  <a:srgbClr val="003366"/>
                </a:solidFill>
                <a:latin typeface="Arial"/>
                <a:cs typeface="Arial"/>
              </a:rPr>
              <a:t>thể  </a:t>
            </a:r>
            <a:r>
              <a:rPr sz="2400" spc="-5" dirty="0">
                <a:solidFill>
                  <a:srgbClr val="003366"/>
                </a:solidFill>
                <a:latin typeface="Arial"/>
                <a:cs typeface="Arial"/>
              </a:rPr>
              <a:t>hiện </a:t>
            </a:r>
            <a:r>
              <a:rPr sz="2400" dirty="0">
                <a:solidFill>
                  <a:srgbClr val="003366"/>
                </a:solidFill>
                <a:latin typeface="Arial"/>
                <a:cs typeface="Arial"/>
              </a:rPr>
              <a:t>trên một </a:t>
            </a:r>
            <a:r>
              <a:rPr sz="2400" spc="-5" dirty="0">
                <a:solidFill>
                  <a:srgbClr val="003366"/>
                </a:solidFill>
                <a:latin typeface="Arial"/>
                <a:cs typeface="Arial"/>
              </a:rPr>
              <a:t>ngôn ngữ xác định. Như </a:t>
            </a:r>
            <a:r>
              <a:rPr sz="2400" dirty="0">
                <a:solidFill>
                  <a:srgbClr val="003366"/>
                </a:solidFill>
                <a:latin typeface="Arial"/>
                <a:cs typeface="Arial"/>
              </a:rPr>
              <a:t>vậy một thuật  toán có thể </a:t>
            </a:r>
            <a:r>
              <a:rPr sz="2400" spc="-5" dirty="0">
                <a:solidFill>
                  <a:srgbClr val="003366"/>
                </a:solidFill>
                <a:latin typeface="Arial"/>
                <a:cs typeface="Arial"/>
              </a:rPr>
              <a:t>diễn đạt bằng nhiều </a:t>
            </a:r>
            <a:r>
              <a:rPr sz="2400" dirty="0">
                <a:solidFill>
                  <a:srgbClr val="003366"/>
                </a:solidFill>
                <a:latin typeface="Arial"/>
                <a:cs typeface="Arial"/>
              </a:rPr>
              <a:t>chương trình khác  </a:t>
            </a:r>
            <a:r>
              <a:rPr sz="2400" spc="-5" dirty="0">
                <a:solidFill>
                  <a:srgbClr val="003366"/>
                </a:solidFill>
                <a:latin typeface="Arial"/>
                <a:cs typeface="Arial"/>
              </a:rPr>
              <a:t>nhau </a:t>
            </a:r>
            <a:r>
              <a:rPr sz="2400" dirty="0">
                <a:solidFill>
                  <a:srgbClr val="003366"/>
                </a:solidFill>
                <a:latin typeface="Arial"/>
                <a:cs typeface="Arial"/>
              </a:rPr>
              <a:t>trên </a:t>
            </a:r>
            <a:r>
              <a:rPr sz="2400" spc="-5" dirty="0">
                <a:solidFill>
                  <a:srgbClr val="003366"/>
                </a:solidFill>
                <a:latin typeface="Arial"/>
                <a:cs typeface="Arial"/>
              </a:rPr>
              <a:t>những ngôn ngữ </a:t>
            </a:r>
            <a:r>
              <a:rPr sz="2400" dirty="0">
                <a:solidFill>
                  <a:srgbClr val="003366"/>
                </a:solidFill>
                <a:latin typeface="Arial"/>
                <a:cs typeface="Arial"/>
              </a:rPr>
              <a:t>khác</a:t>
            </a:r>
            <a:r>
              <a:rPr sz="2400" spc="35" dirty="0">
                <a:solidFill>
                  <a:srgbClr val="003366"/>
                </a:solidFill>
                <a:latin typeface="Arial"/>
                <a:cs typeface="Arial"/>
              </a:rPr>
              <a:t> </a:t>
            </a:r>
            <a:r>
              <a:rPr sz="2400" spc="-5" dirty="0">
                <a:solidFill>
                  <a:srgbClr val="003366"/>
                </a:solidFill>
                <a:latin typeface="Arial"/>
                <a:cs typeface="Arial"/>
              </a:rPr>
              <a:t>nhau.</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18</a:t>
            </a:fld>
            <a:r>
              <a:rPr lang="en-US" altLang="en-US" smtClean="0"/>
              <a:t>/C4</a:t>
            </a:r>
            <a:endParaRPr lang="en-US" altLang="en-US" dirty="0"/>
          </a:p>
        </p:txBody>
      </p:sp>
    </p:spTree>
    <p:extLst>
      <p:ext uri="{BB962C8B-B14F-4D97-AF65-F5344CB8AC3E}">
        <p14:creationId xmlns:p14="http://schemas.microsoft.com/office/powerpoint/2010/main" val="35748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03" y="537304"/>
            <a:ext cx="7631430"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err="1">
                <a:solidFill>
                  <a:srgbClr val="006666"/>
                </a:solidFill>
              </a:rPr>
              <a:t>Các</a:t>
            </a:r>
            <a:r>
              <a:rPr lang="en-US" sz="3200" spc="-5" dirty="0">
                <a:solidFill>
                  <a:srgbClr val="006666"/>
                </a:solidFill>
              </a:rPr>
              <a:t> </a:t>
            </a:r>
            <a:r>
              <a:rPr lang="en-US" sz="3200" spc="-5" dirty="0" err="1">
                <a:solidFill>
                  <a:srgbClr val="006666"/>
                </a:solidFill>
              </a:rPr>
              <a:t>mức</a:t>
            </a:r>
            <a:r>
              <a:rPr lang="en-US" sz="3200" spc="-5" dirty="0">
                <a:solidFill>
                  <a:srgbClr val="006666"/>
                </a:solidFill>
              </a:rPr>
              <a:t> </a:t>
            </a:r>
            <a:r>
              <a:rPr lang="en-US" sz="3200" spc="-5" dirty="0" err="1">
                <a:solidFill>
                  <a:srgbClr val="006666"/>
                </a:solidFill>
              </a:rPr>
              <a:t>của</a:t>
            </a:r>
            <a:r>
              <a:rPr lang="en-US" sz="3200" spc="-5" dirty="0">
                <a:solidFill>
                  <a:srgbClr val="006666"/>
                </a:solidFill>
              </a:rPr>
              <a:t> </a:t>
            </a:r>
            <a:r>
              <a:rPr lang="en-US" sz="3200" spc="-5" dirty="0" err="1">
                <a:solidFill>
                  <a:srgbClr val="006666"/>
                </a:solidFill>
              </a:rPr>
              <a:t>ngôn</a:t>
            </a:r>
            <a:r>
              <a:rPr lang="en-US" sz="3200" spc="-5" dirty="0">
                <a:solidFill>
                  <a:srgbClr val="006666"/>
                </a:solidFill>
              </a:rPr>
              <a:t> </a:t>
            </a:r>
            <a:r>
              <a:rPr lang="en-US" sz="3200" spc="-5" dirty="0" err="1">
                <a:solidFill>
                  <a:srgbClr val="006666"/>
                </a:solidFill>
              </a:rPr>
              <a:t>ngữ</a:t>
            </a:r>
            <a:r>
              <a:rPr lang="en-US" sz="3200" spc="-5" dirty="0">
                <a:solidFill>
                  <a:srgbClr val="006666"/>
                </a:solidFill>
              </a:rPr>
              <a:t> </a:t>
            </a:r>
            <a:r>
              <a:rPr lang="en-US" sz="3200" dirty="0" err="1">
                <a:solidFill>
                  <a:srgbClr val="006666"/>
                </a:solidFill>
              </a:rPr>
              <a:t>lập</a:t>
            </a:r>
            <a:r>
              <a:rPr lang="en-US" sz="3200" spc="-235" dirty="0">
                <a:solidFill>
                  <a:srgbClr val="006666"/>
                </a:solidFill>
              </a:rPr>
              <a:t> </a:t>
            </a:r>
            <a:r>
              <a:rPr lang="en-US" sz="3200" dirty="0" err="1">
                <a:solidFill>
                  <a:srgbClr val="006666"/>
                </a:solidFill>
              </a:rPr>
              <a:t>trình</a:t>
            </a:r>
            <a:endParaRPr lang="en-US" sz="3200" dirty="0"/>
          </a:p>
        </p:txBody>
      </p:sp>
      <p:sp>
        <p:nvSpPr>
          <p:cNvPr id="3" name="object 3"/>
          <p:cNvSpPr txBox="1"/>
          <p:nvPr/>
        </p:nvSpPr>
        <p:spPr>
          <a:xfrm>
            <a:off x="228600" y="1295400"/>
            <a:ext cx="8382000" cy="4940968"/>
          </a:xfrm>
          <a:prstGeom prst="rect">
            <a:avLst/>
          </a:prstGeom>
        </p:spPr>
        <p:txBody>
          <a:bodyPr vert="horz" wrap="square" lIns="0" tIns="48895" rIns="0" bIns="0" rtlCol="0">
            <a:spAutoFit/>
          </a:bodyPr>
          <a:lstStyle/>
          <a:p>
            <a:pPr marL="355600" marR="153035" indent="-342900" algn="just">
              <a:lnSpc>
                <a:spcPct val="90100"/>
              </a:lnSpc>
              <a:spcBef>
                <a:spcPts val="385"/>
              </a:spcBef>
              <a:buSzPct val="75000"/>
              <a:buFont typeface="Wingdings"/>
              <a:buChar char=""/>
              <a:tabLst>
                <a:tab pos="354965" algn="l"/>
                <a:tab pos="355600" algn="l"/>
              </a:tabLst>
            </a:pPr>
            <a:r>
              <a:rPr sz="2400" spc="-5" dirty="0">
                <a:solidFill>
                  <a:srgbClr val="003366"/>
                </a:solidFill>
                <a:latin typeface="Arial"/>
                <a:cs typeface="Arial"/>
              </a:rPr>
              <a:t>Ngôn ngữ </a:t>
            </a:r>
            <a:r>
              <a:rPr sz="2400" dirty="0">
                <a:solidFill>
                  <a:srgbClr val="003366"/>
                </a:solidFill>
                <a:latin typeface="Arial"/>
                <a:cs typeface="Arial"/>
              </a:rPr>
              <a:t>máy: </a:t>
            </a:r>
            <a:r>
              <a:rPr sz="2400" spc="-5" dirty="0">
                <a:solidFill>
                  <a:srgbClr val="003366"/>
                </a:solidFill>
                <a:latin typeface="Arial"/>
                <a:cs typeface="Arial"/>
              </a:rPr>
              <a:t>ngôn ngữ </a:t>
            </a:r>
            <a:r>
              <a:rPr sz="2400" dirty="0">
                <a:solidFill>
                  <a:srgbClr val="003366"/>
                </a:solidFill>
                <a:latin typeface="Arial"/>
                <a:cs typeface="Arial"/>
              </a:rPr>
              <a:t>thể </a:t>
            </a:r>
            <a:r>
              <a:rPr sz="2400" spc="-5" dirty="0">
                <a:solidFill>
                  <a:srgbClr val="003366"/>
                </a:solidFill>
                <a:latin typeface="Arial"/>
                <a:cs typeface="Arial"/>
              </a:rPr>
              <a:t>hiện </a:t>
            </a:r>
            <a:r>
              <a:rPr sz="2400" dirty="0">
                <a:solidFill>
                  <a:srgbClr val="003366"/>
                </a:solidFill>
                <a:latin typeface="Arial"/>
                <a:cs typeface="Arial"/>
              </a:rPr>
              <a:t>trực tiếp </a:t>
            </a:r>
            <a:r>
              <a:rPr sz="2400" spc="-5" dirty="0">
                <a:solidFill>
                  <a:srgbClr val="003366"/>
                </a:solidFill>
                <a:latin typeface="Arial"/>
                <a:cs typeface="Arial"/>
              </a:rPr>
              <a:t>trong hệ  lệnh </a:t>
            </a:r>
            <a:r>
              <a:rPr sz="2400" dirty="0">
                <a:solidFill>
                  <a:srgbClr val="003366"/>
                </a:solidFill>
                <a:latin typeface="Arial"/>
                <a:cs typeface="Arial"/>
              </a:rPr>
              <a:t>của </a:t>
            </a:r>
            <a:r>
              <a:rPr sz="2400" spc="-45" dirty="0">
                <a:solidFill>
                  <a:srgbClr val="003366"/>
                </a:solidFill>
                <a:latin typeface="Arial"/>
                <a:cs typeface="Arial"/>
              </a:rPr>
              <a:t>máy. </a:t>
            </a:r>
            <a:r>
              <a:rPr sz="2400" spc="-5" dirty="0">
                <a:solidFill>
                  <a:srgbClr val="003366"/>
                </a:solidFill>
                <a:latin typeface="Arial"/>
                <a:cs typeface="Arial"/>
              </a:rPr>
              <a:t>Nói chung ngôn ngữ máy là ngôn ngữ </a:t>
            </a:r>
            <a:r>
              <a:rPr sz="2400" dirty="0">
                <a:solidFill>
                  <a:srgbClr val="003366"/>
                </a:solidFill>
                <a:latin typeface="Arial"/>
                <a:cs typeface="Arial"/>
              </a:rPr>
              <a:t>ở  mức </a:t>
            </a:r>
            <a:r>
              <a:rPr sz="2400" spc="-5" dirty="0">
                <a:solidFill>
                  <a:srgbClr val="003366"/>
                </a:solidFill>
                <a:latin typeface="Arial"/>
                <a:cs typeface="Arial"/>
              </a:rPr>
              <a:t>các bít, nên </a:t>
            </a:r>
            <a:r>
              <a:rPr sz="2400" dirty="0">
                <a:solidFill>
                  <a:srgbClr val="003366"/>
                </a:solidFill>
                <a:latin typeface="Arial"/>
                <a:cs typeface="Arial"/>
              </a:rPr>
              <a:t>cũng </a:t>
            </a:r>
            <a:r>
              <a:rPr sz="2400" spc="-5" dirty="0">
                <a:solidFill>
                  <a:srgbClr val="003366"/>
                </a:solidFill>
                <a:latin typeface="Arial"/>
                <a:cs typeface="Arial"/>
              </a:rPr>
              <a:t>được gọi là ngôn ngữ nhị</a:t>
            </a:r>
            <a:r>
              <a:rPr sz="2400" spc="-20" dirty="0">
                <a:solidFill>
                  <a:srgbClr val="003366"/>
                </a:solidFill>
                <a:latin typeface="Arial"/>
                <a:cs typeface="Arial"/>
              </a:rPr>
              <a:t> </a:t>
            </a:r>
            <a:r>
              <a:rPr sz="2400" spc="-5" dirty="0">
                <a:solidFill>
                  <a:srgbClr val="003366"/>
                </a:solidFill>
                <a:latin typeface="Arial"/>
                <a:cs typeface="Arial"/>
              </a:rPr>
              <a:t>phân</a:t>
            </a:r>
            <a:endParaRPr sz="2400" dirty="0">
              <a:latin typeface="Arial"/>
              <a:cs typeface="Arial"/>
            </a:endParaRPr>
          </a:p>
          <a:p>
            <a:pPr marL="355600" marR="113664" indent="-342900" algn="just">
              <a:lnSpc>
                <a:spcPct val="90000"/>
              </a:lnSpc>
              <a:spcBef>
                <a:spcPts val="575"/>
              </a:spcBef>
              <a:buSzPct val="75000"/>
              <a:buFont typeface="Wingdings"/>
              <a:buChar char=""/>
              <a:tabLst>
                <a:tab pos="354965" algn="l"/>
                <a:tab pos="355600" algn="l"/>
              </a:tabLst>
            </a:pPr>
            <a:r>
              <a:rPr sz="2400" spc="-5" dirty="0">
                <a:solidFill>
                  <a:srgbClr val="003366"/>
                </a:solidFill>
                <a:latin typeface="Arial"/>
                <a:cs typeface="Arial"/>
              </a:rPr>
              <a:t>Hợp ngữ (assembly) là loại ngôn ngữ </a:t>
            </a:r>
            <a:r>
              <a:rPr sz="2400" dirty="0">
                <a:solidFill>
                  <a:srgbClr val="003366"/>
                </a:solidFill>
                <a:latin typeface="Arial"/>
                <a:cs typeface="Arial"/>
              </a:rPr>
              <a:t>về cơ </a:t>
            </a:r>
            <a:r>
              <a:rPr sz="2400" spc="-5" dirty="0">
                <a:solidFill>
                  <a:srgbClr val="003366"/>
                </a:solidFill>
                <a:latin typeface="Arial"/>
                <a:cs typeface="Arial"/>
              </a:rPr>
              <a:t>bản là gần  </a:t>
            </a:r>
            <a:r>
              <a:rPr sz="2400" dirty="0">
                <a:solidFill>
                  <a:srgbClr val="003366"/>
                </a:solidFill>
                <a:latin typeface="Arial"/>
                <a:cs typeface="Arial"/>
              </a:rPr>
              <a:t>với </a:t>
            </a:r>
            <a:r>
              <a:rPr sz="2400" spc="-5" dirty="0">
                <a:solidFill>
                  <a:srgbClr val="003366"/>
                </a:solidFill>
                <a:latin typeface="Arial"/>
                <a:cs typeface="Arial"/>
              </a:rPr>
              <a:t>ngôn ngữ nhị phân, </a:t>
            </a:r>
            <a:r>
              <a:rPr sz="2400" dirty="0">
                <a:solidFill>
                  <a:srgbClr val="003366"/>
                </a:solidFill>
                <a:latin typeface="Arial"/>
                <a:cs typeface="Arial"/>
              </a:rPr>
              <a:t>mỗi </a:t>
            </a:r>
            <a:r>
              <a:rPr sz="2400" spc="-5" dirty="0">
                <a:solidFill>
                  <a:srgbClr val="003366"/>
                </a:solidFill>
                <a:latin typeface="Arial"/>
                <a:cs typeface="Arial"/>
              </a:rPr>
              <a:t>lệnh </a:t>
            </a:r>
            <a:r>
              <a:rPr sz="2400" dirty="0">
                <a:solidFill>
                  <a:srgbClr val="003366"/>
                </a:solidFill>
                <a:latin typeface="Arial"/>
                <a:cs typeface="Arial"/>
              </a:rPr>
              <a:t>của </a:t>
            </a:r>
            <a:r>
              <a:rPr sz="2400" spc="-5" dirty="0">
                <a:solidFill>
                  <a:srgbClr val="003366"/>
                </a:solidFill>
                <a:latin typeface="Arial"/>
                <a:cs typeface="Arial"/>
              </a:rPr>
              <a:t>ngôn ngữ máy </a:t>
            </a:r>
            <a:r>
              <a:rPr sz="2400" dirty="0">
                <a:solidFill>
                  <a:srgbClr val="003366"/>
                </a:solidFill>
                <a:latin typeface="Arial"/>
                <a:cs typeface="Arial"/>
              </a:rPr>
              <a:t>có  một </a:t>
            </a:r>
            <a:r>
              <a:rPr sz="2400" spc="-10" dirty="0">
                <a:solidFill>
                  <a:srgbClr val="003366"/>
                </a:solidFill>
                <a:latin typeface="Arial"/>
                <a:cs typeface="Arial"/>
              </a:rPr>
              <a:t>lệnh </a:t>
            </a:r>
            <a:r>
              <a:rPr sz="2400" dirty="0">
                <a:solidFill>
                  <a:srgbClr val="003366"/>
                </a:solidFill>
                <a:latin typeface="Arial"/>
                <a:cs typeface="Arial"/>
              </a:rPr>
              <a:t>tương </a:t>
            </a:r>
            <a:r>
              <a:rPr sz="2400" spc="-5" dirty="0">
                <a:solidFill>
                  <a:srgbClr val="003366"/>
                </a:solidFill>
                <a:latin typeface="Arial"/>
                <a:cs typeface="Arial"/>
              </a:rPr>
              <a:t>ứng </a:t>
            </a:r>
            <a:r>
              <a:rPr sz="2400" dirty="0">
                <a:solidFill>
                  <a:srgbClr val="003366"/>
                </a:solidFill>
                <a:latin typeface="Arial"/>
                <a:cs typeface="Arial"/>
              </a:rPr>
              <a:t>của </a:t>
            </a:r>
            <a:r>
              <a:rPr sz="2400" spc="-5" dirty="0">
                <a:solidFill>
                  <a:srgbClr val="003366"/>
                </a:solidFill>
                <a:latin typeface="Arial"/>
                <a:cs typeface="Arial"/>
              </a:rPr>
              <a:t>hợp ngữ nhưng hợp ngữ </a:t>
            </a:r>
            <a:r>
              <a:rPr sz="2400" dirty="0">
                <a:solidFill>
                  <a:srgbClr val="003366"/>
                </a:solidFill>
                <a:latin typeface="Arial"/>
                <a:cs typeface="Arial"/>
              </a:rPr>
              <a:t>sử  </a:t>
            </a:r>
            <a:r>
              <a:rPr sz="2400" spc="-5" dirty="0">
                <a:solidFill>
                  <a:srgbClr val="003366"/>
                </a:solidFill>
                <a:latin typeface="Arial"/>
                <a:cs typeface="Arial"/>
              </a:rPr>
              <a:t>dụng </a:t>
            </a:r>
            <a:r>
              <a:rPr sz="2400" dirty="0">
                <a:solidFill>
                  <a:srgbClr val="003366"/>
                </a:solidFill>
                <a:latin typeface="Arial"/>
                <a:cs typeface="Arial"/>
              </a:rPr>
              <a:t>mã</a:t>
            </a:r>
            <a:r>
              <a:rPr sz="2400" spc="-5" dirty="0">
                <a:solidFill>
                  <a:srgbClr val="003366"/>
                </a:solidFill>
                <a:latin typeface="Arial"/>
                <a:cs typeface="Arial"/>
              </a:rPr>
              <a:t> </a:t>
            </a:r>
            <a:r>
              <a:rPr sz="2400" dirty="0">
                <a:solidFill>
                  <a:srgbClr val="003366"/>
                </a:solidFill>
                <a:latin typeface="Arial"/>
                <a:cs typeface="Arial"/>
              </a:rPr>
              <a:t>chữ</a:t>
            </a:r>
            <a:endParaRPr sz="2400" dirty="0">
              <a:latin typeface="Arial"/>
              <a:cs typeface="Arial"/>
            </a:endParaRPr>
          </a:p>
          <a:p>
            <a:pPr marL="355600" marR="5080" indent="-342900" algn="just">
              <a:lnSpc>
                <a:spcPts val="2590"/>
              </a:lnSpc>
              <a:spcBef>
                <a:spcPts val="615"/>
              </a:spcBef>
              <a:buSzPct val="75000"/>
              <a:buFont typeface="Wingdings"/>
              <a:buChar char=""/>
              <a:tabLst>
                <a:tab pos="354965" algn="l"/>
                <a:tab pos="355600" algn="l"/>
              </a:tabLst>
            </a:pPr>
            <a:r>
              <a:rPr sz="2400" spc="-5" dirty="0">
                <a:solidFill>
                  <a:srgbClr val="003366"/>
                </a:solidFill>
                <a:latin typeface="Arial"/>
                <a:cs typeface="Arial"/>
              </a:rPr>
              <a:t>Ngôn ngữ bậc </a:t>
            </a:r>
            <a:r>
              <a:rPr sz="2400" dirty="0">
                <a:solidFill>
                  <a:srgbClr val="003366"/>
                </a:solidFill>
                <a:latin typeface="Arial"/>
                <a:cs typeface="Arial"/>
              </a:rPr>
              <a:t>cao – còn </a:t>
            </a:r>
            <a:r>
              <a:rPr sz="2400" spc="-5" dirty="0">
                <a:solidFill>
                  <a:srgbClr val="003366"/>
                </a:solidFill>
                <a:latin typeface="Arial"/>
                <a:cs typeface="Arial"/>
              </a:rPr>
              <a:t>gọi là ngôn ngữ </a:t>
            </a:r>
            <a:r>
              <a:rPr sz="2400" dirty="0">
                <a:solidFill>
                  <a:srgbClr val="003366"/>
                </a:solidFill>
                <a:latin typeface="Arial"/>
                <a:cs typeface="Arial"/>
              </a:rPr>
              <a:t>thuật toán  </a:t>
            </a:r>
            <a:r>
              <a:rPr sz="2400" spc="-5" dirty="0">
                <a:solidFill>
                  <a:srgbClr val="003366"/>
                </a:solidFill>
                <a:latin typeface="Arial"/>
                <a:cs typeface="Arial"/>
              </a:rPr>
              <a:t>(Algorithmic </a:t>
            </a:r>
            <a:r>
              <a:rPr sz="2400" spc="-10" dirty="0">
                <a:solidFill>
                  <a:srgbClr val="003366"/>
                </a:solidFill>
                <a:latin typeface="Arial"/>
                <a:cs typeface="Arial"/>
              </a:rPr>
              <a:t>language) </a:t>
            </a:r>
            <a:r>
              <a:rPr sz="2400" spc="-5" dirty="0">
                <a:solidFill>
                  <a:srgbClr val="003366"/>
                </a:solidFill>
                <a:latin typeface="Arial"/>
                <a:cs typeface="Arial"/>
              </a:rPr>
              <a:t>là ngôn ngữ biểu diễn </a:t>
            </a:r>
            <a:r>
              <a:rPr sz="2400" dirty="0">
                <a:solidFill>
                  <a:srgbClr val="003366"/>
                </a:solidFill>
                <a:latin typeface="Arial"/>
                <a:cs typeface="Arial"/>
              </a:rPr>
              <a:t>thuật toán  </a:t>
            </a:r>
            <a:r>
              <a:rPr sz="2400" spc="-5" dirty="0">
                <a:solidFill>
                  <a:srgbClr val="003366"/>
                </a:solidFill>
                <a:latin typeface="Arial"/>
                <a:cs typeface="Arial"/>
              </a:rPr>
              <a:t>độc lập </a:t>
            </a:r>
            <a:r>
              <a:rPr sz="2400" dirty="0">
                <a:solidFill>
                  <a:srgbClr val="003366"/>
                </a:solidFill>
                <a:latin typeface="Arial"/>
                <a:cs typeface="Arial"/>
              </a:rPr>
              <a:t>với </a:t>
            </a:r>
            <a:r>
              <a:rPr sz="2400" spc="-5" dirty="0">
                <a:solidFill>
                  <a:srgbClr val="003366"/>
                </a:solidFill>
                <a:latin typeface="Arial"/>
                <a:cs typeface="Arial"/>
              </a:rPr>
              <a:t>hệ lệnh </a:t>
            </a:r>
            <a:r>
              <a:rPr sz="2400" dirty="0">
                <a:solidFill>
                  <a:srgbClr val="003366"/>
                </a:solidFill>
                <a:latin typeface="Arial"/>
                <a:cs typeface="Arial"/>
              </a:rPr>
              <a:t>của</a:t>
            </a:r>
            <a:r>
              <a:rPr sz="2400" spc="10" dirty="0">
                <a:solidFill>
                  <a:srgbClr val="003366"/>
                </a:solidFill>
                <a:latin typeface="Arial"/>
                <a:cs typeface="Arial"/>
              </a:rPr>
              <a:t> </a:t>
            </a:r>
            <a:r>
              <a:rPr sz="2400" dirty="0">
                <a:solidFill>
                  <a:srgbClr val="003366"/>
                </a:solidFill>
                <a:latin typeface="Arial"/>
                <a:cs typeface="Arial"/>
              </a:rPr>
              <a:t>máy</a:t>
            </a:r>
            <a:endParaRPr sz="2400" dirty="0">
              <a:latin typeface="Arial"/>
              <a:cs typeface="Arial"/>
            </a:endParaRPr>
          </a:p>
          <a:p>
            <a:pPr marL="355600" marR="146685" indent="-342900" algn="just">
              <a:lnSpc>
                <a:spcPts val="2590"/>
              </a:lnSpc>
              <a:spcBef>
                <a:spcPts val="585"/>
              </a:spcBef>
              <a:buSzPct val="75000"/>
              <a:buFont typeface="Wingdings"/>
              <a:buChar char=""/>
              <a:tabLst>
                <a:tab pos="354965" algn="l"/>
                <a:tab pos="355600" algn="l"/>
              </a:tabLst>
            </a:pPr>
            <a:r>
              <a:rPr sz="2400" dirty="0">
                <a:solidFill>
                  <a:srgbClr val="003366"/>
                </a:solidFill>
                <a:latin typeface="Arial"/>
                <a:cs typeface="Arial"/>
              </a:rPr>
              <a:t>Mỗi </a:t>
            </a:r>
            <a:r>
              <a:rPr sz="2400" spc="-5" dirty="0">
                <a:solidFill>
                  <a:srgbClr val="003366"/>
                </a:solidFill>
                <a:latin typeface="Arial"/>
                <a:cs typeface="Arial"/>
              </a:rPr>
              <a:t>ngôn ngữ </a:t>
            </a:r>
            <a:r>
              <a:rPr sz="2400" spc="-10" dirty="0">
                <a:solidFill>
                  <a:srgbClr val="003366"/>
                </a:solidFill>
                <a:latin typeface="Arial"/>
                <a:cs typeface="Arial"/>
              </a:rPr>
              <a:t>xác </a:t>
            </a:r>
            <a:r>
              <a:rPr sz="2400" spc="-5" dirty="0">
                <a:solidFill>
                  <a:srgbClr val="003366"/>
                </a:solidFill>
                <a:latin typeface="Arial"/>
                <a:cs typeface="Arial"/>
              </a:rPr>
              <a:t>định </a:t>
            </a:r>
            <a:r>
              <a:rPr sz="2400" dirty="0">
                <a:solidFill>
                  <a:srgbClr val="003366"/>
                </a:solidFill>
                <a:latin typeface="Arial"/>
                <a:cs typeface="Arial"/>
              </a:rPr>
              <a:t>một </a:t>
            </a:r>
            <a:r>
              <a:rPr sz="2400" spc="-5" dirty="0">
                <a:solidFill>
                  <a:srgbClr val="003366"/>
                </a:solidFill>
                <a:latin typeface="Arial"/>
                <a:cs typeface="Arial"/>
              </a:rPr>
              <a:t>kiểu diễn đạt </a:t>
            </a:r>
            <a:r>
              <a:rPr sz="2400" dirty="0">
                <a:solidFill>
                  <a:srgbClr val="003366"/>
                </a:solidFill>
                <a:latin typeface="Arial"/>
                <a:cs typeface="Arial"/>
              </a:rPr>
              <a:t>kịch </a:t>
            </a:r>
            <a:r>
              <a:rPr sz="2400" spc="-5" dirty="0">
                <a:solidFill>
                  <a:srgbClr val="003366"/>
                </a:solidFill>
                <a:latin typeface="Arial"/>
                <a:cs typeface="Arial"/>
              </a:rPr>
              <a:t>bản điều  khiển </a:t>
            </a:r>
            <a:r>
              <a:rPr sz="2400" dirty="0">
                <a:solidFill>
                  <a:srgbClr val="003366"/>
                </a:solidFill>
                <a:latin typeface="Arial"/>
                <a:cs typeface="Arial"/>
              </a:rPr>
              <a:t>máy tính Mỗi </a:t>
            </a:r>
            <a:r>
              <a:rPr sz="2400" spc="-5" dirty="0">
                <a:solidFill>
                  <a:srgbClr val="003366"/>
                </a:solidFill>
                <a:latin typeface="Arial"/>
                <a:cs typeface="Arial"/>
              </a:rPr>
              <a:t>một kịch bản điều khiển </a:t>
            </a:r>
            <a:r>
              <a:rPr sz="2400" dirty="0">
                <a:solidFill>
                  <a:srgbClr val="003366"/>
                </a:solidFill>
                <a:latin typeface="Arial"/>
                <a:cs typeface="Arial"/>
              </a:rPr>
              <a:t>máy</a:t>
            </a:r>
            <a:r>
              <a:rPr sz="2400" spc="5" dirty="0">
                <a:solidFill>
                  <a:srgbClr val="003366"/>
                </a:solidFill>
                <a:latin typeface="Arial"/>
                <a:cs typeface="Arial"/>
              </a:rPr>
              <a:t> </a:t>
            </a:r>
            <a:r>
              <a:rPr sz="2400" spc="-5" dirty="0">
                <a:solidFill>
                  <a:srgbClr val="003366"/>
                </a:solidFill>
                <a:latin typeface="Arial"/>
                <a:cs typeface="Arial"/>
              </a:rPr>
              <a:t>viết</a:t>
            </a:r>
            <a:endParaRPr sz="2400" dirty="0">
              <a:latin typeface="Arial"/>
              <a:cs typeface="Arial"/>
            </a:endParaRPr>
          </a:p>
          <a:p>
            <a:pPr marL="355600" marR="589915" algn="just">
              <a:lnSpc>
                <a:spcPts val="2590"/>
              </a:lnSpc>
              <a:spcBef>
                <a:spcPts val="5"/>
              </a:spcBef>
            </a:pPr>
            <a:r>
              <a:rPr sz="2400" dirty="0">
                <a:solidFill>
                  <a:srgbClr val="003366"/>
                </a:solidFill>
                <a:latin typeface="Arial"/>
                <a:cs typeface="Arial"/>
              </a:rPr>
              <a:t>trên một </a:t>
            </a:r>
            <a:r>
              <a:rPr sz="2400" spc="-5" dirty="0">
                <a:solidFill>
                  <a:srgbClr val="003366"/>
                </a:solidFill>
                <a:latin typeface="Arial"/>
                <a:cs typeface="Arial"/>
              </a:rPr>
              <a:t>ngôn ngữ lập </a:t>
            </a:r>
            <a:r>
              <a:rPr sz="2400" dirty="0">
                <a:solidFill>
                  <a:srgbClr val="003366"/>
                </a:solidFill>
                <a:latin typeface="Arial"/>
                <a:cs typeface="Arial"/>
              </a:rPr>
              <a:t>trình </a:t>
            </a:r>
            <a:r>
              <a:rPr sz="2400" spc="-5" dirty="0">
                <a:solidFill>
                  <a:srgbClr val="003366"/>
                </a:solidFill>
                <a:latin typeface="Arial"/>
                <a:cs typeface="Arial"/>
              </a:rPr>
              <a:t>gọi là </a:t>
            </a:r>
            <a:r>
              <a:rPr sz="2400" dirty="0">
                <a:solidFill>
                  <a:srgbClr val="003366"/>
                </a:solidFill>
                <a:latin typeface="Arial"/>
                <a:cs typeface="Arial"/>
              </a:rPr>
              <a:t>một chương trình  </a:t>
            </a:r>
            <a:r>
              <a:rPr sz="2400" spc="-5" dirty="0">
                <a:solidFill>
                  <a:srgbClr val="003366"/>
                </a:solidFill>
                <a:latin typeface="Arial"/>
                <a:cs typeface="Arial"/>
              </a:rPr>
              <a:t>(program)</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19</a:t>
            </a:fld>
            <a:r>
              <a:rPr lang="en-US" altLang="en-US" smtClean="0"/>
              <a:t>/C4</a:t>
            </a:r>
            <a:endParaRPr lang="en-US" altLang="en-US" dirty="0"/>
          </a:p>
        </p:txBody>
      </p:sp>
    </p:spTree>
    <p:extLst>
      <p:ext uri="{BB962C8B-B14F-4D97-AF65-F5344CB8AC3E}">
        <p14:creationId xmlns:p14="http://schemas.microsoft.com/office/powerpoint/2010/main" val="14072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868363"/>
          </a:xfrm>
        </p:spPr>
        <p:txBody>
          <a:bodyPr/>
          <a:lstStyle/>
          <a:p>
            <a:pPr algn="ctr" eaLnBrk="1" hangingPunct="1">
              <a:defRPr/>
            </a:pPr>
            <a:r>
              <a:rPr lang="en-US" altLang="vi-VN" sz="3600" b="1">
                <a:effectLst>
                  <a:outerShdw blurRad="38100" dist="38100" dir="2700000" algn="tl">
                    <a:srgbClr val="C0C0C0"/>
                  </a:outerShdw>
                </a:effectLst>
                <a:latin typeface="Times New Roman" panose="02020603050405020304" pitchFamily="18" charset="0"/>
              </a:rPr>
              <a:t>Tài liệu tham khảo</a:t>
            </a:r>
          </a:p>
        </p:txBody>
      </p:sp>
      <p:sp>
        <p:nvSpPr>
          <p:cNvPr id="9220" name="Rectangle 3"/>
          <p:cNvSpPr>
            <a:spLocks noGrp="1" noChangeArrowheads="1"/>
          </p:cNvSpPr>
          <p:nvPr>
            <p:ph type="body" idx="1"/>
          </p:nvPr>
        </p:nvSpPr>
        <p:spPr>
          <a:xfrm>
            <a:off x="457200" y="1295400"/>
            <a:ext cx="8229600" cy="5257800"/>
          </a:xfrm>
        </p:spPr>
        <p:txBody>
          <a:bodyPr/>
          <a:lstStyle/>
          <a:p>
            <a:pPr algn="just" eaLnBrk="1" hangingPunct="1"/>
            <a:r>
              <a:rPr lang="ru-RU" altLang="vi-VN"/>
              <a:t>J. Glenn Brookshear</a:t>
            </a:r>
            <a:r>
              <a:rPr lang="en-US" altLang="vi-VN"/>
              <a:t>, </a:t>
            </a:r>
            <a:r>
              <a:rPr lang="ru-RU" altLang="vi-VN" b="1" i="1"/>
              <a:t>Computer Science: An Overview</a:t>
            </a:r>
            <a:r>
              <a:rPr lang="en-US" altLang="vi-VN" i="1"/>
              <a:t>,</a:t>
            </a:r>
            <a:r>
              <a:rPr lang="en-US" altLang="vi-VN"/>
              <a:t> Pearson, </a:t>
            </a:r>
            <a:r>
              <a:rPr lang="ru-RU" altLang="vi-VN"/>
              <a:t>201</a:t>
            </a:r>
            <a:r>
              <a:rPr lang="en-US" altLang="vi-VN"/>
              <a:t>5.</a:t>
            </a:r>
          </a:p>
          <a:p>
            <a:pPr algn="just" eaLnBrk="1" hangingPunct="1"/>
            <a:r>
              <a:rPr lang="en-US" altLang="vi-VN"/>
              <a:t>N. Dell, J. Lewis, </a:t>
            </a:r>
            <a:r>
              <a:rPr lang="ru-RU" altLang="vi-VN" b="1" i="1"/>
              <a:t>Computer Science</a:t>
            </a:r>
            <a:r>
              <a:rPr lang="en-US" altLang="vi-VN" b="1" i="1"/>
              <a:t> </a:t>
            </a:r>
            <a:r>
              <a:rPr lang="en-US" altLang="vi-VN" b="1" i="1">
                <a:latin typeface="Times New Roman" panose="02020603050405020304" pitchFamily="18" charset="0"/>
                <a:cs typeface="Times New Roman" panose="02020603050405020304" pitchFamily="18" charset="0"/>
              </a:rPr>
              <a:t>Ill</a:t>
            </a:r>
            <a:r>
              <a:rPr lang="en-US" altLang="vi-VN" b="1" i="1"/>
              <a:t>uminated </a:t>
            </a:r>
            <a:r>
              <a:rPr lang="en-US" altLang="vi-VN" i="1"/>
              <a:t>(6</a:t>
            </a:r>
            <a:r>
              <a:rPr lang="en-US" altLang="vi-VN" i="1" baseline="30000"/>
              <a:t>th</a:t>
            </a:r>
            <a:r>
              <a:rPr lang="en-US" altLang="vi-VN" i="1"/>
              <a:t> Edition),</a:t>
            </a:r>
            <a:r>
              <a:rPr lang="en-US" altLang="vi-VN"/>
              <a:t> Jones &amp; Bartlett Learning, </a:t>
            </a:r>
            <a:r>
              <a:rPr lang="ru-RU" altLang="vi-VN"/>
              <a:t>201</a:t>
            </a:r>
            <a:r>
              <a:rPr lang="en-US" altLang="vi-VN"/>
              <a:t>6.</a:t>
            </a:r>
          </a:p>
          <a:p>
            <a:pPr algn="just" eaLnBrk="1" hangingPunct="1"/>
            <a:r>
              <a:rPr lang="en-US" altLang="vi-VN"/>
              <a:t>Tập bài giảng Nhập môn tin học – Ninh Xuân Hương – ĐH Mở Tp HCM</a:t>
            </a:r>
            <a:endParaRPr lang="vi-VN" altLang="vi-VN"/>
          </a:p>
          <a:p>
            <a:pPr algn="just" eaLnBrk="1" hangingPunct="1"/>
            <a:endParaRPr lang="vi-VN" altLang="vi-VN"/>
          </a:p>
          <a:p>
            <a:pPr algn="just" eaLnBrk="1" hangingPunct="1"/>
            <a:endParaRPr lang="en-US" altLang="vi-VN" sz="3600">
              <a:latin typeface="Times New Roman" panose="02020603050405020304" pitchFamily="18" charset="0"/>
            </a:endParaRPr>
          </a:p>
        </p:txBody>
      </p:sp>
      <p:sp>
        <p:nvSpPr>
          <p:cNvPr id="92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BBE01A6F-DDD8-4C41-A43D-6722148AD8C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a:t>
            </a:fld>
            <a:r>
              <a:rPr lang="en-US" altLang="en-US"/>
              <a:t>/C4</a:t>
            </a:r>
            <a:endParaRPr lang="en-US" altLang="en-US" dirty="0"/>
          </a:p>
        </p:txBody>
      </p:sp>
    </p:spTree>
    <p:extLst>
      <p:ext uri="{BB962C8B-B14F-4D97-AF65-F5344CB8AC3E}">
        <p14:creationId xmlns:p14="http://schemas.microsoft.com/office/powerpoint/2010/main" val="34334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667" y="495538"/>
            <a:ext cx="37312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666"/>
                </a:solidFill>
              </a:rPr>
              <a:t>NGÔN NGỮ</a:t>
            </a:r>
            <a:r>
              <a:rPr sz="3600" spc="-90" dirty="0">
                <a:solidFill>
                  <a:srgbClr val="006666"/>
                </a:solidFill>
              </a:rPr>
              <a:t> </a:t>
            </a:r>
            <a:r>
              <a:rPr sz="3600" dirty="0">
                <a:solidFill>
                  <a:srgbClr val="006666"/>
                </a:solidFill>
              </a:rPr>
              <a:t>MÁY</a:t>
            </a:r>
            <a:endParaRPr sz="3600" dirty="0"/>
          </a:p>
        </p:txBody>
      </p:sp>
      <p:sp>
        <p:nvSpPr>
          <p:cNvPr id="3" name="object 3"/>
          <p:cNvSpPr txBox="1"/>
          <p:nvPr/>
        </p:nvSpPr>
        <p:spPr>
          <a:xfrm>
            <a:off x="609600" y="1371600"/>
            <a:ext cx="7562215" cy="2367280"/>
          </a:xfrm>
          <a:prstGeom prst="rect">
            <a:avLst/>
          </a:prstGeom>
        </p:spPr>
        <p:txBody>
          <a:bodyPr vert="horz" wrap="square" lIns="0" tIns="12700" rIns="0" bIns="0" rtlCol="0">
            <a:spAutoFit/>
          </a:bodyPr>
          <a:lstStyle/>
          <a:p>
            <a:pPr marL="355600" marR="5080" indent="-343535" algn="just">
              <a:lnSpc>
                <a:spcPct val="100000"/>
              </a:lnSpc>
              <a:spcBef>
                <a:spcPts val="100"/>
              </a:spcBef>
              <a:buSzPct val="75000"/>
              <a:buFont typeface="Wingdings"/>
              <a:buChar char=""/>
              <a:tabLst>
                <a:tab pos="355600" algn="l"/>
                <a:tab pos="356235" algn="l"/>
              </a:tabLst>
            </a:pPr>
            <a:r>
              <a:rPr sz="2400" spc="-5" dirty="0">
                <a:solidFill>
                  <a:srgbClr val="003366"/>
                </a:solidFill>
                <a:latin typeface="Arial"/>
                <a:cs typeface="Arial"/>
              </a:rPr>
              <a:t>Chính là ngôn ngữ được viết bằng lệnh </a:t>
            </a:r>
            <a:r>
              <a:rPr sz="2400" dirty="0">
                <a:solidFill>
                  <a:srgbClr val="003366"/>
                </a:solidFill>
                <a:latin typeface="Arial"/>
                <a:cs typeface="Arial"/>
              </a:rPr>
              <a:t>máy trong </a:t>
            </a:r>
            <a:r>
              <a:rPr sz="2400" spc="-5" dirty="0">
                <a:solidFill>
                  <a:srgbClr val="003366"/>
                </a:solidFill>
                <a:latin typeface="Arial"/>
                <a:cs typeface="Arial"/>
              </a:rPr>
              <a:t>hệ  nhị phân hoặc hệ</a:t>
            </a:r>
            <a:r>
              <a:rPr sz="2400" spc="30" dirty="0">
                <a:solidFill>
                  <a:srgbClr val="003366"/>
                </a:solidFill>
                <a:latin typeface="Arial"/>
                <a:cs typeface="Arial"/>
              </a:rPr>
              <a:t> </a:t>
            </a:r>
            <a:r>
              <a:rPr sz="2400" spc="-5" dirty="0">
                <a:solidFill>
                  <a:srgbClr val="003366"/>
                </a:solidFill>
                <a:latin typeface="Arial"/>
                <a:cs typeface="Arial"/>
              </a:rPr>
              <a:t>16</a:t>
            </a:r>
            <a:endParaRPr sz="2400" dirty="0">
              <a:latin typeface="Arial"/>
              <a:cs typeface="Arial"/>
            </a:endParaRPr>
          </a:p>
          <a:p>
            <a:pPr marL="355600" marR="345440" indent="-343535" algn="just">
              <a:lnSpc>
                <a:spcPct val="100000"/>
              </a:lnSpc>
              <a:spcBef>
                <a:spcPts val="580"/>
              </a:spcBef>
              <a:buSzPct val="75000"/>
              <a:buFont typeface="Wingdings"/>
              <a:buChar char=""/>
              <a:tabLst>
                <a:tab pos="355600" algn="l"/>
                <a:tab pos="356235" algn="l"/>
              </a:tabLst>
            </a:pPr>
            <a:r>
              <a:rPr sz="2400" dirty="0">
                <a:solidFill>
                  <a:srgbClr val="003366"/>
                </a:solidFill>
                <a:latin typeface="Arial"/>
                <a:cs typeface="Arial"/>
              </a:rPr>
              <a:t>Ưu </a:t>
            </a:r>
            <a:r>
              <a:rPr sz="2400" spc="-5" dirty="0">
                <a:solidFill>
                  <a:srgbClr val="003366"/>
                </a:solidFill>
                <a:latin typeface="Arial"/>
                <a:cs typeface="Arial"/>
              </a:rPr>
              <a:t>điểm, </a:t>
            </a:r>
            <a:r>
              <a:rPr sz="2400" dirty="0">
                <a:solidFill>
                  <a:srgbClr val="003366"/>
                </a:solidFill>
                <a:latin typeface="Arial"/>
                <a:cs typeface="Arial"/>
              </a:rPr>
              <a:t>tận </a:t>
            </a:r>
            <a:r>
              <a:rPr sz="2400" spc="-5" dirty="0">
                <a:solidFill>
                  <a:srgbClr val="003366"/>
                </a:solidFill>
                <a:latin typeface="Arial"/>
                <a:cs typeface="Arial"/>
              </a:rPr>
              <a:t>dụng được khả năng </a:t>
            </a:r>
            <a:r>
              <a:rPr sz="2400" dirty="0">
                <a:solidFill>
                  <a:srgbClr val="003366"/>
                </a:solidFill>
                <a:latin typeface="Arial"/>
                <a:cs typeface="Arial"/>
              </a:rPr>
              <a:t>của </a:t>
            </a:r>
            <a:r>
              <a:rPr sz="2400" spc="-45" dirty="0">
                <a:solidFill>
                  <a:srgbClr val="003366"/>
                </a:solidFill>
                <a:latin typeface="Arial"/>
                <a:cs typeface="Arial"/>
              </a:rPr>
              <a:t>máy, </a:t>
            </a:r>
            <a:r>
              <a:rPr sz="2400" dirty="0">
                <a:solidFill>
                  <a:srgbClr val="003366"/>
                </a:solidFill>
                <a:latin typeface="Arial"/>
                <a:cs typeface="Arial"/>
              </a:rPr>
              <a:t>tối ưu  </a:t>
            </a:r>
            <a:r>
              <a:rPr sz="2400" spc="-5" dirty="0">
                <a:solidFill>
                  <a:srgbClr val="003366"/>
                </a:solidFill>
                <a:latin typeface="Arial"/>
                <a:cs typeface="Arial"/>
              </a:rPr>
              <a:t>được thời gian</a:t>
            </a:r>
            <a:r>
              <a:rPr sz="2400" spc="20" dirty="0">
                <a:solidFill>
                  <a:srgbClr val="003366"/>
                </a:solidFill>
                <a:latin typeface="Arial"/>
                <a:cs typeface="Arial"/>
              </a:rPr>
              <a:t> </a:t>
            </a:r>
            <a:r>
              <a:rPr sz="2400" dirty="0">
                <a:solidFill>
                  <a:srgbClr val="003366"/>
                </a:solidFill>
                <a:latin typeface="Arial"/>
                <a:cs typeface="Arial"/>
              </a:rPr>
              <a:t>chạy</a:t>
            </a:r>
            <a:endParaRPr sz="2400" dirty="0">
              <a:latin typeface="Arial"/>
              <a:cs typeface="Arial"/>
            </a:endParaRPr>
          </a:p>
          <a:p>
            <a:pPr marL="355600" marR="364490" indent="-343535" algn="just">
              <a:lnSpc>
                <a:spcPct val="100000"/>
              </a:lnSpc>
              <a:spcBef>
                <a:spcPts val="575"/>
              </a:spcBef>
              <a:buSzPct val="75000"/>
              <a:buFont typeface="Wingdings"/>
              <a:buChar char=""/>
              <a:tabLst>
                <a:tab pos="355600" algn="l"/>
                <a:tab pos="356235" algn="l"/>
              </a:tabLst>
            </a:pPr>
            <a:r>
              <a:rPr sz="2400" spc="-5" dirty="0">
                <a:solidFill>
                  <a:srgbClr val="003366"/>
                </a:solidFill>
                <a:latin typeface="Arial"/>
                <a:cs typeface="Arial"/>
              </a:rPr>
              <a:t>Nhược điểm: </a:t>
            </a:r>
            <a:r>
              <a:rPr sz="2400" dirty="0">
                <a:solidFill>
                  <a:srgbClr val="003366"/>
                </a:solidFill>
                <a:latin typeface="Arial"/>
                <a:cs typeface="Arial"/>
              </a:rPr>
              <a:t>khó </a:t>
            </a:r>
            <a:r>
              <a:rPr sz="2400" spc="-5" dirty="0">
                <a:solidFill>
                  <a:srgbClr val="003366"/>
                </a:solidFill>
                <a:latin typeface="Arial"/>
                <a:cs typeface="Arial"/>
              </a:rPr>
              <a:t>viết, </a:t>
            </a:r>
            <a:r>
              <a:rPr sz="2400" dirty="0">
                <a:solidFill>
                  <a:srgbClr val="003366"/>
                </a:solidFill>
                <a:latin typeface="Arial"/>
                <a:cs typeface="Arial"/>
              </a:rPr>
              <a:t>khó </a:t>
            </a:r>
            <a:r>
              <a:rPr sz="2400" spc="-5" dirty="0">
                <a:solidFill>
                  <a:srgbClr val="003366"/>
                </a:solidFill>
                <a:latin typeface="Arial"/>
                <a:cs typeface="Arial"/>
              </a:rPr>
              <a:t>chữa lỗi, phụ </a:t>
            </a:r>
            <a:r>
              <a:rPr sz="2400" dirty="0">
                <a:solidFill>
                  <a:srgbClr val="003366"/>
                </a:solidFill>
                <a:latin typeface="Arial"/>
                <a:cs typeface="Arial"/>
              </a:rPr>
              <a:t>thuộc vào  từng </a:t>
            </a:r>
            <a:r>
              <a:rPr sz="2400" spc="-5" dirty="0">
                <a:solidFill>
                  <a:srgbClr val="003366"/>
                </a:solidFill>
                <a:latin typeface="Arial"/>
                <a:cs typeface="Arial"/>
              </a:rPr>
              <a:t>loại </a:t>
            </a:r>
            <a:r>
              <a:rPr sz="2400" spc="-45" dirty="0">
                <a:solidFill>
                  <a:srgbClr val="003366"/>
                </a:solidFill>
                <a:latin typeface="Arial"/>
                <a:cs typeface="Arial"/>
              </a:rPr>
              <a:t>máy. </a:t>
            </a:r>
            <a:r>
              <a:rPr sz="2400" spc="-5" dirty="0">
                <a:solidFill>
                  <a:srgbClr val="003366"/>
                </a:solidFill>
                <a:latin typeface="Arial"/>
                <a:cs typeface="Arial"/>
              </a:rPr>
              <a:t>Nói </a:t>
            </a:r>
            <a:r>
              <a:rPr sz="2400" dirty="0">
                <a:solidFill>
                  <a:srgbClr val="003366"/>
                </a:solidFill>
                <a:latin typeface="Arial"/>
                <a:cs typeface="Arial"/>
              </a:rPr>
              <a:t>chung chi </a:t>
            </a:r>
            <a:r>
              <a:rPr sz="2400" spc="-5" dirty="0">
                <a:solidFill>
                  <a:srgbClr val="003366"/>
                </a:solidFill>
                <a:latin typeface="Arial"/>
                <a:cs typeface="Arial"/>
              </a:rPr>
              <a:t>phí</a:t>
            </a:r>
            <a:r>
              <a:rPr sz="2400" spc="50" dirty="0">
                <a:solidFill>
                  <a:srgbClr val="003366"/>
                </a:solidFill>
                <a:latin typeface="Arial"/>
                <a:cs typeface="Arial"/>
              </a:rPr>
              <a:t> </a:t>
            </a:r>
            <a:r>
              <a:rPr sz="2400" dirty="0">
                <a:solidFill>
                  <a:srgbClr val="003366"/>
                </a:solidFill>
                <a:latin typeface="Arial"/>
                <a:cs typeface="Arial"/>
              </a:rPr>
              <a:t>cao.</a:t>
            </a:r>
            <a:endParaRPr sz="2400" dirty="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2018463913"/>
              </p:ext>
            </p:extLst>
          </p:nvPr>
        </p:nvGraphicFramePr>
        <p:xfrm>
          <a:off x="609600" y="3972261"/>
          <a:ext cx="8265158" cy="1816161"/>
        </p:xfrm>
        <a:graphic>
          <a:graphicData uri="http://schemas.openxmlformats.org/drawingml/2006/table">
            <a:tbl>
              <a:tblPr firstRow="1" bandRow="1">
                <a:tableStyleId>{2D5ABB26-0587-4C30-8999-92F81FD0307C}</a:tableStyleId>
              </a:tblPr>
              <a:tblGrid>
                <a:gridCol w="4495800">
                  <a:extLst>
                    <a:ext uri="{9D8B030D-6E8A-4147-A177-3AD203B41FA5}">
                      <a16:colId xmlns:a16="http://schemas.microsoft.com/office/drawing/2014/main" val="20000"/>
                    </a:ext>
                  </a:extLst>
                </a:gridCol>
                <a:gridCol w="1570354">
                  <a:extLst>
                    <a:ext uri="{9D8B030D-6E8A-4147-A177-3AD203B41FA5}">
                      <a16:colId xmlns:a16="http://schemas.microsoft.com/office/drawing/2014/main" val="20001"/>
                    </a:ext>
                  </a:extLst>
                </a:gridCol>
                <a:gridCol w="2199004">
                  <a:extLst>
                    <a:ext uri="{9D8B030D-6E8A-4147-A177-3AD203B41FA5}">
                      <a16:colId xmlns:a16="http://schemas.microsoft.com/office/drawing/2014/main" val="20002"/>
                    </a:ext>
                  </a:extLst>
                </a:gridCol>
              </a:tblGrid>
              <a:tr h="398652">
                <a:tc>
                  <a:txBody>
                    <a:bodyPr/>
                    <a:lstStyle/>
                    <a:p>
                      <a:pPr algn="ctr">
                        <a:lnSpc>
                          <a:spcPct val="100000"/>
                        </a:lnSpc>
                        <a:spcBef>
                          <a:spcPts val="310"/>
                        </a:spcBef>
                      </a:pPr>
                      <a:r>
                        <a:rPr sz="2000" dirty="0">
                          <a:solidFill>
                            <a:srgbClr val="003366"/>
                          </a:solidFill>
                          <a:latin typeface="Arial"/>
                          <a:cs typeface="Arial"/>
                        </a:rPr>
                        <a:t>Mã máy </a:t>
                      </a:r>
                      <a:r>
                        <a:rPr sz="2000" spc="-5" dirty="0">
                          <a:solidFill>
                            <a:srgbClr val="003366"/>
                          </a:solidFill>
                          <a:latin typeface="Arial"/>
                          <a:cs typeface="Arial"/>
                        </a:rPr>
                        <a:t>nhị</a:t>
                      </a:r>
                      <a:r>
                        <a:rPr sz="2000" spc="-50" dirty="0">
                          <a:solidFill>
                            <a:srgbClr val="003366"/>
                          </a:solidFill>
                          <a:latin typeface="Arial"/>
                          <a:cs typeface="Arial"/>
                        </a:rPr>
                        <a:t> </a:t>
                      </a:r>
                      <a:r>
                        <a:rPr sz="2000" spc="-5" dirty="0">
                          <a:solidFill>
                            <a:srgbClr val="003366"/>
                          </a:solidFill>
                          <a:latin typeface="Arial"/>
                          <a:cs typeface="Arial"/>
                        </a:rPr>
                        <a:t>phân</a:t>
                      </a:r>
                      <a:endParaRPr sz="2000" dirty="0">
                        <a:latin typeface="Arial"/>
                        <a:cs typeface="Arial"/>
                      </a:endParaRPr>
                    </a:p>
                  </a:txBody>
                  <a:tcPr marL="0" marR="0" marT="39370" marB="0">
                    <a:lnL w="28575">
                      <a:solidFill>
                        <a:srgbClr val="003366"/>
                      </a:solidFill>
                      <a:prstDash val="solid"/>
                    </a:lnL>
                    <a:lnR w="12700">
                      <a:solidFill>
                        <a:srgbClr val="003366"/>
                      </a:solidFill>
                      <a:prstDash val="solid"/>
                    </a:lnR>
                    <a:lnT w="28575">
                      <a:solidFill>
                        <a:srgbClr val="003366"/>
                      </a:solidFill>
                      <a:prstDash val="solid"/>
                    </a:lnT>
                    <a:lnB w="12700">
                      <a:solidFill>
                        <a:srgbClr val="003366"/>
                      </a:solidFill>
                      <a:prstDash val="solid"/>
                    </a:lnB>
                  </a:tcPr>
                </a:tc>
                <a:tc>
                  <a:txBody>
                    <a:bodyPr/>
                    <a:lstStyle/>
                    <a:p>
                      <a:pPr marL="298450">
                        <a:lnSpc>
                          <a:spcPct val="100000"/>
                        </a:lnSpc>
                        <a:spcBef>
                          <a:spcPts val="310"/>
                        </a:spcBef>
                      </a:pPr>
                      <a:r>
                        <a:rPr sz="2000" dirty="0">
                          <a:solidFill>
                            <a:srgbClr val="003366"/>
                          </a:solidFill>
                          <a:latin typeface="Arial"/>
                          <a:cs typeface="Arial"/>
                        </a:rPr>
                        <a:t>Mã</a:t>
                      </a:r>
                      <a:r>
                        <a:rPr sz="2000" spc="-35" dirty="0">
                          <a:solidFill>
                            <a:srgbClr val="003366"/>
                          </a:solidFill>
                          <a:latin typeface="Arial"/>
                          <a:cs typeface="Arial"/>
                        </a:rPr>
                        <a:t> </a:t>
                      </a:r>
                      <a:r>
                        <a:rPr sz="2000" dirty="0">
                          <a:solidFill>
                            <a:srgbClr val="003366"/>
                          </a:solidFill>
                          <a:latin typeface="Arial"/>
                          <a:cs typeface="Arial"/>
                        </a:rPr>
                        <a:t>hexa</a:t>
                      </a:r>
                      <a:endParaRPr sz="2000">
                        <a:latin typeface="Arial"/>
                        <a:cs typeface="Arial"/>
                      </a:endParaRPr>
                    </a:p>
                  </a:txBody>
                  <a:tcPr marL="0" marR="0" marT="39370" marB="0">
                    <a:lnL w="12700">
                      <a:solidFill>
                        <a:srgbClr val="003366"/>
                      </a:solidFill>
                      <a:prstDash val="solid"/>
                    </a:lnL>
                    <a:lnR w="12700">
                      <a:solidFill>
                        <a:srgbClr val="003366"/>
                      </a:solidFill>
                      <a:prstDash val="solid"/>
                    </a:lnR>
                    <a:lnT w="28575">
                      <a:solidFill>
                        <a:srgbClr val="003366"/>
                      </a:solidFill>
                      <a:prstDash val="solid"/>
                    </a:lnT>
                    <a:lnB w="12700">
                      <a:solidFill>
                        <a:srgbClr val="003366"/>
                      </a:solidFill>
                      <a:prstDash val="solid"/>
                    </a:lnB>
                  </a:tcPr>
                </a:tc>
                <a:tc>
                  <a:txBody>
                    <a:bodyPr/>
                    <a:lstStyle/>
                    <a:p>
                      <a:pPr marL="662940">
                        <a:lnSpc>
                          <a:spcPct val="100000"/>
                        </a:lnSpc>
                        <a:spcBef>
                          <a:spcPts val="310"/>
                        </a:spcBef>
                      </a:pPr>
                      <a:r>
                        <a:rPr sz="2000" dirty="0">
                          <a:solidFill>
                            <a:srgbClr val="003366"/>
                          </a:solidFill>
                          <a:latin typeface="Arial"/>
                          <a:cs typeface="Arial"/>
                        </a:rPr>
                        <a:t>Ý</a:t>
                      </a:r>
                      <a:r>
                        <a:rPr sz="2000" spc="-20" dirty="0">
                          <a:solidFill>
                            <a:srgbClr val="003366"/>
                          </a:solidFill>
                          <a:latin typeface="Arial"/>
                          <a:cs typeface="Arial"/>
                        </a:rPr>
                        <a:t> </a:t>
                      </a:r>
                      <a:r>
                        <a:rPr sz="2000" spc="-5" dirty="0">
                          <a:solidFill>
                            <a:srgbClr val="003366"/>
                          </a:solidFill>
                          <a:latin typeface="Arial"/>
                          <a:cs typeface="Arial"/>
                        </a:rPr>
                        <a:t>nghĩa</a:t>
                      </a:r>
                      <a:endParaRPr sz="2000">
                        <a:latin typeface="Arial"/>
                        <a:cs typeface="Arial"/>
                      </a:endParaRPr>
                    </a:p>
                  </a:txBody>
                  <a:tcPr marL="0" marR="0" marT="39370" marB="0">
                    <a:lnL w="12700">
                      <a:solidFill>
                        <a:srgbClr val="003366"/>
                      </a:solidFill>
                      <a:prstDash val="solid"/>
                    </a:lnL>
                    <a:lnR w="28575">
                      <a:solidFill>
                        <a:srgbClr val="003366"/>
                      </a:solidFill>
                      <a:prstDash val="solid"/>
                    </a:lnR>
                    <a:lnT w="28575">
                      <a:solidFill>
                        <a:srgbClr val="003366"/>
                      </a:solidFill>
                      <a:prstDash val="solid"/>
                    </a:lnT>
                    <a:lnB w="12700">
                      <a:solidFill>
                        <a:srgbClr val="003366"/>
                      </a:solidFill>
                      <a:prstDash val="solid"/>
                    </a:lnB>
                  </a:tcPr>
                </a:tc>
                <a:extLst>
                  <a:ext uri="{0D108BD9-81ED-4DB2-BD59-A6C34878D82A}">
                    <a16:rowId xmlns:a16="http://schemas.microsoft.com/office/drawing/2014/main" val="10000"/>
                  </a:ext>
                </a:extLst>
              </a:tr>
              <a:tr h="472440">
                <a:tc>
                  <a:txBody>
                    <a:bodyPr/>
                    <a:lstStyle/>
                    <a:p>
                      <a:pPr marL="91440">
                        <a:lnSpc>
                          <a:spcPct val="100000"/>
                        </a:lnSpc>
                        <a:spcBef>
                          <a:spcPts val="280"/>
                        </a:spcBef>
                      </a:pPr>
                      <a:r>
                        <a:rPr sz="2500" spc="-5" dirty="0">
                          <a:solidFill>
                            <a:srgbClr val="990000"/>
                          </a:solidFill>
                          <a:latin typeface="Times New Roman"/>
                          <a:cs typeface="Times New Roman"/>
                        </a:rPr>
                        <a:t>1001 0001 </a:t>
                      </a:r>
                      <a:r>
                        <a:rPr sz="2500" spc="-30" dirty="0">
                          <a:solidFill>
                            <a:srgbClr val="990000"/>
                          </a:solidFill>
                          <a:latin typeface="Times New Roman"/>
                          <a:cs typeface="Times New Roman"/>
                        </a:rPr>
                        <a:t>0110 </a:t>
                      </a:r>
                      <a:r>
                        <a:rPr sz="2500" spc="-5" dirty="0">
                          <a:solidFill>
                            <a:srgbClr val="990000"/>
                          </a:solidFill>
                          <a:latin typeface="Times New Roman"/>
                          <a:cs typeface="Times New Roman"/>
                        </a:rPr>
                        <a:t>0000 0001</a:t>
                      </a:r>
                      <a:r>
                        <a:rPr sz="2500" spc="50" dirty="0">
                          <a:solidFill>
                            <a:srgbClr val="990000"/>
                          </a:solidFill>
                          <a:latin typeface="Times New Roman"/>
                          <a:cs typeface="Times New Roman"/>
                        </a:rPr>
                        <a:t> </a:t>
                      </a:r>
                      <a:r>
                        <a:rPr sz="2500" spc="-5" dirty="0">
                          <a:solidFill>
                            <a:srgbClr val="990000"/>
                          </a:solidFill>
                          <a:latin typeface="Times New Roman"/>
                          <a:cs typeface="Times New Roman"/>
                        </a:rPr>
                        <a:t>0000</a:t>
                      </a:r>
                      <a:endParaRPr sz="2500">
                        <a:latin typeface="Times New Roman"/>
                        <a:cs typeface="Times New Roman"/>
                      </a:endParaRPr>
                    </a:p>
                  </a:txBody>
                  <a:tcPr marL="0" marR="0" marT="35560" marB="0">
                    <a:lnL w="28575">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123825">
                        <a:lnSpc>
                          <a:spcPct val="100000"/>
                        </a:lnSpc>
                        <a:spcBef>
                          <a:spcPts val="310"/>
                        </a:spcBef>
                      </a:pPr>
                      <a:r>
                        <a:rPr sz="2000" dirty="0">
                          <a:solidFill>
                            <a:srgbClr val="003366"/>
                          </a:solidFill>
                          <a:latin typeface="Arial"/>
                          <a:cs typeface="Arial"/>
                        </a:rPr>
                        <a:t>A1 60</a:t>
                      </a:r>
                      <a:r>
                        <a:rPr sz="2000" spc="-50" dirty="0">
                          <a:solidFill>
                            <a:srgbClr val="003366"/>
                          </a:solidFill>
                          <a:latin typeface="Arial"/>
                          <a:cs typeface="Arial"/>
                        </a:rPr>
                        <a:t> </a:t>
                      </a:r>
                      <a:r>
                        <a:rPr sz="2000" dirty="0">
                          <a:solidFill>
                            <a:srgbClr val="003366"/>
                          </a:solidFill>
                          <a:latin typeface="Arial"/>
                          <a:cs typeface="Arial"/>
                        </a:rPr>
                        <a:t>10</a:t>
                      </a:r>
                      <a:endParaRPr sz="2000">
                        <a:latin typeface="Arial"/>
                        <a:cs typeface="Arial"/>
                      </a:endParaRPr>
                    </a:p>
                  </a:txBody>
                  <a:tcPr marL="0" marR="0" marT="3937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92075">
                        <a:lnSpc>
                          <a:spcPct val="100000"/>
                        </a:lnSpc>
                        <a:spcBef>
                          <a:spcPts val="325"/>
                        </a:spcBef>
                      </a:pPr>
                      <a:r>
                        <a:rPr sz="1400" spc="-5" dirty="0">
                          <a:solidFill>
                            <a:srgbClr val="003366"/>
                          </a:solidFill>
                          <a:latin typeface="Arial"/>
                          <a:cs typeface="Arial"/>
                        </a:rPr>
                        <a:t>Nạp 1060 lên TG</a:t>
                      </a:r>
                      <a:r>
                        <a:rPr sz="1400" spc="-170" dirty="0">
                          <a:solidFill>
                            <a:srgbClr val="003366"/>
                          </a:solidFill>
                          <a:latin typeface="Arial"/>
                          <a:cs typeface="Arial"/>
                        </a:rPr>
                        <a:t> </a:t>
                      </a:r>
                      <a:r>
                        <a:rPr sz="1400" dirty="0">
                          <a:solidFill>
                            <a:srgbClr val="003366"/>
                          </a:solidFill>
                          <a:latin typeface="Arial"/>
                          <a:cs typeface="Arial"/>
                        </a:rPr>
                        <a:t>AX</a:t>
                      </a:r>
                      <a:endParaRPr sz="1400">
                        <a:latin typeface="Arial"/>
                        <a:cs typeface="Arial"/>
                      </a:endParaRPr>
                    </a:p>
                  </a:txBody>
                  <a:tcPr marL="0" marR="0" marT="41275" marB="0">
                    <a:lnL w="12700">
                      <a:solidFill>
                        <a:srgbClr val="003366"/>
                      </a:solidFill>
                      <a:prstDash val="solid"/>
                    </a:lnL>
                    <a:lnR w="28575">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472541">
                <a:tc>
                  <a:txBody>
                    <a:bodyPr/>
                    <a:lstStyle/>
                    <a:p>
                      <a:pPr marL="91440">
                        <a:lnSpc>
                          <a:spcPct val="100000"/>
                        </a:lnSpc>
                        <a:spcBef>
                          <a:spcPts val="280"/>
                        </a:spcBef>
                      </a:pPr>
                      <a:r>
                        <a:rPr sz="2500" spc="-5" dirty="0">
                          <a:solidFill>
                            <a:srgbClr val="990000"/>
                          </a:solidFill>
                          <a:latin typeface="Times New Roman"/>
                          <a:cs typeface="Times New Roman"/>
                        </a:rPr>
                        <a:t>0000 </a:t>
                      </a:r>
                      <a:r>
                        <a:rPr sz="2500" spc="-30" dirty="0">
                          <a:solidFill>
                            <a:srgbClr val="990000"/>
                          </a:solidFill>
                          <a:latin typeface="Times New Roman"/>
                          <a:cs typeface="Times New Roman"/>
                        </a:rPr>
                        <a:t>0011 0110 0110 </a:t>
                      </a:r>
                      <a:r>
                        <a:rPr sz="2500" spc="-5" dirty="0">
                          <a:solidFill>
                            <a:srgbClr val="990000"/>
                          </a:solidFill>
                          <a:latin typeface="Times New Roman"/>
                          <a:cs typeface="Times New Roman"/>
                        </a:rPr>
                        <a:t>0001</a:t>
                      </a:r>
                      <a:r>
                        <a:rPr sz="2500" spc="110" dirty="0">
                          <a:solidFill>
                            <a:srgbClr val="990000"/>
                          </a:solidFill>
                          <a:latin typeface="Times New Roman"/>
                          <a:cs typeface="Times New Roman"/>
                        </a:rPr>
                        <a:t> </a:t>
                      </a:r>
                      <a:r>
                        <a:rPr sz="2500" spc="-5" dirty="0">
                          <a:solidFill>
                            <a:srgbClr val="990000"/>
                          </a:solidFill>
                          <a:latin typeface="Times New Roman"/>
                          <a:cs typeface="Times New Roman"/>
                        </a:rPr>
                        <a:t>0000</a:t>
                      </a:r>
                      <a:endParaRPr sz="2500">
                        <a:latin typeface="Times New Roman"/>
                        <a:cs typeface="Times New Roman"/>
                      </a:endParaRPr>
                    </a:p>
                  </a:txBody>
                  <a:tcPr marL="0" marR="0" marT="35560" marB="0">
                    <a:lnL w="28575">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123825">
                        <a:lnSpc>
                          <a:spcPct val="100000"/>
                        </a:lnSpc>
                        <a:spcBef>
                          <a:spcPts val="310"/>
                        </a:spcBef>
                      </a:pPr>
                      <a:r>
                        <a:rPr sz="2000" dirty="0">
                          <a:solidFill>
                            <a:srgbClr val="003366"/>
                          </a:solidFill>
                          <a:latin typeface="Arial"/>
                          <a:cs typeface="Arial"/>
                        </a:rPr>
                        <a:t>03 66</a:t>
                      </a:r>
                      <a:r>
                        <a:rPr sz="2000" spc="-55" dirty="0">
                          <a:solidFill>
                            <a:srgbClr val="003366"/>
                          </a:solidFill>
                          <a:latin typeface="Arial"/>
                          <a:cs typeface="Arial"/>
                        </a:rPr>
                        <a:t> </a:t>
                      </a:r>
                      <a:r>
                        <a:rPr sz="2000" dirty="0">
                          <a:solidFill>
                            <a:srgbClr val="003366"/>
                          </a:solidFill>
                          <a:latin typeface="Arial"/>
                          <a:cs typeface="Arial"/>
                        </a:rPr>
                        <a:t>10</a:t>
                      </a:r>
                      <a:endParaRPr sz="2000">
                        <a:latin typeface="Arial"/>
                        <a:cs typeface="Arial"/>
                      </a:endParaRPr>
                    </a:p>
                  </a:txBody>
                  <a:tcPr marL="0" marR="0" marT="3937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92075">
                        <a:lnSpc>
                          <a:spcPct val="100000"/>
                        </a:lnSpc>
                        <a:spcBef>
                          <a:spcPts val="325"/>
                        </a:spcBef>
                      </a:pPr>
                      <a:r>
                        <a:rPr sz="1400" spc="-5" dirty="0">
                          <a:solidFill>
                            <a:srgbClr val="003366"/>
                          </a:solidFill>
                          <a:latin typeface="Arial"/>
                          <a:cs typeface="Arial"/>
                        </a:rPr>
                        <a:t>Cộng </a:t>
                      </a:r>
                      <a:r>
                        <a:rPr sz="1400" dirty="0">
                          <a:solidFill>
                            <a:srgbClr val="003366"/>
                          </a:solidFill>
                          <a:latin typeface="Arial"/>
                          <a:cs typeface="Arial"/>
                        </a:rPr>
                        <a:t>AX </a:t>
                      </a:r>
                      <a:r>
                        <a:rPr sz="1400" spc="-5" dirty="0">
                          <a:solidFill>
                            <a:srgbClr val="003366"/>
                          </a:solidFill>
                          <a:latin typeface="Arial"/>
                          <a:cs typeface="Arial"/>
                        </a:rPr>
                        <a:t>với 1066 </a:t>
                      </a:r>
                      <a:r>
                        <a:rPr sz="1400" dirty="0">
                          <a:solidFill>
                            <a:srgbClr val="003366"/>
                          </a:solidFill>
                          <a:latin typeface="Arial"/>
                          <a:cs typeface="Arial"/>
                        </a:rPr>
                        <a:t>-&gt;</a:t>
                      </a:r>
                      <a:r>
                        <a:rPr sz="1400" spc="-225" dirty="0">
                          <a:solidFill>
                            <a:srgbClr val="003366"/>
                          </a:solidFill>
                          <a:latin typeface="Arial"/>
                          <a:cs typeface="Arial"/>
                        </a:rPr>
                        <a:t> </a:t>
                      </a:r>
                      <a:r>
                        <a:rPr sz="1400" dirty="0">
                          <a:solidFill>
                            <a:srgbClr val="003366"/>
                          </a:solidFill>
                          <a:latin typeface="Arial"/>
                          <a:cs typeface="Arial"/>
                        </a:rPr>
                        <a:t>AX</a:t>
                      </a:r>
                      <a:endParaRPr sz="1400">
                        <a:latin typeface="Arial"/>
                        <a:cs typeface="Arial"/>
                      </a:endParaRPr>
                    </a:p>
                  </a:txBody>
                  <a:tcPr marL="0" marR="0" marT="41275" marB="0">
                    <a:lnL w="12700">
                      <a:solidFill>
                        <a:srgbClr val="003366"/>
                      </a:solidFill>
                      <a:prstDash val="solid"/>
                    </a:lnL>
                    <a:lnR w="28575">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472528">
                <a:tc>
                  <a:txBody>
                    <a:bodyPr/>
                    <a:lstStyle/>
                    <a:p>
                      <a:pPr marL="91440">
                        <a:lnSpc>
                          <a:spcPct val="100000"/>
                        </a:lnSpc>
                        <a:spcBef>
                          <a:spcPts val="280"/>
                        </a:spcBef>
                      </a:pPr>
                      <a:r>
                        <a:rPr sz="2500" spc="-5" dirty="0">
                          <a:solidFill>
                            <a:srgbClr val="990000"/>
                          </a:solidFill>
                          <a:latin typeface="Times New Roman"/>
                          <a:cs typeface="Times New Roman"/>
                        </a:rPr>
                        <a:t>1010 </a:t>
                      </a:r>
                      <a:r>
                        <a:rPr sz="2500" spc="-30" dirty="0">
                          <a:solidFill>
                            <a:srgbClr val="990000"/>
                          </a:solidFill>
                          <a:latin typeface="Times New Roman"/>
                          <a:cs typeface="Times New Roman"/>
                        </a:rPr>
                        <a:t>0011 </a:t>
                      </a:r>
                      <a:r>
                        <a:rPr sz="2500" spc="-5" dirty="0">
                          <a:solidFill>
                            <a:srgbClr val="990000"/>
                          </a:solidFill>
                          <a:latin typeface="Times New Roman"/>
                          <a:cs typeface="Times New Roman"/>
                        </a:rPr>
                        <a:t>0000 0000 0010</a:t>
                      </a:r>
                      <a:r>
                        <a:rPr sz="2500" spc="45" dirty="0">
                          <a:solidFill>
                            <a:srgbClr val="990000"/>
                          </a:solidFill>
                          <a:latin typeface="Times New Roman"/>
                          <a:cs typeface="Times New Roman"/>
                        </a:rPr>
                        <a:t> </a:t>
                      </a:r>
                      <a:r>
                        <a:rPr sz="2500" spc="-30" dirty="0">
                          <a:solidFill>
                            <a:srgbClr val="990000"/>
                          </a:solidFill>
                          <a:latin typeface="Times New Roman"/>
                          <a:cs typeface="Times New Roman"/>
                        </a:rPr>
                        <a:t>1011</a:t>
                      </a:r>
                      <a:endParaRPr sz="2500">
                        <a:latin typeface="Times New Roman"/>
                        <a:cs typeface="Times New Roman"/>
                      </a:endParaRPr>
                    </a:p>
                  </a:txBody>
                  <a:tcPr marL="0" marR="0" marT="35560" marB="0">
                    <a:lnL w="28575">
                      <a:solidFill>
                        <a:srgbClr val="003366"/>
                      </a:solidFill>
                      <a:prstDash val="solid"/>
                    </a:lnL>
                    <a:lnR w="12700">
                      <a:solidFill>
                        <a:srgbClr val="003366"/>
                      </a:solidFill>
                      <a:prstDash val="solid"/>
                    </a:lnR>
                    <a:lnT w="12700">
                      <a:solidFill>
                        <a:srgbClr val="003366"/>
                      </a:solidFill>
                      <a:prstDash val="solid"/>
                    </a:lnT>
                    <a:lnB w="28575">
                      <a:solidFill>
                        <a:srgbClr val="003366"/>
                      </a:solidFill>
                      <a:prstDash val="solid"/>
                    </a:lnB>
                  </a:tcPr>
                </a:tc>
                <a:tc>
                  <a:txBody>
                    <a:bodyPr/>
                    <a:lstStyle/>
                    <a:p>
                      <a:pPr marL="123825">
                        <a:lnSpc>
                          <a:spcPct val="100000"/>
                        </a:lnSpc>
                        <a:spcBef>
                          <a:spcPts val="310"/>
                        </a:spcBef>
                      </a:pPr>
                      <a:r>
                        <a:rPr sz="2000" dirty="0">
                          <a:solidFill>
                            <a:srgbClr val="003366"/>
                          </a:solidFill>
                          <a:latin typeface="Arial"/>
                          <a:cs typeface="Arial"/>
                        </a:rPr>
                        <a:t>A3 00</a:t>
                      </a:r>
                      <a:r>
                        <a:rPr sz="2000" spc="-50" dirty="0">
                          <a:solidFill>
                            <a:srgbClr val="003366"/>
                          </a:solidFill>
                          <a:latin typeface="Arial"/>
                          <a:cs typeface="Arial"/>
                        </a:rPr>
                        <a:t> </a:t>
                      </a:r>
                      <a:r>
                        <a:rPr sz="2000" dirty="0">
                          <a:solidFill>
                            <a:srgbClr val="003366"/>
                          </a:solidFill>
                          <a:latin typeface="Arial"/>
                          <a:cs typeface="Arial"/>
                        </a:rPr>
                        <a:t>2B</a:t>
                      </a:r>
                      <a:endParaRPr sz="2000">
                        <a:latin typeface="Arial"/>
                        <a:cs typeface="Arial"/>
                      </a:endParaRPr>
                    </a:p>
                  </a:txBody>
                  <a:tcPr marL="0" marR="0" marT="39370" marB="0">
                    <a:lnL w="12700">
                      <a:solidFill>
                        <a:srgbClr val="003366"/>
                      </a:solidFill>
                      <a:prstDash val="solid"/>
                    </a:lnL>
                    <a:lnR w="12700">
                      <a:solidFill>
                        <a:srgbClr val="003366"/>
                      </a:solidFill>
                      <a:prstDash val="solid"/>
                    </a:lnR>
                    <a:lnT w="12700">
                      <a:solidFill>
                        <a:srgbClr val="003366"/>
                      </a:solidFill>
                      <a:prstDash val="solid"/>
                    </a:lnT>
                    <a:lnB w="28575">
                      <a:solidFill>
                        <a:srgbClr val="003366"/>
                      </a:solidFill>
                      <a:prstDash val="solid"/>
                    </a:lnB>
                  </a:tcPr>
                </a:tc>
                <a:tc>
                  <a:txBody>
                    <a:bodyPr/>
                    <a:lstStyle/>
                    <a:p>
                      <a:pPr marL="92075">
                        <a:lnSpc>
                          <a:spcPct val="100000"/>
                        </a:lnSpc>
                        <a:spcBef>
                          <a:spcPts val="325"/>
                        </a:spcBef>
                      </a:pPr>
                      <a:r>
                        <a:rPr sz="1400" dirty="0">
                          <a:solidFill>
                            <a:srgbClr val="003366"/>
                          </a:solidFill>
                          <a:latin typeface="Arial"/>
                          <a:cs typeface="Arial"/>
                        </a:rPr>
                        <a:t>Ghi từ AX </a:t>
                      </a:r>
                      <a:r>
                        <a:rPr sz="1400" spc="-10" dirty="0">
                          <a:solidFill>
                            <a:srgbClr val="003366"/>
                          </a:solidFill>
                          <a:latin typeface="Arial"/>
                          <a:cs typeface="Arial"/>
                        </a:rPr>
                        <a:t>về</a:t>
                      </a:r>
                      <a:r>
                        <a:rPr sz="1400" spc="-120" dirty="0">
                          <a:solidFill>
                            <a:srgbClr val="003366"/>
                          </a:solidFill>
                          <a:latin typeface="Arial"/>
                          <a:cs typeface="Arial"/>
                        </a:rPr>
                        <a:t> </a:t>
                      </a:r>
                      <a:r>
                        <a:rPr sz="1400" spc="-5" dirty="0">
                          <a:solidFill>
                            <a:srgbClr val="003366"/>
                          </a:solidFill>
                          <a:latin typeface="Arial"/>
                          <a:cs typeface="Arial"/>
                        </a:rPr>
                        <a:t>2B00</a:t>
                      </a:r>
                      <a:endParaRPr sz="1400" dirty="0">
                        <a:latin typeface="Arial"/>
                        <a:cs typeface="Arial"/>
                      </a:endParaRPr>
                    </a:p>
                  </a:txBody>
                  <a:tcPr marL="0" marR="0" marT="41275" marB="0">
                    <a:lnL w="12700">
                      <a:solidFill>
                        <a:srgbClr val="003366"/>
                      </a:solidFill>
                      <a:prstDash val="solid"/>
                    </a:lnL>
                    <a:lnR w="28575">
                      <a:solidFill>
                        <a:srgbClr val="003366"/>
                      </a:solidFill>
                      <a:prstDash val="solid"/>
                    </a:lnR>
                    <a:lnT w="12700">
                      <a:solidFill>
                        <a:srgbClr val="003366"/>
                      </a:solidFill>
                      <a:prstDash val="solid"/>
                    </a:lnT>
                    <a:lnB w="28575">
                      <a:solidFill>
                        <a:srgbClr val="003366"/>
                      </a:solidFill>
                      <a:prstDash val="solid"/>
                    </a:lnB>
                  </a:tcPr>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0"/>
          </p:nvPr>
        </p:nvSpPr>
        <p:spPr/>
        <p:txBody>
          <a:bodyPr/>
          <a:lstStyle/>
          <a:p>
            <a:pPr>
              <a:defRPr/>
            </a:pPr>
            <a:r>
              <a:rPr lang="vi-VN" altLang="en-US" smtClean="0"/>
              <a:t>NMTH - Chương 4</a:t>
            </a:r>
            <a:endParaRPr lang="en-US" altLang="en-US"/>
          </a:p>
        </p:txBody>
      </p:sp>
      <p:sp>
        <p:nvSpPr>
          <p:cNvPr id="6" name="Slide Number Placeholder 5"/>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20</a:t>
            </a:fld>
            <a:r>
              <a:rPr lang="en-US" altLang="en-US" smtClean="0"/>
              <a:t>/C4</a:t>
            </a:r>
            <a:endParaRPr lang="en-US" altLang="en-US" dirty="0"/>
          </a:p>
        </p:txBody>
      </p:sp>
    </p:spTree>
    <p:extLst>
      <p:ext uri="{BB962C8B-B14F-4D97-AF65-F5344CB8AC3E}">
        <p14:creationId xmlns:p14="http://schemas.microsoft.com/office/powerpoint/2010/main" val="172606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57200"/>
            <a:ext cx="51638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666"/>
                </a:solidFill>
              </a:rPr>
              <a:t>HỢP NGỮ</a:t>
            </a:r>
            <a:r>
              <a:rPr sz="3600" spc="-135" dirty="0">
                <a:solidFill>
                  <a:srgbClr val="006666"/>
                </a:solidFill>
              </a:rPr>
              <a:t> </a:t>
            </a:r>
            <a:r>
              <a:rPr sz="3600" spc="-35" dirty="0">
                <a:solidFill>
                  <a:srgbClr val="006666"/>
                </a:solidFill>
              </a:rPr>
              <a:t>(ASSEMBLY)</a:t>
            </a:r>
            <a:endParaRPr sz="3600" dirty="0"/>
          </a:p>
        </p:txBody>
      </p:sp>
      <p:sp>
        <p:nvSpPr>
          <p:cNvPr id="3" name="object 3"/>
          <p:cNvSpPr txBox="1"/>
          <p:nvPr/>
        </p:nvSpPr>
        <p:spPr>
          <a:xfrm>
            <a:off x="685800" y="1219200"/>
            <a:ext cx="7663180" cy="2879090"/>
          </a:xfrm>
          <a:prstGeom prst="rect">
            <a:avLst/>
          </a:prstGeom>
        </p:spPr>
        <p:txBody>
          <a:bodyPr vert="horz" wrap="square" lIns="0" tIns="12700" rIns="0" bIns="0" rtlCol="0">
            <a:spAutoFit/>
          </a:bodyPr>
          <a:lstStyle/>
          <a:p>
            <a:pPr marL="355600" marR="273050" indent="-343535" algn="just">
              <a:lnSpc>
                <a:spcPct val="100000"/>
              </a:lnSpc>
              <a:spcBef>
                <a:spcPts val="100"/>
              </a:spcBef>
              <a:buSzPct val="75000"/>
              <a:buFont typeface="Wingdings"/>
              <a:buChar char=""/>
              <a:tabLst>
                <a:tab pos="355600" algn="l"/>
                <a:tab pos="356235" algn="l"/>
              </a:tabLst>
            </a:pPr>
            <a:r>
              <a:rPr sz="2400" dirty="0">
                <a:solidFill>
                  <a:srgbClr val="003366"/>
                </a:solidFill>
                <a:latin typeface="Arial"/>
                <a:cs typeface="Arial"/>
              </a:rPr>
              <a:t>Về cơ </a:t>
            </a:r>
            <a:r>
              <a:rPr sz="2400" spc="-5" dirty="0">
                <a:solidFill>
                  <a:srgbClr val="003366"/>
                </a:solidFill>
                <a:latin typeface="Arial"/>
                <a:cs typeface="Arial"/>
              </a:rPr>
              <a:t>bản, </a:t>
            </a:r>
            <a:r>
              <a:rPr sz="2400" dirty="0">
                <a:solidFill>
                  <a:srgbClr val="003366"/>
                </a:solidFill>
                <a:latin typeface="Arial"/>
                <a:cs typeface="Arial"/>
              </a:rPr>
              <a:t>mỗi </a:t>
            </a:r>
            <a:r>
              <a:rPr sz="2400" spc="-5" dirty="0">
                <a:solidFill>
                  <a:srgbClr val="003366"/>
                </a:solidFill>
                <a:latin typeface="Arial"/>
                <a:cs typeface="Arial"/>
              </a:rPr>
              <a:t>lệnh hợp ngữ </a:t>
            </a:r>
            <a:r>
              <a:rPr sz="2400" dirty="0">
                <a:solidFill>
                  <a:srgbClr val="003366"/>
                </a:solidFill>
                <a:latin typeface="Arial"/>
                <a:cs typeface="Arial"/>
              </a:rPr>
              <a:t>tương tự với một </a:t>
            </a:r>
            <a:r>
              <a:rPr sz="2400" spc="-5" dirty="0">
                <a:solidFill>
                  <a:srgbClr val="003366"/>
                </a:solidFill>
                <a:latin typeface="Arial"/>
                <a:cs typeface="Arial"/>
              </a:rPr>
              <a:t>lệnh  </a:t>
            </a:r>
            <a:r>
              <a:rPr sz="2400" dirty="0">
                <a:solidFill>
                  <a:srgbClr val="003366"/>
                </a:solidFill>
                <a:latin typeface="Arial"/>
                <a:cs typeface="Arial"/>
              </a:rPr>
              <a:t>máy – </a:t>
            </a:r>
            <a:r>
              <a:rPr sz="2400" spc="-5" dirty="0">
                <a:solidFill>
                  <a:srgbClr val="003366"/>
                </a:solidFill>
                <a:latin typeface="Arial"/>
                <a:cs typeface="Arial"/>
              </a:rPr>
              <a:t>nhưng dùng </a:t>
            </a:r>
            <a:r>
              <a:rPr sz="2400" dirty="0">
                <a:solidFill>
                  <a:srgbClr val="003366"/>
                </a:solidFill>
                <a:latin typeface="Arial"/>
                <a:cs typeface="Arial"/>
              </a:rPr>
              <a:t>mã chữ </a:t>
            </a:r>
            <a:r>
              <a:rPr sz="2400" spc="-5" dirty="0">
                <a:solidFill>
                  <a:srgbClr val="003366"/>
                </a:solidFill>
                <a:latin typeface="Arial"/>
                <a:cs typeface="Arial"/>
              </a:rPr>
              <a:t>nên dễ hiểu, dễ</a:t>
            </a:r>
            <a:r>
              <a:rPr sz="2400" spc="35" dirty="0">
                <a:solidFill>
                  <a:srgbClr val="003366"/>
                </a:solidFill>
                <a:latin typeface="Arial"/>
                <a:cs typeface="Arial"/>
              </a:rPr>
              <a:t> </a:t>
            </a:r>
            <a:r>
              <a:rPr sz="2400" dirty="0">
                <a:solidFill>
                  <a:srgbClr val="003366"/>
                </a:solidFill>
                <a:latin typeface="Arial"/>
                <a:cs typeface="Arial"/>
              </a:rPr>
              <a:t>sửa.</a:t>
            </a:r>
            <a:endParaRPr sz="2400" dirty="0">
              <a:latin typeface="Arial"/>
              <a:cs typeface="Arial"/>
            </a:endParaRPr>
          </a:p>
          <a:p>
            <a:pPr marL="355600" indent="-343535" algn="just">
              <a:lnSpc>
                <a:spcPct val="100000"/>
              </a:lnSpc>
              <a:spcBef>
                <a:spcPts val="580"/>
              </a:spcBef>
              <a:buSzPct val="75000"/>
              <a:buFont typeface="Wingdings"/>
              <a:buChar char=""/>
              <a:tabLst>
                <a:tab pos="355600" algn="l"/>
                <a:tab pos="356235" algn="l"/>
              </a:tabLst>
            </a:pPr>
            <a:r>
              <a:rPr sz="2400" dirty="0">
                <a:solidFill>
                  <a:srgbClr val="003366"/>
                </a:solidFill>
                <a:latin typeface="Arial"/>
                <a:cs typeface="Arial"/>
              </a:rPr>
              <a:t>Phải </a:t>
            </a:r>
            <a:r>
              <a:rPr sz="2400" spc="-5" dirty="0">
                <a:solidFill>
                  <a:srgbClr val="003366"/>
                </a:solidFill>
                <a:latin typeface="Arial"/>
                <a:cs typeface="Arial"/>
              </a:rPr>
              <a:t>dịch </a:t>
            </a:r>
            <a:r>
              <a:rPr sz="2400" dirty="0">
                <a:solidFill>
                  <a:srgbClr val="003366"/>
                </a:solidFill>
                <a:latin typeface="Arial"/>
                <a:cs typeface="Arial"/>
              </a:rPr>
              <a:t>ra </a:t>
            </a:r>
            <a:r>
              <a:rPr sz="2400" spc="-5" dirty="0">
                <a:solidFill>
                  <a:srgbClr val="003366"/>
                </a:solidFill>
                <a:latin typeface="Arial"/>
                <a:cs typeface="Arial"/>
              </a:rPr>
              <a:t>ngôn ngữ </a:t>
            </a:r>
            <a:r>
              <a:rPr sz="2400" dirty="0">
                <a:solidFill>
                  <a:srgbClr val="003366"/>
                </a:solidFill>
                <a:latin typeface="Arial"/>
                <a:cs typeface="Arial"/>
              </a:rPr>
              <a:t>máy (thay mã </a:t>
            </a:r>
            <a:r>
              <a:rPr sz="2400" spc="-5" dirty="0">
                <a:solidFill>
                  <a:srgbClr val="003366"/>
                </a:solidFill>
                <a:latin typeface="Arial"/>
                <a:cs typeface="Arial"/>
              </a:rPr>
              <a:t>lệnh </a:t>
            </a:r>
            <a:r>
              <a:rPr sz="2400" dirty="0">
                <a:solidFill>
                  <a:srgbClr val="003366"/>
                </a:solidFill>
                <a:latin typeface="Arial"/>
                <a:cs typeface="Arial"/>
              </a:rPr>
              <a:t>và </a:t>
            </a:r>
            <a:r>
              <a:rPr sz="2400" spc="-5" dirty="0">
                <a:solidFill>
                  <a:srgbClr val="003366"/>
                </a:solidFill>
                <a:latin typeface="Arial"/>
                <a:cs typeface="Arial"/>
              </a:rPr>
              <a:t>địa</a:t>
            </a:r>
            <a:r>
              <a:rPr sz="2400" spc="25" dirty="0">
                <a:solidFill>
                  <a:srgbClr val="003366"/>
                </a:solidFill>
                <a:latin typeface="Arial"/>
                <a:cs typeface="Arial"/>
              </a:rPr>
              <a:t> </a:t>
            </a:r>
            <a:r>
              <a:rPr sz="2400" dirty="0">
                <a:solidFill>
                  <a:srgbClr val="003366"/>
                </a:solidFill>
                <a:latin typeface="Arial"/>
                <a:cs typeface="Arial"/>
              </a:rPr>
              <a:t>chỉ)</a:t>
            </a:r>
            <a:endParaRPr sz="2400" dirty="0">
              <a:latin typeface="Arial"/>
              <a:cs typeface="Arial"/>
            </a:endParaRPr>
          </a:p>
          <a:p>
            <a:pPr marL="355600" marR="895985" indent="-343535" algn="just">
              <a:lnSpc>
                <a:spcPct val="100000"/>
              </a:lnSpc>
              <a:spcBef>
                <a:spcPts val="575"/>
              </a:spcBef>
              <a:buSzPct val="75000"/>
              <a:buFont typeface="Wingdings"/>
              <a:buChar char=""/>
              <a:tabLst>
                <a:tab pos="355600" algn="l"/>
                <a:tab pos="356235" algn="l"/>
              </a:tabLst>
            </a:pPr>
            <a:r>
              <a:rPr sz="2400" spc="-5" dirty="0">
                <a:solidFill>
                  <a:srgbClr val="003366"/>
                </a:solidFill>
                <a:latin typeface="Arial"/>
                <a:cs typeface="Arial"/>
              </a:rPr>
              <a:t>Có </a:t>
            </a:r>
            <a:r>
              <a:rPr sz="2400" dirty="0">
                <a:solidFill>
                  <a:srgbClr val="003366"/>
                </a:solidFill>
                <a:latin typeface="Arial"/>
                <a:cs typeface="Arial"/>
              </a:rPr>
              <a:t>các </a:t>
            </a:r>
            <a:r>
              <a:rPr sz="2400" spc="-5" dirty="0">
                <a:solidFill>
                  <a:srgbClr val="003366"/>
                </a:solidFill>
                <a:latin typeface="Arial"/>
                <a:cs typeface="Arial"/>
              </a:rPr>
              <a:t>lệnh </a:t>
            </a:r>
            <a:r>
              <a:rPr sz="2400" dirty="0">
                <a:solidFill>
                  <a:srgbClr val="003366"/>
                </a:solidFill>
                <a:latin typeface="Arial"/>
                <a:cs typeface="Arial"/>
              </a:rPr>
              <a:t>macro, tương đương với một </a:t>
            </a:r>
            <a:r>
              <a:rPr sz="2400" spc="-5" dirty="0">
                <a:solidFill>
                  <a:srgbClr val="003366"/>
                </a:solidFill>
                <a:latin typeface="Arial"/>
                <a:cs typeface="Arial"/>
              </a:rPr>
              <a:t>đoạn  </a:t>
            </a:r>
            <a:r>
              <a:rPr sz="2400" dirty="0">
                <a:solidFill>
                  <a:srgbClr val="003366"/>
                </a:solidFill>
                <a:latin typeface="Arial"/>
                <a:cs typeface="Arial"/>
              </a:rPr>
              <a:t>chương trình </a:t>
            </a:r>
            <a:r>
              <a:rPr sz="2400" spc="-5" dirty="0">
                <a:solidFill>
                  <a:srgbClr val="003366"/>
                </a:solidFill>
                <a:latin typeface="Arial"/>
                <a:cs typeface="Arial"/>
              </a:rPr>
              <a:t>nhiều</a:t>
            </a:r>
            <a:r>
              <a:rPr sz="2400" spc="15" dirty="0">
                <a:solidFill>
                  <a:srgbClr val="003366"/>
                </a:solidFill>
                <a:latin typeface="Arial"/>
                <a:cs typeface="Arial"/>
              </a:rPr>
              <a:t> </a:t>
            </a:r>
            <a:r>
              <a:rPr sz="2400" spc="-5" dirty="0">
                <a:solidFill>
                  <a:srgbClr val="003366"/>
                </a:solidFill>
                <a:latin typeface="Arial"/>
                <a:cs typeface="Arial"/>
              </a:rPr>
              <a:t>lệnh.</a:t>
            </a:r>
            <a:endParaRPr sz="2400" dirty="0">
              <a:latin typeface="Arial"/>
              <a:cs typeface="Arial"/>
            </a:endParaRPr>
          </a:p>
          <a:p>
            <a:pPr marL="355600" indent="-343535" algn="just">
              <a:lnSpc>
                <a:spcPct val="100000"/>
              </a:lnSpc>
              <a:spcBef>
                <a:spcPts val="575"/>
              </a:spcBef>
              <a:buSzPct val="75000"/>
              <a:buFont typeface="Wingdings"/>
              <a:buChar char=""/>
              <a:tabLst>
                <a:tab pos="355600" algn="l"/>
                <a:tab pos="356235" algn="l"/>
              </a:tabLst>
            </a:pPr>
            <a:r>
              <a:rPr sz="2400" dirty="0">
                <a:solidFill>
                  <a:srgbClr val="003366"/>
                </a:solidFill>
                <a:latin typeface="Arial"/>
                <a:cs typeface="Arial"/>
              </a:rPr>
              <a:t>Ưu </a:t>
            </a:r>
            <a:r>
              <a:rPr sz="2400" spc="-5" dirty="0">
                <a:solidFill>
                  <a:srgbClr val="003366"/>
                </a:solidFill>
                <a:latin typeface="Arial"/>
                <a:cs typeface="Arial"/>
              </a:rPr>
              <a:t>điểm: dễ lập </a:t>
            </a:r>
            <a:r>
              <a:rPr sz="2400" dirty="0">
                <a:solidFill>
                  <a:srgbClr val="003366"/>
                </a:solidFill>
                <a:latin typeface="Arial"/>
                <a:cs typeface="Arial"/>
              </a:rPr>
              <a:t>trình </a:t>
            </a:r>
            <a:r>
              <a:rPr sz="2400" spc="-5" dirty="0">
                <a:solidFill>
                  <a:srgbClr val="003366"/>
                </a:solidFill>
                <a:latin typeface="Arial"/>
                <a:cs typeface="Arial"/>
              </a:rPr>
              <a:t>dễ </a:t>
            </a:r>
            <a:r>
              <a:rPr sz="2400" dirty="0">
                <a:solidFill>
                  <a:srgbClr val="003366"/>
                </a:solidFill>
                <a:latin typeface="Arial"/>
                <a:cs typeface="Arial"/>
              </a:rPr>
              <a:t>sửa </a:t>
            </a:r>
            <a:r>
              <a:rPr sz="2400" spc="-5" dirty="0">
                <a:solidFill>
                  <a:srgbClr val="003366"/>
                </a:solidFill>
                <a:latin typeface="Arial"/>
                <a:cs typeface="Arial"/>
              </a:rPr>
              <a:t>lỗi hơn ngôn ngữ</a:t>
            </a:r>
            <a:r>
              <a:rPr sz="2400" spc="45" dirty="0">
                <a:solidFill>
                  <a:srgbClr val="003366"/>
                </a:solidFill>
                <a:latin typeface="Arial"/>
                <a:cs typeface="Arial"/>
              </a:rPr>
              <a:t> </a:t>
            </a:r>
            <a:r>
              <a:rPr sz="2400" dirty="0">
                <a:solidFill>
                  <a:srgbClr val="003366"/>
                </a:solidFill>
                <a:latin typeface="Arial"/>
                <a:cs typeface="Arial"/>
              </a:rPr>
              <a:t>máy</a:t>
            </a:r>
            <a:endParaRPr sz="2400" dirty="0">
              <a:latin typeface="Arial"/>
              <a:cs typeface="Arial"/>
            </a:endParaRPr>
          </a:p>
          <a:p>
            <a:pPr marL="355600" indent="-343535" algn="just">
              <a:lnSpc>
                <a:spcPct val="100000"/>
              </a:lnSpc>
              <a:spcBef>
                <a:spcPts val="580"/>
              </a:spcBef>
              <a:buSzPct val="75000"/>
              <a:buFont typeface="Wingdings"/>
              <a:buChar char=""/>
              <a:tabLst>
                <a:tab pos="355600" algn="l"/>
                <a:tab pos="356235" algn="l"/>
              </a:tabLst>
            </a:pPr>
            <a:r>
              <a:rPr sz="2400" spc="-5" dirty="0">
                <a:solidFill>
                  <a:srgbClr val="003366"/>
                </a:solidFill>
                <a:latin typeface="Arial"/>
                <a:cs typeface="Arial"/>
              </a:rPr>
              <a:t>Nhược điểm: </a:t>
            </a:r>
            <a:r>
              <a:rPr sz="2400" dirty="0">
                <a:solidFill>
                  <a:srgbClr val="003366"/>
                </a:solidFill>
                <a:latin typeface="Arial"/>
                <a:cs typeface="Arial"/>
              </a:rPr>
              <a:t>vẫn còn </a:t>
            </a:r>
            <a:r>
              <a:rPr sz="2400" spc="-5" dirty="0">
                <a:solidFill>
                  <a:srgbClr val="003366"/>
                </a:solidFill>
                <a:latin typeface="Arial"/>
                <a:cs typeface="Arial"/>
              </a:rPr>
              <a:t>phức </a:t>
            </a:r>
            <a:r>
              <a:rPr sz="2400" dirty="0">
                <a:solidFill>
                  <a:srgbClr val="003366"/>
                </a:solidFill>
                <a:latin typeface="Arial"/>
                <a:cs typeface="Arial"/>
              </a:rPr>
              <a:t>tạp và </a:t>
            </a:r>
            <a:r>
              <a:rPr sz="2400" spc="-5" dirty="0">
                <a:solidFill>
                  <a:srgbClr val="003366"/>
                </a:solidFill>
                <a:latin typeface="Arial"/>
                <a:cs typeface="Arial"/>
              </a:rPr>
              <a:t>phụ </a:t>
            </a:r>
            <a:r>
              <a:rPr sz="2400" dirty="0">
                <a:solidFill>
                  <a:srgbClr val="003366"/>
                </a:solidFill>
                <a:latin typeface="Arial"/>
                <a:cs typeface="Arial"/>
              </a:rPr>
              <a:t>thuộc vào</a:t>
            </a:r>
            <a:r>
              <a:rPr sz="2400" spc="-5" dirty="0">
                <a:solidFill>
                  <a:srgbClr val="003366"/>
                </a:solidFill>
                <a:latin typeface="Arial"/>
                <a:cs typeface="Arial"/>
              </a:rPr>
              <a:t> </a:t>
            </a:r>
            <a:r>
              <a:rPr sz="2400" dirty="0">
                <a:solidFill>
                  <a:srgbClr val="003366"/>
                </a:solidFill>
                <a:latin typeface="Arial"/>
                <a:cs typeface="Arial"/>
              </a:rPr>
              <a:t>máy</a:t>
            </a:r>
            <a:endParaRPr sz="2400" dirty="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3719301789"/>
              </p:ext>
            </p:extLst>
          </p:nvPr>
        </p:nvGraphicFramePr>
        <p:xfrm>
          <a:off x="955039" y="4419600"/>
          <a:ext cx="7541258" cy="1820862"/>
        </p:xfrm>
        <a:graphic>
          <a:graphicData uri="http://schemas.openxmlformats.org/drawingml/2006/table">
            <a:tbl>
              <a:tblPr firstRow="1" bandRow="1">
                <a:tableStyleId>{2D5ABB26-0587-4C30-8999-92F81FD0307C}</a:tableStyleId>
              </a:tblPr>
              <a:tblGrid>
                <a:gridCol w="3770629">
                  <a:extLst>
                    <a:ext uri="{9D8B030D-6E8A-4147-A177-3AD203B41FA5}">
                      <a16:colId xmlns:a16="http://schemas.microsoft.com/office/drawing/2014/main" val="20000"/>
                    </a:ext>
                  </a:extLst>
                </a:gridCol>
                <a:gridCol w="3770629">
                  <a:extLst>
                    <a:ext uri="{9D8B030D-6E8A-4147-A177-3AD203B41FA5}">
                      <a16:colId xmlns:a16="http://schemas.microsoft.com/office/drawing/2014/main" val="20001"/>
                    </a:ext>
                  </a:extLst>
                </a:gridCol>
              </a:tblGrid>
              <a:tr h="457200">
                <a:tc>
                  <a:txBody>
                    <a:bodyPr/>
                    <a:lstStyle/>
                    <a:p>
                      <a:pPr marL="91440">
                        <a:lnSpc>
                          <a:spcPct val="100000"/>
                        </a:lnSpc>
                        <a:spcBef>
                          <a:spcPts val="305"/>
                        </a:spcBef>
                      </a:pPr>
                      <a:r>
                        <a:rPr sz="2400" spc="-5" dirty="0">
                          <a:solidFill>
                            <a:srgbClr val="003366"/>
                          </a:solidFill>
                          <a:latin typeface="Arial"/>
                          <a:cs typeface="Arial"/>
                        </a:rPr>
                        <a:t>Hợp</a:t>
                      </a:r>
                      <a:r>
                        <a:rPr sz="2400" spc="5" dirty="0">
                          <a:solidFill>
                            <a:srgbClr val="003366"/>
                          </a:solidFill>
                          <a:latin typeface="Arial"/>
                          <a:cs typeface="Arial"/>
                        </a:rPr>
                        <a:t> </a:t>
                      </a:r>
                      <a:r>
                        <a:rPr sz="2400" spc="-5" dirty="0">
                          <a:solidFill>
                            <a:srgbClr val="003366"/>
                          </a:solidFill>
                          <a:latin typeface="Arial"/>
                          <a:cs typeface="Arial"/>
                        </a:rPr>
                        <a:t>ngữ</a:t>
                      </a:r>
                      <a:endParaRPr sz="2400" dirty="0">
                        <a:latin typeface="Arial"/>
                        <a:cs typeface="Arial"/>
                      </a:endParaRPr>
                    </a:p>
                  </a:txBody>
                  <a:tcPr marL="0" marR="0" marT="38735" marB="0">
                    <a:lnL w="28575">
                      <a:solidFill>
                        <a:srgbClr val="003366"/>
                      </a:solidFill>
                      <a:prstDash val="solid"/>
                    </a:lnL>
                    <a:lnR w="12700">
                      <a:solidFill>
                        <a:srgbClr val="003366"/>
                      </a:solidFill>
                      <a:prstDash val="solid"/>
                    </a:lnR>
                    <a:lnT w="28575">
                      <a:solidFill>
                        <a:srgbClr val="003366"/>
                      </a:solidFill>
                      <a:prstDash val="solid"/>
                    </a:lnT>
                    <a:lnB w="12700">
                      <a:solidFill>
                        <a:srgbClr val="003366"/>
                      </a:solidFill>
                      <a:prstDash val="solid"/>
                    </a:lnB>
                    <a:solidFill>
                      <a:srgbClr val="BEBEBE"/>
                    </a:solidFill>
                  </a:tcPr>
                </a:tc>
                <a:tc>
                  <a:txBody>
                    <a:bodyPr/>
                    <a:lstStyle/>
                    <a:p>
                      <a:pPr marL="92075">
                        <a:lnSpc>
                          <a:spcPct val="100000"/>
                        </a:lnSpc>
                        <a:spcBef>
                          <a:spcPts val="305"/>
                        </a:spcBef>
                      </a:pPr>
                      <a:r>
                        <a:rPr sz="2400" dirty="0">
                          <a:solidFill>
                            <a:srgbClr val="003366"/>
                          </a:solidFill>
                          <a:latin typeface="Arial"/>
                          <a:cs typeface="Arial"/>
                        </a:rPr>
                        <a:t>Mã máy trong </a:t>
                      </a:r>
                      <a:r>
                        <a:rPr sz="2400" spc="-5" dirty="0">
                          <a:solidFill>
                            <a:srgbClr val="003366"/>
                          </a:solidFill>
                          <a:latin typeface="Arial"/>
                          <a:cs typeface="Arial"/>
                        </a:rPr>
                        <a:t>hệ</a:t>
                      </a:r>
                      <a:r>
                        <a:rPr sz="2400" spc="-45" dirty="0">
                          <a:solidFill>
                            <a:srgbClr val="003366"/>
                          </a:solidFill>
                          <a:latin typeface="Arial"/>
                          <a:cs typeface="Arial"/>
                        </a:rPr>
                        <a:t> </a:t>
                      </a:r>
                      <a:r>
                        <a:rPr sz="2400" spc="-10" dirty="0">
                          <a:solidFill>
                            <a:srgbClr val="003366"/>
                          </a:solidFill>
                          <a:latin typeface="Arial"/>
                          <a:cs typeface="Arial"/>
                        </a:rPr>
                        <a:t>hexa</a:t>
                      </a:r>
                      <a:endParaRPr sz="2400">
                        <a:latin typeface="Arial"/>
                        <a:cs typeface="Arial"/>
                      </a:endParaRPr>
                    </a:p>
                  </a:txBody>
                  <a:tcPr marL="0" marR="0" marT="38735" marB="0">
                    <a:lnL w="12700">
                      <a:solidFill>
                        <a:srgbClr val="003366"/>
                      </a:solidFill>
                      <a:prstDash val="solid"/>
                    </a:lnL>
                    <a:lnR w="28575">
                      <a:solidFill>
                        <a:srgbClr val="003366"/>
                      </a:solidFill>
                      <a:prstDash val="solid"/>
                    </a:lnR>
                    <a:lnT w="28575">
                      <a:solidFill>
                        <a:srgbClr val="003366"/>
                      </a:solidFill>
                      <a:prstDash val="solid"/>
                    </a:lnT>
                    <a:lnB w="12700">
                      <a:solidFill>
                        <a:srgbClr val="003366"/>
                      </a:solidFill>
                      <a:prstDash val="solid"/>
                    </a:lnB>
                    <a:solidFill>
                      <a:srgbClr val="BEBEBE"/>
                    </a:solidFill>
                  </a:tcPr>
                </a:tc>
                <a:extLst>
                  <a:ext uri="{0D108BD9-81ED-4DB2-BD59-A6C34878D82A}">
                    <a16:rowId xmlns:a16="http://schemas.microsoft.com/office/drawing/2014/main" val="10000"/>
                  </a:ext>
                </a:extLst>
              </a:tr>
              <a:tr h="454025">
                <a:tc>
                  <a:txBody>
                    <a:bodyPr/>
                    <a:lstStyle/>
                    <a:p>
                      <a:pPr marL="91440">
                        <a:lnSpc>
                          <a:spcPct val="100000"/>
                        </a:lnSpc>
                        <a:spcBef>
                          <a:spcPts val="320"/>
                        </a:spcBef>
                      </a:pPr>
                      <a:r>
                        <a:rPr sz="1800" b="1" dirty="0">
                          <a:latin typeface="Arial"/>
                          <a:cs typeface="Arial"/>
                        </a:rPr>
                        <a:t>MOV </a:t>
                      </a:r>
                      <a:r>
                        <a:rPr sz="1800" b="1" spc="-30" dirty="0">
                          <a:latin typeface="Arial"/>
                          <a:cs typeface="Arial"/>
                        </a:rPr>
                        <a:t>AX</a:t>
                      </a:r>
                      <a:r>
                        <a:rPr sz="1800" b="1" spc="-35" dirty="0">
                          <a:latin typeface="Arial"/>
                          <a:cs typeface="Arial"/>
                        </a:rPr>
                        <a:t> </a:t>
                      </a:r>
                      <a:r>
                        <a:rPr sz="1800" b="1" spc="-10" dirty="0">
                          <a:latin typeface="Arial"/>
                          <a:cs typeface="Arial"/>
                        </a:rPr>
                        <a:t>CHIEU_DAI</a:t>
                      </a:r>
                      <a:endParaRPr sz="1800">
                        <a:latin typeface="Arial"/>
                        <a:cs typeface="Arial"/>
                      </a:endParaRPr>
                    </a:p>
                  </a:txBody>
                  <a:tcPr marL="0" marR="0" marT="40640" marB="0">
                    <a:lnL w="28575">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31750" algn="ctr">
                        <a:lnSpc>
                          <a:spcPct val="100000"/>
                        </a:lnSpc>
                        <a:spcBef>
                          <a:spcPts val="310"/>
                        </a:spcBef>
                      </a:pPr>
                      <a:r>
                        <a:rPr sz="2000" spc="-5" dirty="0">
                          <a:solidFill>
                            <a:srgbClr val="003366"/>
                          </a:solidFill>
                          <a:latin typeface="Arial"/>
                          <a:cs typeface="Arial"/>
                        </a:rPr>
                        <a:t>A1 </a:t>
                      </a:r>
                      <a:r>
                        <a:rPr sz="2000" dirty="0">
                          <a:solidFill>
                            <a:srgbClr val="003366"/>
                          </a:solidFill>
                          <a:latin typeface="Arial"/>
                          <a:cs typeface="Arial"/>
                        </a:rPr>
                        <a:t>64</a:t>
                      </a:r>
                      <a:r>
                        <a:rPr sz="2000" spc="-25" dirty="0">
                          <a:solidFill>
                            <a:srgbClr val="003366"/>
                          </a:solidFill>
                          <a:latin typeface="Arial"/>
                          <a:cs typeface="Arial"/>
                        </a:rPr>
                        <a:t> </a:t>
                      </a:r>
                      <a:r>
                        <a:rPr sz="2000" dirty="0">
                          <a:solidFill>
                            <a:srgbClr val="003366"/>
                          </a:solidFill>
                          <a:latin typeface="Arial"/>
                          <a:cs typeface="Arial"/>
                        </a:rPr>
                        <a:t>10</a:t>
                      </a:r>
                      <a:endParaRPr sz="2000">
                        <a:latin typeface="Arial"/>
                        <a:cs typeface="Arial"/>
                      </a:endParaRPr>
                    </a:p>
                  </a:txBody>
                  <a:tcPr marL="0" marR="0" marT="39370" marB="0">
                    <a:lnL w="12700">
                      <a:solidFill>
                        <a:srgbClr val="003366"/>
                      </a:solidFill>
                      <a:prstDash val="solid"/>
                    </a:lnL>
                    <a:lnR w="28575">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455612">
                <a:tc>
                  <a:txBody>
                    <a:bodyPr/>
                    <a:lstStyle/>
                    <a:p>
                      <a:pPr marL="91440">
                        <a:lnSpc>
                          <a:spcPct val="100000"/>
                        </a:lnSpc>
                        <a:spcBef>
                          <a:spcPts val="320"/>
                        </a:spcBef>
                      </a:pPr>
                      <a:r>
                        <a:rPr sz="1800" b="1" spc="-20" dirty="0">
                          <a:latin typeface="Arial"/>
                          <a:cs typeface="Arial"/>
                        </a:rPr>
                        <a:t>ADD </a:t>
                      </a:r>
                      <a:r>
                        <a:rPr sz="1800" b="1" spc="-30" dirty="0">
                          <a:latin typeface="Arial"/>
                          <a:cs typeface="Arial"/>
                        </a:rPr>
                        <a:t>AX</a:t>
                      </a:r>
                      <a:r>
                        <a:rPr sz="1800" b="1" spc="35" dirty="0">
                          <a:latin typeface="Arial"/>
                          <a:cs typeface="Arial"/>
                        </a:rPr>
                        <a:t> </a:t>
                      </a:r>
                      <a:r>
                        <a:rPr sz="1800" b="1" spc="-5" dirty="0">
                          <a:latin typeface="Arial"/>
                          <a:cs typeface="Arial"/>
                        </a:rPr>
                        <a:t>CHIEU_RONG</a:t>
                      </a:r>
                      <a:endParaRPr sz="1800">
                        <a:latin typeface="Arial"/>
                        <a:cs typeface="Arial"/>
                      </a:endParaRPr>
                    </a:p>
                  </a:txBody>
                  <a:tcPr marL="0" marR="0" marT="40640" marB="0">
                    <a:lnL w="28575">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32384" algn="ctr">
                        <a:lnSpc>
                          <a:spcPct val="100000"/>
                        </a:lnSpc>
                        <a:spcBef>
                          <a:spcPts val="310"/>
                        </a:spcBef>
                      </a:pPr>
                      <a:r>
                        <a:rPr sz="2000" dirty="0">
                          <a:solidFill>
                            <a:srgbClr val="003366"/>
                          </a:solidFill>
                          <a:latin typeface="Arial"/>
                          <a:cs typeface="Arial"/>
                        </a:rPr>
                        <a:t>03 66</a:t>
                      </a:r>
                      <a:r>
                        <a:rPr sz="2000" spc="-40" dirty="0">
                          <a:solidFill>
                            <a:srgbClr val="003366"/>
                          </a:solidFill>
                          <a:latin typeface="Arial"/>
                          <a:cs typeface="Arial"/>
                        </a:rPr>
                        <a:t> </a:t>
                      </a:r>
                      <a:r>
                        <a:rPr sz="2000" dirty="0">
                          <a:solidFill>
                            <a:srgbClr val="003366"/>
                          </a:solidFill>
                          <a:latin typeface="Arial"/>
                          <a:cs typeface="Arial"/>
                        </a:rPr>
                        <a:t>10</a:t>
                      </a:r>
                      <a:endParaRPr sz="2000">
                        <a:latin typeface="Arial"/>
                        <a:cs typeface="Arial"/>
                      </a:endParaRPr>
                    </a:p>
                  </a:txBody>
                  <a:tcPr marL="0" marR="0" marT="39370" marB="0">
                    <a:lnL w="12700">
                      <a:solidFill>
                        <a:srgbClr val="003366"/>
                      </a:solidFill>
                      <a:prstDash val="solid"/>
                    </a:lnL>
                    <a:lnR w="28575">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454025">
                <a:tc>
                  <a:txBody>
                    <a:bodyPr/>
                    <a:lstStyle/>
                    <a:p>
                      <a:pPr marL="91440">
                        <a:lnSpc>
                          <a:spcPct val="100000"/>
                        </a:lnSpc>
                        <a:spcBef>
                          <a:spcPts val="320"/>
                        </a:spcBef>
                      </a:pPr>
                      <a:r>
                        <a:rPr sz="1800" b="1" dirty="0">
                          <a:latin typeface="Arial"/>
                          <a:cs typeface="Arial"/>
                        </a:rPr>
                        <a:t>MOV </a:t>
                      </a:r>
                      <a:r>
                        <a:rPr sz="1800" b="1" spc="-10" dirty="0">
                          <a:latin typeface="Arial"/>
                          <a:cs typeface="Arial"/>
                        </a:rPr>
                        <a:t>NUA_CHU_VI</a:t>
                      </a:r>
                      <a:r>
                        <a:rPr sz="1800" b="1" spc="-30" dirty="0">
                          <a:latin typeface="Arial"/>
                          <a:cs typeface="Arial"/>
                        </a:rPr>
                        <a:t> AX</a:t>
                      </a:r>
                      <a:endParaRPr sz="1800">
                        <a:latin typeface="Arial"/>
                        <a:cs typeface="Arial"/>
                      </a:endParaRPr>
                    </a:p>
                  </a:txBody>
                  <a:tcPr marL="0" marR="0" marT="40640" marB="0">
                    <a:lnL w="28575">
                      <a:solidFill>
                        <a:srgbClr val="003366"/>
                      </a:solidFill>
                      <a:prstDash val="solid"/>
                    </a:lnL>
                    <a:lnR w="12700">
                      <a:solidFill>
                        <a:srgbClr val="003366"/>
                      </a:solidFill>
                      <a:prstDash val="solid"/>
                    </a:lnR>
                    <a:lnT w="12700">
                      <a:solidFill>
                        <a:srgbClr val="003366"/>
                      </a:solidFill>
                      <a:prstDash val="solid"/>
                    </a:lnT>
                    <a:lnB w="28575">
                      <a:solidFill>
                        <a:srgbClr val="003366"/>
                      </a:solidFill>
                      <a:prstDash val="solid"/>
                    </a:lnB>
                  </a:tcPr>
                </a:tc>
                <a:tc>
                  <a:txBody>
                    <a:bodyPr/>
                    <a:lstStyle/>
                    <a:p>
                      <a:pPr marL="32384" algn="ctr">
                        <a:lnSpc>
                          <a:spcPct val="100000"/>
                        </a:lnSpc>
                        <a:spcBef>
                          <a:spcPts val="315"/>
                        </a:spcBef>
                      </a:pPr>
                      <a:r>
                        <a:rPr sz="2000" spc="-5" dirty="0">
                          <a:solidFill>
                            <a:srgbClr val="003366"/>
                          </a:solidFill>
                          <a:latin typeface="Arial"/>
                          <a:cs typeface="Arial"/>
                        </a:rPr>
                        <a:t>A3 </a:t>
                      </a:r>
                      <a:r>
                        <a:rPr sz="2000" dirty="0">
                          <a:solidFill>
                            <a:srgbClr val="003366"/>
                          </a:solidFill>
                          <a:latin typeface="Arial"/>
                          <a:cs typeface="Arial"/>
                        </a:rPr>
                        <a:t>00</a:t>
                      </a:r>
                      <a:r>
                        <a:rPr sz="2000" spc="-25" dirty="0">
                          <a:solidFill>
                            <a:srgbClr val="003366"/>
                          </a:solidFill>
                          <a:latin typeface="Arial"/>
                          <a:cs typeface="Arial"/>
                        </a:rPr>
                        <a:t> </a:t>
                      </a:r>
                      <a:r>
                        <a:rPr sz="2000" dirty="0">
                          <a:solidFill>
                            <a:srgbClr val="003366"/>
                          </a:solidFill>
                          <a:latin typeface="Arial"/>
                          <a:cs typeface="Arial"/>
                        </a:rPr>
                        <a:t>2B</a:t>
                      </a:r>
                      <a:endParaRPr sz="2000" dirty="0">
                        <a:latin typeface="Arial"/>
                        <a:cs typeface="Arial"/>
                      </a:endParaRPr>
                    </a:p>
                  </a:txBody>
                  <a:tcPr marL="0" marR="0" marT="40005" marB="0">
                    <a:lnL w="12700">
                      <a:solidFill>
                        <a:srgbClr val="003366"/>
                      </a:solidFill>
                      <a:prstDash val="solid"/>
                    </a:lnL>
                    <a:lnR w="28575">
                      <a:solidFill>
                        <a:srgbClr val="003366"/>
                      </a:solidFill>
                      <a:prstDash val="solid"/>
                    </a:lnR>
                    <a:lnT w="12700">
                      <a:solidFill>
                        <a:srgbClr val="003366"/>
                      </a:solidFill>
                      <a:prstDash val="solid"/>
                    </a:lnT>
                    <a:lnB w="28575">
                      <a:solidFill>
                        <a:srgbClr val="003366"/>
                      </a:solidFill>
                      <a:prstDash val="solid"/>
                    </a:lnB>
                  </a:tcPr>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0"/>
          </p:nvPr>
        </p:nvSpPr>
        <p:spPr/>
        <p:txBody>
          <a:bodyPr/>
          <a:lstStyle/>
          <a:p>
            <a:pPr>
              <a:defRPr/>
            </a:pPr>
            <a:r>
              <a:rPr lang="vi-VN" altLang="en-US" smtClean="0"/>
              <a:t>NMTH - Chương 4</a:t>
            </a:r>
            <a:endParaRPr lang="en-US" altLang="en-US"/>
          </a:p>
        </p:txBody>
      </p:sp>
      <p:sp>
        <p:nvSpPr>
          <p:cNvPr id="6" name="Slide Number Placeholder 5"/>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21</a:t>
            </a:fld>
            <a:r>
              <a:rPr lang="en-US" altLang="en-US" smtClean="0"/>
              <a:t>/C4</a:t>
            </a:r>
            <a:endParaRPr lang="en-US" altLang="en-US" dirty="0"/>
          </a:p>
        </p:txBody>
      </p:sp>
    </p:spTree>
    <p:extLst>
      <p:ext uri="{BB962C8B-B14F-4D97-AF65-F5344CB8AC3E}">
        <p14:creationId xmlns:p14="http://schemas.microsoft.com/office/powerpoint/2010/main" val="33501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267" y="509897"/>
            <a:ext cx="759396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666"/>
                </a:solidFill>
              </a:rPr>
              <a:t>BỘ DỊCH HỢP NGỮ</a:t>
            </a:r>
            <a:r>
              <a:rPr sz="3600" spc="-135" dirty="0">
                <a:solidFill>
                  <a:srgbClr val="006666"/>
                </a:solidFill>
              </a:rPr>
              <a:t> </a:t>
            </a:r>
            <a:r>
              <a:rPr sz="3600" dirty="0">
                <a:solidFill>
                  <a:srgbClr val="006666"/>
                </a:solidFill>
              </a:rPr>
              <a:t>(ASSEMBLER)</a:t>
            </a:r>
            <a:endParaRPr sz="3600" dirty="0"/>
          </a:p>
        </p:txBody>
      </p:sp>
      <p:sp>
        <p:nvSpPr>
          <p:cNvPr id="3" name="object 3"/>
          <p:cNvSpPr txBox="1"/>
          <p:nvPr/>
        </p:nvSpPr>
        <p:spPr>
          <a:xfrm>
            <a:off x="762000" y="1295400"/>
            <a:ext cx="7957820" cy="4781550"/>
          </a:xfrm>
          <a:prstGeom prst="rect">
            <a:avLst/>
          </a:prstGeom>
        </p:spPr>
        <p:txBody>
          <a:bodyPr vert="horz" wrap="square" lIns="0" tIns="85725" rIns="0" bIns="0" rtlCol="0">
            <a:spAutoFit/>
          </a:bodyPr>
          <a:lstStyle/>
          <a:p>
            <a:pPr marL="355600" indent="-342900" algn="just">
              <a:lnSpc>
                <a:spcPct val="100000"/>
              </a:lnSpc>
              <a:spcBef>
                <a:spcPts val="675"/>
              </a:spcBef>
              <a:buSzPct val="75000"/>
              <a:buFont typeface="Wingdings"/>
              <a:buChar char=""/>
              <a:tabLst>
                <a:tab pos="354965" algn="l"/>
                <a:tab pos="355600" algn="l"/>
              </a:tabLst>
            </a:pPr>
            <a:r>
              <a:rPr sz="2400" dirty="0">
                <a:solidFill>
                  <a:srgbClr val="003366"/>
                </a:solidFill>
                <a:latin typeface="Arial"/>
                <a:cs typeface="Arial"/>
              </a:rPr>
              <a:t>Máy tính </a:t>
            </a:r>
            <a:r>
              <a:rPr sz="2400" spc="-5" dirty="0">
                <a:solidFill>
                  <a:srgbClr val="003366"/>
                </a:solidFill>
                <a:latin typeface="Arial"/>
                <a:cs typeface="Arial"/>
              </a:rPr>
              <a:t>không </a:t>
            </a:r>
            <a:r>
              <a:rPr sz="2400" dirty="0">
                <a:solidFill>
                  <a:srgbClr val="003366"/>
                </a:solidFill>
                <a:latin typeface="Arial"/>
                <a:cs typeface="Arial"/>
              </a:rPr>
              <a:t>thể chạy trực </a:t>
            </a:r>
            <a:r>
              <a:rPr sz="2400" spc="-5" dirty="0">
                <a:solidFill>
                  <a:srgbClr val="003366"/>
                </a:solidFill>
                <a:latin typeface="Arial"/>
                <a:cs typeface="Arial"/>
              </a:rPr>
              <a:t>tiếp </a:t>
            </a:r>
            <a:r>
              <a:rPr sz="2400" dirty="0">
                <a:solidFill>
                  <a:srgbClr val="003366"/>
                </a:solidFill>
                <a:latin typeface="Arial"/>
                <a:cs typeface="Arial"/>
              </a:rPr>
              <a:t>trên mã </a:t>
            </a:r>
            <a:r>
              <a:rPr sz="2400" spc="-5" dirty="0">
                <a:solidFill>
                  <a:srgbClr val="003366"/>
                </a:solidFill>
                <a:latin typeface="Arial"/>
                <a:cs typeface="Arial"/>
              </a:rPr>
              <a:t>hợp</a:t>
            </a:r>
            <a:r>
              <a:rPr sz="2400" spc="-50" dirty="0">
                <a:solidFill>
                  <a:srgbClr val="003366"/>
                </a:solidFill>
                <a:latin typeface="Arial"/>
                <a:cs typeface="Arial"/>
              </a:rPr>
              <a:t> </a:t>
            </a:r>
            <a:r>
              <a:rPr sz="2400" spc="-5" dirty="0">
                <a:solidFill>
                  <a:srgbClr val="003366"/>
                </a:solidFill>
                <a:latin typeface="Arial"/>
                <a:cs typeface="Arial"/>
              </a:rPr>
              <a:t>ngữ.</a:t>
            </a:r>
            <a:endParaRPr sz="2400" dirty="0">
              <a:latin typeface="Arial"/>
              <a:cs typeface="Arial"/>
            </a:endParaRPr>
          </a:p>
          <a:p>
            <a:pPr marL="355600" marR="43815" indent="-342900" algn="just">
              <a:lnSpc>
                <a:spcPct val="100000"/>
              </a:lnSpc>
              <a:spcBef>
                <a:spcPts val="580"/>
              </a:spcBef>
              <a:buSzPct val="75000"/>
              <a:buFont typeface="Wingdings"/>
              <a:buChar char=""/>
              <a:tabLst>
                <a:tab pos="354965" algn="l"/>
                <a:tab pos="355600" algn="l"/>
              </a:tabLst>
            </a:pPr>
            <a:r>
              <a:rPr sz="2400" spc="-5" dirty="0">
                <a:solidFill>
                  <a:srgbClr val="003366"/>
                </a:solidFill>
                <a:latin typeface="Arial"/>
                <a:cs typeface="Arial"/>
              </a:rPr>
              <a:t>Phải dịch chương </a:t>
            </a:r>
            <a:r>
              <a:rPr sz="2400" dirty="0">
                <a:solidFill>
                  <a:srgbClr val="003366"/>
                </a:solidFill>
                <a:latin typeface="Arial"/>
                <a:cs typeface="Arial"/>
              </a:rPr>
              <a:t>trình trên </a:t>
            </a:r>
            <a:r>
              <a:rPr sz="2400" spc="-5" dirty="0">
                <a:solidFill>
                  <a:srgbClr val="003366"/>
                </a:solidFill>
                <a:latin typeface="Arial"/>
                <a:cs typeface="Arial"/>
              </a:rPr>
              <a:t>hợp ngữ thành </a:t>
            </a:r>
            <a:r>
              <a:rPr sz="2400" dirty="0">
                <a:solidFill>
                  <a:srgbClr val="003366"/>
                </a:solidFill>
                <a:latin typeface="Arial"/>
                <a:cs typeface="Arial"/>
              </a:rPr>
              <a:t>một </a:t>
            </a:r>
            <a:r>
              <a:rPr sz="2400" spc="-5" dirty="0">
                <a:solidFill>
                  <a:srgbClr val="003366"/>
                </a:solidFill>
                <a:latin typeface="Arial"/>
                <a:cs typeface="Arial"/>
              </a:rPr>
              <a:t>chương  </a:t>
            </a:r>
            <a:r>
              <a:rPr sz="2400" dirty="0">
                <a:solidFill>
                  <a:srgbClr val="003366"/>
                </a:solidFill>
                <a:latin typeface="Arial"/>
                <a:cs typeface="Arial"/>
              </a:rPr>
              <a:t>trình trên </a:t>
            </a:r>
            <a:r>
              <a:rPr sz="2400" spc="-5" dirty="0">
                <a:solidFill>
                  <a:srgbClr val="003366"/>
                </a:solidFill>
                <a:latin typeface="Arial"/>
                <a:cs typeface="Arial"/>
              </a:rPr>
              <a:t>ngôn ngữ </a:t>
            </a:r>
            <a:r>
              <a:rPr sz="2400" dirty="0">
                <a:solidFill>
                  <a:srgbClr val="003366"/>
                </a:solidFill>
                <a:latin typeface="Arial"/>
                <a:cs typeface="Arial"/>
              </a:rPr>
              <a:t>máy </a:t>
            </a:r>
            <a:r>
              <a:rPr sz="2400" spc="-5" dirty="0">
                <a:solidFill>
                  <a:srgbClr val="003366"/>
                </a:solidFill>
                <a:latin typeface="Arial"/>
                <a:cs typeface="Arial"/>
              </a:rPr>
              <a:t>nhờ một phần </a:t>
            </a:r>
            <a:r>
              <a:rPr sz="2400" dirty="0">
                <a:solidFill>
                  <a:srgbClr val="003366"/>
                </a:solidFill>
                <a:latin typeface="Arial"/>
                <a:cs typeface="Arial"/>
              </a:rPr>
              <a:t>mềm </a:t>
            </a:r>
            <a:r>
              <a:rPr sz="2400" spc="-5" dirty="0">
                <a:solidFill>
                  <a:srgbClr val="003366"/>
                </a:solidFill>
                <a:latin typeface="Arial"/>
                <a:cs typeface="Arial"/>
              </a:rPr>
              <a:t>có </a:t>
            </a:r>
            <a:r>
              <a:rPr sz="2400" dirty="0">
                <a:solidFill>
                  <a:srgbClr val="003366"/>
                </a:solidFill>
                <a:latin typeface="Arial"/>
                <a:cs typeface="Arial"/>
              </a:rPr>
              <a:t>tên </a:t>
            </a:r>
            <a:r>
              <a:rPr sz="2400" spc="-5" dirty="0">
                <a:solidFill>
                  <a:srgbClr val="003366"/>
                </a:solidFill>
                <a:latin typeface="Arial"/>
                <a:cs typeface="Arial"/>
              </a:rPr>
              <a:t>là  bộ dịch hợp ngữ hay hợp dịch</a:t>
            </a:r>
            <a:r>
              <a:rPr sz="2400" spc="10" dirty="0">
                <a:solidFill>
                  <a:srgbClr val="003366"/>
                </a:solidFill>
                <a:latin typeface="Arial"/>
                <a:cs typeface="Arial"/>
              </a:rPr>
              <a:t> </a:t>
            </a:r>
            <a:r>
              <a:rPr sz="2400" dirty="0">
                <a:solidFill>
                  <a:srgbClr val="003366"/>
                </a:solidFill>
                <a:latin typeface="Arial"/>
                <a:cs typeface="Arial"/>
              </a:rPr>
              <a:t>(assembler)</a:t>
            </a:r>
            <a:endParaRPr sz="2400" dirty="0">
              <a:latin typeface="Arial"/>
              <a:cs typeface="Arial"/>
            </a:endParaRPr>
          </a:p>
          <a:p>
            <a:pPr marL="355600" indent="-342900" algn="just">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Assembler phải bố </a:t>
            </a:r>
            <a:r>
              <a:rPr sz="2400" dirty="0">
                <a:solidFill>
                  <a:srgbClr val="003366"/>
                </a:solidFill>
                <a:latin typeface="Arial"/>
                <a:cs typeface="Arial"/>
              </a:rPr>
              <a:t>trí </a:t>
            </a:r>
            <a:r>
              <a:rPr sz="2400" spc="-5" dirty="0">
                <a:solidFill>
                  <a:srgbClr val="003366"/>
                </a:solidFill>
                <a:latin typeface="Arial"/>
                <a:cs typeface="Arial"/>
              </a:rPr>
              <a:t>không gian nhớ </a:t>
            </a:r>
            <a:r>
              <a:rPr sz="2400" dirty="0">
                <a:solidFill>
                  <a:srgbClr val="003366"/>
                </a:solidFill>
                <a:latin typeface="Arial"/>
                <a:cs typeface="Arial"/>
              </a:rPr>
              <a:t>cho các </a:t>
            </a:r>
            <a:r>
              <a:rPr sz="2400" spc="-5" dirty="0">
                <a:solidFill>
                  <a:srgbClr val="003366"/>
                </a:solidFill>
                <a:latin typeface="Arial"/>
                <a:cs typeface="Arial"/>
              </a:rPr>
              <a:t>đối</a:t>
            </a:r>
            <a:endParaRPr sz="2400" dirty="0">
              <a:latin typeface="Arial"/>
              <a:cs typeface="Arial"/>
            </a:endParaRPr>
          </a:p>
          <a:p>
            <a:pPr marL="355600" marR="137160" algn="just">
              <a:lnSpc>
                <a:spcPct val="100000"/>
              </a:lnSpc>
            </a:pPr>
            <a:r>
              <a:rPr sz="2400" dirty="0">
                <a:solidFill>
                  <a:srgbClr val="003366"/>
                </a:solidFill>
                <a:latin typeface="Arial"/>
                <a:cs typeface="Arial"/>
              </a:rPr>
              <a:t>tượng, sau </a:t>
            </a:r>
            <a:r>
              <a:rPr sz="2400" spc="-5" dirty="0">
                <a:solidFill>
                  <a:srgbClr val="003366"/>
                </a:solidFill>
                <a:latin typeface="Arial"/>
                <a:cs typeface="Arial"/>
              </a:rPr>
              <a:t>đó </a:t>
            </a:r>
            <a:r>
              <a:rPr sz="2400" dirty="0">
                <a:solidFill>
                  <a:srgbClr val="003366"/>
                </a:solidFill>
                <a:latin typeface="Arial"/>
                <a:cs typeface="Arial"/>
              </a:rPr>
              <a:t>thay thế mã </a:t>
            </a:r>
            <a:r>
              <a:rPr sz="2400" spc="-5" dirty="0">
                <a:solidFill>
                  <a:srgbClr val="003366"/>
                </a:solidFill>
                <a:latin typeface="Arial"/>
                <a:cs typeface="Arial"/>
              </a:rPr>
              <a:t>lệnh </a:t>
            </a:r>
            <a:r>
              <a:rPr sz="2400" dirty="0">
                <a:solidFill>
                  <a:srgbClr val="003366"/>
                </a:solidFill>
                <a:latin typeface="Arial"/>
                <a:cs typeface="Arial"/>
              </a:rPr>
              <a:t>và </a:t>
            </a:r>
            <a:r>
              <a:rPr sz="2400" spc="-5" dirty="0">
                <a:solidFill>
                  <a:srgbClr val="003366"/>
                </a:solidFill>
                <a:latin typeface="Arial"/>
                <a:cs typeface="Arial"/>
              </a:rPr>
              <a:t>địa </a:t>
            </a:r>
            <a:r>
              <a:rPr sz="2400" dirty="0">
                <a:solidFill>
                  <a:srgbClr val="003366"/>
                </a:solidFill>
                <a:latin typeface="Arial"/>
                <a:cs typeface="Arial"/>
              </a:rPr>
              <a:t>chỉ </a:t>
            </a:r>
            <a:r>
              <a:rPr sz="2400" spc="-5" dirty="0">
                <a:solidFill>
                  <a:srgbClr val="003366"/>
                </a:solidFill>
                <a:latin typeface="Arial"/>
                <a:cs typeface="Arial"/>
              </a:rPr>
              <a:t>bằng </a:t>
            </a:r>
            <a:r>
              <a:rPr sz="2400" dirty="0">
                <a:solidFill>
                  <a:srgbClr val="003366"/>
                </a:solidFill>
                <a:latin typeface="Arial"/>
                <a:cs typeface="Arial"/>
              </a:rPr>
              <a:t>các mã  số. </a:t>
            </a:r>
            <a:r>
              <a:rPr sz="2400" spc="-20" dirty="0">
                <a:solidFill>
                  <a:srgbClr val="003366"/>
                </a:solidFill>
                <a:latin typeface="Arial"/>
                <a:cs typeface="Arial"/>
              </a:rPr>
              <a:t>Việc </a:t>
            </a:r>
            <a:r>
              <a:rPr sz="2400" dirty="0">
                <a:solidFill>
                  <a:srgbClr val="003366"/>
                </a:solidFill>
                <a:latin typeface="Arial"/>
                <a:cs typeface="Arial"/>
              </a:rPr>
              <a:t>thay thế cũng </a:t>
            </a:r>
            <a:r>
              <a:rPr sz="2400" spc="-5" dirty="0">
                <a:solidFill>
                  <a:srgbClr val="003366"/>
                </a:solidFill>
                <a:latin typeface="Arial"/>
                <a:cs typeface="Arial"/>
              </a:rPr>
              <a:t>được </a:t>
            </a:r>
            <a:r>
              <a:rPr sz="2400" dirty="0">
                <a:solidFill>
                  <a:srgbClr val="003366"/>
                </a:solidFill>
                <a:latin typeface="Arial"/>
                <a:cs typeface="Arial"/>
              </a:rPr>
              <a:t>thực </a:t>
            </a:r>
            <a:r>
              <a:rPr sz="2400" spc="-5" dirty="0">
                <a:solidFill>
                  <a:srgbClr val="003366"/>
                </a:solidFill>
                <a:latin typeface="Arial"/>
                <a:cs typeface="Arial"/>
              </a:rPr>
              <a:t>hiện </a:t>
            </a:r>
            <a:r>
              <a:rPr sz="2400" dirty="0">
                <a:solidFill>
                  <a:srgbClr val="003366"/>
                </a:solidFill>
                <a:latin typeface="Arial"/>
                <a:cs typeface="Arial"/>
              </a:rPr>
              <a:t>với các </a:t>
            </a:r>
            <a:r>
              <a:rPr sz="2400" spc="-10" dirty="0">
                <a:solidFill>
                  <a:srgbClr val="003366"/>
                </a:solidFill>
                <a:latin typeface="Arial"/>
                <a:cs typeface="Arial"/>
              </a:rPr>
              <a:t>lệnh  </a:t>
            </a:r>
            <a:r>
              <a:rPr sz="2400" spc="-5" dirty="0">
                <a:solidFill>
                  <a:srgbClr val="003366"/>
                </a:solidFill>
                <a:latin typeface="Arial"/>
                <a:cs typeface="Arial"/>
              </a:rPr>
              <a:t>macro, </a:t>
            </a:r>
            <a:r>
              <a:rPr sz="2400" dirty="0">
                <a:solidFill>
                  <a:srgbClr val="003366"/>
                </a:solidFill>
                <a:latin typeface="Arial"/>
                <a:cs typeface="Arial"/>
              </a:rPr>
              <a:t>mỗi </a:t>
            </a:r>
            <a:r>
              <a:rPr sz="2400" spc="-5" dirty="0">
                <a:solidFill>
                  <a:srgbClr val="003366"/>
                </a:solidFill>
                <a:latin typeface="Arial"/>
                <a:cs typeface="Arial"/>
              </a:rPr>
              <a:t>macro </a:t>
            </a:r>
            <a:r>
              <a:rPr sz="2400" dirty="0">
                <a:solidFill>
                  <a:srgbClr val="003366"/>
                </a:solidFill>
                <a:latin typeface="Arial"/>
                <a:cs typeface="Arial"/>
              </a:rPr>
              <a:t>tương </a:t>
            </a:r>
            <a:r>
              <a:rPr sz="2400" spc="-5" dirty="0">
                <a:solidFill>
                  <a:srgbClr val="003366"/>
                </a:solidFill>
                <a:latin typeface="Arial"/>
                <a:cs typeface="Arial"/>
              </a:rPr>
              <a:t>đương </a:t>
            </a:r>
            <a:r>
              <a:rPr sz="2400" dirty="0">
                <a:solidFill>
                  <a:srgbClr val="003366"/>
                </a:solidFill>
                <a:latin typeface="Arial"/>
                <a:cs typeface="Arial"/>
              </a:rPr>
              <a:t>với </a:t>
            </a:r>
            <a:r>
              <a:rPr sz="2400" spc="-5" dirty="0">
                <a:solidFill>
                  <a:srgbClr val="003366"/>
                </a:solidFill>
                <a:latin typeface="Arial"/>
                <a:cs typeface="Arial"/>
              </a:rPr>
              <a:t>nhiều lệnh</a:t>
            </a:r>
            <a:r>
              <a:rPr sz="2400" dirty="0">
                <a:solidFill>
                  <a:srgbClr val="003366"/>
                </a:solidFill>
                <a:latin typeface="Arial"/>
                <a:cs typeface="Arial"/>
              </a:rPr>
              <a:t> </a:t>
            </a:r>
            <a:r>
              <a:rPr sz="2400" spc="-45" dirty="0">
                <a:solidFill>
                  <a:srgbClr val="003366"/>
                </a:solidFill>
                <a:latin typeface="Arial"/>
                <a:cs typeface="Arial"/>
              </a:rPr>
              <a:t>máy.</a:t>
            </a:r>
            <a:endParaRPr sz="2400" dirty="0">
              <a:latin typeface="Arial"/>
              <a:cs typeface="Arial"/>
            </a:endParaRPr>
          </a:p>
          <a:p>
            <a:pPr marL="355600" marR="5080" indent="-342900" algn="just">
              <a:lnSpc>
                <a:spcPct val="100000"/>
              </a:lnSpc>
              <a:spcBef>
                <a:spcPts val="580"/>
              </a:spcBef>
              <a:buSzPct val="75000"/>
              <a:buFont typeface="Wingdings"/>
              <a:buChar char=""/>
              <a:tabLst>
                <a:tab pos="354965" algn="l"/>
                <a:tab pos="355600" algn="l"/>
              </a:tabLst>
            </a:pPr>
            <a:r>
              <a:rPr sz="2400" spc="-5" dirty="0">
                <a:solidFill>
                  <a:srgbClr val="003366"/>
                </a:solidFill>
                <a:latin typeface="Arial"/>
                <a:cs typeface="Arial"/>
              </a:rPr>
              <a:t>Kết quả </a:t>
            </a:r>
            <a:r>
              <a:rPr sz="2400" dirty="0">
                <a:solidFill>
                  <a:srgbClr val="003366"/>
                </a:solidFill>
                <a:latin typeface="Arial"/>
                <a:cs typeface="Arial"/>
              </a:rPr>
              <a:t>của </a:t>
            </a:r>
            <a:r>
              <a:rPr sz="2400" spc="-5" dirty="0">
                <a:solidFill>
                  <a:srgbClr val="003366"/>
                </a:solidFill>
                <a:latin typeface="Arial"/>
                <a:cs typeface="Arial"/>
              </a:rPr>
              <a:t>bước dịch đầu </a:t>
            </a:r>
            <a:r>
              <a:rPr sz="2400" dirty="0">
                <a:solidFill>
                  <a:srgbClr val="003366"/>
                </a:solidFill>
                <a:latin typeface="Arial"/>
                <a:cs typeface="Arial"/>
              </a:rPr>
              <a:t>tiên </a:t>
            </a:r>
            <a:r>
              <a:rPr sz="2400" spc="-5" dirty="0">
                <a:solidFill>
                  <a:srgbClr val="003366"/>
                </a:solidFill>
                <a:latin typeface="Arial"/>
                <a:cs typeface="Arial"/>
              </a:rPr>
              <a:t>là </a:t>
            </a:r>
            <a:r>
              <a:rPr sz="2400" dirty="0">
                <a:solidFill>
                  <a:srgbClr val="003366"/>
                </a:solidFill>
                <a:latin typeface="Arial"/>
                <a:cs typeface="Arial"/>
              </a:rPr>
              <a:t>tạo ra </a:t>
            </a:r>
            <a:r>
              <a:rPr sz="2400" spc="-5" dirty="0">
                <a:solidFill>
                  <a:srgbClr val="003366"/>
                </a:solidFill>
                <a:latin typeface="Arial"/>
                <a:cs typeface="Arial"/>
              </a:rPr>
              <a:t>các </a:t>
            </a:r>
            <a:r>
              <a:rPr sz="2400" dirty="0">
                <a:solidFill>
                  <a:srgbClr val="003366"/>
                </a:solidFill>
                <a:latin typeface="Arial"/>
                <a:cs typeface="Arial"/>
              </a:rPr>
              <a:t>mô </a:t>
            </a:r>
            <a:r>
              <a:rPr sz="2400" spc="-5" dirty="0">
                <a:solidFill>
                  <a:srgbClr val="003366"/>
                </a:solidFill>
                <a:latin typeface="Arial"/>
                <a:cs typeface="Arial"/>
              </a:rPr>
              <a:t>đun đối  </a:t>
            </a:r>
            <a:r>
              <a:rPr sz="2400" dirty="0">
                <a:solidFill>
                  <a:srgbClr val="003366"/>
                </a:solidFill>
                <a:latin typeface="Arial"/>
                <a:cs typeface="Arial"/>
              </a:rPr>
              <a:t>tượng - </a:t>
            </a:r>
            <a:r>
              <a:rPr sz="2400" spc="-5" dirty="0">
                <a:solidFill>
                  <a:srgbClr val="003366"/>
                </a:solidFill>
                <a:latin typeface="Arial"/>
                <a:cs typeface="Arial"/>
              </a:rPr>
              <a:t>là </a:t>
            </a:r>
            <a:r>
              <a:rPr sz="2400" dirty="0">
                <a:solidFill>
                  <a:srgbClr val="003366"/>
                </a:solidFill>
                <a:latin typeface="Arial"/>
                <a:cs typeface="Arial"/>
              </a:rPr>
              <a:t>các </a:t>
            </a:r>
            <a:r>
              <a:rPr sz="2400" spc="-5" dirty="0">
                <a:solidFill>
                  <a:srgbClr val="003366"/>
                </a:solidFill>
                <a:latin typeface="Arial"/>
                <a:cs typeface="Arial"/>
              </a:rPr>
              <a:t>đoạn chương </a:t>
            </a:r>
            <a:r>
              <a:rPr sz="2400" dirty="0">
                <a:solidFill>
                  <a:srgbClr val="003366"/>
                </a:solidFill>
                <a:latin typeface="Arial"/>
                <a:cs typeface="Arial"/>
              </a:rPr>
              <a:t>trình </a:t>
            </a:r>
            <a:r>
              <a:rPr sz="2400" spc="-5" dirty="0">
                <a:solidFill>
                  <a:srgbClr val="003366"/>
                </a:solidFill>
                <a:latin typeface="Arial"/>
                <a:cs typeface="Arial"/>
              </a:rPr>
              <a:t>dưới dạng nhị phân,  </a:t>
            </a:r>
            <a:r>
              <a:rPr sz="2400" dirty="0">
                <a:solidFill>
                  <a:srgbClr val="003366"/>
                </a:solidFill>
                <a:latin typeface="Arial"/>
                <a:cs typeface="Arial"/>
              </a:rPr>
              <a:t>có thể chưa </a:t>
            </a:r>
            <a:r>
              <a:rPr sz="2400" spc="-5" dirty="0">
                <a:solidFill>
                  <a:srgbClr val="003366"/>
                </a:solidFill>
                <a:latin typeface="Arial"/>
                <a:cs typeface="Arial"/>
              </a:rPr>
              <a:t>hoàn chỉnh để </a:t>
            </a:r>
            <a:r>
              <a:rPr sz="2400" dirty="0">
                <a:solidFill>
                  <a:srgbClr val="003366"/>
                </a:solidFill>
                <a:latin typeface="Arial"/>
                <a:cs typeface="Arial"/>
              </a:rPr>
              <a:t>có thể chạy</a:t>
            </a:r>
            <a:r>
              <a:rPr sz="2400" spc="-10" dirty="0">
                <a:solidFill>
                  <a:srgbClr val="003366"/>
                </a:solidFill>
                <a:latin typeface="Arial"/>
                <a:cs typeface="Arial"/>
              </a:rPr>
              <a:t> </a:t>
            </a:r>
            <a:r>
              <a:rPr sz="2400" spc="-45" dirty="0">
                <a:solidFill>
                  <a:srgbClr val="003366"/>
                </a:solidFill>
                <a:latin typeface="Arial"/>
                <a:cs typeface="Arial"/>
              </a:rPr>
              <a:t>ngay.</a:t>
            </a:r>
            <a:endParaRPr sz="2400" dirty="0">
              <a:latin typeface="Arial"/>
              <a:cs typeface="Arial"/>
            </a:endParaRPr>
          </a:p>
          <a:p>
            <a:pPr marL="355600" indent="-342900" algn="just">
              <a:lnSpc>
                <a:spcPct val="100000"/>
              </a:lnSpc>
              <a:spcBef>
                <a:spcPts val="575"/>
              </a:spcBef>
              <a:buSzPct val="75000"/>
              <a:buFont typeface="Wingdings"/>
              <a:buChar char=""/>
              <a:tabLst>
                <a:tab pos="354965" algn="l"/>
                <a:tab pos="355600" algn="l"/>
              </a:tabLst>
            </a:pPr>
            <a:r>
              <a:rPr sz="2400" spc="-20" dirty="0">
                <a:solidFill>
                  <a:srgbClr val="003366"/>
                </a:solidFill>
                <a:latin typeface="Arial"/>
                <a:cs typeface="Arial"/>
              </a:rPr>
              <a:t>Trong </a:t>
            </a:r>
            <a:r>
              <a:rPr sz="2400" spc="-5" dirty="0">
                <a:solidFill>
                  <a:srgbClr val="003366"/>
                </a:solidFill>
                <a:latin typeface="Arial"/>
                <a:cs typeface="Arial"/>
              </a:rPr>
              <a:t>quá </a:t>
            </a:r>
            <a:r>
              <a:rPr sz="2400" dirty="0">
                <a:solidFill>
                  <a:srgbClr val="003366"/>
                </a:solidFill>
                <a:latin typeface="Arial"/>
                <a:cs typeface="Arial"/>
              </a:rPr>
              <a:t>trình </a:t>
            </a:r>
            <a:r>
              <a:rPr sz="2400" spc="-5" dirty="0">
                <a:solidFill>
                  <a:srgbClr val="003366"/>
                </a:solidFill>
                <a:latin typeface="Arial"/>
                <a:cs typeface="Arial"/>
              </a:rPr>
              <a:t>dịch </a:t>
            </a:r>
            <a:r>
              <a:rPr sz="2400" dirty="0">
                <a:solidFill>
                  <a:srgbClr val="003366"/>
                </a:solidFill>
                <a:latin typeface="Arial"/>
                <a:cs typeface="Arial"/>
              </a:rPr>
              <a:t>có thể có </a:t>
            </a:r>
            <a:r>
              <a:rPr sz="2400" spc="-5" dirty="0">
                <a:solidFill>
                  <a:srgbClr val="003366"/>
                </a:solidFill>
                <a:latin typeface="Arial"/>
                <a:cs typeface="Arial"/>
              </a:rPr>
              <a:t>lỗi </a:t>
            </a:r>
            <a:r>
              <a:rPr sz="2400" dirty="0">
                <a:solidFill>
                  <a:srgbClr val="003366"/>
                </a:solidFill>
                <a:latin typeface="Arial"/>
                <a:cs typeface="Arial"/>
              </a:rPr>
              <a:t>cú</a:t>
            </a:r>
            <a:r>
              <a:rPr sz="2400" spc="-25" dirty="0">
                <a:solidFill>
                  <a:srgbClr val="003366"/>
                </a:solidFill>
                <a:latin typeface="Arial"/>
                <a:cs typeface="Arial"/>
              </a:rPr>
              <a:t> </a:t>
            </a:r>
            <a:r>
              <a:rPr sz="2400" spc="-5" dirty="0">
                <a:solidFill>
                  <a:srgbClr val="003366"/>
                </a:solidFill>
                <a:latin typeface="Arial"/>
                <a:cs typeface="Arial"/>
              </a:rPr>
              <a:t>pháp</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22</a:t>
            </a:fld>
            <a:r>
              <a:rPr lang="en-US" altLang="en-US" smtClean="0"/>
              <a:t>/C4</a:t>
            </a:r>
            <a:endParaRPr lang="en-US" altLang="en-US" dirty="0"/>
          </a:p>
        </p:txBody>
      </p:sp>
    </p:spTree>
    <p:extLst>
      <p:ext uri="{BB962C8B-B14F-4D97-AF65-F5344CB8AC3E}">
        <p14:creationId xmlns:p14="http://schemas.microsoft.com/office/powerpoint/2010/main" val="629167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568" y="507493"/>
            <a:ext cx="484822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666"/>
                </a:solidFill>
              </a:rPr>
              <a:t>NGÔN NGỮ </a:t>
            </a:r>
            <a:r>
              <a:rPr sz="3600" dirty="0">
                <a:solidFill>
                  <a:srgbClr val="006666"/>
                </a:solidFill>
              </a:rPr>
              <a:t>BẬC</a:t>
            </a:r>
            <a:r>
              <a:rPr sz="3600" spc="-105" dirty="0">
                <a:solidFill>
                  <a:srgbClr val="006666"/>
                </a:solidFill>
              </a:rPr>
              <a:t> </a:t>
            </a:r>
            <a:r>
              <a:rPr sz="3600" spc="-5" dirty="0">
                <a:solidFill>
                  <a:srgbClr val="006666"/>
                </a:solidFill>
              </a:rPr>
              <a:t>CAO</a:t>
            </a:r>
            <a:endParaRPr sz="3600"/>
          </a:p>
        </p:txBody>
      </p:sp>
      <p:sp>
        <p:nvSpPr>
          <p:cNvPr id="3" name="object 3"/>
          <p:cNvSpPr txBox="1"/>
          <p:nvPr/>
        </p:nvSpPr>
        <p:spPr>
          <a:xfrm>
            <a:off x="825250" y="1295400"/>
            <a:ext cx="7861550" cy="4464050"/>
          </a:xfrm>
          <a:prstGeom prst="rect">
            <a:avLst/>
          </a:prstGeom>
        </p:spPr>
        <p:txBody>
          <a:bodyPr vert="horz" wrap="square" lIns="0" tIns="54610" rIns="0" bIns="0" rtlCol="0">
            <a:spAutoFit/>
          </a:bodyPr>
          <a:lstStyle/>
          <a:p>
            <a:pPr marL="355600" marR="5080" indent="-342900" algn="just">
              <a:lnSpc>
                <a:spcPct val="90000"/>
              </a:lnSpc>
              <a:spcBef>
                <a:spcPts val="430"/>
              </a:spcBef>
              <a:buSzPct val="75000"/>
              <a:buFont typeface="Wingdings"/>
              <a:buChar char=""/>
              <a:tabLst>
                <a:tab pos="354965" algn="l"/>
                <a:tab pos="355600" algn="l"/>
              </a:tabLst>
            </a:pPr>
            <a:r>
              <a:rPr sz="2800" spc="-10" dirty="0">
                <a:solidFill>
                  <a:srgbClr val="003366"/>
                </a:solidFill>
                <a:latin typeface="Arial"/>
                <a:cs typeface="Arial"/>
              </a:rPr>
              <a:t>Ngôn </a:t>
            </a:r>
            <a:r>
              <a:rPr sz="2800" spc="-5" dirty="0">
                <a:solidFill>
                  <a:srgbClr val="003366"/>
                </a:solidFill>
                <a:latin typeface="Arial"/>
                <a:cs typeface="Arial"/>
              </a:rPr>
              <a:t>ngữ máy và hợp ngữ phụ thuộc vào  </a:t>
            </a:r>
            <a:r>
              <a:rPr sz="2800" spc="-55" dirty="0">
                <a:solidFill>
                  <a:srgbClr val="003366"/>
                </a:solidFill>
                <a:latin typeface="Arial"/>
                <a:cs typeface="Arial"/>
              </a:rPr>
              <a:t>máy, </a:t>
            </a:r>
            <a:r>
              <a:rPr sz="2800" spc="-5" dirty="0">
                <a:solidFill>
                  <a:srgbClr val="003366"/>
                </a:solidFill>
                <a:latin typeface="Arial"/>
                <a:cs typeface="Arial"/>
              </a:rPr>
              <a:t>lại khó dùng, </a:t>
            </a:r>
            <a:r>
              <a:rPr sz="2800" dirty="0">
                <a:solidFill>
                  <a:srgbClr val="003366"/>
                </a:solidFill>
                <a:latin typeface="Arial"/>
                <a:cs typeface="Arial"/>
              </a:rPr>
              <a:t>vì </a:t>
            </a:r>
            <a:r>
              <a:rPr sz="2800" spc="-5" dirty="0">
                <a:solidFill>
                  <a:srgbClr val="003366"/>
                </a:solidFill>
                <a:latin typeface="Arial"/>
                <a:cs typeface="Arial"/>
              </a:rPr>
              <a:t>nó buộc người lập </a:t>
            </a:r>
            <a:r>
              <a:rPr sz="2800" dirty="0">
                <a:solidFill>
                  <a:srgbClr val="003366"/>
                </a:solidFill>
                <a:latin typeface="Arial"/>
                <a:cs typeface="Arial"/>
              </a:rPr>
              <a:t>trình  </a:t>
            </a:r>
            <a:r>
              <a:rPr sz="2800" spc="-5" dirty="0">
                <a:solidFill>
                  <a:srgbClr val="003366"/>
                </a:solidFill>
                <a:latin typeface="Arial"/>
                <a:cs typeface="Arial"/>
              </a:rPr>
              <a:t>phải viết tinh tế đến mức lệnh</a:t>
            </a:r>
            <a:r>
              <a:rPr sz="2800" spc="45" dirty="0">
                <a:solidFill>
                  <a:srgbClr val="003366"/>
                </a:solidFill>
                <a:latin typeface="Arial"/>
                <a:cs typeface="Arial"/>
              </a:rPr>
              <a:t> </a:t>
            </a:r>
            <a:r>
              <a:rPr sz="2800" spc="-55" dirty="0">
                <a:solidFill>
                  <a:srgbClr val="003366"/>
                </a:solidFill>
                <a:latin typeface="Arial"/>
                <a:cs typeface="Arial"/>
              </a:rPr>
              <a:t>máy.</a:t>
            </a:r>
            <a:endParaRPr sz="2800" dirty="0">
              <a:latin typeface="Arial"/>
              <a:cs typeface="Arial"/>
            </a:endParaRPr>
          </a:p>
          <a:p>
            <a:pPr marL="355600" marR="149225" indent="-342900" algn="just">
              <a:lnSpc>
                <a:spcPts val="3030"/>
              </a:lnSpc>
              <a:spcBef>
                <a:spcPts val="710"/>
              </a:spcBef>
              <a:buSzPct val="75000"/>
              <a:buFont typeface="Wingdings"/>
              <a:buChar char=""/>
              <a:tabLst>
                <a:tab pos="354965" algn="l"/>
                <a:tab pos="355600" algn="l"/>
              </a:tabLst>
            </a:pPr>
            <a:r>
              <a:rPr sz="2800" spc="-10" dirty="0">
                <a:solidFill>
                  <a:srgbClr val="003366"/>
                </a:solidFill>
                <a:latin typeface="Arial"/>
                <a:cs typeface="Arial"/>
              </a:rPr>
              <a:t>Ngôn </a:t>
            </a:r>
            <a:r>
              <a:rPr sz="2800" spc="-5" dirty="0">
                <a:solidFill>
                  <a:srgbClr val="003366"/>
                </a:solidFill>
                <a:latin typeface="Arial"/>
                <a:cs typeface="Arial"/>
              </a:rPr>
              <a:t>ngữ thuật toán (algorithmic language)  </a:t>
            </a:r>
            <a:r>
              <a:rPr sz="2800" dirty="0">
                <a:solidFill>
                  <a:srgbClr val="003366"/>
                </a:solidFill>
                <a:latin typeface="Arial"/>
                <a:cs typeface="Arial"/>
              </a:rPr>
              <a:t>chỉ </a:t>
            </a:r>
            <a:r>
              <a:rPr sz="2800" spc="-5" dirty="0">
                <a:solidFill>
                  <a:srgbClr val="003366"/>
                </a:solidFill>
                <a:latin typeface="Arial"/>
                <a:cs typeface="Arial"/>
              </a:rPr>
              <a:t>diễn tả thuật toán mà thôi, </a:t>
            </a:r>
            <a:r>
              <a:rPr sz="2800" dirty="0">
                <a:solidFill>
                  <a:srgbClr val="003366"/>
                </a:solidFill>
                <a:latin typeface="Arial"/>
                <a:cs typeface="Arial"/>
              </a:rPr>
              <a:t>không</a:t>
            </a:r>
            <a:r>
              <a:rPr sz="2800" spc="15" dirty="0">
                <a:solidFill>
                  <a:srgbClr val="003366"/>
                </a:solidFill>
                <a:latin typeface="Arial"/>
                <a:cs typeface="Arial"/>
              </a:rPr>
              <a:t> </a:t>
            </a:r>
            <a:r>
              <a:rPr sz="2800" spc="-5" dirty="0">
                <a:solidFill>
                  <a:srgbClr val="003366"/>
                </a:solidFill>
                <a:latin typeface="Arial"/>
                <a:cs typeface="Arial"/>
              </a:rPr>
              <a:t>phụ</a:t>
            </a:r>
            <a:endParaRPr sz="2800" dirty="0">
              <a:latin typeface="Arial"/>
              <a:cs typeface="Arial"/>
            </a:endParaRPr>
          </a:p>
          <a:p>
            <a:pPr marL="355600" algn="just">
              <a:lnSpc>
                <a:spcPts val="2805"/>
              </a:lnSpc>
            </a:pPr>
            <a:r>
              <a:rPr sz="2800" spc="-5" dirty="0">
                <a:solidFill>
                  <a:srgbClr val="003366"/>
                </a:solidFill>
                <a:latin typeface="Arial"/>
                <a:cs typeface="Arial"/>
              </a:rPr>
              <a:t>thuộc vào </a:t>
            </a:r>
            <a:r>
              <a:rPr sz="2800" dirty="0">
                <a:solidFill>
                  <a:srgbClr val="003366"/>
                </a:solidFill>
                <a:latin typeface="Arial"/>
                <a:cs typeface="Arial"/>
              </a:rPr>
              <a:t>hệ </a:t>
            </a:r>
            <a:r>
              <a:rPr sz="2800" spc="-5" dirty="0">
                <a:solidFill>
                  <a:srgbClr val="003366"/>
                </a:solidFill>
                <a:latin typeface="Arial"/>
                <a:cs typeface="Arial"/>
              </a:rPr>
              <a:t>lệnh đặc thù của máy tính</a:t>
            </a:r>
            <a:r>
              <a:rPr sz="2800" spc="40" dirty="0">
                <a:solidFill>
                  <a:srgbClr val="003366"/>
                </a:solidFill>
                <a:latin typeface="Arial"/>
                <a:cs typeface="Arial"/>
              </a:rPr>
              <a:t> </a:t>
            </a:r>
            <a:r>
              <a:rPr sz="2800" spc="-5" dirty="0">
                <a:solidFill>
                  <a:srgbClr val="003366"/>
                </a:solidFill>
                <a:latin typeface="Arial"/>
                <a:cs typeface="Arial"/>
              </a:rPr>
              <a:t>cụ</a:t>
            </a:r>
            <a:endParaRPr sz="2800" dirty="0">
              <a:latin typeface="Arial"/>
              <a:cs typeface="Arial"/>
            </a:endParaRPr>
          </a:p>
          <a:p>
            <a:pPr marL="355600" algn="just">
              <a:lnSpc>
                <a:spcPts val="3190"/>
              </a:lnSpc>
            </a:pPr>
            <a:r>
              <a:rPr sz="2800" dirty="0">
                <a:solidFill>
                  <a:srgbClr val="003366"/>
                </a:solidFill>
                <a:latin typeface="Arial"/>
                <a:cs typeface="Arial"/>
              </a:rPr>
              <a:t>thể.</a:t>
            </a:r>
            <a:endParaRPr sz="2800" dirty="0">
              <a:latin typeface="Arial"/>
              <a:cs typeface="Arial"/>
            </a:endParaRPr>
          </a:p>
          <a:p>
            <a:pPr marL="355600" marR="135255" indent="-342900" algn="just">
              <a:lnSpc>
                <a:spcPct val="90000"/>
              </a:lnSpc>
              <a:spcBef>
                <a:spcPts val="675"/>
              </a:spcBef>
              <a:buSzPct val="75000"/>
              <a:buFont typeface="Wingdings"/>
              <a:buChar char=""/>
              <a:tabLst>
                <a:tab pos="355600" algn="l"/>
              </a:tabLst>
            </a:pPr>
            <a:r>
              <a:rPr sz="2800" spc="-10" dirty="0">
                <a:solidFill>
                  <a:srgbClr val="003366"/>
                </a:solidFill>
                <a:latin typeface="Arial"/>
                <a:cs typeface="Arial"/>
              </a:rPr>
              <a:t>Ngôn </a:t>
            </a:r>
            <a:r>
              <a:rPr sz="2800" spc="-5" dirty="0">
                <a:solidFill>
                  <a:srgbClr val="003366"/>
                </a:solidFill>
                <a:latin typeface="Arial"/>
                <a:cs typeface="Arial"/>
              </a:rPr>
              <a:t>ngữ thuật toán có hình thức giống với  ngôn ngữ tự nhiên hoặc ngôn ngữ </a:t>
            </a:r>
            <a:r>
              <a:rPr sz="2800" dirty="0">
                <a:solidFill>
                  <a:srgbClr val="003366"/>
                </a:solidFill>
                <a:latin typeface="Arial"/>
                <a:cs typeface="Arial"/>
              </a:rPr>
              <a:t>toán </a:t>
            </a:r>
            <a:r>
              <a:rPr sz="2800" spc="-5" dirty="0">
                <a:solidFill>
                  <a:srgbClr val="003366"/>
                </a:solidFill>
                <a:latin typeface="Arial"/>
                <a:cs typeface="Arial"/>
              </a:rPr>
              <a:t>học  nên </a:t>
            </a:r>
            <a:r>
              <a:rPr sz="2800" dirty="0">
                <a:solidFill>
                  <a:srgbClr val="003366"/>
                </a:solidFill>
                <a:latin typeface="Arial"/>
                <a:cs typeface="Arial"/>
              </a:rPr>
              <a:t>dễ diễn </a:t>
            </a:r>
            <a:r>
              <a:rPr sz="2800" spc="-5" dirty="0">
                <a:solidFill>
                  <a:srgbClr val="003366"/>
                </a:solidFill>
                <a:latin typeface="Arial"/>
                <a:cs typeface="Arial"/>
              </a:rPr>
              <a:t>đạt </a:t>
            </a:r>
            <a:r>
              <a:rPr sz="2800" spc="-10" dirty="0">
                <a:solidFill>
                  <a:srgbClr val="003366"/>
                </a:solidFill>
                <a:latin typeface="Arial"/>
                <a:cs typeface="Arial"/>
              </a:rPr>
              <a:t>hơn </a:t>
            </a:r>
            <a:r>
              <a:rPr sz="2800" spc="-5" dirty="0">
                <a:solidFill>
                  <a:srgbClr val="003366"/>
                </a:solidFill>
                <a:latin typeface="Arial"/>
                <a:cs typeface="Arial"/>
              </a:rPr>
              <a:t>nhiều so với ngôn ngữ  máy hoặc hợp</a:t>
            </a:r>
            <a:r>
              <a:rPr sz="2800" spc="10" dirty="0">
                <a:solidFill>
                  <a:srgbClr val="003366"/>
                </a:solidFill>
                <a:latin typeface="Arial"/>
                <a:cs typeface="Arial"/>
              </a:rPr>
              <a:t> </a:t>
            </a:r>
            <a:r>
              <a:rPr sz="2800" spc="-5" dirty="0">
                <a:solidFill>
                  <a:srgbClr val="003366"/>
                </a:solidFill>
                <a:latin typeface="Arial"/>
                <a:cs typeface="Arial"/>
              </a:rPr>
              <a:t>ngữ</a:t>
            </a:r>
            <a:endParaRPr sz="28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23</a:t>
            </a:fld>
            <a:r>
              <a:rPr lang="en-US" altLang="en-US" smtClean="0"/>
              <a:t>/C4</a:t>
            </a:r>
            <a:endParaRPr lang="en-US" altLang="en-US" dirty="0"/>
          </a:p>
        </p:txBody>
      </p:sp>
    </p:spTree>
    <p:extLst>
      <p:ext uri="{BB962C8B-B14F-4D97-AF65-F5344CB8AC3E}">
        <p14:creationId xmlns:p14="http://schemas.microsoft.com/office/powerpoint/2010/main" val="358379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29220"/>
            <a:ext cx="9753600" cy="517449"/>
          </a:xfrm>
          <a:prstGeom prst="rect">
            <a:avLst/>
          </a:prstGeom>
        </p:spPr>
        <p:txBody>
          <a:bodyPr vert="horz" wrap="square" lIns="0" tIns="67945" rIns="0" bIns="0" rtlCol="0">
            <a:spAutoFit/>
          </a:bodyPr>
          <a:lstStyle/>
          <a:p>
            <a:pPr marL="12700" marR="5080">
              <a:lnSpc>
                <a:spcPts val="3460"/>
              </a:lnSpc>
              <a:spcBef>
                <a:spcPts val="535"/>
              </a:spcBef>
            </a:pPr>
            <a:r>
              <a:rPr lang="vi-VN" sz="3200" dirty="0">
                <a:solidFill>
                  <a:srgbClr val="006666"/>
                </a:solidFill>
              </a:rPr>
              <a:t>Thực </a:t>
            </a:r>
            <a:r>
              <a:rPr lang="vi-VN" sz="3200" spc="-5" dirty="0">
                <a:solidFill>
                  <a:srgbClr val="006666"/>
                </a:solidFill>
              </a:rPr>
              <a:t>hiện </a:t>
            </a:r>
            <a:r>
              <a:rPr lang="vi-VN" sz="3200" dirty="0">
                <a:solidFill>
                  <a:srgbClr val="006666"/>
                </a:solidFill>
              </a:rPr>
              <a:t>chương trình trên thuật</a:t>
            </a:r>
            <a:r>
              <a:rPr lang="vi-VN" sz="3200" spc="-100" dirty="0">
                <a:solidFill>
                  <a:srgbClr val="006666"/>
                </a:solidFill>
              </a:rPr>
              <a:t> </a:t>
            </a:r>
            <a:r>
              <a:rPr lang="vi-VN" sz="3200" spc="-15" dirty="0">
                <a:solidFill>
                  <a:srgbClr val="006666"/>
                </a:solidFill>
              </a:rPr>
              <a:t>toán</a:t>
            </a:r>
            <a:endParaRPr lang="vi-VN" sz="3200" dirty="0"/>
          </a:p>
        </p:txBody>
      </p:sp>
      <p:sp>
        <p:nvSpPr>
          <p:cNvPr id="3" name="object 3"/>
          <p:cNvSpPr txBox="1">
            <a:spLocks noGrp="1"/>
          </p:cNvSpPr>
          <p:nvPr>
            <p:ph type="body" idx="1"/>
          </p:nvPr>
        </p:nvSpPr>
        <p:spPr>
          <a:xfrm>
            <a:off x="304800" y="1371600"/>
            <a:ext cx="8382000" cy="4152034"/>
          </a:xfrm>
          <a:prstGeom prst="rect">
            <a:avLst/>
          </a:prstGeom>
        </p:spPr>
        <p:txBody>
          <a:bodyPr vert="horz" wrap="square" lIns="0" tIns="48895" rIns="0" bIns="0" rtlCol="0">
            <a:spAutoFit/>
          </a:bodyPr>
          <a:lstStyle/>
          <a:p>
            <a:pPr marL="596265" marR="62865" indent="-343535">
              <a:lnSpc>
                <a:spcPct val="90100"/>
              </a:lnSpc>
              <a:spcBef>
                <a:spcPts val="385"/>
              </a:spcBef>
              <a:buSzPct val="75000"/>
              <a:buFont typeface="Wingdings"/>
              <a:buChar char=""/>
              <a:tabLst>
                <a:tab pos="596265" algn="l"/>
                <a:tab pos="597535" algn="l"/>
              </a:tabLst>
            </a:pPr>
            <a:r>
              <a:rPr dirty="0"/>
              <a:t>Máy tính </a:t>
            </a:r>
            <a:r>
              <a:rPr spc="-5" dirty="0"/>
              <a:t>chỉ </a:t>
            </a:r>
            <a:r>
              <a:rPr dirty="0"/>
              <a:t>có thể thi </a:t>
            </a:r>
            <a:r>
              <a:rPr spc="-5" dirty="0"/>
              <a:t>hành </a:t>
            </a:r>
            <a:r>
              <a:rPr dirty="0"/>
              <a:t>trực </a:t>
            </a:r>
            <a:r>
              <a:rPr spc="-5" dirty="0"/>
              <a:t>tiếp ngôn ngữ nhị  phân, do đó phải dịch bằng </a:t>
            </a:r>
            <a:r>
              <a:rPr dirty="0"/>
              <a:t>một cách </a:t>
            </a:r>
            <a:r>
              <a:rPr spc="-5" dirty="0"/>
              <a:t>nào đó để </a:t>
            </a:r>
            <a:r>
              <a:rPr dirty="0"/>
              <a:t>máy  tính có thể </a:t>
            </a:r>
            <a:r>
              <a:rPr spc="-5" dirty="0"/>
              <a:t>thực hiện</a:t>
            </a:r>
            <a:r>
              <a:rPr spc="-30" dirty="0"/>
              <a:t> </a:t>
            </a:r>
            <a:r>
              <a:rPr spc="-5" dirty="0"/>
              <a:t>được.</a:t>
            </a:r>
          </a:p>
          <a:p>
            <a:pPr marL="596265" indent="-343535">
              <a:lnSpc>
                <a:spcPct val="100000"/>
              </a:lnSpc>
              <a:spcBef>
                <a:spcPts val="285"/>
              </a:spcBef>
              <a:buSzPct val="75000"/>
              <a:buFont typeface="Wingdings"/>
              <a:buChar char=""/>
              <a:tabLst>
                <a:tab pos="596265" algn="l"/>
                <a:tab pos="597535" algn="l"/>
              </a:tabLst>
            </a:pPr>
            <a:r>
              <a:rPr spc="-5" dirty="0"/>
              <a:t>Có hai </a:t>
            </a:r>
            <a:r>
              <a:rPr dirty="0"/>
              <a:t>cách thực</a:t>
            </a:r>
            <a:r>
              <a:rPr spc="5" dirty="0"/>
              <a:t> </a:t>
            </a:r>
            <a:r>
              <a:rPr spc="-10" dirty="0"/>
              <a:t>hiện:</a:t>
            </a:r>
          </a:p>
          <a:p>
            <a:pPr marL="996950" lvl="1" indent="-287020">
              <a:lnSpc>
                <a:spcPts val="2735"/>
              </a:lnSpc>
              <a:spcBef>
                <a:spcPts val="290"/>
              </a:spcBef>
              <a:buSzPct val="75000"/>
              <a:buChar char="–"/>
              <a:tabLst>
                <a:tab pos="997585" algn="l"/>
                <a:tab pos="998219" algn="l"/>
              </a:tabLst>
            </a:pPr>
            <a:r>
              <a:rPr sz="2400" spc="-5" dirty="0">
                <a:solidFill>
                  <a:srgbClr val="003366"/>
                </a:solidFill>
                <a:latin typeface="Arial"/>
                <a:cs typeface="Arial"/>
              </a:rPr>
              <a:t>Dịch toàn bộ chương trình ra mã nhị </a:t>
            </a:r>
            <a:r>
              <a:rPr sz="2400" spc="-5" dirty="0" err="1">
                <a:solidFill>
                  <a:srgbClr val="003366"/>
                </a:solidFill>
                <a:latin typeface="Arial"/>
                <a:cs typeface="Arial"/>
              </a:rPr>
              <a:t>phân</a:t>
            </a:r>
            <a:r>
              <a:rPr sz="2400" spc="-5" dirty="0">
                <a:solidFill>
                  <a:srgbClr val="003366"/>
                </a:solidFill>
                <a:latin typeface="Arial"/>
                <a:cs typeface="Arial"/>
              </a:rPr>
              <a:t> </a:t>
            </a:r>
            <a:r>
              <a:rPr sz="2400" spc="-5" dirty="0" err="1">
                <a:solidFill>
                  <a:srgbClr val="003366"/>
                </a:solidFill>
                <a:latin typeface="Arial"/>
                <a:cs typeface="Arial"/>
              </a:rPr>
              <a:t>rồi</a:t>
            </a:r>
            <a:r>
              <a:rPr lang="vi-VN" sz="2400" spc="-5" dirty="0">
                <a:solidFill>
                  <a:srgbClr val="003366"/>
                </a:solidFill>
                <a:latin typeface="Arial"/>
                <a:cs typeface="Arial"/>
              </a:rPr>
              <a:t> </a:t>
            </a:r>
            <a:r>
              <a:rPr sz="2400" spc="-5" dirty="0" err="1">
                <a:solidFill>
                  <a:srgbClr val="003366"/>
                </a:solidFill>
                <a:latin typeface="Arial"/>
                <a:cs typeface="Arial"/>
              </a:rPr>
              <a:t>thực</a:t>
            </a:r>
            <a:r>
              <a:rPr sz="2400" spc="-5" dirty="0">
                <a:solidFill>
                  <a:srgbClr val="003366"/>
                </a:solidFill>
                <a:latin typeface="Arial"/>
                <a:cs typeface="Arial"/>
              </a:rPr>
              <a:t> hiện: chương trình này gọi là bộ </a:t>
            </a:r>
            <a:r>
              <a:rPr sz="2400" spc="-5" dirty="0" err="1">
                <a:solidFill>
                  <a:srgbClr val="FF0000"/>
                </a:solidFill>
                <a:latin typeface="Arial"/>
                <a:cs typeface="Arial"/>
              </a:rPr>
              <a:t>biên</a:t>
            </a:r>
            <a:r>
              <a:rPr sz="2400" spc="-5" dirty="0">
                <a:solidFill>
                  <a:srgbClr val="FF0000"/>
                </a:solidFill>
                <a:latin typeface="Arial"/>
                <a:cs typeface="Arial"/>
              </a:rPr>
              <a:t> </a:t>
            </a:r>
            <a:r>
              <a:rPr sz="2400" spc="-5" dirty="0" err="1">
                <a:solidFill>
                  <a:srgbClr val="FF0000"/>
                </a:solidFill>
                <a:latin typeface="Arial"/>
                <a:cs typeface="Arial"/>
              </a:rPr>
              <a:t>dịch</a:t>
            </a:r>
            <a:r>
              <a:rPr lang="vi-VN" sz="2400" spc="-5" dirty="0">
                <a:solidFill>
                  <a:srgbClr val="FF0000"/>
                </a:solidFill>
                <a:latin typeface="Arial"/>
                <a:cs typeface="Arial"/>
              </a:rPr>
              <a:t> </a:t>
            </a:r>
            <a:r>
              <a:rPr sz="2400" spc="-5" dirty="0">
                <a:solidFill>
                  <a:srgbClr val="003366"/>
                </a:solidFill>
                <a:latin typeface="Arial"/>
                <a:cs typeface="Arial"/>
              </a:rPr>
              <a:t>(compiler).</a:t>
            </a:r>
          </a:p>
          <a:p>
            <a:pPr marL="996950" marR="5080" lvl="1" indent="-287020">
              <a:lnSpc>
                <a:spcPct val="90000"/>
              </a:lnSpc>
              <a:spcBef>
                <a:spcPts val="575"/>
              </a:spcBef>
              <a:buSzPct val="75000"/>
              <a:buChar char="–"/>
              <a:tabLst>
                <a:tab pos="997585" algn="l"/>
                <a:tab pos="998219" algn="l"/>
              </a:tabLst>
            </a:pPr>
            <a:r>
              <a:rPr sz="2400" spc="-5" dirty="0">
                <a:solidFill>
                  <a:srgbClr val="003366"/>
                </a:solidFill>
                <a:latin typeface="Arial"/>
                <a:cs typeface="Arial"/>
              </a:rPr>
              <a:t>Không dịch </a:t>
            </a:r>
            <a:r>
              <a:rPr sz="2400" dirty="0">
                <a:solidFill>
                  <a:srgbClr val="003366"/>
                </a:solidFill>
                <a:latin typeface="Arial"/>
                <a:cs typeface="Arial"/>
              </a:rPr>
              <a:t>ra mã máy mà </a:t>
            </a:r>
            <a:r>
              <a:rPr sz="2400" spc="-5" dirty="0">
                <a:solidFill>
                  <a:srgbClr val="003366"/>
                </a:solidFill>
                <a:latin typeface="Arial"/>
                <a:cs typeface="Arial"/>
              </a:rPr>
              <a:t>dùng </a:t>
            </a:r>
            <a:r>
              <a:rPr sz="2400" dirty="0">
                <a:solidFill>
                  <a:srgbClr val="003366"/>
                </a:solidFill>
                <a:latin typeface="Arial"/>
                <a:cs typeface="Arial"/>
              </a:rPr>
              <a:t>một chương</a:t>
            </a:r>
            <a:r>
              <a:rPr sz="2400" spc="-70" dirty="0">
                <a:solidFill>
                  <a:srgbClr val="003366"/>
                </a:solidFill>
                <a:latin typeface="Arial"/>
                <a:cs typeface="Arial"/>
              </a:rPr>
              <a:t> </a:t>
            </a:r>
            <a:r>
              <a:rPr sz="2400" dirty="0">
                <a:solidFill>
                  <a:srgbClr val="003366"/>
                </a:solidFill>
                <a:latin typeface="Arial"/>
                <a:cs typeface="Arial"/>
              </a:rPr>
              <a:t>trình  có khả </a:t>
            </a:r>
            <a:r>
              <a:rPr sz="2400" spc="-5" dirty="0">
                <a:solidFill>
                  <a:srgbClr val="003366"/>
                </a:solidFill>
                <a:latin typeface="Arial"/>
                <a:cs typeface="Arial"/>
              </a:rPr>
              <a:t>năng phân </a:t>
            </a:r>
            <a:r>
              <a:rPr sz="2400" dirty="0">
                <a:solidFill>
                  <a:srgbClr val="003366"/>
                </a:solidFill>
                <a:latin typeface="Arial"/>
                <a:cs typeface="Arial"/>
              </a:rPr>
              <a:t>tích và thi </a:t>
            </a:r>
            <a:r>
              <a:rPr sz="2400" spc="-5" dirty="0">
                <a:solidFill>
                  <a:srgbClr val="003366"/>
                </a:solidFill>
                <a:latin typeface="Arial"/>
                <a:cs typeface="Arial"/>
              </a:rPr>
              <a:t>hành luôn </a:t>
            </a:r>
            <a:r>
              <a:rPr sz="2400" dirty="0">
                <a:solidFill>
                  <a:srgbClr val="003366"/>
                </a:solidFill>
                <a:latin typeface="Arial"/>
                <a:cs typeface="Arial"/>
              </a:rPr>
              <a:t>các </a:t>
            </a:r>
            <a:r>
              <a:rPr sz="2400" spc="-10" dirty="0">
                <a:solidFill>
                  <a:srgbClr val="003366"/>
                </a:solidFill>
                <a:latin typeface="Arial"/>
                <a:cs typeface="Arial"/>
              </a:rPr>
              <a:t>lệnh  </a:t>
            </a:r>
            <a:r>
              <a:rPr sz="2400" dirty="0">
                <a:solidFill>
                  <a:srgbClr val="003366"/>
                </a:solidFill>
                <a:latin typeface="Arial"/>
                <a:cs typeface="Arial"/>
              </a:rPr>
              <a:t>của chương trình </a:t>
            </a:r>
            <a:r>
              <a:rPr sz="2400" spc="-5" dirty="0">
                <a:solidFill>
                  <a:srgbClr val="003366"/>
                </a:solidFill>
                <a:latin typeface="Arial"/>
                <a:cs typeface="Arial"/>
              </a:rPr>
              <a:t>nguồn. Chương </a:t>
            </a:r>
            <a:r>
              <a:rPr sz="2400" dirty="0">
                <a:solidFill>
                  <a:srgbClr val="003366"/>
                </a:solidFill>
                <a:latin typeface="Arial"/>
                <a:cs typeface="Arial"/>
              </a:rPr>
              <a:t>trình </a:t>
            </a:r>
            <a:r>
              <a:rPr sz="2400" spc="-5" dirty="0">
                <a:solidFill>
                  <a:srgbClr val="003366"/>
                </a:solidFill>
                <a:latin typeface="Arial"/>
                <a:cs typeface="Arial"/>
              </a:rPr>
              <a:t>này gọi là  bộ </a:t>
            </a:r>
            <a:r>
              <a:rPr sz="2400" dirty="0">
                <a:solidFill>
                  <a:srgbClr val="FF0000"/>
                </a:solidFill>
                <a:latin typeface="Arial"/>
                <a:cs typeface="Arial"/>
              </a:rPr>
              <a:t>thông </a:t>
            </a:r>
            <a:r>
              <a:rPr sz="2400" spc="-5" dirty="0">
                <a:solidFill>
                  <a:srgbClr val="FF0000"/>
                </a:solidFill>
                <a:latin typeface="Arial"/>
                <a:cs typeface="Arial"/>
              </a:rPr>
              <a:t>dịch </a:t>
            </a:r>
            <a:r>
              <a:rPr sz="2400" dirty="0">
                <a:solidFill>
                  <a:srgbClr val="003366"/>
                </a:solidFill>
                <a:latin typeface="Arial"/>
                <a:cs typeface="Arial"/>
              </a:rPr>
              <a:t>(interpreter) </a:t>
            </a:r>
            <a:r>
              <a:rPr sz="2400" spc="-5" dirty="0">
                <a:solidFill>
                  <a:srgbClr val="003366"/>
                </a:solidFill>
                <a:latin typeface="Arial"/>
                <a:cs typeface="Arial"/>
              </a:rPr>
              <a:t>Chương </a:t>
            </a:r>
            <a:r>
              <a:rPr sz="2400" dirty="0">
                <a:solidFill>
                  <a:srgbClr val="003366"/>
                </a:solidFill>
                <a:latin typeface="Arial"/>
                <a:cs typeface="Arial"/>
              </a:rPr>
              <a:t>trình thông  </a:t>
            </a:r>
            <a:r>
              <a:rPr sz="2400" spc="-5" dirty="0">
                <a:solidFill>
                  <a:srgbClr val="003366"/>
                </a:solidFill>
                <a:latin typeface="Arial"/>
                <a:cs typeface="Arial"/>
              </a:rPr>
              <a:t>dịch đóng </a:t>
            </a:r>
            <a:r>
              <a:rPr sz="2400" dirty="0">
                <a:solidFill>
                  <a:srgbClr val="003366"/>
                </a:solidFill>
                <a:latin typeface="Arial"/>
                <a:cs typeface="Arial"/>
              </a:rPr>
              <a:t>vai trò </a:t>
            </a:r>
            <a:r>
              <a:rPr sz="2400" spc="-5" dirty="0">
                <a:solidFill>
                  <a:srgbClr val="003366"/>
                </a:solidFill>
                <a:latin typeface="Arial"/>
                <a:cs typeface="Arial"/>
              </a:rPr>
              <a:t>người </a:t>
            </a:r>
            <a:r>
              <a:rPr sz="2400" dirty="0">
                <a:solidFill>
                  <a:srgbClr val="003366"/>
                </a:solidFill>
                <a:latin typeface="Arial"/>
                <a:cs typeface="Arial"/>
              </a:rPr>
              <a:t>thông </a:t>
            </a:r>
            <a:r>
              <a:rPr sz="2400" spc="-5" dirty="0">
                <a:solidFill>
                  <a:srgbClr val="003366"/>
                </a:solidFill>
                <a:latin typeface="Arial"/>
                <a:cs typeface="Arial"/>
              </a:rPr>
              <a:t>ngôn hay </a:t>
            </a:r>
            <a:r>
              <a:rPr sz="2400" dirty="0">
                <a:solidFill>
                  <a:srgbClr val="003366"/>
                </a:solidFill>
                <a:latin typeface="Arial"/>
                <a:cs typeface="Arial"/>
              </a:rPr>
              <a:t>máy</a:t>
            </a:r>
            <a:r>
              <a:rPr sz="2400" spc="-20" dirty="0">
                <a:solidFill>
                  <a:srgbClr val="003366"/>
                </a:solidFill>
                <a:latin typeface="Arial"/>
                <a:cs typeface="Arial"/>
              </a:rPr>
              <a:t> </a:t>
            </a:r>
            <a:r>
              <a:rPr sz="2400" spc="-10" dirty="0">
                <a:solidFill>
                  <a:srgbClr val="003366"/>
                </a:solidFill>
                <a:latin typeface="Arial"/>
                <a:cs typeface="Arial"/>
              </a:rPr>
              <a:t>ảo.</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24</a:t>
            </a:fld>
            <a:r>
              <a:rPr lang="en-US" altLang="en-US" smtClean="0"/>
              <a:t>/C4</a:t>
            </a:r>
            <a:endParaRPr lang="en-US" altLang="en-US" dirty="0"/>
          </a:p>
        </p:txBody>
      </p:sp>
    </p:spTree>
    <p:extLst>
      <p:ext uri="{BB962C8B-B14F-4D97-AF65-F5344CB8AC3E}">
        <p14:creationId xmlns:p14="http://schemas.microsoft.com/office/powerpoint/2010/main" val="248270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Thực thi chương trình hợp ngữ</a:t>
            </a:r>
          </a:p>
        </p:txBody>
      </p:sp>
      <p:sp>
        <p:nvSpPr>
          <p:cNvPr id="123908" name="Rectangle 3"/>
          <p:cNvSpPr>
            <a:spLocks noGrp="1" noChangeArrowheads="1"/>
          </p:cNvSpPr>
          <p:nvPr>
            <p:ph type="body" idx="1"/>
          </p:nvPr>
        </p:nvSpPr>
        <p:spPr>
          <a:xfrm>
            <a:off x="457200" y="1219200"/>
            <a:ext cx="8229600" cy="5334000"/>
          </a:xfrm>
        </p:spPr>
        <p:txBody>
          <a:bodyPr/>
          <a:lstStyle/>
          <a:p>
            <a:pPr eaLnBrk="1" hangingPunct="1"/>
            <a:r>
              <a:rPr lang="en-US" altLang="vi-VN" sz="3600">
                <a:latin typeface="Times New Roman" panose="02020603050405020304" pitchFamily="18" charset="0"/>
              </a:rPr>
              <a:t>Viết chương trình nguồn dùng hợp ngữ</a:t>
            </a:r>
          </a:p>
          <a:p>
            <a:pPr eaLnBrk="1" hangingPunct="1"/>
            <a:r>
              <a:rPr lang="en-US" altLang="vi-VN" sz="3600">
                <a:latin typeface="Times New Roman" panose="02020603050405020304" pitchFamily="18" charset="0"/>
              </a:rPr>
              <a:t>Dùng chương trình dịch hợp ngữ (Assembler) chuyển đổi chương trình nguồn thành chương trình thực thi (trên ngôn ngữ máy tương ứng với một hệ điều hành).</a:t>
            </a:r>
          </a:p>
          <a:p>
            <a:pPr eaLnBrk="1" hangingPunct="1"/>
            <a:r>
              <a:rPr lang="en-US" altLang="vi-VN" sz="3600">
                <a:latin typeface="Times New Roman" panose="02020603050405020304" pitchFamily="18" charset="0"/>
              </a:rPr>
              <a:t>Thực hiện chương trình trên ngôn ngữ máy</a:t>
            </a:r>
          </a:p>
          <a:p>
            <a:pPr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1239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CBC24930-F96D-EF42-BF13-340FDEC7A88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25</a:t>
            </a:fld>
            <a:r>
              <a:rPr lang="en-US" altLang="en-US"/>
              <a:t>/C4</a:t>
            </a:r>
            <a:endParaRPr lang="en-US" altLang="en-US" dirty="0"/>
          </a:p>
        </p:txBody>
      </p:sp>
    </p:spTree>
    <p:extLst>
      <p:ext uri="{BB962C8B-B14F-4D97-AF65-F5344CB8AC3E}">
        <p14:creationId xmlns:p14="http://schemas.microsoft.com/office/powerpoint/2010/main" val="3651256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Thực thi chương trình hợp ngữ (tt)</a:t>
            </a:r>
          </a:p>
        </p:txBody>
      </p:sp>
      <p:sp>
        <p:nvSpPr>
          <p:cNvPr id="124932"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4933" name="Picture 5" descr="c07f0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613025"/>
            <a:ext cx="87630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3B6544A7-5AF4-E144-B67B-FB9B10D69ED8}"/>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26</a:t>
            </a:fld>
            <a:r>
              <a:rPr lang="en-US" altLang="en-US"/>
              <a:t>/C4</a:t>
            </a:r>
            <a:endParaRPr lang="en-US" altLang="en-US" dirty="0"/>
          </a:p>
        </p:txBody>
      </p:sp>
    </p:spTree>
    <p:extLst>
      <p:ext uri="{BB962C8B-B14F-4D97-AF65-F5344CB8AC3E}">
        <p14:creationId xmlns:p14="http://schemas.microsoft.com/office/powerpoint/2010/main" val="334497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Thực thi chương trình ngôn ngữ cấp cao</a:t>
            </a:r>
          </a:p>
        </p:txBody>
      </p:sp>
      <p:sp>
        <p:nvSpPr>
          <p:cNvPr id="126980" name="Rectangle 3"/>
          <p:cNvSpPr>
            <a:spLocks noGrp="1" noChangeArrowheads="1"/>
          </p:cNvSpPr>
          <p:nvPr>
            <p:ph type="body" idx="1"/>
          </p:nvPr>
        </p:nvSpPr>
        <p:spPr>
          <a:xfrm>
            <a:off x="457200" y="1219200"/>
            <a:ext cx="8229600" cy="5334000"/>
          </a:xfrm>
        </p:spPr>
        <p:txBody>
          <a:bodyPr/>
          <a:lstStyle/>
          <a:p>
            <a:pPr eaLnBrk="1" hangingPunct="1"/>
            <a:r>
              <a:rPr lang="en-US" altLang="vi-VN" sz="3600">
                <a:latin typeface="Times New Roman" panose="02020603050405020304" pitchFamily="18" charset="0"/>
              </a:rPr>
              <a:t>Viết chương trình nguồn dùng ngôn ngữ cấp cao</a:t>
            </a:r>
          </a:p>
          <a:p>
            <a:pPr eaLnBrk="1" hangingPunct="1"/>
            <a:r>
              <a:rPr lang="en-US" altLang="vi-VN" sz="3600">
                <a:latin typeface="Times New Roman" panose="02020603050405020304" pitchFamily="18" charset="0"/>
              </a:rPr>
              <a:t>Có hai phương pháp thực thi:</a:t>
            </a:r>
          </a:p>
          <a:p>
            <a:pPr lvl="1" eaLnBrk="1" hangingPunct="1">
              <a:buClr>
                <a:schemeClr val="tx1"/>
              </a:buClr>
              <a:buSzTx/>
              <a:buFontTx/>
              <a:buChar char="•"/>
            </a:pPr>
            <a:r>
              <a:rPr lang="en-US" altLang="vi-VN" sz="3200">
                <a:latin typeface="Times New Roman" panose="02020603050405020304" pitchFamily="18" charset="0"/>
              </a:rPr>
              <a:t>Biên dịch</a:t>
            </a:r>
          </a:p>
          <a:p>
            <a:pPr lvl="1" eaLnBrk="1" hangingPunct="1">
              <a:buClr>
                <a:schemeClr val="tx1"/>
              </a:buClr>
              <a:buSzTx/>
              <a:buFontTx/>
              <a:buChar char="•"/>
            </a:pPr>
            <a:r>
              <a:rPr lang="en-US" altLang="vi-VN" sz="3200">
                <a:latin typeface="Times New Roman" panose="02020603050405020304" pitchFamily="18" charset="0"/>
              </a:rPr>
              <a:t>Thông dịch/Phiên dịch</a:t>
            </a:r>
          </a:p>
          <a:p>
            <a:pPr eaLnBrk="1" hangingPunct="1">
              <a:buFont typeface="Wingdings" panose="05000000000000000000" pitchFamily="2" charset="2"/>
              <a:buNone/>
            </a:pPr>
            <a:endParaRPr lang="en-US" altLang="vi-VN" sz="3600">
              <a:latin typeface="Times New Roman" panose="02020603050405020304" pitchFamily="18" charset="0"/>
            </a:endParaRPr>
          </a:p>
        </p:txBody>
      </p:sp>
      <p:sp>
        <p:nvSpPr>
          <p:cNvPr id="12698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93A2770C-8BDD-8A43-9600-99C4BF3EA09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27</a:t>
            </a:fld>
            <a:r>
              <a:rPr lang="en-US" altLang="en-US"/>
              <a:t>/C4</a:t>
            </a:r>
            <a:endParaRPr lang="en-US" altLang="en-US" dirty="0"/>
          </a:p>
        </p:txBody>
      </p:sp>
    </p:spTree>
    <p:extLst>
      <p:ext uri="{BB962C8B-B14F-4D97-AF65-F5344CB8AC3E}">
        <p14:creationId xmlns:p14="http://schemas.microsoft.com/office/powerpoint/2010/main" val="84336370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457200" y="381000"/>
            <a:ext cx="8229600" cy="563563"/>
          </a:xfrm>
        </p:spPr>
        <p:txBody>
          <a:bodyPr/>
          <a:lstStyle/>
          <a:p>
            <a:pPr eaLnBrk="1" hangingPunct="1"/>
            <a:r>
              <a:rPr lang="en-US" altLang="vi-VN" sz="3600">
                <a:latin typeface="Times New Roman" panose="02020603050405020304" pitchFamily="18" charset="0"/>
              </a:rPr>
              <a:t>Biên dịch (compilation)</a:t>
            </a:r>
          </a:p>
        </p:txBody>
      </p:sp>
      <p:sp>
        <p:nvSpPr>
          <p:cNvPr id="129028" name="Rectangle 3"/>
          <p:cNvSpPr>
            <a:spLocks noGrp="1" noChangeArrowheads="1"/>
          </p:cNvSpPr>
          <p:nvPr>
            <p:ph type="body" idx="1"/>
          </p:nvPr>
        </p:nvSpPr>
        <p:spPr>
          <a:xfrm>
            <a:off x="457200" y="1219200"/>
            <a:ext cx="8229600" cy="5334000"/>
          </a:xfrm>
        </p:spPr>
        <p:txBody>
          <a:bodyPr/>
          <a:lstStyle/>
          <a:p>
            <a:pPr eaLnBrk="1" hangingPunct="1"/>
            <a:r>
              <a:rPr lang="en-US" altLang="vi-VN" sz="3600">
                <a:latin typeface="Times New Roman" panose="02020603050405020304" pitchFamily="18" charset="0"/>
              </a:rPr>
              <a:t>Dùng chương trình biên dịch (Compiler) chuyển chương trình nguồn thành chương trình trên ngôn ngữ máy</a:t>
            </a:r>
          </a:p>
          <a:p>
            <a:pPr eaLnBrk="1" hangingPunct="1"/>
            <a:r>
              <a:rPr lang="en-US" altLang="vi-VN" sz="3600">
                <a:latin typeface="Times New Roman" panose="02020603050405020304" pitchFamily="18" charset="0"/>
              </a:rPr>
              <a:t>Thực thi chương trình trên ngôn ngữ máy</a:t>
            </a:r>
          </a:p>
          <a:p>
            <a:pPr eaLnBrk="1" hangingPunct="1"/>
            <a:r>
              <a:rPr lang="en-US" altLang="vi-VN" sz="3600">
                <a:latin typeface="Times New Roman" panose="02020603050405020304" pitchFamily="18" charset="0"/>
              </a:rPr>
              <a:t>Thực thi nhanh</a:t>
            </a:r>
          </a:p>
          <a:p>
            <a:pPr eaLnBrk="1" hangingPunct="1"/>
            <a:r>
              <a:rPr lang="en-US" altLang="vi-VN" sz="3600">
                <a:latin typeface="Times New Roman" panose="02020603050405020304" pitchFamily="18" charset="0"/>
              </a:rPr>
              <a:t>Cần biên dịch lại khi có thay đổi</a:t>
            </a:r>
          </a:p>
          <a:p>
            <a:pPr eaLnBrk="1" hangingPunct="1"/>
            <a:r>
              <a:rPr lang="en-US" altLang="vi-VN" sz="3600">
                <a:latin typeface="Times New Roman" panose="02020603050405020304" pitchFamily="18" charset="0"/>
              </a:rPr>
              <a:t>Ví dụ: ngôn ngữ C,C++, …</a:t>
            </a:r>
          </a:p>
        </p:txBody>
      </p:sp>
      <p:sp>
        <p:nvSpPr>
          <p:cNvPr id="1290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646B1594-F667-9744-B2D5-B58FF283FA0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28</a:t>
            </a:fld>
            <a:r>
              <a:rPr lang="en-US" altLang="en-US"/>
              <a:t>/C4</a:t>
            </a:r>
            <a:endParaRPr lang="en-US" altLang="en-US" dirty="0"/>
          </a:p>
        </p:txBody>
      </p:sp>
    </p:spTree>
    <p:extLst>
      <p:ext uri="{BB962C8B-B14F-4D97-AF65-F5344CB8AC3E}">
        <p14:creationId xmlns:p14="http://schemas.microsoft.com/office/powerpoint/2010/main" val="374828389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Quá trình biên dịch</a:t>
            </a:r>
          </a:p>
        </p:txBody>
      </p:sp>
      <p:sp>
        <p:nvSpPr>
          <p:cNvPr id="13107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10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732713"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5224D6B8-26C1-524C-AA6F-0D39CA8D6991}"/>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29</a:t>
            </a:fld>
            <a:r>
              <a:rPr lang="en-US" altLang="en-US"/>
              <a:t>/C4</a:t>
            </a:r>
            <a:endParaRPr lang="en-US" altLang="en-US" dirty="0"/>
          </a:p>
        </p:txBody>
      </p:sp>
    </p:spTree>
    <p:extLst>
      <p:ext uri="{BB962C8B-B14F-4D97-AF65-F5344CB8AC3E}">
        <p14:creationId xmlns:p14="http://schemas.microsoft.com/office/powerpoint/2010/main" val="200123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8229600" cy="868363"/>
          </a:xfrm>
        </p:spPr>
        <p:txBody>
          <a:bodyPr/>
          <a:lstStyle/>
          <a:p>
            <a:pPr eaLnBrk="1" hangingPunct="1"/>
            <a:r>
              <a:rPr lang="en-US" altLang="en-US" sz="3600" dirty="0" err="1">
                <a:latin typeface="Times New Roman" panose="02020603050405020304" pitchFamily="18" charset="0"/>
              </a:rPr>
              <a:t>Nội</a:t>
            </a:r>
            <a:r>
              <a:rPr lang="en-US" altLang="en-US" sz="3600" dirty="0">
                <a:latin typeface="Times New Roman" panose="02020603050405020304" pitchFamily="18" charset="0"/>
              </a:rPr>
              <a:t> dung </a:t>
            </a:r>
            <a:r>
              <a:rPr lang="en-US" altLang="en-US" sz="3600" dirty="0" err="1">
                <a:latin typeface="Times New Roman" panose="02020603050405020304" pitchFamily="18" charset="0"/>
              </a:rPr>
              <a:t>chương</a:t>
            </a:r>
            <a:r>
              <a:rPr lang="en-US" altLang="en-US" sz="3600" dirty="0">
                <a:latin typeface="Times New Roman" panose="02020603050405020304" pitchFamily="18" charset="0"/>
              </a:rPr>
              <a:t> 3 </a:t>
            </a:r>
          </a:p>
        </p:txBody>
      </p:sp>
      <p:sp>
        <p:nvSpPr>
          <p:cNvPr id="10244" name="Rectangle 3"/>
          <p:cNvSpPr>
            <a:spLocks noGrp="1" noChangeArrowheads="1"/>
          </p:cNvSpPr>
          <p:nvPr>
            <p:ph type="body" idx="1"/>
          </p:nvPr>
        </p:nvSpPr>
        <p:spPr>
          <a:xfrm>
            <a:off x="457200" y="1295400"/>
            <a:ext cx="8229600" cy="5257800"/>
          </a:xfrm>
        </p:spPr>
        <p:txBody>
          <a:bodyPr/>
          <a:lstStyle/>
          <a:p>
            <a:pPr marL="857250" indent="-857250">
              <a:buFont typeface="+mj-lt"/>
              <a:buAutoNum type="romanUcPeriod"/>
            </a:pPr>
            <a:r>
              <a:rPr lang="en-US" altLang="en-US" sz="3600" b="1" dirty="0" err="1"/>
              <a:t>Phần</a:t>
            </a:r>
            <a:r>
              <a:rPr lang="en-US" altLang="en-US" sz="3600" b="1" dirty="0"/>
              <a:t> </a:t>
            </a:r>
            <a:r>
              <a:rPr lang="en-US" altLang="en-US" sz="3600" b="1" dirty="0" err="1"/>
              <a:t>mềm</a:t>
            </a:r>
            <a:r>
              <a:rPr lang="en-US" altLang="en-US" sz="3600" b="1" dirty="0"/>
              <a:t> </a:t>
            </a:r>
            <a:r>
              <a:rPr lang="en-US" altLang="en-US" sz="3600" b="1" dirty="0" err="1"/>
              <a:t>hệ</a:t>
            </a:r>
            <a:r>
              <a:rPr lang="en-US" altLang="en-US" sz="3600" b="1" dirty="0"/>
              <a:t> </a:t>
            </a:r>
            <a:r>
              <a:rPr lang="en-US" altLang="en-US" sz="3600" b="1" dirty="0" err="1"/>
              <a:t>thống</a:t>
            </a:r>
            <a:endParaRPr lang="en-US" altLang="en-US" sz="3600" b="1" dirty="0"/>
          </a:p>
          <a:p>
            <a:pPr marL="857250" indent="-857250">
              <a:buFont typeface="+mj-lt"/>
              <a:buAutoNum type="romanUcPeriod"/>
            </a:pPr>
            <a:r>
              <a:rPr lang="en-US" altLang="en-US" sz="3600" b="1" dirty="0" err="1"/>
              <a:t>Phần</a:t>
            </a:r>
            <a:r>
              <a:rPr lang="en-US" altLang="en-US" sz="3600" b="1" dirty="0"/>
              <a:t> </a:t>
            </a:r>
            <a:r>
              <a:rPr lang="en-US" altLang="en-US" sz="3600" b="1" dirty="0" err="1"/>
              <a:t>mềm</a:t>
            </a:r>
            <a:r>
              <a:rPr lang="en-US" altLang="en-US" sz="3600" b="1" dirty="0"/>
              <a:t> </a:t>
            </a:r>
            <a:r>
              <a:rPr lang="en-US" altLang="en-US" sz="3600" b="1" dirty="0" err="1"/>
              <a:t>ứng</a:t>
            </a:r>
            <a:r>
              <a:rPr lang="en-US" altLang="en-US" sz="3600" b="1" dirty="0"/>
              <a:t> </a:t>
            </a:r>
            <a:r>
              <a:rPr lang="en-US" altLang="en-US" sz="3600" b="1" dirty="0" err="1"/>
              <a:t>dụng</a:t>
            </a:r>
            <a:endParaRPr lang="en-US" altLang="en-US" sz="3600" b="1" dirty="0"/>
          </a:p>
          <a:p>
            <a:pPr marL="857250" indent="-857250">
              <a:buFont typeface="+mj-lt"/>
              <a:buAutoNum type="romanUcPeriod"/>
            </a:pPr>
            <a:r>
              <a:rPr lang="en-US" altLang="en-US" sz="3600" b="1" dirty="0" err="1"/>
              <a:t>Giải</a:t>
            </a:r>
            <a:r>
              <a:rPr lang="en-US" altLang="en-US" sz="3600" b="1" dirty="0"/>
              <a:t> </a:t>
            </a:r>
            <a:r>
              <a:rPr lang="en-US" altLang="en-US" sz="3600" b="1" dirty="0" err="1"/>
              <a:t>bài</a:t>
            </a:r>
            <a:r>
              <a:rPr lang="en-US" altLang="en-US" sz="3600" b="1" dirty="0"/>
              <a:t> </a:t>
            </a:r>
            <a:r>
              <a:rPr lang="en-US" altLang="en-US" sz="3600" b="1" dirty="0" err="1"/>
              <a:t>toán</a:t>
            </a:r>
            <a:r>
              <a:rPr lang="en-US" altLang="en-US" sz="3600" b="1" dirty="0"/>
              <a:t> </a:t>
            </a:r>
            <a:r>
              <a:rPr lang="en-US" altLang="en-US" sz="3600" b="1" dirty="0" err="1"/>
              <a:t>trên</a:t>
            </a:r>
            <a:r>
              <a:rPr lang="en-US" altLang="en-US" sz="3600" b="1" dirty="0"/>
              <a:t> </a:t>
            </a:r>
            <a:r>
              <a:rPr lang="en-US" altLang="en-US" sz="3600" b="1" dirty="0" err="1"/>
              <a:t>máy</a:t>
            </a:r>
            <a:r>
              <a:rPr lang="en-US" altLang="en-US" sz="3600" b="1" dirty="0"/>
              <a:t> </a:t>
            </a:r>
            <a:r>
              <a:rPr lang="en-US" altLang="en-US" sz="3600" b="1" dirty="0" err="1"/>
              <a:t>tính</a:t>
            </a:r>
            <a:endParaRPr lang="en-US" altLang="en-US" sz="3600" b="1" dirty="0"/>
          </a:p>
        </p:txBody>
      </p:sp>
      <p:sp>
        <p:nvSpPr>
          <p:cNvPr id="1024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313780D7-61FA-E64F-B5BD-13AD679CA450}"/>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a:t>
            </a:fld>
            <a:r>
              <a:rPr lang="en-US" altLang="en-US"/>
              <a:t>/C4</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Thông dịch (Interpretation)</a:t>
            </a:r>
          </a:p>
        </p:txBody>
      </p:sp>
      <p:sp>
        <p:nvSpPr>
          <p:cNvPr id="132100" name="Rectangle 3"/>
          <p:cNvSpPr>
            <a:spLocks noGrp="1" noChangeArrowheads="1"/>
          </p:cNvSpPr>
          <p:nvPr>
            <p:ph type="body" idx="1"/>
          </p:nvPr>
        </p:nvSpPr>
        <p:spPr>
          <a:xfrm>
            <a:off x="457200" y="1219200"/>
            <a:ext cx="8229600" cy="5334000"/>
          </a:xfrm>
        </p:spPr>
        <p:txBody>
          <a:bodyPr/>
          <a:lstStyle/>
          <a:p>
            <a:pPr eaLnBrk="1" hangingPunct="1"/>
            <a:r>
              <a:rPr lang="en-US" altLang="vi-VN" sz="3600">
                <a:latin typeface="Times New Roman" panose="02020603050405020304" pitchFamily="18" charset="0"/>
              </a:rPr>
              <a:t>Dùng chương trình thông dịch (Interpreter) đọc và thực thi từng phát biểu trên chương trình nguồn</a:t>
            </a:r>
          </a:p>
          <a:p>
            <a:pPr eaLnBrk="1" hangingPunct="1"/>
            <a:r>
              <a:rPr lang="en-US" altLang="vi-VN" sz="3600">
                <a:latin typeface="Times New Roman" panose="02020603050405020304" pitchFamily="18" charset="0"/>
              </a:rPr>
              <a:t>Luôn cần chương trình nguồn </a:t>
            </a:r>
          </a:p>
          <a:p>
            <a:pPr eaLnBrk="1" hangingPunct="1"/>
            <a:r>
              <a:rPr lang="en-US" altLang="vi-VN" sz="3600">
                <a:latin typeface="Times New Roman" panose="02020603050405020304" pitchFamily="18" charset="0"/>
              </a:rPr>
              <a:t>Thực thi chậm hơn</a:t>
            </a:r>
          </a:p>
          <a:p>
            <a:pPr eaLnBrk="1" hangingPunct="1"/>
            <a:r>
              <a:rPr lang="en-US" altLang="vi-VN" sz="3600">
                <a:latin typeface="Times New Roman" panose="02020603050405020304" pitchFamily="18" charset="0"/>
              </a:rPr>
              <a:t>Ví dụ: Basic, Scripting language, …</a:t>
            </a:r>
          </a:p>
        </p:txBody>
      </p:sp>
      <p:sp>
        <p:nvSpPr>
          <p:cNvPr id="1321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C0AC5153-DBB4-2648-88D3-4991D632A83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30</a:t>
            </a:fld>
            <a:r>
              <a:rPr lang="en-US" altLang="en-US"/>
              <a:t>/C4</a:t>
            </a:r>
            <a:endParaRPr lang="en-US" altLang="en-US" dirty="0"/>
          </a:p>
        </p:txBody>
      </p:sp>
    </p:spTree>
    <p:extLst>
      <p:ext uri="{BB962C8B-B14F-4D97-AF65-F5344CB8AC3E}">
        <p14:creationId xmlns:p14="http://schemas.microsoft.com/office/powerpoint/2010/main" val="40416477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Quá trình thông dịch</a:t>
            </a:r>
          </a:p>
        </p:txBody>
      </p:sp>
      <p:sp>
        <p:nvSpPr>
          <p:cNvPr id="134148"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4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732713"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6986EEF5-28BC-9947-B604-A1701AEA26A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31</a:t>
            </a:fld>
            <a:r>
              <a:rPr lang="en-US" altLang="en-US"/>
              <a:t>/C4</a:t>
            </a:r>
            <a:endParaRPr lang="en-US" altLang="en-US" dirty="0"/>
          </a:p>
        </p:txBody>
      </p:sp>
    </p:spTree>
    <p:extLst>
      <p:ext uri="{BB962C8B-B14F-4D97-AF65-F5344CB8AC3E}">
        <p14:creationId xmlns:p14="http://schemas.microsoft.com/office/powerpoint/2010/main" val="2497731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altLang="en-US"/>
              <a:t>Phần mềm ứng dụng</a:t>
            </a:r>
          </a:p>
        </p:txBody>
      </p:sp>
      <p:sp>
        <p:nvSpPr>
          <p:cNvPr id="4" name="Footer Placeholder 3"/>
          <p:cNvSpPr>
            <a:spLocks noGrp="1"/>
          </p:cNvSpPr>
          <p:nvPr>
            <p:ph type="ftr" sz="quarter" idx="11"/>
          </p:nvPr>
        </p:nvSpPr>
        <p:spPr/>
        <p:txBody>
          <a:bodyPr/>
          <a:lstStyle/>
          <a:p>
            <a:pPr>
              <a:defRPr/>
            </a:pPr>
            <a:r>
              <a:rPr lang="vi-VN"/>
              <a:t>NMTH - Chương 4</a:t>
            </a:r>
            <a:endParaRPr lang="en-US"/>
          </a:p>
        </p:txBody>
      </p:sp>
      <p:sp>
        <p:nvSpPr>
          <p:cNvPr id="2" name="Slide Number Placeholder 1">
            <a:extLst>
              <a:ext uri="{FF2B5EF4-FFF2-40B4-BE49-F238E27FC236}">
                <a16:creationId xmlns:a16="http://schemas.microsoft.com/office/drawing/2014/main" id="{7D11FBAC-945B-1249-A23A-07908FB7CDCA}"/>
              </a:ext>
            </a:extLst>
          </p:cNvPr>
          <p:cNvSpPr>
            <a:spLocks noGrp="1"/>
          </p:cNvSpPr>
          <p:nvPr>
            <p:ph type="sldNum" sz="quarter" idx="12"/>
          </p:nvPr>
        </p:nvSpPr>
        <p:spPr/>
        <p:txBody>
          <a:bodyPr/>
          <a:lstStyle/>
          <a:p>
            <a:pPr>
              <a:defRPr/>
            </a:pPr>
            <a:fld id="{0CDAD661-5089-4E08-AA8E-D4C5BD36E940}" type="slidenum">
              <a:rPr lang="en-US" smtClean="0"/>
              <a:pPr>
                <a:defRPr/>
              </a:pPr>
              <a:t>32</a:t>
            </a:fld>
            <a:endParaRPr lang="en-US"/>
          </a:p>
        </p:txBody>
      </p:sp>
    </p:spTree>
    <p:extLst>
      <p:ext uri="{BB962C8B-B14F-4D97-AF65-F5344CB8AC3E}">
        <p14:creationId xmlns:p14="http://schemas.microsoft.com/office/powerpoint/2010/main" val="2731948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57200"/>
            <a:ext cx="8305799" cy="552074"/>
          </a:xfrm>
          <a:prstGeom prst="rect">
            <a:avLst/>
          </a:prstGeom>
        </p:spPr>
        <p:txBody>
          <a:bodyPr vert="horz" wrap="square" lIns="0" tIns="13335" rIns="0" bIns="0" rtlCol="0">
            <a:spAutoFit/>
          </a:bodyPr>
          <a:lstStyle/>
          <a:p>
            <a:pPr marL="12700">
              <a:lnSpc>
                <a:spcPct val="100000"/>
              </a:lnSpc>
              <a:spcBef>
                <a:spcPts val="105"/>
              </a:spcBef>
            </a:pPr>
            <a:r>
              <a:rPr dirty="0"/>
              <a:t>PHẦN </a:t>
            </a:r>
            <a:r>
              <a:rPr spc="-5" dirty="0"/>
              <a:t>MỀM </a:t>
            </a:r>
            <a:r>
              <a:rPr dirty="0"/>
              <a:t>ỨNG </a:t>
            </a:r>
            <a:r>
              <a:rPr spc="-5" dirty="0"/>
              <a:t>DỤNG </a:t>
            </a:r>
            <a:r>
              <a:rPr dirty="0"/>
              <a:t>– THUẬT</a:t>
            </a:r>
            <a:r>
              <a:rPr spc="-90" dirty="0"/>
              <a:t> </a:t>
            </a:r>
            <a:r>
              <a:rPr spc="-5" dirty="0"/>
              <a:t>NGỮ</a:t>
            </a:r>
          </a:p>
        </p:txBody>
      </p:sp>
      <p:sp>
        <p:nvSpPr>
          <p:cNvPr id="3" name="object 3"/>
          <p:cNvSpPr txBox="1"/>
          <p:nvPr/>
        </p:nvSpPr>
        <p:spPr>
          <a:xfrm>
            <a:off x="842568" y="1219200"/>
            <a:ext cx="7078980" cy="4708525"/>
          </a:xfrm>
          <a:prstGeom prst="rect">
            <a:avLst/>
          </a:prstGeom>
        </p:spPr>
        <p:txBody>
          <a:bodyPr vert="horz" wrap="square" lIns="0" tIns="85725" rIns="0" bIns="0" rtlCol="0">
            <a:spAutoFit/>
          </a:bodyPr>
          <a:lstStyle/>
          <a:p>
            <a:pPr marL="355600" indent="-342900">
              <a:lnSpc>
                <a:spcPct val="100000"/>
              </a:lnSpc>
              <a:spcBef>
                <a:spcPts val="675"/>
              </a:spcBef>
              <a:buSzPct val="75000"/>
              <a:buFont typeface="Wingdings"/>
              <a:buChar char=""/>
              <a:tabLst>
                <a:tab pos="354965" algn="l"/>
                <a:tab pos="355600" algn="l"/>
              </a:tabLst>
            </a:pPr>
            <a:r>
              <a:rPr sz="2400" spc="-30" dirty="0">
                <a:solidFill>
                  <a:srgbClr val="003366"/>
                </a:solidFill>
                <a:latin typeface="Arial"/>
                <a:cs typeface="Arial"/>
              </a:rPr>
              <a:t>Tiện </a:t>
            </a:r>
            <a:r>
              <a:rPr sz="2400" dirty="0">
                <a:solidFill>
                  <a:srgbClr val="003366"/>
                </a:solidFill>
                <a:latin typeface="Arial"/>
                <a:cs typeface="Arial"/>
              </a:rPr>
              <a:t>ích</a:t>
            </a:r>
            <a:r>
              <a:rPr sz="2400" spc="10" dirty="0">
                <a:solidFill>
                  <a:srgbClr val="003366"/>
                </a:solidFill>
                <a:latin typeface="Arial"/>
                <a:cs typeface="Arial"/>
              </a:rPr>
              <a:t> </a:t>
            </a:r>
            <a:r>
              <a:rPr sz="2400" spc="-5" dirty="0">
                <a:solidFill>
                  <a:srgbClr val="003366"/>
                </a:solidFill>
                <a:latin typeface="Arial"/>
                <a:cs typeface="Arial"/>
              </a:rPr>
              <a:t>(Utility)</a:t>
            </a:r>
            <a:endParaRPr sz="2400">
              <a:latin typeface="Arial"/>
              <a:cs typeface="Arial"/>
            </a:endParaRPr>
          </a:p>
          <a:p>
            <a:pPr marL="355600" indent="-342900">
              <a:lnSpc>
                <a:spcPct val="100000"/>
              </a:lnSpc>
              <a:spcBef>
                <a:spcPts val="580"/>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a:t>
            </a:r>
            <a:r>
              <a:rPr sz="2400" spc="-10" dirty="0">
                <a:solidFill>
                  <a:srgbClr val="003366"/>
                </a:solidFill>
                <a:latin typeface="Arial"/>
                <a:cs typeface="Arial"/>
              </a:rPr>
              <a:t>phát </a:t>
            </a:r>
            <a:r>
              <a:rPr sz="2400" spc="-5" dirty="0">
                <a:solidFill>
                  <a:srgbClr val="003366"/>
                </a:solidFill>
                <a:latin typeface="Arial"/>
                <a:cs typeface="Arial"/>
              </a:rPr>
              <a:t>triển (Development</a:t>
            </a:r>
            <a:r>
              <a:rPr sz="2400" spc="55"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thời gian </a:t>
            </a:r>
            <a:r>
              <a:rPr sz="2400" dirty="0">
                <a:solidFill>
                  <a:srgbClr val="003366"/>
                </a:solidFill>
                <a:latin typeface="Arial"/>
                <a:cs typeface="Arial"/>
              </a:rPr>
              <a:t>thực </a:t>
            </a:r>
            <a:r>
              <a:rPr sz="2400" spc="-5" dirty="0">
                <a:solidFill>
                  <a:srgbClr val="003366"/>
                </a:solidFill>
                <a:latin typeface="Arial"/>
                <a:cs typeface="Arial"/>
              </a:rPr>
              <a:t>(Real-time</a:t>
            </a:r>
            <a:r>
              <a:rPr sz="2400" spc="35"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quản lý (Business</a:t>
            </a:r>
            <a:r>
              <a:rPr sz="2400" spc="20"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tính toán </a:t>
            </a:r>
            <a:r>
              <a:rPr sz="2400" spc="-5" dirty="0">
                <a:solidFill>
                  <a:srgbClr val="003366"/>
                </a:solidFill>
                <a:latin typeface="Arial"/>
                <a:cs typeface="Arial"/>
              </a:rPr>
              <a:t>KH&amp;KT (Eng.&amp;Scie.</a:t>
            </a:r>
            <a:r>
              <a:rPr sz="2400" spc="-55"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80"/>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nhúng (Embedded</a:t>
            </a:r>
            <a:r>
              <a:rPr sz="2400" spc="30"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Phần </a:t>
            </a:r>
            <a:r>
              <a:rPr sz="2400" dirty="0">
                <a:solidFill>
                  <a:srgbClr val="003366"/>
                </a:solidFill>
                <a:latin typeface="Arial"/>
                <a:cs typeface="Arial"/>
              </a:rPr>
              <a:t>mềm trên </a:t>
            </a:r>
            <a:r>
              <a:rPr sz="2400" spc="-20" dirty="0">
                <a:solidFill>
                  <a:srgbClr val="003366"/>
                </a:solidFill>
                <a:latin typeface="Arial"/>
                <a:cs typeface="Arial"/>
              </a:rPr>
              <a:t>Web </a:t>
            </a:r>
            <a:r>
              <a:rPr sz="2400" spc="-10" dirty="0">
                <a:solidFill>
                  <a:srgbClr val="003366"/>
                </a:solidFill>
                <a:latin typeface="Arial"/>
                <a:cs typeface="Arial"/>
              </a:rPr>
              <a:t>(Web-based</a:t>
            </a:r>
            <a:r>
              <a:rPr sz="2400" spc="15" dirty="0">
                <a:solidFill>
                  <a:srgbClr val="003366"/>
                </a:solidFill>
                <a:latin typeface="Arial"/>
                <a:cs typeface="Arial"/>
              </a:rPr>
              <a:t> </a:t>
            </a:r>
            <a:r>
              <a:rPr sz="2400" dirty="0">
                <a:solidFill>
                  <a:srgbClr val="003366"/>
                </a:solidFill>
                <a:latin typeface="Arial"/>
                <a:cs typeface="Arial"/>
              </a:rPr>
              <a:t>SW)</a:t>
            </a:r>
            <a:endParaRPr sz="2400">
              <a:latin typeface="Arial"/>
              <a:cs typeface="Arial"/>
            </a:endParaRPr>
          </a:p>
          <a:p>
            <a:pPr marL="355600" indent="-342900">
              <a:lnSpc>
                <a:spcPct val="100000"/>
              </a:lnSpc>
              <a:spcBef>
                <a:spcPts val="575"/>
              </a:spcBef>
              <a:buSzPct val="75000"/>
              <a:buFont typeface="Wingdings"/>
              <a:buChar char=""/>
              <a:tabLst>
                <a:tab pos="354965" algn="l"/>
                <a:tab pos="355600" algn="l"/>
                <a:tab pos="4605020" algn="l"/>
              </a:tabLst>
            </a:pPr>
            <a:r>
              <a:rPr sz="2400" spc="-5" dirty="0">
                <a:solidFill>
                  <a:srgbClr val="003366"/>
                </a:solidFill>
                <a:latin typeface="Arial"/>
                <a:cs typeface="Arial"/>
              </a:rPr>
              <a:t>Phần </a:t>
            </a:r>
            <a:r>
              <a:rPr sz="2400" dirty="0">
                <a:solidFill>
                  <a:srgbClr val="003366"/>
                </a:solidFill>
                <a:latin typeface="Arial"/>
                <a:cs typeface="Arial"/>
              </a:rPr>
              <a:t>mềm trí tuệ </a:t>
            </a:r>
            <a:r>
              <a:rPr sz="2400" spc="-5" dirty="0">
                <a:solidFill>
                  <a:srgbClr val="003366"/>
                </a:solidFill>
                <a:latin typeface="Arial"/>
                <a:cs typeface="Arial"/>
              </a:rPr>
              <a:t>nhân</a:t>
            </a:r>
            <a:r>
              <a:rPr sz="2400" dirty="0">
                <a:solidFill>
                  <a:srgbClr val="003366"/>
                </a:solidFill>
                <a:latin typeface="Arial"/>
                <a:cs typeface="Arial"/>
              </a:rPr>
              <a:t> tạo</a:t>
            </a:r>
            <a:r>
              <a:rPr sz="2400" spc="-10" dirty="0">
                <a:solidFill>
                  <a:srgbClr val="003366"/>
                </a:solidFill>
                <a:latin typeface="Arial"/>
                <a:cs typeface="Arial"/>
              </a:rPr>
              <a:t> </a:t>
            </a:r>
            <a:r>
              <a:rPr sz="2400" dirty="0">
                <a:solidFill>
                  <a:srgbClr val="003366"/>
                </a:solidFill>
                <a:latin typeface="Arial"/>
                <a:cs typeface="Arial"/>
              </a:rPr>
              <a:t>(AI	SW)</a:t>
            </a:r>
            <a:endParaRPr sz="2400">
              <a:latin typeface="Arial"/>
              <a:cs typeface="Arial"/>
            </a:endParaRPr>
          </a:p>
          <a:p>
            <a:pPr marL="355600" marR="5080" indent="-342900">
              <a:lnSpc>
                <a:spcPct val="100000"/>
              </a:lnSpc>
              <a:spcBef>
                <a:spcPts val="580"/>
              </a:spcBef>
              <a:buClr>
                <a:srgbClr val="003366"/>
              </a:buClr>
              <a:buSzPct val="75000"/>
              <a:buFont typeface="Wingdings"/>
              <a:buChar char=""/>
              <a:tabLst>
                <a:tab pos="354965" algn="l"/>
                <a:tab pos="355600" algn="l"/>
              </a:tabLst>
            </a:pPr>
            <a:r>
              <a:rPr sz="2400" spc="-5" dirty="0">
                <a:solidFill>
                  <a:srgbClr val="FF0000"/>
                </a:solidFill>
                <a:latin typeface="Arial"/>
                <a:cs typeface="Arial"/>
              </a:rPr>
              <a:t>Cách phân chia </a:t>
            </a:r>
            <a:r>
              <a:rPr sz="2400" dirty="0">
                <a:solidFill>
                  <a:srgbClr val="FF0000"/>
                </a:solidFill>
                <a:latin typeface="Arial"/>
                <a:cs typeface="Arial"/>
              </a:rPr>
              <a:t>ở </a:t>
            </a:r>
            <a:r>
              <a:rPr sz="2400" spc="-5" dirty="0">
                <a:solidFill>
                  <a:srgbClr val="FF0000"/>
                </a:solidFill>
                <a:latin typeface="Arial"/>
                <a:cs typeface="Arial"/>
              </a:rPr>
              <a:t>đây </a:t>
            </a:r>
            <a:r>
              <a:rPr sz="2400" dirty="0">
                <a:solidFill>
                  <a:srgbClr val="FF0000"/>
                </a:solidFill>
                <a:latin typeface="Arial"/>
                <a:cs typeface="Arial"/>
              </a:rPr>
              <a:t>không </a:t>
            </a:r>
            <a:r>
              <a:rPr sz="2400" spc="-5" dirty="0">
                <a:solidFill>
                  <a:srgbClr val="FF0000"/>
                </a:solidFill>
                <a:latin typeface="Arial"/>
                <a:cs typeface="Arial"/>
              </a:rPr>
              <a:t>phải là phân loại </a:t>
            </a:r>
            <a:r>
              <a:rPr sz="2400" dirty="0">
                <a:solidFill>
                  <a:srgbClr val="FF0000"/>
                </a:solidFill>
                <a:latin typeface="Arial"/>
                <a:cs typeface="Arial"/>
              </a:rPr>
              <a:t>mà  chỉ </a:t>
            </a:r>
            <a:r>
              <a:rPr sz="2400" spc="-5" dirty="0">
                <a:solidFill>
                  <a:srgbClr val="FF0000"/>
                </a:solidFill>
                <a:latin typeface="Arial"/>
                <a:cs typeface="Arial"/>
              </a:rPr>
              <a:t>là giải </a:t>
            </a:r>
            <a:r>
              <a:rPr sz="2400" dirty="0">
                <a:solidFill>
                  <a:srgbClr val="FF0000"/>
                </a:solidFill>
                <a:latin typeface="Arial"/>
                <a:cs typeface="Arial"/>
              </a:rPr>
              <a:t>thích khái </a:t>
            </a:r>
            <a:r>
              <a:rPr sz="2400" spc="-5" dirty="0">
                <a:solidFill>
                  <a:srgbClr val="FF0000"/>
                </a:solidFill>
                <a:latin typeface="Arial"/>
                <a:cs typeface="Arial"/>
              </a:rPr>
              <a:t>niệm </a:t>
            </a:r>
            <a:r>
              <a:rPr sz="2400" dirty="0">
                <a:solidFill>
                  <a:srgbClr val="FF0000"/>
                </a:solidFill>
                <a:latin typeface="Arial"/>
                <a:cs typeface="Arial"/>
              </a:rPr>
              <a:t>vì các </a:t>
            </a:r>
            <a:r>
              <a:rPr sz="2400" spc="-5" dirty="0">
                <a:solidFill>
                  <a:srgbClr val="FF0000"/>
                </a:solidFill>
                <a:latin typeface="Arial"/>
                <a:cs typeface="Arial"/>
              </a:rPr>
              <a:t>loại này </a:t>
            </a:r>
            <a:r>
              <a:rPr sz="2400" dirty="0">
                <a:solidFill>
                  <a:srgbClr val="FF0000"/>
                </a:solidFill>
                <a:latin typeface="Arial"/>
                <a:cs typeface="Arial"/>
              </a:rPr>
              <a:t>có </a:t>
            </a:r>
            <a:r>
              <a:rPr sz="2400" spc="-5" dirty="0">
                <a:solidFill>
                  <a:srgbClr val="FF0000"/>
                </a:solidFill>
                <a:latin typeface="Arial"/>
                <a:cs typeface="Arial"/>
              </a:rPr>
              <a:t>giao  </a:t>
            </a:r>
            <a:r>
              <a:rPr sz="2400" spc="-10" dirty="0">
                <a:solidFill>
                  <a:srgbClr val="FF0000"/>
                </a:solidFill>
                <a:latin typeface="Arial"/>
                <a:cs typeface="Arial"/>
              </a:rPr>
              <a:t>nhau</a:t>
            </a:r>
            <a:endParaRPr sz="24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33</a:t>
            </a:fld>
            <a:r>
              <a:rPr lang="en-US" altLang="en-US" smtClean="0"/>
              <a:t>/C4</a:t>
            </a:r>
            <a:endParaRPr lang="en-US" altLang="en-US" dirty="0"/>
          </a:p>
        </p:txBody>
      </p:sp>
    </p:spTree>
    <p:extLst>
      <p:ext uri="{BB962C8B-B14F-4D97-AF65-F5344CB8AC3E}">
        <p14:creationId xmlns:p14="http://schemas.microsoft.com/office/powerpoint/2010/main" val="4215464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95300"/>
            <a:ext cx="1982470" cy="574040"/>
          </a:xfrm>
          <a:prstGeom prst="rect">
            <a:avLst/>
          </a:prstGeom>
        </p:spPr>
        <p:txBody>
          <a:bodyPr vert="horz" wrap="square" lIns="0" tIns="12700" rIns="0" bIns="0" rtlCol="0">
            <a:spAutoFit/>
          </a:bodyPr>
          <a:lstStyle/>
          <a:p>
            <a:pPr marL="12700">
              <a:lnSpc>
                <a:spcPct val="100000"/>
              </a:lnSpc>
              <a:spcBef>
                <a:spcPts val="100"/>
              </a:spcBef>
            </a:pPr>
            <a:r>
              <a:rPr sz="3600" dirty="0"/>
              <a:t>TIỆN</a:t>
            </a:r>
            <a:r>
              <a:rPr sz="3600" spc="-95" dirty="0"/>
              <a:t> </a:t>
            </a:r>
            <a:r>
              <a:rPr sz="3600" dirty="0"/>
              <a:t>ÍCH</a:t>
            </a:r>
          </a:p>
        </p:txBody>
      </p:sp>
      <p:sp>
        <p:nvSpPr>
          <p:cNvPr id="3" name="object 3"/>
          <p:cNvSpPr txBox="1"/>
          <p:nvPr/>
        </p:nvSpPr>
        <p:spPr>
          <a:xfrm>
            <a:off x="533400" y="1143000"/>
            <a:ext cx="8077200" cy="5219700"/>
          </a:xfrm>
          <a:prstGeom prst="rect">
            <a:avLst/>
          </a:prstGeom>
        </p:spPr>
        <p:txBody>
          <a:bodyPr vert="horz" wrap="square" lIns="0" tIns="54610" rIns="0" bIns="0" rtlCol="0">
            <a:spAutoFit/>
          </a:bodyPr>
          <a:lstStyle/>
          <a:p>
            <a:pPr marL="355600" marR="6985" indent="-342900" algn="just">
              <a:lnSpc>
                <a:spcPct val="90000"/>
              </a:lnSpc>
              <a:spcBef>
                <a:spcPts val="430"/>
              </a:spcBef>
              <a:buSzPct val="75000"/>
              <a:buFont typeface="Wingdings"/>
              <a:buChar char=""/>
              <a:tabLst>
                <a:tab pos="355600" algn="l"/>
              </a:tabLst>
            </a:pPr>
            <a:r>
              <a:rPr sz="2800" spc="-35" dirty="0">
                <a:solidFill>
                  <a:srgbClr val="003366"/>
                </a:solidFill>
                <a:latin typeface="Arial"/>
                <a:cs typeface="Arial"/>
              </a:rPr>
              <a:t>Tiện </a:t>
            </a:r>
            <a:r>
              <a:rPr sz="2800" spc="-5" dirty="0">
                <a:solidFill>
                  <a:srgbClr val="003366"/>
                </a:solidFill>
                <a:latin typeface="Arial"/>
                <a:cs typeface="Arial"/>
              </a:rPr>
              <a:t>ích: loại phần mềm </a:t>
            </a:r>
            <a:r>
              <a:rPr sz="2800" spc="-10" dirty="0">
                <a:solidFill>
                  <a:srgbClr val="003366"/>
                </a:solidFill>
                <a:latin typeface="Arial"/>
                <a:cs typeface="Arial"/>
              </a:rPr>
              <a:t>ứng </a:t>
            </a:r>
            <a:r>
              <a:rPr sz="2800" spc="-5" dirty="0">
                <a:solidFill>
                  <a:srgbClr val="003366"/>
                </a:solidFill>
                <a:latin typeface="Arial"/>
                <a:cs typeface="Arial"/>
              </a:rPr>
              <a:t>dụng hướng vào  </a:t>
            </a:r>
            <a:r>
              <a:rPr sz="2800" dirty="0">
                <a:solidFill>
                  <a:srgbClr val="003366"/>
                </a:solidFill>
                <a:latin typeface="Arial"/>
                <a:cs typeface="Arial"/>
              </a:rPr>
              <a:t>cải </a:t>
            </a:r>
            <a:r>
              <a:rPr sz="2800" spc="-5" dirty="0">
                <a:solidFill>
                  <a:srgbClr val="003366"/>
                </a:solidFill>
                <a:latin typeface="Arial"/>
                <a:cs typeface="Arial"/>
              </a:rPr>
              <a:t>thiện hiệu quả làm </a:t>
            </a:r>
            <a:r>
              <a:rPr sz="2800" dirty="0">
                <a:solidFill>
                  <a:srgbClr val="003366"/>
                </a:solidFill>
                <a:latin typeface="Arial"/>
                <a:cs typeface="Arial"/>
              </a:rPr>
              <a:t>việc </a:t>
            </a:r>
            <a:r>
              <a:rPr sz="2800" spc="-5" dirty="0">
                <a:solidFill>
                  <a:srgbClr val="003366"/>
                </a:solidFill>
                <a:latin typeface="Arial"/>
                <a:cs typeface="Arial"/>
              </a:rPr>
              <a:t>của con người </a:t>
            </a:r>
            <a:r>
              <a:rPr sz="2800" spc="-10" dirty="0">
                <a:solidFill>
                  <a:srgbClr val="003366"/>
                </a:solidFill>
                <a:latin typeface="Arial"/>
                <a:cs typeface="Arial"/>
              </a:rPr>
              <a:t>đối  </a:t>
            </a:r>
            <a:r>
              <a:rPr sz="2800" spc="-5" dirty="0">
                <a:solidFill>
                  <a:srgbClr val="003366"/>
                </a:solidFill>
                <a:latin typeface="Arial"/>
                <a:cs typeface="Arial"/>
              </a:rPr>
              <a:t>với máy tính, ví dụ:</a:t>
            </a:r>
            <a:endParaRPr sz="2800">
              <a:latin typeface="Arial"/>
              <a:cs typeface="Arial"/>
            </a:endParaRPr>
          </a:p>
          <a:p>
            <a:pPr marL="756285" lvl="1" indent="-287655">
              <a:lnSpc>
                <a:spcPct val="100000"/>
              </a:lnSpc>
              <a:spcBef>
                <a:spcPts val="305"/>
              </a:spcBef>
              <a:buSzPct val="75000"/>
              <a:buChar char="–"/>
              <a:tabLst>
                <a:tab pos="756285" algn="l"/>
                <a:tab pos="756920" algn="l"/>
              </a:tabLst>
            </a:pPr>
            <a:r>
              <a:rPr sz="2400" spc="-5" dirty="0">
                <a:solidFill>
                  <a:srgbClr val="003366"/>
                </a:solidFill>
                <a:latin typeface="Arial"/>
                <a:cs typeface="Arial"/>
              </a:rPr>
              <a:t>Soạn </a:t>
            </a:r>
            <a:r>
              <a:rPr sz="2400" dirty="0">
                <a:solidFill>
                  <a:srgbClr val="003366"/>
                </a:solidFill>
                <a:latin typeface="Arial"/>
                <a:cs typeface="Arial"/>
              </a:rPr>
              <a:t>thảo ở </a:t>
            </a:r>
            <a:r>
              <a:rPr sz="2400" spc="-5" dirty="0">
                <a:solidFill>
                  <a:srgbClr val="003366"/>
                </a:solidFill>
                <a:latin typeface="Arial"/>
                <a:cs typeface="Arial"/>
              </a:rPr>
              <a:t>định dạng text </a:t>
            </a:r>
            <a:r>
              <a:rPr sz="2400" dirty="0">
                <a:solidFill>
                  <a:srgbClr val="003366"/>
                </a:solidFill>
                <a:latin typeface="Arial"/>
                <a:cs typeface="Arial"/>
              </a:rPr>
              <a:t>thuần</a:t>
            </a:r>
            <a:r>
              <a:rPr sz="2400" spc="20" dirty="0">
                <a:solidFill>
                  <a:srgbClr val="003366"/>
                </a:solidFill>
                <a:latin typeface="Arial"/>
                <a:cs typeface="Arial"/>
              </a:rPr>
              <a:t> </a:t>
            </a:r>
            <a:r>
              <a:rPr sz="2400" dirty="0">
                <a:solidFill>
                  <a:srgbClr val="003366"/>
                </a:solidFill>
                <a:latin typeface="Arial"/>
                <a:cs typeface="Arial"/>
              </a:rPr>
              <a:t>tuý,</a:t>
            </a:r>
            <a:endParaRPr sz="2400">
              <a:latin typeface="Arial"/>
              <a:cs typeface="Arial"/>
            </a:endParaRPr>
          </a:p>
          <a:p>
            <a:pPr marL="756285" lvl="1" indent="-287655">
              <a:lnSpc>
                <a:spcPct val="100000"/>
              </a:lnSpc>
              <a:spcBef>
                <a:spcPts val="285"/>
              </a:spcBef>
              <a:buSzPct val="75000"/>
              <a:buChar char="–"/>
              <a:tabLst>
                <a:tab pos="756285" algn="l"/>
                <a:tab pos="756920" algn="l"/>
              </a:tabLst>
            </a:pPr>
            <a:r>
              <a:rPr sz="2400" spc="-5" dirty="0">
                <a:solidFill>
                  <a:srgbClr val="003366"/>
                </a:solidFill>
                <a:latin typeface="Arial"/>
                <a:cs typeface="Arial"/>
              </a:rPr>
              <a:t>Kiểm </a:t>
            </a:r>
            <a:r>
              <a:rPr sz="2400" dirty="0">
                <a:solidFill>
                  <a:srgbClr val="003366"/>
                </a:solidFill>
                <a:latin typeface="Arial"/>
                <a:cs typeface="Arial"/>
              </a:rPr>
              <a:t>tra và </a:t>
            </a:r>
            <a:r>
              <a:rPr sz="2400" spc="-5" dirty="0">
                <a:solidFill>
                  <a:srgbClr val="003366"/>
                </a:solidFill>
                <a:latin typeface="Arial"/>
                <a:cs typeface="Arial"/>
              </a:rPr>
              <a:t>định dạng</a:t>
            </a:r>
            <a:r>
              <a:rPr sz="2400" spc="5" dirty="0">
                <a:solidFill>
                  <a:srgbClr val="003366"/>
                </a:solidFill>
                <a:latin typeface="Arial"/>
                <a:cs typeface="Arial"/>
              </a:rPr>
              <a:t> </a:t>
            </a:r>
            <a:r>
              <a:rPr sz="2400" spc="-10" dirty="0">
                <a:solidFill>
                  <a:srgbClr val="003366"/>
                </a:solidFill>
                <a:latin typeface="Arial"/>
                <a:cs typeface="Arial"/>
              </a:rPr>
              <a:t>đĩa,</a:t>
            </a:r>
            <a:endParaRPr sz="2400">
              <a:latin typeface="Arial"/>
              <a:cs typeface="Arial"/>
            </a:endParaRPr>
          </a:p>
          <a:p>
            <a:pPr marL="756285" lvl="1" indent="-287655">
              <a:lnSpc>
                <a:spcPct val="100000"/>
              </a:lnSpc>
              <a:spcBef>
                <a:spcPts val="290"/>
              </a:spcBef>
              <a:buSzPct val="75000"/>
              <a:buChar char="–"/>
              <a:tabLst>
                <a:tab pos="756285" algn="l"/>
                <a:tab pos="756920" algn="l"/>
              </a:tabLst>
            </a:pPr>
            <a:r>
              <a:rPr sz="2400" spc="-5" dirty="0">
                <a:solidFill>
                  <a:srgbClr val="003366"/>
                </a:solidFill>
                <a:latin typeface="Arial"/>
                <a:cs typeface="Arial"/>
              </a:rPr>
              <a:t>Sao chép dữ</a:t>
            </a:r>
            <a:r>
              <a:rPr sz="2400" spc="10" dirty="0">
                <a:solidFill>
                  <a:srgbClr val="003366"/>
                </a:solidFill>
                <a:latin typeface="Arial"/>
                <a:cs typeface="Arial"/>
              </a:rPr>
              <a:t> </a:t>
            </a:r>
            <a:r>
              <a:rPr sz="2400" spc="-10" dirty="0">
                <a:solidFill>
                  <a:srgbClr val="003366"/>
                </a:solidFill>
                <a:latin typeface="Arial"/>
                <a:cs typeface="Arial"/>
              </a:rPr>
              <a:t>liệu,</a:t>
            </a:r>
            <a:endParaRPr sz="2400">
              <a:latin typeface="Arial"/>
              <a:cs typeface="Arial"/>
            </a:endParaRPr>
          </a:p>
          <a:p>
            <a:pPr marL="756285" lvl="1" indent="-287655">
              <a:lnSpc>
                <a:spcPct val="100000"/>
              </a:lnSpc>
              <a:spcBef>
                <a:spcPts val="290"/>
              </a:spcBef>
              <a:buSzPct val="75000"/>
              <a:buChar char="–"/>
              <a:tabLst>
                <a:tab pos="756285" algn="l"/>
                <a:tab pos="756920" algn="l"/>
              </a:tabLst>
            </a:pPr>
            <a:r>
              <a:rPr sz="2400" dirty="0">
                <a:solidFill>
                  <a:srgbClr val="003366"/>
                </a:solidFill>
                <a:latin typeface="Arial"/>
                <a:cs typeface="Arial"/>
              </a:rPr>
              <a:t>Quét</a:t>
            </a:r>
            <a:r>
              <a:rPr sz="2400" spc="-5" dirty="0">
                <a:solidFill>
                  <a:srgbClr val="003366"/>
                </a:solidFill>
                <a:latin typeface="Arial"/>
                <a:cs typeface="Arial"/>
              </a:rPr>
              <a:t> virus</a:t>
            </a:r>
            <a:endParaRPr sz="2400">
              <a:latin typeface="Arial"/>
              <a:cs typeface="Arial"/>
            </a:endParaRPr>
          </a:p>
          <a:p>
            <a:pPr marL="756285" lvl="1" indent="-287655">
              <a:lnSpc>
                <a:spcPct val="100000"/>
              </a:lnSpc>
              <a:spcBef>
                <a:spcPts val="290"/>
              </a:spcBef>
              <a:buSzPct val="75000"/>
              <a:buChar char="–"/>
              <a:tabLst>
                <a:tab pos="756285" algn="l"/>
                <a:tab pos="756920" algn="l"/>
              </a:tabLst>
            </a:pPr>
            <a:r>
              <a:rPr sz="2400" spc="-5" dirty="0">
                <a:solidFill>
                  <a:srgbClr val="003366"/>
                </a:solidFill>
                <a:latin typeface="Arial"/>
                <a:cs typeface="Arial"/>
              </a:rPr>
              <a:t>Nén dữ</a:t>
            </a:r>
            <a:r>
              <a:rPr sz="2400" spc="5" dirty="0">
                <a:solidFill>
                  <a:srgbClr val="003366"/>
                </a:solidFill>
                <a:latin typeface="Arial"/>
                <a:cs typeface="Arial"/>
              </a:rPr>
              <a:t> </a:t>
            </a:r>
            <a:r>
              <a:rPr sz="2400" spc="-10" dirty="0">
                <a:solidFill>
                  <a:srgbClr val="003366"/>
                </a:solidFill>
                <a:latin typeface="Arial"/>
                <a:cs typeface="Arial"/>
              </a:rPr>
              <a:t>liệu,</a:t>
            </a:r>
            <a:endParaRPr sz="2400">
              <a:latin typeface="Arial"/>
              <a:cs typeface="Arial"/>
            </a:endParaRPr>
          </a:p>
          <a:p>
            <a:pPr marL="756285" lvl="1" indent="-287655">
              <a:lnSpc>
                <a:spcPct val="100000"/>
              </a:lnSpc>
              <a:spcBef>
                <a:spcPts val="285"/>
              </a:spcBef>
              <a:buSzPct val="75000"/>
              <a:buChar char="–"/>
              <a:tabLst>
                <a:tab pos="756285" algn="l"/>
                <a:tab pos="756920" algn="l"/>
              </a:tabLst>
            </a:pPr>
            <a:r>
              <a:rPr sz="2400" spc="-5" dirty="0">
                <a:solidFill>
                  <a:srgbClr val="003366"/>
                </a:solidFill>
                <a:latin typeface="Arial"/>
                <a:cs typeface="Arial"/>
              </a:rPr>
              <a:t>Chuyển đổi định dạng dữ</a:t>
            </a:r>
            <a:r>
              <a:rPr sz="2400" spc="35" dirty="0">
                <a:solidFill>
                  <a:srgbClr val="003366"/>
                </a:solidFill>
                <a:latin typeface="Arial"/>
                <a:cs typeface="Arial"/>
              </a:rPr>
              <a:t> </a:t>
            </a:r>
            <a:r>
              <a:rPr sz="2400" spc="-5" dirty="0">
                <a:solidFill>
                  <a:srgbClr val="003366"/>
                </a:solidFill>
                <a:latin typeface="Arial"/>
                <a:cs typeface="Arial"/>
              </a:rPr>
              <a:t>liệu</a:t>
            </a:r>
            <a:endParaRPr sz="2400">
              <a:latin typeface="Arial"/>
              <a:cs typeface="Arial"/>
            </a:endParaRPr>
          </a:p>
          <a:p>
            <a:pPr marL="756285" lvl="1" indent="-287655">
              <a:lnSpc>
                <a:spcPts val="2735"/>
              </a:lnSpc>
              <a:spcBef>
                <a:spcPts val="290"/>
              </a:spcBef>
              <a:buSzPct val="75000"/>
              <a:buChar char="–"/>
              <a:tabLst>
                <a:tab pos="756285" algn="l"/>
                <a:tab pos="756920" algn="l"/>
              </a:tabLst>
            </a:pPr>
            <a:r>
              <a:rPr sz="2400" spc="-5" dirty="0">
                <a:solidFill>
                  <a:srgbClr val="003366"/>
                </a:solidFill>
                <a:latin typeface="Arial"/>
                <a:cs typeface="Arial"/>
              </a:rPr>
              <a:t>Cải thiện giao diện </a:t>
            </a:r>
            <a:r>
              <a:rPr sz="2400" dirty="0">
                <a:solidFill>
                  <a:srgbClr val="003366"/>
                </a:solidFill>
                <a:latin typeface="Arial"/>
                <a:cs typeface="Arial"/>
              </a:rPr>
              <a:t>(như </a:t>
            </a:r>
            <a:r>
              <a:rPr sz="2400" spc="-5" dirty="0">
                <a:solidFill>
                  <a:srgbClr val="003366"/>
                </a:solidFill>
                <a:latin typeface="Arial"/>
                <a:cs typeface="Arial"/>
              </a:rPr>
              <a:t>Norton Commander</a:t>
            </a:r>
            <a:r>
              <a:rPr sz="2400" spc="40" dirty="0">
                <a:solidFill>
                  <a:srgbClr val="003366"/>
                </a:solidFill>
                <a:latin typeface="Arial"/>
                <a:cs typeface="Arial"/>
              </a:rPr>
              <a:t> </a:t>
            </a:r>
            <a:r>
              <a:rPr sz="2400" spc="-5" dirty="0">
                <a:solidFill>
                  <a:srgbClr val="003366"/>
                </a:solidFill>
                <a:latin typeface="Arial"/>
                <a:cs typeface="Arial"/>
              </a:rPr>
              <a:t>trước</a:t>
            </a:r>
            <a:endParaRPr sz="2400">
              <a:latin typeface="Arial"/>
              <a:cs typeface="Arial"/>
            </a:endParaRPr>
          </a:p>
          <a:p>
            <a:pPr marL="756285">
              <a:lnSpc>
                <a:spcPts val="2735"/>
              </a:lnSpc>
            </a:pPr>
            <a:r>
              <a:rPr sz="2400" spc="-5" dirty="0">
                <a:solidFill>
                  <a:srgbClr val="003366"/>
                </a:solidFill>
                <a:latin typeface="Arial"/>
                <a:cs typeface="Arial"/>
              </a:rPr>
              <a:t>đây)</a:t>
            </a:r>
            <a:endParaRPr sz="2400">
              <a:latin typeface="Arial"/>
              <a:cs typeface="Arial"/>
            </a:endParaRPr>
          </a:p>
          <a:p>
            <a:pPr marL="355600" marR="428625" indent="-342900">
              <a:lnSpc>
                <a:spcPts val="3020"/>
              </a:lnSpc>
              <a:spcBef>
                <a:spcPts val="705"/>
              </a:spcBef>
              <a:buSzPct val="75000"/>
              <a:buFont typeface="Wingdings"/>
              <a:buChar char=""/>
              <a:tabLst>
                <a:tab pos="354965" algn="l"/>
                <a:tab pos="355600" algn="l"/>
              </a:tabLst>
            </a:pPr>
            <a:r>
              <a:rPr sz="2800" spc="-5" dirty="0">
                <a:solidFill>
                  <a:srgbClr val="003366"/>
                </a:solidFill>
                <a:latin typeface="Arial"/>
                <a:cs typeface="Arial"/>
              </a:rPr>
              <a:t>Thông thường các hệ điều hành cũng </a:t>
            </a:r>
            <a:r>
              <a:rPr sz="2800" dirty="0">
                <a:solidFill>
                  <a:srgbClr val="003366"/>
                </a:solidFill>
                <a:latin typeface="Arial"/>
                <a:cs typeface="Arial"/>
              </a:rPr>
              <a:t>cung  </a:t>
            </a:r>
            <a:r>
              <a:rPr sz="2800" spc="-5" dirty="0">
                <a:solidFill>
                  <a:srgbClr val="003366"/>
                </a:solidFill>
                <a:latin typeface="Arial"/>
                <a:cs typeface="Arial"/>
              </a:rPr>
              <a:t>cấp một </a:t>
            </a:r>
            <a:r>
              <a:rPr sz="2800" dirty="0">
                <a:solidFill>
                  <a:srgbClr val="003366"/>
                </a:solidFill>
                <a:latin typeface="Arial"/>
                <a:cs typeface="Arial"/>
              </a:rPr>
              <a:t>số </a:t>
            </a:r>
            <a:r>
              <a:rPr sz="2800" spc="-5" dirty="0">
                <a:solidFill>
                  <a:srgbClr val="003366"/>
                </a:solidFill>
                <a:latin typeface="Arial"/>
                <a:cs typeface="Arial"/>
              </a:rPr>
              <a:t>tiện</a:t>
            </a:r>
            <a:r>
              <a:rPr sz="2800" spc="5" dirty="0">
                <a:solidFill>
                  <a:srgbClr val="003366"/>
                </a:solidFill>
                <a:latin typeface="Arial"/>
                <a:cs typeface="Arial"/>
              </a:rPr>
              <a:t> </a:t>
            </a:r>
            <a:r>
              <a:rPr sz="2800" spc="-5" dirty="0">
                <a:solidFill>
                  <a:srgbClr val="003366"/>
                </a:solidFill>
                <a:latin typeface="Arial"/>
                <a:cs typeface="Arial"/>
              </a:rPr>
              <a:t>ích</a:t>
            </a:r>
            <a:endParaRPr sz="28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34</a:t>
            </a:fld>
            <a:r>
              <a:rPr lang="en-US" altLang="en-US" smtClean="0"/>
              <a:t>/C4</a:t>
            </a:r>
            <a:endParaRPr lang="en-US" altLang="en-US" dirty="0"/>
          </a:p>
        </p:txBody>
      </p:sp>
    </p:spTree>
    <p:extLst>
      <p:ext uri="{BB962C8B-B14F-4D97-AF65-F5344CB8AC3E}">
        <p14:creationId xmlns:p14="http://schemas.microsoft.com/office/powerpoint/2010/main" val="3312538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250" y="533400"/>
            <a:ext cx="5385435" cy="574040"/>
          </a:xfrm>
          <a:prstGeom prst="rect">
            <a:avLst/>
          </a:prstGeom>
        </p:spPr>
        <p:txBody>
          <a:bodyPr vert="horz" wrap="square" lIns="0" tIns="12700" rIns="0" bIns="0" rtlCol="0">
            <a:spAutoFit/>
          </a:bodyPr>
          <a:lstStyle/>
          <a:p>
            <a:pPr marL="12700">
              <a:lnSpc>
                <a:spcPct val="100000"/>
              </a:lnSpc>
              <a:spcBef>
                <a:spcPts val="100"/>
              </a:spcBef>
            </a:pPr>
            <a:r>
              <a:rPr sz="3600" dirty="0"/>
              <a:t>PHẦN </a:t>
            </a:r>
            <a:r>
              <a:rPr sz="3600" spc="-5" dirty="0"/>
              <a:t>MỀM </a:t>
            </a:r>
            <a:r>
              <a:rPr sz="3600" dirty="0"/>
              <a:t>PHÁT</a:t>
            </a:r>
            <a:r>
              <a:rPr sz="3600" spc="-105" dirty="0"/>
              <a:t> </a:t>
            </a:r>
            <a:r>
              <a:rPr sz="3600" dirty="0"/>
              <a:t>TRIỂN</a:t>
            </a:r>
          </a:p>
        </p:txBody>
      </p:sp>
      <p:sp>
        <p:nvSpPr>
          <p:cNvPr id="3" name="object 3"/>
          <p:cNvSpPr txBox="1"/>
          <p:nvPr/>
        </p:nvSpPr>
        <p:spPr>
          <a:xfrm>
            <a:off x="533400" y="1371600"/>
            <a:ext cx="8153400" cy="2983509"/>
          </a:xfrm>
          <a:prstGeom prst="rect">
            <a:avLst/>
          </a:prstGeom>
        </p:spPr>
        <p:txBody>
          <a:bodyPr vert="horz" wrap="square" lIns="0" tIns="12700" rIns="0" bIns="0" rtlCol="0">
            <a:spAutoFit/>
          </a:bodyPr>
          <a:lstStyle/>
          <a:p>
            <a:pPr marL="355600" indent="-342900" algn="just">
              <a:lnSpc>
                <a:spcPts val="2595"/>
              </a:lnSpc>
              <a:spcBef>
                <a:spcPts val="100"/>
              </a:spcBef>
              <a:buSzPct val="75000"/>
              <a:buFont typeface="Wingdings"/>
              <a:buChar char=""/>
              <a:tabLst>
                <a:tab pos="355600" algn="l"/>
              </a:tabLst>
            </a:pPr>
            <a:r>
              <a:rPr sz="2400" spc="-5" dirty="0">
                <a:solidFill>
                  <a:srgbClr val="003366"/>
                </a:solidFill>
                <a:latin typeface="Arial"/>
                <a:cs typeface="Arial"/>
              </a:rPr>
              <a:t>Phần</a:t>
            </a:r>
            <a:r>
              <a:rPr sz="2400" spc="105" dirty="0">
                <a:solidFill>
                  <a:srgbClr val="003366"/>
                </a:solidFill>
                <a:latin typeface="Arial"/>
                <a:cs typeface="Arial"/>
              </a:rPr>
              <a:t> </a:t>
            </a:r>
            <a:r>
              <a:rPr sz="2400" dirty="0">
                <a:solidFill>
                  <a:srgbClr val="003366"/>
                </a:solidFill>
                <a:latin typeface="Arial"/>
                <a:cs typeface="Arial"/>
              </a:rPr>
              <a:t>mềm</a:t>
            </a:r>
            <a:r>
              <a:rPr sz="2400" spc="105" dirty="0">
                <a:solidFill>
                  <a:srgbClr val="003366"/>
                </a:solidFill>
                <a:latin typeface="Arial"/>
                <a:cs typeface="Arial"/>
              </a:rPr>
              <a:t> </a:t>
            </a:r>
            <a:r>
              <a:rPr sz="2400" spc="-5" dirty="0">
                <a:solidFill>
                  <a:srgbClr val="003366"/>
                </a:solidFill>
                <a:latin typeface="Arial"/>
                <a:cs typeface="Arial"/>
              </a:rPr>
              <a:t>để</a:t>
            </a:r>
            <a:r>
              <a:rPr sz="2400" spc="95" dirty="0">
                <a:solidFill>
                  <a:srgbClr val="003366"/>
                </a:solidFill>
                <a:latin typeface="Arial"/>
                <a:cs typeface="Arial"/>
              </a:rPr>
              <a:t> </a:t>
            </a:r>
            <a:r>
              <a:rPr sz="2400" dirty="0">
                <a:solidFill>
                  <a:srgbClr val="003366"/>
                </a:solidFill>
                <a:latin typeface="Arial"/>
                <a:cs typeface="Arial"/>
              </a:rPr>
              <a:t>tạo</a:t>
            </a:r>
            <a:r>
              <a:rPr sz="2400" spc="105" dirty="0">
                <a:solidFill>
                  <a:srgbClr val="003366"/>
                </a:solidFill>
                <a:latin typeface="Arial"/>
                <a:cs typeface="Arial"/>
              </a:rPr>
              <a:t> </a:t>
            </a:r>
            <a:r>
              <a:rPr sz="2400" dirty="0">
                <a:solidFill>
                  <a:srgbClr val="003366"/>
                </a:solidFill>
                <a:latin typeface="Arial"/>
                <a:cs typeface="Arial"/>
              </a:rPr>
              <a:t>ra</a:t>
            </a:r>
            <a:r>
              <a:rPr sz="2400" spc="85" dirty="0">
                <a:solidFill>
                  <a:srgbClr val="003366"/>
                </a:solidFill>
                <a:latin typeface="Arial"/>
                <a:cs typeface="Arial"/>
              </a:rPr>
              <a:t> </a:t>
            </a:r>
            <a:r>
              <a:rPr sz="2400" dirty="0">
                <a:solidFill>
                  <a:srgbClr val="003366"/>
                </a:solidFill>
                <a:latin typeface="Arial"/>
                <a:cs typeface="Arial"/>
              </a:rPr>
              <a:t>các</a:t>
            </a:r>
            <a:r>
              <a:rPr sz="2400" spc="105" dirty="0">
                <a:solidFill>
                  <a:srgbClr val="003366"/>
                </a:solidFill>
                <a:latin typeface="Arial"/>
                <a:cs typeface="Arial"/>
              </a:rPr>
              <a:t> </a:t>
            </a:r>
            <a:r>
              <a:rPr sz="2400" spc="-5" dirty="0">
                <a:solidFill>
                  <a:srgbClr val="003366"/>
                </a:solidFill>
                <a:latin typeface="Arial"/>
                <a:cs typeface="Arial"/>
              </a:rPr>
              <a:t>phần</a:t>
            </a:r>
            <a:r>
              <a:rPr sz="2400" spc="105" dirty="0">
                <a:solidFill>
                  <a:srgbClr val="003366"/>
                </a:solidFill>
                <a:latin typeface="Arial"/>
                <a:cs typeface="Arial"/>
              </a:rPr>
              <a:t> </a:t>
            </a:r>
            <a:r>
              <a:rPr sz="2400" dirty="0">
                <a:solidFill>
                  <a:srgbClr val="003366"/>
                </a:solidFill>
                <a:latin typeface="Arial"/>
                <a:cs typeface="Arial"/>
              </a:rPr>
              <a:t>mềm</a:t>
            </a:r>
            <a:r>
              <a:rPr sz="2400" spc="110" dirty="0">
                <a:solidFill>
                  <a:srgbClr val="003366"/>
                </a:solidFill>
                <a:latin typeface="Arial"/>
                <a:cs typeface="Arial"/>
              </a:rPr>
              <a:t> </a:t>
            </a:r>
            <a:r>
              <a:rPr sz="2400" spc="-5" dirty="0">
                <a:solidFill>
                  <a:srgbClr val="003366"/>
                </a:solidFill>
                <a:latin typeface="Arial"/>
                <a:cs typeface="Arial"/>
              </a:rPr>
              <a:t>khác</a:t>
            </a:r>
            <a:r>
              <a:rPr sz="2400" spc="100" dirty="0">
                <a:solidFill>
                  <a:srgbClr val="003366"/>
                </a:solidFill>
                <a:latin typeface="Arial"/>
                <a:cs typeface="Arial"/>
              </a:rPr>
              <a:t> </a:t>
            </a:r>
            <a:r>
              <a:rPr sz="2400" dirty="0">
                <a:solidFill>
                  <a:srgbClr val="003366"/>
                </a:solidFill>
                <a:latin typeface="Arial"/>
                <a:cs typeface="Arial"/>
              </a:rPr>
              <a:t>(</a:t>
            </a:r>
            <a:r>
              <a:rPr sz="2400" dirty="0" err="1">
                <a:solidFill>
                  <a:srgbClr val="003366"/>
                </a:solidFill>
                <a:latin typeface="Arial"/>
                <a:cs typeface="Arial"/>
              </a:rPr>
              <a:t>phát</a:t>
            </a:r>
            <a:r>
              <a:rPr sz="2400" spc="95" dirty="0">
                <a:solidFill>
                  <a:srgbClr val="003366"/>
                </a:solidFill>
                <a:latin typeface="Arial"/>
                <a:cs typeface="Arial"/>
              </a:rPr>
              <a:t> </a:t>
            </a:r>
            <a:r>
              <a:rPr sz="2400" spc="-5" dirty="0" err="1" smtClean="0">
                <a:solidFill>
                  <a:srgbClr val="003366"/>
                </a:solidFill>
                <a:latin typeface="Arial"/>
                <a:cs typeface="Arial"/>
              </a:rPr>
              <a:t>triển</a:t>
            </a:r>
            <a:r>
              <a:rPr lang="en-US" sz="2400" dirty="0">
                <a:latin typeface="Arial"/>
                <a:cs typeface="Arial"/>
              </a:rPr>
              <a:t> </a:t>
            </a:r>
            <a:r>
              <a:rPr sz="2400" spc="-5" dirty="0" err="1" smtClean="0">
                <a:solidFill>
                  <a:srgbClr val="003366"/>
                </a:solidFill>
                <a:latin typeface="Arial"/>
                <a:cs typeface="Arial"/>
              </a:rPr>
              <a:t>các</a:t>
            </a:r>
            <a:r>
              <a:rPr sz="2400" spc="-5" dirty="0" smtClean="0">
                <a:solidFill>
                  <a:srgbClr val="003366"/>
                </a:solidFill>
                <a:latin typeface="Arial"/>
                <a:cs typeface="Arial"/>
              </a:rPr>
              <a:t> </a:t>
            </a:r>
            <a:r>
              <a:rPr sz="2400" spc="-5" dirty="0">
                <a:solidFill>
                  <a:srgbClr val="003366"/>
                </a:solidFill>
                <a:latin typeface="Arial"/>
                <a:cs typeface="Arial"/>
              </a:rPr>
              <a:t>phần</a:t>
            </a:r>
            <a:r>
              <a:rPr sz="2400" spc="10" dirty="0">
                <a:solidFill>
                  <a:srgbClr val="003366"/>
                </a:solidFill>
                <a:latin typeface="Arial"/>
                <a:cs typeface="Arial"/>
              </a:rPr>
              <a:t> </a:t>
            </a:r>
            <a:r>
              <a:rPr sz="2400" dirty="0">
                <a:solidFill>
                  <a:srgbClr val="003366"/>
                </a:solidFill>
                <a:latin typeface="Arial"/>
                <a:cs typeface="Arial"/>
              </a:rPr>
              <a:t>mềm).</a:t>
            </a:r>
            <a:endParaRPr sz="2400" dirty="0">
              <a:latin typeface="Arial"/>
              <a:cs typeface="Arial"/>
            </a:endParaRPr>
          </a:p>
          <a:p>
            <a:pPr marL="355600" marR="5080" indent="-342900" algn="just">
              <a:lnSpc>
                <a:spcPct val="81300"/>
              </a:lnSpc>
              <a:spcBef>
                <a:spcPts val="1140"/>
              </a:spcBef>
              <a:buSzPct val="75000"/>
              <a:buFont typeface="Wingdings"/>
              <a:buChar char=""/>
              <a:tabLst>
                <a:tab pos="355600" algn="l"/>
              </a:tabLst>
            </a:pPr>
            <a:r>
              <a:rPr sz="2400" spc="-5" dirty="0">
                <a:solidFill>
                  <a:srgbClr val="003366"/>
                </a:solidFill>
                <a:latin typeface="Arial"/>
                <a:cs typeface="Arial"/>
              </a:rPr>
              <a:t>Các phần </a:t>
            </a:r>
            <a:r>
              <a:rPr sz="2400" dirty="0">
                <a:solidFill>
                  <a:srgbClr val="003366"/>
                </a:solidFill>
                <a:latin typeface="Arial"/>
                <a:cs typeface="Arial"/>
              </a:rPr>
              <a:t>mềm </a:t>
            </a:r>
            <a:r>
              <a:rPr sz="2400" spc="-5" dirty="0">
                <a:solidFill>
                  <a:srgbClr val="003366"/>
                </a:solidFill>
                <a:latin typeface="Arial"/>
                <a:cs typeface="Arial"/>
              </a:rPr>
              <a:t>dịch </a:t>
            </a:r>
            <a:r>
              <a:rPr sz="2400" dirty="0">
                <a:solidFill>
                  <a:srgbClr val="003366"/>
                </a:solidFill>
                <a:latin typeface="Arial"/>
                <a:cs typeface="Arial"/>
              </a:rPr>
              <a:t>tự </a:t>
            </a:r>
            <a:r>
              <a:rPr sz="2400" spc="-5" dirty="0">
                <a:solidFill>
                  <a:srgbClr val="003366"/>
                </a:solidFill>
                <a:latin typeface="Arial"/>
                <a:cs typeface="Arial"/>
              </a:rPr>
              <a:t>động </a:t>
            </a:r>
            <a:r>
              <a:rPr sz="2400" dirty="0">
                <a:solidFill>
                  <a:srgbClr val="003366"/>
                </a:solidFill>
                <a:latin typeface="Arial"/>
                <a:cs typeface="Arial"/>
              </a:rPr>
              <a:t>các thuật </a:t>
            </a:r>
            <a:r>
              <a:rPr sz="2400" spc="-5" dirty="0">
                <a:solidFill>
                  <a:srgbClr val="003366"/>
                </a:solidFill>
                <a:latin typeface="Arial"/>
                <a:cs typeface="Arial"/>
              </a:rPr>
              <a:t>toán viết  </a:t>
            </a:r>
            <a:r>
              <a:rPr sz="2400" dirty="0">
                <a:solidFill>
                  <a:srgbClr val="003366"/>
                </a:solidFill>
                <a:latin typeface="Arial"/>
                <a:cs typeface="Arial"/>
              </a:rPr>
              <a:t>trong một </a:t>
            </a:r>
            <a:r>
              <a:rPr sz="2400" spc="-5" dirty="0">
                <a:solidFill>
                  <a:srgbClr val="003366"/>
                </a:solidFill>
                <a:latin typeface="Arial"/>
                <a:cs typeface="Arial"/>
              </a:rPr>
              <a:t>hệ </a:t>
            </a:r>
            <a:r>
              <a:rPr sz="2400" dirty="0">
                <a:solidFill>
                  <a:srgbClr val="003366"/>
                </a:solidFill>
                <a:latin typeface="Arial"/>
                <a:cs typeface="Arial"/>
              </a:rPr>
              <a:t>thống </a:t>
            </a:r>
            <a:r>
              <a:rPr sz="2400" spc="-5" dirty="0">
                <a:solidFill>
                  <a:srgbClr val="003366"/>
                </a:solidFill>
                <a:latin typeface="Arial"/>
                <a:cs typeface="Arial"/>
              </a:rPr>
              <a:t>quy ước nào đó </a:t>
            </a:r>
            <a:r>
              <a:rPr sz="2400" dirty="0">
                <a:solidFill>
                  <a:srgbClr val="003366"/>
                </a:solidFill>
                <a:latin typeface="Arial"/>
                <a:cs typeface="Arial"/>
              </a:rPr>
              <a:t>thành các  chương </a:t>
            </a:r>
            <a:r>
              <a:rPr sz="2400" spc="-5" dirty="0">
                <a:solidFill>
                  <a:srgbClr val="003366"/>
                </a:solidFill>
                <a:latin typeface="Arial"/>
                <a:cs typeface="Arial"/>
              </a:rPr>
              <a:t>trình </a:t>
            </a:r>
            <a:r>
              <a:rPr sz="2400" dirty="0">
                <a:solidFill>
                  <a:srgbClr val="003366"/>
                </a:solidFill>
                <a:latin typeface="Arial"/>
                <a:cs typeface="Arial"/>
              </a:rPr>
              <a:t>trên </a:t>
            </a:r>
            <a:r>
              <a:rPr sz="2400" spc="-10" dirty="0">
                <a:solidFill>
                  <a:srgbClr val="003366"/>
                </a:solidFill>
                <a:latin typeface="Arial"/>
                <a:cs typeface="Arial"/>
              </a:rPr>
              <a:t>mã </a:t>
            </a:r>
            <a:r>
              <a:rPr sz="2400" dirty="0">
                <a:solidFill>
                  <a:srgbClr val="003366"/>
                </a:solidFill>
                <a:latin typeface="Arial"/>
                <a:cs typeface="Arial"/>
              </a:rPr>
              <a:t>máy </a:t>
            </a:r>
            <a:r>
              <a:rPr sz="2400" spc="-5" dirty="0">
                <a:solidFill>
                  <a:srgbClr val="003366"/>
                </a:solidFill>
                <a:latin typeface="Arial"/>
                <a:cs typeface="Arial"/>
              </a:rPr>
              <a:t>mà </a:t>
            </a:r>
            <a:r>
              <a:rPr sz="2400" dirty="0">
                <a:solidFill>
                  <a:srgbClr val="003366"/>
                </a:solidFill>
                <a:latin typeface="Arial"/>
                <a:cs typeface="Arial"/>
              </a:rPr>
              <a:t>máy tính </a:t>
            </a:r>
            <a:r>
              <a:rPr sz="2400" spc="-5" dirty="0">
                <a:solidFill>
                  <a:srgbClr val="003366"/>
                </a:solidFill>
                <a:latin typeface="Arial"/>
                <a:cs typeface="Arial"/>
              </a:rPr>
              <a:t>có </a:t>
            </a:r>
            <a:r>
              <a:rPr sz="2400" dirty="0">
                <a:solidFill>
                  <a:srgbClr val="003366"/>
                </a:solidFill>
                <a:latin typeface="Arial"/>
                <a:cs typeface="Arial"/>
              </a:rPr>
              <a:t>thể </a:t>
            </a:r>
            <a:r>
              <a:rPr sz="2400" spc="-5" dirty="0">
                <a:solidFill>
                  <a:srgbClr val="003366"/>
                </a:solidFill>
                <a:latin typeface="Arial"/>
                <a:cs typeface="Arial"/>
              </a:rPr>
              <a:t>thi  hành được, </a:t>
            </a:r>
            <a:r>
              <a:rPr sz="2400" dirty="0">
                <a:solidFill>
                  <a:srgbClr val="003366"/>
                </a:solidFill>
                <a:latin typeface="Arial"/>
                <a:cs typeface="Arial"/>
              </a:rPr>
              <a:t>các </a:t>
            </a: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hỗ trợ </a:t>
            </a:r>
            <a:r>
              <a:rPr sz="2400" dirty="0">
                <a:solidFill>
                  <a:srgbClr val="003366"/>
                </a:solidFill>
                <a:latin typeface="Arial"/>
                <a:cs typeface="Arial"/>
              </a:rPr>
              <a:t>tổ chức </a:t>
            </a:r>
            <a:r>
              <a:rPr sz="2400" spc="-5" dirty="0">
                <a:solidFill>
                  <a:srgbClr val="003366"/>
                </a:solidFill>
                <a:latin typeface="Arial"/>
                <a:cs typeface="Arial"/>
              </a:rPr>
              <a:t>dữ </a:t>
            </a:r>
            <a:r>
              <a:rPr sz="2400" spc="-10" dirty="0">
                <a:solidFill>
                  <a:srgbClr val="003366"/>
                </a:solidFill>
                <a:latin typeface="Arial"/>
                <a:cs typeface="Arial"/>
              </a:rPr>
              <a:t>liệu,  </a:t>
            </a:r>
            <a:r>
              <a:rPr sz="2400" spc="-5" dirty="0">
                <a:solidFill>
                  <a:srgbClr val="003366"/>
                </a:solidFill>
                <a:latin typeface="Arial"/>
                <a:cs typeface="Arial"/>
              </a:rPr>
              <a:t>những </a:t>
            </a:r>
            <a:r>
              <a:rPr sz="2400" dirty="0">
                <a:solidFill>
                  <a:srgbClr val="003366"/>
                </a:solidFill>
                <a:latin typeface="Arial"/>
                <a:cs typeface="Arial"/>
              </a:rPr>
              <a:t>phần mềm </a:t>
            </a:r>
            <a:r>
              <a:rPr sz="2400" spc="-5" dirty="0">
                <a:solidFill>
                  <a:srgbClr val="003366"/>
                </a:solidFill>
                <a:latin typeface="Arial"/>
                <a:cs typeface="Arial"/>
              </a:rPr>
              <a:t>phát hiện lỗi lập </a:t>
            </a:r>
            <a:r>
              <a:rPr sz="2400" dirty="0">
                <a:solidFill>
                  <a:srgbClr val="003366"/>
                </a:solidFill>
                <a:latin typeface="Arial"/>
                <a:cs typeface="Arial"/>
              </a:rPr>
              <a:t>trình </a:t>
            </a:r>
            <a:r>
              <a:rPr sz="2400" spc="-5" dirty="0">
                <a:solidFill>
                  <a:srgbClr val="003366"/>
                </a:solidFill>
                <a:latin typeface="Arial"/>
                <a:cs typeface="Arial"/>
              </a:rPr>
              <a:t>và </a:t>
            </a:r>
            <a:r>
              <a:rPr sz="2400" dirty="0">
                <a:solidFill>
                  <a:srgbClr val="003366"/>
                </a:solidFill>
                <a:latin typeface="Arial"/>
                <a:cs typeface="Arial"/>
              </a:rPr>
              <a:t>sửa lỗi  </a:t>
            </a:r>
            <a:r>
              <a:rPr sz="2400" spc="-5" dirty="0">
                <a:solidFill>
                  <a:srgbClr val="003366"/>
                </a:solidFill>
                <a:latin typeface="Arial"/>
                <a:cs typeface="Arial"/>
              </a:rPr>
              <a:t>(debuger)...</a:t>
            </a:r>
            <a:endParaRPr sz="2400" dirty="0">
              <a:latin typeface="Arial"/>
              <a:cs typeface="Arial"/>
            </a:endParaRPr>
          </a:p>
          <a:p>
            <a:pPr marL="355600" marR="5080" indent="-342900" algn="just">
              <a:lnSpc>
                <a:spcPts val="2300"/>
              </a:lnSpc>
              <a:spcBef>
                <a:spcPts val="585"/>
              </a:spcBef>
              <a:buSzPct val="75000"/>
              <a:buFont typeface="Wingdings"/>
              <a:buChar char=""/>
              <a:tabLst>
                <a:tab pos="355600" algn="l"/>
              </a:tabLst>
            </a:pP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hỗ </a:t>
            </a:r>
            <a:r>
              <a:rPr sz="2400" dirty="0">
                <a:solidFill>
                  <a:srgbClr val="003366"/>
                </a:solidFill>
                <a:latin typeface="Arial"/>
                <a:cs typeface="Arial"/>
              </a:rPr>
              <a:t>trợ </a:t>
            </a:r>
            <a:r>
              <a:rPr sz="2400" spc="-5" dirty="0">
                <a:solidFill>
                  <a:srgbClr val="003366"/>
                </a:solidFill>
                <a:latin typeface="Arial"/>
                <a:cs typeface="Arial"/>
              </a:rPr>
              <a:t>cho </a:t>
            </a:r>
            <a:r>
              <a:rPr sz="2400" dirty="0">
                <a:solidFill>
                  <a:srgbClr val="003366"/>
                </a:solidFill>
                <a:latin typeface="Arial"/>
                <a:cs typeface="Arial"/>
              </a:rPr>
              <a:t>thiết kế </a:t>
            </a:r>
            <a:r>
              <a:rPr sz="2400" spc="-5" dirty="0">
                <a:solidFill>
                  <a:srgbClr val="003366"/>
                </a:solidFill>
                <a:latin typeface="Arial"/>
                <a:cs typeface="Arial"/>
              </a:rPr>
              <a:t>hệ </a:t>
            </a:r>
            <a:r>
              <a:rPr sz="2400" dirty="0">
                <a:solidFill>
                  <a:srgbClr val="003366"/>
                </a:solidFill>
                <a:latin typeface="Arial"/>
                <a:cs typeface="Arial"/>
              </a:rPr>
              <a:t>thống: </a:t>
            </a:r>
            <a:r>
              <a:rPr sz="2400" spc="-5" dirty="0">
                <a:solidFill>
                  <a:srgbClr val="003366"/>
                </a:solidFill>
                <a:latin typeface="Arial"/>
                <a:cs typeface="Arial"/>
              </a:rPr>
              <a:t>CASE  (Computer Aided Software</a:t>
            </a:r>
            <a:r>
              <a:rPr sz="2400" spc="-80" dirty="0">
                <a:solidFill>
                  <a:srgbClr val="003366"/>
                </a:solidFill>
                <a:latin typeface="Arial"/>
                <a:cs typeface="Arial"/>
              </a:rPr>
              <a:t> </a:t>
            </a:r>
            <a:r>
              <a:rPr sz="2400" spc="-5" dirty="0">
                <a:solidFill>
                  <a:srgbClr val="003366"/>
                </a:solidFill>
                <a:latin typeface="Arial"/>
                <a:cs typeface="Arial"/>
              </a:rPr>
              <a:t>Engineering)</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35</a:t>
            </a:fld>
            <a:r>
              <a:rPr lang="en-US" altLang="en-US" smtClean="0"/>
              <a:t>/C4</a:t>
            </a:r>
            <a:endParaRPr lang="en-US" altLang="en-US" dirty="0"/>
          </a:p>
        </p:txBody>
      </p:sp>
    </p:spTree>
    <p:extLst>
      <p:ext uri="{BB962C8B-B14F-4D97-AF65-F5344CB8AC3E}">
        <p14:creationId xmlns:p14="http://schemas.microsoft.com/office/powerpoint/2010/main" val="2449402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644" y="457200"/>
            <a:ext cx="4682490" cy="574040"/>
          </a:xfrm>
          <a:prstGeom prst="rect">
            <a:avLst/>
          </a:prstGeom>
        </p:spPr>
        <p:txBody>
          <a:bodyPr vert="horz" wrap="square" lIns="0" tIns="12700" rIns="0" bIns="0" rtlCol="0">
            <a:spAutoFit/>
          </a:bodyPr>
          <a:lstStyle/>
          <a:p>
            <a:pPr marL="12700">
              <a:lnSpc>
                <a:spcPct val="100000"/>
              </a:lnSpc>
              <a:spcBef>
                <a:spcPts val="100"/>
              </a:spcBef>
            </a:pPr>
            <a:r>
              <a:rPr sz="3600" dirty="0"/>
              <a:t>PM THỜI GIAN</a:t>
            </a:r>
            <a:r>
              <a:rPr sz="3600" spc="-100" dirty="0"/>
              <a:t> </a:t>
            </a:r>
            <a:r>
              <a:rPr sz="3600" dirty="0"/>
              <a:t>THỰC</a:t>
            </a:r>
          </a:p>
        </p:txBody>
      </p:sp>
      <p:sp>
        <p:nvSpPr>
          <p:cNvPr id="3" name="object 3"/>
          <p:cNvSpPr txBox="1"/>
          <p:nvPr/>
        </p:nvSpPr>
        <p:spPr>
          <a:xfrm>
            <a:off x="834644" y="1624329"/>
            <a:ext cx="7775956" cy="3695700"/>
          </a:xfrm>
          <a:prstGeom prst="rect">
            <a:avLst/>
          </a:prstGeom>
        </p:spPr>
        <p:txBody>
          <a:bodyPr vert="horz" wrap="square" lIns="0" tIns="12065" rIns="0" bIns="0" rtlCol="0">
            <a:spAutoFit/>
          </a:bodyPr>
          <a:lstStyle/>
          <a:p>
            <a:pPr marL="355600" marR="460375" indent="-342900" algn="just">
              <a:lnSpc>
                <a:spcPct val="100000"/>
              </a:lnSpc>
              <a:spcBef>
                <a:spcPts val="95"/>
              </a:spcBef>
              <a:buSzPct val="75000"/>
              <a:buFont typeface="Wingdings"/>
              <a:buChar char=""/>
              <a:tabLst>
                <a:tab pos="354965" algn="l"/>
                <a:tab pos="355600" algn="l"/>
              </a:tabLst>
            </a:pPr>
            <a:r>
              <a:rPr sz="2800" spc="-10" dirty="0">
                <a:solidFill>
                  <a:srgbClr val="003366"/>
                </a:solidFill>
                <a:latin typeface="Arial"/>
                <a:cs typeface="Arial"/>
              </a:rPr>
              <a:t>Đáp ứng </a:t>
            </a:r>
            <a:r>
              <a:rPr sz="2800" spc="-5" dirty="0">
                <a:solidFill>
                  <a:srgbClr val="003366"/>
                </a:solidFill>
                <a:latin typeface="Arial"/>
                <a:cs typeface="Arial"/>
              </a:rPr>
              <a:t>kịp thời, đủ nhanh </a:t>
            </a:r>
            <a:r>
              <a:rPr sz="2800" dirty="0">
                <a:solidFill>
                  <a:srgbClr val="003366"/>
                </a:solidFill>
                <a:latin typeface="Arial"/>
                <a:cs typeface="Arial"/>
              </a:rPr>
              <a:t>để </a:t>
            </a:r>
            <a:r>
              <a:rPr sz="2800" spc="-5" dirty="0" err="1">
                <a:solidFill>
                  <a:srgbClr val="003366"/>
                </a:solidFill>
                <a:latin typeface="Arial"/>
                <a:cs typeface="Arial"/>
              </a:rPr>
              <a:t>không</a:t>
            </a:r>
            <a:r>
              <a:rPr sz="2800" spc="-5" dirty="0">
                <a:solidFill>
                  <a:srgbClr val="003366"/>
                </a:solidFill>
                <a:latin typeface="Arial"/>
                <a:cs typeface="Arial"/>
              </a:rPr>
              <a:t> </a:t>
            </a:r>
            <a:r>
              <a:rPr sz="2800" spc="-5" dirty="0" err="1" smtClean="0">
                <a:solidFill>
                  <a:srgbClr val="003366"/>
                </a:solidFill>
                <a:latin typeface="Arial"/>
                <a:cs typeface="Arial"/>
              </a:rPr>
              <a:t>làm</a:t>
            </a:r>
            <a:r>
              <a:rPr lang="en-US" sz="2800" spc="-5" dirty="0">
                <a:solidFill>
                  <a:srgbClr val="003366"/>
                </a:solidFill>
                <a:latin typeface="Arial"/>
                <a:cs typeface="Arial"/>
              </a:rPr>
              <a:t> </a:t>
            </a:r>
            <a:r>
              <a:rPr sz="2800" spc="-5" dirty="0" err="1" smtClean="0">
                <a:solidFill>
                  <a:srgbClr val="003366"/>
                </a:solidFill>
                <a:latin typeface="Arial"/>
                <a:cs typeface="Arial"/>
              </a:rPr>
              <a:t>hỏng</a:t>
            </a:r>
            <a:r>
              <a:rPr sz="2800" spc="-5" dirty="0" smtClean="0">
                <a:solidFill>
                  <a:srgbClr val="003366"/>
                </a:solidFill>
                <a:latin typeface="Arial"/>
                <a:cs typeface="Arial"/>
              </a:rPr>
              <a:t> </a:t>
            </a:r>
            <a:r>
              <a:rPr sz="2800" spc="-5" dirty="0">
                <a:solidFill>
                  <a:srgbClr val="003366"/>
                </a:solidFill>
                <a:latin typeface="Arial"/>
                <a:cs typeface="Arial"/>
              </a:rPr>
              <a:t>mục đích của hệ</a:t>
            </a:r>
            <a:r>
              <a:rPr sz="2800" spc="25" dirty="0">
                <a:solidFill>
                  <a:srgbClr val="003366"/>
                </a:solidFill>
                <a:latin typeface="Arial"/>
                <a:cs typeface="Arial"/>
              </a:rPr>
              <a:t> </a:t>
            </a:r>
            <a:r>
              <a:rPr sz="2800" spc="-5" dirty="0">
                <a:solidFill>
                  <a:srgbClr val="003366"/>
                </a:solidFill>
                <a:latin typeface="Arial"/>
                <a:cs typeface="Arial"/>
              </a:rPr>
              <a:t>thống</a:t>
            </a:r>
            <a:endParaRPr sz="2800" dirty="0">
              <a:latin typeface="Arial"/>
              <a:cs typeface="Arial"/>
            </a:endParaRPr>
          </a:p>
          <a:p>
            <a:pPr marL="355600" marR="236854" indent="-342900" algn="just">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Phần mềm hệ thống </a:t>
            </a:r>
            <a:r>
              <a:rPr sz="2800" dirty="0">
                <a:solidFill>
                  <a:srgbClr val="003366"/>
                </a:solidFill>
                <a:latin typeface="Arial"/>
                <a:cs typeface="Arial"/>
              </a:rPr>
              <a:t>hoặc </a:t>
            </a:r>
            <a:r>
              <a:rPr sz="2800" spc="-5" dirty="0">
                <a:solidFill>
                  <a:srgbClr val="003366"/>
                </a:solidFill>
                <a:latin typeface="Arial"/>
                <a:cs typeface="Arial"/>
              </a:rPr>
              <a:t>tự động hóa đều  phải là </a:t>
            </a:r>
            <a:r>
              <a:rPr sz="2800" spc="-10" dirty="0">
                <a:solidFill>
                  <a:srgbClr val="003366"/>
                </a:solidFill>
                <a:latin typeface="Arial"/>
                <a:cs typeface="Arial"/>
              </a:rPr>
              <a:t>pm </a:t>
            </a:r>
            <a:r>
              <a:rPr sz="2800" spc="-5" dirty="0">
                <a:solidFill>
                  <a:srgbClr val="003366"/>
                </a:solidFill>
                <a:latin typeface="Arial"/>
                <a:cs typeface="Arial"/>
              </a:rPr>
              <a:t>thời </a:t>
            </a:r>
            <a:r>
              <a:rPr sz="2800" spc="-10" dirty="0">
                <a:solidFill>
                  <a:srgbClr val="003366"/>
                </a:solidFill>
                <a:latin typeface="Arial"/>
                <a:cs typeface="Arial"/>
              </a:rPr>
              <a:t>gian</a:t>
            </a:r>
            <a:r>
              <a:rPr sz="2800" spc="55" dirty="0">
                <a:solidFill>
                  <a:srgbClr val="003366"/>
                </a:solidFill>
                <a:latin typeface="Arial"/>
                <a:cs typeface="Arial"/>
              </a:rPr>
              <a:t> </a:t>
            </a:r>
            <a:r>
              <a:rPr sz="2800" spc="-5" dirty="0">
                <a:solidFill>
                  <a:srgbClr val="003366"/>
                </a:solidFill>
                <a:latin typeface="Arial"/>
                <a:cs typeface="Arial"/>
              </a:rPr>
              <a:t>thực</a:t>
            </a:r>
            <a:endParaRPr sz="2800" dirty="0">
              <a:latin typeface="Arial"/>
              <a:cs typeface="Arial"/>
            </a:endParaRPr>
          </a:p>
          <a:p>
            <a:pPr marL="355600" marR="188595" indent="-342900" algn="just">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VD: điều khiển </a:t>
            </a:r>
            <a:r>
              <a:rPr sz="2800" spc="-55" dirty="0">
                <a:solidFill>
                  <a:srgbClr val="003366"/>
                </a:solidFill>
                <a:latin typeface="Arial"/>
                <a:cs typeface="Arial"/>
              </a:rPr>
              <a:t>máy, </a:t>
            </a:r>
            <a:r>
              <a:rPr sz="2800" spc="-5" dirty="0">
                <a:solidFill>
                  <a:srgbClr val="003366"/>
                </a:solidFill>
                <a:latin typeface="Arial"/>
                <a:cs typeface="Arial"/>
              </a:rPr>
              <a:t>điều khiển tên lửa, các  hệ thống </a:t>
            </a:r>
            <a:r>
              <a:rPr sz="2800" dirty="0">
                <a:solidFill>
                  <a:srgbClr val="003366"/>
                </a:solidFill>
                <a:latin typeface="Arial"/>
                <a:cs typeface="Arial"/>
              </a:rPr>
              <a:t>an </a:t>
            </a:r>
            <a:r>
              <a:rPr sz="2800" spc="-5" dirty="0">
                <a:solidFill>
                  <a:srgbClr val="003366"/>
                </a:solidFill>
                <a:latin typeface="Arial"/>
                <a:cs typeface="Arial"/>
              </a:rPr>
              <a:t>toàn </a:t>
            </a:r>
            <a:r>
              <a:rPr sz="2800" dirty="0">
                <a:solidFill>
                  <a:srgbClr val="003366"/>
                </a:solidFill>
                <a:latin typeface="Arial"/>
                <a:cs typeface="Arial"/>
              </a:rPr>
              <a:t>trên </a:t>
            </a:r>
            <a:r>
              <a:rPr sz="2800" spc="-5" dirty="0">
                <a:solidFill>
                  <a:srgbClr val="003366"/>
                </a:solidFill>
                <a:latin typeface="Arial"/>
                <a:cs typeface="Arial"/>
              </a:rPr>
              <a:t>ô</a:t>
            </a:r>
            <a:r>
              <a:rPr sz="2800" spc="-10" dirty="0">
                <a:solidFill>
                  <a:srgbClr val="003366"/>
                </a:solidFill>
                <a:latin typeface="Arial"/>
                <a:cs typeface="Arial"/>
              </a:rPr>
              <a:t> </a:t>
            </a:r>
            <a:r>
              <a:rPr sz="2800" spc="-5" dirty="0">
                <a:solidFill>
                  <a:srgbClr val="003366"/>
                </a:solidFill>
                <a:latin typeface="Arial"/>
                <a:cs typeface="Arial"/>
              </a:rPr>
              <a:t>tô</a:t>
            </a:r>
            <a:endParaRPr sz="2800" dirty="0">
              <a:latin typeface="Arial"/>
              <a:cs typeface="Arial"/>
            </a:endParaRPr>
          </a:p>
          <a:p>
            <a:pPr marL="355600" marR="5080" indent="-342900" algn="just">
              <a:lnSpc>
                <a:spcPct val="100000"/>
              </a:lnSpc>
              <a:spcBef>
                <a:spcPts val="675"/>
              </a:spcBef>
              <a:buSzPct val="75000"/>
              <a:buFont typeface="Wingdings"/>
              <a:buChar char=""/>
              <a:tabLst>
                <a:tab pos="354965" algn="l"/>
                <a:tab pos="355600" algn="l"/>
              </a:tabLst>
            </a:pPr>
            <a:r>
              <a:rPr sz="2800" spc="-10" dirty="0">
                <a:solidFill>
                  <a:srgbClr val="003366"/>
                </a:solidFill>
                <a:latin typeface="Arial"/>
                <a:cs typeface="Arial"/>
              </a:rPr>
              <a:t>Hệ </a:t>
            </a:r>
            <a:r>
              <a:rPr sz="2800" spc="-5" dirty="0">
                <a:solidFill>
                  <a:srgbClr val="003366"/>
                </a:solidFill>
                <a:latin typeface="Arial"/>
                <a:cs typeface="Arial"/>
              </a:rPr>
              <a:t>điều hành cũng </a:t>
            </a:r>
            <a:r>
              <a:rPr sz="2800" dirty="0">
                <a:solidFill>
                  <a:srgbClr val="003366"/>
                </a:solidFill>
                <a:latin typeface="Arial"/>
                <a:cs typeface="Arial"/>
              </a:rPr>
              <a:t>phải là </a:t>
            </a:r>
            <a:r>
              <a:rPr sz="2800" spc="-5" dirty="0">
                <a:solidFill>
                  <a:srgbClr val="003366"/>
                </a:solidFill>
                <a:latin typeface="Arial"/>
                <a:cs typeface="Arial"/>
              </a:rPr>
              <a:t>một </a:t>
            </a:r>
            <a:r>
              <a:rPr sz="2800" dirty="0">
                <a:solidFill>
                  <a:srgbClr val="003366"/>
                </a:solidFill>
                <a:latin typeface="Arial"/>
                <a:cs typeface="Arial"/>
              </a:rPr>
              <a:t>hệ </a:t>
            </a:r>
            <a:r>
              <a:rPr sz="2800" spc="-5" dirty="0">
                <a:solidFill>
                  <a:srgbClr val="003366"/>
                </a:solidFill>
                <a:latin typeface="Arial"/>
                <a:cs typeface="Arial"/>
              </a:rPr>
              <a:t>thống thời  gian</a:t>
            </a:r>
            <a:r>
              <a:rPr sz="2800" dirty="0">
                <a:solidFill>
                  <a:srgbClr val="003366"/>
                </a:solidFill>
                <a:latin typeface="Arial"/>
                <a:cs typeface="Arial"/>
              </a:rPr>
              <a:t> </a:t>
            </a:r>
            <a:r>
              <a:rPr sz="2800" spc="-5" dirty="0">
                <a:solidFill>
                  <a:srgbClr val="003366"/>
                </a:solidFill>
                <a:latin typeface="Arial"/>
                <a:cs typeface="Arial"/>
              </a:rPr>
              <a:t>thực.</a:t>
            </a:r>
            <a:endParaRPr sz="28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36</a:t>
            </a:fld>
            <a:r>
              <a:rPr lang="en-US" altLang="en-US" smtClean="0"/>
              <a:t>/C4</a:t>
            </a:r>
            <a:endParaRPr lang="en-US" altLang="en-US" dirty="0"/>
          </a:p>
        </p:txBody>
      </p:sp>
    </p:spTree>
    <p:extLst>
      <p:ext uri="{BB962C8B-B14F-4D97-AF65-F5344CB8AC3E}">
        <p14:creationId xmlns:p14="http://schemas.microsoft.com/office/powerpoint/2010/main" val="1885103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392" y="467525"/>
            <a:ext cx="2896870" cy="574040"/>
          </a:xfrm>
          <a:prstGeom prst="rect">
            <a:avLst/>
          </a:prstGeom>
        </p:spPr>
        <p:txBody>
          <a:bodyPr vert="horz" wrap="square" lIns="0" tIns="12700" rIns="0" bIns="0" rtlCol="0">
            <a:spAutoFit/>
          </a:bodyPr>
          <a:lstStyle/>
          <a:p>
            <a:pPr marL="12700">
              <a:lnSpc>
                <a:spcPct val="100000"/>
              </a:lnSpc>
              <a:spcBef>
                <a:spcPts val="100"/>
              </a:spcBef>
            </a:pPr>
            <a:r>
              <a:rPr sz="3600" dirty="0"/>
              <a:t>PM QUẢN</a:t>
            </a:r>
            <a:r>
              <a:rPr sz="3600" spc="-95" dirty="0"/>
              <a:t> </a:t>
            </a:r>
            <a:r>
              <a:rPr sz="3600" dirty="0"/>
              <a:t>LÝ</a:t>
            </a:r>
          </a:p>
        </p:txBody>
      </p:sp>
      <p:sp>
        <p:nvSpPr>
          <p:cNvPr id="3" name="object 3"/>
          <p:cNvSpPr txBox="1"/>
          <p:nvPr/>
        </p:nvSpPr>
        <p:spPr>
          <a:xfrm>
            <a:off x="762000" y="1219200"/>
            <a:ext cx="7430770" cy="4184015"/>
          </a:xfrm>
          <a:prstGeom prst="rect">
            <a:avLst/>
          </a:prstGeom>
        </p:spPr>
        <p:txBody>
          <a:bodyPr vert="horz" wrap="square" lIns="0" tIns="98425" rIns="0" bIns="0" rtlCol="0">
            <a:spAutoFit/>
          </a:bodyPr>
          <a:lstStyle/>
          <a:p>
            <a:pPr marL="354965" indent="-342900">
              <a:lnSpc>
                <a:spcPct val="100000"/>
              </a:lnSpc>
              <a:spcBef>
                <a:spcPts val="775"/>
              </a:spcBef>
              <a:buSzPct val="75000"/>
              <a:buFont typeface="Wingdings"/>
              <a:buChar char=""/>
              <a:tabLst>
                <a:tab pos="354965" algn="l"/>
                <a:tab pos="355600" algn="l"/>
              </a:tabLst>
            </a:pPr>
            <a:r>
              <a:rPr sz="2800" spc="-5" dirty="0">
                <a:solidFill>
                  <a:srgbClr val="003366"/>
                </a:solidFill>
                <a:latin typeface="Arial"/>
                <a:cs typeface="Arial"/>
              </a:rPr>
              <a:t>Lưu trữ thông </a:t>
            </a:r>
            <a:r>
              <a:rPr sz="2800" dirty="0">
                <a:solidFill>
                  <a:srgbClr val="003366"/>
                </a:solidFill>
                <a:latin typeface="Arial"/>
                <a:cs typeface="Arial"/>
              </a:rPr>
              <a:t>tin </a:t>
            </a:r>
            <a:r>
              <a:rPr sz="2800" spc="-5" dirty="0">
                <a:solidFill>
                  <a:srgbClr val="003366"/>
                </a:solidFill>
                <a:latin typeface="Arial"/>
                <a:cs typeface="Arial"/>
              </a:rPr>
              <a:t>của </a:t>
            </a:r>
            <a:r>
              <a:rPr sz="2800" dirty="0">
                <a:solidFill>
                  <a:srgbClr val="003366"/>
                </a:solidFill>
                <a:latin typeface="Arial"/>
                <a:cs typeface="Arial"/>
              </a:rPr>
              <a:t>các </a:t>
            </a:r>
            <a:r>
              <a:rPr sz="2800" spc="-5" dirty="0">
                <a:solidFill>
                  <a:srgbClr val="003366"/>
                </a:solidFill>
                <a:latin typeface="Arial"/>
                <a:cs typeface="Arial"/>
              </a:rPr>
              <a:t>đối tượng quản</a:t>
            </a:r>
            <a:r>
              <a:rPr sz="2800" spc="30" dirty="0">
                <a:solidFill>
                  <a:srgbClr val="003366"/>
                </a:solidFill>
                <a:latin typeface="Arial"/>
                <a:cs typeface="Arial"/>
              </a:rPr>
              <a:t> </a:t>
            </a:r>
            <a:r>
              <a:rPr sz="2800" spc="-10" dirty="0">
                <a:solidFill>
                  <a:srgbClr val="003366"/>
                </a:solidFill>
                <a:latin typeface="Arial"/>
                <a:cs typeface="Arial"/>
              </a:rPr>
              <a:t>lý</a:t>
            </a:r>
            <a:endParaRPr sz="2800">
              <a:latin typeface="Arial"/>
              <a:cs typeface="Arial"/>
            </a:endParaRPr>
          </a:p>
          <a:p>
            <a:pPr marL="354965" marR="5080" indent="-342900">
              <a:lnSpc>
                <a:spcPct val="100000"/>
              </a:lnSpc>
              <a:spcBef>
                <a:spcPts val="670"/>
              </a:spcBef>
              <a:buSzPct val="75000"/>
              <a:buFont typeface="Wingdings"/>
              <a:buChar char=""/>
              <a:tabLst>
                <a:tab pos="354965" algn="l"/>
                <a:tab pos="355600" algn="l"/>
              </a:tabLst>
            </a:pPr>
            <a:r>
              <a:rPr sz="2800" spc="-10" dirty="0">
                <a:solidFill>
                  <a:srgbClr val="003366"/>
                </a:solidFill>
                <a:latin typeface="Arial"/>
                <a:cs typeface="Arial"/>
              </a:rPr>
              <a:t>Cập </a:t>
            </a:r>
            <a:r>
              <a:rPr sz="2800" spc="-5" dirty="0">
                <a:solidFill>
                  <a:srgbClr val="003366"/>
                </a:solidFill>
                <a:latin typeface="Arial"/>
                <a:cs typeface="Arial"/>
              </a:rPr>
              <a:t>nhật thông </a:t>
            </a:r>
            <a:r>
              <a:rPr sz="2800" dirty="0">
                <a:solidFill>
                  <a:srgbClr val="003366"/>
                </a:solidFill>
                <a:latin typeface="Arial"/>
                <a:cs typeface="Arial"/>
              </a:rPr>
              <a:t>tin </a:t>
            </a:r>
            <a:r>
              <a:rPr sz="2800" spc="-5" dirty="0">
                <a:solidFill>
                  <a:srgbClr val="003366"/>
                </a:solidFill>
                <a:latin typeface="Arial"/>
                <a:cs typeface="Arial"/>
              </a:rPr>
              <a:t>để đảm bảo tính thực của  đối</a:t>
            </a:r>
            <a:r>
              <a:rPr sz="2800" spc="-10" dirty="0">
                <a:solidFill>
                  <a:srgbClr val="003366"/>
                </a:solidFill>
                <a:latin typeface="Arial"/>
                <a:cs typeface="Arial"/>
              </a:rPr>
              <a:t> </a:t>
            </a:r>
            <a:r>
              <a:rPr sz="2800" spc="-5" dirty="0">
                <a:solidFill>
                  <a:srgbClr val="003366"/>
                </a:solidFill>
                <a:latin typeface="Arial"/>
                <a:cs typeface="Arial"/>
              </a:rPr>
              <a:t>tượng</a:t>
            </a:r>
            <a:endParaRPr sz="2800">
              <a:latin typeface="Arial"/>
              <a:cs typeface="Arial"/>
            </a:endParaRPr>
          </a:p>
          <a:p>
            <a:pPr marL="354965"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Khai</a:t>
            </a:r>
            <a:r>
              <a:rPr sz="2800" dirty="0">
                <a:solidFill>
                  <a:srgbClr val="003366"/>
                </a:solidFill>
                <a:latin typeface="Arial"/>
                <a:cs typeface="Arial"/>
              </a:rPr>
              <a:t> thác:</a:t>
            </a:r>
            <a:endParaRPr sz="2800">
              <a:latin typeface="Arial"/>
              <a:cs typeface="Arial"/>
            </a:endParaRPr>
          </a:p>
          <a:p>
            <a:pPr marL="756285" lvl="1" indent="-287655">
              <a:lnSpc>
                <a:spcPct val="100000"/>
              </a:lnSpc>
              <a:spcBef>
                <a:spcPts val="590"/>
              </a:spcBef>
              <a:buSzPct val="75000"/>
              <a:buChar char="–"/>
              <a:tabLst>
                <a:tab pos="756285" algn="l"/>
                <a:tab pos="756920" algn="l"/>
              </a:tabLst>
            </a:pPr>
            <a:r>
              <a:rPr sz="2400" spc="-25" dirty="0">
                <a:solidFill>
                  <a:srgbClr val="003366"/>
                </a:solidFill>
                <a:latin typeface="Arial"/>
                <a:cs typeface="Arial"/>
              </a:rPr>
              <a:t>Truy </a:t>
            </a:r>
            <a:r>
              <a:rPr sz="2400" spc="-10" dirty="0">
                <a:solidFill>
                  <a:srgbClr val="003366"/>
                </a:solidFill>
                <a:latin typeface="Arial"/>
                <a:cs typeface="Arial"/>
              </a:rPr>
              <a:t>xuất </a:t>
            </a:r>
            <a:r>
              <a:rPr sz="2400" spc="-5" dirty="0">
                <a:solidFill>
                  <a:srgbClr val="003366"/>
                </a:solidFill>
                <a:latin typeface="Arial"/>
                <a:cs typeface="Arial"/>
              </a:rPr>
              <a:t>dữ liệu phục</a:t>
            </a:r>
            <a:r>
              <a:rPr sz="2400" spc="55" dirty="0">
                <a:solidFill>
                  <a:srgbClr val="003366"/>
                </a:solidFill>
                <a:latin typeface="Arial"/>
                <a:cs typeface="Arial"/>
              </a:rPr>
              <a:t> </a:t>
            </a:r>
            <a:r>
              <a:rPr sz="2400" dirty="0">
                <a:solidFill>
                  <a:srgbClr val="003366"/>
                </a:solidFill>
                <a:latin typeface="Arial"/>
                <a:cs typeface="Arial"/>
              </a:rPr>
              <a:t>vụ</a:t>
            </a:r>
            <a:endParaRPr sz="2400">
              <a:latin typeface="Arial"/>
              <a:cs typeface="Arial"/>
            </a:endParaRPr>
          </a:p>
          <a:p>
            <a:pPr marL="756285" lvl="1" indent="-287655">
              <a:lnSpc>
                <a:spcPct val="100000"/>
              </a:lnSpc>
              <a:spcBef>
                <a:spcPts val="580"/>
              </a:spcBef>
              <a:buSzPct val="75000"/>
              <a:buChar char="–"/>
              <a:tabLst>
                <a:tab pos="756285" algn="l"/>
                <a:tab pos="756920" algn="l"/>
              </a:tabLst>
            </a:pPr>
            <a:r>
              <a:rPr sz="2400" spc="-5" dirty="0">
                <a:solidFill>
                  <a:srgbClr val="003366"/>
                </a:solidFill>
                <a:latin typeface="Arial"/>
                <a:cs typeface="Arial"/>
              </a:rPr>
              <a:t>Thống</a:t>
            </a:r>
            <a:r>
              <a:rPr sz="2400" dirty="0">
                <a:solidFill>
                  <a:srgbClr val="003366"/>
                </a:solidFill>
                <a:latin typeface="Arial"/>
                <a:cs typeface="Arial"/>
              </a:rPr>
              <a:t> kê,</a:t>
            </a:r>
            <a:endParaRPr sz="2400">
              <a:latin typeface="Arial"/>
              <a:cs typeface="Arial"/>
            </a:endParaRPr>
          </a:p>
          <a:p>
            <a:pPr marL="756285" marR="64769" lvl="1" indent="-287020">
              <a:lnSpc>
                <a:spcPct val="100000"/>
              </a:lnSpc>
              <a:spcBef>
                <a:spcPts val="575"/>
              </a:spcBef>
              <a:buSzPct val="75000"/>
              <a:buChar char="–"/>
              <a:tabLst>
                <a:tab pos="756285" algn="l"/>
                <a:tab pos="756920" algn="l"/>
              </a:tabLst>
            </a:pPr>
            <a:r>
              <a:rPr sz="2400" spc="-5" dirty="0">
                <a:solidFill>
                  <a:srgbClr val="003366"/>
                </a:solidFill>
                <a:latin typeface="Arial"/>
                <a:cs typeface="Arial"/>
              </a:rPr>
              <a:t>Hỗ </a:t>
            </a:r>
            <a:r>
              <a:rPr sz="2400" dirty="0">
                <a:solidFill>
                  <a:srgbClr val="003366"/>
                </a:solidFill>
                <a:latin typeface="Arial"/>
                <a:cs typeface="Arial"/>
              </a:rPr>
              <a:t>trợ </a:t>
            </a:r>
            <a:r>
              <a:rPr sz="2400" spc="-5" dirty="0">
                <a:solidFill>
                  <a:srgbClr val="003366"/>
                </a:solidFill>
                <a:latin typeface="Arial"/>
                <a:cs typeface="Arial"/>
              </a:rPr>
              <a:t>cho </a:t>
            </a:r>
            <a:r>
              <a:rPr sz="2400" dirty="0">
                <a:solidFill>
                  <a:srgbClr val="003366"/>
                </a:solidFill>
                <a:latin typeface="Arial"/>
                <a:cs typeface="Arial"/>
              </a:rPr>
              <a:t>các </a:t>
            </a:r>
            <a:r>
              <a:rPr sz="2400" spc="-5" dirty="0">
                <a:solidFill>
                  <a:srgbClr val="003366"/>
                </a:solidFill>
                <a:latin typeface="Arial"/>
                <a:cs typeface="Arial"/>
              </a:rPr>
              <a:t>hoạt động </a:t>
            </a:r>
            <a:r>
              <a:rPr sz="2400" dirty="0">
                <a:solidFill>
                  <a:srgbClr val="003366"/>
                </a:solidFill>
                <a:latin typeface="Arial"/>
                <a:cs typeface="Arial"/>
              </a:rPr>
              <a:t>ra </a:t>
            </a:r>
            <a:r>
              <a:rPr sz="2400" spc="-5" dirty="0">
                <a:solidFill>
                  <a:srgbClr val="003366"/>
                </a:solidFill>
                <a:latin typeface="Arial"/>
                <a:cs typeface="Arial"/>
              </a:rPr>
              <a:t>quyết định </a:t>
            </a:r>
            <a:r>
              <a:rPr sz="2400" dirty="0">
                <a:solidFill>
                  <a:srgbClr val="003366"/>
                </a:solidFill>
                <a:latin typeface="Arial"/>
                <a:cs typeface="Arial"/>
              </a:rPr>
              <a:t>một cách  thủ </a:t>
            </a:r>
            <a:r>
              <a:rPr sz="2400" spc="-5" dirty="0">
                <a:solidFill>
                  <a:srgbClr val="003366"/>
                </a:solidFill>
                <a:latin typeface="Arial"/>
                <a:cs typeface="Arial"/>
              </a:rPr>
              <a:t>công hay </a:t>
            </a:r>
            <a:r>
              <a:rPr sz="2400" dirty="0">
                <a:solidFill>
                  <a:srgbClr val="003366"/>
                </a:solidFill>
                <a:latin typeface="Arial"/>
                <a:cs typeface="Arial"/>
              </a:rPr>
              <a:t>tự</a:t>
            </a:r>
            <a:r>
              <a:rPr sz="2400" spc="-15" dirty="0">
                <a:solidFill>
                  <a:srgbClr val="003366"/>
                </a:solidFill>
                <a:latin typeface="Arial"/>
                <a:cs typeface="Arial"/>
              </a:rPr>
              <a:t> </a:t>
            </a:r>
            <a:r>
              <a:rPr sz="2400" spc="-5" dirty="0">
                <a:solidFill>
                  <a:srgbClr val="003366"/>
                </a:solidFill>
                <a:latin typeface="Arial"/>
                <a:cs typeface="Arial"/>
              </a:rPr>
              <a:t>động</a:t>
            </a:r>
            <a:endParaRPr sz="2400">
              <a:latin typeface="Arial"/>
              <a:cs typeface="Arial"/>
            </a:endParaRPr>
          </a:p>
          <a:p>
            <a:pPr marL="354965" indent="-342900">
              <a:lnSpc>
                <a:spcPct val="100000"/>
              </a:lnSpc>
              <a:spcBef>
                <a:spcPts val="655"/>
              </a:spcBef>
              <a:buSzPct val="75000"/>
              <a:buFont typeface="Wingdings"/>
              <a:buChar char=""/>
              <a:tabLst>
                <a:tab pos="354965" algn="l"/>
                <a:tab pos="355600" algn="l"/>
              </a:tabLst>
            </a:pPr>
            <a:r>
              <a:rPr sz="2800" spc="-5" dirty="0">
                <a:solidFill>
                  <a:srgbClr val="003366"/>
                </a:solidFill>
                <a:latin typeface="Arial"/>
                <a:cs typeface="Arial"/>
              </a:rPr>
              <a:t>Quản lý là loại ứng </a:t>
            </a:r>
            <a:r>
              <a:rPr sz="2800" dirty="0">
                <a:solidFill>
                  <a:srgbClr val="003366"/>
                </a:solidFill>
                <a:latin typeface="Arial"/>
                <a:cs typeface="Arial"/>
              </a:rPr>
              <a:t>dụng </a:t>
            </a:r>
            <a:r>
              <a:rPr sz="2800" spc="-5" dirty="0">
                <a:solidFill>
                  <a:srgbClr val="003366"/>
                </a:solidFill>
                <a:latin typeface="Arial"/>
                <a:cs typeface="Arial"/>
              </a:rPr>
              <a:t>phổ </a:t>
            </a:r>
            <a:r>
              <a:rPr sz="2800" dirty="0">
                <a:solidFill>
                  <a:srgbClr val="003366"/>
                </a:solidFill>
                <a:latin typeface="Arial"/>
                <a:cs typeface="Arial"/>
              </a:rPr>
              <a:t>biến</a:t>
            </a:r>
            <a:r>
              <a:rPr sz="2800" spc="20" dirty="0">
                <a:solidFill>
                  <a:srgbClr val="003366"/>
                </a:solidFill>
                <a:latin typeface="Arial"/>
                <a:cs typeface="Arial"/>
              </a:rPr>
              <a:t> </a:t>
            </a:r>
            <a:r>
              <a:rPr sz="2800" dirty="0">
                <a:solidFill>
                  <a:srgbClr val="003366"/>
                </a:solidFill>
                <a:latin typeface="Arial"/>
                <a:cs typeface="Arial"/>
              </a:rPr>
              <a:t>nhất</a:t>
            </a:r>
            <a:endParaRPr sz="28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37</a:t>
            </a:fld>
            <a:r>
              <a:rPr lang="en-US" altLang="en-US" smtClean="0"/>
              <a:t>/C4</a:t>
            </a:r>
            <a:endParaRPr lang="en-US" altLang="en-US" dirty="0"/>
          </a:p>
        </p:txBody>
      </p:sp>
    </p:spTree>
    <p:extLst>
      <p:ext uri="{BB962C8B-B14F-4D97-AF65-F5344CB8AC3E}">
        <p14:creationId xmlns:p14="http://schemas.microsoft.com/office/powerpoint/2010/main" val="1724354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350" y="457200"/>
            <a:ext cx="7551420" cy="574040"/>
          </a:xfrm>
          <a:prstGeom prst="rect">
            <a:avLst/>
          </a:prstGeom>
        </p:spPr>
        <p:txBody>
          <a:bodyPr vert="horz" wrap="square" lIns="0" tIns="12700" rIns="0" bIns="0" rtlCol="0">
            <a:spAutoFit/>
          </a:bodyPr>
          <a:lstStyle/>
          <a:p>
            <a:pPr marL="12700">
              <a:lnSpc>
                <a:spcPct val="100000"/>
              </a:lnSpc>
              <a:spcBef>
                <a:spcPts val="100"/>
              </a:spcBef>
            </a:pPr>
            <a:r>
              <a:rPr sz="3600" dirty="0"/>
              <a:t>PHẦN </a:t>
            </a:r>
            <a:r>
              <a:rPr sz="3600" spc="-5" dirty="0"/>
              <a:t>MỀM </a:t>
            </a:r>
            <a:r>
              <a:rPr sz="3600" dirty="0"/>
              <a:t>KHOA </a:t>
            </a:r>
            <a:r>
              <a:rPr sz="3600" spc="-5" dirty="0"/>
              <a:t>HỌC KỸ</a:t>
            </a:r>
            <a:r>
              <a:rPr sz="3600" spc="-240" dirty="0"/>
              <a:t> </a:t>
            </a:r>
            <a:r>
              <a:rPr sz="3600" dirty="0"/>
              <a:t>THUẬT</a:t>
            </a:r>
          </a:p>
        </p:txBody>
      </p:sp>
      <p:sp>
        <p:nvSpPr>
          <p:cNvPr id="3" name="object 3"/>
          <p:cNvSpPr txBox="1"/>
          <p:nvPr/>
        </p:nvSpPr>
        <p:spPr>
          <a:xfrm>
            <a:off x="609600" y="1143000"/>
            <a:ext cx="7379970" cy="5186045"/>
          </a:xfrm>
          <a:prstGeom prst="rect">
            <a:avLst/>
          </a:prstGeom>
        </p:spPr>
        <p:txBody>
          <a:bodyPr vert="horz" wrap="square" lIns="0" tIns="97790" rIns="0" bIns="0" rtlCol="0">
            <a:spAutoFit/>
          </a:bodyPr>
          <a:lstStyle/>
          <a:p>
            <a:pPr marL="355600" indent="-342900">
              <a:lnSpc>
                <a:spcPct val="100000"/>
              </a:lnSpc>
              <a:spcBef>
                <a:spcPts val="770"/>
              </a:spcBef>
              <a:buSzPct val="75000"/>
              <a:buFont typeface="Wingdings"/>
              <a:buChar char=""/>
              <a:tabLst>
                <a:tab pos="354965" algn="l"/>
                <a:tab pos="355600" algn="l"/>
              </a:tabLst>
            </a:pPr>
            <a:r>
              <a:rPr sz="2800" spc="-5" dirty="0">
                <a:solidFill>
                  <a:srgbClr val="003366"/>
                </a:solidFill>
                <a:latin typeface="Arial"/>
                <a:cs typeface="Arial"/>
              </a:rPr>
              <a:t>Tính toán </a:t>
            </a:r>
            <a:r>
              <a:rPr sz="2800" dirty="0">
                <a:solidFill>
                  <a:srgbClr val="003366"/>
                </a:solidFill>
                <a:latin typeface="Arial"/>
                <a:cs typeface="Arial"/>
              </a:rPr>
              <a:t>số là </a:t>
            </a:r>
            <a:r>
              <a:rPr sz="2800" spc="-5" dirty="0">
                <a:solidFill>
                  <a:srgbClr val="003366"/>
                </a:solidFill>
                <a:latin typeface="Arial"/>
                <a:cs typeface="Arial"/>
              </a:rPr>
              <a:t>chủ</a:t>
            </a:r>
            <a:r>
              <a:rPr sz="2800" spc="10" dirty="0">
                <a:solidFill>
                  <a:srgbClr val="003366"/>
                </a:solidFill>
                <a:latin typeface="Arial"/>
                <a:cs typeface="Arial"/>
              </a:rPr>
              <a:t> </a:t>
            </a:r>
            <a:r>
              <a:rPr sz="2800" spc="-5" dirty="0">
                <a:solidFill>
                  <a:srgbClr val="003366"/>
                </a:solidFill>
                <a:latin typeface="Arial"/>
                <a:cs typeface="Arial"/>
              </a:rPr>
              <a:t>yếu</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Thuật </a:t>
            </a:r>
            <a:r>
              <a:rPr sz="2800" dirty="0">
                <a:solidFill>
                  <a:srgbClr val="003366"/>
                </a:solidFill>
                <a:latin typeface="Arial"/>
                <a:cs typeface="Arial"/>
              </a:rPr>
              <a:t>toán </a:t>
            </a:r>
            <a:r>
              <a:rPr sz="2800" spc="-5" dirty="0">
                <a:solidFill>
                  <a:srgbClr val="003366"/>
                </a:solidFill>
                <a:latin typeface="Arial"/>
                <a:cs typeface="Arial"/>
              </a:rPr>
              <a:t>số, thường là phức</a:t>
            </a:r>
            <a:r>
              <a:rPr sz="2800" spc="25" dirty="0">
                <a:solidFill>
                  <a:srgbClr val="003366"/>
                </a:solidFill>
                <a:latin typeface="Arial"/>
                <a:cs typeface="Arial"/>
              </a:rPr>
              <a:t> </a:t>
            </a:r>
            <a:r>
              <a:rPr sz="2800" spc="-5" dirty="0">
                <a:solidFill>
                  <a:srgbClr val="003366"/>
                </a:solidFill>
                <a:latin typeface="Arial"/>
                <a:cs typeface="Arial"/>
              </a:rPr>
              <a:t>tạp</a:t>
            </a:r>
            <a:endParaRPr sz="2800" dirty="0">
              <a:latin typeface="Arial"/>
              <a:cs typeface="Arial"/>
            </a:endParaRPr>
          </a:p>
          <a:p>
            <a:pPr marL="355600" marR="76835"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Thường sử dụng các máy tính có các bộ xử  lý số học mạnh, đặc biệt các máy </a:t>
            </a:r>
            <a:r>
              <a:rPr sz="2800" dirty="0">
                <a:solidFill>
                  <a:srgbClr val="003366"/>
                </a:solidFill>
                <a:latin typeface="Arial"/>
                <a:cs typeface="Arial"/>
              </a:rPr>
              <a:t>tính song  </a:t>
            </a:r>
            <a:r>
              <a:rPr sz="2800" spc="-5" dirty="0">
                <a:solidFill>
                  <a:srgbClr val="003366"/>
                </a:solidFill>
                <a:latin typeface="Arial"/>
                <a:cs typeface="Arial"/>
              </a:rPr>
              <a:t>song, các </a:t>
            </a:r>
            <a:r>
              <a:rPr sz="2800" dirty="0">
                <a:solidFill>
                  <a:srgbClr val="003366"/>
                </a:solidFill>
                <a:latin typeface="Arial"/>
                <a:cs typeface="Arial"/>
              </a:rPr>
              <a:t>siêu </a:t>
            </a:r>
            <a:r>
              <a:rPr sz="2800" spc="-5" dirty="0">
                <a:solidFill>
                  <a:srgbClr val="003366"/>
                </a:solidFill>
                <a:latin typeface="Arial"/>
                <a:cs typeface="Arial"/>
              </a:rPr>
              <a:t>máy</a:t>
            </a:r>
            <a:r>
              <a:rPr sz="2800" spc="15" dirty="0">
                <a:solidFill>
                  <a:srgbClr val="003366"/>
                </a:solidFill>
                <a:latin typeface="Arial"/>
                <a:cs typeface="Arial"/>
              </a:rPr>
              <a:t> </a:t>
            </a:r>
            <a:r>
              <a:rPr sz="2800" spc="-5" dirty="0">
                <a:solidFill>
                  <a:srgbClr val="003366"/>
                </a:solidFill>
                <a:latin typeface="Arial"/>
                <a:cs typeface="Arial"/>
              </a:rPr>
              <a:t>tính</a:t>
            </a:r>
            <a:endParaRPr sz="2800" dirty="0">
              <a:latin typeface="Arial"/>
              <a:cs typeface="Arial"/>
            </a:endParaRPr>
          </a:p>
          <a:p>
            <a:pPr marL="355600" marR="508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Tỉ trọng các bài </a:t>
            </a:r>
            <a:r>
              <a:rPr sz="2800" dirty="0">
                <a:solidFill>
                  <a:srgbClr val="003366"/>
                </a:solidFill>
                <a:latin typeface="Arial"/>
                <a:cs typeface="Arial"/>
              </a:rPr>
              <a:t>toán </a:t>
            </a:r>
            <a:r>
              <a:rPr sz="2800" spc="-5" dirty="0">
                <a:solidFill>
                  <a:srgbClr val="003366"/>
                </a:solidFill>
                <a:latin typeface="Arial"/>
                <a:cs typeface="Arial"/>
              </a:rPr>
              <a:t>số ít </a:t>
            </a:r>
            <a:r>
              <a:rPr sz="2800" spc="-10" dirty="0">
                <a:solidFill>
                  <a:srgbClr val="003366"/>
                </a:solidFill>
                <a:latin typeface="Arial"/>
                <a:cs typeface="Arial"/>
              </a:rPr>
              <a:t>hơn </a:t>
            </a:r>
            <a:r>
              <a:rPr sz="2800" dirty="0">
                <a:solidFill>
                  <a:srgbClr val="003366"/>
                </a:solidFill>
                <a:latin typeface="Arial"/>
                <a:cs typeface="Arial"/>
              </a:rPr>
              <a:t>so </a:t>
            </a:r>
            <a:r>
              <a:rPr sz="2800" spc="-5" dirty="0">
                <a:solidFill>
                  <a:srgbClr val="003366"/>
                </a:solidFill>
                <a:latin typeface="Arial"/>
                <a:cs typeface="Arial"/>
              </a:rPr>
              <a:t>với các </a:t>
            </a:r>
            <a:r>
              <a:rPr sz="2800" spc="-10" dirty="0">
                <a:solidFill>
                  <a:srgbClr val="003366"/>
                </a:solidFill>
                <a:latin typeface="Arial"/>
                <a:cs typeface="Arial"/>
              </a:rPr>
              <a:t>bài  </a:t>
            </a:r>
            <a:r>
              <a:rPr sz="2800" dirty="0">
                <a:solidFill>
                  <a:srgbClr val="003366"/>
                </a:solidFill>
                <a:latin typeface="Arial"/>
                <a:cs typeface="Arial"/>
              </a:rPr>
              <a:t>toán </a:t>
            </a:r>
            <a:r>
              <a:rPr sz="2800" spc="-5" dirty="0">
                <a:solidFill>
                  <a:srgbClr val="003366"/>
                </a:solidFill>
                <a:latin typeface="Arial"/>
                <a:cs typeface="Arial"/>
              </a:rPr>
              <a:t>phi</a:t>
            </a:r>
            <a:r>
              <a:rPr sz="2800" spc="-10" dirty="0">
                <a:solidFill>
                  <a:srgbClr val="003366"/>
                </a:solidFill>
                <a:latin typeface="Arial"/>
                <a:cs typeface="Arial"/>
              </a:rPr>
              <a:t> </a:t>
            </a:r>
            <a:r>
              <a:rPr sz="2800" dirty="0">
                <a:solidFill>
                  <a:srgbClr val="003366"/>
                </a:solidFill>
                <a:latin typeface="Arial"/>
                <a:cs typeface="Arial"/>
              </a:rPr>
              <a:t>số</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Ví dụ các bài toán số:</a:t>
            </a:r>
            <a:endParaRPr sz="2800" dirty="0">
              <a:latin typeface="Arial"/>
              <a:cs typeface="Arial"/>
            </a:endParaRPr>
          </a:p>
          <a:p>
            <a:pPr marL="756285" lvl="1" indent="-287655">
              <a:lnSpc>
                <a:spcPct val="100000"/>
              </a:lnSpc>
              <a:spcBef>
                <a:spcPts val="595"/>
              </a:spcBef>
              <a:buSzPct val="75000"/>
              <a:buChar char="–"/>
              <a:tabLst>
                <a:tab pos="756285" algn="l"/>
                <a:tab pos="756920" algn="l"/>
              </a:tabLst>
            </a:pPr>
            <a:r>
              <a:rPr sz="2400" spc="-5" dirty="0">
                <a:solidFill>
                  <a:srgbClr val="003366"/>
                </a:solidFill>
                <a:latin typeface="Arial"/>
                <a:cs typeface="Arial"/>
              </a:rPr>
              <a:t>Dự báo </a:t>
            </a:r>
            <a:r>
              <a:rPr sz="2400" dirty="0">
                <a:solidFill>
                  <a:srgbClr val="003366"/>
                </a:solidFill>
                <a:latin typeface="Arial"/>
                <a:cs typeface="Arial"/>
              </a:rPr>
              <a:t>thời</a:t>
            </a:r>
            <a:r>
              <a:rPr sz="2400" spc="5" dirty="0">
                <a:solidFill>
                  <a:srgbClr val="003366"/>
                </a:solidFill>
                <a:latin typeface="Arial"/>
                <a:cs typeface="Arial"/>
              </a:rPr>
              <a:t> </a:t>
            </a:r>
            <a:r>
              <a:rPr sz="2400" dirty="0">
                <a:solidFill>
                  <a:srgbClr val="003366"/>
                </a:solidFill>
                <a:latin typeface="Arial"/>
                <a:cs typeface="Arial"/>
              </a:rPr>
              <a:t>tiết</a:t>
            </a:r>
            <a:endParaRPr sz="2400" dirty="0">
              <a:latin typeface="Arial"/>
              <a:cs typeface="Arial"/>
            </a:endParaRPr>
          </a:p>
          <a:p>
            <a:pPr marL="756285" lvl="1" indent="-287655">
              <a:lnSpc>
                <a:spcPct val="100000"/>
              </a:lnSpc>
              <a:spcBef>
                <a:spcPts val="575"/>
              </a:spcBef>
              <a:buSzPct val="75000"/>
              <a:buChar char="–"/>
              <a:tabLst>
                <a:tab pos="756285" algn="l"/>
                <a:tab pos="756920" algn="l"/>
              </a:tabLst>
            </a:pPr>
            <a:r>
              <a:rPr sz="2400" spc="-5" dirty="0">
                <a:solidFill>
                  <a:srgbClr val="003366"/>
                </a:solidFill>
                <a:latin typeface="Arial"/>
                <a:cs typeface="Arial"/>
              </a:rPr>
              <a:t>Thiết </a:t>
            </a:r>
            <a:r>
              <a:rPr sz="2400" dirty="0">
                <a:solidFill>
                  <a:srgbClr val="003366"/>
                </a:solidFill>
                <a:latin typeface="Arial"/>
                <a:cs typeface="Arial"/>
              </a:rPr>
              <a:t>kế</a:t>
            </a:r>
            <a:endParaRPr sz="2400" dirty="0">
              <a:latin typeface="Arial"/>
              <a:cs typeface="Arial"/>
            </a:endParaRPr>
          </a:p>
          <a:p>
            <a:pPr marL="756285" lvl="1" indent="-287655">
              <a:lnSpc>
                <a:spcPct val="100000"/>
              </a:lnSpc>
              <a:spcBef>
                <a:spcPts val="575"/>
              </a:spcBef>
              <a:buSzPct val="75000"/>
              <a:buChar char="–"/>
              <a:tabLst>
                <a:tab pos="756285" algn="l"/>
                <a:tab pos="756920" algn="l"/>
              </a:tabLst>
            </a:pPr>
            <a:r>
              <a:rPr sz="2400" spc="-5" dirty="0">
                <a:solidFill>
                  <a:srgbClr val="003366"/>
                </a:solidFill>
                <a:latin typeface="Arial"/>
                <a:cs typeface="Arial"/>
              </a:rPr>
              <a:t>Mô hình</a:t>
            </a:r>
            <a:r>
              <a:rPr sz="2400" dirty="0">
                <a:solidFill>
                  <a:srgbClr val="003366"/>
                </a:solidFill>
                <a:latin typeface="Arial"/>
                <a:cs typeface="Arial"/>
              </a:rPr>
              <a:t> </a:t>
            </a:r>
            <a:r>
              <a:rPr sz="2400" spc="-5" dirty="0">
                <a:solidFill>
                  <a:srgbClr val="003366"/>
                </a:solidFill>
                <a:latin typeface="Arial"/>
                <a:cs typeface="Arial"/>
              </a:rPr>
              <a:t>hóa</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38</a:t>
            </a:fld>
            <a:r>
              <a:rPr lang="en-US" altLang="en-US" smtClean="0"/>
              <a:t>/C4</a:t>
            </a:r>
            <a:endParaRPr lang="en-US" altLang="en-US" dirty="0"/>
          </a:p>
        </p:txBody>
      </p:sp>
    </p:spTree>
    <p:extLst>
      <p:ext uri="{BB962C8B-B14F-4D97-AF65-F5344CB8AC3E}">
        <p14:creationId xmlns:p14="http://schemas.microsoft.com/office/powerpoint/2010/main" val="909567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5766" y="533400"/>
            <a:ext cx="4319905" cy="574040"/>
          </a:xfrm>
          <a:prstGeom prst="rect">
            <a:avLst/>
          </a:prstGeom>
        </p:spPr>
        <p:txBody>
          <a:bodyPr vert="horz" wrap="square" lIns="0" tIns="12700" rIns="0" bIns="0" rtlCol="0">
            <a:spAutoFit/>
          </a:bodyPr>
          <a:lstStyle/>
          <a:p>
            <a:pPr marL="12700">
              <a:lnSpc>
                <a:spcPct val="100000"/>
              </a:lnSpc>
              <a:spcBef>
                <a:spcPts val="100"/>
              </a:spcBef>
            </a:pPr>
            <a:r>
              <a:rPr sz="3600" dirty="0"/>
              <a:t>PHẦN </a:t>
            </a:r>
            <a:r>
              <a:rPr sz="3600" spc="-5" dirty="0"/>
              <a:t>MỀM</a:t>
            </a:r>
            <a:r>
              <a:rPr sz="3600" spc="-90" dirty="0"/>
              <a:t> </a:t>
            </a:r>
            <a:r>
              <a:rPr sz="3600" dirty="0"/>
              <a:t>NHÚNG</a:t>
            </a:r>
          </a:p>
        </p:txBody>
      </p:sp>
      <p:sp>
        <p:nvSpPr>
          <p:cNvPr id="3" name="object 3"/>
          <p:cNvSpPr txBox="1"/>
          <p:nvPr/>
        </p:nvSpPr>
        <p:spPr>
          <a:xfrm>
            <a:off x="685800" y="1447800"/>
            <a:ext cx="7696200" cy="3268979"/>
          </a:xfrm>
          <a:prstGeom prst="rect">
            <a:avLst/>
          </a:prstGeom>
        </p:spPr>
        <p:txBody>
          <a:bodyPr vert="horz" wrap="square" lIns="0" tIns="12065" rIns="0" bIns="0" rtlCol="0">
            <a:spAutoFit/>
          </a:bodyPr>
          <a:lstStyle/>
          <a:p>
            <a:pPr marL="355600" marR="5080" indent="-343535">
              <a:lnSpc>
                <a:spcPct val="100000"/>
              </a:lnSpc>
              <a:spcBef>
                <a:spcPts val="95"/>
              </a:spcBef>
              <a:buSzPct val="75000"/>
              <a:buFont typeface="Wingdings"/>
              <a:buChar char=""/>
              <a:tabLst>
                <a:tab pos="355600" algn="l"/>
                <a:tab pos="356235" algn="l"/>
              </a:tabLst>
            </a:pPr>
            <a:r>
              <a:rPr sz="2800" dirty="0">
                <a:solidFill>
                  <a:srgbClr val="003366"/>
                </a:solidFill>
                <a:latin typeface="Arial"/>
                <a:cs typeface="Arial"/>
              </a:rPr>
              <a:t>Phần </a:t>
            </a:r>
            <a:r>
              <a:rPr sz="2800" spc="-5" dirty="0">
                <a:solidFill>
                  <a:srgbClr val="003366"/>
                </a:solidFill>
                <a:latin typeface="Arial"/>
                <a:cs typeface="Arial"/>
              </a:rPr>
              <a:t>mềm được cứng hóa (ghi </a:t>
            </a:r>
            <a:r>
              <a:rPr sz="2800" spc="-10" dirty="0">
                <a:solidFill>
                  <a:srgbClr val="003366"/>
                </a:solidFill>
                <a:latin typeface="Arial"/>
                <a:cs typeface="Arial"/>
              </a:rPr>
              <a:t>ROM), </a:t>
            </a:r>
            <a:r>
              <a:rPr sz="2800" spc="-5" dirty="0">
                <a:solidFill>
                  <a:srgbClr val="003366"/>
                </a:solidFill>
                <a:latin typeface="Arial"/>
                <a:cs typeface="Arial"/>
              </a:rPr>
              <a:t>điều  khiển </a:t>
            </a:r>
            <a:r>
              <a:rPr sz="2800" dirty="0">
                <a:solidFill>
                  <a:srgbClr val="003366"/>
                </a:solidFill>
                <a:latin typeface="Arial"/>
                <a:cs typeface="Arial"/>
              </a:rPr>
              <a:t>thiết </a:t>
            </a:r>
            <a:r>
              <a:rPr sz="2800" spc="-5" dirty="0">
                <a:solidFill>
                  <a:srgbClr val="003366"/>
                </a:solidFill>
                <a:latin typeface="Arial"/>
                <a:cs typeface="Arial"/>
              </a:rPr>
              <a:t>bị </a:t>
            </a:r>
            <a:r>
              <a:rPr sz="2800" dirty="0">
                <a:solidFill>
                  <a:srgbClr val="003366"/>
                </a:solidFill>
                <a:latin typeface="Arial"/>
                <a:cs typeface="Arial"/>
              </a:rPr>
              <a:t>khi</a:t>
            </a:r>
            <a:r>
              <a:rPr sz="2800" spc="10" dirty="0">
                <a:solidFill>
                  <a:srgbClr val="003366"/>
                </a:solidFill>
                <a:latin typeface="Arial"/>
                <a:cs typeface="Arial"/>
              </a:rPr>
              <a:t> </a:t>
            </a:r>
            <a:r>
              <a:rPr sz="2800" spc="-40" dirty="0">
                <a:solidFill>
                  <a:srgbClr val="003366"/>
                </a:solidFill>
                <a:latin typeface="Arial"/>
                <a:cs typeface="Arial"/>
              </a:rPr>
              <a:t>chạy.</a:t>
            </a:r>
            <a:endParaRPr sz="2800" dirty="0">
              <a:latin typeface="Arial"/>
              <a:cs typeface="Arial"/>
            </a:endParaRPr>
          </a:p>
          <a:p>
            <a:pPr marL="355600" marR="473709" indent="-343535">
              <a:lnSpc>
                <a:spcPct val="100000"/>
              </a:lnSpc>
              <a:spcBef>
                <a:spcPts val="675"/>
              </a:spcBef>
              <a:buSzPct val="75000"/>
              <a:buFont typeface="Wingdings"/>
              <a:buChar char=""/>
              <a:tabLst>
                <a:tab pos="355600" algn="l"/>
                <a:tab pos="356235" algn="l"/>
                <a:tab pos="3030220" algn="l"/>
              </a:tabLst>
            </a:pPr>
            <a:r>
              <a:rPr sz="2800" spc="-10" dirty="0">
                <a:solidFill>
                  <a:srgbClr val="003366"/>
                </a:solidFill>
                <a:latin typeface="Arial"/>
                <a:cs typeface="Arial"/>
              </a:rPr>
              <a:t>Hầu </a:t>
            </a:r>
            <a:r>
              <a:rPr sz="2800" spc="-5" dirty="0">
                <a:solidFill>
                  <a:srgbClr val="003366"/>
                </a:solidFill>
                <a:latin typeface="Arial"/>
                <a:cs typeface="Arial"/>
              </a:rPr>
              <a:t>hết các thiết </a:t>
            </a:r>
            <a:r>
              <a:rPr sz="2800" dirty="0">
                <a:solidFill>
                  <a:srgbClr val="003366"/>
                </a:solidFill>
                <a:latin typeface="Arial"/>
                <a:cs typeface="Arial"/>
              </a:rPr>
              <a:t>bị điện </a:t>
            </a:r>
            <a:r>
              <a:rPr sz="2800" spc="-5" dirty="0">
                <a:solidFill>
                  <a:srgbClr val="003366"/>
                </a:solidFill>
                <a:latin typeface="Arial"/>
                <a:cs typeface="Arial"/>
              </a:rPr>
              <a:t>tử gia dụng đều  dùng</a:t>
            </a:r>
            <a:r>
              <a:rPr sz="2800" spc="15" dirty="0">
                <a:solidFill>
                  <a:srgbClr val="003366"/>
                </a:solidFill>
                <a:latin typeface="Arial"/>
                <a:cs typeface="Arial"/>
              </a:rPr>
              <a:t> </a:t>
            </a:r>
            <a:r>
              <a:rPr sz="2800" spc="-5" dirty="0">
                <a:solidFill>
                  <a:srgbClr val="003366"/>
                </a:solidFill>
                <a:latin typeface="Arial"/>
                <a:cs typeface="Arial"/>
              </a:rPr>
              <a:t>pm</a:t>
            </a:r>
            <a:r>
              <a:rPr sz="2800" spc="20" dirty="0">
                <a:solidFill>
                  <a:srgbClr val="003366"/>
                </a:solidFill>
                <a:latin typeface="Arial"/>
                <a:cs typeface="Arial"/>
              </a:rPr>
              <a:t> </a:t>
            </a:r>
            <a:r>
              <a:rPr sz="2800" dirty="0">
                <a:solidFill>
                  <a:srgbClr val="003366"/>
                </a:solidFill>
                <a:latin typeface="Arial"/>
                <a:cs typeface="Arial"/>
              </a:rPr>
              <a:t>nhúng	</a:t>
            </a:r>
            <a:r>
              <a:rPr sz="2800" spc="-5" dirty="0">
                <a:solidFill>
                  <a:srgbClr val="003366"/>
                </a:solidFill>
                <a:latin typeface="Arial"/>
                <a:cs typeface="Arial"/>
              </a:rPr>
              <a:t>-&gt; </a:t>
            </a:r>
            <a:r>
              <a:rPr sz="2800" dirty="0">
                <a:solidFill>
                  <a:srgbClr val="003366"/>
                </a:solidFill>
                <a:latin typeface="Arial"/>
                <a:cs typeface="Arial"/>
              </a:rPr>
              <a:t>thiết bị </a:t>
            </a:r>
            <a:r>
              <a:rPr sz="2800" spc="-5" dirty="0">
                <a:solidFill>
                  <a:srgbClr val="003366"/>
                </a:solidFill>
                <a:latin typeface="Arial"/>
                <a:cs typeface="Arial"/>
              </a:rPr>
              <a:t>thông</a:t>
            </a:r>
            <a:r>
              <a:rPr sz="2800" spc="-25" dirty="0">
                <a:solidFill>
                  <a:srgbClr val="003366"/>
                </a:solidFill>
                <a:latin typeface="Arial"/>
                <a:cs typeface="Arial"/>
              </a:rPr>
              <a:t> </a:t>
            </a:r>
            <a:r>
              <a:rPr sz="2800" dirty="0">
                <a:solidFill>
                  <a:srgbClr val="003366"/>
                </a:solidFill>
                <a:latin typeface="Arial"/>
                <a:cs typeface="Arial"/>
              </a:rPr>
              <a:t>minh</a:t>
            </a:r>
            <a:endParaRPr sz="2800" dirty="0">
              <a:latin typeface="Arial"/>
              <a:cs typeface="Arial"/>
            </a:endParaRPr>
          </a:p>
          <a:p>
            <a:pPr marL="355600" marR="361950" indent="-343535">
              <a:lnSpc>
                <a:spcPct val="100000"/>
              </a:lnSpc>
              <a:spcBef>
                <a:spcPts val="675"/>
              </a:spcBef>
              <a:buSzPct val="75000"/>
              <a:buFont typeface="Wingdings"/>
              <a:buChar char=""/>
              <a:tabLst>
                <a:tab pos="355600" algn="l"/>
                <a:tab pos="356235" algn="l"/>
              </a:tabLst>
            </a:pPr>
            <a:r>
              <a:rPr sz="2800" dirty="0">
                <a:solidFill>
                  <a:srgbClr val="003366"/>
                </a:solidFill>
                <a:latin typeface="Arial"/>
                <a:cs typeface="Arial"/>
              </a:rPr>
              <a:t>Phần </a:t>
            </a:r>
            <a:r>
              <a:rPr sz="2800" spc="-5" dirty="0">
                <a:solidFill>
                  <a:srgbClr val="003366"/>
                </a:solidFill>
                <a:latin typeface="Arial"/>
                <a:cs typeface="Arial"/>
              </a:rPr>
              <a:t>mềm </a:t>
            </a:r>
            <a:r>
              <a:rPr sz="2800" dirty="0">
                <a:solidFill>
                  <a:srgbClr val="003366"/>
                </a:solidFill>
                <a:latin typeface="Arial"/>
                <a:cs typeface="Arial"/>
              </a:rPr>
              <a:t>nhúng </a:t>
            </a:r>
            <a:r>
              <a:rPr sz="2800" spc="-5" dirty="0">
                <a:solidFill>
                  <a:srgbClr val="003366"/>
                </a:solidFill>
                <a:latin typeface="Arial"/>
                <a:cs typeface="Arial"/>
              </a:rPr>
              <a:t>thường là pm </a:t>
            </a:r>
            <a:r>
              <a:rPr sz="2800" dirty="0">
                <a:solidFill>
                  <a:srgbClr val="003366"/>
                </a:solidFill>
                <a:latin typeface="Arial"/>
                <a:cs typeface="Arial"/>
              </a:rPr>
              <a:t>thời gian  </a:t>
            </a:r>
            <a:r>
              <a:rPr sz="2800" spc="-5" dirty="0">
                <a:solidFill>
                  <a:srgbClr val="003366"/>
                </a:solidFill>
                <a:latin typeface="Arial"/>
                <a:cs typeface="Arial"/>
              </a:rPr>
              <a:t>thực</a:t>
            </a:r>
            <a:endParaRPr sz="2800" dirty="0">
              <a:latin typeface="Arial"/>
              <a:cs typeface="Arial"/>
            </a:endParaRPr>
          </a:p>
          <a:p>
            <a:pPr marL="355600" indent="-343535">
              <a:lnSpc>
                <a:spcPct val="100000"/>
              </a:lnSpc>
              <a:spcBef>
                <a:spcPts val="670"/>
              </a:spcBef>
              <a:buSzPct val="75000"/>
              <a:buFont typeface="Wingdings"/>
              <a:buChar char=""/>
              <a:tabLst>
                <a:tab pos="355600" algn="l"/>
                <a:tab pos="356235" algn="l"/>
              </a:tabLst>
            </a:pPr>
            <a:r>
              <a:rPr sz="2800" spc="-5" dirty="0">
                <a:solidFill>
                  <a:srgbClr val="003366"/>
                </a:solidFill>
                <a:latin typeface="Arial"/>
                <a:cs typeface="Arial"/>
              </a:rPr>
              <a:t>Thị trường </a:t>
            </a:r>
            <a:r>
              <a:rPr sz="2800" spc="-10" dirty="0">
                <a:solidFill>
                  <a:srgbClr val="003366"/>
                </a:solidFill>
                <a:latin typeface="Arial"/>
                <a:cs typeface="Arial"/>
              </a:rPr>
              <a:t>pm </a:t>
            </a:r>
            <a:r>
              <a:rPr sz="2800" spc="-5" dirty="0">
                <a:solidFill>
                  <a:srgbClr val="003366"/>
                </a:solidFill>
                <a:latin typeface="Arial"/>
                <a:cs typeface="Arial"/>
              </a:rPr>
              <a:t>nhúng </a:t>
            </a:r>
            <a:r>
              <a:rPr sz="2800" dirty="0">
                <a:solidFill>
                  <a:srgbClr val="003366"/>
                </a:solidFill>
                <a:latin typeface="Arial"/>
                <a:cs typeface="Arial"/>
              </a:rPr>
              <a:t>rất</a:t>
            </a:r>
            <a:r>
              <a:rPr sz="2800" spc="60" dirty="0">
                <a:solidFill>
                  <a:srgbClr val="003366"/>
                </a:solidFill>
                <a:latin typeface="Arial"/>
                <a:cs typeface="Arial"/>
              </a:rPr>
              <a:t> </a:t>
            </a:r>
            <a:r>
              <a:rPr sz="2800" spc="-10" dirty="0">
                <a:solidFill>
                  <a:srgbClr val="003366"/>
                </a:solidFill>
                <a:latin typeface="Arial"/>
                <a:cs typeface="Arial"/>
              </a:rPr>
              <a:t>lớn</a:t>
            </a:r>
            <a:endParaRPr sz="28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39</a:t>
            </a:fld>
            <a:r>
              <a:rPr lang="en-US" altLang="en-US" smtClean="0"/>
              <a:t>/C4</a:t>
            </a:r>
            <a:endParaRPr lang="en-US" altLang="en-US" dirty="0"/>
          </a:p>
        </p:txBody>
      </p:sp>
    </p:spTree>
    <p:extLst>
      <p:ext uri="{BB962C8B-B14F-4D97-AF65-F5344CB8AC3E}">
        <p14:creationId xmlns:p14="http://schemas.microsoft.com/office/powerpoint/2010/main" val="235249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p:nvPr>
        </p:nvSpPr>
        <p:spPr/>
        <p:txBody>
          <a:bodyPr/>
          <a:lstStyle/>
          <a:p>
            <a:r>
              <a:rPr lang="en-US" altLang="en-US"/>
              <a:t>Phần mềm</a:t>
            </a:r>
          </a:p>
        </p:txBody>
      </p:sp>
      <p:sp>
        <p:nvSpPr>
          <p:cNvPr id="180227" name="Content Placeholder 2"/>
          <p:cNvSpPr>
            <a:spLocks noGrp="1"/>
          </p:cNvSpPr>
          <p:nvPr>
            <p:ph idx="1"/>
          </p:nvPr>
        </p:nvSpPr>
        <p:spPr>
          <a:xfrm>
            <a:off x="304800" y="1220788"/>
            <a:ext cx="8382000" cy="4873624"/>
          </a:xfrm>
        </p:spPr>
        <p:txBody>
          <a:bodyPr/>
          <a:lstStyle/>
          <a:p>
            <a:r>
              <a:rPr lang="vi-VN" altLang="en-US" sz="2600"/>
              <a:t>Phần mềm là tập hợp </a:t>
            </a:r>
            <a:r>
              <a:rPr lang="en-US" altLang="en-US" sz="2600"/>
              <a:t>những câu lệnh được viết bằng một hoặc nhiều ngôn ngữ lập trình theo một trật tự xác định, nhằm tự động thực hiện một số chức năng hoặc giải một bài toán nào đó.</a:t>
            </a:r>
            <a:endParaRPr lang="vi-VN" altLang="en-US" sz="2600"/>
          </a:p>
          <a:p>
            <a:r>
              <a:rPr lang="vi-VN" altLang="en-US" sz="2600"/>
              <a:t>Có 2 loại chính</a:t>
            </a:r>
            <a:r>
              <a:rPr lang="en-US" altLang="en-US" sz="2600"/>
              <a:t>:</a:t>
            </a:r>
            <a:endParaRPr lang="vi-VN" altLang="en-US" sz="2600"/>
          </a:p>
          <a:p>
            <a:pPr lvl="1"/>
            <a:r>
              <a:rPr lang="en-US" altLang="en-US" sz="2600" b="1"/>
              <a:t>Phần mềm hệ thống </a:t>
            </a:r>
            <a:r>
              <a:rPr lang="vi-VN" altLang="en-US" sz="2600"/>
              <a:t>(operating system): tập hợp các chương trình dùng để quản lý máy tính (nạp và điều khiển các chương trình khác, quản lý dữ liệu trên đĩa…)</a:t>
            </a:r>
            <a:r>
              <a:rPr lang="en-US" altLang="en-US" sz="2600"/>
              <a:t>.</a:t>
            </a:r>
            <a:endParaRPr lang="vi-VN" altLang="en-US" sz="2600"/>
          </a:p>
          <a:p>
            <a:pPr lvl="1"/>
            <a:r>
              <a:rPr lang="en-US" altLang="en-US" sz="2600" b="1"/>
              <a:t>Phần mềm ứ</a:t>
            </a:r>
            <a:r>
              <a:rPr lang="vi-VN" altLang="en-US" sz="2600" b="1"/>
              <a:t>ng dụng </a:t>
            </a:r>
            <a:r>
              <a:rPr lang="vi-VN" altLang="en-US" sz="2600"/>
              <a:t>(application): chương trình thực hiện các chức năng đặc biệt, theo nhu cầu của người sử dụng máy tính</a:t>
            </a:r>
            <a:r>
              <a:rPr lang="en-US" altLang="en-US" sz="2600"/>
              <a:t>.</a:t>
            </a:r>
            <a:endParaRPr lang="vi-VN" altLang="en-US" sz="260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64EC6439-9F66-1D4F-B4F6-58F27EC21D7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a:t>
            </a:fld>
            <a:r>
              <a:rPr lang="en-US" altLang="en-US"/>
              <a:t>/C4</a:t>
            </a:r>
            <a:endParaRPr lang="en-US" altLang="en-US" dirty="0"/>
          </a:p>
        </p:txBody>
      </p:sp>
    </p:spTree>
    <p:extLst>
      <p:ext uri="{BB962C8B-B14F-4D97-AF65-F5344CB8AC3E}">
        <p14:creationId xmlns:p14="http://schemas.microsoft.com/office/powerpoint/2010/main" val="2442210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6230620" cy="574040"/>
          </a:xfrm>
          <a:prstGeom prst="rect">
            <a:avLst/>
          </a:prstGeom>
        </p:spPr>
        <p:txBody>
          <a:bodyPr vert="horz" wrap="square" lIns="0" tIns="12700" rIns="0" bIns="0" rtlCol="0">
            <a:spAutoFit/>
          </a:bodyPr>
          <a:lstStyle/>
          <a:p>
            <a:pPr marL="12700">
              <a:lnSpc>
                <a:spcPct val="100000"/>
              </a:lnSpc>
              <a:spcBef>
                <a:spcPts val="100"/>
              </a:spcBef>
            </a:pPr>
            <a:r>
              <a:rPr sz="3600" dirty="0"/>
              <a:t>PHẦN </a:t>
            </a:r>
            <a:r>
              <a:rPr sz="3600" spc="-5" dirty="0"/>
              <a:t>MỀM </a:t>
            </a:r>
            <a:r>
              <a:rPr sz="3600" dirty="0"/>
              <a:t>DỰA TRÊN</a:t>
            </a:r>
            <a:r>
              <a:rPr sz="3600" spc="-235" dirty="0"/>
              <a:t> </a:t>
            </a:r>
            <a:r>
              <a:rPr sz="3600" dirty="0"/>
              <a:t>WEB</a:t>
            </a:r>
          </a:p>
        </p:txBody>
      </p:sp>
      <p:sp>
        <p:nvSpPr>
          <p:cNvPr id="3" name="object 3"/>
          <p:cNvSpPr txBox="1"/>
          <p:nvPr/>
        </p:nvSpPr>
        <p:spPr>
          <a:xfrm>
            <a:off x="762000" y="1219200"/>
            <a:ext cx="7473950" cy="4953635"/>
          </a:xfrm>
          <a:prstGeom prst="rect">
            <a:avLst/>
          </a:prstGeom>
        </p:spPr>
        <p:txBody>
          <a:bodyPr vert="horz" wrap="square" lIns="0" tIns="12065" rIns="0" bIns="0" rtlCol="0">
            <a:spAutoFit/>
          </a:bodyPr>
          <a:lstStyle/>
          <a:p>
            <a:pPr marL="354965" marR="5080" indent="-342900">
              <a:lnSpc>
                <a:spcPct val="100000"/>
              </a:lnSpc>
              <a:spcBef>
                <a:spcPts val="95"/>
              </a:spcBef>
              <a:buSzPct val="75000"/>
              <a:buFont typeface="Wingdings"/>
              <a:buChar char=""/>
              <a:tabLst>
                <a:tab pos="354965" algn="l"/>
                <a:tab pos="355600" algn="l"/>
              </a:tabLst>
            </a:pPr>
            <a:r>
              <a:rPr sz="2800" spc="-10" dirty="0">
                <a:solidFill>
                  <a:srgbClr val="003366"/>
                </a:solidFill>
                <a:latin typeface="Arial"/>
                <a:cs typeface="Arial"/>
              </a:rPr>
              <a:t>Các </a:t>
            </a:r>
            <a:r>
              <a:rPr sz="2800" spc="-5" dirty="0">
                <a:solidFill>
                  <a:srgbClr val="003366"/>
                </a:solidFill>
                <a:latin typeface="Arial"/>
                <a:cs typeface="Arial"/>
              </a:rPr>
              <a:t>ngôn ngữ lập </a:t>
            </a:r>
            <a:r>
              <a:rPr sz="2800" dirty="0">
                <a:solidFill>
                  <a:srgbClr val="003366"/>
                </a:solidFill>
                <a:latin typeface="Arial"/>
                <a:cs typeface="Arial"/>
              </a:rPr>
              <a:t>trình </a:t>
            </a:r>
            <a:r>
              <a:rPr sz="2800" spc="-10" dirty="0">
                <a:solidFill>
                  <a:srgbClr val="003366"/>
                </a:solidFill>
                <a:latin typeface="Arial"/>
                <a:cs typeface="Arial"/>
              </a:rPr>
              <a:t>web </a:t>
            </a:r>
            <a:r>
              <a:rPr sz="2800" spc="-5" dirty="0">
                <a:solidFill>
                  <a:srgbClr val="003366"/>
                </a:solidFill>
                <a:latin typeface="Arial"/>
                <a:cs typeface="Arial"/>
              </a:rPr>
              <a:t>cho </a:t>
            </a:r>
            <a:r>
              <a:rPr sz="2800" dirty="0">
                <a:solidFill>
                  <a:srgbClr val="003366"/>
                </a:solidFill>
                <a:latin typeface="Arial"/>
                <a:cs typeface="Arial"/>
              </a:rPr>
              <a:t>phép cài </a:t>
            </a:r>
            <a:r>
              <a:rPr sz="2800" spc="-5" dirty="0">
                <a:solidFill>
                  <a:srgbClr val="003366"/>
                </a:solidFill>
                <a:latin typeface="Arial"/>
                <a:cs typeface="Arial"/>
              </a:rPr>
              <a:t>đặt  </a:t>
            </a:r>
            <a:r>
              <a:rPr sz="2800" dirty="0">
                <a:solidFill>
                  <a:srgbClr val="003366"/>
                </a:solidFill>
                <a:latin typeface="Arial"/>
                <a:cs typeface="Arial"/>
              </a:rPr>
              <a:t>các </a:t>
            </a:r>
            <a:r>
              <a:rPr sz="2800" spc="-5" dirty="0">
                <a:solidFill>
                  <a:srgbClr val="003366"/>
                </a:solidFill>
                <a:latin typeface="Arial"/>
                <a:cs typeface="Arial"/>
              </a:rPr>
              <a:t>kịch bản xử lý tạo trang</a:t>
            </a:r>
            <a:r>
              <a:rPr sz="2800" spc="25" dirty="0">
                <a:solidFill>
                  <a:srgbClr val="003366"/>
                </a:solidFill>
                <a:latin typeface="Arial"/>
                <a:cs typeface="Arial"/>
              </a:rPr>
              <a:t> </a:t>
            </a:r>
            <a:r>
              <a:rPr sz="2800" spc="-10" dirty="0">
                <a:solidFill>
                  <a:srgbClr val="003366"/>
                </a:solidFill>
                <a:latin typeface="Arial"/>
                <a:cs typeface="Arial"/>
              </a:rPr>
              <a:t>web</a:t>
            </a:r>
            <a:endParaRPr sz="2800" dirty="0">
              <a:latin typeface="Arial"/>
              <a:cs typeface="Arial"/>
            </a:endParaRPr>
          </a:p>
          <a:p>
            <a:pPr marL="354965" marR="426720" indent="-342900">
              <a:lnSpc>
                <a:spcPct val="100000"/>
              </a:lnSpc>
              <a:spcBef>
                <a:spcPts val="675"/>
              </a:spcBef>
              <a:buSzPct val="75000"/>
              <a:buFont typeface="Wingdings"/>
              <a:buChar char=""/>
              <a:tabLst>
                <a:tab pos="354965" algn="l"/>
                <a:tab pos="355600" algn="l"/>
              </a:tabLst>
            </a:pPr>
            <a:r>
              <a:rPr sz="2800" spc="-10" dirty="0">
                <a:solidFill>
                  <a:srgbClr val="003366"/>
                </a:solidFill>
                <a:latin typeface="Arial"/>
                <a:cs typeface="Arial"/>
              </a:rPr>
              <a:t>Có </a:t>
            </a:r>
            <a:r>
              <a:rPr sz="2800" spc="-5" dirty="0">
                <a:solidFill>
                  <a:srgbClr val="003366"/>
                </a:solidFill>
                <a:latin typeface="Arial"/>
                <a:cs typeface="Arial"/>
              </a:rPr>
              <a:t>thể tương tác hai chiều qua </a:t>
            </a:r>
            <a:r>
              <a:rPr sz="2800" dirty="0">
                <a:solidFill>
                  <a:srgbClr val="003366"/>
                </a:solidFill>
                <a:latin typeface="Arial"/>
                <a:cs typeface="Arial"/>
              </a:rPr>
              <a:t>trình </a:t>
            </a:r>
            <a:r>
              <a:rPr sz="2800" spc="-5" dirty="0">
                <a:solidFill>
                  <a:srgbClr val="003366"/>
                </a:solidFill>
                <a:latin typeface="Arial"/>
                <a:cs typeface="Arial"/>
              </a:rPr>
              <a:t>duyệt  (browser) tạo ra giao diện tương tác </a:t>
            </a:r>
            <a:r>
              <a:rPr sz="2800" spc="-10" dirty="0">
                <a:solidFill>
                  <a:srgbClr val="003366"/>
                </a:solidFill>
                <a:latin typeface="Arial"/>
                <a:cs typeface="Arial"/>
              </a:rPr>
              <a:t>giữa  </a:t>
            </a:r>
            <a:r>
              <a:rPr sz="2800" spc="-5" dirty="0">
                <a:solidFill>
                  <a:srgbClr val="003366"/>
                </a:solidFill>
                <a:latin typeface="Arial"/>
                <a:cs typeface="Arial"/>
              </a:rPr>
              <a:t>người sử dụng </a:t>
            </a:r>
            <a:r>
              <a:rPr sz="2800" dirty="0">
                <a:solidFill>
                  <a:srgbClr val="003366"/>
                </a:solidFill>
                <a:latin typeface="Arial"/>
                <a:cs typeface="Arial"/>
              </a:rPr>
              <a:t>và </a:t>
            </a:r>
            <a:r>
              <a:rPr sz="2800" spc="-5" dirty="0">
                <a:solidFill>
                  <a:srgbClr val="003366"/>
                </a:solidFill>
                <a:latin typeface="Arial"/>
                <a:cs typeface="Arial"/>
              </a:rPr>
              <a:t>máy</a:t>
            </a:r>
            <a:r>
              <a:rPr sz="2800" spc="15" dirty="0">
                <a:solidFill>
                  <a:srgbClr val="003366"/>
                </a:solidFill>
                <a:latin typeface="Arial"/>
                <a:cs typeface="Arial"/>
              </a:rPr>
              <a:t> </a:t>
            </a:r>
            <a:r>
              <a:rPr sz="2800" spc="-5" dirty="0">
                <a:solidFill>
                  <a:srgbClr val="003366"/>
                </a:solidFill>
                <a:latin typeface="Arial"/>
                <a:cs typeface="Arial"/>
              </a:rPr>
              <a:t>tính</a:t>
            </a:r>
            <a:endParaRPr sz="2800" dirty="0">
              <a:latin typeface="Arial"/>
              <a:cs typeface="Arial"/>
            </a:endParaRPr>
          </a:p>
          <a:p>
            <a:pPr marL="354965"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Tạo các </a:t>
            </a:r>
            <a:r>
              <a:rPr sz="2800" spc="-10" dirty="0">
                <a:solidFill>
                  <a:srgbClr val="003366"/>
                </a:solidFill>
                <a:latin typeface="Arial"/>
                <a:cs typeface="Arial"/>
              </a:rPr>
              <a:t>ứng </a:t>
            </a:r>
            <a:r>
              <a:rPr sz="2800" spc="-5" dirty="0">
                <a:solidFill>
                  <a:srgbClr val="003366"/>
                </a:solidFill>
                <a:latin typeface="Arial"/>
                <a:cs typeface="Arial"/>
              </a:rPr>
              <a:t>dụng giao tiếp qua trình</a:t>
            </a:r>
            <a:r>
              <a:rPr sz="2800" spc="80" dirty="0">
                <a:solidFill>
                  <a:srgbClr val="003366"/>
                </a:solidFill>
                <a:latin typeface="Arial"/>
                <a:cs typeface="Arial"/>
              </a:rPr>
              <a:t> </a:t>
            </a:r>
            <a:r>
              <a:rPr sz="2800" spc="-5" dirty="0">
                <a:solidFill>
                  <a:srgbClr val="003366"/>
                </a:solidFill>
                <a:latin typeface="Arial"/>
                <a:cs typeface="Arial"/>
              </a:rPr>
              <a:t>duyệt</a:t>
            </a:r>
            <a:endParaRPr sz="2800" dirty="0">
              <a:latin typeface="Arial"/>
              <a:cs typeface="Arial"/>
            </a:endParaRPr>
          </a:p>
          <a:p>
            <a:pPr marL="354965"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Ba ưu điểm quan</a:t>
            </a:r>
            <a:r>
              <a:rPr sz="2800" spc="25" dirty="0">
                <a:solidFill>
                  <a:srgbClr val="003366"/>
                </a:solidFill>
                <a:latin typeface="Arial"/>
                <a:cs typeface="Arial"/>
              </a:rPr>
              <a:t> </a:t>
            </a:r>
            <a:r>
              <a:rPr sz="2800" spc="-5" dirty="0">
                <a:solidFill>
                  <a:srgbClr val="003366"/>
                </a:solidFill>
                <a:latin typeface="Arial"/>
                <a:cs typeface="Arial"/>
              </a:rPr>
              <a:t>trọng:</a:t>
            </a:r>
            <a:endParaRPr sz="2800" dirty="0">
              <a:latin typeface="Arial"/>
              <a:cs typeface="Arial"/>
            </a:endParaRPr>
          </a:p>
          <a:p>
            <a:pPr marL="756285" lvl="1" indent="-287655">
              <a:lnSpc>
                <a:spcPct val="100000"/>
              </a:lnSpc>
              <a:spcBef>
                <a:spcPts val="595"/>
              </a:spcBef>
              <a:buSzPct val="75000"/>
              <a:buChar char="–"/>
              <a:tabLst>
                <a:tab pos="756285" algn="l"/>
                <a:tab pos="756920" algn="l"/>
              </a:tabLst>
            </a:pPr>
            <a:r>
              <a:rPr sz="2400" spc="-5" dirty="0">
                <a:solidFill>
                  <a:srgbClr val="003366"/>
                </a:solidFill>
                <a:latin typeface="Arial"/>
                <a:cs typeface="Arial"/>
              </a:rPr>
              <a:t>Client/server: lập </a:t>
            </a:r>
            <a:r>
              <a:rPr sz="2400" dirty="0">
                <a:solidFill>
                  <a:srgbClr val="003366"/>
                </a:solidFill>
                <a:latin typeface="Arial"/>
                <a:cs typeface="Arial"/>
              </a:rPr>
              <a:t>trình một </a:t>
            </a:r>
            <a:r>
              <a:rPr sz="2400" spc="-5" dirty="0">
                <a:solidFill>
                  <a:srgbClr val="003366"/>
                </a:solidFill>
                <a:latin typeface="Arial"/>
                <a:cs typeface="Arial"/>
              </a:rPr>
              <a:t>phía </a:t>
            </a:r>
            <a:r>
              <a:rPr sz="2400" dirty="0">
                <a:solidFill>
                  <a:srgbClr val="003366"/>
                </a:solidFill>
                <a:latin typeface="Arial"/>
                <a:cs typeface="Arial"/>
              </a:rPr>
              <a:t>từ</a:t>
            </a:r>
            <a:r>
              <a:rPr sz="2400" spc="-20" dirty="0">
                <a:solidFill>
                  <a:srgbClr val="003366"/>
                </a:solidFill>
                <a:latin typeface="Arial"/>
                <a:cs typeface="Arial"/>
              </a:rPr>
              <a:t> </a:t>
            </a:r>
            <a:r>
              <a:rPr sz="2400" spc="-5" dirty="0">
                <a:solidFill>
                  <a:srgbClr val="003366"/>
                </a:solidFill>
                <a:latin typeface="Arial"/>
                <a:cs typeface="Arial"/>
              </a:rPr>
              <a:t>server</a:t>
            </a:r>
            <a:endParaRPr sz="2400" dirty="0">
              <a:latin typeface="Arial"/>
              <a:cs typeface="Arial"/>
            </a:endParaRPr>
          </a:p>
          <a:p>
            <a:pPr marL="756285" lvl="1" indent="-287655">
              <a:lnSpc>
                <a:spcPct val="100000"/>
              </a:lnSpc>
              <a:spcBef>
                <a:spcPts val="575"/>
              </a:spcBef>
              <a:buSzPct val="75000"/>
              <a:buChar char="–"/>
              <a:tabLst>
                <a:tab pos="756285" algn="l"/>
                <a:tab pos="756920" algn="l"/>
              </a:tabLst>
            </a:pPr>
            <a:r>
              <a:rPr sz="2400" dirty="0">
                <a:solidFill>
                  <a:srgbClr val="003366"/>
                </a:solidFill>
                <a:latin typeface="Arial"/>
                <a:cs typeface="Arial"/>
              </a:rPr>
              <a:t>Giao </a:t>
            </a:r>
            <a:r>
              <a:rPr sz="2400" spc="-5" dirty="0">
                <a:solidFill>
                  <a:srgbClr val="003366"/>
                </a:solidFill>
                <a:latin typeface="Arial"/>
                <a:cs typeface="Arial"/>
              </a:rPr>
              <a:t>diện </a:t>
            </a:r>
            <a:r>
              <a:rPr sz="2400" dirty="0">
                <a:solidFill>
                  <a:srgbClr val="003366"/>
                </a:solidFill>
                <a:latin typeface="Arial"/>
                <a:cs typeface="Arial"/>
              </a:rPr>
              <a:t>tương tác </a:t>
            </a:r>
            <a:r>
              <a:rPr sz="2400" spc="-5" dirty="0">
                <a:solidFill>
                  <a:srgbClr val="003366"/>
                </a:solidFill>
                <a:latin typeface="Arial"/>
                <a:cs typeface="Arial"/>
              </a:rPr>
              <a:t>đơn giản qua</a:t>
            </a:r>
            <a:r>
              <a:rPr sz="2400" spc="-20" dirty="0">
                <a:solidFill>
                  <a:srgbClr val="003366"/>
                </a:solidFill>
                <a:latin typeface="Arial"/>
                <a:cs typeface="Arial"/>
              </a:rPr>
              <a:t> </a:t>
            </a:r>
            <a:r>
              <a:rPr sz="2400" spc="-5" dirty="0">
                <a:solidFill>
                  <a:srgbClr val="003366"/>
                </a:solidFill>
                <a:latin typeface="Arial"/>
                <a:cs typeface="Arial"/>
              </a:rPr>
              <a:t>hyperlink</a:t>
            </a:r>
            <a:endParaRPr sz="2400" dirty="0">
              <a:latin typeface="Arial"/>
              <a:cs typeface="Arial"/>
            </a:endParaRPr>
          </a:p>
          <a:p>
            <a:pPr marL="756285" marR="767080" lvl="1" indent="-287020">
              <a:lnSpc>
                <a:spcPct val="100000"/>
              </a:lnSpc>
              <a:spcBef>
                <a:spcPts val="575"/>
              </a:spcBef>
              <a:buSzPct val="75000"/>
              <a:buChar char="–"/>
              <a:tabLst>
                <a:tab pos="756285" algn="l"/>
                <a:tab pos="756920" algn="l"/>
              </a:tabLst>
            </a:pPr>
            <a:r>
              <a:rPr sz="2400" dirty="0">
                <a:solidFill>
                  <a:srgbClr val="003366"/>
                </a:solidFill>
                <a:latin typeface="Arial"/>
                <a:cs typeface="Arial"/>
              </a:rPr>
              <a:t>Mọi </a:t>
            </a:r>
            <a:r>
              <a:rPr sz="2400" spc="-5" dirty="0">
                <a:solidFill>
                  <a:srgbClr val="003366"/>
                </a:solidFill>
                <a:latin typeface="Arial"/>
                <a:cs typeface="Arial"/>
              </a:rPr>
              <a:t>lúc </a:t>
            </a:r>
            <a:r>
              <a:rPr sz="2400" dirty="0">
                <a:solidFill>
                  <a:srgbClr val="003366"/>
                </a:solidFill>
                <a:latin typeface="Arial"/>
                <a:cs typeface="Arial"/>
              </a:rPr>
              <a:t>mọi </a:t>
            </a:r>
            <a:r>
              <a:rPr sz="2400" spc="-5" dirty="0">
                <a:solidFill>
                  <a:srgbClr val="003366"/>
                </a:solidFill>
                <a:latin typeface="Arial"/>
                <a:cs typeface="Arial"/>
              </a:rPr>
              <a:t>nơi, </a:t>
            </a:r>
            <a:r>
              <a:rPr sz="2400" dirty="0">
                <a:solidFill>
                  <a:srgbClr val="003366"/>
                </a:solidFill>
                <a:latin typeface="Arial"/>
                <a:cs typeface="Arial"/>
              </a:rPr>
              <a:t>toàn cầu, </a:t>
            </a:r>
            <a:r>
              <a:rPr sz="2400" spc="-5" dirty="0">
                <a:solidFill>
                  <a:srgbClr val="003366"/>
                </a:solidFill>
                <a:latin typeface="Arial"/>
                <a:cs typeface="Arial"/>
              </a:rPr>
              <a:t>miễn là </a:t>
            </a:r>
            <a:r>
              <a:rPr sz="2400" dirty="0">
                <a:solidFill>
                  <a:srgbClr val="003366"/>
                </a:solidFill>
                <a:latin typeface="Arial"/>
                <a:cs typeface="Arial"/>
              </a:rPr>
              <a:t>có kết </a:t>
            </a:r>
            <a:r>
              <a:rPr sz="2400" spc="-10" dirty="0">
                <a:solidFill>
                  <a:srgbClr val="003366"/>
                </a:solidFill>
                <a:latin typeface="Arial"/>
                <a:cs typeface="Arial"/>
              </a:rPr>
              <a:t>nối  </a:t>
            </a:r>
            <a:r>
              <a:rPr sz="2400" dirty="0">
                <a:solidFill>
                  <a:srgbClr val="003366"/>
                </a:solidFill>
                <a:latin typeface="Arial"/>
                <a:cs typeface="Arial"/>
              </a:rPr>
              <a:t>Internet</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40</a:t>
            </a:fld>
            <a:r>
              <a:rPr lang="en-US" altLang="en-US" smtClean="0"/>
              <a:t>/C4</a:t>
            </a:r>
            <a:endParaRPr lang="en-US" altLang="en-US" dirty="0"/>
          </a:p>
        </p:txBody>
      </p:sp>
    </p:spTree>
    <p:extLst>
      <p:ext uri="{BB962C8B-B14F-4D97-AF65-F5344CB8AC3E}">
        <p14:creationId xmlns:p14="http://schemas.microsoft.com/office/powerpoint/2010/main" val="218531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57200"/>
            <a:ext cx="6959600" cy="574040"/>
          </a:xfrm>
          <a:prstGeom prst="rect">
            <a:avLst/>
          </a:prstGeom>
        </p:spPr>
        <p:txBody>
          <a:bodyPr vert="horz" wrap="square" lIns="0" tIns="12700" rIns="0" bIns="0" rtlCol="0">
            <a:spAutoFit/>
          </a:bodyPr>
          <a:lstStyle/>
          <a:p>
            <a:pPr marL="12700">
              <a:lnSpc>
                <a:spcPct val="100000"/>
              </a:lnSpc>
              <a:spcBef>
                <a:spcPts val="100"/>
              </a:spcBef>
            </a:pPr>
            <a:r>
              <a:rPr sz="3600" dirty="0"/>
              <a:t>PHẦN </a:t>
            </a:r>
            <a:r>
              <a:rPr sz="3600" spc="-5" dirty="0"/>
              <a:t>MỀM </a:t>
            </a:r>
            <a:r>
              <a:rPr sz="3600" dirty="0"/>
              <a:t>TRÍ TUỆ </a:t>
            </a:r>
            <a:r>
              <a:rPr sz="3600" spc="-5" dirty="0"/>
              <a:t>NHÂN</a:t>
            </a:r>
            <a:r>
              <a:rPr sz="3600" spc="-95" dirty="0"/>
              <a:t> </a:t>
            </a:r>
            <a:r>
              <a:rPr sz="3600" dirty="0"/>
              <a:t>TẠO</a:t>
            </a:r>
          </a:p>
        </p:txBody>
      </p:sp>
      <p:sp>
        <p:nvSpPr>
          <p:cNvPr id="3" name="object 3"/>
          <p:cNvSpPr txBox="1"/>
          <p:nvPr/>
        </p:nvSpPr>
        <p:spPr>
          <a:xfrm>
            <a:off x="654049" y="1295400"/>
            <a:ext cx="7485380" cy="2225040"/>
          </a:xfrm>
          <a:prstGeom prst="rect">
            <a:avLst/>
          </a:prstGeom>
        </p:spPr>
        <p:txBody>
          <a:bodyPr vert="horz" wrap="square" lIns="0" tIns="100330" rIns="0" bIns="0" rtlCol="0">
            <a:spAutoFit/>
          </a:bodyPr>
          <a:lstStyle/>
          <a:p>
            <a:pPr marL="355600" indent="-343535">
              <a:lnSpc>
                <a:spcPct val="100000"/>
              </a:lnSpc>
              <a:spcBef>
                <a:spcPts val="790"/>
              </a:spcBef>
              <a:buSzPct val="75000"/>
              <a:buFont typeface="Wingdings"/>
              <a:buChar char=""/>
              <a:tabLst>
                <a:tab pos="355600" algn="l"/>
                <a:tab pos="356235" algn="l"/>
              </a:tabLst>
            </a:pPr>
            <a:r>
              <a:rPr sz="2800" spc="-5" dirty="0">
                <a:solidFill>
                  <a:srgbClr val="003366"/>
                </a:solidFill>
                <a:latin typeface="Arial"/>
                <a:cs typeface="Arial"/>
              </a:rPr>
              <a:t>Mô phỏng trí tuệ con người. Thể hiện</a:t>
            </a:r>
            <a:r>
              <a:rPr sz="2800" spc="40" dirty="0">
                <a:solidFill>
                  <a:srgbClr val="003366"/>
                </a:solidFill>
                <a:latin typeface="Arial"/>
                <a:cs typeface="Arial"/>
              </a:rPr>
              <a:t> </a:t>
            </a:r>
            <a:r>
              <a:rPr sz="2800" spc="-5" dirty="0">
                <a:solidFill>
                  <a:srgbClr val="003366"/>
                </a:solidFill>
                <a:latin typeface="Arial"/>
                <a:cs typeface="Arial"/>
              </a:rPr>
              <a:t>ở:</a:t>
            </a:r>
            <a:endParaRPr sz="2800" dirty="0">
              <a:latin typeface="Arial"/>
              <a:cs typeface="Arial"/>
            </a:endParaRPr>
          </a:p>
          <a:p>
            <a:pPr marL="756285" marR="5080" lvl="1" indent="-287020">
              <a:lnSpc>
                <a:spcPct val="100000"/>
              </a:lnSpc>
              <a:spcBef>
                <a:spcPts val="595"/>
              </a:spcBef>
              <a:buSzPct val="75000"/>
              <a:buChar char="–"/>
              <a:tabLst>
                <a:tab pos="756285" algn="l"/>
                <a:tab pos="756920" algn="l"/>
              </a:tabLst>
            </a:pPr>
            <a:r>
              <a:rPr sz="2400" dirty="0">
                <a:solidFill>
                  <a:srgbClr val="003366"/>
                </a:solidFill>
                <a:latin typeface="Arial"/>
                <a:cs typeface="Arial"/>
              </a:rPr>
              <a:t>Giao tiếp tự </a:t>
            </a:r>
            <a:r>
              <a:rPr sz="2400" spc="-5" dirty="0">
                <a:solidFill>
                  <a:srgbClr val="003366"/>
                </a:solidFill>
                <a:latin typeface="Arial"/>
                <a:cs typeface="Arial"/>
              </a:rPr>
              <a:t>nhiên: hình ảnh, âm </a:t>
            </a:r>
            <a:r>
              <a:rPr sz="2400" dirty="0">
                <a:solidFill>
                  <a:srgbClr val="003366"/>
                </a:solidFill>
                <a:latin typeface="Arial"/>
                <a:cs typeface="Arial"/>
              </a:rPr>
              <a:t>thanh, tương tác  với các cảm </a:t>
            </a:r>
            <a:r>
              <a:rPr sz="2400" spc="-5" dirty="0">
                <a:solidFill>
                  <a:srgbClr val="003366"/>
                </a:solidFill>
                <a:latin typeface="Arial"/>
                <a:cs typeface="Arial"/>
              </a:rPr>
              <a:t>biến</a:t>
            </a:r>
            <a:r>
              <a:rPr sz="2400" spc="25" dirty="0">
                <a:solidFill>
                  <a:srgbClr val="003366"/>
                </a:solidFill>
                <a:latin typeface="Arial"/>
                <a:cs typeface="Arial"/>
              </a:rPr>
              <a:t> </a:t>
            </a:r>
            <a:r>
              <a:rPr sz="2400" spc="-5" dirty="0">
                <a:solidFill>
                  <a:srgbClr val="003366"/>
                </a:solidFill>
                <a:latin typeface="Arial"/>
                <a:cs typeface="Arial"/>
              </a:rPr>
              <a:t>(sensor)</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spc="-5" dirty="0">
                <a:solidFill>
                  <a:srgbClr val="003366"/>
                </a:solidFill>
                <a:latin typeface="Arial"/>
                <a:cs typeface="Arial"/>
              </a:rPr>
              <a:t>Có </a:t>
            </a:r>
            <a:r>
              <a:rPr sz="2400" dirty="0">
                <a:solidFill>
                  <a:srgbClr val="003366"/>
                </a:solidFill>
                <a:latin typeface="Arial"/>
                <a:cs typeface="Arial"/>
              </a:rPr>
              <a:t>khả </a:t>
            </a:r>
            <a:r>
              <a:rPr sz="2400" spc="-5" dirty="0">
                <a:solidFill>
                  <a:srgbClr val="003366"/>
                </a:solidFill>
                <a:latin typeface="Arial"/>
                <a:cs typeface="Arial"/>
              </a:rPr>
              <a:t>năng </a:t>
            </a:r>
            <a:r>
              <a:rPr sz="2400" dirty="0">
                <a:solidFill>
                  <a:srgbClr val="003366"/>
                </a:solidFill>
                <a:latin typeface="Arial"/>
                <a:cs typeface="Arial"/>
              </a:rPr>
              <a:t>suy </a:t>
            </a:r>
            <a:r>
              <a:rPr sz="2400" spc="-5" dirty="0">
                <a:solidFill>
                  <a:srgbClr val="003366"/>
                </a:solidFill>
                <a:latin typeface="Arial"/>
                <a:cs typeface="Arial"/>
              </a:rPr>
              <a:t>diễn, lập</a:t>
            </a:r>
            <a:r>
              <a:rPr sz="2400" spc="40" dirty="0">
                <a:solidFill>
                  <a:srgbClr val="003366"/>
                </a:solidFill>
                <a:latin typeface="Arial"/>
                <a:cs typeface="Arial"/>
              </a:rPr>
              <a:t> </a:t>
            </a:r>
            <a:r>
              <a:rPr sz="2400" spc="-5" dirty="0">
                <a:solidFill>
                  <a:srgbClr val="003366"/>
                </a:solidFill>
                <a:latin typeface="Arial"/>
                <a:cs typeface="Arial"/>
              </a:rPr>
              <a:t>luận</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Có </a:t>
            </a:r>
            <a:r>
              <a:rPr sz="2400" dirty="0">
                <a:solidFill>
                  <a:srgbClr val="003366"/>
                </a:solidFill>
                <a:latin typeface="Arial"/>
                <a:cs typeface="Arial"/>
              </a:rPr>
              <a:t>khả </a:t>
            </a:r>
            <a:r>
              <a:rPr sz="2400" spc="-5" dirty="0">
                <a:solidFill>
                  <a:srgbClr val="003366"/>
                </a:solidFill>
                <a:latin typeface="Arial"/>
                <a:cs typeface="Arial"/>
              </a:rPr>
              <a:t>năng học, làm giàu </a:t>
            </a:r>
            <a:r>
              <a:rPr sz="2400" dirty="0">
                <a:solidFill>
                  <a:srgbClr val="003366"/>
                </a:solidFill>
                <a:latin typeface="Arial"/>
                <a:cs typeface="Arial"/>
              </a:rPr>
              <a:t>tri</a:t>
            </a:r>
            <a:r>
              <a:rPr sz="2400" spc="25" dirty="0">
                <a:solidFill>
                  <a:srgbClr val="003366"/>
                </a:solidFill>
                <a:latin typeface="Arial"/>
                <a:cs typeface="Arial"/>
              </a:rPr>
              <a:t> </a:t>
            </a:r>
            <a:r>
              <a:rPr sz="2400" dirty="0">
                <a:solidFill>
                  <a:srgbClr val="003366"/>
                </a:solidFill>
                <a:latin typeface="Arial"/>
                <a:cs typeface="Arial"/>
              </a:rPr>
              <a:t>thức</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41</a:t>
            </a:fld>
            <a:r>
              <a:rPr lang="en-US" altLang="en-US" smtClean="0"/>
              <a:t>/C4</a:t>
            </a:r>
            <a:endParaRPr lang="en-US" altLang="en-US" dirty="0"/>
          </a:p>
        </p:txBody>
      </p:sp>
    </p:spTree>
    <p:extLst>
      <p:ext uri="{BB962C8B-B14F-4D97-AF65-F5344CB8AC3E}">
        <p14:creationId xmlns:p14="http://schemas.microsoft.com/office/powerpoint/2010/main" val="192803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Bản quyền phần mềm </a:t>
            </a:r>
          </a:p>
        </p:txBody>
      </p:sp>
      <p:sp>
        <p:nvSpPr>
          <p:cNvPr id="3" name="Content Placeholder 2"/>
          <p:cNvSpPr>
            <a:spLocks noGrp="1"/>
          </p:cNvSpPr>
          <p:nvPr>
            <p:ph idx="1"/>
          </p:nvPr>
        </p:nvSpPr>
        <p:spPr>
          <a:xfrm>
            <a:off x="304800" y="1371600"/>
            <a:ext cx="8382000" cy="4873625"/>
          </a:xfrm>
        </p:spPr>
        <p:txBody>
          <a:bodyPr/>
          <a:lstStyle/>
          <a:p>
            <a:r>
              <a:rPr lang="en-US" altLang="en-US"/>
              <a:t>Hầu hết các chương trình, phần mềm đều có bản quyền, cấm sao chép.</a:t>
            </a:r>
          </a:p>
          <a:p>
            <a:r>
              <a:rPr lang="en-US" altLang="en-US"/>
              <a:t>Nội dung website cũng được bảo vệ, một số website cảnh báo bạn không được sử dụng hình ảnh của họ trong trang web cá nhân.</a:t>
            </a:r>
          </a:p>
          <a:p>
            <a:r>
              <a:rPr lang="en-US" altLang="en-US"/>
              <a:t>Cẩn thận khi sao chép CD, DVD.</a:t>
            </a:r>
          </a:p>
        </p:txBody>
      </p:sp>
      <p:pic>
        <p:nvPicPr>
          <p:cNvPr id="1027" name="Picture 3" descr="C:\Users\TramAnh\AppData\Local\Microsoft\Windows\Temporary Internet Files\Low\Content.IE5\P9TC1VP5\MC90043439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7800" y="76200"/>
            <a:ext cx="1346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C:\Users\TramAnh\AppData\Local\Microsoft\Windows\Temporary Internet Files\Low\Content.IE5\P9TC1VP5\MC900237437[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916488"/>
            <a:ext cx="24733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C:\Users\TramAnh\AppData\Local\Microsoft\Windows\Temporary Internet Files\Low\Content.IE5\8TBPH3SY\MC90023445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992688"/>
            <a:ext cx="17478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a:off x="4191000" y="5297488"/>
            <a:ext cx="1143000" cy="228600"/>
          </a:xfrm>
          <a:prstGeom prst="rightArrow">
            <a:avLst/>
          </a:prstGeom>
          <a:solidFill>
            <a:srgbClr val="FFC775"/>
          </a:solidFill>
          <a:ln>
            <a:solidFill>
              <a:srgbClr val="FFB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3429000" y="5754688"/>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t>Bạn có được phép copy không?</a:t>
            </a:r>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5" name="Slide Number Placeholder 4">
            <a:extLst>
              <a:ext uri="{FF2B5EF4-FFF2-40B4-BE49-F238E27FC236}">
                <a16:creationId xmlns:a16="http://schemas.microsoft.com/office/drawing/2014/main" id="{775BD9F7-7ECF-D84F-8CEC-E27651DA1A95}"/>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42</a:t>
            </a:fld>
            <a:r>
              <a:rPr lang="en-US" altLang="en-US"/>
              <a:t>/C4</a:t>
            </a:r>
            <a:endParaRPr lang="en-US" altLang="en-US" dirty="0"/>
          </a:p>
        </p:txBody>
      </p:sp>
    </p:spTree>
    <p:extLst>
      <p:ext uri="{BB962C8B-B14F-4D97-AF65-F5344CB8AC3E}">
        <p14:creationId xmlns:p14="http://schemas.microsoft.com/office/powerpoint/2010/main" val="312006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box(out)">
                                      <p:cBhvr>
                                        <p:cTn id="16" dur="500"/>
                                        <p:tgtEl>
                                          <p:spTgt spid="10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wipe(left)">
                                      <p:cBhvr>
                                        <p:cTn id="30" dur="500"/>
                                        <p:tgtEl>
                                          <p:spTgt spid="1028"/>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nodeType="afterGroup">
                            <p:stCondLst>
                              <p:cond delay="1500"/>
                            </p:stCondLst>
                            <p:childTnLst>
                              <p:par>
                                <p:cTn id="36" presetID="22" presetClass="entr" presetSubtype="8" fill="hold" nodeType="afterEffect">
                                  <p:stCondLst>
                                    <p:cond delay="0"/>
                                  </p:stCondLst>
                                  <p:childTnLst>
                                    <p:set>
                                      <p:cBhvr>
                                        <p:cTn id="37" dur="1" fill="hold">
                                          <p:stCondLst>
                                            <p:cond delay="0"/>
                                          </p:stCondLst>
                                        </p:cTn>
                                        <p:tgtEl>
                                          <p:spTgt spid="1029"/>
                                        </p:tgtEl>
                                        <p:attrNameLst>
                                          <p:attrName>style.visibility</p:attrName>
                                        </p:attrNameLst>
                                      </p:cBhvr>
                                      <p:to>
                                        <p:strVal val="visible"/>
                                      </p:to>
                                    </p:set>
                                    <p:animEffect transition="in" filter="wipe(left)">
                                      <p:cBhvr>
                                        <p:cTn id="38" dur="500"/>
                                        <p:tgtEl>
                                          <p:spTgt spid="1029"/>
                                        </p:tgtEl>
                                      </p:cBhvr>
                                    </p:animEffect>
                                  </p:childTnLst>
                                </p:cTn>
                              </p:par>
                            </p:childTnLst>
                          </p:cTn>
                        </p:par>
                        <p:par>
                          <p:cTn id="39" fill="hold" nodeType="afterGroup">
                            <p:stCondLst>
                              <p:cond delay="2000"/>
                            </p:stCondLst>
                            <p:childTnLst>
                              <p:par>
                                <p:cTn id="40" presetID="4" presetClass="entr" presetSubtype="3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ou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762000" y="0"/>
            <a:ext cx="8229600" cy="1371600"/>
          </a:xfrm>
        </p:spPr>
        <p:txBody>
          <a:bodyPr/>
          <a:lstStyle/>
          <a:p>
            <a:r>
              <a:rPr lang="en-US" altLang="en-US" dirty="0" err="1"/>
              <a:t>Bản</a:t>
            </a:r>
            <a:r>
              <a:rPr lang="en-US" altLang="en-US" dirty="0"/>
              <a:t> </a:t>
            </a:r>
            <a:r>
              <a:rPr lang="en-US" altLang="en-US" dirty="0" err="1"/>
              <a:t>quyền</a:t>
            </a:r>
            <a:r>
              <a:rPr lang="en-US" altLang="en-US" dirty="0"/>
              <a:t> </a:t>
            </a:r>
            <a:r>
              <a:rPr lang="en-US" altLang="en-US" dirty="0" err="1"/>
              <a:t>phần</a:t>
            </a:r>
            <a:r>
              <a:rPr lang="en-US" altLang="en-US" dirty="0"/>
              <a:t> </a:t>
            </a:r>
            <a:r>
              <a:rPr lang="en-US" altLang="en-US" dirty="0" err="1"/>
              <a:t>mềm</a:t>
            </a:r>
            <a:endParaRPr lang="en-US" altLang="en-US" dirty="0"/>
          </a:p>
        </p:txBody>
      </p:sp>
      <p:sp>
        <p:nvSpPr>
          <p:cNvPr id="142339" name="Content Placeholder 2"/>
          <p:cNvSpPr>
            <a:spLocks noGrp="1"/>
          </p:cNvSpPr>
          <p:nvPr>
            <p:ph idx="1"/>
          </p:nvPr>
        </p:nvSpPr>
        <p:spPr>
          <a:xfrm>
            <a:off x="304800" y="1066800"/>
            <a:ext cx="8382000" cy="4873625"/>
          </a:xfrm>
        </p:spPr>
        <p:txBody>
          <a:bodyPr/>
          <a:lstStyle/>
          <a:p>
            <a:pPr>
              <a:spcBef>
                <a:spcPts val="0"/>
              </a:spcBef>
            </a:pPr>
            <a:r>
              <a:rPr lang="en-US" altLang="en-US" sz="2600" b="1" dirty="0"/>
              <a:t>Licensed Software</a:t>
            </a:r>
            <a:r>
              <a:rPr lang="en-US" altLang="en-US" sz="2600" dirty="0"/>
              <a:t>: </a:t>
            </a:r>
            <a:r>
              <a:rPr lang="en-US" altLang="en-US" sz="2600" dirty="0" err="1"/>
              <a:t>phần</a:t>
            </a:r>
            <a:r>
              <a:rPr lang="en-US" altLang="en-US" sz="2600" dirty="0"/>
              <a:t> </a:t>
            </a:r>
            <a:r>
              <a:rPr lang="en-US" altLang="en-US" sz="2600" dirty="0" err="1"/>
              <a:t>mềm</a:t>
            </a:r>
            <a:r>
              <a:rPr lang="en-US" altLang="en-US" sz="2600" dirty="0"/>
              <a:t> </a:t>
            </a:r>
            <a:r>
              <a:rPr lang="en-US" altLang="en-US" sz="2600" dirty="0" err="1"/>
              <a:t>mua</a:t>
            </a:r>
            <a:r>
              <a:rPr lang="en-US" altLang="en-US" sz="2600" dirty="0"/>
              <a:t> </a:t>
            </a:r>
            <a:r>
              <a:rPr lang="en-US" altLang="en-US" sz="2600" dirty="0" err="1"/>
              <a:t>và</a:t>
            </a:r>
            <a:r>
              <a:rPr lang="en-US" altLang="en-US" sz="2600" dirty="0"/>
              <a:t> </a:t>
            </a:r>
            <a:r>
              <a:rPr lang="en-US" altLang="en-US" sz="2600" dirty="0" err="1"/>
              <a:t>được</a:t>
            </a:r>
            <a:r>
              <a:rPr lang="en-US" altLang="en-US" sz="2600" dirty="0"/>
              <a:t> </a:t>
            </a:r>
            <a:r>
              <a:rPr lang="en-US" altLang="en-US" sz="2600" dirty="0" err="1"/>
              <a:t>phép</a:t>
            </a:r>
            <a:r>
              <a:rPr lang="en-US" altLang="en-US" sz="2600" dirty="0"/>
              <a:t> </a:t>
            </a:r>
            <a:r>
              <a:rPr lang="en-US" altLang="en-US" sz="2600" dirty="0" err="1"/>
              <a:t>sử</a:t>
            </a:r>
            <a:r>
              <a:rPr lang="en-US" altLang="en-US" sz="2600" dirty="0"/>
              <a:t> </a:t>
            </a:r>
            <a:r>
              <a:rPr lang="en-US" altLang="en-US" sz="2600" dirty="0" err="1"/>
              <a:t>dụng</a:t>
            </a:r>
            <a:r>
              <a:rPr lang="en-US" altLang="en-US" sz="2600" dirty="0"/>
              <a:t> </a:t>
            </a:r>
            <a:r>
              <a:rPr lang="en-US" altLang="en-US" sz="2600" dirty="0" err="1"/>
              <a:t>của</a:t>
            </a:r>
            <a:r>
              <a:rPr lang="en-US" altLang="en-US" sz="2600" dirty="0"/>
              <a:t> </a:t>
            </a:r>
            <a:r>
              <a:rPr lang="en-US" altLang="en-US" sz="2600" dirty="0" err="1"/>
              <a:t>người</a:t>
            </a:r>
            <a:r>
              <a:rPr lang="en-US" altLang="en-US" sz="2600" dirty="0"/>
              <a:t> </a:t>
            </a:r>
            <a:r>
              <a:rPr lang="en-US" altLang="en-US" sz="2600" dirty="0" err="1"/>
              <a:t>bán</a:t>
            </a:r>
            <a:r>
              <a:rPr lang="en-US" altLang="en-US" sz="2600" dirty="0"/>
              <a:t> (Software license agreement).</a:t>
            </a:r>
          </a:p>
          <a:p>
            <a:pPr>
              <a:spcBef>
                <a:spcPts val="0"/>
              </a:spcBef>
            </a:pPr>
            <a:r>
              <a:rPr lang="en-US" altLang="en-US" sz="2600" b="1" dirty="0"/>
              <a:t>Shareware Software</a:t>
            </a:r>
            <a:r>
              <a:rPr lang="en-US" altLang="en-US" sz="2600" dirty="0"/>
              <a:t>: </a:t>
            </a:r>
          </a:p>
          <a:p>
            <a:pPr lvl="1">
              <a:spcBef>
                <a:spcPts val="0"/>
              </a:spcBef>
            </a:pPr>
            <a:r>
              <a:rPr lang="en-US" sz="2600" dirty="0" err="1"/>
              <a:t>Phiên</a:t>
            </a:r>
            <a:r>
              <a:rPr lang="en-US" sz="2600" dirty="0"/>
              <a:t> </a:t>
            </a:r>
            <a:r>
              <a:rPr lang="en-US" sz="2600" dirty="0" err="1"/>
              <a:t>bản</a:t>
            </a:r>
            <a:r>
              <a:rPr lang="en-US" sz="2600" dirty="0"/>
              <a:t> </a:t>
            </a:r>
            <a:r>
              <a:rPr lang="en-US" sz="2600" dirty="0" err="1"/>
              <a:t>dùng</a:t>
            </a:r>
            <a:r>
              <a:rPr lang="en-US" sz="2600" dirty="0"/>
              <a:t> </a:t>
            </a:r>
            <a:r>
              <a:rPr lang="en-US" sz="2600" dirty="0" err="1"/>
              <a:t>thử</a:t>
            </a:r>
            <a:r>
              <a:rPr lang="en-US" sz="2600" dirty="0"/>
              <a:t> </a:t>
            </a:r>
            <a:r>
              <a:rPr lang="en-US" sz="2600" dirty="0" err="1"/>
              <a:t>của</a:t>
            </a:r>
            <a:r>
              <a:rPr lang="en-US" sz="2600" dirty="0"/>
              <a:t> </a:t>
            </a:r>
            <a:r>
              <a:rPr lang="en-US" sz="2600" dirty="0" err="1"/>
              <a:t>phần</a:t>
            </a:r>
            <a:r>
              <a:rPr lang="en-US" sz="2600" dirty="0"/>
              <a:t> </a:t>
            </a:r>
            <a:r>
              <a:rPr lang="en-US" sz="2600" dirty="0" err="1"/>
              <a:t>mềm</a:t>
            </a:r>
            <a:r>
              <a:rPr lang="en-US" sz="2600" dirty="0"/>
              <a:t> </a:t>
            </a:r>
            <a:r>
              <a:rPr lang="en-US" sz="2600" dirty="0" err="1"/>
              <a:t>mà</a:t>
            </a:r>
            <a:r>
              <a:rPr lang="en-US" sz="2600" dirty="0"/>
              <a:t> </a:t>
            </a:r>
            <a:r>
              <a:rPr lang="en-US" sz="2600" dirty="0" err="1"/>
              <a:t>bạn</a:t>
            </a:r>
            <a:r>
              <a:rPr lang="en-US" sz="2600" dirty="0"/>
              <a:t> </a:t>
            </a:r>
            <a:r>
              <a:rPr lang="en-US" sz="2600" dirty="0" err="1"/>
              <a:t>có</a:t>
            </a:r>
            <a:r>
              <a:rPr lang="en-US" sz="2600" dirty="0"/>
              <a:t> </a:t>
            </a:r>
            <a:r>
              <a:rPr lang="en-US" sz="2600" dirty="0" err="1"/>
              <a:t>thể</a:t>
            </a:r>
            <a:r>
              <a:rPr lang="en-US" sz="2600" dirty="0"/>
              <a:t> </a:t>
            </a:r>
            <a:r>
              <a:rPr lang="en-US" sz="2600" dirty="0" err="1"/>
              <a:t>tải</a:t>
            </a:r>
            <a:r>
              <a:rPr lang="en-US" sz="2600" dirty="0"/>
              <a:t> </a:t>
            </a:r>
            <a:r>
              <a:rPr lang="en-US" sz="2600" dirty="0" err="1"/>
              <a:t>về</a:t>
            </a:r>
            <a:r>
              <a:rPr lang="en-US" sz="2600" dirty="0"/>
              <a:t> </a:t>
            </a:r>
            <a:r>
              <a:rPr lang="en-US" sz="2600" dirty="0" err="1"/>
              <a:t>miễn</a:t>
            </a:r>
            <a:r>
              <a:rPr lang="en-US" sz="2600" dirty="0"/>
              <a:t> </a:t>
            </a:r>
            <a:r>
              <a:rPr lang="en-US" sz="2600" dirty="0" err="1"/>
              <a:t>phí</a:t>
            </a:r>
            <a:r>
              <a:rPr lang="en-US" sz="2600" dirty="0"/>
              <a:t> </a:t>
            </a:r>
          </a:p>
          <a:p>
            <a:pPr lvl="1">
              <a:spcBef>
                <a:spcPts val="0"/>
              </a:spcBef>
            </a:pPr>
            <a:r>
              <a:rPr lang="en-US" sz="2600" dirty="0" err="1"/>
              <a:t>Có</a:t>
            </a:r>
            <a:r>
              <a:rPr lang="en-US" sz="2600" dirty="0"/>
              <a:t> </a:t>
            </a:r>
            <a:r>
              <a:rPr lang="en-US" sz="2600" dirty="0" err="1"/>
              <a:t>chức</a:t>
            </a:r>
            <a:r>
              <a:rPr lang="en-US" sz="2600" dirty="0"/>
              <a:t> </a:t>
            </a:r>
            <a:r>
              <a:rPr lang="en-US" sz="2600" dirty="0" err="1"/>
              <a:t>năng</a:t>
            </a:r>
            <a:r>
              <a:rPr lang="en-US" sz="2600" dirty="0"/>
              <a:t> </a:t>
            </a:r>
            <a:r>
              <a:rPr lang="en-US" sz="2600" dirty="0" err="1"/>
              <a:t>hoặc</a:t>
            </a:r>
            <a:r>
              <a:rPr lang="en-US" sz="2600" dirty="0"/>
              <a:t> </a:t>
            </a:r>
            <a:r>
              <a:rPr lang="en-US" sz="2600" dirty="0" err="1"/>
              <a:t>thời</a:t>
            </a:r>
            <a:r>
              <a:rPr lang="en-US" sz="2600" dirty="0"/>
              <a:t> </a:t>
            </a:r>
            <a:r>
              <a:rPr lang="en-US" sz="2600" dirty="0" err="1"/>
              <a:t>gian</a:t>
            </a:r>
            <a:r>
              <a:rPr lang="en-US" sz="2600" dirty="0"/>
              <a:t> </a:t>
            </a:r>
            <a:r>
              <a:rPr lang="en-US" sz="2600" dirty="0" err="1"/>
              <a:t>truy</a:t>
            </a:r>
            <a:r>
              <a:rPr lang="en-US" sz="2600" dirty="0"/>
              <a:t> </a:t>
            </a:r>
            <a:r>
              <a:rPr lang="en-US" sz="2600" dirty="0" err="1"/>
              <a:t>cập</a:t>
            </a:r>
            <a:r>
              <a:rPr lang="en-US" sz="2600" dirty="0"/>
              <a:t> </a:t>
            </a:r>
            <a:r>
              <a:rPr lang="en-US" sz="2600" dirty="0" err="1"/>
              <a:t>chương</a:t>
            </a:r>
            <a:r>
              <a:rPr lang="en-US" sz="2600" dirty="0"/>
              <a:t> </a:t>
            </a:r>
            <a:r>
              <a:rPr lang="en-US" sz="2600" dirty="0" err="1"/>
              <a:t>trình</a:t>
            </a:r>
            <a:r>
              <a:rPr lang="en-US" sz="2600" dirty="0"/>
              <a:t> </a:t>
            </a:r>
            <a:r>
              <a:rPr lang="en-US" sz="2600" dirty="0" err="1"/>
              <a:t>hạn</a:t>
            </a:r>
            <a:r>
              <a:rPr lang="en-US" sz="2600" dirty="0"/>
              <a:t> </a:t>
            </a:r>
            <a:r>
              <a:rPr lang="en-US" sz="2600" dirty="0" err="1"/>
              <a:t>chế</a:t>
            </a:r>
            <a:r>
              <a:rPr lang="en-US" sz="2600" dirty="0"/>
              <a:t> </a:t>
            </a:r>
            <a:endParaRPr lang="en-US" altLang="en-US" sz="2600" dirty="0"/>
          </a:p>
          <a:p>
            <a:pPr>
              <a:spcBef>
                <a:spcPts val="0"/>
              </a:spcBef>
            </a:pPr>
            <a:r>
              <a:rPr lang="en-US" altLang="en-US" sz="2600" b="1" dirty="0"/>
              <a:t>Freeware Software</a:t>
            </a:r>
            <a:r>
              <a:rPr lang="en-US" altLang="en-US" sz="2600" dirty="0"/>
              <a:t>: </a:t>
            </a:r>
          </a:p>
          <a:p>
            <a:pPr lvl="1">
              <a:spcBef>
                <a:spcPts val="0"/>
              </a:spcBef>
            </a:pPr>
            <a:r>
              <a:rPr lang="en-US" sz="2600" dirty="0" err="1"/>
              <a:t>Không</a:t>
            </a:r>
            <a:r>
              <a:rPr lang="en-US" sz="2600" dirty="0"/>
              <a:t> </a:t>
            </a:r>
            <a:r>
              <a:rPr lang="en-US" sz="2600" dirty="0" err="1"/>
              <a:t>tính</a:t>
            </a:r>
            <a:r>
              <a:rPr lang="en-US" sz="2600" dirty="0"/>
              <a:t> </a:t>
            </a:r>
            <a:r>
              <a:rPr lang="en-US" sz="2600" dirty="0" err="1"/>
              <a:t>phí</a:t>
            </a:r>
            <a:r>
              <a:rPr lang="en-US" sz="2600" dirty="0"/>
              <a:t> </a:t>
            </a:r>
            <a:r>
              <a:rPr lang="en-US" sz="2600" dirty="0" err="1"/>
              <a:t>và</a:t>
            </a:r>
            <a:r>
              <a:rPr lang="en-US" sz="2600" dirty="0"/>
              <a:t> </a:t>
            </a:r>
            <a:r>
              <a:rPr lang="en-US" sz="2600" dirty="0" err="1"/>
              <a:t>có</a:t>
            </a:r>
            <a:r>
              <a:rPr lang="en-US" sz="2600" dirty="0"/>
              <a:t> </a:t>
            </a:r>
            <a:r>
              <a:rPr lang="en-US" sz="2600" dirty="0" err="1"/>
              <a:t>thể</a:t>
            </a:r>
            <a:r>
              <a:rPr lang="en-US" sz="2600" dirty="0"/>
              <a:t> chia </a:t>
            </a:r>
            <a:r>
              <a:rPr lang="en-US" sz="2600" dirty="0" err="1"/>
              <a:t>sẻ</a:t>
            </a:r>
            <a:r>
              <a:rPr lang="en-US" sz="2600" dirty="0"/>
              <a:t> </a:t>
            </a:r>
            <a:r>
              <a:rPr lang="en-US" sz="2600" dirty="0" err="1"/>
              <a:t>với</a:t>
            </a:r>
            <a:r>
              <a:rPr lang="en-US" sz="2600" dirty="0"/>
              <a:t> </a:t>
            </a:r>
            <a:r>
              <a:rPr lang="en-US" sz="2600" dirty="0" err="1"/>
              <a:t>những</a:t>
            </a:r>
            <a:r>
              <a:rPr lang="en-US" sz="2600" dirty="0"/>
              <a:t> </a:t>
            </a:r>
            <a:r>
              <a:rPr lang="en-US" sz="2600" dirty="0" err="1"/>
              <a:t>người</a:t>
            </a:r>
            <a:r>
              <a:rPr lang="en-US" sz="2600" dirty="0"/>
              <a:t> </a:t>
            </a:r>
            <a:r>
              <a:rPr lang="en-US" sz="2600" dirty="0" err="1"/>
              <a:t>khác</a:t>
            </a:r>
            <a:r>
              <a:rPr lang="en-US" sz="2600" dirty="0"/>
              <a:t> </a:t>
            </a:r>
            <a:r>
              <a:rPr lang="en-US" sz="2600" dirty="0" err="1"/>
              <a:t>miễn</a:t>
            </a:r>
            <a:r>
              <a:rPr lang="en-US" sz="2600" dirty="0"/>
              <a:t> </a:t>
            </a:r>
            <a:r>
              <a:rPr lang="en-US" sz="2600" dirty="0" err="1"/>
              <a:t>phí</a:t>
            </a:r>
            <a:r>
              <a:rPr lang="en-US" sz="2600" dirty="0"/>
              <a:t> </a:t>
            </a:r>
          </a:p>
          <a:p>
            <a:pPr lvl="1">
              <a:spcBef>
                <a:spcPts val="0"/>
              </a:spcBef>
            </a:pPr>
            <a:r>
              <a:rPr lang="en-US" sz="2600" dirty="0" err="1"/>
              <a:t>Hỗ</a:t>
            </a:r>
            <a:r>
              <a:rPr lang="en-US" sz="2600" dirty="0"/>
              <a:t> </a:t>
            </a:r>
            <a:r>
              <a:rPr lang="en-US" sz="2600" dirty="0" err="1"/>
              <a:t>trợ</a:t>
            </a:r>
            <a:r>
              <a:rPr lang="en-US" sz="2600" dirty="0"/>
              <a:t> </a:t>
            </a:r>
            <a:r>
              <a:rPr lang="en-US" sz="2600" dirty="0" err="1"/>
              <a:t>thường</a:t>
            </a:r>
            <a:r>
              <a:rPr lang="en-US" sz="2600" dirty="0"/>
              <a:t> </a:t>
            </a:r>
            <a:r>
              <a:rPr lang="en-US" sz="2600" dirty="0" err="1"/>
              <a:t>bị</a:t>
            </a:r>
            <a:r>
              <a:rPr lang="en-US" sz="2600" dirty="0"/>
              <a:t> </a:t>
            </a:r>
            <a:r>
              <a:rPr lang="en-US" sz="2600" dirty="0" err="1"/>
              <a:t>hạn</a:t>
            </a:r>
            <a:r>
              <a:rPr lang="en-US" sz="2600" dirty="0"/>
              <a:t> </a:t>
            </a:r>
            <a:r>
              <a:rPr lang="en-US" sz="2600" dirty="0" err="1"/>
              <a:t>chế</a:t>
            </a:r>
            <a:r>
              <a:rPr lang="en-US" sz="2600" dirty="0"/>
              <a:t> </a:t>
            </a:r>
            <a:r>
              <a:rPr lang="en-US" sz="2600" dirty="0" err="1"/>
              <a:t>hoặc</a:t>
            </a:r>
            <a:r>
              <a:rPr lang="en-US" sz="2600" dirty="0"/>
              <a:t> </a:t>
            </a:r>
            <a:r>
              <a:rPr lang="en-US" sz="2600" dirty="0" err="1"/>
              <a:t>không</a:t>
            </a:r>
            <a:r>
              <a:rPr lang="en-US" sz="2600" dirty="0"/>
              <a:t> </a:t>
            </a:r>
            <a:r>
              <a:rPr lang="en-US" sz="2600" dirty="0" err="1"/>
              <a:t>tồn</a:t>
            </a:r>
            <a:r>
              <a:rPr lang="en-US" sz="2600" dirty="0"/>
              <a:t> </a:t>
            </a:r>
            <a:r>
              <a:rPr lang="en-US" sz="2600" dirty="0" err="1"/>
              <a:t>tại</a:t>
            </a:r>
            <a:r>
              <a:rPr lang="en-US" sz="2600" dirty="0"/>
              <a:t> </a:t>
            </a:r>
            <a:r>
              <a:rPr lang="en-US" sz="2600" dirty="0" err="1"/>
              <a:t>và</a:t>
            </a:r>
            <a:r>
              <a:rPr lang="en-US" sz="2600" dirty="0"/>
              <a:t> </a:t>
            </a:r>
            <a:r>
              <a:rPr lang="en-US" sz="2600" dirty="0" err="1"/>
              <a:t>không</a:t>
            </a:r>
            <a:r>
              <a:rPr lang="en-US" sz="2600" dirty="0"/>
              <a:t> </a:t>
            </a:r>
            <a:r>
              <a:rPr lang="en-US" sz="2600" dirty="0" err="1"/>
              <a:t>tự</a:t>
            </a:r>
            <a:r>
              <a:rPr lang="en-US" sz="2600" dirty="0"/>
              <a:t> </a:t>
            </a:r>
            <a:r>
              <a:rPr lang="en-US" sz="2600" dirty="0" err="1"/>
              <a:t>động</a:t>
            </a:r>
            <a:r>
              <a:rPr lang="en-US" sz="2600" dirty="0"/>
              <a:t> </a:t>
            </a:r>
            <a:r>
              <a:rPr lang="en-US" sz="2600" dirty="0" err="1"/>
              <a:t>được</a:t>
            </a:r>
            <a:r>
              <a:rPr lang="en-US" sz="2600" dirty="0"/>
              <a:t> </a:t>
            </a:r>
            <a:r>
              <a:rPr lang="en-US" sz="2600" dirty="0" err="1"/>
              <a:t>cập</a:t>
            </a:r>
            <a:r>
              <a:rPr lang="en-US" sz="2600" dirty="0"/>
              <a:t> </a:t>
            </a:r>
            <a:r>
              <a:rPr lang="en-US" sz="2600" dirty="0" err="1"/>
              <a:t>nhật</a:t>
            </a:r>
            <a:endParaRPr lang="en-US" sz="2600" dirty="0"/>
          </a:p>
          <a:p>
            <a:pPr marL="0" indent="0">
              <a:spcBef>
                <a:spcPts val="0"/>
              </a:spcBef>
              <a:buNone/>
            </a:pPr>
            <a:endParaRPr lang="en-US" altLang="en-US" sz="2600" dirty="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33360207-EDDC-C542-A6C0-B68B7E320EA9}"/>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43</a:t>
            </a:fld>
            <a:r>
              <a:rPr lang="en-US" altLang="en-US"/>
              <a:t>/C4</a:t>
            </a:r>
            <a:endParaRPr lang="en-US" altLang="en-US" dirty="0"/>
          </a:p>
        </p:txBody>
      </p:sp>
    </p:spTree>
    <p:extLst>
      <p:ext uri="{BB962C8B-B14F-4D97-AF65-F5344CB8AC3E}">
        <p14:creationId xmlns:p14="http://schemas.microsoft.com/office/powerpoint/2010/main" val="2419485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584662" y="0"/>
            <a:ext cx="8229600" cy="1371600"/>
          </a:xfrm>
        </p:spPr>
        <p:txBody>
          <a:bodyPr/>
          <a:lstStyle/>
          <a:p>
            <a:r>
              <a:rPr lang="en-US" altLang="en-US" dirty="0" err="1"/>
              <a:t>Bản</a:t>
            </a:r>
            <a:r>
              <a:rPr lang="en-US" altLang="en-US" dirty="0"/>
              <a:t> </a:t>
            </a:r>
            <a:r>
              <a:rPr lang="en-US" altLang="en-US" dirty="0" err="1"/>
              <a:t>quyền</a:t>
            </a:r>
            <a:r>
              <a:rPr lang="en-US" altLang="en-US" dirty="0"/>
              <a:t> </a:t>
            </a:r>
            <a:r>
              <a:rPr lang="en-US" altLang="en-US" dirty="0" err="1"/>
              <a:t>phần</a:t>
            </a:r>
            <a:r>
              <a:rPr lang="en-US" altLang="en-US" dirty="0"/>
              <a:t> </a:t>
            </a:r>
            <a:r>
              <a:rPr lang="en-US" altLang="en-US" dirty="0" err="1"/>
              <a:t>mềm</a:t>
            </a:r>
            <a:endParaRPr lang="en-US" altLang="en-US" dirty="0"/>
          </a:p>
        </p:txBody>
      </p:sp>
      <p:sp>
        <p:nvSpPr>
          <p:cNvPr id="142339" name="Content Placeholder 2"/>
          <p:cNvSpPr>
            <a:spLocks noGrp="1"/>
          </p:cNvSpPr>
          <p:nvPr>
            <p:ph idx="1"/>
          </p:nvPr>
        </p:nvSpPr>
        <p:spPr>
          <a:xfrm>
            <a:off x="304800" y="1066800"/>
            <a:ext cx="8610600" cy="4873625"/>
          </a:xfrm>
        </p:spPr>
        <p:txBody>
          <a:bodyPr/>
          <a:lstStyle/>
          <a:p>
            <a:r>
              <a:rPr lang="en-US" sz="2600"/>
              <a:t>Phần mềm mã nguồn mở (Open Source) </a:t>
            </a:r>
          </a:p>
          <a:p>
            <a:pPr lvl="1"/>
            <a:r>
              <a:rPr lang="en-US" sz="2600"/>
              <a:t>Các ứng dụng có mã nguồn có thể được truy cập, tùy chỉnh và thay đổi bởi bất cứ ai </a:t>
            </a:r>
          </a:p>
          <a:p>
            <a:pPr lvl="1"/>
            <a:r>
              <a:rPr lang="en-US" sz="2600"/>
              <a:t>Thường miễn phí </a:t>
            </a:r>
          </a:p>
          <a:p>
            <a:pPr lvl="1"/>
            <a:r>
              <a:rPr lang="en-US" sz="2600"/>
              <a:t>Có thể tùy chỉnh phần mềm theo nhu cầu hoặc mở rộng nó trong một số hình thức và chia sẻ phiên bản đó với người khác </a:t>
            </a:r>
          </a:p>
          <a:p>
            <a:pPr lvl="2"/>
            <a:r>
              <a:rPr lang="en-US" sz="2600"/>
              <a:t>Không thể đăng ký bản quyền, tính phí trên các phiên bản sửa đổi từ mã nguồn đó.</a:t>
            </a:r>
          </a:p>
          <a:p>
            <a:pPr lvl="2"/>
            <a:r>
              <a:rPr lang="en-US" sz="2600"/>
              <a:t>Các hạn chế này được gọi là Bảo lưu mọi quyền “copyleft”</a:t>
            </a:r>
            <a:endParaRPr lang="en-US" sz="2600" dirty="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B7E1BCD4-532F-9D4A-8A6E-D87ED708F0B7}"/>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44</a:t>
            </a:fld>
            <a:r>
              <a:rPr lang="en-US" altLang="en-US"/>
              <a:t>/C4</a:t>
            </a:r>
            <a:endParaRPr lang="en-US" altLang="en-US" dirty="0"/>
          </a:p>
        </p:txBody>
      </p:sp>
    </p:spTree>
    <p:extLst>
      <p:ext uri="{BB962C8B-B14F-4D97-AF65-F5344CB8AC3E}">
        <p14:creationId xmlns:p14="http://schemas.microsoft.com/office/powerpoint/2010/main" val="73033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655320" y="0"/>
            <a:ext cx="8229600" cy="1371600"/>
          </a:xfrm>
        </p:spPr>
        <p:txBody>
          <a:bodyPr/>
          <a:lstStyle/>
          <a:p>
            <a:r>
              <a:rPr lang="en-US" altLang="en-US" dirty="0" err="1"/>
              <a:t>Bản</a:t>
            </a:r>
            <a:r>
              <a:rPr lang="en-US" altLang="en-US" dirty="0"/>
              <a:t> </a:t>
            </a:r>
            <a:r>
              <a:rPr lang="en-US" altLang="en-US" dirty="0" err="1"/>
              <a:t>quyền</a:t>
            </a:r>
            <a:r>
              <a:rPr lang="en-US" altLang="en-US" dirty="0"/>
              <a:t> </a:t>
            </a:r>
            <a:r>
              <a:rPr lang="en-US" altLang="en-US" dirty="0" err="1"/>
              <a:t>phần</a:t>
            </a:r>
            <a:r>
              <a:rPr lang="en-US" altLang="en-US" dirty="0"/>
              <a:t> </a:t>
            </a:r>
            <a:r>
              <a:rPr lang="en-US" altLang="en-US" dirty="0" err="1"/>
              <a:t>mềm</a:t>
            </a:r>
            <a:endParaRPr lang="en-US" altLang="en-US" dirty="0"/>
          </a:p>
        </p:txBody>
      </p:sp>
      <p:sp>
        <p:nvSpPr>
          <p:cNvPr id="142339" name="Content Placeholder 2"/>
          <p:cNvSpPr>
            <a:spLocks noGrp="1"/>
          </p:cNvSpPr>
          <p:nvPr>
            <p:ph idx="1"/>
          </p:nvPr>
        </p:nvSpPr>
        <p:spPr>
          <a:xfrm>
            <a:off x="228600" y="1066800"/>
            <a:ext cx="8839200" cy="4873625"/>
          </a:xfrm>
        </p:spPr>
        <p:txBody>
          <a:bodyPr/>
          <a:lstStyle/>
          <a:p>
            <a:pPr algn="just"/>
            <a:r>
              <a:rPr lang="en-US" dirty="0" err="1"/>
              <a:t>Phần</a:t>
            </a:r>
            <a:r>
              <a:rPr lang="en-US" dirty="0"/>
              <a:t> </a:t>
            </a:r>
            <a:r>
              <a:rPr lang="en-US" dirty="0" err="1"/>
              <a:t>mềm</a:t>
            </a:r>
            <a:r>
              <a:rPr lang="en-US" dirty="0"/>
              <a:t> </a:t>
            </a:r>
            <a:r>
              <a:rPr lang="en-US" dirty="0" err="1"/>
              <a:t>công</a:t>
            </a:r>
            <a:r>
              <a:rPr lang="en-US" dirty="0"/>
              <a:t> </a:t>
            </a:r>
            <a:r>
              <a:rPr lang="en-US" dirty="0" err="1"/>
              <a:t>cộng</a:t>
            </a:r>
            <a:r>
              <a:rPr lang="en-US" dirty="0"/>
              <a:t> (public domain software) </a:t>
            </a:r>
          </a:p>
          <a:p>
            <a:pPr lvl="1" algn="just"/>
            <a:r>
              <a:rPr lang="en-US" dirty="0" err="1"/>
              <a:t>Không</a:t>
            </a:r>
            <a:r>
              <a:rPr lang="en-US" dirty="0"/>
              <a:t> </a:t>
            </a:r>
            <a:r>
              <a:rPr lang="en-US" dirty="0" err="1"/>
              <a:t>có</a:t>
            </a:r>
            <a:r>
              <a:rPr lang="en-US" dirty="0"/>
              <a:t> </a:t>
            </a:r>
            <a:r>
              <a:rPr lang="en-US" dirty="0" err="1"/>
              <a:t>bản</a:t>
            </a:r>
            <a:r>
              <a:rPr lang="en-US" dirty="0"/>
              <a:t> </a:t>
            </a:r>
            <a:r>
              <a:rPr lang="en-US" dirty="0" err="1"/>
              <a:t>quyền</a:t>
            </a:r>
            <a:r>
              <a:rPr lang="en-US" dirty="0"/>
              <a:t> </a:t>
            </a:r>
          </a:p>
          <a:p>
            <a:pPr lvl="1" algn="just"/>
            <a:r>
              <a:rPr lang="en-US" dirty="0" err="1"/>
              <a:t>Bất</a:t>
            </a:r>
            <a:r>
              <a:rPr lang="en-US" dirty="0"/>
              <a:t> </a:t>
            </a:r>
            <a:r>
              <a:rPr lang="en-US" dirty="0" err="1"/>
              <a:t>cứ</a:t>
            </a:r>
            <a:r>
              <a:rPr lang="en-US" dirty="0"/>
              <a:t> ai </a:t>
            </a:r>
            <a:r>
              <a:rPr lang="en-US" dirty="0" err="1"/>
              <a:t>cũng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miễn</a:t>
            </a:r>
            <a:r>
              <a:rPr lang="en-US" dirty="0"/>
              <a:t> </a:t>
            </a:r>
            <a:r>
              <a:rPr lang="en-US" dirty="0" err="1"/>
              <a:t>phí</a:t>
            </a:r>
            <a:r>
              <a:rPr lang="en-US" dirty="0"/>
              <a:t> </a:t>
            </a:r>
            <a:r>
              <a:rPr lang="en-US" dirty="0" err="1"/>
              <a:t>mà</a:t>
            </a:r>
            <a:r>
              <a:rPr lang="en-US" dirty="0"/>
              <a:t> </a:t>
            </a:r>
            <a:r>
              <a:rPr lang="en-US" dirty="0" err="1"/>
              <a:t>không</a:t>
            </a:r>
            <a:r>
              <a:rPr lang="en-US" dirty="0"/>
              <a:t> </a:t>
            </a:r>
            <a:r>
              <a:rPr lang="en-US" dirty="0" err="1"/>
              <a:t>bị</a:t>
            </a:r>
            <a:r>
              <a:rPr lang="en-US" dirty="0"/>
              <a:t> </a:t>
            </a:r>
            <a:r>
              <a:rPr lang="en-US" dirty="0" err="1"/>
              <a:t>hạn</a:t>
            </a:r>
            <a:r>
              <a:rPr lang="en-US" dirty="0"/>
              <a:t> </a:t>
            </a:r>
            <a:r>
              <a:rPr lang="en-US" dirty="0" err="1"/>
              <a:t>chế</a:t>
            </a:r>
            <a:r>
              <a:rPr lang="en-US" dirty="0"/>
              <a:t> </a:t>
            </a:r>
          </a:p>
          <a:p>
            <a:pPr lvl="1" algn="just"/>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truy</a:t>
            </a:r>
            <a:r>
              <a:rPr lang="en-US" dirty="0"/>
              <a:t> </a:t>
            </a:r>
            <a:r>
              <a:rPr lang="en-US" dirty="0" err="1"/>
              <a:t>cập</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thay</a:t>
            </a:r>
            <a:r>
              <a:rPr lang="en-US" dirty="0"/>
              <a:t> </a:t>
            </a:r>
            <a:r>
              <a:rPr lang="en-US" dirty="0" err="1"/>
              <a:t>đổi</a:t>
            </a:r>
            <a:r>
              <a:rPr lang="en-US" dirty="0"/>
              <a:t> </a:t>
            </a:r>
            <a:r>
              <a:rPr lang="en-US" dirty="0" err="1"/>
              <a:t>mã</a:t>
            </a:r>
            <a:r>
              <a:rPr lang="en-US" dirty="0"/>
              <a:t> </a:t>
            </a:r>
            <a:r>
              <a:rPr lang="en-US" dirty="0" err="1"/>
              <a:t>nguồn</a:t>
            </a:r>
            <a:endParaRPr lang="en-US" dirty="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C89846A9-EB6E-C444-83CD-CEAB68DA4B97}"/>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45</a:t>
            </a:fld>
            <a:r>
              <a:rPr lang="en-US" altLang="en-US"/>
              <a:t>/C4</a:t>
            </a:r>
            <a:endParaRPr lang="en-US" altLang="en-US" dirty="0"/>
          </a:p>
        </p:txBody>
      </p:sp>
    </p:spTree>
    <p:extLst>
      <p:ext uri="{BB962C8B-B14F-4D97-AF65-F5344CB8AC3E}">
        <p14:creationId xmlns:p14="http://schemas.microsoft.com/office/powerpoint/2010/main" val="175578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95300" y="-24938"/>
            <a:ext cx="8229600" cy="1371600"/>
          </a:xfrm>
        </p:spPr>
        <p:txBody>
          <a:bodyPr/>
          <a:lstStyle/>
          <a:p>
            <a:r>
              <a:rPr lang="en-US" altLang="en-US" dirty="0" err="1"/>
              <a:t>Phần</a:t>
            </a:r>
            <a:r>
              <a:rPr lang="en-US" altLang="en-US" dirty="0"/>
              <a:t> </a:t>
            </a:r>
            <a:r>
              <a:rPr lang="en-US" altLang="en-US" dirty="0" err="1"/>
              <a:t>mềm</a:t>
            </a:r>
            <a:r>
              <a:rPr lang="en-US" altLang="en-US" dirty="0"/>
              <a:t> </a:t>
            </a:r>
            <a:r>
              <a:rPr lang="en-US" altLang="en-US" dirty="0" err="1"/>
              <a:t>độc</a:t>
            </a:r>
            <a:r>
              <a:rPr lang="en-US" altLang="en-US" dirty="0"/>
              <a:t> </a:t>
            </a:r>
            <a:r>
              <a:rPr lang="en-US" altLang="en-US" dirty="0" err="1"/>
              <a:t>hại</a:t>
            </a:r>
            <a:endParaRPr lang="en-US" altLang="en-US" dirty="0"/>
          </a:p>
        </p:txBody>
      </p:sp>
      <p:sp>
        <p:nvSpPr>
          <p:cNvPr id="142339" name="Content Placeholder 2"/>
          <p:cNvSpPr>
            <a:spLocks noGrp="1"/>
          </p:cNvSpPr>
          <p:nvPr>
            <p:ph idx="1"/>
          </p:nvPr>
        </p:nvSpPr>
        <p:spPr>
          <a:xfrm>
            <a:off x="304800" y="1066800"/>
            <a:ext cx="8610600" cy="4873625"/>
          </a:xfrm>
        </p:spPr>
        <p:txBody>
          <a:bodyPr/>
          <a:lstStyle/>
          <a:p>
            <a:r>
              <a:rPr lang="en-US" sz="2400" i="1"/>
              <a:t>Phần mềm độc hại (malware) </a:t>
            </a:r>
            <a:r>
              <a:rPr lang="en-US" sz="2400"/>
              <a:t>là các chương trình hoặc tập tin gây tổn hại cho máy tính </a:t>
            </a:r>
          </a:p>
          <a:p>
            <a:pPr lvl="1"/>
            <a:r>
              <a:rPr lang="en-US" sz="2400"/>
              <a:t>Virus phá hủy các tập tin và dữ liệu </a:t>
            </a:r>
          </a:p>
          <a:p>
            <a:pPr lvl="1"/>
            <a:r>
              <a:rPr lang="en-US" sz="2400"/>
              <a:t>Worm tiêu hao tài nguyên hệ thống </a:t>
            </a:r>
          </a:p>
          <a:p>
            <a:pPr lvl="1"/>
            <a:r>
              <a:rPr lang="en-US" sz="2400"/>
              <a:t>Trojan (một dạng khác của virut) cho người sử dụng trái phép truy cập bất hợp pháp (giúp các Hacker truy cập trái phép vào máy tính lấy đi những thông tin quý báu của bạn. </a:t>
            </a:r>
          </a:p>
          <a:p>
            <a:r>
              <a:rPr lang="en-US" sz="2400"/>
              <a:t>Phần mềm gián điệp (spyware) </a:t>
            </a:r>
          </a:p>
          <a:p>
            <a:pPr lvl="1"/>
            <a:r>
              <a:rPr lang="en-US" sz="2400"/>
              <a:t>Phần mềm được bí mật đặt trên hệ thống của bạn và tập hợp thông tin cá nhân hay riêng tư mà không có sự đồng ý hay hiểu biết của bạn </a:t>
            </a:r>
          </a:p>
          <a:p>
            <a:r>
              <a:rPr lang="en-US" sz="2400"/>
              <a:t>Quét thường xuyên theo lịch trình đối với phần mềm độc hại phải được cấu hình trên máy tính </a:t>
            </a:r>
          </a:p>
          <a:p>
            <a:pPr marL="0" indent="0">
              <a:buNone/>
            </a:pPr>
            <a:endParaRPr lang="en-US" dirty="0"/>
          </a:p>
        </p:txBody>
      </p:sp>
      <p:sp>
        <p:nvSpPr>
          <p:cNvPr id="3" name="Footer Placeholder 2"/>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CA565112-432E-ED44-92B3-0B11CD893A5F}"/>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46</a:t>
            </a:fld>
            <a:r>
              <a:rPr lang="en-US" altLang="en-US"/>
              <a:t>/C4</a:t>
            </a:r>
            <a:endParaRPr lang="en-US" altLang="en-US" dirty="0"/>
          </a:p>
        </p:txBody>
      </p:sp>
    </p:spTree>
    <p:extLst>
      <p:ext uri="{BB962C8B-B14F-4D97-AF65-F5344CB8AC3E}">
        <p14:creationId xmlns:p14="http://schemas.microsoft.com/office/powerpoint/2010/main" val="867240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03" y="457200"/>
            <a:ext cx="52070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666"/>
                </a:solidFill>
              </a:rPr>
              <a:t>VIRUS VÀ SÂU</a:t>
            </a:r>
            <a:r>
              <a:rPr sz="3600" spc="-45" dirty="0">
                <a:solidFill>
                  <a:srgbClr val="006666"/>
                </a:solidFill>
              </a:rPr>
              <a:t> </a:t>
            </a:r>
            <a:r>
              <a:rPr sz="3600" dirty="0">
                <a:solidFill>
                  <a:srgbClr val="006666"/>
                </a:solidFill>
              </a:rPr>
              <a:t>(WORM)</a:t>
            </a:r>
            <a:endParaRPr sz="3600" dirty="0"/>
          </a:p>
        </p:txBody>
      </p:sp>
      <p:sp>
        <p:nvSpPr>
          <p:cNvPr id="3" name="object 3"/>
          <p:cNvSpPr txBox="1"/>
          <p:nvPr/>
        </p:nvSpPr>
        <p:spPr>
          <a:xfrm>
            <a:off x="457200" y="1221438"/>
            <a:ext cx="5118100" cy="684530"/>
          </a:xfrm>
          <a:prstGeom prst="rect">
            <a:avLst/>
          </a:prstGeom>
        </p:spPr>
        <p:txBody>
          <a:bodyPr vert="horz" wrap="square" lIns="0" tIns="82550" rIns="0" bIns="0" rtlCol="0">
            <a:spAutoFit/>
          </a:bodyPr>
          <a:lstStyle/>
          <a:p>
            <a:pPr marL="12700" marR="5080">
              <a:lnSpc>
                <a:spcPts val="2310"/>
              </a:lnSpc>
              <a:spcBef>
                <a:spcPts val="650"/>
              </a:spcBef>
            </a:pPr>
            <a:r>
              <a:rPr sz="2400" spc="-15" dirty="0">
                <a:solidFill>
                  <a:srgbClr val="003366"/>
                </a:solidFill>
                <a:latin typeface="Arial"/>
                <a:cs typeface="Arial"/>
              </a:rPr>
              <a:t>Virus </a:t>
            </a:r>
            <a:r>
              <a:rPr sz="2400" spc="-5" dirty="0">
                <a:solidFill>
                  <a:srgbClr val="003366"/>
                </a:solidFill>
                <a:latin typeface="Arial"/>
                <a:cs typeface="Arial"/>
              </a:rPr>
              <a:t>là </a:t>
            </a:r>
            <a:r>
              <a:rPr sz="2400" dirty="0">
                <a:solidFill>
                  <a:srgbClr val="003366"/>
                </a:solidFill>
                <a:latin typeface="Arial"/>
                <a:cs typeface="Arial"/>
              </a:rPr>
              <a:t>các </a:t>
            </a:r>
            <a:r>
              <a:rPr sz="2400" spc="-5" dirty="0">
                <a:solidFill>
                  <a:srgbClr val="003366"/>
                </a:solidFill>
                <a:latin typeface="Arial"/>
                <a:cs typeface="Arial"/>
              </a:rPr>
              <a:t>đoạn </a:t>
            </a:r>
            <a:r>
              <a:rPr sz="2400" dirty="0">
                <a:solidFill>
                  <a:srgbClr val="003366"/>
                </a:solidFill>
                <a:latin typeface="Arial"/>
                <a:cs typeface="Arial"/>
              </a:rPr>
              <a:t>mã </a:t>
            </a:r>
            <a:r>
              <a:rPr sz="2400" spc="-5" dirty="0">
                <a:solidFill>
                  <a:srgbClr val="003366"/>
                </a:solidFill>
                <a:latin typeface="Arial"/>
                <a:cs typeface="Arial"/>
              </a:rPr>
              <a:t>chương </a:t>
            </a:r>
            <a:r>
              <a:rPr sz="2400" dirty="0">
                <a:solidFill>
                  <a:srgbClr val="003366"/>
                </a:solidFill>
                <a:latin typeface="Arial"/>
                <a:cs typeface="Arial"/>
              </a:rPr>
              <a:t>trình có  mục </a:t>
            </a:r>
            <a:r>
              <a:rPr sz="2400" spc="-5" dirty="0">
                <a:solidFill>
                  <a:srgbClr val="003366"/>
                </a:solidFill>
                <a:latin typeface="Arial"/>
                <a:cs typeface="Arial"/>
              </a:rPr>
              <a:t>đích </a:t>
            </a:r>
            <a:r>
              <a:rPr sz="2400" spc="-10" dirty="0">
                <a:solidFill>
                  <a:srgbClr val="003366"/>
                </a:solidFill>
                <a:latin typeface="Arial"/>
                <a:cs typeface="Arial"/>
              </a:rPr>
              <a:t>xấu </a:t>
            </a:r>
            <a:r>
              <a:rPr sz="2400" dirty="0">
                <a:solidFill>
                  <a:srgbClr val="003366"/>
                </a:solidFill>
                <a:latin typeface="Arial"/>
                <a:cs typeface="Arial"/>
              </a:rPr>
              <a:t>có các </a:t>
            </a:r>
            <a:r>
              <a:rPr sz="2400" spc="-5" dirty="0">
                <a:solidFill>
                  <a:srgbClr val="003366"/>
                </a:solidFill>
                <a:latin typeface="Arial"/>
                <a:cs typeface="Arial"/>
              </a:rPr>
              <a:t>đặc </a:t>
            </a:r>
            <a:r>
              <a:rPr sz="2400" dirty="0">
                <a:solidFill>
                  <a:srgbClr val="003366"/>
                </a:solidFill>
                <a:latin typeface="Arial"/>
                <a:cs typeface="Arial"/>
              </a:rPr>
              <a:t>tính</a:t>
            </a:r>
            <a:r>
              <a:rPr sz="2400" spc="-35" dirty="0">
                <a:solidFill>
                  <a:srgbClr val="003366"/>
                </a:solidFill>
                <a:latin typeface="Arial"/>
                <a:cs typeface="Arial"/>
              </a:rPr>
              <a:t> </a:t>
            </a:r>
            <a:r>
              <a:rPr sz="2400" spc="-5" dirty="0">
                <a:solidFill>
                  <a:srgbClr val="003366"/>
                </a:solidFill>
                <a:latin typeface="Arial"/>
                <a:cs typeface="Arial"/>
              </a:rPr>
              <a:t>sau:</a:t>
            </a:r>
            <a:endParaRPr sz="2400" dirty="0">
              <a:latin typeface="Arial"/>
              <a:cs typeface="Arial"/>
            </a:endParaRPr>
          </a:p>
        </p:txBody>
      </p:sp>
      <p:sp>
        <p:nvSpPr>
          <p:cNvPr id="4" name="object 4"/>
          <p:cNvSpPr txBox="1">
            <a:spLocks noGrp="1"/>
          </p:cNvSpPr>
          <p:nvPr>
            <p:ph type="body" idx="1"/>
          </p:nvPr>
        </p:nvSpPr>
        <p:spPr>
          <a:xfrm>
            <a:off x="288798" y="1948112"/>
            <a:ext cx="5562600" cy="3616375"/>
          </a:xfrm>
          <a:prstGeom prst="rect">
            <a:avLst/>
          </a:prstGeom>
        </p:spPr>
        <p:txBody>
          <a:bodyPr vert="horz" wrap="square" lIns="0" tIns="12700" rIns="0" bIns="0" rtlCol="0">
            <a:spAutoFit/>
          </a:bodyPr>
          <a:lstStyle/>
          <a:p>
            <a:pPr marL="355600" indent="-343535">
              <a:lnSpc>
                <a:spcPts val="2590"/>
              </a:lnSpc>
              <a:spcBef>
                <a:spcPts val="100"/>
              </a:spcBef>
              <a:buSzPct val="75000"/>
              <a:buFont typeface="Wingdings"/>
              <a:buChar char=""/>
              <a:tabLst>
                <a:tab pos="354965" algn="l"/>
                <a:tab pos="356235" algn="l"/>
              </a:tabLst>
            </a:pPr>
            <a:r>
              <a:rPr sz="2000" dirty="0"/>
              <a:t>Tương </a:t>
            </a:r>
            <a:r>
              <a:rPr sz="2000" spc="-5" dirty="0"/>
              <a:t>đối nhỏ, hiệu quả </a:t>
            </a:r>
            <a:r>
              <a:rPr sz="2000" dirty="0"/>
              <a:t>cao</a:t>
            </a:r>
            <a:r>
              <a:rPr sz="2000" spc="-10" dirty="0"/>
              <a:t> </a:t>
            </a:r>
            <a:r>
              <a:rPr sz="2000" dirty="0"/>
              <a:t>và</a:t>
            </a:r>
          </a:p>
          <a:p>
            <a:pPr marL="12700" marR="301625" indent="0">
              <a:lnSpc>
                <a:spcPts val="2300"/>
              </a:lnSpc>
              <a:spcBef>
                <a:spcPts val="270"/>
              </a:spcBef>
              <a:buNone/>
            </a:pPr>
            <a:r>
              <a:rPr sz="2000" dirty="0"/>
              <a:t>thường có các cơ chế chống</a:t>
            </a:r>
            <a:r>
              <a:rPr sz="2000" spc="-100" dirty="0"/>
              <a:t> </a:t>
            </a:r>
            <a:r>
              <a:rPr sz="2000" spc="-5" dirty="0"/>
              <a:t>phát  </a:t>
            </a:r>
            <a:r>
              <a:rPr sz="2000" spc="-10" dirty="0"/>
              <a:t>hiện.</a:t>
            </a:r>
          </a:p>
          <a:p>
            <a:pPr marL="355600" marR="23495" indent="-343535">
              <a:lnSpc>
                <a:spcPct val="80000"/>
              </a:lnSpc>
              <a:spcBef>
                <a:spcPts val="600"/>
              </a:spcBef>
              <a:buSzPct val="75000"/>
              <a:buFont typeface="Wingdings"/>
              <a:buChar char=""/>
              <a:tabLst>
                <a:tab pos="354965" algn="l"/>
                <a:tab pos="356235" algn="l"/>
              </a:tabLst>
            </a:pPr>
            <a:r>
              <a:rPr sz="2000" dirty="0"/>
              <a:t>Tồn tại </a:t>
            </a:r>
            <a:r>
              <a:rPr sz="2000" spc="-5" dirty="0"/>
              <a:t>bằng </a:t>
            </a:r>
            <a:r>
              <a:rPr sz="2000" dirty="0"/>
              <a:t>cách </a:t>
            </a:r>
            <a:r>
              <a:rPr sz="2000" spc="-5" dirty="0"/>
              <a:t>ghép </a:t>
            </a:r>
            <a:r>
              <a:rPr sz="2000" dirty="0"/>
              <a:t>vào một</a:t>
            </a:r>
            <a:r>
              <a:rPr sz="2000" spc="-95" dirty="0"/>
              <a:t> </a:t>
            </a:r>
            <a:r>
              <a:rPr sz="2000" dirty="0"/>
              <a:t>vật  chủ </a:t>
            </a:r>
            <a:r>
              <a:rPr sz="2000" spc="-5" dirty="0"/>
              <a:t>như </a:t>
            </a:r>
            <a:r>
              <a:rPr sz="2000" dirty="0"/>
              <a:t>một file (virus </a:t>
            </a:r>
            <a:r>
              <a:rPr sz="2000" spc="-5" dirty="0"/>
              <a:t>file) hay </a:t>
            </a:r>
            <a:r>
              <a:rPr sz="2000" dirty="0"/>
              <a:t>vào  </a:t>
            </a:r>
            <a:r>
              <a:rPr sz="2000" spc="-5" dirty="0"/>
              <a:t>đoạn </a:t>
            </a:r>
            <a:r>
              <a:rPr sz="2000" dirty="0"/>
              <a:t>mã </a:t>
            </a:r>
            <a:r>
              <a:rPr sz="2000" spc="-5" dirty="0"/>
              <a:t>khởi động </a:t>
            </a:r>
            <a:r>
              <a:rPr sz="2000" dirty="0"/>
              <a:t>của </a:t>
            </a:r>
            <a:r>
              <a:rPr sz="2000" spc="-5" dirty="0"/>
              <a:t>hệ </a:t>
            </a:r>
            <a:r>
              <a:rPr sz="2000" spc="-10" dirty="0"/>
              <a:t>điều  </a:t>
            </a:r>
            <a:r>
              <a:rPr sz="2000" spc="-5" dirty="0"/>
              <a:t>hành (virus</a:t>
            </a:r>
            <a:r>
              <a:rPr sz="2000" spc="15" dirty="0"/>
              <a:t> </a:t>
            </a:r>
            <a:r>
              <a:rPr sz="2000" spc="-5" dirty="0"/>
              <a:t>boot).</a:t>
            </a:r>
          </a:p>
          <a:p>
            <a:pPr marL="355600" marR="5080" indent="-343535">
              <a:lnSpc>
                <a:spcPts val="2310"/>
              </a:lnSpc>
              <a:spcBef>
                <a:spcPts val="555"/>
              </a:spcBef>
              <a:buSzPct val="75000"/>
              <a:buFont typeface="Wingdings"/>
              <a:buChar char=""/>
              <a:tabLst>
                <a:tab pos="354965" algn="l"/>
                <a:tab pos="356235" algn="l"/>
              </a:tabLst>
            </a:pPr>
            <a:r>
              <a:rPr sz="2000" spc="-5" dirty="0"/>
              <a:t>Có </a:t>
            </a:r>
            <a:r>
              <a:rPr sz="2000" dirty="0"/>
              <a:t>khả </a:t>
            </a:r>
            <a:r>
              <a:rPr sz="2000" spc="-5" dirty="0"/>
              <a:t>năng lây lan, </a:t>
            </a:r>
            <a:r>
              <a:rPr sz="2000" dirty="0"/>
              <a:t>khi </a:t>
            </a:r>
            <a:r>
              <a:rPr sz="2000" spc="-5" dirty="0"/>
              <a:t>nhiễm, nó  chiếm quyền điều khiển </a:t>
            </a:r>
            <a:r>
              <a:rPr sz="2000" dirty="0"/>
              <a:t>của </a:t>
            </a:r>
            <a:r>
              <a:rPr sz="2000" spc="-5" dirty="0"/>
              <a:t>hệ điều  hành để </a:t>
            </a:r>
            <a:r>
              <a:rPr sz="2000" dirty="0"/>
              <a:t>tự </a:t>
            </a:r>
            <a:r>
              <a:rPr sz="2000" spc="-5" dirty="0"/>
              <a:t>nhân bản nhằm lây</a:t>
            </a:r>
            <a:r>
              <a:rPr sz="2000" spc="-15" dirty="0"/>
              <a:t> </a:t>
            </a:r>
            <a:r>
              <a:rPr sz="2000" spc="-5" dirty="0"/>
              <a:t>lan</a:t>
            </a:r>
          </a:p>
          <a:p>
            <a:pPr marL="355600" marR="461645">
              <a:lnSpc>
                <a:spcPct val="80000"/>
              </a:lnSpc>
              <a:spcBef>
                <a:spcPts val="5"/>
              </a:spcBef>
            </a:pPr>
            <a:r>
              <a:rPr sz="2000" dirty="0"/>
              <a:t>từ file </a:t>
            </a:r>
            <a:r>
              <a:rPr sz="2000" spc="-5" dirty="0"/>
              <a:t>này </a:t>
            </a:r>
            <a:r>
              <a:rPr sz="2000" dirty="0"/>
              <a:t>sang file khác </a:t>
            </a:r>
            <a:r>
              <a:rPr sz="2000" spc="-5" dirty="0"/>
              <a:t>hoặc</a:t>
            </a:r>
            <a:r>
              <a:rPr sz="2000" spc="-95" dirty="0"/>
              <a:t> </a:t>
            </a:r>
            <a:r>
              <a:rPr sz="2000" dirty="0"/>
              <a:t>từ  máy </a:t>
            </a:r>
            <a:r>
              <a:rPr sz="2000" spc="-5" dirty="0"/>
              <a:t>này sang </a:t>
            </a:r>
            <a:r>
              <a:rPr sz="2000" dirty="0"/>
              <a:t>máy</a:t>
            </a:r>
            <a:r>
              <a:rPr sz="2000" spc="-5" dirty="0"/>
              <a:t> khác</a:t>
            </a:r>
          </a:p>
          <a:p>
            <a:pPr marL="355600" marR="250825" indent="-343535">
              <a:lnSpc>
                <a:spcPts val="2300"/>
              </a:lnSpc>
              <a:spcBef>
                <a:spcPts val="560"/>
              </a:spcBef>
              <a:buSzPct val="75000"/>
              <a:buFont typeface="Wingdings"/>
              <a:buChar char=""/>
              <a:tabLst>
                <a:tab pos="354965" algn="l"/>
                <a:tab pos="356235" algn="l"/>
              </a:tabLst>
            </a:pPr>
            <a:r>
              <a:rPr sz="2000" spc="-5" dirty="0"/>
              <a:t>Cơ </a:t>
            </a:r>
            <a:r>
              <a:rPr sz="2000" dirty="0"/>
              <a:t>chế tồn tại và </a:t>
            </a:r>
            <a:r>
              <a:rPr sz="2000" spc="-5" dirty="0"/>
              <a:t>lây lan giống</a:t>
            </a:r>
            <a:r>
              <a:rPr sz="2000" spc="-75" dirty="0"/>
              <a:t> </a:t>
            </a:r>
            <a:r>
              <a:rPr sz="2000" dirty="0"/>
              <a:t>với  virus sinh</a:t>
            </a:r>
            <a:r>
              <a:rPr sz="2000" spc="-10" dirty="0"/>
              <a:t> </a:t>
            </a:r>
            <a:r>
              <a:rPr sz="2000" spc="-5" dirty="0"/>
              <a:t>học</a:t>
            </a:r>
          </a:p>
        </p:txBody>
      </p:sp>
      <p:sp>
        <p:nvSpPr>
          <p:cNvPr id="5" name="object 5"/>
          <p:cNvSpPr txBox="1"/>
          <p:nvPr/>
        </p:nvSpPr>
        <p:spPr>
          <a:xfrm>
            <a:off x="6070935" y="1302385"/>
            <a:ext cx="2499995" cy="4927600"/>
          </a:xfrm>
          <a:prstGeom prst="rect">
            <a:avLst/>
          </a:prstGeom>
        </p:spPr>
        <p:txBody>
          <a:bodyPr vert="horz" wrap="square" lIns="0" tIns="85725" rIns="0" bIns="0" rtlCol="0">
            <a:spAutoFit/>
          </a:bodyPr>
          <a:lstStyle/>
          <a:p>
            <a:pPr marL="419100" marR="58419" indent="-407034" algn="just">
              <a:lnSpc>
                <a:spcPct val="80000"/>
              </a:lnSpc>
              <a:spcBef>
                <a:spcPts val="675"/>
              </a:spcBef>
              <a:buSzPct val="75000"/>
              <a:buFont typeface="Wingdings"/>
              <a:buChar char=""/>
              <a:tabLst>
                <a:tab pos="419100" algn="l"/>
                <a:tab pos="419734" algn="l"/>
              </a:tabLst>
            </a:pPr>
            <a:r>
              <a:rPr sz="2400" spc="-5" dirty="0">
                <a:solidFill>
                  <a:srgbClr val="003366"/>
                </a:solidFill>
                <a:latin typeface="Arial"/>
                <a:cs typeface="Arial"/>
              </a:rPr>
              <a:t>Sâu là</a:t>
            </a:r>
            <a:r>
              <a:rPr sz="2400" spc="-80" dirty="0">
                <a:solidFill>
                  <a:srgbClr val="003366"/>
                </a:solidFill>
                <a:latin typeface="Arial"/>
                <a:cs typeface="Arial"/>
              </a:rPr>
              <a:t> </a:t>
            </a:r>
            <a:r>
              <a:rPr sz="2400" dirty="0">
                <a:solidFill>
                  <a:srgbClr val="003366"/>
                </a:solidFill>
                <a:latin typeface="Arial"/>
                <a:cs typeface="Arial"/>
              </a:rPr>
              <a:t>chương  trình </a:t>
            </a:r>
            <a:r>
              <a:rPr sz="2400" spc="-5" dirty="0">
                <a:solidFill>
                  <a:srgbClr val="003366"/>
                </a:solidFill>
                <a:latin typeface="Arial"/>
                <a:cs typeface="Arial"/>
              </a:rPr>
              <a:t>độc lập,  hoàn chỉnh  không </a:t>
            </a:r>
            <a:r>
              <a:rPr sz="2400" dirty="0">
                <a:solidFill>
                  <a:srgbClr val="003366"/>
                </a:solidFill>
                <a:latin typeface="Arial"/>
                <a:cs typeface="Arial"/>
              </a:rPr>
              <a:t>cần </a:t>
            </a:r>
            <a:r>
              <a:rPr sz="2400" spc="-5" dirty="0">
                <a:solidFill>
                  <a:srgbClr val="003366"/>
                </a:solidFill>
                <a:latin typeface="Arial"/>
                <a:cs typeface="Arial"/>
              </a:rPr>
              <a:t>gắn  </a:t>
            </a:r>
            <a:r>
              <a:rPr sz="2400" dirty="0">
                <a:solidFill>
                  <a:srgbClr val="003366"/>
                </a:solidFill>
                <a:latin typeface="Arial"/>
                <a:cs typeface="Arial"/>
              </a:rPr>
              <a:t>vào vật chủ </a:t>
            </a:r>
            <a:r>
              <a:rPr sz="2400" spc="-5" dirty="0">
                <a:solidFill>
                  <a:srgbClr val="003366"/>
                </a:solidFill>
                <a:latin typeface="Arial"/>
                <a:cs typeface="Arial"/>
              </a:rPr>
              <a:t>là  </a:t>
            </a:r>
            <a:r>
              <a:rPr sz="2400" dirty="0">
                <a:solidFill>
                  <a:srgbClr val="003366"/>
                </a:solidFill>
                <a:latin typeface="Arial"/>
                <a:cs typeface="Arial"/>
              </a:rPr>
              <a:t>file </a:t>
            </a:r>
            <a:r>
              <a:rPr sz="2400" spc="-5" dirty="0">
                <a:solidFill>
                  <a:srgbClr val="003366"/>
                </a:solidFill>
                <a:latin typeface="Arial"/>
                <a:cs typeface="Arial"/>
              </a:rPr>
              <a:t>hay bộ</a:t>
            </a:r>
            <a:r>
              <a:rPr sz="2400" spc="-90" dirty="0">
                <a:solidFill>
                  <a:srgbClr val="003366"/>
                </a:solidFill>
                <a:latin typeface="Arial"/>
                <a:cs typeface="Arial"/>
              </a:rPr>
              <a:t> </a:t>
            </a:r>
            <a:r>
              <a:rPr sz="2400" spc="-5" dirty="0">
                <a:solidFill>
                  <a:srgbClr val="003366"/>
                </a:solidFill>
                <a:latin typeface="Arial"/>
                <a:cs typeface="Arial"/>
              </a:rPr>
              <a:t>nhớ  ngoài.</a:t>
            </a:r>
            <a:endParaRPr sz="2400" dirty="0">
              <a:latin typeface="Arial"/>
              <a:cs typeface="Arial"/>
            </a:endParaRPr>
          </a:p>
          <a:p>
            <a:pPr marL="419100" marR="481965" indent="-407034" algn="just">
              <a:lnSpc>
                <a:spcPct val="80000"/>
              </a:lnSpc>
              <a:spcBef>
                <a:spcPts val="575"/>
              </a:spcBef>
              <a:buSzPct val="75000"/>
              <a:buFont typeface="Wingdings"/>
              <a:buChar char=""/>
              <a:tabLst>
                <a:tab pos="419734" algn="l"/>
              </a:tabLst>
            </a:pPr>
            <a:r>
              <a:rPr sz="2400" spc="-5" dirty="0">
                <a:solidFill>
                  <a:srgbClr val="003366"/>
                </a:solidFill>
                <a:latin typeface="Arial"/>
                <a:cs typeface="Arial"/>
              </a:rPr>
              <a:t>Sâu lây lan  theo</a:t>
            </a:r>
            <a:r>
              <a:rPr sz="2400" spc="-80" dirty="0">
                <a:solidFill>
                  <a:srgbClr val="003366"/>
                </a:solidFill>
                <a:latin typeface="Arial"/>
                <a:cs typeface="Arial"/>
              </a:rPr>
              <a:t> </a:t>
            </a:r>
            <a:r>
              <a:rPr sz="2400" spc="-5" dirty="0">
                <a:solidFill>
                  <a:srgbClr val="003366"/>
                </a:solidFill>
                <a:latin typeface="Arial"/>
                <a:cs typeface="Arial"/>
              </a:rPr>
              <a:t>đường  </a:t>
            </a:r>
            <a:r>
              <a:rPr sz="2400" dirty="0">
                <a:solidFill>
                  <a:srgbClr val="003366"/>
                </a:solidFill>
                <a:latin typeface="Arial"/>
                <a:cs typeface="Arial"/>
              </a:rPr>
              <a:t>mạng</a:t>
            </a:r>
            <a:endParaRPr sz="2400" dirty="0">
              <a:latin typeface="Arial"/>
              <a:cs typeface="Arial"/>
            </a:endParaRPr>
          </a:p>
          <a:p>
            <a:pPr marL="419100" marR="5080" indent="-407034" algn="just">
              <a:lnSpc>
                <a:spcPct val="80000"/>
              </a:lnSpc>
              <a:spcBef>
                <a:spcPts val="575"/>
              </a:spcBef>
              <a:buSzPct val="75000"/>
              <a:buFont typeface="Wingdings"/>
              <a:buChar char=""/>
              <a:tabLst>
                <a:tab pos="419100" algn="l"/>
                <a:tab pos="419734" algn="l"/>
              </a:tabLst>
            </a:pPr>
            <a:r>
              <a:rPr sz="2400" spc="-30" dirty="0">
                <a:solidFill>
                  <a:srgbClr val="003366"/>
                </a:solidFill>
                <a:latin typeface="Arial"/>
                <a:cs typeface="Arial"/>
              </a:rPr>
              <a:t>Tuy </a:t>
            </a:r>
            <a:r>
              <a:rPr sz="2400" spc="-5" dirty="0">
                <a:solidFill>
                  <a:srgbClr val="003366"/>
                </a:solidFill>
                <a:latin typeface="Arial"/>
                <a:cs typeface="Arial"/>
              </a:rPr>
              <a:t>nhiên khi  nói </a:t>
            </a:r>
            <a:r>
              <a:rPr sz="2400" dirty="0">
                <a:solidFill>
                  <a:srgbClr val="003366"/>
                </a:solidFill>
                <a:latin typeface="Arial"/>
                <a:cs typeface="Arial"/>
              </a:rPr>
              <a:t>về </a:t>
            </a:r>
            <a:r>
              <a:rPr sz="2400" spc="-5" dirty="0">
                <a:solidFill>
                  <a:srgbClr val="003366"/>
                </a:solidFill>
                <a:latin typeface="Arial"/>
                <a:cs typeface="Arial"/>
              </a:rPr>
              <a:t>virus nói  chung người</a:t>
            </a:r>
            <a:r>
              <a:rPr sz="2400" spc="-50" dirty="0">
                <a:solidFill>
                  <a:srgbClr val="003366"/>
                </a:solidFill>
                <a:latin typeface="Arial"/>
                <a:cs typeface="Arial"/>
              </a:rPr>
              <a:t> </a:t>
            </a:r>
            <a:r>
              <a:rPr sz="2400" dirty="0">
                <a:solidFill>
                  <a:srgbClr val="003366"/>
                </a:solidFill>
                <a:latin typeface="Arial"/>
                <a:cs typeface="Arial"/>
              </a:rPr>
              <a:t>ta  vẫn </a:t>
            </a:r>
            <a:r>
              <a:rPr sz="2400" spc="-5" dirty="0">
                <a:solidFill>
                  <a:srgbClr val="003366"/>
                </a:solidFill>
                <a:latin typeface="Arial"/>
                <a:cs typeface="Arial"/>
              </a:rPr>
              <a:t>hàm </a:t>
            </a:r>
            <a:r>
              <a:rPr sz="2400" dirty="0">
                <a:solidFill>
                  <a:srgbClr val="003366"/>
                </a:solidFill>
                <a:latin typeface="Arial"/>
                <a:cs typeface="Arial"/>
              </a:rPr>
              <a:t>ý </a:t>
            </a:r>
            <a:r>
              <a:rPr sz="2400" spc="-5" dirty="0">
                <a:solidFill>
                  <a:srgbClr val="003366"/>
                </a:solidFill>
                <a:latin typeface="Arial"/>
                <a:cs typeface="Arial"/>
              </a:rPr>
              <a:t>nói  </a:t>
            </a:r>
            <a:r>
              <a:rPr sz="2400" dirty="0">
                <a:solidFill>
                  <a:srgbClr val="003366"/>
                </a:solidFill>
                <a:latin typeface="Arial"/>
                <a:cs typeface="Arial"/>
              </a:rPr>
              <a:t>cả virus và  </a:t>
            </a:r>
            <a:r>
              <a:rPr sz="2400" spc="-5" dirty="0">
                <a:solidFill>
                  <a:srgbClr val="003366"/>
                </a:solidFill>
                <a:latin typeface="Arial"/>
                <a:cs typeface="Arial"/>
              </a:rPr>
              <a:t>worm.</a:t>
            </a:r>
            <a:endParaRPr sz="2400" dirty="0">
              <a:latin typeface="Arial"/>
              <a:cs typeface="Arial"/>
            </a:endParaRPr>
          </a:p>
        </p:txBody>
      </p:sp>
      <p:sp>
        <p:nvSpPr>
          <p:cNvPr id="6" name="Footer Placeholder 5"/>
          <p:cNvSpPr>
            <a:spLocks noGrp="1"/>
          </p:cNvSpPr>
          <p:nvPr>
            <p:ph type="ftr" sz="quarter" idx="10"/>
          </p:nvPr>
        </p:nvSpPr>
        <p:spPr/>
        <p:txBody>
          <a:bodyPr/>
          <a:lstStyle/>
          <a:p>
            <a:pPr>
              <a:defRPr/>
            </a:pPr>
            <a:r>
              <a:rPr lang="vi-VN" altLang="en-US" smtClean="0"/>
              <a:t>NMTH - Chương 4</a:t>
            </a:r>
            <a:endParaRPr lang="en-US" altLang="en-US"/>
          </a:p>
        </p:txBody>
      </p:sp>
      <p:sp>
        <p:nvSpPr>
          <p:cNvPr id="7" name="Slide Number Placeholder 6"/>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47</a:t>
            </a:fld>
            <a:r>
              <a:rPr lang="en-US" altLang="en-US" smtClean="0"/>
              <a:t>/C4</a:t>
            </a:r>
            <a:endParaRPr lang="en-US" altLang="en-US" dirty="0"/>
          </a:p>
        </p:txBody>
      </p:sp>
    </p:spTree>
    <p:extLst>
      <p:ext uri="{BB962C8B-B14F-4D97-AF65-F5344CB8AC3E}">
        <p14:creationId xmlns:p14="http://schemas.microsoft.com/office/powerpoint/2010/main" val="1207632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8977" y="1336738"/>
            <a:ext cx="2762885" cy="236854"/>
          </a:xfrm>
          <a:custGeom>
            <a:avLst/>
            <a:gdLst/>
            <a:ahLst/>
            <a:cxnLst/>
            <a:rect l="l" t="t" r="r" b="b"/>
            <a:pathLst>
              <a:path w="2762885" h="236855">
                <a:moveTo>
                  <a:pt x="0" y="236537"/>
                </a:moveTo>
                <a:lnTo>
                  <a:pt x="2762872" y="236537"/>
                </a:lnTo>
                <a:lnTo>
                  <a:pt x="2762872" y="0"/>
                </a:lnTo>
                <a:lnTo>
                  <a:pt x="0" y="0"/>
                </a:lnTo>
                <a:lnTo>
                  <a:pt x="0" y="236537"/>
                </a:lnTo>
                <a:close/>
              </a:path>
            </a:pathLst>
          </a:custGeom>
          <a:solidFill>
            <a:srgbClr val="003366"/>
          </a:solidFill>
        </p:spPr>
        <p:txBody>
          <a:bodyPr wrap="square" lIns="0" tIns="0" rIns="0" bIns="0" rtlCol="0"/>
          <a:lstStyle/>
          <a:p>
            <a:endParaRPr/>
          </a:p>
        </p:txBody>
      </p:sp>
      <p:sp>
        <p:nvSpPr>
          <p:cNvPr id="3" name="object 3"/>
          <p:cNvSpPr/>
          <p:nvPr/>
        </p:nvSpPr>
        <p:spPr>
          <a:xfrm>
            <a:off x="377825" y="1336675"/>
            <a:ext cx="231152" cy="236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473523" y="445431"/>
            <a:ext cx="2303780" cy="455295"/>
          </a:xfrm>
          <a:prstGeom prst="rect">
            <a:avLst/>
          </a:prstGeom>
        </p:spPr>
        <p:txBody>
          <a:bodyPr vert="horz" wrap="square" lIns="0" tIns="0" rIns="0" bIns="0" rtlCol="0">
            <a:spAutoFit/>
          </a:bodyPr>
          <a:lstStyle/>
          <a:p>
            <a:pPr>
              <a:lnSpc>
                <a:spcPts val="3545"/>
              </a:lnSpc>
            </a:pPr>
            <a:r>
              <a:rPr sz="3200" b="1" dirty="0">
                <a:solidFill>
                  <a:srgbClr val="006666"/>
                </a:solidFill>
                <a:latin typeface="Arial"/>
                <a:cs typeface="Arial"/>
              </a:rPr>
              <a:t>NHIỄM</a:t>
            </a:r>
            <a:r>
              <a:rPr sz="3200" b="1" spc="-114" dirty="0">
                <a:solidFill>
                  <a:srgbClr val="006666"/>
                </a:solidFill>
                <a:latin typeface="Arial"/>
                <a:cs typeface="Arial"/>
              </a:rPr>
              <a:t> </a:t>
            </a:r>
            <a:r>
              <a:rPr sz="3200" b="1" spc="-5" dirty="0">
                <a:solidFill>
                  <a:srgbClr val="006666"/>
                </a:solidFill>
                <a:latin typeface="Arial"/>
                <a:cs typeface="Arial"/>
              </a:rPr>
              <a:t>CỦA</a:t>
            </a:r>
            <a:endParaRPr sz="3200">
              <a:latin typeface="Arial"/>
              <a:cs typeface="Arial"/>
            </a:endParaRPr>
          </a:p>
        </p:txBody>
      </p:sp>
      <p:grpSp>
        <p:nvGrpSpPr>
          <p:cNvPr id="5" name="object 5"/>
          <p:cNvGrpSpPr/>
          <p:nvPr/>
        </p:nvGrpSpPr>
        <p:grpSpPr>
          <a:xfrm>
            <a:off x="6262751" y="42862"/>
            <a:ext cx="2881630" cy="5791200"/>
            <a:chOff x="6262751" y="42862"/>
            <a:chExt cx="2881630" cy="5791200"/>
          </a:xfrm>
        </p:grpSpPr>
        <p:sp>
          <p:nvSpPr>
            <p:cNvPr id="6" name="object 6"/>
            <p:cNvSpPr/>
            <p:nvPr/>
          </p:nvSpPr>
          <p:spPr>
            <a:xfrm>
              <a:off x="8100833" y="90894"/>
              <a:ext cx="965056" cy="95777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62751" y="42862"/>
              <a:ext cx="2881630" cy="5791200"/>
            </a:xfrm>
            <a:custGeom>
              <a:avLst/>
              <a:gdLst/>
              <a:ahLst/>
              <a:cxnLst/>
              <a:rect l="l" t="t" r="r" b="b"/>
              <a:pathLst>
                <a:path w="2881629" h="5791200">
                  <a:moveTo>
                    <a:pt x="0" y="5791200"/>
                  </a:moveTo>
                  <a:lnTo>
                    <a:pt x="2881248" y="5791200"/>
                  </a:lnTo>
                  <a:lnTo>
                    <a:pt x="2881248" y="0"/>
                  </a:lnTo>
                  <a:lnTo>
                    <a:pt x="0" y="0"/>
                  </a:lnTo>
                  <a:lnTo>
                    <a:pt x="0" y="5791200"/>
                  </a:lnTo>
                  <a:close/>
                </a:path>
              </a:pathLst>
            </a:custGeom>
            <a:solidFill>
              <a:srgbClr val="FFFFFF"/>
            </a:solidFill>
          </p:spPr>
          <p:txBody>
            <a:bodyPr wrap="square" lIns="0" tIns="0" rIns="0" bIns="0" rtlCol="0"/>
            <a:lstStyle/>
            <a:p>
              <a:endParaRPr/>
            </a:p>
          </p:txBody>
        </p:sp>
      </p:grpSp>
      <p:sp>
        <p:nvSpPr>
          <p:cNvPr id="8" name="object 8"/>
          <p:cNvSpPr txBox="1"/>
          <p:nvPr/>
        </p:nvSpPr>
        <p:spPr>
          <a:xfrm>
            <a:off x="817880" y="394157"/>
            <a:ext cx="2563495" cy="953135"/>
          </a:xfrm>
          <a:prstGeom prst="rect">
            <a:avLst/>
          </a:prstGeom>
        </p:spPr>
        <p:txBody>
          <a:bodyPr vert="horz" wrap="square" lIns="0" tIns="67945" rIns="0" bIns="0" rtlCol="0">
            <a:spAutoFit/>
          </a:bodyPr>
          <a:lstStyle/>
          <a:p>
            <a:pPr marL="12700" marR="5080">
              <a:lnSpc>
                <a:spcPts val="3460"/>
              </a:lnSpc>
              <a:spcBef>
                <a:spcPts val="535"/>
              </a:spcBef>
            </a:pPr>
            <a:r>
              <a:rPr sz="3200" b="1" dirty="0">
                <a:solidFill>
                  <a:srgbClr val="006666"/>
                </a:solidFill>
                <a:latin typeface="Arial"/>
                <a:cs typeface="Arial"/>
              </a:rPr>
              <a:t>CƠ CHẾ</a:t>
            </a:r>
            <a:r>
              <a:rPr sz="3200" b="1" spc="-110" dirty="0">
                <a:solidFill>
                  <a:srgbClr val="006666"/>
                </a:solidFill>
                <a:latin typeface="Arial"/>
                <a:cs typeface="Arial"/>
              </a:rPr>
              <a:t> </a:t>
            </a:r>
            <a:r>
              <a:rPr sz="3200" b="1" dirty="0">
                <a:solidFill>
                  <a:srgbClr val="006666"/>
                </a:solidFill>
                <a:latin typeface="Arial"/>
                <a:cs typeface="Arial"/>
              </a:rPr>
              <a:t>LÂY  VIRUS</a:t>
            </a:r>
            <a:r>
              <a:rPr sz="3200" b="1" spc="-75" dirty="0">
                <a:solidFill>
                  <a:srgbClr val="006666"/>
                </a:solidFill>
                <a:latin typeface="Arial"/>
                <a:cs typeface="Arial"/>
              </a:rPr>
              <a:t> </a:t>
            </a:r>
            <a:r>
              <a:rPr sz="3200" b="1" dirty="0">
                <a:solidFill>
                  <a:srgbClr val="006666"/>
                </a:solidFill>
                <a:latin typeface="Arial"/>
                <a:cs typeface="Arial"/>
              </a:rPr>
              <a:t>BOOT</a:t>
            </a:r>
            <a:endParaRPr sz="3200">
              <a:latin typeface="Arial"/>
              <a:cs typeface="Arial"/>
            </a:endParaRPr>
          </a:p>
        </p:txBody>
      </p:sp>
      <p:sp>
        <p:nvSpPr>
          <p:cNvPr id="9" name="object 9"/>
          <p:cNvSpPr txBox="1"/>
          <p:nvPr/>
        </p:nvSpPr>
        <p:spPr>
          <a:xfrm>
            <a:off x="6342379" y="69850"/>
            <a:ext cx="271399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Arial"/>
                <a:cs typeface="Arial"/>
              </a:rPr>
              <a:t>Thi </a:t>
            </a:r>
            <a:r>
              <a:rPr sz="1800" b="1" spc="-5" dirty="0">
                <a:solidFill>
                  <a:srgbClr val="C00000"/>
                </a:solidFill>
                <a:latin typeface="Arial"/>
                <a:cs typeface="Arial"/>
              </a:rPr>
              <a:t>hành CT </a:t>
            </a:r>
            <a:r>
              <a:rPr sz="1800" b="1" dirty="0">
                <a:solidFill>
                  <a:srgbClr val="C00000"/>
                </a:solidFill>
                <a:latin typeface="Arial"/>
                <a:cs typeface="Arial"/>
              </a:rPr>
              <a:t>nhiễm</a:t>
            </a:r>
            <a:r>
              <a:rPr sz="1800" b="1" spc="-70" dirty="0">
                <a:solidFill>
                  <a:srgbClr val="C00000"/>
                </a:solidFill>
                <a:latin typeface="Arial"/>
                <a:cs typeface="Arial"/>
              </a:rPr>
              <a:t> </a:t>
            </a:r>
            <a:r>
              <a:rPr sz="1800" b="1" spc="-10" dirty="0">
                <a:solidFill>
                  <a:srgbClr val="C00000"/>
                </a:solidFill>
                <a:latin typeface="Arial"/>
                <a:cs typeface="Arial"/>
              </a:rPr>
              <a:t>Virus</a:t>
            </a:r>
            <a:endParaRPr sz="1800">
              <a:latin typeface="Arial"/>
              <a:cs typeface="Arial"/>
            </a:endParaRPr>
          </a:p>
        </p:txBody>
      </p:sp>
      <p:sp>
        <p:nvSpPr>
          <p:cNvPr id="10" name="object 10"/>
          <p:cNvSpPr txBox="1"/>
          <p:nvPr/>
        </p:nvSpPr>
        <p:spPr>
          <a:xfrm>
            <a:off x="6342379" y="343255"/>
            <a:ext cx="2141855" cy="756920"/>
          </a:xfrm>
          <a:prstGeom prst="rect">
            <a:avLst/>
          </a:prstGeom>
        </p:spPr>
        <p:txBody>
          <a:bodyPr vert="horz" wrap="square" lIns="0" tIns="73660" rIns="0" bIns="0" rtlCol="0">
            <a:spAutoFit/>
          </a:bodyPr>
          <a:lstStyle/>
          <a:p>
            <a:pPr marL="355600" indent="-342900">
              <a:lnSpc>
                <a:spcPct val="100000"/>
              </a:lnSpc>
              <a:spcBef>
                <a:spcPts val="580"/>
              </a:spcBef>
              <a:buSzPct val="75000"/>
              <a:buFont typeface="Wingdings"/>
              <a:buChar char=""/>
              <a:tabLst>
                <a:tab pos="354965" algn="l"/>
                <a:tab pos="355600" algn="l"/>
              </a:tabLst>
            </a:pPr>
            <a:r>
              <a:rPr sz="2000" dirty="0">
                <a:solidFill>
                  <a:srgbClr val="003366"/>
                </a:solidFill>
                <a:latin typeface="Arial"/>
                <a:cs typeface="Arial"/>
              </a:rPr>
              <a:t>Nạp CT </a:t>
            </a:r>
            <a:r>
              <a:rPr sz="2000" spc="-5" dirty="0">
                <a:solidFill>
                  <a:srgbClr val="003366"/>
                </a:solidFill>
                <a:latin typeface="Arial"/>
                <a:cs typeface="Arial"/>
              </a:rPr>
              <a:t>vào</a:t>
            </a:r>
            <a:r>
              <a:rPr sz="2000" spc="-155" dirty="0">
                <a:solidFill>
                  <a:srgbClr val="003366"/>
                </a:solidFill>
                <a:latin typeface="Arial"/>
                <a:cs typeface="Arial"/>
              </a:rPr>
              <a:t> </a:t>
            </a:r>
            <a:r>
              <a:rPr sz="2000" dirty="0">
                <a:solidFill>
                  <a:srgbClr val="003366"/>
                </a:solidFill>
                <a:latin typeface="Arial"/>
                <a:cs typeface="Arial"/>
              </a:rPr>
              <a:t>BN</a:t>
            </a:r>
            <a:endParaRPr sz="2000">
              <a:latin typeface="Arial"/>
              <a:cs typeface="Arial"/>
            </a:endParaRPr>
          </a:p>
          <a:p>
            <a:pPr marL="355600" indent="-342900">
              <a:lnSpc>
                <a:spcPct val="100000"/>
              </a:lnSpc>
              <a:spcBef>
                <a:spcPts val="480"/>
              </a:spcBef>
              <a:buSzPct val="75000"/>
              <a:buFont typeface="Wingdings"/>
              <a:buChar char=""/>
              <a:tabLst>
                <a:tab pos="354965" algn="l"/>
                <a:tab pos="355600" algn="l"/>
              </a:tabLst>
            </a:pPr>
            <a:r>
              <a:rPr sz="2000" spc="-5" dirty="0">
                <a:solidFill>
                  <a:srgbClr val="003366"/>
                </a:solidFill>
                <a:latin typeface="Arial"/>
                <a:cs typeface="Arial"/>
              </a:rPr>
              <a:t>Chạy</a:t>
            </a:r>
            <a:endParaRPr sz="2000">
              <a:latin typeface="Arial"/>
              <a:cs typeface="Arial"/>
            </a:endParaRPr>
          </a:p>
        </p:txBody>
      </p:sp>
      <p:sp>
        <p:nvSpPr>
          <p:cNvPr id="11" name="object 11"/>
          <p:cNvSpPr txBox="1"/>
          <p:nvPr/>
        </p:nvSpPr>
        <p:spPr>
          <a:xfrm>
            <a:off x="6799580" y="1076223"/>
            <a:ext cx="2174875" cy="1489710"/>
          </a:xfrm>
          <a:prstGeom prst="rect">
            <a:avLst/>
          </a:prstGeom>
        </p:spPr>
        <p:txBody>
          <a:bodyPr vert="horz" wrap="square" lIns="0" tIns="61594" rIns="0" bIns="0" rtlCol="0">
            <a:spAutoFit/>
          </a:bodyPr>
          <a:lstStyle/>
          <a:p>
            <a:pPr marL="299085" indent="-287020">
              <a:lnSpc>
                <a:spcPct val="100000"/>
              </a:lnSpc>
              <a:spcBef>
                <a:spcPts val="484"/>
              </a:spcBef>
              <a:buSzPct val="75000"/>
              <a:buChar char="–"/>
              <a:tabLst>
                <a:tab pos="299085" algn="l"/>
                <a:tab pos="299720" algn="l"/>
              </a:tabLst>
            </a:pPr>
            <a:r>
              <a:rPr sz="1600" spc="-10" dirty="0">
                <a:solidFill>
                  <a:srgbClr val="003366"/>
                </a:solidFill>
                <a:latin typeface="Arial"/>
                <a:cs typeface="Arial"/>
              </a:rPr>
              <a:t>Chạy đoạn </a:t>
            </a:r>
            <a:r>
              <a:rPr sz="1600" spc="-5" dirty="0">
                <a:solidFill>
                  <a:srgbClr val="003366"/>
                </a:solidFill>
                <a:latin typeface="Arial"/>
                <a:cs typeface="Arial"/>
              </a:rPr>
              <a:t>mã</a:t>
            </a:r>
            <a:r>
              <a:rPr sz="1600" spc="-10" dirty="0">
                <a:solidFill>
                  <a:srgbClr val="003366"/>
                </a:solidFill>
                <a:latin typeface="Arial"/>
                <a:cs typeface="Arial"/>
              </a:rPr>
              <a:t> độc</a:t>
            </a:r>
            <a:endParaRPr sz="1600">
              <a:latin typeface="Arial"/>
              <a:cs typeface="Arial"/>
            </a:endParaRPr>
          </a:p>
          <a:p>
            <a:pPr marL="299085" indent="-287020">
              <a:lnSpc>
                <a:spcPct val="100000"/>
              </a:lnSpc>
              <a:spcBef>
                <a:spcPts val="390"/>
              </a:spcBef>
              <a:buSzPct val="75000"/>
              <a:buChar char="–"/>
              <a:tabLst>
                <a:tab pos="299085" algn="l"/>
                <a:tab pos="299720" algn="l"/>
              </a:tabLst>
            </a:pPr>
            <a:r>
              <a:rPr sz="1600" spc="-5" dirty="0">
                <a:solidFill>
                  <a:srgbClr val="003366"/>
                </a:solidFill>
                <a:latin typeface="Arial"/>
                <a:cs typeface="Arial"/>
              </a:rPr>
              <a:t>Sửa dịch vụ thi</a:t>
            </a:r>
            <a:r>
              <a:rPr sz="1600" spc="-45" dirty="0">
                <a:solidFill>
                  <a:srgbClr val="003366"/>
                </a:solidFill>
                <a:latin typeface="Arial"/>
                <a:cs typeface="Arial"/>
              </a:rPr>
              <a:t> </a:t>
            </a:r>
            <a:r>
              <a:rPr sz="1600" spc="-10" dirty="0">
                <a:solidFill>
                  <a:srgbClr val="003366"/>
                </a:solidFill>
                <a:latin typeface="Arial"/>
                <a:cs typeface="Arial"/>
              </a:rPr>
              <a:t>hành</a:t>
            </a:r>
            <a:endParaRPr sz="1600">
              <a:latin typeface="Arial"/>
              <a:cs typeface="Arial"/>
            </a:endParaRPr>
          </a:p>
          <a:p>
            <a:pPr marL="299085" indent="-287020">
              <a:lnSpc>
                <a:spcPct val="100000"/>
              </a:lnSpc>
              <a:spcBef>
                <a:spcPts val="380"/>
              </a:spcBef>
              <a:buSzPct val="75000"/>
              <a:buChar char="–"/>
              <a:tabLst>
                <a:tab pos="299085" algn="l"/>
                <a:tab pos="299720" algn="l"/>
              </a:tabLst>
            </a:pPr>
            <a:r>
              <a:rPr sz="1600" spc="-5" dirty="0">
                <a:solidFill>
                  <a:srgbClr val="003366"/>
                </a:solidFill>
                <a:latin typeface="Arial"/>
                <a:cs typeface="Arial"/>
              </a:rPr>
              <a:t>Sao mã </a:t>
            </a:r>
            <a:r>
              <a:rPr sz="1600" spc="-10" dirty="0">
                <a:solidFill>
                  <a:srgbClr val="003366"/>
                </a:solidFill>
                <a:latin typeface="Arial"/>
                <a:cs typeface="Arial"/>
              </a:rPr>
              <a:t>độc </a:t>
            </a:r>
            <a:r>
              <a:rPr sz="1600" spc="-5" dirty="0">
                <a:solidFill>
                  <a:srgbClr val="003366"/>
                </a:solidFill>
                <a:latin typeface="Arial"/>
                <a:cs typeface="Arial"/>
              </a:rPr>
              <a:t>ra</a:t>
            </a:r>
            <a:r>
              <a:rPr sz="1600" spc="5" dirty="0">
                <a:solidFill>
                  <a:srgbClr val="003366"/>
                </a:solidFill>
                <a:latin typeface="Arial"/>
                <a:cs typeface="Arial"/>
              </a:rPr>
              <a:t> </a:t>
            </a:r>
            <a:r>
              <a:rPr sz="1600" spc="-5" dirty="0">
                <a:solidFill>
                  <a:srgbClr val="003366"/>
                </a:solidFill>
                <a:latin typeface="Arial"/>
                <a:cs typeface="Arial"/>
              </a:rPr>
              <a:t>BN</a:t>
            </a:r>
            <a:endParaRPr sz="1600">
              <a:latin typeface="Arial"/>
              <a:cs typeface="Arial"/>
            </a:endParaRPr>
          </a:p>
          <a:p>
            <a:pPr marL="299085" indent="-287020">
              <a:lnSpc>
                <a:spcPct val="100000"/>
              </a:lnSpc>
              <a:spcBef>
                <a:spcPts val="385"/>
              </a:spcBef>
              <a:buSzPct val="75000"/>
              <a:buChar char="–"/>
              <a:tabLst>
                <a:tab pos="299085" algn="l"/>
                <a:tab pos="299720" algn="l"/>
              </a:tabLst>
            </a:pPr>
            <a:r>
              <a:rPr sz="1600" spc="-10" dirty="0">
                <a:solidFill>
                  <a:srgbClr val="003366"/>
                </a:solidFill>
                <a:latin typeface="Arial"/>
                <a:cs typeface="Arial"/>
              </a:rPr>
              <a:t>Gây </a:t>
            </a:r>
            <a:r>
              <a:rPr sz="1600" spc="-5" dirty="0">
                <a:solidFill>
                  <a:srgbClr val="003366"/>
                </a:solidFill>
                <a:latin typeface="Arial"/>
                <a:cs typeface="Arial"/>
              </a:rPr>
              <a:t>hiệu </a:t>
            </a:r>
            <a:r>
              <a:rPr sz="1600" spc="-10" dirty="0">
                <a:solidFill>
                  <a:srgbClr val="003366"/>
                </a:solidFill>
                <a:latin typeface="Arial"/>
                <a:cs typeface="Arial"/>
              </a:rPr>
              <a:t>ứng</a:t>
            </a:r>
            <a:r>
              <a:rPr sz="1600" spc="5" dirty="0">
                <a:solidFill>
                  <a:srgbClr val="003366"/>
                </a:solidFill>
                <a:latin typeface="Arial"/>
                <a:cs typeface="Arial"/>
              </a:rPr>
              <a:t> </a:t>
            </a:r>
            <a:r>
              <a:rPr sz="1600" spc="-10" dirty="0">
                <a:solidFill>
                  <a:srgbClr val="003366"/>
                </a:solidFill>
                <a:latin typeface="Arial"/>
                <a:cs typeface="Arial"/>
              </a:rPr>
              <a:t>xấu</a:t>
            </a:r>
            <a:endParaRPr sz="1600">
              <a:latin typeface="Arial"/>
              <a:cs typeface="Arial"/>
            </a:endParaRPr>
          </a:p>
          <a:p>
            <a:pPr marL="299085" indent="-287020">
              <a:lnSpc>
                <a:spcPct val="100000"/>
              </a:lnSpc>
              <a:spcBef>
                <a:spcPts val="385"/>
              </a:spcBef>
              <a:buSzPct val="75000"/>
              <a:buChar char="–"/>
              <a:tabLst>
                <a:tab pos="299085" algn="l"/>
                <a:tab pos="299720" algn="l"/>
              </a:tabLst>
            </a:pPr>
            <a:r>
              <a:rPr sz="1600" spc="-10" dirty="0">
                <a:solidFill>
                  <a:srgbClr val="003366"/>
                </a:solidFill>
                <a:latin typeface="Arial"/>
                <a:cs typeface="Arial"/>
              </a:rPr>
              <a:t>Chạy đoạn </a:t>
            </a:r>
            <a:r>
              <a:rPr sz="1600" spc="-5" dirty="0">
                <a:solidFill>
                  <a:srgbClr val="003366"/>
                </a:solidFill>
                <a:latin typeface="Arial"/>
                <a:cs typeface="Arial"/>
              </a:rPr>
              <a:t>mã</a:t>
            </a:r>
            <a:r>
              <a:rPr sz="1600" spc="-10" dirty="0">
                <a:solidFill>
                  <a:srgbClr val="003366"/>
                </a:solidFill>
                <a:latin typeface="Arial"/>
                <a:cs typeface="Arial"/>
              </a:rPr>
              <a:t> lành</a:t>
            </a:r>
            <a:endParaRPr sz="1600">
              <a:latin typeface="Arial"/>
              <a:cs typeface="Arial"/>
            </a:endParaRPr>
          </a:p>
        </p:txBody>
      </p:sp>
      <p:sp>
        <p:nvSpPr>
          <p:cNvPr id="12" name="object 12"/>
          <p:cNvSpPr txBox="1"/>
          <p:nvPr/>
        </p:nvSpPr>
        <p:spPr>
          <a:xfrm>
            <a:off x="6342379" y="2598547"/>
            <a:ext cx="2484120" cy="636270"/>
          </a:xfrm>
          <a:prstGeom prst="rect">
            <a:avLst/>
          </a:prstGeom>
        </p:spPr>
        <p:txBody>
          <a:bodyPr vert="horz" wrap="square" lIns="0" tIns="13335" rIns="0" bIns="0" rtlCol="0">
            <a:spAutoFit/>
          </a:bodyPr>
          <a:lstStyle/>
          <a:p>
            <a:pPr marL="355600" marR="5080" indent="-342900">
              <a:lnSpc>
                <a:spcPct val="100000"/>
              </a:lnSpc>
              <a:spcBef>
                <a:spcPts val="105"/>
              </a:spcBef>
              <a:buSzPct val="75000"/>
              <a:buFont typeface="Wingdings"/>
              <a:buChar char=""/>
              <a:tabLst>
                <a:tab pos="354965" algn="l"/>
                <a:tab pos="355600" algn="l"/>
              </a:tabLst>
            </a:pPr>
            <a:r>
              <a:rPr sz="2000" dirty="0">
                <a:solidFill>
                  <a:srgbClr val="003366"/>
                </a:solidFill>
                <a:latin typeface="Arial"/>
                <a:cs typeface="Arial"/>
              </a:rPr>
              <a:t>Thực </a:t>
            </a:r>
            <a:r>
              <a:rPr sz="2000" spc="-5" dirty="0">
                <a:solidFill>
                  <a:srgbClr val="003366"/>
                </a:solidFill>
                <a:latin typeface="Arial"/>
                <a:cs typeface="Arial"/>
              </a:rPr>
              <a:t>hiện xong,  </a:t>
            </a:r>
            <a:r>
              <a:rPr sz="2000" dirty="0">
                <a:solidFill>
                  <a:srgbClr val="003366"/>
                </a:solidFill>
                <a:latin typeface="Arial"/>
                <a:cs typeface="Arial"/>
              </a:rPr>
              <a:t>máy </a:t>
            </a:r>
            <a:r>
              <a:rPr sz="2000" spc="-5" dirty="0">
                <a:solidFill>
                  <a:srgbClr val="003366"/>
                </a:solidFill>
                <a:latin typeface="Arial"/>
                <a:cs typeface="Arial"/>
              </a:rPr>
              <a:t>bị nhiễm</a:t>
            </a:r>
            <a:r>
              <a:rPr sz="2000" spc="-85" dirty="0">
                <a:solidFill>
                  <a:srgbClr val="003366"/>
                </a:solidFill>
                <a:latin typeface="Arial"/>
                <a:cs typeface="Arial"/>
              </a:rPr>
              <a:t> </a:t>
            </a:r>
            <a:r>
              <a:rPr sz="2000" spc="-5" dirty="0">
                <a:solidFill>
                  <a:srgbClr val="003366"/>
                </a:solidFill>
                <a:latin typeface="Arial"/>
                <a:cs typeface="Arial"/>
              </a:rPr>
              <a:t>virus</a:t>
            </a:r>
            <a:endParaRPr sz="2000" dirty="0">
              <a:latin typeface="Arial"/>
              <a:cs typeface="Arial"/>
            </a:endParaRPr>
          </a:p>
        </p:txBody>
      </p:sp>
      <p:sp>
        <p:nvSpPr>
          <p:cNvPr id="13" name="object 13"/>
          <p:cNvSpPr txBox="1"/>
          <p:nvPr/>
        </p:nvSpPr>
        <p:spPr>
          <a:xfrm>
            <a:off x="6342379" y="3593972"/>
            <a:ext cx="2703195"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C00000"/>
                </a:solidFill>
                <a:latin typeface="Arial"/>
                <a:cs typeface="Arial"/>
              </a:rPr>
              <a:t>Thi </a:t>
            </a:r>
            <a:r>
              <a:rPr sz="1800" b="1" spc="-5" dirty="0">
                <a:solidFill>
                  <a:srgbClr val="C00000"/>
                </a:solidFill>
                <a:latin typeface="Arial"/>
                <a:cs typeface="Arial"/>
              </a:rPr>
              <a:t>hành CT </a:t>
            </a:r>
            <a:r>
              <a:rPr sz="1800" b="1" dirty="0">
                <a:solidFill>
                  <a:srgbClr val="C00000"/>
                </a:solidFill>
                <a:latin typeface="Arial"/>
                <a:cs typeface="Arial"/>
              </a:rPr>
              <a:t>lành từ</a:t>
            </a:r>
            <a:r>
              <a:rPr sz="1800" b="1" spc="-100" dirty="0">
                <a:solidFill>
                  <a:srgbClr val="C00000"/>
                </a:solidFill>
                <a:latin typeface="Arial"/>
                <a:cs typeface="Arial"/>
              </a:rPr>
              <a:t> </a:t>
            </a:r>
            <a:r>
              <a:rPr sz="1800" b="1" spc="-5" dirty="0">
                <a:solidFill>
                  <a:srgbClr val="C00000"/>
                </a:solidFill>
                <a:latin typeface="Arial"/>
                <a:cs typeface="Arial"/>
              </a:rPr>
              <a:t>máy  </a:t>
            </a:r>
            <a:r>
              <a:rPr sz="1800" b="1" dirty="0">
                <a:solidFill>
                  <a:srgbClr val="C00000"/>
                </a:solidFill>
                <a:latin typeface="Arial"/>
                <a:cs typeface="Arial"/>
              </a:rPr>
              <a:t>bị nhiễm</a:t>
            </a:r>
            <a:r>
              <a:rPr sz="1800" b="1" spc="-30" dirty="0">
                <a:solidFill>
                  <a:srgbClr val="C00000"/>
                </a:solidFill>
                <a:latin typeface="Arial"/>
                <a:cs typeface="Arial"/>
              </a:rPr>
              <a:t> </a:t>
            </a:r>
            <a:r>
              <a:rPr sz="1800" b="1" dirty="0">
                <a:solidFill>
                  <a:srgbClr val="C00000"/>
                </a:solidFill>
                <a:latin typeface="Arial"/>
                <a:cs typeface="Arial"/>
              </a:rPr>
              <a:t>VR</a:t>
            </a:r>
            <a:endParaRPr sz="1800">
              <a:latin typeface="Arial"/>
              <a:cs typeface="Arial"/>
            </a:endParaRPr>
          </a:p>
        </p:txBody>
      </p:sp>
      <p:sp>
        <p:nvSpPr>
          <p:cNvPr id="14" name="object 14"/>
          <p:cNvSpPr txBox="1"/>
          <p:nvPr/>
        </p:nvSpPr>
        <p:spPr>
          <a:xfrm>
            <a:off x="6342379" y="4142079"/>
            <a:ext cx="2141855" cy="756920"/>
          </a:xfrm>
          <a:prstGeom prst="rect">
            <a:avLst/>
          </a:prstGeom>
        </p:spPr>
        <p:txBody>
          <a:bodyPr vert="horz" wrap="square" lIns="0" tIns="73660" rIns="0" bIns="0" rtlCol="0">
            <a:spAutoFit/>
          </a:bodyPr>
          <a:lstStyle/>
          <a:p>
            <a:pPr marL="355600" indent="-342900">
              <a:lnSpc>
                <a:spcPct val="100000"/>
              </a:lnSpc>
              <a:spcBef>
                <a:spcPts val="580"/>
              </a:spcBef>
              <a:buSzPct val="75000"/>
              <a:buFont typeface="Wingdings"/>
              <a:buChar char=""/>
              <a:tabLst>
                <a:tab pos="354965" algn="l"/>
                <a:tab pos="355600" algn="l"/>
              </a:tabLst>
            </a:pPr>
            <a:r>
              <a:rPr sz="2000" dirty="0">
                <a:solidFill>
                  <a:srgbClr val="003366"/>
                </a:solidFill>
                <a:latin typeface="Arial"/>
                <a:cs typeface="Arial"/>
              </a:rPr>
              <a:t>Nạp CT </a:t>
            </a:r>
            <a:r>
              <a:rPr sz="2000" spc="-5" dirty="0">
                <a:solidFill>
                  <a:srgbClr val="003366"/>
                </a:solidFill>
                <a:latin typeface="Arial"/>
                <a:cs typeface="Arial"/>
              </a:rPr>
              <a:t>vào</a:t>
            </a:r>
            <a:r>
              <a:rPr sz="2000" spc="-155" dirty="0">
                <a:solidFill>
                  <a:srgbClr val="003366"/>
                </a:solidFill>
                <a:latin typeface="Arial"/>
                <a:cs typeface="Arial"/>
              </a:rPr>
              <a:t> </a:t>
            </a:r>
            <a:r>
              <a:rPr sz="2000" dirty="0">
                <a:solidFill>
                  <a:srgbClr val="003366"/>
                </a:solidFill>
                <a:latin typeface="Arial"/>
                <a:cs typeface="Arial"/>
              </a:rPr>
              <a:t>BN</a:t>
            </a:r>
            <a:endParaRPr sz="2000">
              <a:latin typeface="Arial"/>
              <a:cs typeface="Arial"/>
            </a:endParaRPr>
          </a:p>
          <a:p>
            <a:pPr marL="355600" indent="-342900">
              <a:lnSpc>
                <a:spcPct val="100000"/>
              </a:lnSpc>
              <a:spcBef>
                <a:spcPts val="480"/>
              </a:spcBef>
              <a:buSzPct val="75000"/>
              <a:buFont typeface="Wingdings"/>
              <a:buChar char=""/>
              <a:tabLst>
                <a:tab pos="354965" algn="l"/>
                <a:tab pos="355600" algn="l"/>
              </a:tabLst>
            </a:pPr>
            <a:r>
              <a:rPr sz="2000" spc="-5" dirty="0">
                <a:solidFill>
                  <a:srgbClr val="003366"/>
                </a:solidFill>
                <a:latin typeface="Arial"/>
                <a:cs typeface="Arial"/>
              </a:rPr>
              <a:t>Chạy</a:t>
            </a:r>
            <a:endParaRPr sz="2000">
              <a:latin typeface="Arial"/>
              <a:cs typeface="Arial"/>
            </a:endParaRPr>
          </a:p>
        </p:txBody>
      </p:sp>
      <p:sp>
        <p:nvSpPr>
          <p:cNvPr id="15" name="object 15"/>
          <p:cNvSpPr txBox="1"/>
          <p:nvPr/>
        </p:nvSpPr>
        <p:spPr>
          <a:xfrm>
            <a:off x="6799580" y="4924805"/>
            <a:ext cx="2176780" cy="1049020"/>
          </a:xfrm>
          <a:prstGeom prst="rect">
            <a:avLst/>
          </a:prstGeom>
        </p:spPr>
        <p:txBody>
          <a:bodyPr vert="horz" wrap="square" lIns="0" tIns="12065" rIns="0" bIns="0" rtlCol="0">
            <a:spAutoFit/>
          </a:bodyPr>
          <a:lstStyle/>
          <a:p>
            <a:pPr marL="299085" marR="233045" indent="-287020">
              <a:lnSpc>
                <a:spcPct val="100000"/>
              </a:lnSpc>
              <a:spcBef>
                <a:spcPts val="95"/>
              </a:spcBef>
              <a:buSzPct val="75000"/>
              <a:buChar char="–"/>
              <a:tabLst>
                <a:tab pos="299085" algn="l"/>
                <a:tab pos="299720" algn="l"/>
              </a:tabLst>
            </a:pPr>
            <a:r>
              <a:rPr sz="1600" spc="-5" dirty="0">
                <a:solidFill>
                  <a:srgbClr val="003366"/>
                </a:solidFill>
                <a:latin typeface="Arial"/>
                <a:cs typeface="Arial"/>
              </a:rPr>
              <a:t>Thi hành </a:t>
            </a:r>
            <a:r>
              <a:rPr sz="1600" spc="-10" dirty="0">
                <a:solidFill>
                  <a:srgbClr val="003366"/>
                </a:solidFill>
                <a:latin typeface="Arial"/>
                <a:cs typeface="Arial"/>
              </a:rPr>
              <a:t>đoạn</a:t>
            </a:r>
            <a:r>
              <a:rPr sz="1600" spc="-60" dirty="0">
                <a:solidFill>
                  <a:srgbClr val="003366"/>
                </a:solidFill>
                <a:latin typeface="Arial"/>
                <a:cs typeface="Arial"/>
              </a:rPr>
              <a:t> </a:t>
            </a:r>
            <a:r>
              <a:rPr sz="1600" spc="-5" dirty="0">
                <a:solidFill>
                  <a:srgbClr val="003366"/>
                </a:solidFill>
                <a:latin typeface="Arial"/>
                <a:cs typeface="Arial"/>
              </a:rPr>
              <a:t>mã  </a:t>
            </a:r>
            <a:r>
              <a:rPr sz="1600" spc="-10" dirty="0">
                <a:solidFill>
                  <a:srgbClr val="003366"/>
                </a:solidFill>
                <a:latin typeface="Arial"/>
                <a:cs typeface="Arial"/>
              </a:rPr>
              <a:t>độc </a:t>
            </a:r>
            <a:r>
              <a:rPr sz="1600" spc="-5" dirty="0">
                <a:solidFill>
                  <a:srgbClr val="003366"/>
                </a:solidFill>
                <a:latin typeface="Arial"/>
                <a:cs typeface="Arial"/>
              </a:rPr>
              <a:t>sửa</a:t>
            </a:r>
            <a:r>
              <a:rPr sz="1600" spc="5" dirty="0">
                <a:solidFill>
                  <a:srgbClr val="003366"/>
                </a:solidFill>
                <a:latin typeface="Arial"/>
                <a:cs typeface="Arial"/>
              </a:rPr>
              <a:t> </a:t>
            </a:r>
            <a:r>
              <a:rPr sz="1600" spc="-10" dirty="0">
                <a:solidFill>
                  <a:srgbClr val="003366"/>
                </a:solidFill>
                <a:latin typeface="Arial"/>
                <a:cs typeface="Arial"/>
              </a:rPr>
              <a:t>đổi</a:t>
            </a:r>
            <a:endParaRPr sz="1600">
              <a:latin typeface="Arial"/>
              <a:cs typeface="Arial"/>
            </a:endParaRPr>
          </a:p>
          <a:p>
            <a:pPr marL="299085" marR="5080" indent="-287020">
              <a:lnSpc>
                <a:spcPct val="100000"/>
              </a:lnSpc>
              <a:spcBef>
                <a:spcPts val="384"/>
              </a:spcBef>
              <a:buSzPct val="75000"/>
              <a:buChar char="–"/>
              <a:tabLst>
                <a:tab pos="299085" algn="l"/>
                <a:tab pos="299720" algn="l"/>
              </a:tabLst>
            </a:pPr>
            <a:r>
              <a:rPr sz="1600" spc="-5" dirty="0">
                <a:solidFill>
                  <a:srgbClr val="003366"/>
                </a:solidFill>
                <a:latin typeface="Arial"/>
                <a:cs typeface="Arial"/>
              </a:rPr>
              <a:t>Kiểm tra </a:t>
            </a:r>
            <a:r>
              <a:rPr sz="1600" spc="-10" dirty="0">
                <a:solidFill>
                  <a:srgbClr val="003366"/>
                </a:solidFill>
                <a:latin typeface="Arial"/>
                <a:cs typeface="Arial"/>
              </a:rPr>
              <a:t>nếu </a:t>
            </a:r>
            <a:r>
              <a:rPr sz="1600" dirty="0">
                <a:solidFill>
                  <a:srgbClr val="003366"/>
                </a:solidFill>
                <a:latin typeface="Arial"/>
                <a:cs typeface="Arial"/>
              </a:rPr>
              <a:t>file  </a:t>
            </a:r>
            <a:r>
              <a:rPr sz="1600" spc="-5" dirty="0">
                <a:solidFill>
                  <a:srgbClr val="003366"/>
                </a:solidFill>
                <a:latin typeface="Arial"/>
                <a:cs typeface="Arial"/>
              </a:rPr>
              <a:t>chưa </a:t>
            </a:r>
            <a:r>
              <a:rPr sz="1600" spc="-10" dirty="0">
                <a:solidFill>
                  <a:srgbClr val="003366"/>
                </a:solidFill>
                <a:latin typeface="Arial"/>
                <a:cs typeface="Arial"/>
              </a:rPr>
              <a:t>nhiễm </a:t>
            </a:r>
            <a:r>
              <a:rPr sz="1600" spc="-5" dirty="0">
                <a:solidFill>
                  <a:srgbClr val="003366"/>
                </a:solidFill>
                <a:latin typeface="Arial"/>
                <a:cs typeface="Arial"/>
              </a:rPr>
              <a:t>thì</a:t>
            </a:r>
            <a:r>
              <a:rPr sz="1600" spc="-20" dirty="0">
                <a:solidFill>
                  <a:srgbClr val="003366"/>
                </a:solidFill>
                <a:latin typeface="Arial"/>
                <a:cs typeface="Arial"/>
              </a:rPr>
              <a:t> </a:t>
            </a:r>
            <a:r>
              <a:rPr sz="1600" spc="-10" dirty="0">
                <a:solidFill>
                  <a:srgbClr val="003366"/>
                </a:solidFill>
                <a:latin typeface="Arial"/>
                <a:cs typeface="Arial"/>
              </a:rPr>
              <a:t>ghép</a:t>
            </a:r>
            <a:endParaRPr sz="1600">
              <a:latin typeface="Arial"/>
              <a:cs typeface="Arial"/>
            </a:endParaRPr>
          </a:p>
        </p:txBody>
      </p:sp>
      <p:sp>
        <p:nvSpPr>
          <p:cNvPr id="16" name="object 16"/>
          <p:cNvSpPr txBox="1"/>
          <p:nvPr/>
        </p:nvSpPr>
        <p:spPr>
          <a:xfrm>
            <a:off x="6799580" y="5948883"/>
            <a:ext cx="2244090" cy="805815"/>
          </a:xfrm>
          <a:prstGeom prst="rect">
            <a:avLst/>
          </a:prstGeom>
        </p:spPr>
        <p:txBody>
          <a:bodyPr vert="horz" wrap="square" lIns="0" tIns="12065" rIns="0" bIns="0" rtlCol="0">
            <a:spAutoFit/>
          </a:bodyPr>
          <a:lstStyle/>
          <a:p>
            <a:pPr marL="299085">
              <a:lnSpc>
                <a:spcPct val="100000"/>
              </a:lnSpc>
              <a:spcBef>
                <a:spcPts val="95"/>
              </a:spcBef>
            </a:pPr>
            <a:r>
              <a:rPr sz="1600" spc="-5" dirty="0">
                <a:solidFill>
                  <a:srgbClr val="003366"/>
                </a:solidFill>
                <a:latin typeface="Arial"/>
                <a:cs typeface="Arial"/>
              </a:rPr>
              <a:t>mã độc vào file,</a:t>
            </a:r>
            <a:r>
              <a:rPr sz="1600" spc="-35" dirty="0">
                <a:solidFill>
                  <a:srgbClr val="003366"/>
                </a:solidFill>
                <a:latin typeface="Arial"/>
                <a:cs typeface="Arial"/>
              </a:rPr>
              <a:t> </a:t>
            </a:r>
            <a:r>
              <a:rPr sz="1600" spc="-10" dirty="0">
                <a:solidFill>
                  <a:srgbClr val="003366"/>
                </a:solidFill>
                <a:latin typeface="Arial"/>
                <a:cs typeface="Arial"/>
              </a:rPr>
              <a:t>hoàn</a:t>
            </a:r>
            <a:endParaRPr sz="1600">
              <a:latin typeface="Arial"/>
              <a:cs typeface="Arial"/>
            </a:endParaRPr>
          </a:p>
          <a:p>
            <a:pPr marL="299085">
              <a:lnSpc>
                <a:spcPct val="100000"/>
              </a:lnSpc>
            </a:pPr>
            <a:r>
              <a:rPr sz="1600" spc="-5" dirty="0">
                <a:solidFill>
                  <a:srgbClr val="003366"/>
                </a:solidFill>
                <a:latin typeface="Arial"/>
                <a:cs typeface="Arial"/>
              </a:rPr>
              <a:t>thành lây</a:t>
            </a:r>
            <a:r>
              <a:rPr sz="1600" spc="-10" dirty="0">
                <a:solidFill>
                  <a:srgbClr val="003366"/>
                </a:solidFill>
                <a:latin typeface="Arial"/>
                <a:cs typeface="Arial"/>
              </a:rPr>
              <a:t> nhiễm</a:t>
            </a:r>
            <a:endParaRPr sz="1600">
              <a:latin typeface="Arial"/>
              <a:cs typeface="Arial"/>
            </a:endParaRPr>
          </a:p>
          <a:p>
            <a:pPr marL="12700">
              <a:lnSpc>
                <a:spcPct val="100000"/>
              </a:lnSpc>
              <a:spcBef>
                <a:spcPts val="385"/>
              </a:spcBef>
              <a:tabLst>
                <a:tab pos="299085" algn="l"/>
              </a:tabLst>
            </a:pPr>
            <a:r>
              <a:rPr sz="1200" dirty="0">
                <a:solidFill>
                  <a:srgbClr val="003366"/>
                </a:solidFill>
                <a:latin typeface="Arial"/>
                <a:cs typeface="Arial"/>
              </a:rPr>
              <a:t>–	</a:t>
            </a:r>
            <a:r>
              <a:rPr sz="1600" spc="-5" dirty="0">
                <a:solidFill>
                  <a:srgbClr val="003366"/>
                </a:solidFill>
                <a:latin typeface="Arial"/>
                <a:cs typeface="Arial"/>
              </a:rPr>
              <a:t>Thi hành mã</a:t>
            </a:r>
            <a:r>
              <a:rPr sz="1600" spc="-15" dirty="0">
                <a:solidFill>
                  <a:srgbClr val="003366"/>
                </a:solidFill>
                <a:latin typeface="Arial"/>
                <a:cs typeface="Arial"/>
              </a:rPr>
              <a:t> </a:t>
            </a:r>
            <a:r>
              <a:rPr sz="1600" spc="-5" dirty="0">
                <a:solidFill>
                  <a:srgbClr val="003366"/>
                </a:solidFill>
                <a:latin typeface="Arial"/>
                <a:cs typeface="Arial"/>
              </a:rPr>
              <a:t>lành</a:t>
            </a:r>
            <a:endParaRPr sz="1600">
              <a:latin typeface="Arial"/>
              <a:cs typeface="Arial"/>
            </a:endParaRPr>
          </a:p>
        </p:txBody>
      </p:sp>
      <p:sp>
        <p:nvSpPr>
          <p:cNvPr id="17" name="object 17"/>
          <p:cNvSpPr/>
          <p:nvPr/>
        </p:nvSpPr>
        <p:spPr>
          <a:xfrm>
            <a:off x="3371850" y="42925"/>
            <a:ext cx="2891155" cy="6815455"/>
          </a:xfrm>
          <a:custGeom>
            <a:avLst/>
            <a:gdLst/>
            <a:ahLst/>
            <a:cxnLst/>
            <a:rect l="l" t="t" r="r" b="b"/>
            <a:pathLst>
              <a:path w="2891154" h="6815455">
                <a:moveTo>
                  <a:pt x="2890901" y="0"/>
                </a:moveTo>
                <a:lnTo>
                  <a:pt x="0" y="0"/>
                </a:lnTo>
                <a:lnTo>
                  <a:pt x="0" y="6815074"/>
                </a:lnTo>
                <a:lnTo>
                  <a:pt x="2890901" y="6815074"/>
                </a:lnTo>
                <a:lnTo>
                  <a:pt x="2890901" y="0"/>
                </a:lnTo>
                <a:close/>
              </a:path>
            </a:pathLst>
          </a:custGeom>
          <a:solidFill>
            <a:srgbClr val="D5EBD5"/>
          </a:solidFill>
        </p:spPr>
        <p:txBody>
          <a:bodyPr wrap="square" lIns="0" tIns="0" rIns="0" bIns="0" rtlCol="0"/>
          <a:lstStyle/>
          <a:p>
            <a:endParaRPr/>
          </a:p>
        </p:txBody>
      </p:sp>
      <p:sp>
        <p:nvSpPr>
          <p:cNvPr id="18" name="object 18"/>
          <p:cNvSpPr txBox="1"/>
          <p:nvPr/>
        </p:nvSpPr>
        <p:spPr>
          <a:xfrm>
            <a:off x="3451097" y="69850"/>
            <a:ext cx="22186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00000"/>
                </a:solidFill>
                <a:latin typeface="Arial"/>
                <a:cs typeface="Arial"/>
              </a:rPr>
              <a:t>Đọc </a:t>
            </a:r>
            <a:r>
              <a:rPr sz="1800" b="1" dirty="0">
                <a:solidFill>
                  <a:srgbClr val="C00000"/>
                </a:solidFill>
                <a:latin typeface="Arial"/>
                <a:cs typeface="Arial"/>
              </a:rPr>
              <a:t>đĩa nhiễm</a:t>
            </a:r>
            <a:r>
              <a:rPr sz="1800" b="1" spc="-85" dirty="0">
                <a:solidFill>
                  <a:srgbClr val="C00000"/>
                </a:solidFill>
                <a:latin typeface="Arial"/>
                <a:cs typeface="Arial"/>
              </a:rPr>
              <a:t> </a:t>
            </a:r>
            <a:r>
              <a:rPr sz="1800" b="1" spc="-10" dirty="0">
                <a:solidFill>
                  <a:srgbClr val="C00000"/>
                </a:solidFill>
                <a:latin typeface="Arial"/>
                <a:cs typeface="Arial"/>
              </a:rPr>
              <a:t>Virus</a:t>
            </a:r>
            <a:endParaRPr sz="1800">
              <a:latin typeface="Arial"/>
              <a:cs typeface="Arial"/>
            </a:endParaRPr>
          </a:p>
        </p:txBody>
      </p:sp>
      <p:sp>
        <p:nvSpPr>
          <p:cNvPr id="19" name="object 19"/>
          <p:cNvSpPr txBox="1"/>
          <p:nvPr/>
        </p:nvSpPr>
        <p:spPr>
          <a:xfrm>
            <a:off x="3451097" y="343255"/>
            <a:ext cx="2707005" cy="2891155"/>
          </a:xfrm>
          <a:prstGeom prst="rect">
            <a:avLst/>
          </a:prstGeom>
        </p:spPr>
        <p:txBody>
          <a:bodyPr vert="horz" wrap="square" lIns="0" tIns="73660" rIns="0" bIns="0" rtlCol="0">
            <a:spAutoFit/>
          </a:bodyPr>
          <a:lstStyle/>
          <a:p>
            <a:pPr marL="355600" indent="-342900">
              <a:lnSpc>
                <a:spcPct val="100000"/>
              </a:lnSpc>
              <a:spcBef>
                <a:spcPts val="580"/>
              </a:spcBef>
              <a:buSzPct val="75000"/>
              <a:buFont typeface="Wingdings"/>
              <a:buChar char=""/>
              <a:tabLst>
                <a:tab pos="354965" algn="l"/>
                <a:tab pos="355600" algn="l"/>
              </a:tabLst>
            </a:pPr>
            <a:r>
              <a:rPr sz="2000" dirty="0">
                <a:solidFill>
                  <a:srgbClr val="003366"/>
                </a:solidFill>
                <a:latin typeface="Arial"/>
                <a:cs typeface="Arial"/>
              </a:rPr>
              <a:t>Nạp</a:t>
            </a:r>
            <a:r>
              <a:rPr sz="2000" spc="-25" dirty="0">
                <a:solidFill>
                  <a:srgbClr val="003366"/>
                </a:solidFill>
                <a:latin typeface="Arial"/>
                <a:cs typeface="Arial"/>
              </a:rPr>
              <a:t> </a:t>
            </a:r>
            <a:r>
              <a:rPr sz="2000" spc="-10" dirty="0">
                <a:solidFill>
                  <a:srgbClr val="003366"/>
                </a:solidFill>
                <a:latin typeface="Arial"/>
                <a:cs typeface="Arial"/>
              </a:rPr>
              <a:t>đĩa</a:t>
            </a:r>
            <a:endParaRPr sz="2000" dirty="0">
              <a:latin typeface="Arial"/>
              <a:cs typeface="Arial"/>
            </a:endParaRPr>
          </a:p>
          <a:p>
            <a:pPr marL="355600" indent="-342900">
              <a:lnSpc>
                <a:spcPct val="100000"/>
              </a:lnSpc>
              <a:spcBef>
                <a:spcPts val="480"/>
              </a:spcBef>
              <a:buSzPct val="75000"/>
              <a:buFont typeface="Wingdings"/>
              <a:buChar char=""/>
              <a:tabLst>
                <a:tab pos="354965" algn="l"/>
                <a:tab pos="355600" algn="l"/>
              </a:tabLst>
            </a:pPr>
            <a:r>
              <a:rPr sz="2000" dirty="0">
                <a:solidFill>
                  <a:srgbClr val="003366"/>
                </a:solidFill>
                <a:latin typeface="Arial"/>
                <a:cs typeface="Arial"/>
              </a:rPr>
              <a:t>Khởi </a:t>
            </a:r>
            <a:r>
              <a:rPr sz="2000" spc="-5" dirty="0">
                <a:solidFill>
                  <a:srgbClr val="003366"/>
                </a:solidFill>
                <a:latin typeface="Arial"/>
                <a:cs typeface="Arial"/>
              </a:rPr>
              <a:t>động</a:t>
            </a:r>
            <a:r>
              <a:rPr sz="2000" spc="-30" dirty="0">
                <a:solidFill>
                  <a:srgbClr val="003366"/>
                </a:solidFill>
                <a:latin typeface="Arial"/>
                <a:cs typeface="Arial"/>
              </a:rPr>
              <a:t> </a:t>
            </a:r>
            <a:r>
              <a:rPr sz="2000" spc="-10" dirty="0">
                <a:solidFill>
                  <a:srgbClr val="003366"/>
                </a:solidFill>
                <a:latin typeface="Arial"/>
                <a:cs typeface="Arial"/>
              </a:rPr>
              <a:t>đĩa</a:t>
            </a:r>
            <a:endParaRPr sz="2000" dirty="0">
              <a:latin typeface="Arial"/>
              <a:cs typeface="Arial"/>
            </a:endParaRPr>
          </a:p>
          <a:p>
            <a:pPr marL="756285" lvl="1" indent="-287020">
              <a:lnSpc>
                <a:spcPct val="100000"/>
              </a:lnSpc>
              <a:spcBef>
                <a:spcPts val="400"/>
              </a:spcBef>
              <a:buSzPct val="75000"/>
              <a:buChar char="–"/>
              <a:tabLst>
                <a:tab pos="756285" algn="l"/>
                <a:tab pos="756920" algn="l"/>
              </a:tabLst>
            </a:pPr>
            <a:r>
              <a:rPr sz="1600" spc="-10" dirty="0">
                <a:solidFill>
                  <a:srgbClr val="003366"/>
                </a:solidFill>
                <a:latin typeface="Arial"/>
                <a:cs typeface="Arial"/>
              </a:rPr>
              <a:t>Chạy đoạn </a:t>
            </a:r>
            <a:r>
              <a:rPr sz="1600" spc="-5" dirty="0">
                <a:solidFill>
                  <a:srgbClr val="003366"/>
                </a:solidFill>
                <a:latin typeface="Arial"/>
                <a:cs typeface="Arial"/>
              </a:rPr>
              <a:t>khởi</a:t>
            </a:r>
            <a:r>
              <a:rPr sz="1600" spc="-30" dirty="0">
                <a:solidFill>
                  <a:srgbClr val="003366"/>
                </a:solidFill>
                <a:latin typeface="Arial"/>
                <a:cs typeface="Arial"/>
              </a:rPr>
              <a:t> </a:t>
            </a:r>
            <a:r>
              <a:rPr sz="1600" spc="-10" dirty="0">
                <a:solidFill>
                  <a:srgbClr val="003366"/>
                </a:solidFill>
                <a:latin typeface="Arial"/>
                <a:cs typeface="Arial"/>
              </a:rPr>
              <a:t>động</a:t>
            </a:r>
            <a:endParaRPr sz="1600" dirty="0">
              <a:latin typeface="Arial"/>
              <a:cs typeface="Arial"/>
            </a:endParaRPr>
          </a:p>
          <a:p>
            <a:pPr marL="756285" lvl="1" indent="-287020">
              <a:lnSpc>
                <a:spcPct val="100000"/>
              </a:lnSpc>
              <a:spcBef>
                <a:spcPts val="385"/>
              </a:spcBef>
              <a:buSzPct val="75000"/>
              <a:buChar char="–"/>
              <a:tabLst>
                <a:tab pos="756285" algn="l"/>
                <a:tab pos="756920" algn="l"/>
              </a:tabLst>
            </a:pPr>
            <a:r>
              <a:rPr sz="1600" spc="-5" dirty="0">
                <a:solidFill>
                  <a:srgbClr val="003366"/>
                </a:solidFill>
                <a:latin typeface="Arial"/>
                <a:cs typeface="Arial"/>
              </a:rPr>
              <a:t>Sửa dịch vụ </a:t>
            </a:r>
            <a:r>
              <a:rPr sz="1600" spc="-10" dirty="0">
                <a:solidFill>
                  <a:srgbClr val="003366"/>
                </a:solidFill>
                <a:latin typeface="Arial"/>
                <a:cs typeface="Arial"/>
              </a:rPr>
              <a:t>ghi</a:t>
            </a:r>
            <a:r>
              <a:rPr sz="1600" spc="-25" dirty="0">
                <a:solidFill>
                  <a:srgbClr val="003366"/>
                </a:solidFill>
                <a:latin typeface="Arial"/>
                <a:cs typeface="Arial"/>
              </a:rPr>
              <a:t> </a:t>
            </a:r>
            <a:r>
              <a:rPr sz="1600" spc="-10" dirty="0">
                <a:solidFill>
                  <a:srgbClr val="003366"/>
                </a:solidFill>
                <a:latin typeface="Arial"/>
                <a:cs typeface="Arial"/>
              </a:rPr>
              <a:t>đĩa</a:t>
            </a:r>
            <a:endParaRPr sz="1600" dirty="0">
              <a:latin typeface="Arial"/>
              <a:cs typeface="Arial"/>
            </a:endParaRPr>
          </a:p>
          <a:p>
            <a:pPr marL="756285" lvl="1" indent="-287020">
              <a:lnSpc>
                <a:spcPct val="100000"/>
              </a:lnSpc>
              <a:spcBef>
                <a:spcPts val="385"/>
              </a:spcBef>
              <a:buSzPct val="75000"/>
              <a:buChar char="–"/>
              <a:tabLst>
                <a:tab pos="756285" algn="l"/>
                <a:tab pos="756920" algn="l"/>
              </a:tabLst>
            </a:pPr>
            <a:r>
              <a:rPr sz="1600" spc="-5" dirty="0">
                <a:solidFill>
                  <a:srgbClr val="003366"/>
                </a:solidFill>
                <a:latin typeface="Arial"/>
                <a:cs typeface="Arial"/>
              </a:rPr>
              <a:t>Sao mã </a:t>
            </a:r>
            <a:r>
              <a:rPr sz="1600" spc="-10" dirty="0">
                <a:solidFill>
                  <a:srgbClr val="003366"/>
                </a:solidFill>
                <a:latin typeface="Arial"/>
                <a:cs typeface="Arial"/>
              </a:rPr>
              <a:t>độc </a:t>
            </a:r>
            <a:r>
              <a:rPr sz="1600" spc="-5" dirty="0">
                <a:solidFill>
                  <a:srgbClr val="003366"/>
                </a:solidFill>
                <a:latin typeface="Arial"/>
                <a:cs typeface="Arial"/>
              </a:rPr>
              <a:t>ra</a:t>
            </a:r>
            <a:r>
              <a:rPr sz="1600" spc="10" dirty="0">
                <a:solidFill>
                  <a:srgbClr val="003366"/>
                </a:solidFill>
                <a:latin typeface="Arial"/>
                <a:cs typeface="Arial"/>
              </a:rPr>
              <a:t> </a:t>
            </a:r>
            <a:r>
              <a:rPr sz="1600" spc="-5" dirty="0">
                <a:solidFill>
                  <a:srgbClr val="003366"/>
                </a:solidFill>
                <a:latin typeface="Arial"/>
                <a:cs typeface="Arial"/>
              </a:rPr>
              <a:t>BN</a:t>
            </a:r>
            <a:endParaRPr sz="1600" dirty="0">
              <a:latin typeface="Arial"/>
              <a:cs typeface="Arial"/>
            </a:endParaRPr>
          </a:p>
          <a:p>
            <a:pPr marL="756285" lvl="1" indent="-287020">
              <a:lnSpc>
                <a:spcPct val="100000"/>
              </a:lnSpc>
              <a:spcBef>
                <a:spcPts val="384"/>
              </a:spcBef>
              <a:buSzPct val="75000"/>
              <a:buChar char="–"/>
              <a:tabLst>
                <a:tab pos="756285" algn="l"/>
                <a:tab pos="756920" algn="l"/>
              </a:tabLst>
            </a:pPr>
            <a:r>
              <a:rPr sz="1600" spc="-10" dirty="0">
                <a:solidFill>
                  <a:srgbClr val="003366"/>
                </a:solidFill>
                <a:latin typeface="Arial"/>
                <a:cs typeface="Arial"/>
              </a:rPr>
              <a:t>Gây </a:t>
            </a:r>
            <a:r>
              <a:rPr sz="1600" spc="-5" dirty="0">
                <a:solidFill>
                  <a:srgbClr val="003366"/>
                </a:solidFill>
                <a:latin typeface="Arial"/>
                <a:cs typeface="Arial"/>
              </a:rPr>
              <a:t>hiệu </a:t>
            </a:r>
            <a:r>
              <a:rPr sz="1600" spc="-10" dirty="0">
                <a:solidFill>
                  <a:srgbClr val="003366"/>
                </a:solidFill>
                <a:latin typeface="Arial"/>
                <a:cs typeface="Arial"/>
              </a:rPr>
              <a:t>ứng</a:t>
            </a:r>
            <a:r>
              <a:rPr sz="1600" spc="10" dirty="0">
                <a:solidFill>
                  <a:srgbClr val="003366"/>
                </a:solidFill>
                <a:latin typeface="Arial"/>
                <a:cs typeface="Arial"/>
              </a:rPr>
              <a:t> </a:t>
            </a:r>
            <a:r>
              <a:rPr sz="1600" spc="-10" dirty="0">
                <a:solidFill>
                  <a:srgbClr val="003366"/>
                </a:solidFill>
                <a:latin typeface="Arial"/>
                <a:cs typeface="Arial"/>
              </a:rPr>
              <a:t>xấu</a:t>
            </a:r>
            <a:endParaRPr sz="1600" dirty="0">
              <a:latin typeface="Arial"/>
              <a:cs typeface="Arial"/>
            </a:endParaRPr>
          </a:p>
          <a:p>
            <a:pPr marL="756285" lvl="1" indent="-287020">
              <a:lnSpc>
                <a:spcPct val="100000"/>
              </a:lnSpc>
              <a:spcBef>
                <a:spcPts val="380"/>
              </a:spcBef>
              <a:buSzPct val="75000"/>
              <a:buChar char="–"/>
              <a:tabLst>
                <a:tab pos="756285" algn="l"/>
                <a:tab pos="756920" algn="l"/>
              </a:tabLst>
            </a:pPr>
            <a:r>
              <a:rPr sz="1600" spc="-10" dirty="0">
                <a:solidFill>
                  <a:srgbClr val="003366"/>
                </a:solidFill>
                <a:latin typeface="Arial"/>
                <a:cs typeface="Arial"/>
              </a:rPr>
              <a:t>Chạy đoạn </a:t>
            </a:r>
            <a:r>
              <a:rPr sz="1600" spc="-5" dirty="0">
                <a:solidFill>
                  <a:srgbClr val="003366"/>
                </a:solidFill>
                <a:latin typeface="Arial"/>
                <a:cs typeface="Arial"/>
              </a:rPr>
              <a:t>khởi</a:t>
            </a:r>
            <a:r>
              <a:rPr sz="1600" spc="-35" dirty="0">
                <a:solidFill>
                  <a:srgbClr val="003366"/>
                </a:solidFill>
                <a:latin typeface="Arial"/>
                <a:cs typeface="Arial"/>
              </a:rPr>
              <a:t> </a:t>
            </a:r>
            <a:r>
              <a:rPr sz="1600" spc="-10" dirty="0">
                <a:solidFill>
                  <a:srgbClr val="003366"/>
                </a:solidFill>
                <a:latin typeface="Arial"/>
                <a:cs typeface="Arial"/>
              </a:rPr>
              <a:t>động</a:t>
            </a:r>
            <a:endParaRPr sz="1600" dirty="0">
              <a:latin typeface="Arial"/>
              <a:cs typeface="Arial"/>
            </a:endParaRPr>
          </a:p>
          <a:p>
            <a:pPr marL="355600" marR="227329" indent="-342900">
              <a:lnSpc>
                <a:spcPct val="100000"/>
              </a:lnSpc>
              <a:spcBef>
                <a:spcPts val="465"/>
              </a:spcBef>
              <a:buSzPct val="75000"/>
              <a:buFont typeface="Wingdings"/>
              <a:buChar char=""/>
              <a:tabLst>
                <a:tab pos="354965" algn="l"/>
                <a:tab pos="355600" algn="l"/>
              </a:tabLst>
            </a:pPr>
            <a:r>
              <a:rPr sz="2000" dirty="0">
                <a:solidFill>
                  <a:srgbClr val="003366"/>
                </a:solidFill>
                <a:latin typeface="Arial"/>
                <a:cs typeface="Arial"/>
              </a:rPr>
              <a:t>Khởi </a:t>
            </a:r>
            <a:r>
              <a:rPr sz="2000" spc="-5" dirty="0">
                <a:solidFill>
                  <a:srgbClr val="003366"/>
                </a:solidFill>
                <a:latin typeface="Arial"/>
                <a:cs typeface="Arial"/>
              </a:rPr>
              <a:t>động </a:t>
            </a:r>
            <a:r>
              <a:rPr sz="2000" dirty="0">
                <a:solidFill>
                  <a:srgbClr val="003366"/>
                </a:solidFill>
                <a:latin typeface="Arial"/>
                <a:cs typeface="Arial"/>
              </a:rPr>
              <a:t>xong,  máy </a:t>
            </a:r>
            <a:r>
              <a:rPr sz="2000" spc="-5" dirty="0">
                <a:solidFill>
                  <a:srgbClr val="003366"/>
                </a:solidFill>
                <a:latin typeface="Arial"/>
                <a:cs typeface="Arial"/>
              </a:rPr>
              <a:t>bị nhiễm</a:t>
            </a:r>
            <a:r>
              <a:rPr sz="2000" spc="-85" dirty="0">
                <a:solidFill>
                  <a:srgbClr val="003366"/>
                </a:solidFill>
                <a:latin typeface="Arial"/>
                <a:cs typeface="Arial"/>
              </a:rPr>
              <a:t> </a:t>
            </a:r>
            <a:r>
              <a:rPr sz="2000" spc="-5" dirty="0">
                <a:solidFill>
                  <a:srgbClr val="003366"/>
                </a:solidFill>
                <a:latin typeface="Arial"/>
                <a:cs typeface="Arial"/>
              </a:rPr>
              <a:t>virus</a:t>
            </a:r>
            <a:endParaRPr sz="2000" dirty="0">
              <a:latin typeface="Arial"/>
              <a:cs typeface="Arial"/>
            </a:endParaRPr>
          </a:p>
        </p:txBody>
      </p:sp>
      <p:sp>
        <p:nvSpPr>
          <p:cNvPr id="20" name="object 20"/>
          <p:cNvSpPr txBox="1"/>
          <p:nvPr/>
        </p:nvSpPr>
        <p:spPr>
          <a:xfrm>
            <a:off x="3451097" y="3593972"/>
            <a:ext cx="2710180" cy="3160395"/>
          </a:xfrm>
          <a:prstGeom prst="rect">
            <a:avLst/>
          </a:prstGeom>
        </p:spPr>
        <p:txBody>
          <a:bodyPr vert="horz" wrap="square" lIns="0" tIns="12700" rIns="0" bIns="0" rtlCol="0">
            <a:spAutoFit/>
          </a:bodyPr>
          <a:lstStyle/>
          <a:p>
            <a:pPr marL="12700" marR="239395">
              <a:lnSpc>
                <a:spcPct val="100000"/>
              </a:lnSpc>
              <a:spcBef>
                <a:spcPts val="100"/>
              </a:spcBef>
            </a:pPr>
            <a:r>
              <a:rPr sz="1800" b="1" spc="-5" dirty="0">
                <a:solidFill>
                  <a:srgbClr val="C00000"/>
                </a:solidFill>
                <a:latin typeface="Arial"/>
                <a:cs typeface="Arial"/>
              </a:rPr>
              <a:t>Đọc </a:t>
            </a:r>
            <a:r>
              <a:rPr sz="1800" b="1" dirty="0">
                <a:solidFill>
                  <a:srgbClr val="C00000"/>
                </a:solidFill>
                <a:latin typeface="Arial"/>
                <a:cs typeface="Arial"/>
              </a:rPr>
              <a:t>đĩa lành từ </a:t>
            </a:r>
            <a:r>
              <a:rPr sz="1800" b="1" spc="-5" dirty="0">
                <a:solidFill>
                  <a:srgbClr val="C00000"/>
                </a:solidFill>
                <a:latin typeface="Arial"/>
                <a:cs typeface="Arial"/>
              </a:rPr>
              <a:t>máy</a:t>
            </a:r>
            <a:r>
              <a:rPr sz="1800" b="1" spc="-114" dirty="0">
                <a:solidFill>
                  <a:srgbClr val="C00000"/>
                </a:solidFill>
                <a:latin typeface="Arial"/>
                <a:cs typeface="Arial"/>
              </a:rPr>
              <a:t> </a:t>
            </a:r>
            <a:r>
              <a:rPr sz="1800" b="1" dirty="0">
                <a:solidFill>
                  <a:srgbClr val="C00000"/>
                </a:solidFill>
                <a:latin typeface="Arial"/>
                <a:cs typeface="Arial"/>
              </a:rPr>
              <a:t>bị  nhiễm</a:t>
            </a:r>
            <a:r>
              <a:rPr sz="1800" b="1" spc="-20" dirty="0">
                <a:solidFill>
                  <a:srgbClr val="C00000"/>
                </a:solidFill>
                <a:latin typeface="Arial"/>
                <a:cs typeface="Arial"/>
              </a:rPr>
              <a:t> </a:t>
            </a:r>
            <a:r>
              <a:rPr sz="1800" b="1" dirty="0">
                <a:solidFill>
                  <a:srgbClr val="C00000"/>
                </a:solidFill>
                <a:latin typeface="Arial"/>
                <a:cs typeface="Arial"/>
              </a:rPr>
              <a:t>VR</a:t>
            </a:r>
            <a:endParaRPr sz="1800" dirty="0">
              <a:latin typeface="Arial"/>
              <a:cs typeface="Arial"/>
            </a:endParaRPr>
          </a:p>
          <a:p>
            <a:pPr marL="355600" indent="-342900">
              <a:lnSpc>
                <a:spcPct val="100000"/>
              </a:lnSpc>
              <a:spcBef>
                <a:spcPts val="475"/>
              </a:spcBef>
              <a:buSzPct val="75000"/>
              <a:buFont typeface="Wingdings"/>
              <a:buChar char=""/>
              <a:tabLst>
                <a:tab pos="354965" algn="l"/>
                <a:tab pos="355600" algn="l"/>
              </a:tabLst>
            </a:pPr>
            <a:r>
              <a:rPr sz="2000" dirty="0">
                <a:solidFill>
                  <a:srgbClr val="003366"/>
                </a:solidFill>
                <a:latin typeface="Arial"/>
                <a:cs typeface="Arial"/>
              </a:rPr>
              <a:t>Nạp</a:t>
            </a:r>
            <a:r>
              <a:rPr sz="2000" spc="-25" dirty="0">
                <a:solidFill>
                  <a:srgbClr val="003366"/>
                </a:solidFill>
                <a:latin typeface="Arial"/>
                <a:cs typeface="Arial"/>
              </a:rPr>
              <a:t> </a:t>
            </a:r>
            <a:r>
              <a:rPr sz="2000" spc="-10" dirty="0">
                <a:solidFill>
                  <a:srgbClr val="003366"/>
                </a:solidFill>
                <a:latin typeface="Arial"/>
                <a:cs typeface="Arial"/>
              </a:rPr>
              <a:t>đĩa</a:t>
            </a:r>
            <a:endParaRPr sz="2000" dirty="0">
              <a:latin typeface="Arial"/>
              <a:cs typeface="Arial"/>
            </a:endParaRPr>
          </a:p>
          <a:p>
            <a:pPr marL="355600" indent="-342900">
              <a:lnSpc>
                <a:spcPct val="100000"/>
              </a:lnSpc>
              <a:spcBef>
                <a:spcPts val="480"/>
              </a:spcBef>
              <a:buSzPct val="75000"/>
              <a:buFont typeface="Wingdings"/>
              <a:buChar char=""/>
              <a:tabLst>
                <a:tab pos="354965" algn="l"/>
                <a:tab pos="355600" algn="l"/>
              </a:tabLst>
            </a:pPr>
            <a:r>
              <a:rPr sz="2000" spc="-5" dirty="0">
                <a:solidFill>
                  <a:srgbClr val="003366"/>
                </a:solidFill>
                <a:latin typeface="Arial"/>
                <a:cs typeface="Arial"/>
              </a:rPr>
              <a:t>Chạy </a:t>
            </a:r>
            <a:r>
              <a:rPr sz="2000" dirty="0">
                <a:solidFill>
                  <a:srgbClr val="003366"/>
                </a:solidFill>
                <a:latin typeface="Arial"/>
                <a:cs typeface="Arial"/>
              </a:rPr>
              <a:t>khởi </a:t>
            </a:r>
            <a:r>
              <a:rPr sz="2000" spc="-5" dirty="0">
                <a:solidFill>
                  <a:srgbClr val="003366"/>
                </a:solidFill>
                <a:latin typeface="Arial"/>
                <a:cs typeface="Arial"/>
              </a:rPr>
              <a:t>động</a:t>
            </a:r>
            <a:r>
              <a:rPr sz="2000" spc="-75" dirty="0">
                <a:solidFill>
                  <a:srgbClr val="003366"/>
                </a:solidFill>
                <a:latin typeface="Arial"/>
                <a:cs typeface="Arial"/>
              </a:rPr>
              <a:t> </a:t>
            </a:r>
            <a:r>
              <a:rPr sz="2000" spc="-10" dirty="0">
                <a:solidFill>
                  <a:srgbClr val="003366"/>
                </a:solidFill>
                <a:latin typeface="Arial"/>
                <a:cs typeface="Arial"/>
              </a:rPr>
              <a:t>đĩa</a:t>
            </a:r>
            <a:endParaRPr sz="2000" dirty="0">
              <a:latin typeface="Arial"/>
              <a:cs typeface="Arial"/>
            </a:endParaRPr>
          </a:p>
          <a:p>
            <a:pPr marL="756285" marR="262890" lvl="1" indent="-287020">
              <a:lnSpc>
                <a:spcPct val="100000"/>
              </a:lnSpc>
              <a:spcBef>
                <a:spcPts val="400"/>
              </a:spcBef>
              <a:buSzPct val="75000"/>
              <a:buChar char="–"/>
              <a:tabLst>
                <a:tab pos="756285" algn="l"/>
                <a:tab pos="756920" algn="l"/>
              </a:tabLst>
            </a:pPr>
            <a:r>
              <a:rPr sz="1600" spc="-5" dirty="0">
                <a:solidFill>
                  <a:srgbClr val="003366"/>
                </a:solidFill>
                <a:latin typeface="Arial"/>
                <a:cs typeface="Arial"/>
              </a:rPr>
              <a:t>Thi hành </a:t>
            </a:r>
            <a:r>
              <a:rPr sz="1600" spc="-10" dirty="0">
                <a:solidFill>
                  <a:srgbClr val="003366"/>
                </a:solidFill>
                <a:latin typeface="Arial"/>
                <a:cs typeface="Arial"/>
              </a:rPr>
              <a:t>đoạn </a:t>
            </a:r>
            <a:r>
              <a:rPr sz="1600" spc="-5" dirty="0">
                <a:solidFill>
                  <a:srgbClr val="003366"/>
                </a:solidFill>
                <a:latin typeface="Arial"/>
                <a:cs typeface="Arial"/>
              </a:rPr>
              <a:t>mã  </a:t>
            </a:r>
            <a:r>
              <a:rPr sz="1600" spc="-10" dirty="0">
                <a:solidFill>
                  <a:srgbClr val="003366"/>
                </a:solidFill>
                <a:latin typeface="Arial"/>
                <a:cs typeface="Arial"/>
              </a:rPr>
              <a:t>độc </a:t>
            </a:r>
            <a:r>
              <a:rPr sz="1600" spc="-5" dirty="0">
                <a:solidFill>
                  <a:srgbClr val="003366"/>
                </a:solidFill>
                <a:latin typeface="Arial"/>
                <a:cs typeface="Arial"/>
              </a:rPr>
              <a:t>sửa vùng</a:t>
            </a:r>
            <a:r>
              <a:rPr sz="1600" spc="-50" dirty="0">
                <a:solidFill>
                  <a:srgbClr val="003366"/>
                </a:solidFill>
                <a:latin typeface="Arial"/>
                <a:cs typeface="Arial"/>
              </a:rPr>
              <a:t> </a:t>
            </a:r>
            <a:r>
              <a:rPr sz="1600" spc="-10" dirty="0">
                <a:solidFill>
                  <a:srgbClr val="003366"/>
                </a:solidFill>
                <a:latin typeface="Arial"/>
                <a:cs typeface="Arial"/>
              </a:rPr>
              <a:t>boot</a:t>
            </a:r>
            <a:endParaRPr sz="1600" dirty="0">
              <a:latin typeface="Arial"/>
              <a:cs typeface="Arial"/>
            </a:endParaRPr>
          </a:p>
          <a:p>
            <a:pPr marL="756285" marR="81280" lvl="1" indent="-287020">
              <a:lnSpc>
                <a:spcPct val="100000"/>
              </a:lnSpc>
              <a:spcBef>
                <a:spcPts val="380"/>
              </a:spcBef>
              <a:buSzPct val="75000"/>
              <a:buChar char="–"/>
              <a:tabLst>
                <a:tab pos="756285" algn="l"/>
                <a:tab pos="756920" algn="l"/>
              </a:tabLst>
            </a:pPr>
            <a:r>
              <a:rPr sz="1600" spc="-5" dirty="0">
                <a:solidFill>
                  <a:srgbClr val="003366"/>
                </a:solidFill>
                <a:latin typeface="Arial"/>
                <a:cs typeface="Arial"/>
              </a:rPr>
              <a:t>Kiểm tra </a:t>
            </a:r>
            <a:r>
              <a:rPr sz="1600" spc="-10" dirty="0">
                <a:solidFill>
                  <a:srgbClr val="003366"/>
                </a:solidFill>
                <a:latin typeface="Arial"/>
                <a:cs typeface="Arial"/>
              </a:rPr>
              <a:t>nếu đĩa  </a:t>
            </a:r>
            <a:r>
              <a:rPr sz="1600" spc="-5" dirty="0">
                <a:solidFill>
                  <a:srgbClr val="003366"/>
                </a:solidFill>
                <a:latin typeface="Arial"/>
                <a:cs typeface="Arial"/>
              </a:rPr>
              <a:t>chưa </a:t>
            </a:r>
            <a:r>
              <a:rPr sz="1600" spc="-10" dirty="0">
                <a:solidFill>
                  <a:srgbClr val="003366"/>
                </a:solidFill>
                <a:latin typeface="Arial"/>
                <a:cs typeface="Arial"/>
              </a:rPr>
              <a:t>nhiễm </a:t>
            </a:r>
            <a:r>
              <a:rPr sz="1600" spc="-5" dirty="0">
                <a:solidFill>
                  <a:srgbClr val="003366"/>
                </a:solidFill>
                <a:latin typeface="Arial"/>
                <a:cs typeface="Arial"/>
              </a:rPr>
              <a:t>thì </a:t>
            </a:r>
            <a:r>
              <a:rPr sz="1600" spc="-10" dirty="0">
                <a:solidFill>
                  <a:srgbClr val="003366"/>
                </a:solidFill>
                <a:latin typeface="Arial"/>
                <a:cs typeface="Arial"/>
              </a:rPr>
              <a:t>ghép  </a:t>
            </a:r>
            <a:r>
              <a:rPr sz="1600" spc="-5" dirty="0">
                <a:solidFill>
                  <a:srgbClr val="003366"/>
                </a:solidFill>
                <a:latin typeface="Arial"/>
                <a:cs typeface="Arial"/>
              </a:rPr>
              <a:t>mã độc vào</a:t>
            </a:r>
            <a:r>
              <a:rPr sz="1600" spc="-15" dirty="0">
                <a:solidFill>
                  <a:srgbClr val="003366"/>
                </a:solidFill>
                <a:latin typeface="Arial"/>
                <a:cs typeface="Arial"/>
              </a:rPr>
              <a:t> </a:t>
            </a:r>
            <a:r>
              <a:rPr sz="1600" spc="-10" dirty="0">
                <a:solidFill>
                  <a:srgbClr val="003366"/>
                </a:solidFill>
                <a:latin typeface="Arial"/>
                <a:cs typeface="Arial"/>
              </a:rPr>
              <a:t>boot,</a:t>
            </a:r>
            <a:endParaRPr sz="1600" dirty="0">
              <a:latin typeface="Arial"/>
              <a:cs typeface="Arial"/>
            </a:endParaRPr>
          </a:p>
          <a:p>
            <a:pPr marL="756285">
              <a:lnSpc>
                <a:spcPct val="100000"/>
              </a:lnSpc>
              <a:spcBef>
                <a:spcPts val="5"/>
              </a:spcBef>
            </a:pPr>
            <a:r>
              <a:rPr sz="1600" spc="-5" dirty="0">
                <a:solidFill>
                  <a:srgbClr val="003366"/>
                </a:solidFill>
                <a:latin typeface="Arial"/>
                <a:cs typeface="Arial"/>
              </a:rPr>
              <a:t>hoàn thành lây</a:t>
            </a:r>
            <a:r>
              <a:rPr sz="1600" spc="-45" dirty="0">
                <a:solidFill>
                  <a:srgbClr val="003366"/>
                </a:solidFill>
                <a:latin typeface="Arial"/>
                <a:cs typeface="Arial"/>
              </a:rPr>
              <a:t> </a:t>
            </a:r>
            <a:r>
              <a:rPr sz="1600" spc="-5" dirty="0">
                <a:solidFill>
                  <a:srgbClr val="003366"/>
                </a:solidFill>
                <a:latin typeface="Arial"/>
                <a:cs typeface="Arial"/>
              </a:rPr>
              <a:t>nhiễm</a:t>
            </a:r>
            <a:endParaRPr sz="1600" dirty="0">
              <a:latin typeface="Arial"/>
              <a:cs typeface="Arial"/>
            </a:endParaRPr>
          </a:p>
          <a:p>
            <a:pPr marL="756285" lvl="1" indent="-287020">
              <a:lnSpc>
                <a:spcPct val="100000"/>
              </a:lnSpc>
              <a:spcBef>
                <a:spcPts val="384"/>
              </a:spcBef>
              <a:buSzPct val="75000"/>
              <a:buChar char="–"/>
              <a:tabLst>
                <a:tab pos="756285" algn="l"/>
                <a:tab pos="756920" algn="l"/>
              </a:tabLst>
            </a:pPr>
            <a:r>
              <a:rPr sz="1600" spc="-5" dirty="0">
                <a:solidFill>
                  <a:srgbClr val="003366"/>
                </a:solidFill>
                <a:latin typeface="Arial"/>
                <a:cs typeface="Arial"/>
              </a:rPr>
              <a:t>Thi hành mã</a:t>
            </a:r>
            <a:r>
              <a:rPr sz="1600" spc="-10" dirty="0">
                <a:solidFill>
                  <a:srgbClr val="003366"/>
                </a:solidFill>
                <a:latin typeface="Arial"/>
                <a:cs typeface="Arial"/>
              </a:rPr>
              <a:t> </a:t>
            </a:r>
            <a:r>
              <a:rPr sz="1600" spc="-5" dirty="0">
                <a:solidFill>
                  <a:srgbClr val="003366"/>
                </a:solidFill>
                <a:latin typeface="Arial"/>
                <a:cs typeface="Arial"/>
              </a:rPr>
              <a:t>lành</a:t>
            </a:r>
            <a:endParaRPr sz="1600" dirty="0">
              <a:latin typeface="Arial"/>
              <a:cs typeface="Arial"/>
            </a:endParaRPr>
          </a:p>
        </p:txBody>
      </p:sp>
      <p:sp>
        <p:nvSpPr>
          <p:cNvPr id="21" name="object 21"/>
          <p:cNvSpPr txBox="1"/>
          <p:nvPr/>
        </p:nvSpPr>
        <p:spPr>
          <a:xfrm>
            <a:off x="1102867" y="2388234"/>
            <a:ext cx="1600200" cy="222059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3366"/>
                </a:solidFill>
                <a:latin typeface="Arial"/>
                <a:cs typeface="Arial"/>
              </a:rPr>
              <a:t>Có nhiều  điểm</a:t>
            </a:r>
            <a:r>
              <a:rPr sz="2400" spc="-85" dirty="0">
                <a:solidFill>
                  <a:srgbClr val="003366"/>
                </a:solidFill>
                <a:latin typeface="Arial"/>
                <a:cs typeface="Arial"/>
              </a:rPr>
              <a:t> </a:t>
            </a:r>
            <a:r>
              <a:rPr sz="2400" dirty="0">
                <a:solidFill>
                  <a:srgbClr val="003366"/>
                </a:solidFill>
                <a:latin typeface="Arial"/>
                <a:cs typeface="Arial"/>
              </a:rPr>
              <a:t>tương  </a:t>
            </a:r>
            <a:r>
              <a:rPr sz="2400" spc="-5" dirty="0">
                <a:solidFill>
                  <a:srgbClr val="003366"/>
                </a:solidFill>
                <a:latin typeface="Arial"/>
                <a:cs typeface="Arial"/>
              </a:rPr>
              <a:t>đồng </a:t>
            </a:r>
            <a:r>
              <a:rPr sz="2400" dirty="0">
                <a:solidFill>
                  <a:srgbClr val="003366"/>
                </a:solidFill>
                <a:latin typeface="Arial"/>
                <a:cs typeface="Arial"/>
              </a:rPr>
              <a:t>với  cơ</a:t>
            </a:r>
            <a:r>
              <a:rPr sz="2400" spc="-25" dirty="0">
                <a:solidFill>
                  <a:srgbClr val="003366"/>
                </a:solidFill>
                <a:latin typeface="Arial"/>
                <a:cs typeface="Arial"/>
              </a:rPr>
              <a:t> </a:t>
            </a:r>
            <a:r>
              <a:rPr sz="2400" dirty="0">
                <a:solidFill>
                  <a:srgbClr val="003366"/>
                </a:solidFill>
                <a:latin typeface="Arial"/>
                <a:cs typeface="Arial"/>
              </a:rPr>
              <a:t>chế</a:t>
            </a:r>
            <a:endParaRPr sz="2400" dirty="0">
              <a:latin typeface="Arial"/>
              <a:cs typeface="Arial"/>
            </a:endParaRPr>
          </a:p>
          <a:p>
            <a:pPr marL="12700" marR="462280">
              <a:lnSpc>
                <a:spcPct val="100000"/>
              </a:lnSpc>
            </a:pPr>
            <a:r>
              <a:rPr sz="2400" spc="-5" dirty="0">
                <a:solidFill>
                  <a:srgbClr val="003366"/>
                </a:solidFill>
                <a:latin typeface="Arial"/>
                <a:cs typeface="Arial"/>
              </a:rPr>
              <a:t>lây </a:t>
            </a:r>
            <a:r>
              <a:rPr sz="2400" dirty="0">
                <a:solidFill>
                  <a:srgbClr val="003366"/>
                </a:solidFill>
                <a:latin typeface="Arial"/>
                <a:cs typeface="Arial"/>
              </a:rPr>
              <a:t>của  </a:t>
            </a:r>
            <a:r>
              <a:rPr sz="2400" spc="-5" dirty="0">
                <a:solidFill>
                  <a:srgbClr val="003366"/>
                </a:solidFill>
                <a:latin typeface="Arial"/>
                <a:cs typeface="Arial"/>
              </a:rPr>
              <a:t>virus</a:t>
            </a:r>
            <a:r>
              <a:rPr sz="2400" spc="-65" dirty="0">
                <a:solidFill>
                  <a:srgbClr val="003366"/>
                </a:solidFill>
                <a:latin typeface="Arial"/>
                <a:cs typeface="Arial"/>
              </a:rPr>
              <a:t> </a:t>
            </a:r>
            <a:r>
              <a:rPr sz="2400" spc="-5" dirty="0">
                <a:solidFill>
                  <a:srgbClr val="003366"/>
                </a:solidFill>
                <a:latin typeface="Arial"/>
                <a:cs typeface="Arial"/>
              </a:rPr>
              <a:t>file</a:t>
            </a:r>
            <a:endParaRPr sz="2400" dirty="0">
              <a:latin typeface="Arial"/>
              <a:cs typeface="Arial"/>
            </a:endParaRPr>
          </a:p>
        </p:txBody>
      </p:sp>
      <p:sp>
        <p:nvSpPr>
          <p:cNvPr id="22" name="Footer Placeholder 21"/>
          <p:cNvSpPr>
            <a:spLocks noGrp="1"/>
          </p:cNvSpPr>
          <p:nvPr>
            <p:ph type="ftr" sz="quarter" idx="10"/>
          </p:nvPr>
        </p:nvSpPr>
        <p:spPr/>
        <p:txBody>
          <a:bodyPr/>
          <a:lstStyle/>
          <a:p>
            <a:pPr>
              <a:defRPr/>
            </a:pPr>
            <a:r>
              <a:rPr lang="vi-VN" altLang="en-US" smtClean="0"/>
              <a:t>NMTH - Chương 4</a:t>
            </a:r>
            <a:endParaRPr lang="en-US" altLang="en-US"/>
          </a:p>
        </p:txBody>
      </p:sp>
      <p:sp>
        <p:nvSpPr>
          <p:cNvPr id="23" name="Slide Number Placeholder 22"/>
          <p:cNvSpPr>
            <a:spLocks noGrp="1"/>
          </p:cNvSpPr>
          <p:nvPr>
            <p:ph type="sldNum" sz="quarter" idx="11"/>
          </p:nvPr>
        </p:nvSpPr>
        <p:spPr/>
        <p:txBody>
          <a:bodyPr/>
          <a:lstStyle/>
          <a:p>
            <a:pPr>
              <a:defRPr/>
            </a:pPr>
            <a:fld id="{C570838C-3205-4B89-974A-1B96C7EF9496}" type="slidenum">
              <a:rPr lang="en-US" altLang="en-US" smtClean="0"/>
              <a:pPr>
                <a:defRPr/>
              </a:pPr>
              <a:t>48</a:t>
            </a:fld>
            <a:endParaRPr lang="en-US" altLang="en-US"/>
          </a:p>
        </p:txBody>
      </p:sp>
    </p:spTree>
    <p:extLst>
      <p:ext uri="{BB962C8B-B14F-4D97-AF65-F5344CB8AC3E}">
        <p14:creationId xmlns:p14="http://schemas.microsoft.com/office/powerpoint/2010/main" val="1821192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33400"/>
            <a:ext cx="9753600" cy="517449"/>
          </a:xfrm>
          <a:prstGeom prst="rect">
            <a:avLst/>
          </a:prstGeom>
        </p:spPr>
        <p:txBody>
          <a:bodyPr vert="horz" wrap="square" lIns="0" tIns="67945" rIns="0" bIns="0" rtlCol="0">
            <a:spAutoFit/>
          </a:bodyPr>
          <a:lstStyle/>
          <a:p>
            <a:pPr marL="12700" marR="5080">
              <a:lnSpc>
                <a:spcPts val="3460"/>
              </a:lnSpc>
              <a:spcBef>
                <a:spcPts val="535"/>
              </a:spcBef>
            </a:pPr>
            <a:r>
              <a:rPr sz="3000" dirty="0">
                <a:solidFill>
                  <a:srgbClr val="006666"/>
                </a:solidFill>
              </a:rPr>
              <a:t>CƠ </a:t>
            </a:r>
            <a:r>
              <a:rPr sz="3000" spc="-5" dirty="0">
                <a:solidFill>
                  <a:srgbClr val="006666"/>
                </a:solidFill>
              </a:rPr>
              <a:t>CHẾ </a:t>
            </a:r>
            <a:r>
              <a:rPr sz="3000" dirty="0">
                <a:solidFill>
                  <a:srgbClr val="006666"/>
                </a:solidFill>
              </a:rPr>
              <a:t>SỐNG VÀ LÂY</a:t>
            </a:r>
            <a:r>
              <a:rPr sz="3000" spc="-145" dirty="0">
                <a:solidFill>
                  <a:srgbClr val="006666"/>
                </a:solidFill>
              </a:rPr>
              <a:t> </a:t>
            </a:r>
            <a:r>
              <a:rPr sz="3000" spc="-5" dirty="0">
                <a:solidFill>
                  <a:srgbClr val="006666"/>
                </a:solidFill>
              </a:rPr>
              <a:t>NHIỄM  CỦA </a:t>
            </a:r>
            <a:r>
              <a:rPr sz="3000" dirty="0">
                <a:solidFill>
                  <a:srgbClr val="006666"/>
                </a:solidFill>
              </a:rPr>
              <a:t>VIRUS</a:t>
            </a:r>
            <a:r>
              <a:rPr sz="3000" spc="-130" dirty="0">
                <a:solidFill>
                  <a:srgbClr val="006666"/>
                </a:solidFill>
              </a:rPr>
              <a:t> </a:t>
            </a:r>
            <a:r>
              <a:rPr sz="3000" spc="-5" dirty="0">
                <a:solidFill>
                  <a:srgbClr val="006666"/>
                </a:solidFill>
              </a:rPr>
              <a:t>BOOT</a:t>
            </a:r>
            <a:endParaRPr sz="3000" dirty="0"/>
          </a:p>
        </p:txBody>
      </p:sp>
      <p:sp>
        <p:nvSpPr>
          <p:cNvPr id="3" name="object 3"/>
          <p:cNvSpPr txBox="1"/>
          <p:nvPr/>
        </p:nvSpPr>
        <p:spPr>
          <a:xfrm>
            <a:off x="818794" y="1579879"/>
            <a:ext cx="8241030" cy="4928235"/>
          </a:xfrm>
          <a:prstGeom prst="rect">
            <a:avLst/>
          </a:prstGeom>
        </p:spPr>
        <p:txBody>
          <a:bodyPr vert="horz" wrap="square" lIns="0" tIns="12700" rIns="0" bIns="0" rtlCol="0">
            <a:spAutoFit/>
          </a:bodyPr>
          <a:lstStyle/>
          <a:p>
            <a:pPr marL="355600" marR="24765" indent="-342900">
              <a:lnSpc>
                <a:spcPct val="100000"/>
              </a:lnSpc>
              <a:spcBef>
                <a:spcPts val="100"/>
              </a:spcBef>
              <a:buSzPct val="75000"/>
              <a:buFont typeface="Wingdings"/>
              <a:buChar char=""/>
              <a:tabLst>
                <a:tab pos="354965" algn="l"/>
                <a:tab pos="355600" algn="l"/>
                <a:tab pos="965200" algn="l"/>
              </a:tabLst>
            </a:pPr>
            <a:r>
              <a:rPr sz="2400" spc="-5" dirty="0">
                <a:solidFill>
                  <a:srgbClr val="003366"/>
                </a:solidFill>
                <a:latin typeface="Arial"/>
                <a:cs typeface="Arial"/>
              </a:rPr>
              <a:t>Khi	khởi động </a:t>
            </a:r>
            <a:r>
              <a:rPr sz="2400" dirty="0">
                <a:solidFill>
                  <a:srgbClr val="003366"/>
                </a:solidFill>
                <a:latin typeface="Arial"/>
                <a:cs typeface="Arial"/>
              </a:rPr>
              <a:t>máy tính từ một </a:t>
            </a:r>
            <a:r>
              <a:rPr sz="2400" spc="-5" dirty="0">
                <a:solidFill>
                  <a:srgbClr val="003366"/>
                </a:solidFill>
                <a:latin typeface="Arial"/>
                <a:cs typeface="Arial"/>
              </a:rPr>
              <a:t>thiết bị nhớ ngoài bị </a:t>
            </a:r>
            <a:r>
              <a:rPr sz="2400" spc="-10" dirty="0">
                <a:solidFill>
                  <a:srgbClr val="003366"/>
                </a:solidFill>
                <a:latin typeface="Arial"/>
                <a:cs typeface="Arial"/>
              </a:rPr>
              <a:t>nhiễm  </a:t>
            </a:r>
            <a:r>
              <a:rPr sz="2400" dirty="0">
                <a:solidFill>
                  <a:srgbClr val="003366"/>
                </a:solidFill>
                <a:latin typeface="Arial"/>
                <a:cs typeface="Arial"/>
              </a:rPr>
              <a:t>virus, máy tính thi </a:t>
            </a:r>
            <a:r>
              <a:rPr sz="2400" spc="-5" dirty="0">
                <a:solidFill>
                  <a:srgbClr val="003366"/>
                </a:solidFill>
                <a:latin typeface="Arial"/>
                <a:cs typeface="Arial"/>
              </a:rPr>
              <a:t>hành đoạn </a:t>
            </a:r>
            <a:r>
              <a:rPr sz="2400" dirty="0">
                <a:solidFill>
                  <a:srgbClr val="003366"/>
                </a:solidFill>
                <a:latin typeface="Arial"/>
                <a:cs typeface="Arial"/>
              </a:rPr>
              <a:t>mã </a:t>
            </a:r>
            <a:r>
              <a:rPr sz="2400" spc="-5" dirty="0">
                <a:solidFill>
                  <a:srgbClr val="003366"/>
                </a:solidFill>
                <a:latin typeface="Arial"/>
                <a:cs typeface="Arial"/>
              </a:rPr>
              <a:t>nạp hệ điều hành </a:t>
            </a:r>
            <a:r>
              <a:rPr sz="2400" dirty="0">
                <a:solidFill>
                  <a:srgbClr val="003366"/>
                </a:solidFill>
                <a:latin typeface="Arial"/>
                <a:cs typeface="Arial"/>
              </a:rPr>
              <a:t>ở  </a:t>
            </a:r>
            <a:r>
              <a:rPr sz="2400" spc="-5" dirty="0">
                <a:solidFill>
                  <a:srgbClr val="003366"/>
                </a:solidFill>
                <a:latin typeface="Arial"/>
                <a:cs typeface="Arial"/>
              </a:rPr>
              <a:t>vùng boot, đoạn </a:t>
            </a:r>
            <a:r>
              <a:rPr sz="2400" dirty="0">
                <a:solidFill>
                  <a:srgbClr val="003366"/>
                </a:solidFill>
                <a:latin typeface="Arial"/>
                <a:cs typeface="Arial"/>
              </a:rPr>
              <a:t>mã </a:t>
            </a:r>
            <a:r>
              <a:rPr sz="2400" spc="-5" dirty="0">
                <a:solidFill>
                  <a:srgbClr val="003366"/>
                </a:solidFill>
                <a:latin typeface="Arial"/>
                <a:cs typeface="Arial"/>
              </a:rPr>
              <a:t>độc </a:t>
            </a:r>
            <a:r>
              <a:rPr sz="2400" dirty="0">
                <a:solidFill>
                  <a:srgbClr val="003366"/>
                </a:solidFill>
                <a:latin typeface="Arial"/>
                <a:cs typeface="Arial"/>
              </a:rPr>
              <a:t>sẽ </a:t>
            </a:r>
            <a:r>
              <a:rPr sz="2400" spc="-5" dirty="0">
                <a:solidFill>
                  <a:srgbClr val="003366"/>
                </a:solidFill>
                <a:latin typeface="Arial"/>
                <a:cs typeface="Arial"/>
              </a:rPr>
              <a:t>được </a:t>
            </a:r>
            <a:r>
              <a:rPr sz="2400" dirty="0">
                <a:solidFill>
                  <a:srgbClr val="003366"/>
                </a:solidFill>
                <a:latin typeface="Arial"/>
                <a:cs typeface="Arial"/>
              </a:rPr>
              <a:t>thi </a:t>
            </a:r>
            <a:r>
              <a:rPr sz="2400" spc="-5" dirty="0">
                <a:solidFill>
                  <a:srgbClr val="003366"/>
                </a:solidFill>
                <a:latin typeface="Arial"/>
                <a:cs typeface="Arial"/>
              </a:rPr>
              <a:t>hành để làm những  việc </a:t>
            </a:r>
            <a:r>
              <a:rPr sz="2400" dirty="0">
                <a:solidFill>
                  <a:srgbClr val="003366"/>
                </a:solidFill>
                <a:latin typeface="Arial"/>
                <a:cs typeface="Arial"/>
              </a:rPr>
              <a:t>sau:</a:t>
            </a:r>
            <a:endParaRPr sz="2400" dirty="0">
              <a:latin typeface="Arial"/>
              <a:cs typeface="Arial"/>
            </a:endParaRPr>
          </a:p>
          <a:p>
            <a:pPr marL="756285" lvl="1" indent="-287655">
              <a:lnSpc>
                <a:spcPct val="100000"/>
              </a:lnSpc>
              <a:spcBef>
                <a:spcPts val="484"/>
              </a:spcBef>
              <a:buSzPct val="75000"/>
              <a:buChar char="–"/>
              <a:tabLst>
                <a:tab pos="756285" algn="l"/>
                <a:tab pos="756920" algn="l"/>
              </a:tabLst>
            </a:pPr>
            <a:r>
              <a:rPr sz="2000" dirty="0">
                <a:solidFill>
                  <a:srgbClr val="003366"/>
                </a:solidFill>
                <a:latin typeface="Arial"/>
                <a:cs typeface="Arial"/>
              </a:rPr>
              <a:t>Tải </a:t>
            </a:r>
            <a:r>
              <a:rPr sz="2000" spc="-5" dirty="0">
                <a:solidFill>
                  <a:srgbClr val="003366"/>
                </a:solidFill>
                <a:latin typeface="Arial"/>
                <a:cs typeface="Arial"/>
              </a:rPr>
              <a:t>đoạn </a:t>
            </a:r>
            <a:r>
              <a:rPr sz="2000" dirty="0">
                <a:solidFill>
                  <a:srgbClr val="003366"/>
                </a:solidFill>
                <a:latin typeface="Arial"/>
                <a:cs typeface="Arial"/>
              </a:rPr>
              <a:t>mã </a:t>
            </a:r>
            <a:r>
              <a:rPr sz="2000" spc="-5" dirty="0">
                <a:solidFill>
                  <a:srgbClr val="003366"/>
                </a:solidFill>
                <a:latin typeface="Arial"/>
                <a:cs typeface="Arial"/>
              </a:rPr>
              <a:t>độc </a:t>
            </a:r>
            <a:r>
              <a:rPr sz="2000" dirty="0">
                <a:solidFill>
                  <a:srgbClr val="003366"/>
                </a:solidFill>
                <a:latin typeface="Arial"/>
                <a:cs typeface="Arial"/>
              </a:rPr>
              <a:t>vào </a:t>
            </a:r>
            <a:r>
              <a:rPr sz="2000" spc="-5" dirty="0">
                <a:solidFill>
                  <a:srgbClr val="003366"/>
                </a:solidFill>
                <a:latin typeface="Arial"/>
                <a:cs typeface="Arial"/>
              </a:rPr>
              <a:t>bộ</a:t>
            </a:r>
            <a:r>
              <a:rPr sz="2000" spc="-75" dirty="0">
                <a:solidFill>
                  <a:srgbClr val="003366"/>
                </a:solidFill>
                <a:latin typeface="Arial"/>
                <a:cs typeface="Arial"/>
              </a:rPr>
              <a:t> </a:t>
            </a:r>
            <a:r>
              <a:rPr sz="2000" spc="-5" dirty="0">
                <a:solidFill>
                  <a:srgbClr val="003366"/>
                </a:solidFill>
                <a:latin typeface="Arial"/>
                <a:cs typeface="Arial"/>
              </a:rPr>
              <a:t>nhớ</a:t>
            </a:r>
            <a:endParaRPr sz="2000" dirty="0">
              <a:latin typeface="Arial"/>
              <a:cs typeface="Arial"/>
            </a:endParaRPr>
          </a:p>
          <a:p>
            <a:pPr marL="756285" lvl="1" indent="-287655">
              <a:lnSpc>
                <a:spcPct val="100000"/>
              </a:lnSpc>
              <a:spcBef>
                <a:spcPts val="480"/>
              </a:spcBef>
              <a:buSzPct val="75000"/>
              <a:buChar char="–"/>
              <a:tabLst>
                <a:tab pos="756285" algn="l"/>
                <a:tab pos="756920" algn="l"/>
              </a:tabLst>
            </a:pPr>
            <a:r>
              <a:rPr sz="2000" dirty="0">
                <a:solidFill>
                  <a:srgbClr val="003366"/>
                </a:solidFill>
                <a:latin typeface="Arial"/>
                <a:cs typeface="Arial"/>
              </a:rPr>
              <a:t>Sửa chức </a:t>
            </a:r>
            <a:r>
              <a:rPr sz="2000" spc="-5" dirty="0">
                <a:solidFill>
                  <a:srgbClr val="003366"/>
                </a:solidFill>
                <a:latin typeface="Arial"/>
                <a:cs typeface="Arial"/>
              </a:rPr>
              <a:t>năng đọc </a:t>
            </a:r>
            <a:r>
              <a:rPr sz="2000" dirty="0">
                <a:solidFill>
                  <a:srgbClr val="003366"/>
                </a:solidFill>
                <a:latin typeface="Arial"/>
                <a:cs typeface="Arial"/>
              </a:rPr>
              <a:t>và </a:t>
            </a:r>
            <a:r>
              <a:rPr sz="2000" spc="-5" dirty="0">
                <a:solidFill>
                  <a:srgbClr val="003366"/>
                </a:solidFill>
                <a:latin typeface="Arial"/>
                <a:cs typeface="Arial"/>
              </a:rPr>
              <a:t>ghi </a:t>
            </a:r>
            <a:r>
              <a:rPr sz="2000" spc="-10" dirty="0">
                <a:solidFill>
                  <a:srgbClr val="003366"/>
                </a:solidFill>
                <a:latin typeface="Arial"/>
                <a:cs typeface="Arial"/>
              </a:rPr>
              <a:t>đĩa </a:t>
            </a:r>
            <a:r>
              <a:rPr sz="2000" dirty="0">
                <a:solidFill>
                  <a:srgbClr val="003366"/>
                </a:solidFill>
                <a:latin typeface="Arial"/>
                <a:cs typeface="Arial"/>
              </a:rPr>
              <a:t>của </a:t>
            </a:r>
            <a:r>
              <a:rPr sz="2000" spc="-5" dirty="0">
                <a:solidFill>
                  <a:srgbClr val="003366"/>
                </a:solidFill>
                <a:latin typeface="Arial"/>
                <a:cs typeface="Arial"/>
              </a:rPr>
              <a:t>hệ điều</a:t>
            </a:r>
            <a:r>
              <a:rPr sz="2000" spc="-105" dirty="0">
                <a:solidFill>
                  <a:srgbClr val="003366"/>
                </a:solidFill>
                <a:latin typeface="Arial"/>
                <a:cs typeface="Arial"/>
              </a:rPr>
              <a:t> </a:t>
            </a:r>
            <a:r>
              <a:rPr sz="2000" spc="-5" dirty="0">
                <a:solidFill>
                  <a:srgbClr val="003366"/>
                </a:solidFill>
                <a:latin typeface="Arial"/>
                <a:cs typeface="Arial"/>
              </a:rPr>
              <a:t>hành</a:t>
            </a:r>
            <a:endParaRPr sz="2000" dirty="0">
              <a:latin typeface="Arial"/>
              <a:cs typeface="Arial"/>
            </a:endParaRPr>
          </a:p>
          <a:p>
            <a:pPr marL="756285" lvl="1" indent="-287655">
              <a:lnSpc>
                <a:spcPct val="100000"/>
              </a:lnSpc>
              <a:spcBef>
                <a:spcPts val="484"/>
              </a:spcBef>
              <a:buSzPct val="75000"/>
              <a:buChar char="–"/>
              <a:tabLst>
                <a:tab pos="756285" algn="l"/>
                <a:tab pos="756920" algn="l"/>
              </a:tabLst>
            </a:pPr>
            <a:r>
              <a:rPr sz="2000" dirty="0">
                <a:solidFill>
                  <a:srgbClr val="003366"/>
                </a:solidFill>
                <a:latin typeface="Arial"/>
                <a:cs typeface="Arial"/>
              </a:rPr>
              <a:t>Thi </a:t>
            </a:r>
            <a:r>
              <a:rPr sz="2000" spc="-5" dirty="0">
                <a:solidFill>
                  <a:srgbClr val="003366"/>
                </a:solidFill>
                <a:latin typeface="Arial"/>
                <a:cs typeface="Arial"/>
              </a:rPr>
              <a:t>hành </a:t>
            </a:r>
            <a:r>
              <a:rPr sz="2000" dirty="0">
                <a:solidFill>
                  <a:srgbClr val="003366"/>
                </a:solidFill>
                <a:latin typeface="Arial"/>
                <a:cs typeface="Arial"/>
              </a:rPr>
              <a:t>chức </a:t>
            </a:r>
            <a:r>
              <a:rPr sz="2000" spc="-5" dirty="0">
                <a:solidFill>
                  <a:srgbClr val="003366"/>
                </a:solidFill>
                <a:latin typeface="Arial"/>
                <a:cs typeface="Arial"/>
              </a:rPr>
              <a:t>năng xấu </a:t>
            </a:r>
            <a:r>
              <a:rPr sz="2000" dirty="0">
                <a:solidFill>
                  <a:srgbClr val="003366"/>
                </a:solidFill>
                <a:latin typeface="Arial"/>
                <a:cs typeface="Arial"/>
              </a:rPr>
              <a:t>trong </a:t>
            </a:r>
            <a:r>
              <a:rPr sz="2000" spc="-5" dirty="0">
                <a:solidFill>
                  <a:srgbClr val="003366"/>
                </a:solidFill>
                <a:latin typeface="Arial"/>
                <a:cs typeface="Arial"/>
              </a:rPr>
              <a:t>đoạn </a:t>
            </a:r>
            <a:r>
              <a:rPr sz="2000" dirty="0">
                <a:solidFill>
                  <a:srgbClr val="003366"/>
                </a:solidFill>
                <a:latin typeface="Arial"/>
                <a:cs typeface="Arial"/>
              </a:rPr>
              <a:t>mã độc</a:t>
            </a:r>
            <a:r>
              <a:rPr sz="2000" spc="-145" dirty="0">
                <a:solidFill>
                  <a:srgbClr val="003366"/>
                </a:solidFill>
                <a:latin typeface="Arial"/>
                <a:cs typeface="Arial"/>
              </a:rPr>
              <a:t> </a:t>
            </a:r>
            <a:r>
              <a:rPr sz="2000" spc="-5" dirty="0">
                <a:solidFill>
                  <a:srgbClr val="003366"/>
                </a:solidFill>
                <a:latin typeface="Arial"/>
                <a:cs typeface="Arial"/>
              </a:rPr>
              <a:t>hại</a:t>
            </a:r>
            <a:endParaRPr sz="2000" dirty="0">
              <a:latin typeface="Arial"/>
              <a:cs typeface="Arial"/>
            </a:endParaRPr>
          </a:p>
          <a:p>
            <a:pPr marL="355600" marR="5080" indent="-342900">
              <a:lnSpc>
                <a:spcPct val="100000"/>
              </a:lnSpc>
              <a:spcBef>
                <a:spcPts val="570"/>
              </a:spcBef>
              <a:buSzPct val="75000"/>
              <a:buFont typeface="Wingdings"/>
              <a:buChar char=""/>
              <a:tabLst>
                <a:tab pos="354965" algn="l"/>
                <a:tab pos="355600" algn="l"/>
              </a:tabLst>
            </a:pPr>
            <a:r>
              <a:rPr sz="2400" spc="-5" dirty="0">
                <a:solidFill>
                  <a:srgbClr val="003366"/>
                </a:solidFill>
                <a:latin typeface="Arial"/>
                <a:cs typeface="Arial"/>
              </a:rPr>
              <a:t>Khởi động </a:t>
            </a:r>
            <a:r>
              <a:rPr sz="2400" spc="-10" dirty="0">
                <a:solidFill>
                  <a:srgbClr val="003366"/>
                </a:solidFill>
                <a:latin typeface="Arial"/>
                <a:cs typeface="Arial"/>
              </a:rPr>
              <a:t>xong </a:t>
            </a:r>
            <a:r>
              <a:rPr sz="2400" spc="-5" dirty="0">
                <a:solidFill>
                  <a:srgbClr val="003366"/>
                </a:solidFill>
                <a:latin typeface="Arial"/>
                <a:cs typeface="Arial"/>
              </a:rPr>
              <a:t>đoạn </a:t>
            </a:r>
            <a:r>
              <a:rPr sz="2400" dirty="0">
                <a:solidFill>
                  <a:srgbClr val="003366"/>
                </a:solidFill>
                <a:latin typeface="Arial"/>
                <a:cs typeface="Arial"/>
              </a:rPr>
              <a:t>mã </a:t>
            </a:r>
            <a:r>
              <a:rPr sz="2400" spc="-5" dirty="0">
                <a:solidFill>
                  <a:srgbClr val="003366"/>
                </a:solidFill>
                <a:latin typeface="Arial"/>
                <a:cs typeface="Arial"/>
              </a:rPr>
              <a:t>độc </a:t>
            </a:r>
            <a:r>
              <a:rPr sz="2400" dirty="0">
                <a:solidFill>
                  <a:srgbClr val="003366"/>
                </a:solidFill>
                <a:latin typeface="Arial"/>
                <a:cs typeface="Arial"/>
              </a:rPr>
              <a:t>sẽ có sẵn </a:t>
            </a:r>
            <a:r>
              <a:rPr sz="2400" spc="-5" dirty="0">
                <a:solidFill>
                  <a:srgbClr val="003366"/>
                </a:solidFill>
                <a:latin typeface="Arial"/>
                <a:cs typeface="Arial"/>
              </a:rPr>
              <a:t>trong bộ nhớ, </a:t>
            </a:r>
            <a:r>
              <a:rPr sz="2400" dirty="0">
                <a:solidFill>
                  <a:srgbClr val="003366"/>
                </a:solidFill>
                <a:latin typeface="Arial"/>
                <a:cs typeface="Arial"/>
              </a:rPr>
              <a:t>còn  chức </a:t>
            </a:r>
            <a:r>
              <a:rPr sz="2400" spc="-5" dirty="0">
                <a:solidFill>
                  <a:srgbClr val="003366"/>
                </a:solidFill>
                <a:latin typeface="Arial"/>
                <a:cs typeface="Arial"/>
              </a:rPr>
              <a:t>năng đọc </a:t>
            </a:r>
            <a:r>
              <a:rPr sz="2400" spc="-10" dirty="0">
                <a:solidFill>
                  <a:srgbClr val="003366"/>
                </a:solidFill>
                <a:latin typeface="Arial"/>
                <a:cs typeface="Arial"/>
              </a:rPr>
              <a:t>đĩa </a:t>
            </a:r>
            <a:r>
              <a:rPr sz="2400" dirty="0">
                <a:solidFill>
                  <a:srgbClr val="003366"/>
                </a:solidFill>
                <a:latin typeface="Arial"/>
                <a:cs typeface="Arial"/>
              </a:rPr>
              <a:t>của </a:t>
            </a:r>
            <a:r>
              <a:rPr sz="2400" spc="-5" dirty="0">
                <a:solidFill>
                  <a:srgbClr val="003366"/>
                </a:solidFill>
                <a:latin typeface="Arial"/>
                <a:cs typeface="Arial"/>
              </a:rPr>
              <a:t>HĐT đã bị thay</a:t>
            </a:r>
            <a:r>
              <a:rPr sz="2400" spc="-25" dirty="0">
                <a:solidFill>
                  <a:srgbClr val="003366"/>
                </a:solidFill>
                <a:latin typeface="Arial"/>
                <a:cs typeface="Arial"/>
              </a:rPr>
              <a:t> </a:t>
            </a:r>
            <a:r>
              <a:rPr sz="2400" spc="-5" dirty="0">
                <a:solidFill>
                  <a:srgbClr val="003366"/>
                </a:solidFill>
                <a:latin typeface="Arial"/>
                <a:cs typeface="Arial"/>
              </a:rPr>
              <a:t>đổi</a:t>
            </a:r>
            <a:endParaRPr sz="2400" dirty="0">
              <a:latin typeface="Arial"/>
              <a:cs typeface="Arial"/>
            </a:endParaRPr>
          </a:p>
          <a:p>
            <a:pPr marL="355600" marR="530860"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Khi đặt </a:t>
            </a:r>
            <a:r>
              <a:rPr sz="2400" dirty="0">
                <a:solidFill>
                  <a:srgbClr val="003366"/>
                </a:solidFill>
                <a:latin typeface="Arial"/>
                <a:cs typeface="Arial"/>
              </a:rPr>
              <a:t>một </a:t>
            </a:r>
            <a:r>
              <a:rPr sz="2400" spc="-5" dirty="0">
                <a:solidFill>
                  <a:srgbClr val="003366"/>
                </a:solidFill>
                <a:latin typeface="Arial"/>
                <a:cs typeface="Arial"/>
              </a:rPr>
              <a:t>thiết bị nhớ ngoài </a:t>
            </a:r>
            <a:r>
              <a:rPr sz="2400" dirty="0">
                <a:solidFill>
                  <a:srgbClr val="003366"/>
                </a:solidFill>
                <a:latin typeface="Arial"/>
                <a:cs typeface="Arial"/>
              </a:rPr>
              <a:t>mới vào máy chức </a:t>
            </a:r>
            <a:r>
              <a:rPr sz="2400" spc="-5" dirty="0">
                <a:solidFill>
                  <a:srgbClr val="003366"/>
                </a:solidFill>
                <a:latin typeface="Arial"/>
                <a:cs typeface="Arial"/>
              </a:rPr>
              <a:t>năng  </a:t>
            </a:r>
            <a:r>
              <a:rPr sz="2400" dirty="0">
                <a:solidFill>
                  <a:srgbClr val="003366"/>
                </a:solidFill>
                <a:latin typeface="Arial"/>
                <a:cs typeface="Arial"/>
              </a:rPr>
              <a:t>mới thi </a:t>
            </a:r>
            <a:r>
              <a:rPr sz="2400" spc="-5" dirty="0">
                <a:solidFill>
                  <a:srgbClr val="003366"/>
                </a:solidFill>
                <a:latin typeface="Arial"/>
                <a:cs typeface="Arial"/>
              </a:rPr>
              <a:t>hành chương </a:t>
            </a:r>
            <a:r>
              <a:rPr sz="2400" dirty="0">
                <a:solidFill>
                  <a:srgbClr val="003366"/>
                </a:solidFill>
                <a:latin typeface="Arial"/>
                <a:cs typeface="Arial"/>
              </a:rPr>
              <a:t>trình của </a:t>
            </a:r>
            <a:r>
              <a:rPr sz="2400" spc="-5" dirty="0">
                <a:solidFill>
                  <a:srgbClr val="003366"/>
                </a:solidFill>
                <a:latin typeface="Arial"/>
                <a:cs typeface="Arial"/>
              </a:rPr>
              <a:t>HĐH </a:t>
            </a:r>
            <a:r>
              <a:rPr sz="2400" dirty="0">
                <a:solidFill>
                  <a:srgbClr val="003366"/>
                </a:solidFill>
                <a:latin typeface="Arial"/>
                <a:cs typeface="Arial"/>
              </a:rPr>
              <a:t>sẽ </a:t>
            </a:r>
            <a:r>
              <a:rPr sz="2400" spc="-5" dirty="0">
                <a:solidFill>
                  <a:srgbClr val="003366"/>
                </a:solidFill>
                <a:latin typeface="Arial"/>
                <a:cs typeface="Arial"/>
              </a:rPr>
              <a:t>làm</a:t>
            </a:r>
            <a:r>
              <a:rPr sz="2400" spc="-20" dirty="0">
                <a:solidFill>
                  <a:srgbClr val="003366"/>
                </a:solidFill>
                <a:latin typeface="Arial"/>
                <a:cs typeface="Arial"/>
              </a:rPr>
              <a:t> </a:t>
            </a:r>
            <a:r>
              <a:rPr sz="2400" dirty="0">
                <a:solidFill>
                  <a:srgbClr val="003366"/>
                </a:solidFill>
                <a:latin typeface="Arial"/>
                <a:cs typeface="Arial"/>
              </a:rPr>
              <a:t>:</a:t>
            </a:r>
            <a:endParaRPr sz="2400" dirty="0">
              <a:latin typeface="Arial"/>
              <a:cs typeface="Arial"/>
            </a:endParaRPr>
          </a:p>
          <a:p>
            <a:pPr marL="756285" lvl="1" indent="-287655">
              <a:lnSpc>
                <a:spcPct val="100000"/>
              </a:lnSpc>
              <a:spcBef>
                <a:spcPts val="484"/>
              </a:spcBef>
              <a:buSzPct val="75000"/>
              <a:buChar char="–"/>
              <a:tabLst>
                <a:tab pos="756285" algn="l"/>
                <a:tab pos="756920" algn="l"/>
              </a:tabLst>
            </a:pPr>
            <a:r>
              <a:rPr sz="2000" dirty="0">
                <a:solidFill>
                  <a:srgbClr val="003366"/>
                </a:solidFill>
                <a:latin typeface="Arial"/>
                <a:cs typeface="Arial"/>
              </a:rPr>
              <a:t>Kiểm tra </a:t>
            </a:r>
            <a:r>
              <a:rPr sz="2000" spc="-5" dirty="0">
                <a:solidFill>
                  <a:srgbClr val="003366"/>
                </a:solidFill>
                <a:latin typeface="Arial"/>
                <a:cs typeface="Arial"/>
              </a:rPr>
              <a:t>bộ nhớ </a:t>
            </a:r>
            <a:r>
              <a:rPr sz="2000" dirty="0">
                <a:solidFill>
                  <a:srgbClr val="003366"/>
                </a:solidFill>
                <a:latin typeface="Arial"/>
                <a:cs typeface="Arial"/>
              </a:rPr>
              <a:t>ngoài mới </a:t>
            </a:r>
            <a:r>
              <a:rPr sz="2000" spc="-5" dirty="0">
                <a:solidFill>
                  <a:srgbClr val="003366"/>
                </a:solidFill>
                <a:latin typeface="Arial"/>
                <a:cs typeface="Arial"/>
              </a:rPr>
              <a:t>đã nhiễm virus</a:t>
            </a:r>
            <a:r>
              <a:rPr sz="2000" spc="-120" dirty="0">
                <a:solidFill>
                  <a:srgbClr val="003366"/>
                </a:solidFill>
                <a:latin typeface="Arial"/>
                <a:cs typeface="Arial"/>
              </a:rPr>
              <a:t> </a:t>
            </a:r>
            <a:r>
              <a:rPr sz="2000" dirty="0">
                <a:solidFill>
                  <a:srgbClr val="003366"/>
                </a:solidFill>
                <a:latin typeface="Arial"/>
                <a:cs typeface="Arial"/>
              </a:rPr>
              <a:t>chưa</a:t>
            </a:r>
            <a:endParaRPr sz="2000" dirty="0">
              <a:latin typeface="Arial"/>
              <a:cs typeface="Arial"/>
            </a:endParaRPr>
          </a:p>
          <a:p>
            <a:pPr marL="756285" lvl="1" indent="-287655">
              <a:lnSpc>
                <a:spcPct val="100000"/>
              </a:lnSpc>
              <a:spcBef>
                <a:spcPts val="480"/>
              </a:spcBef>
              <a:buSzPct val="75000"/>
              <a:buChar char="–"/>
              <a:tabLst>
                <a:tab pos="756285" algn="l"/>
                <a:tab pos="756920" algn="l"/>
              </a:tabLst>
            </a:pPr>
            <a:r>
              <a:rPr sz="2000" dirty="0">
                <a:solidFill>
                  <a:srgbClr val="003366"/>
                </a:solidFill>
                <a:latin typeface="Arial"/>
                <a:cs typeface="Arial"/>
              </a:rPr>
              <a:t>Nếu chưa, sửa </a:t>
            </a:r>
            <a:r>
              <a:rPr sz="2000" spc="-5" dirty="0">
                <a:solidFill>
                  <a:srgbClr val="003366"/>
                </a:solidFill>
                <a:latin typeface="Arial"/>
                <a:cs typeface="Arial"/>
              </a:rPr>
              <a:t>lại boot bằng </a:t>
            </a:r>
            <a:r>
              <a:rPr sz="2000" dirty="0">
                <a:solidFill>
                  <a:srgbClr val="003366"/>
                </a:solidFill>
                <a:latin typeface="Arial"/>
                <a:cs typeface="Arial"/>
              </a:rPr>
              <a:t>cách </a:t>
            </a:r>
            <a:r>
              <a:rPr sz="2000" spc="-5" dirty="0">
                <a:solidFill>
                  <a:srgbClr val="003366"/>
                </a:solidFill>
                <a:latin typeface="Arial"/>
                <a:cs typeface="Arial"/>
              </a:rPr>
              <a:t>ghép </a:t>
            </a:r>
            <a:r>
              <a:rPr sz="2000" dirty="0">
                <a:solidFill>
                  <a:srgbClr val="003366"/>
                </a:solidFill>
                <a:latin typeface="Arial"/>
                <a:cs typeface="Arial"/>
              </a:rPr>
              <a:t>mã </a:t>
            </a:r>
            <a:r>
              <a:rPr sz="2000" spc="-5" dirty="0">
                <a:solidFill>
                  <a:srgbClr val="003366"/>
                </a:solidFill>
                <a:latin typeface="Arial"/>
                <a:cs typeface="Arial"/>
              </a:rPr>
              <a:t>độc </a:t>
            </a:r>
            <a:r>
              <a:rPr sz="2000" dirty="0">
                <a:solidFill>
                  <a:srgbClr val="003366"/>
                </a:solidFill>
                <a:latin typeface="Arial"/>
                <a:cs typeface="Arial"/>
              </a:rPr>
              <a:t>ở </a:t>
            </a:r>
            <a:r>
              <a:rPr sz="2000" spc="-5" dirty="0">
                <a:solidFill>
                  <a:srgbClr val="003366"/>
                </a:solidFill>
                <a:latin typeface="Arial"/>
                <a:cs typeface="Arial"/>
              </a:rPr>
              <a:t>bộ</a:t>
            </a:r>
            <a:r>
              <a:rPr sz="2000" spc="-190" dirty="0">
                <a:solidFill>
                  <a:srgbClr val="003366"/>
                </a:solidFill>
                <a:latin typeface="Arial"/>
                <a:cs typeface="Arial"/>
              </a:rPr>
              <a:t> </a:t>
            </a:r>
            <a:r>
              <a:rPr sz="2000" spc="-5" dirty="0">
                <a:solidFill>
                  <a:srgbClr val="003366"/>
                </a:solidFill>
                <a:latin typeface="Arial"/>
                <a:cs typeface="Arial"/>
              </a:rPr>
              <a:t>nhớ</a:t>
            </a:r>
            <a:endParaRPr sz="20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49</a:t>
            </a:fld>
            <a:r>
              <a:rPr lang="en-US" altLang="en-US" smtClean="0"/>
              <a:t>/C4</a:t>
            </a:r>
            <a:endParaRPr lang="en-US" altLang="en-US" dirty="0"/>
          </a:p>
        </p:txBody>
      </p:sp>
    </p:spTree>
    <p:extLst>
      <p:ext uri="{BB962C8B-B14F-4D97-AF65-F5344CB8AC3E}">
        <p14:creationId xmlns:p14="http://schemas.microsoft.com/office/powerpoint/2010/main" val="232694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r>
              <a:rPr lang="en-US" altLang="en-US"/>
              <a:t>Phần mềm hệ thống</a:t>
            </a:r>
          </a:p>
        </p:txBody>
      </p:sp>
      <p:sp>
        <p:nvSpPr>
          <p:cNvPr id="4" name="Footer Placeholder 3"/>
          <p:cNvSpPr>
            <a:spLocks noGrp="1"/>
          </p:cNvSpPr>
          <p:nvPr>
            <p:ph type="ftr" sz="quarter" idx="11"/>
          </p:nvPr>
        </p:nvSpPr>
        <p:spPr/>
        <p:txBody>
          <a:bodyPr/>
          <a:lstStyle/>
          <a:p>
            <a:pPr>
              <a:defRPr/>
            </a:pPr>
            <a:r>
              <a:rPr lang="vi-VN"/>
              <a:t>NMTH - Chương 4</a:t>
            </a:r>
            <a:endParaRPr lang="en-US"/>
          </a:p>
        </p:txBody>
      </p:sp>
      <p:sp>
        <p:nvSpPr>
          <p:cNvPr id="2" name="Slide Number Placeholder 1">
            <a:extLst>
              <a:ext uri="{FF2B5EF4-FFF2-40B4-BE49-F238E27FC236}">
                <a16:creationId xmlns:a16="http://schemas.microsoft.com/office/drawing/2014/main" id="{70D5FFF4-7179-E242-839C-524B42AD152D}"/>
              </a:ext>
            </a:extLst>
          </p:cNvPr>
          <p:cNvSpPr>
            <a:spLocks noGrp="1"/>
          </p:cNvSpPr>
          <p:nvPr>
            <p:ph type="sldNum" sz="quarter" idx="12"/>
          </p:nvPr>
        </p:nvSpPr>
        <p:spPr/>
        <p:txBody>
          <a:bodyPr/>
          <a:lstStyle/>
          <a:p>
            <a:pPr>
              <a:defRPr/>
            </a:pPr>
            <a:fld id="{0CDAD661-5089-4E08-AA8E-D4C5BD36E940}" type="slidenum">
              <a:rPr lang="en-US" smtClean="0"/>
              <a:pPr>
                <a:defRPr/>
              </a:pPr>
              <a:t>5</a:t>
            </a:fld>
            <a:endParaRPr lang="en-US"/>
          </a:p>
        </p:txBody>
      </p:sp>
    </p:spTree>
    <p:extLst>
      <p:ext uri="{BB962C8B-B14F-4D97-AF65-F5344CB8AC3E}">
        <p14:creationId xmlns:p14="http://schemas.microsoft.com/office/powerpoint/2010/main" val="649343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6894" y="457200"/>
            <a:ext cx="597789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666"/>
                </a:solidFill>
              </a:rPr>
              <a:t>CÁCH PHÁT TÁN </a:t>
            </a:r>
            <a:r>
              <a:rPr sz="3600" spc="-5" dirty="0">
                <a:solidFill>
                  <a:srgbClr val="006666"/>
                </a:solidFill>
              </a:rPr>
              <a:t>CỦA</a:t>
            </a:r>
            <a:r>
              <a:rPr sz="3600" spc="-245" dirty="0">
                <a:solidFill>
                  <a:srgbClr val="006666"/>
                </a:solidFill>
              </a:rPr>
              <a:t> </a:t>
            </a:r>
            <a:r>
              <a:rPr sz="3600" dirty="0">
                <a:solidFill>
                  <a:srgbClr val="006666"/>
                </a:solidFill>
              </a:rPr>
              <a:t>SÂU</a:t>
            </a:r>
            <a:endParaRPr sz="3600" dirty="0"/>
          </a:p>
        </p:txBody>
      </p:sp>
      <p:sp>
        <p:nvSpPr>
          <p:cNvPr id="3" name="object 3"/>
          <p:cNvSpPr txBox="1"/>
          <p:nvPr/>
        </p:nvSpPr>
        <p:spPr>
          <a:xfrm>
            <a:off x="856894" y="1625853"/>
            <a:ext cx="7908925" cy="4269740"/>
          </a:xfrm>
          <a:prstGeom prst="rect">
            <a:avLst/>
          </a:prstGeom>
        </p:spPr>
        <p:txBody>
          <a:bodyPr vert="horz" wrap="square" lIns="0" tIns="12700" rIns="0" bIns="0" rtlCol="0">
            <a:spAutoFit/>
          </a:bodyPr>
          <a:lstStyle/>
          <a:p>
            <a:pPr marL="355600" marR="227329" indent="-342900">
              <a:lnSpc>
                <a:spcPct val="100000"/>
              </a:lnSpc>
              <a:spcBef>
                <a:spcPts val="100"/>
              </a:spcBef>
              <a:buSzPct val="75000"/>
              <a:buFont typeface="Wingdings"/>
              <a:buChar char=""/>
              <a:tabLst>
                <a:tab pos="354965" algn="l"/>
                <a:tab pos="355600" algn="l"/>
              </a:tabLst>
            </a:pPr>
            <a:r>
              <a:rPr sz="2400" spc="-5" dirty="0">
                <a:solidFill>
                  <a:srgbClr val="003366"/>
                </a:solidFill>
                <a:latin typeface="Arial"/>
                <a:cs typeface="Arial"/>
              </a:rPr>
              <a:t>Sâu phát </a:t>
            </a:r>
            <a:r>
              <a:rPr sz="2400" dirty="0">
                <a:solidFill>
                  <a:srgbClr val="003366"/>
                </a:solidFill>
                <a:latin typeface="Arial"/>
                <a:cs typeface="Arial"/>
              </a:rPr>
              <a:t>tán </a:t>
            </a:r>
            <a:r>
              <a:rPr sz="2400" spc="-5" dirty="0">
                <a:solidFill>
                  <a:srgbClr val="003366"/>
                </a:solidFill>
                <a:latin typeface="Arial"/>
                <a:cs typeface="Arial"/>
              </a:rPr>
              <a:t>được do bất </a:t>
            </a:r>
            <a:r>
              <a:rPr sz="2400" dirty="0">
                <a:solidFill>
                  <a:srgbClr val="003366"/>
                </a:solidFill>
                <a:latin typeface="Arial"/>
                <a:cs typeface="Arial"/>
              </a:rPr>
              <a:t>cẩn của </a:t>
            </a:r>
            <a:r>
              <a:rPr sz="2400" spc="-5" dirty="0">
                <a:solidFill>
                  <a:srgbClr val="003366"/>
                </a:solidFill>
                <a:latin typeface="Arial"/>
                <a:cs typeface="Arial"/>
              </a:rPr>
              <a:t>người dùng như </a:t>
            </a:r>
            <a:r>
              <a:rPr sz="2400" dirty="0">
                <a:solidFill>
                  <a:srgbClr val="003366"/>
                </a:solidFill>
                <a:latin typeface="Arial"/>
                <a:cs typeface="Arial"/>
              </a:rPr>
              <a:t>tải  file về từ </a:t>
            </a:r>
            <a:r>
              <a:rPr sz="2400" spc="-5" dirty="0">
                <a:solidFill>
                  <a:srgbClr val="003366"/>
                </a:solidFill>
                <a:latin typeface="Arial"/>
                <a:cs typeface="Arial"/>
              </a:rPr>
              <a:t>Internet qua email hay bấm </a:t>
            </a:r>
            <a:r>
              <a:rPr sz="2400" dirty="0">
                <a:solidFill>
                  <a:srgbClr val="003366"/>
                </a:solidFill>
                <a:latin typeface="Arial"/>
                <a:cs typeface="Arial"/>
              </a:rPr>
              <a:t>vào một </a:t>
            </a:r>
            <a:r>
              <a:rPr sz="2400" spc="-5" dirty="0">
                <a:solidFill>
                  <a:srgbClr val="003366"/>
                </a:solidFill>
                <a:latin typeface="Arial"/>
                <a:cs typeface="Arial"/>
              </a:rPr>
              <a:t>đường  link </a:t>
            </a:r>
            <a:r>
              <a:rPr sz="2400" dirty="0">
                <a:solidFill>
                  <a:srgbClr val="003366"/>
                </a:solidFill>
                <a:latin typeface="Arial"/>
                <a:cs typeface="Arial"/>
              </a:rPr>
              <a:t>trên </a:t>
            </a:r>
            <a:r>
              <a:rPr sz="2400" spc="-5" dirty="0">
                <a:solidFill>
                  <a:srgbClr val="003366"/>
                </a:solidFill>
                <a:latin typeface="Arial"/>
                <a:cs typeface="Arial"/>
              </a:rPr>
              <a:t>web. Người phát </a:t>
            </a:r>
            <a:r>
              <a:rPr sz="2400" dirty="0">
                <a:solidFill>
                  <a:srgbClr val="003366"/>
                </a:solidFill>
                <a:latin typeface="Arial"/>
                <a:cs typeface="Arial"/>
              </a:rPr>
              <a:t>tán thường </a:t>
            </a:r>
            <a:r>
              <a:rPr sz="2400" spc="-5" dirty="0">
                <a:solidFill>
                  <a:srgbClr val="003366"/>
                </a:solidFill>
                <a:latin typeface="Arial"/>
                <a:cs typeface="Arial"/>
              </a:rPr>
              <a:t>bẫy </a:t>
            </a:r>
            <a:r>
              <a:rPr sz="2400" dirty="0">
                <a:solidFill>
                  <a:srgbClr val="003366"/>
                </a:solidFill>
                <a:latin typeface="Arial"/>
                <a:cs typeface="Arial"/>
              </a:rPr>
              <a:t>các </a:t>
            </a:r>
            <a:r>
              <a:rPr sz="2400" spc="-5" dirty="0">
                <a:solidFill>
                  <a:srgbClr val="003366"/>
                </a:solidFill>
                <a:latin typeface="Arial"/>
                <a:cs typeface="Arial"/>
              </a:rPr>
              <a:t>link này  hay gửi </a:t>
            </a:r>
            <a:r>
              <a:rPr sz="2400" dirty="0">
                <a:solidFill>
                  <a:srgbClr val="003366"/>
                </a:solidFill>
                <a:latin typeface="Arial"/>
                <a:cs typeface="Arial"/>
              </a:rPr>
              <a:t>theo</a:t>
            </a:r>
            <a:r>
              <a:rPr sz="2400" spc="5" dirty="0">
                <a:solidFill>
                  <a:srgbClr val="003366"/>
                </a:solidFill>
                <a:latin typeface="Arial"/>
                <a:cs typeface="Arial"/>
              </a:rPr>
              <a:t> </a:t>
            </a:r>
            <a:r>
              <a:rPr sz="2400" spc="-5" dirty="0">
                <a:solidFill>
                  <a:srgbClr val="003366"/>
                </a:solidFill>
                <a:latin typeface="Arial"/>
                <a:cs typeface="Arial"/>
              </a:rPr>
              <a:t>email</a:t>
            </a:r>
            <a:endParaRPr sz="2400">
              <a:latin typeface="Arial"/>
              <a:cs typeface="Arial"/>
            </a:endParaRPr>
          </a:p>
          <a:p>
            <a:pPr marL="355600" marR="5080" indent="-342900">
              <a:lnSpc>
                <a:spcPct val="100000"/>
              </a:lnSpc>
              <a:spcBef>
                <a:spcPts val="580"/>
              </a:spcBef>
              <a:buSzPct val="75000"/>
              <a:buFont typeface="Wingdings"/>
              <a:buChar char=""/>
              <a:tabLst>
                <a:tab pos="354965" algn="l"/>
                <a:tab pos="355600" algn="l"/>
              </a:tabLst>
            </a:pPr>
            <a:r>
              <a:rPr sz="2400" dirty="0">
                <a:solidFill>
                  <a:srgbClr val="003366"/>
                </a:solidFill>
                <a:latin typeface="Arial"/>
                <a:cs typeface="Arial"/>
              </a:rPr>
              <a:t>Một </a:t>
            </a:r>
            <a:r>
              <a:rPr sz="2400" spc="-5" dirty="0">
                <a:solidFill>
                  <a:srgbClr val="003366"/>
                </a:solidFill>
                <a:latin typeface="Arial"/>
                <a:cs typeface="Arial"/>
              </a:rPr>
              <a:t>số </a:t>
            </a:r>
            <a:r>
              <a:rPr sz="2400" dirty="0">
                <a:solidFill>
                  <a:srgbClr val="003366"/>
                </a:solidFill>
                <a:latin typeface="Arial"/>
                <a:cs typeface="Arial"/>
              </a:rPr>
              <a:t>sâu chủ </a:t>
            </a:r>
            <a:r>
              <a:rPr sz="2400" spc="-5" dirty="0">
                <a:solidFill>
                  <a:srgbClr val="003366"/>
                </a:solidFill>
                <a:latin typeface="Arial"/>
                <a:cs typeface="Arial"/>
              </a:rPr>
              <a:t>động </a:t>
            </a:r>
            <a:r>
              <a:rPr sz="2400" dirty="0">
                <a:solidFill>
                  <a:srgbClr val="003366"/>
                </a:solidFill>
                <a:latin typeface="Arial"/>
                <a:cs typeface="Arial"/>
              </a:rPr>
              <a:t>khai </a:t>
            </a:r>
            <a:r>
              <a:rPr sz="2400" spc="-5" dirty="0">
                <a:solidFill>
                  <a:srgbClr val="003366"/>
                </a:solidFill>
                <a:latin typeface="Arial"/>
                <a:cs typeface="Arial"/>
              </a:rPr>
              <a:t>thác lỗ hổng bảo </a:t>
            </a:r>
            <a:r>
              <a:rPr sz="2400" dirty="0">
                <a:solidFill>
                  <a:srgbClr val="003366"/>
                </a:solidFill>
                <a:latin typeface="Arial"/>
                <a:cs typeface="Arial"/>
              </a:rPr>
              <a:t>mật của các  máy chủ </a:t>
            </a:r>
            <a:r>
              <a:rPr sz="2400" spc="-5" dirty="0">
                <a:solidFill>
                  <a:srgbClr val="003366"/>
                </a:solidFill>
                <a:latin typeface="Arial"/>
                <a:cs typeface="Arial"/>
              </a:rPr>
              <a:t>(như Code Red hay</a:t>
            </a:r>
            <a:r>
              <a:rPr sz="2400" spc="5" dirty="0">
                <a:solidFill>
                  <a:srgbClr val="003366"/>
                </a:solidFill>
                <a:latin typeface="Arial"/>
                <a:cs typeface="Arial"/>
              </a:rPr>
              <a:t> </a:t>
            </a:r>
            <a:r>
              <a:rPr sz="2400" spc="-5" dirty="0">
                <a:solidFill>
                  <a:srgbClr val="003366"/>
                </a:solidFill>
                <a:latin typeface="Arial"/>
                <a:cs typeface="Arial"/>
              </a:rPr>
              <a:t>Nimda)</a:t>
            </a:r>
            <a:endParaRPr sz="2400">
              <a:latin typeface="Arial"/>
              <a:cs typeface="Arial"/>
            </a:endParaRPr>
          </a:p>
          <a:p>
            <a:pPr marL="355600" marR="198755" indent="-342900">
              <a:lnSpc>
                <a:spcPct val="100000"/>
              </a:lnSpc>
              <a:spcBef>
                <a:spcPts val="575"/>
              </a:spcBef>
              <a:buSzPct val="75000"/>
              <a:buFont typeface="Wingdings"/>
              <a:buChar char=""/>
              <a:tabLst>
                <a:tab pos="354965" algn="l"/>
                <a:tab pos="355600" algn="l"/>
              </a:tabLst>
            </a:pPr>
            <a:r>
              <a:rPr sz="2400" spc="-5" dirty="0">
                <a:solidFill>
                  <a:srgbClr val="003366"/>
                </a:solidFill>
                <a:latin typeface="Arial"/>
                <a:cs typeface="Arial"/>
              </a:rPr>
              <a:t>Khi </a:t>
            </a:r>
            <a:r>
              <a:rPr sz="2400" spc="-10" dirty="0">
                <a:solidFill>
                  <a:srgbClr val="003366"/>
                </a:solidFill>
                <a:latin typeface="Arial"/>
                <a:cs typeface="Arial"/>
              </a:rPr>
              <a:t>xâm </a:t>
            </a:r>
            <a:r>
              <a:rPr sz="2400" spc="-5" dirty="0">
                <a:solidFill>
                  <a:srgbClr val="003366"/>
                </a:solidFill>
                <a:latin typeface="Arial"/>
                <a:cs typeface="Arial"/>
              </a:rPr>
              <a:t>nhập </a:t>
            </a:r>
            <a:r>
              <a:rPr sz="2400" dirty="0">
                <a:solidFill>
                  <a:srgbClr val="003366"/>
                </a:solidFill>
                <a:latin typeface="Arial"/>
                <a:cs typeface="Arial"/>
              </a:rPr>
              <a:t>vào </a:t>
            </a:r>
            <a:r>
              <a:rPr sz="2400" spc="-45" dirty="0">
                <a:solidFill>
                  <a:srgbClr val="003366"/>
                </a:solidFill>
                <a:latin typeface="Arial"/>
                <a:cs typeface="Arial"/>
              </a:rPr>
              <a:t>máy, </a:t>
            </a:r>
            <a:r>
              <a:rPr sz="2400" dirty="0">
                <a:solidFill>
                  <a:srgbClr val="003366"/>
                </a:solidFill>
                <a:latin typeface="Arial"/>
                <a:cs typeface="Arial"/>
              </a:rPr>
              <a:t>một số sâu có </a:t>
            </a:r>
            <a:r>
              <a:rPr sz="2400" spc="-5" dirty="0">
                <a:solidFill>
                  <a:srgbClr val="003366"/>
                </a:solidFill>
                <a:latin typeface="Arial"/>
                <a:cs typeface="Arial"/>
              </a:rPr>
              <a:t>hành động phát  </a:t>
            </a:r>
            <a:r>
              <a:rPr sz="2400" dirty="0">
                <a:solidFill>
                  <a:srgbClr val="003366"/>
                </a:solidFill>
                <a:latin typeface="Arial"/>
                <a:cs typeface="Arial"/>
              </a:rPr>
              <a:t>tán </a:t>
            </a:r>
            <a:r>
              <a:rPr sz="2400" spc="-5" dirty="0">
                <a:solidFill>
                  <a:srgbClr val="003366"/>
                </a:solidFill>
                <a:latin typeface="Arial"/>
                <a:cs typeface="Arial"/>
              </a:rPr>
              <a:t>như </a:t>
            </a:r>
            <a:r>
              <a:rPr sz="2400" dirty="0">
                <a:solidFill>
                  <a:srgbClr val="003366"/>
                </a:solidFill>
                <a:latin typeface="Arial"/>
                <a:cs typeface="Arial"/>
              </a:rPr>
              <a:t>tìm các </a:t>
            </a:r>
            <a:r>
              <a:rPr sz="2400" spc="-5" dirty="0">
                <a:solidFill>
                  <a:srgbClr val="003366"/>
                </a:solidFill>
                <a:latin typeface="Arial"/>
                <a:cs typeface="Arial"/>
              </a:rPr>
              <a:t>địa </a:t>
            </a:r>
            <a:r>
              <a:rPr sz="2400" dirty="0">
                <a:solidFill>
                  <a:srgbClr val="003366"/>
                </a:solidFill>
                <a:latin typeface="Arial"/>
                <a:cs typeface="Arial"/>
              </a:rPr>
              <a:t>chỉ </a:t>
            </a:r>
            <a:r>
              <a:rPr sz="2400" spc="-5" dirty="0">
                <a:solidFill>
                  <a:srgbClr val="003366"/>
                </a:solidFill>
                <a:latin typeface="Arial"/>
                <a:cs typeface="Arial"/>
              </a:rPr>
              <a:t>email trong </a:t>
            </a:r>
            <a:r>
              <a:rPr sz="2400" dirty="0">
                <a:solidFill>
                  <a:srgbClr val="003366"/>
                </a:solidFill>
                <a:latin typeface="Arial"/>
                <a:cs typeface="Arial"/>
              </a:rPr>
              <a:t>máy </a:t>
            </a:r>
            <a:r>
              <a:rPr sz="2400" spc="-5" dirty="0">
                <a:solidFill>
                  <a:srgbClr val="003366"/>
                </a:solidFill>
                <a:latin typeface="Arial"/>
                <a:cs typeface="Arial"/>
              </a:rPr>
              <a:t>bị nhiễm,</a:t>
            </a:r>
            <a:r>
              <a:rPr sz="2400" spc="-65" dirty="0">
                <a:solidFill>
                  <a:srgbClr val="003366"/>
                </a:solidFill>
                <a:latin typeface="Arial"/>
                <a:cs typeface="Arial"/>
              </a:rPr>
              <a:t> </a:t>
            </a:r>
            <a:r>
              <a:rPr sz="2400" spc="-5" dirty="0">
                <a:solidFill>
                  <a:srgbClr val="003366"/>
                </a:solidFill>
                <a:latin typeface="Arial"/>
                <a:cs typeface="Arial"/>
              </a:rPr>
              <a:t>gửi</a:t>
            </a:r>
            <a:endParaRPr sz="2400">
              <a:latin typeface="Arial"/>
              <a:cs typeface="Arial"/>
            </a:endParaRPr>
          </a:p>
          <a:p>
            <a:pPr marL="355600" marR="93980">
              <a:lnSpc>
                <a:spcPct val="100000"/>
              </a:lnSpc>
            </a:pPr>
            <a:r>
              <a:rPr sz="2400" dirty="0">
                <a:solidFill>
                  <a:srgbClr val="003366"/>
                </a:solidFill>
                <a:latin typeface="Arial"/>
                <a:cs typeface="Arial"/>
              </a:rPr>
              <a:t>thư với </a:t>
            </a:r>
            <a:r>
              <a:rPr sz="2400" spc="-5" dirty="0">
                <a:solidFill>
                  <a:srgbClr val="003366"/>
                </a:solidFill>
                <a:latin typeface="Arial"/>
                <a:cs typeface="Arial"/>
              </a:rPr>
              <a:t>danh </a:t>
            </a:r>
            <a:r>
              <a:rPr sz="2400" dirty="0">
                <a:solidFill>
                  <a:srgbClr val="003366"/>
                </a:solidFill>
                <a:latin typeface="Arial"/>
                <a:cs typeface="Arial"/>
              </a:rPr>
              <a:t>tính của chủ máy </a:t>
            </a:r>
            <a:r>
              <a:rPr sz="2400" spc="-5" dirty="0">
                <a:solidFill>
                  <a:srgbClr val="003366"/>
                </a:solidFill>
                <a:latin typeface="Arial"/>
                <a:cs typeface="Arial"/>
              </a:rPr>
              <a:t>đính </a:t>
            </a:r>
            <a:r>
              <a:rPr sz="2400" dirty="0">
                <a:solidFill>
                  <a:srgbClr val="003366"/>
                </a:solidFill>
                <a:latin typeface="Arial"/>
                <a:cs typeface="Arial"/>
              </a:rPr>
              <a:t>kèm chính sâu</a:t>
            </a:r>
            <a:r>
              <a:rPr sz="2400" spc="-95" dirty="0">
                <a:solidFill>
                  <a:srgbClr val="003366"/>
                </a:solidFill>
                <a:latin typeface="Arial"/>
                <a:cs typeface="Arial"/>
              </a:rPr>
              <a:t> </a:t>
            </a:r>
            <a:r>
              <a:rPr sz="2400" spc="-5" dirty="0">
                <a:solidFill>
                  <a:srgbClr val="003366"/>
                </a:solidFill>
                <a:latin typeface="Arial"/>
                <a:cs typeface="Arial"/>
              </a:rPr>
              <a:t>này  hoặc bẫy </a:t>
            </a:r>
            <a:r>
              <a:rPr sz="2400" dirty="0">
                <a:solidFill>
                  <a:srgbClr val="003366"/>
                </a:solidFill>
                <a:latin typeface="Arial"/>
                <a:cs typeface="Arial"/>
              </a:rPr>
              <a:t>các </a:t>
            </a:r>
            <a:r>
              <a:rPr sz="2400" spc="-5" dirty="0">
                <a:solidFill>
                  <a:srgbClr val="003366"/>
                </a:solidFill>
                <a:latin typeface="Arial"/>
                <a:cs typeface="Arial"/>
              </a:rPr>
              <a:t>đường link để người nhận </a:t>
            </a:r>
            <a:r>
              <a:rPr sz="2400" dirty="0">
                <a:solidFill>
                  <a:srgbClr val="003366"/>
                </a:solidFill>
                <a:latin typeface="Arial"/>
                <a:cs typeface="Arial"/>
              </a:rPr>
              <a:t>thư mắc</a:t>
            </a:r>
            <a:r>
              <a:rPr sz="2400" spc="20" dirty="0">
                <a:solidFill>
                  <a:srgbClr val="003366"/>
                </a:solidFill>
                <a:latin typeface="Arial"/>
                <a:cs typeface="Arial"/>
              </a:rPr>
              <a:t> </a:t>
            </a:r>
            <a:r>
              <a:rPr sz="2400" spc="-10" dirty="0">
                <a:solidFill>
                  <a:srgbClr val="003366"/>
                </a:solidFill>
                <a:latin typeface="Arial"/>
                <a:cs typeface="Arial"/>
              </a:rPr>
              <a:t>bẫy</a:t>
            </a:r>
            <a:endParaRPr sz="2400">
              <a:latin typeface="Arial"/>
              <a:cs typeface="Arial"/>
            </a:endParaRPr>
          </a:p>
          <a:p>
            <a:pPr marL="355600" indent="-342900">
              <a:lnSpc>
                <a:spcPct val="100000"/>
              </a:lnSpc>
              <a:spcBef>
                <a:spcPts val="580"/>
              </a:spcBef>
              <a:buSzPct val="75000"/>
              <a:buFont typeface="Wingdings"/>
              <a:buChar char=""/>
              <a:tabLst>
                <a:tab pos="354965" algn="l"/>
                <a:tab pos="355600" algn="l"/>
              </a:tabLst>
            </a:pPr>
            <a:r>
              <a:rPr sz="2400" dirty="0">
                <a:solidFill>
                  <a:srgbClr val="003366"/>
                </a:solidFill>
                <a:latin typeface="Arial"/>
                <a:cs typeface="Arial"/>
              </a:rPr>
              <a:t>Tốc </a:t>
            </a:r>
            <a:r>
              <a:rPr sz="2400" spc="-5" dirty="0">
                <a:solidFill>
                  <a:srgbClr val="003366"/>
                </a:solidFill>
                <a:latin typeface="Arial"/>
                <a:cs typeface="Arial"/>
              </a:rPr>
              <a:t>độ phát </a:t>
            </a:r>
            <a:r>
              <a:rPr sz="2400" dirty="0">
                <a:solidFill>
                  <a:srgbClr val="003366"/>
                </a:solidFill>
                <a:latin typeface="Arial"/>
                <a:cs typeface="Arial"/>
              </a:rPr>
              <a:t>tán </a:t>
            </a:r>
            <a:r>
              <a:rPr sz="2400" spc="-5" dirty="0">
                <a:solidFill>
                  <a:srgbClr val="003366"/>
                </a:solidFill>
                <a:latin typeface="Arial"/>
                <a:cs typeface="Arial"/>
              </a:rPr>
              <a:t>qua </a:t>
            </a:r>
            <a:r>
              <a:rPr sz="2400" dirty="0">
                <a:solidFill>
                  <a:srgbClr val="003366"/>
                </a:solidFill>
                <a:latin typeface="Arial"/>
                <a:cs typeface="Arial"/>
              </a:rPr>
              <a:t>mail của một số virus rất</a:t>
            </a:r>
            <a:r>
              <a:rPr sz="2400" spc="-55" dirty="0">
                <a:solidFill>
                  <a:srgbClr val="003366"/>
                </a:solidFill>
                <a:latin typeface="Arial"/>
                <a:cs typeface="Arial"/>
              </a:rPr>
              <a:t> </a:t>
            </a:r>
            <a:r>
              <a:rPr sz="2400" spc="-5" dirty="0">
                <a:solidFill>
                  <a:srgbClr val="003366"/>
                </a:solidFill>
                <a:latin typeface="Arial"/>
                <a:cs typeface="Arial"/>
              </a:rPr>
              <a:t>lớn</a:t>
            </a:r>
            <a:endParaRPr sz="24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50</a:t>
            </a:fld>
            <a:r>
              <a:rPr lang="en-US" altLang="en-US" smtClean="0"/>
              <a:t>/C4</a:t>
            </a:r>
            <a:endParaRPr lang="en-US" altLang="en-US" dirty="0"/>
          </a:p>
        </p:txBody>
      </p:sp>
    </p:spTree>
    <p:extLst>
      <p:ext uri="{BB962C8B-B14F-4D97-AF65-F5344CB8AC3E}">
        <p14:creationId xmlns:p14="http://schemas.microsoft.com/office/powerpoint/2010/main" val="4082968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50" y="457200"/>
            <a:ext cx="70878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666"/>
                </a:solidFill>
              </a:rPr>
              <a:t>TROJAN</a:t>
            </a:r>
            <a:endParaRPr sz="3600" dirty="0"/>
          </a:p>
        </p:txBody>
      </p:sp>
      <p:sp>
        <p:nvSpPr>
          <p:cNvPr id="3" name="object 3"/>
          <p:cNvSpPr txBox="1"/>
          <p:nvPr/>
        </p:nvSpPr>
        <p:spPr>
          <a:xfrm>
            <a:off x="853541" y="1702053"/>
            <a:ext cx="7994650" cy="5050155"/>
          </a:xfrm>
          <a:prstGeom prst="rect">
            <a:avLst/>
          </a:prstGeom>
        </p:spPr>
        <p:txBody>
          <a:bodyPr vert="horz" wrap="square" lIns="0" tIns="12700" rIns="0" bIns="0" rtlCol="0">
            <a:spAutoFit/>
          </a:bodyPr>
          <a:lstStyle/>
          <a:p>
            <a:pPr marL="355600" marR="816610" indent="-342900" algn="just">
              <a:lnSpc>
                <a:spcPct val="100000"/>
              </a:lnSpc>
              <a:spcBef>
                <a:spcPts val="100"/>
              </a:spcBef>
              <a:buSzPct val="75000"/>
              <a:buFont typeface="Wingdings"/>
              <a:buChar char=""/>
              <a:tabLst>
                <a:tab pos="355600" algn="l"/>
              </a:tabLst>
            </a:pPr>
            <a:r>
              <a:rPr sz="2400" spc="-5" dirty="0">
                <a:solidFill>
                  <a:srgbClr val="003366"/>
                </a:solidFill>
                <a:latin typeface="Arial"/>
                <a:cs typeface="Arial"/>
              </a:rPr>
              <a:t>Lấy </a:t>
            </a:r>
            <a:r>
              <a:rPr sz="2400" dirty="0">
                <a:solidFill>
                  <a:srgbClr val="003366"/>
                </a:solidFill>
                <a:latin typeface="Arial"/>
                <a:cs typeface="Arial"/>
              </a:rPr>
              <a:t>tên từ </a:t>
            </a:r>
            <a:r>
              <a:rPr sz="2400" spc="-10" dirty="0">
                <a:solidFill>
                  <a:srgbClr val="003366"/>
                </a:solidFill>
                <a:latin typeface="Arial"/>
                <a:cs typeface="Arial"/>
              </a:rPr>
              <a:t>điển </a:t>
            </a:r>
            <a:r>
              <a:rPr sz="2400" dirty="0">
                <a:solidFill>
                  <a:srgbClr val="003366"/>
                </a:solidFill>
                <a:latin typeface="Arial"/>
                <a:cs typeface="Arial"/>
              </a:rPr>
              <a:t>tích văn </a:t>
            </a:r>
            <a:r>
              <a:rPr sz="2400" spc="-5" dirty="0">
                <a:solidFill>
                  <a:srgbClr val="003366"/>
                </a:solidFill>
                <a:latin typeface="Arial"/>
                <a:cs typeface="Arial"/>
              </a:rPr>
              <a:t>học Con ngựa </a:t>
            </a:r>
            <a:r>
              <a:rPr sz="2400" dirty="0">
                <a:solidFill>
                  <a:srgbClr val="003366"/>
                </a:solidFill>
                <a:latin typeface="Arial"/>
                <a:cs typeface="Arial"/>
              </a:rPr>
              <a:t>thành </a:t>
            </a:r>
            <a:r>
              <a:rPr sz="2400" spc="-20" dirty="0">
                <a:solidFill>
                  <a:srgbClr val="003366"/>
                </a:solidFill>
                <a:latin typeface="Arial"/>
                <a:cs typeface="Arial"/>
              </a:rPr>
              <a:t>Troia  </a:t>
            </a:r>
            <a:r>
              <a:rPr sz="2400" spc="-15" dirty="0">
                <a:solidFill>
                  <a:srgbClr val="003366"/>
                </a:solidFill>
                <a:latin typeface="Arial"/>
                <a:cs typeface="Arial"/>
              </a:rPr>
              <a:t>(Trojan </a:t>
            </a:r>
            <a:r>
              <a:rPr sz="2400" spc="-5" dirty="0">
                <a:solidFill>
                  <a:srgbClr val="003366"/>
                </a:solidFill>
                <a:latin typeface="Arial"/>
                <a:cs typeface="Arial"/>
              </a:rPr>
              <a:t>Horse) </a:t>
            </a:r>
            <a:r>
              <a:rPr sz="2400" dirty="0">
                <a:solidFill>
                  <a:srgbClr val="003366"/>
                </a:solidFill>
                <a:latin typeface="Arial"/>
                <a:cs typeface="Arial"/>
              </a:rPr>
              <a:t>của </a:t>
            </a:r>
            <a:r>
              <a:rPr sz="2400" spc="-5" dirty="0">
                <a:solidFill>
                  <a:srgbClr val="003366"/>
                </a:solidFill>
                <a:latin typeface="Arial"/>
                <a:cs typeface="Arial"/>
              </a:rPr>
              <a:t>quân Hy</a:t>
            </a:r>
            <a:r>
              <a:rPr sz="2400" spc="15" dirty="0">
                <a:solidFill>
                  <a:srgbClr val="003366"/>
                </a:solidFill>
                <a:latin typeface="Arial"/>
                <a:cs typeface="Arial"/>
              </a:rPr>
              <a:t> </a:t>
            </a:r>
            <a:r>
              <a:rPr sz="2400" spc="-5" dirty="0">
                <a:solidFill>
                  <a:srgbClr val="003366"/>
                </a:solidFill>
                <a:latin typeface="Arial"/>
                <a:cs typeface="Arial"/>
              </a:rPr>
              <a:t>lạp</a:t>
            </a:r>
            <a:endParaRPr sz="2400">
              <a:latin typeface="Arial"/>
              <a:cs typeface="Arial"/>
            </a:endParaRPr>
          </a:p>
          <a:p>
            <a:pPr marL="355600" marR="345440" indent="-342900" algn="just">
              <a:lnSpc>
                <a:spcPct val="100000"/>
              </a:lnSpc>
              <a:spcBef>
                <a:spcPts val="580"/>
              </a:spcBef>
              <a:buSzPct val="75000"/>
              <a:buFont typeface="Wingdings"/>
              <a:buChar char=""/>
              <a:tabLst>
                <a:tab pos="355600" algn="l"/>
              </a:tabLst>
            </a:pPr>
            <a:r>
              <a:rPr sz="2400" spc="-15" dirty="0">
                <a:solidFill>
                  <a:srgbClr val="003366"/>
                </a:solidFill>
                <a:latin typeface="Arial"/>
                <a:cs typeface="Arial"/>
              </a:rPr>
              <a:t>Trojan </a:t>
            </a:r>
            <a:r>
              <a:rPr sz="2400" spc="-5" dirty="0">
                <a:solidFill>
                  <a:srgbClr val="003366"/>
                </a:solidFill>
                <a:latin typeface="Arial"/>
                <a:cs typeface="Arial"/>
              </a:rPr>
              <a:t>là </a:t>
            </a:r>
            <a:r>
              <a:rPr sz="2400" dirty="0">
                <a:solidFill>
                  <a:srgbClr val="003366"/>
                </a:solidFill>
                <a:latin typeface="Arial"/>
                <a:cs typeface="Arial"/>
              </a:rPr>
              <a:t>các </a:t>
            </a:r>
            <a:r>
              <a:rPr sz="2400" spc="-5" dirty="0">
                <a:solidFill>
                  <a:srgbClr val="003366"/>
                </a:solidFill>
                <a:latin typeface="Arial"/>
                <a:cs typeface="Arial"/>
              </a:rPr>
              <a:t>phần </a:t>
            </a:r>
            <a:r>
              <a:rPr sz="2400" dirty="0">
                <a:solidFill>
                  <a:srgbClr val="003366"/>
                </a:solidFill>
                <a:latin typeface="Arial"/>
                <a:cs typeface="Arial"/>
              </a:rPr>
              <a:t>mềm </a:t>
            </a:r>
            <a:r>
              <a:rPr sz="2400" spc="-10" dirty="0">
                <a:solidFill>
                  <a:srgbClr val="003366"/>
                </a:solidFill>
                <a:latin typeface="Arial"/>
                <a:cs typeface="Arial"/>
              </a:rPr>
              <a:t>xấu </a:t>
            </a:r>
            <a:r>
              <a:rPr sz="2400" spc="-5" dirty="0">
                <a:solidFill>
                  <a:srgbClr val="003366"/>
                </a:solidFill>
                <a:latin typeface="Arial"/>
                <a:cs typeface="Arial"/>
              </a:rPr>
              <a:t>được </a:t>
            </a:r>
            <a:r>
              <a:rPr sz="2400" dirty="0">
                <a:solidFill>
                  <a:srgbClr val="003366"/>
                </a:solidFill>
                <a:latin typeface="Arial"/>
                <a:cs typeface="Arial"/>
              </a:rPr>
              <a:t>cài theo cơ chế </a:t>
            </a:r>
            <a:r>
              <a:rPr sz="2400" spc="-5" dirty="0">
                <a:solidFill>
                  <a:srgbClr val="003366"/>
                </a:solidFill>
                <a:latin typeface="Arial"/>
                <a:cs typeface="Arial"/>
              </a:rPr>
              <a:t>lây  nhiệm </a:t>
            </a:r>
            <a:r>
              <a:rPr sz="2400" dirty="0">
                <a:solidFill>
                  <a:srgbClr val="003366"/>
                </a:solidFill>
                <a:latin typeface="Arial"/>
                <a:cs typeface="Arial"/>
              </a:rPr>
              <a:t>của virus, </a:t>
            </a:r>
            <a:r>
              <a:rPr sz="2400" spc="-5" dirty="0">
                <a:solidFill>
                  <a:srgbClr val="003366"/>
                </a:solidFill>
                <a:latin typeface="Arial"/>
                <a:cs typeface="Arial"/>
              </a:rPr>
              <a:t>worm hoặc lừa để người dùng </a:t>
            </a:r>
            <a:r>
              <a:rPr sz="2400" dirty="0">
                <a:solidFill>
                  <a:srgbClr val="003366"/>
                </a:solidFill>
                <a:latin typeface="Arial"/>
                <a:cs typeface="Arial"/>
              </a:rPr>
              <a:t>tự cài  </a:t>
            </a:r>
            <a:r>
              <a:rPr sz="2400" spc="-5" dirty="0">
                <a:solidFill>
                  <a:srgbClr val="003366"/>
                </a:solidFill>
                <a:latin typeface="Arial"/>
                <a:cs typeface="Arial"/>
              </a:rPr>
              <a:t>đặt.</a:t>
            </a:r>
            <a:endParaRPr sz="2400">
              <a:latin typeface="Arial"/>
              <a:cs typeface="Arial"/>
            </a:endParaRPr>
          </a:p>
          <a:p>
            <a:pPr marL="355600" indent="-342900" algn="just">
              <a:lnSpc>
                <a:spcPct val="100000"/>
              </a:lnSpc>
              <a:spcBef>
                <a:spcPts val="575"/>
              </a:spcBef>
              <a:buSzPct val="75000"/>
              <a:buFont typeface="Wingdings"/>
              <a:buChar char=""/>
              <a:tabLst>
                <a:tab pos="355600" algn="l"/>
              </a:tabLst>
            </a:pPr>
            <a:r>
              <a:rPr sz="2400" dirty="0">
                <a:solidFill>
                  <a:srgbClr val="003366"/>
                </a:solidFill>
                <a:latin typeface="Arial"/>
                <a:cs typeface="Arial"/>
              </a:rPr>
              <a:t>Một số </a:t>
            </a:r>
            <a:r>
              <a:rPr sz="2400" spc="-5" dirty="0">
                <a:solidFill>
                  <a:srgbClr val="003366"/>
                </a:solidFill>
                <a:latin typeface="Arial"/>
                <a:cs typeface="Arial"/>
              </a:rPr>
              <a:t>dạng </a:t>
            </a:r>
            <a:r>
              <a:rPr sz="2400" dirty="0">
                <a:solidFill>
                  <a:srgbClr val="003366"/>
                </a:solidFill>
                <a:latin typeface="Arial"/>
                <a:cs typeface="Arial"/>
              </a:rPr>
              <a:t>thức </a:t>
            </a:r>
            <a:r>
              <a:rPr sz="2400" spc="-5" dirty="0">
                <a:solidFill>
                  <a:srgbClr val="003366"/>
                </a:solidFill>
                <a:latin typeface="Arial"/>
                <a:cs typeface="Arial"/>
              </a:rPr>
              <a:t>hoạt động nội</a:t>
            </a:r>
            <a:r>
              <a:rPr sz="2400" spc="-20" dirty="0">
                <a:solidFill>
                  <a:srgbClr val="003366"/>
                </a:solidFill>
                <a:latin typeface="Arial"/>
                <a:cs typeface="Arial"/>
              </a:rPr>
              <a:t> </a:t>
            </a:r>
            <a:r>
              <a:rPr sz="2400" spc="-5" dirty="0">
                <a:solidFill>
                  <a:srgbClr val="003366"/>
                </a:solidFill>
                <a:latin typeface="Arial"/>
                <a:cs typeface="Arial"/>
              </a:rPr>
              <a:t>gián:</a:t>
            </a:r>
            <a:endParaRPr sz="2400">
              <a:latin typeface="Arial"/>
              <a:cs typeface="Arial"/>
            </a:endParaRPr>
          </a:p>
          <a:p>
            <a:pPr marL="756285" lvl="1" indent="-287020" algn="just">
              <a:lnSpc>
                <a:spcPct val="100000"/>
              </a:lnSpc>
              <a:spcBef>
                <a:spcPts val="484"/>
              </a:spcBef>
              <a:buSzPct val="75000"/>
              <a:buChar char="–"/>
              <a:tabLst>
                <a:tab pos="756920" algn="l"/>
              </a:tabLst>
            </a:pPr>
            <a:r>
              <a:rPr sz="2000" dirty="0">
                <a:solidFill>
                  <a:srgbClr val="003366"/>
                </a:solidFill>
                <a:latin typeface="Arial"/>
                <a:cs typeface="Arial"/>
              </a:rPr>
              <a:t>Spyware : </a:t>
            </a:r>
            <a:r>
              <a:rPr sz="2000" spc="-5" dirty="0">
                <a:solidFill>
                  <a:srgbClr val="003366"/>
                </a:solidFill>
                <a:latin typeface="Arial"/>
                <a:cs typeface="Arial"/>
              </a:rPr>
              <a:t>ăn trộm </a:t>
            </a:r>
            <a:r>
              <a:rPr sz="2000" dirty="0">
                <a:solidFill>
                  <a:srgbClr val="003366"/>
                </a:solidFill>
                <a:latin typeface="Arial"/>
                <a:cs typeface="Arial"/>
              </a:rPr>
              <a:t>thông tin </a:t>
            </a:r>
            <a:r>
              <a:rPr sz="2000" spc="-5" dirty="0">
                <a:solidFill>
                  <a:srgbClr val="003366"/>
                </a:solidFill>
                <a:latin typeface="Arial"/>
                <a:cs typeface="Arial"/>
              </a:rPr>
              <a:t>như </a:t>
            </a:r>
            <a:r>
              <a:rPr sz="2000" dirty="0">
                <a:solidFill>
                  <a:srgbClr val="003366"/>
                </a:solidFill>
                <a:latin typeface="Arial"/>
                <a:cs typeface="Arial"/>
              </a:rPr>
              <a:t>tài khoản </a:t>
            </a:r>
            <a:r>
              <a:rPr sz="2000" spc="-5" dirty="0">
                <a:solidFill>
                  <a:srgbClr val="003366"/>
                </a:solidFill>
                <a:latin typeface="Arial"/>
                <a:cs typeface="Arial"/>
              </a:rPr>
              <a:t>để báo </a:t>
            </a:r>
            <a:r>
              <a:rPr sz="2000" dirty="0">
                <a:solidFill>
                  <a:srgbClr val="003366"/>
                </a:solidFill>
                <a:latin typeface="Arial"/>
                <a:cs typeface="Arial"/>
              </a:rPr>
              <a:t>ra</a:t>
            </a:r>
            <a:r>
              <a:rPr sz="2000" spc="-185" dirty="0">
                <a:solidFill>
                  <a:srgbClr val="003366"/>
                </a:solidFill>
                <a:latin typeface="Arial"/>
                <a:cs typeface="Arial"/>
              </a:rPr>
              <a:t> </a:t>
            </a:r>
            <a:r>
              <a:rPr sz="2000" dirty="0">
                <a:solidFill>
                  <a:srgbClr val="003366"/>
                </a:solidFill>
                <a:latin typeface="Arial"/>
                <a:cs typeface="Arial"/>
              </a:rPr>
              <a:t>ngoài</a:t>
            </a:r>
            <a:endParaRPr sz="2000">
              <a:latin typeface="Arial"/>
              <a:cs typeface="Arial"/>
            </a:endParaRPr>
          </a:p>
          <a:p>
            <a:pPr marL="756285" marR="250825" lvl="1" indent="-287020" algn="just">
              <a:lnSpc>
                <a:spcPct val="100000"/>
              </a:lnSpc>
              <a:spcBef>
                <a:spcPts val="480"/>
              </a:spcBef>
              <a:buSzPct val="75000"/>
              <a:buChar char="–"/>
              <a:tabLst>
                <a:tab pos="756920" algn="l"/>
              </a:tabLst>
            </a:pPr>
            <a:r>
              <a:rPr sz="2000" dirty="0">
                <a:solidFill>
                  <a:srgbClr val="003366"/>
                </a:solidFill>
                <a:latin typeface="Arial"/>
                <a:cs typeface="Arial"/>
              </a:rPr>
              <a:t>Một </a:t>
            </a:r>
            <a:r>
              <a:rPr sz="2000" spc="-5" dirty="0">
                <a:solidFill>
                  <a:srgbClr val="003366"/>
                </a:solidFill>
                <a:latin typeface="Arial"/>
                <a:cs typeface="Arial"/>
              </a:rPr>
              <a:t>dạng </a:t>
            </a:r>
            <a:r>
              <a:rPr sz="2000" dirty="0">
                <a:solidFill>
                  <a:srgbClr val="003366"/>
                </a:solidFill>
                <a:latin typeface="Arial"/>
                <a:cs typeface="Arial"/>
              </a:rPr>
              <a:t>spyware: </a:t>
            </a:r>
            <a:r>
              <a:rPr sz="2000" spc="-5" dirty="0">
                <a:solidFill>
                  <a:srgbClr val="003366"/>
                </a:solidFill>
                <a:latin typeface="Arial"/>
                <a:cs typeface="Arial"/>
              </a:rPr>
              <a:t>keylogger ghi lại bàn phím đã </a:t>
            </a:r>
            <a:r>
              <a:rPr sz="2000" dirty="0">
                <a:solidFill>
                  <a:srgbClr val="003366"/>
                </a:solidFill>
                <a:latin typeface="Arial"/>
                <a:cs typeface="Arial"/>
              </a:rPr>
              <a:t>được </a:t>
            </a:r>
            <a:r>
              <a:rPr sz="2000" spc="-5" dirty="0">
                <a:solidFill>
                  <a:srgbClr val="003366"/>
                </a:solidFill>
                <a:latin typeface="Arial"/>
                <a:cs typeface="Arial"/>
              </a:rPr>
              <a:t>gõ </a:t>
            </a:r>
            <a:r>
              <a:rPr sz="2000" dirty="0">
                <a:solidFill>
                  <a:srgbClr val="003366"/>
                </a:solidFill>
                <a:latin typeface="Arial"/>
                <a:cs typeface="Arial"/>
              </a:rPr>
              <a:t>thế  </a:t>
            </a:r>
            <a:r>
              <a:rPr sz="2000" spc="-5" dirty="0">
                <a:solidFill>
                  <a:srgbClr val="003366"/>
                </a:solidFill>
                <a:latin typeface="Arial"/>
                <a:cs typeface="Arial"/>
              </a:rPr>
              <a:t>nào để </a:t>
            </a:r>
            <a:r>
              <a:rPr sz="2000" dirty="0">
                <a:solidFill>
                  <a:srgbClr val="003366"/>
                </a:solidFill>
                <a:latin typeface="Arial"/>
                <a:cs typeface="Arial"/>
              </a:rPr>
              <a:t>chuyển ra</a:t>
            </a:r>
            <a:r>
              <a:rPr sz="2000" spc="-70" dirty="0">
                <a:solidFill>
                  <a:srgbClr val="003366"/>
                </a:solidFill>
                <a:latin typeface="Arial"/>
                <a:cs typeface="Arial"/>
              </a:rPr>
              <a:t> </a:t>
            </a:r>
            <a:r>
              <a:rPr sz="2000" dirty="0">
                <a:solidFill>
                  <a:srgbClr val="003366"/>
                </a:solidFill>
                <a:latin typeface="Arial"/>
                <a:cs typeface="Arial"/>
              </a:rPr>
              <a:t>ngoài</a:t>
            </a:r>
            <a:endParaRPr sz="2000">
              <a:latin typeface="Arial"/>
              <a:cs typeface="Arial"/>
            </a:endParaRPr>
          </a:p>
          <a:p>
            <a:pPr marL="756285" marR="5080" lvl="1" indent="-287020">
              <a:lnSpc>
                <a:spcPct val="100000"/>
              </a:lnSpc>
              <a:spcBef>
                <a:spcPts val="480"/>
              </a:spcBef>
              <a:buSzPct val="75000"/>
              <a:buChar char="–"/>
              <a:tabLst>
                <a:tab pos="756285" algn="l"/>
                <a:tab pos="756920" algn="l"/>
              </a:tabLst>
            </a:pPr>
            <a:r>
              <a:rPr sz="2000" dirty="0">
                <a:solidFill>
                  <a:srgbClr val="003366"/>
                </a:solidFill>
                <a:latin typeface="Arial"/>
                <a:cs typeface="Arial"/>
              </a:rPr>
              <a:t>Backdoor: mở ra một cổng sau </a:t>
            </a:r>
            <a:r>
              <a:rPr sz="2000" spc="-5" dirty="0">
                <a:solidFill>
                  <a:srgbClr val="003366"/>
                </a:solidFill>
                <a:latin typeface="Arial"/>
                <a:cs typeface="Arial"/>
              </a:rPr>
              <a:t>để </a:t>
            </a:r>
            <a:r>
              <a:rPr sz="2000" dirty="0">
                <a:solidFill>
                  <a:srgbClr val="003366"/>
                </a:solidFill>
                <a:latin typeface="Arial"/>
                <a:cs typeface="Arial"/>
              </a:rPr>
              <a:t>chủ có thể truy cập </a:t>
            </a:r>
            <a:r>
              <a:rPr sz="2000" spc="-5" dirty="0">
                <a:solidFill>
                  <a:srgbClr val="003366"/>
                </a:solidFill>
                <a:latin typeface="Arial"/>
                <a:cs typeface="Arial"/>
              </a:rPr>
              <a:t>ngầm</a:t>
            </a:r>
            <a:r>
              <a:rPr sz="2000" spc="-270" dirty="0">
                <a:solidFill>
                  <a:srgbClr val="003366"/>
                </a:solidFill>
                <a:latin typeface="Arial"/>
                <a:cs typeface="Arial"/>
              </a:rPr>
              <a:t> </a:t>
            </a:r>
            <a:r>
              <a:rPr sz="2000" dirty="0">
                <a:solidFill>
                  <a:srgbClr val="003366"/>
                </a:solidFill>
                <a:latin typeface="Arial"/>
                <a:cs typeface="Arial"/>
              </a:rPr>
              <a:t>vào  máy </a:t>
            </a:r>
            <a:r>
              <a:rPr sz="2000" spc="-5" dirty="0">
                <a:solidFill>
                  <a:srgbClr val="003366"/>
                </a:solidFill>
                <a:latin typeface="Arial"/>
                <a:cs typeface="Arial"/>
              </a:rPr>
              <a:t>tính bị</a:t>
            </a:r>
            <a:r>
              <a:rPr sz="2000" spc="-40" dirty="0">
                <a:solidFill>
                  <a:srgbClr val="003366"/>
                </a:solidFill>
                <a:latin typeface="Arial"/>
                <a:cs typeface="Arial"/>
              </a:rPr>
              <a:t> </a:t>
            </a:r>
            <a:r>
              <a:rPr sz="2000" spc="-5" dirty="0">
                <a:solidFill>
                  <a:srgbClr val="003366"/>
                </a:solidFill>
                <a:latin typeface="Arial"/>
                <a:cs typeface="Arial"/>
              </a:rPr>
              <a:t>nhiễm.</a:t>
            </a:r>
            <a:endParaRPr sz="2000">
              <a:latin typeface="Arial"/>
              <a:cs typeface="Arial"/>
            </a:endParaRPr>
          </a:p>
          <a:p>
            <a:pPr marL="756285" marR="276225" lvl="1" indent="-287020">
              <a:lnSpc>
                <a:spcPct val="100000"/>
              </a:lnSpc>
              <a:spcBef>
                <a:spcPts val="480"/>
              </a:spcBef>
              <a:buSzPct val="75000"/>
              <a:buChar char="–"/>
              <a:tabLst>
                <a:tab pos="756285" algn="l"/>
                <a:tab pos="756920" algn="l"/>
              </a:tabLst>
            </a:pPr>
            <a:r>
              <a:rPr sz="2000" dirty="0">
                <a:solidFill>
                  <a:srgbClr val="003366"/>
                </a:solidFill>
                <a:latin typeface="Arial"/>
                <a:cs typeface="Arial"/>
              </a:rPr>
              <a:t>Một </a:t>
            </a:r>
            <a:r>
              <a:rPr sz="2000" spc="-5" dirty="0">
                <a:solidFill>
                  <a:srgbClr val="003366"/>
                </a:solidFill>
                <a:latin typeface="Arial"/>
                <a:cs typeface="Arial"/>
              </a:rPr>
              <a:t>dạng </a:t>
            </a:r>
            <a:r>
              <a:rPr sz="2000" dirty="0">
                <a:solidFill>
                  <a:srgbClr val="003366"/>
                </a:solidFill>
                <a:latin typeface="Arial"/>
                <a:cs typeface="Arial"/>
              </a:rPr>
              <a:t>backdoor: Rootkit chiếm </a:t>
            </a:r>
            <a:r>
              <a:rPr sz="2000" spc="-5" dirty="0">
                <a:solidFill>
                  <a:srgbClr val="003366"/>
                </a:solidFill>
                <a:latin typeface="Arial"/>
                <a:cs typeface="Arial"/>
              </a:rPr>
              <a:t>quyền điều </a:t>
            </a:r>
            <a:r>
              <a:rPr sz="2000" dirty="0">
                <a:solidFill>
                  <a:srgbClr val="003366"/>
                </a:solidFill>
                <a:latin typeface="Arial"/>
                <a:cs typeface="Arial"/>
              </a:rPr>
              <a:t>khiển </a:t>
            </a:r>
            <a:r>
              <a:rPr sz="2000" spc="-5" dirty="0">
                <a:solidFill>
                  <a:srgbClr val="003366"/>
                </a:solidFill>
                <a:latin typeface="Arial"/>
                <a:cs typeface="Arial"/>
              </a:rPr>
              <a:t>để </a:t>
            </a:r>
            <a:r>
              <a:rPr sz="2000" dirty="0">
                <a:solidFill>
                  <a:srgbClr val="003366"/>
                </a:solidFill>
                <a:latin typeface="Arial"/>
                <a:cs typeface="Arial"/>
              </a:rPr>
              <a:t>có</a:t>
            </a:r>
            <a:r>
              <a:rPr sz="2000" spc="-200" dirty="0">
                <a:solidFill>
                  <a:srgbClr val="003366"/>
                </a:solidFill>
                <a:latin typeface="Arial"/>
                <a:cs typeface="Arial"/>
              </a:rPr>
              <a:t> </a:t>
            </a:r>
            <a:r>
              <a:rPr sz="2000" dirty="0">
                <a:solidFill>
                  <a:srgbClr val="003366"/>
                </a:solidFill>
                <a:latin typeface="Arial"/>
                <a:cs typeface="Arial"/>
              </a:rPr>
              <a:t>thể  truy cập và xóa </a:t>
            </a:r>
            <a:r>
              <a:rPr sz="2000" spc="-5" dirty="0">
                <a:solidFill>
                  <a:srgbClr val="003366"/>
                </a:solidFill>
                <a:latin typeface="Arial"/>
                <a:cs typeface="Arial"/>
              </a:rPr>
              <a:t>hết </a:t>
            </a:r>
            <a:r>
              <a:rPr sz="2000" dirty="0">
                <a:solidFill>
                  <a:srgbClr val="003366"/>
                </a:solidFill>
                <a:latin typeface="Arial"/>
                <a:cs typeface="Arial"/>
              </a:rPr>
              <a:t>mọi </a:t>
            </a:r>
            <a:r>
              <a:rPr sz="2000" spc="-5" dirty="0">
                <a:solidFill>
                  <a:srgbClr val="003366"/>
                </a:solidFill>
                <a:latin typeface="Arial"/>
                <a:cs typeface="Arial"/>
              </a:rPr>
              <a:t>dấu vết. Rootkit </a:t>
            </a:r>
            <a:r>
              <a:rPr sz="2000" dirty="0">
                <a:solidFill>
                  <a:srgbClr val="003366"/>
                </a:solidFill>
                <a:latin typeface="Arial"/>
                <a:cs typeface="Arial"/>
              </a:rPr>
              <a:t>cũng </a:t>
            </a:r>
            <a:r>
              <a:rPr sz="2000" spc="-5" dirty="0">
                <a:solidFill>
                  <a:srgbClr val="003366"/>
                </a:solidFill>
                <a:latin typeface="Arial"/>
                <a:cs typeface="Arial"/>
              </a:rPr>
              <a:t>là </a:t>
            </a:r>
            <a:r>
              <a:rPr sz="2000" dirty="0">
                <a:solidFill>
                  <a:srgbClr val="003366"/>
                </a:solidFill>
                <a:latin typeface="Arial"/>
                <a:cs typeface="Arial"/>
              </a:rPr>
              <a:t>một </a:t>
            </a:r>
            <a:r>
              <a:rPr sz="2000" spc="-5" dirty="0">
                <a:solidFill>
                  <a:srgbClr val="003366"/>
                </a:solidFill>
                <a:latin typeface="Arial"/>
                <a:cs typeface="Arial"/>
              </a:rPr>
              <a:t>loại  </a:t>
            </a:r>
            <a:r>
              <a:rPr sz="2000" dirty="0">
                <a:solidFill>
                  <a:srgbClr val="003366"/>
                </a:solidFill>
                <a:latin typeface="Arial"/>
                <a:cs typeface="Arial"/>
              </a:rPr>
              <a:t>backdoor</a:t>
            </a:r>
            <a:endParaRPr sz="20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51</a:t>
            </a:fld>
            <a:r>
              <a:rPr lang="en-US" altLang="en-US" smtClean="0"/>
              <a:t>/C4</a:t>
            </a:r>
            <a:endParaRPr lang="en-US" altLang="en-US" dirty="0"/>
          </a:p>
        </p:txBody>
      </p:sp>
    </p:spTree>
    <p:extLst>
      <p:ext uri="{BB962C8B-B14F-4D97-AF65-F5344CB8AC3E}">
        <p14:creationId xmlns:p14="http://schemas.microsoft.com/office/powerpoint/2010/main" val="601705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03" y="752983"/>
            <a:ext cx="705421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6666"/>
                </a:solidFill>
              </a:rPr>
              <a:t>MỘT SỐ </a:t>
            </a:r>
            <a:r>
              <a:rPr spc="-10" dirty="0">
                <a:solidFill>
                  <a:srgbClr val="006666"/>
                </a:solidFill>
              </a:rPr>
              <a:t>HOẠT ĐỘNG CÓ </a:t>
            </a:r>
            <a:r>
              <a:rPr spc="-5" dirty="0">
                <a:solidFill>
                  <a:srgbClr val="006666"/>
                </a:solidFill>
              </a:rPr>
              <a:t>MỤC </a:t>
            </a:r>
            <a:r>
              <a:rPr spc="-10" dirty="0">
                <a:solidFill>
                  <a:srgbClr val="006666"/>
                </a:solidFill>
              </a:rPr>
              <a:t>ĐÍCH</a:t>
            </a:r>
            <a:r>
              <a:rPr spc="45" dirty="0">
                <a:solidFill>
                  <a:srgbClr val="006666"/>
                </a:solidFill>
              </a:rPr>
              <a:t> </a:t>
            </a:r>
            <a:r>
              <a:rPr spc="-5" dirty="0">
                <a:solidFill>
                  <a:srgbClr val="006666"/>
                </a:solidFill>
              </a:rPr>
              <a:t>XẤU</a:t>
            </a:r>
          </a:p>
        </p:txBody>
      </p:sp>
      <p:sp>
        <p:nvSpPr>
          <p:cNvPr id="3" name="object 3"/>
          <p:cNvSpPr txBox="1"/>
          <p:nvPr/>
        </p:nvSpPr>
        <p:spPr>
          <a:xfrm>
            <a:off x="842568" y="1625853"/>
            <a:ext cx="7851775" cy="4927600"/>
          </a:xfrm>
          <a:prstGeom prst="rect">
            <a:avLst/>
          </a:prstGeom>
        </p:spPr>
        <p:txBody>
          <a:bodyPr vert="horz" wrap="square" lIns="0" tIns="12700" rIns="0" bIns="0" rtlCol="0">
            <a:spAutoFit/>
          </a:bodyPr>
          <a:lstStyle/>
          <a:p>
            <a:pPr marL="355600" marR="83820" indent="-342900">
              <a:lnSpc>
                <a:spcPct val="100000"/>
              </a:lnSpc>
              <a:spcBef>
                <a:spcPts val="100"/>
              </a:spcBef>
              <a:buSzPct val="75000"/>
              <a:buFont typeface="Wingdings"/>
              <a:buChar char=""/>
              <a:tabLst>
                <a:tab pos="354965" algn="l"/>
                <a:tab pos="355600" algn="l"/>
                <a:tab pos="2339340" algn="l"/>
              </a:tabLst>
            </a:pPr>
            <a:r>
              <a:rPr sz="2400" dirty="0">
                <a:solidFill>
                  <a:srgbClr val="003366"/>
                </a:solidFill>
                <a:latin typeface="Arial"/>
                <a:cs typeface="Arial"/>
              </a:rPr>
              <a:t>Tấn công trực tiếp </a:t>
            </a:r>
            <a:r>
              <a:rPr sz="2400" spc="-5" dirty="0">
                <a:solidFill>
                  <a:srgbClr val="003366"/>
                </a:solidFill>
                <a:latin typeface="Arial"/>
                <a:cs typeface="Arial"/>
              </a:rPr>
              <a:t>hoặc </a:t>
            </a:r>
            <a:r>
              <a:rPr sz="2400" spc="-10" dirty="0">
                <a:solidFill>
                  <a:srgbClr val="003366"/>
                </a:solidFill>
                <a:latin typeface="Arial"/>
                <a:cs typeface="Arial"/>
              </a:rPr>
              <a:t>xâm </a:t>
            </a:r>
            <a:r>
              <a:rPr sz="2400" spc="-5" dirty="0">
                <a:solidFill>
                  <a:srgbClr val="003366"/>
                </a:solidFill>
                <a:latin typeface="Arial"/>
                <a:cs typeface="Arial"/>
              </a:rPr>
              <a:t>phạm </a:t>
            </a:r>
            <a:r>
              <a:rPr sz="2400" dirty="0">
                <a:solidFill>
                  <a:srgbClr val="003366"/>
                </a:solidFill>
                <a:latin typeface="Arial"/>
                <a:cs typeface="Arial"/>
              </a:rPr>
              <a:t>các </a:t>
            </a:r>
            <a:r>
              <a:rPr sz="2400" spc="-5" dirty="0">
                <a:solidFill>
                  <a:srgbClr val="003366"/>
                </a:solidFill>
                <a:latin typeface="Arial"/>
                <a:cs typeface="Arial"/>
              </a:rPr>
              <a:t>hệ thống thông  </a:t>
            </a:r>
            <a:r>
              <a:rPr sz="2400" dirty="0">
                <a:solidFill>
                  <a:srgbClr val="003366"/>
                </a:solidFill>
                <a:latin typeface="Arial"/>
                <a:cs typeface="Arial"/>
              </a:rPr>
              <a:t>tin </a:t>
            </a:r>
            <a:r>
              <a:rPr sz="2400" spc="-5" dirty="0">
                <a:solidFill>
                  <a:srgbClr val="003366"/>
                </a:solidFill>
                <a:latin typeface="Arial"/>
                <a:cs typeface="Arial"/>
              </a:rPr>
              <a:t>như lấy </a:t>
            </a:r>
            <a:r>
              <a:rPr sz="2400" dirty="0">
                <a:solidFill>
                  <a:srgbClr val="003366"/>
                </a:solidFill>
                <a:latin typeface="Arial"/>
                <a:cs typeface="Arial"/>
              </a:rPr>
              <a:t>trộm tài </a:t>
            </a:r>
            <a:r>
              <a:rPr sz="2400" spc="-5" dirty="0">
                <a:solidFill>
                  <a:srgbClr val="003366"/>
                </a:solidFill>
                <a:latin typeface="Arial"/>
                <a:cs typeface="Arial"/>
              </a:rPr>
              <a:t>khoản, </a:t>
            </a:r>
            <a:r>
              <a:rPr sz="2400" dirty="0">
                <a:solidFill>
                  <a:srgbClr val="003366"/>
                </a:solidFill>
                <a:latin typeface="Arial"/>
                <a:cs typeface="Arial"/>
              </a:rPr>
              <a:t>tạo ra và </a:t>
            </a:r>
            <a:r>
              <a:rPr sz="2400" spc="-5" dirty="0">
                <a:solidFill>
                  <a:srgbClr val="003366"/>
                </a:solidFill>
                <a:latin typeface="Arial"/>
                <a:cs typeface="Arial"/>
              </a:rPr>
              <a:t>phát </a:t>
            </a:r>
            <a:r>
              <a:rPr sz="2400" dirty="0">
                <a:solidFill>
                  <a:srgbClr val="003366"/>
                </a:solidFill>
                <a:latin typeface="Arial"/>
                <a:cs typeface="Arial"/>
              </a:rPr>
              <a:t>tán vi-rút, vi  </a:t>
            </a:r>
            <a:r>
              <a:rPr sz="2400" spc="-5" dirty="0">
                <a:solidFill>
                  <a:srgbClr val="003366"/>
                </a:solidFill>
                <a:latin typeface="Arial"/>
                <a:cs typeface="Arial"/>
              </a:rPr>
              <a:t>phạm </a:t>
            </a:r>
            <a:r>
              <a:rPr sz="2400" dirty="0">
                <a:solidFill>
                  <a:srgbClr val="003366"/>
                </a:solidFill>
                <a:latin typeface="Arial"/>
                <a:cs typeface="Arial"/>
              </a:rPr>
              <a:t>các </a:t>
            </a:r>
            <a:r>
              <a:rPr sz="2400" spc="-5" dirty="0">
                <a:solidFill>
                  <a:srgbClr val="003366"/>
                </a:solidFill>
                <a:latin typeface="Arial"/>
                <a:cs typeface="Arial"/>
              </a:rPr>
              <a:t>quy định </a:t>
            </a:r>
            <a:r>
              <a:rPr sz="2400" dirty="0">
                <a:solidFill>
                  <a:srgbClr val="003366"/>
                </a:solidFill>
                <a:latin typeface="Arial"/>
                <a:cs typeface="Arial"/>
              </a:rPr>
              <a:t>về vận </a:t>
            </a:r>
            <a:r>
              <a:rPr sz="2400" spc="-5" dirty="0">
                <a:solidFill>
                  <a:srgbClr val="003366"/>
                </a:solidFill>
                <a:latin typeface="Arial"/>
                <a:cs typeface="Arial"/>
              </a:rPr>
              <a:t>hành, </a:t>
            </a:r>
            <a:r>
              <a:rPr sz="2400" dirty="0">
                <a:solidFill>
                  <a:srgbClr val="003366"/>
                </a:solidFill>
                <a:latin typeface="Arial"/>
                <a:cs typeface="Arial"/>
              </a:rPr>
              <a:t>khai thác và sử </a:t>
            </a:r>
            <a:r>
              <a:rPr sz="2400" spc="-5" dirty="0">
                <a:solidFill>
                  <a:srgbClr val="003366"/>
                </a:solidFill>
                <a:latin typeface="Arial"/>
                <a:cs typeface="Arial"/>
              </a:rPr>
              <a:t>dụng  </a:t>
            </a:r>
            <a:r>
              <a:rPr sz="2400" dirty="0">
                <a:solidFill>
                  <a:srgbClr val="003366"/>
                </a:solidFill>
                <a:latin typeface="Arial"/>
                <a:cs typeface="Arial"/>
              </a:rPr>
              <a:t>mạng </a:t>
            </a:r>
            <a:r>
              <a:rPr sz="2400" spc="-5" dirty="0">
                <a:solidFill>
                  <a:srgbClr val="003366"/>
                </a:solidFill>
                <a:latin typeface="Arial"/>
                <a:cs typeface="Arial"/>
              </a:rPr>
              <a:t>máy </a:t>
            </a:r>
            <a:r>
              <a:rPr sz="2400" dirty="0">
                <a:solidFill>
                  <a:srgbClr val="003366"/>
                </a:solidFill>
                <a:latin typeface="Arial"/>
                <a:cs typeface="Arial"/>
              </a:rPr>
              <a:t>tính </a:t>
            </a:r>
            <a:r>
              <a:rPr sz="2400" spc="-5" dirty="0">
                <a:solidFill>
                  <a:srgbClr val="003366"/>
                </a:solidFill>
                <a:latin typeface="Arial"/>
                <a:cs typeface="Arial"/>
              </a:rPr>
              <a:t>gây </a:t>
            </a:r>
            <a:r>
              <a:rPr sz="2400" dirty="0">
                <a:solidFill>
                  <a:srgbClr val="003366"/>
                </a:solidFill>
                <a:latin typeface="Arial"/>
                <a:cs typeface="Arial"/>
              </a:rPr>
              <a:t>rối </a:t>
            </a:r>
            <a:r>
              <a:rPr sz="2400" spc="-5" dirty="0">
                <a:solidFill>
                  <a:srgbClr val="003366"/>
                </a:solidFill>
                <a:latin typeface="Arial"/>
                <a:cs typeface="Arial"/>
              </a:rPr>
              <a:t>loạn hoạt động, phong </a:t>
            </a:r>
            <a:r>
              <a:rPr sz="2400" dirty="0">
                <a:solidFill>
                  <a:srgbClr val="003366"/>
                </a:solidFill>
                <a:latin typeface="Arial"/>
                <a:cs typeface="Arial"/>
              </a:rPr>
              <a:t>toả </a:t>
            </a:r>
            <a:r>
              <a:rPr sz="2400" spc="-5" dirty="0">
                <a:solidFill>
                  <a:srgbClr val="003366"/>
                </a:solidFill>
                <a:latin typeface="Arial"/>
                <a:cs typeface="Arial"/>
              </a:rPr>
              <a:t>hoặc  lấy</a:t>
            </a:r>
            <a:r>
              <a:rPr sz="2400" dirty="0">
                <a:solidFill>
                  <a:srgbClr val="003366"/>
                </a:solidFill>
                <a:latin typeface="Arial"/>
                <a:cs typeface="Arial"/>
              </a:rPr>
              <a:t> cắp</a:t>
            </a:r>
            <a:r>
              <a:rPr sz="2400" spc="10" dirty="0">
                <a:solidFill>
                  <a:srgbClr val="003366"/>
                </a:solidFill>
                <a:latin typeface="Arial"/>
                <a:cs typeface="Arial"/>
              </a:rPr>
              <a:t> </a:t>
            </a:r>
            <a:r>
              <a:rPr sz="2400" dirty="0">
                <a:solidFill>
                  <a:srgbClr val="003366"/>
                </a:solidFill>
                <a:latin typeface="Arial"/>
                <a:cs typeface="Arial"/>
              </a:rPr>
              <a:t>thông	</a:t>
            </a:r>
            <a:r>
              <a:rPr sz="2400" spc="-5" dirty="0">
                <a:solidFill>
                  <a:srgbClr val="003366"/>
                </a:solidFill>
                <a:latin typeface="Arial"/>
                <a:cs typeface="Arial"/>
              </a:rPr>
              <a:t>tin, làm biến dạng, làm huỷ hoại </a:t>
            </a:r>
            <a:r>
              <a:rPr sz="2400" dirty="0">
                <a:solidFill>
                  <a:srgbClr val="003366"/>
                </a:solidFill>
                <a:latin typeface="Arial"/>
                <a:cs typeface="Arial"/>
              </a:rPr>
              <a:t>các </a:t>
            </a:r>
            <a:r>
              <a:rPr sz="2400" spc="-5" dirty="0">
                <a:solidFill>
                  <a:srgbClr val="003366"/>
                </a:solidFill>
                <a:latin typeface="Arial"/>
                <a:cs typeface="Arial"/>
              </a:rPr>
              <a:t>dữ  liệu </a:t>
            </a:r>
            <a:r>
              <a:rPr sz="2400" dirty="0">
                <a:solidFill>
                  <a:srgbClr val="003366"/>
                </a:solidFill>
                <a:latin typeface="Arial"/>
                <a:cs typeface="Arial"/>
              </a:rPr>
              <a:t>của máy tính, tấn công từ chối </a:t>
            </a:r>
            <a:r>
              <a:rPr sz="2400" spc="-5" dirty="0">
                <a:solidFill>
                  <a:srgbClr val="003366"/>
                </a:solidFill>
                <a:latin typeface="Arial"/>
                <a:cs typeface="Arial"/>
              </a:rPr>
              <a:t>dịch </a:t>
            </a:r>
            <a:r>
              <a:rPr sz="2400" dirty="0">
                <a:solidFill>
                  <a:srgbClr val="003366"/>
                </a:solidFill>
                <a:latin typeface="Arial"/>
                <a:cs typeface="Arial"/>
              </a:rPr>
              <a:t>vụ</a:t>
            </a:r>
            <a:r>
              <a:rPr sz="2400" spc="-40" dirty="0">
                <a:solidFill>
                  <a:srgbClr val="003366"/>
                </a:solidFill>
                <a:latin typeface="Arial"/>
                <a:cs typeface="Arial"/>
              </a:rPr>
              <a:t> </a:t>
            </a:r>
            <a:r>
              <a:rPr sz="2400" spc="-5" dirty="0">
                <a:solidFill>
                  <a:srgbClr val="003366"/>
                </a:solidFill>
                <a:latin typeface="Arial"/>
                <a:cs typeface="Arial"/>
              </a:rPr>
              <a:t>(DoS)</a:t>
            </a:r>
            <a:endParaRPr sz="2400">
              <a:latin typeface="Arial"/>
              <a:cs typeface="Arial"/>
            </a:endParaRPr>
          </a:p>
          <a:p>
            <a:pPr marL="355600" marR="12700" indent="-342900">
              <a:lnSpc>
                <a:spcPct val="100000"/>
              </a:lnSpc>
              <a:spcBef>
                <a:spcPts val="580"/>
              </a:spcBef>
              <a:buSzPct val="75000"/>
              <a:buFont typeface="Wingdings"/>
              <a:buChar char=""/>
              <a:tabLst>
                <a:tab pos="354965" algn="l"/>
                <a:tab pos="355600" algn="l"/>
              </a:tabLst>
            </a:pPr>
            <a:r>
              <a:rPr sz="2400" spc="-5" dirty="0">
                <a:solidFill>
                  <a:srgbClr val="003366"/>
                </a:solidFill>
                <a:latin typeface="Arial"/>
                <a:cs typeface="Arial"/>
              </a:rPr>
              <a:t>Lạm dụng </a:t>
            </a:r>
            <a:r>
              <a:rPr sz="2400" dirty="0">
                <a:solidFill>
                  <a:srgbClr val="003366"/>
                </a:solidFill>
                <a:latin typeface="Arial"/>
                <a:cs typeface="Arial"/>
              </a:rPr>
              <a:t>mạng </a:t>
            </a:r>
            <a:r>
              <a:rPr sz="2400" spc="-5" dirty="0">
                <a:solidFill>
                  <a:srgbClr val="003366"/>
                </a:solidFill>
                <a:latin typeface="Arial"/>
                <a:cs typeface="Arial"/>
              </a:rPr>
              <a:t>máy </a:t>
            </a:r>
            <a:r>
              <a:rPr sz="2400" dirty="0">
                <a:solidFill>
                  <a:srgbClr val="003366"/>
                </a:solidFill>
                <a:latin typeface="Arial"/>
                <a:cs typeface="Arial"/>
              </a:rPr>
              <a:t>tính </a:t>
            </a:r>
            <a:r>
              <a:rPr sz="2400" spc="-5" dirty="0">
                <a:solidFill>
                  <a:srgbClr val="003366"/>
                </a:solidFill>
                <a:latin typeface="Arial"/>
                <a:cs typeface="Arial"/>
              </a:rPr>
              <a:t>để phạm </a:t>
            </a:r>
            <a:r>
              <a:rPr sz="2400" dirty="0">
                <a:solidFill>
                  <a:srgbClr val="003366"/>
                </a:solidFill>
                <a:latin typeface="Arial"/>
                <a:cs typeface="Arial"/>
              </a:rPr>
              <a:t>tội </a:t>
            </a:r>
            <a:r>
              <a:rPr sz="2400" spc="-5" dirty="0">
                <a:solidFill>
                  <a:srgbClr val="003366"/>
                </a:solidFill>
                <a:latin typeface="Arial"/>
                <a:cs typeface="Arial"/>
              </a:rPr>
              <a:t>như lừa đảo qua  </a:t>
            </a:r>
            <a:r>
              <a:rPr sz="2400" dirty="0">
                <a:solidFill>
                  <a:srgbClr val="003366"/>
                </a:solidFill>
                <a:latin typeface="Arial"/>
                <a:cs typeface="Arial"/>
              </a:rPr>
              <a:t>mạng; </a:t>
            </a:r>
            <a:r>
              <a:rPr sz="2400" spc="-5" dirty="0">
                <a:solidFill>
                  <a:srgbClr val="003366"/>
                </a:solidFill>
                <a:latin typeface="Arial"/>
                <a:cs typeface="Arial"/>
              </a:rPr>
              <a:t>phát </a:t>
            </a:r>
            <a:r>
              <a:rPr sz="2400" dirty="0">
                <a:solidFill>
                  <a:srgbClr val="003366"/>
                </a:solidFill>
                <a:latin typeface="Arial"/>
                <a:cs typeface="Arial"/>
              </a:rPr>
              <a:t>tán các tài </a:t>
            </a:r>
            <a:r>
              <a:rPr sz="2400" spc="-10" dirty="0">
                <a:solidFill>
                  <a:srgbClr val="003366"/>
                </a:solidFill>
                <a:latin typeface="Arial"/>
                <a:cs typeface="Arial"/>
              </a:rPr>
              <a:t>liệu </a:t>
            </a:r>
            <a:r>
              <a:rPr sz="2400" spc="-5" dirty="0">
                <a:solidFill>
                  <a:srgbClr val="003366"/>
                </a:solidFill>
                <a:latin typeface="Arial"/>
                <a:cs typeface="Arial"/>
              </a:rPr>
              <a:t>phản </a:t>
            </a:r>
            <a:r>
              <a:rPr sz="2400" dirty="0">
                <a:solidFill>
                  <a:srgbClr val="003366"/>
                </a:solidFill>
                <a:latin typeface="Arial"/>
                <a:cs typeface="Arial"/>
              </a:rPr>
              <a:t>văn </a:t>
            </a:r>
            <a:r>
              <a:rPr sz="2400" spc="-5" dirty="0">
                <a:solidFill>
                  <a:srgbClr val="003366"/>
                </a:solidFill>
                <a:latin typeface="Arial"/>
                <a:cs typeface="Arial"/>
              </a:rPr>
              <a:t>hoá, </a:t>
            </a:r>
            <a:r>
              <a:rPr sz="2400" dirty="0">
                <a:solidFill>
                  <a:srgbClr val="003366"/>
                </a:solidFill>
                <a:latin typeface="Arial"/>
                <a:cs typeface="Arial"/>
              </a:rPr>
              <a:t>vi </a:t>
            </a:r>
            <a:r>
              <a:rPr sz="2400" spc="-5" dirty="0">
                <a:solidFill>
                  <a:srgbClr val="003366"/>
                </a:solidFill>
                <a:latin typeface="Arial"/>
                <a:cs typeface="Arial"/>
              </a:rPr>
              <a:t>phạm an  ninh quốc gia; </a:t>
            </a:r>
            <a:r>
              <a:rPr sz="2400" dirty="0">
                <a:solidFill>
                  <a:srgbClr val="003366"/>
                </a:solidFill>
                <a:latin typeface="Arial"/>
                <a:cs typeface="Arial"/>
              </a:rPr>
              <a:t>sử </a:t>
            </a:r>
            <a:r>
              <a:rPr sz="2400" spc="-5" dirty="0">
                <a:solidFill>
                  <a:srgbClr val="003366"/>
                </a:solidFill>
                <a:latin typeface="Arial"/>
                <a:cs typeface="Arial"/>
              </a:rPr>
              <a:t>dụng Internet để nhằm mục đích đe  doạ, quấy rối, xúc phạm đế danh dự, nhân phẩm </a:t>
            </a:r>
            <a:r>
              <a:rPr sz="2400" dirty="0">
                <a:solidFill>
                  <a:srgbClr val="003366"/>
                </a:solidFill>
                <a:latin typeface="Arial"/>
                <a:cs typeface="Arial"/>
              </a:rPr>
              <a:t>của  </a:t>
            </a:r>
            <a:r>
              <a:rPr sz="2400" spc="-5" dirty="0">
                <a:solidFill>
                  <a:srgbClr val="003366"/>
                </a:solidFill>
                <a:latin typeface="Arial"/>
                <a:cs typeface="Arial"/>
              </a:rPr>
              <a:t>người</a:t>
            </a:r>
            <a:r>
              <a:rPr sz="2400" spc="10" dirty="0">
                <a:solidFill>
                  <a:srgbClr val="003366"/>
                </a:solidFill>
                <a:latin typeface="Arial"/>
                <a:cs typeface="Arial"/>
              </a:rPr>
              <a:t> </a:t>
            </a:r>
            <a:r>
              <a:rPr sz="2400" dirty="0">
                <a:solidFill>
                  <a:srgbClr val="003366"/>
                </a:solidFill>
                <a:latin typeface="Arial"/>
                <a:cs typeface="Arial"/>
              </a:rPr>
              <a:t>khác</a:t>
            </a:r>
            <a:endParaRPr sz="2400">
              <a:latin typeface="Arial"/>
              <a:cs typeface="Arial"/>
            </a:endParaRPr>
          </a:p>
          <a:p>
            <a:pPr marL="355600" marR="5080" indent="-342900">
              <a:lnSpc>
                <a:spcPct val="100000"/>
              </a:lnSpc>
              <a:spcBef>
                <a:spcPts val="580"/>
              </a:spcBef>
              <a:buSzPct val="75000"/>
              <a:buFont typeface="Wingdings"/>
              <a:buChar char=""/>
              <a:tabLst>
                <a:tab pos="354965" algn="l"/>
                <a:tab pos="355600" algn="l"/>
                <a:tab pos="6755765" algn="l"/>
              </a:tabLst>
            </a:pPr>
            <a:r>
              <a:rPr sz="2400" spc="-30" dirty="0">
                <a:solidFill>
                  <a:srgbClr val="003366"/>
                </a:solidFill>
                <a:latin typeface="Arial"/>
                <a:cs typeface="Arial"/>
              </a:rPr>
              <a:t>Vi </a:t>
            </a:r>
            <a:r>
              <a:rPr sz="2400" spc="-5" dirty="0">
                <a:solidFill>
                  <a:srgbClr val="003366"/>
                </a:solidFill>
                <a:latin typeface="Arial"/>
                <a:cs typeface="Arial"/>
              </a:rPr>
              <a:t>phạm </a:t>
            </a:r>
            <a:r>
              <a:rPr sz="2400" dirty="0">
                <a:solidFill>
                  <a:srgbClr val="003366"/>
                </a:solidFill>
                <a:latin typeface="Arial"/>
                <a:cs typeface="Arial"/>
              </a:rPr>
              <a:t>tính riêng tư </a:t>
            </a:r>
            <a:r>
              <a:rPr sz="2400" spc="-5" dirty="0">
                <a:solidFill>
                  <a:srgbClr val="003366"/>
                </a:solidFill>
                <a:latin typeface="Arial"/>
                <a:cs typeface="Arial"/>
              </a:rPr>
              <a:t>qua </a:t>
            </a:r>
            <a:r>
              <a:rPr sz="2400" dirty="0">
                <a:solidFill>
                  <a:srgbClr val="003366"/>
                </a:solidFill>
                <a:latin typeface="Arial"/>
                <a:cs typeface="Arial"/>
              </a:rPr>
              <a:t>thư</a:t>
            </a:r>
            <a:r>
              <a:rPr sz="2400" spc="45" dirty="0">
                <a:solidFill>
                  <a:srgbClr val="003366"/>
                </a:solidFill>
                <a:latin typeface="Arial"/>
                <a:cs typeface="Arial"/>
              </a:rPr>
              <a:t> </a:t>
            </a:r>
            <a:r>
              <a:rPr sz="2400" dirty="0">
                <a:solidFill>
                  <a:srgbClr val="003366"/>
                </a:solidFill>
                <a:latin typeface="Arial"/>
                <a:cs typeface="Arial"/>
              </a:rPr>
              <a:t>rác </a:t>
            </a:r>
            <a:r>
              <a:rPr sz="2400" spc="-5" dirty="0">
                <a:solidFill>
                  <a:srgbClr val="003366"/>
                </a:solidFill>
                <a:latin typeface="Arial"/>
                <a:cs typeface="Arial"/>
              </a:rPr>
              <a:t>(Spamming)	</a:t>
            </a:r>
            <a:r>
              <a:rPr sz="2400" dirty="0">
                <a:solidFill>
                  <a:srgbClr val="003366"/>
                </a:solidFill>
                <a:latin typeface="Arial"/>
                <a:cs typeface="Arial"/>
              </a:rPr>
              <a:t>và</a:t>
            </a:r>
            <a:r>
              <a:rPr sz="2400" spc="-105" dirty="0">
                <a:solidFill>
                  <a:srgbClr val="003366"/>
                </a:solidFill>
                <a:latin typeface="Arial"/>
                <a:cs typeface="Arial"/>
              </a:rPr>
              <a:t> </a:t>
            </a:r>
            <a:r>
              <a:rPr sz="2400" spc="-5" dirty="0">
                <a:solidFill>
                  <a:srgbClr val="003366"/>
                </a:solidFill>
                <a:latin typeface="Arial"/>
                <a:cs typeface="Arial"/>
              </a:rPr>
              <a:t>phần  </a:t>
            </a:r>
            <a:r>
              <a:rPr sz="2400" dirty="0">
                <a:solidFill>
                  <a:srgbClr val="003366"/>
                </a:solidFill>
                <a:latin typeface="Arial"/>
                <a:cs typeface="Arial"/>
              </a:rPr>
              <a:t>mềm </a:t>
            </a:r>
            <a:r>
              <a:rPr sz="2400" spc="-10" dirty="0">
                <a:solidFill>
                  <a:srgbClr val="003366"/>
                </a:solidFill>
                <a:latin typeface="Arial"/>
                <a:cs typeface="Arial"/>
              </a:rPr>
              <a:t>quảng </a:t>
            </a:r>
            <a:r>
              <a:rPr sz="2400" dirty="0">
                <a:solidFill>
                  <a:srgbClr val="003366"/>
                </a:solidFill>
                <a:latin typeface="Arial"/>
                <a:cs typeface="Arial"/>
              </a:rPr>
              <a:t>cáo</a:t>
            </a:r>
            <a:r>
              <a:rPr sz="2400" spc="30" dirty="0">
                <a:solidFill>
                  <a:srgbClr val="003366"/>
                </a:solidFill>
                <a:latin typeface="Arial"/>
                <a:cs typeface="Arial"/>
              </a:rPr>
              <a:t> </a:t>
            </a:r>
            <a:r>
              <a:rPr sz="2400" spc="-5" dirty="0">
                <a:solidFill>
                  <a:srgbClr val="003366"/>
                </a:solidFill>
                <a:latin typeface="Arial"/>
                <a:cs typeface="Arial"/>
              </a:rPr>
              <a:t>(Adware)</a:t>
            </a:r>
            <a:endParaRPr sz="24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52</a:t>
            </a:fld>
            <a:r>
              <a:rPr lang="en-US" altLang="en-US" smtClean="0"/>
              <a:t>/C4</a:t>
            </a:r>
            <a:endParaRPr lang="en-US" altLang="en-US" dirty="0"/>
          </a:p>
        </p:txBody>
      </p:sp>
    </p:spTree>
    <p:extLst>
      <p:ext uri="{BB962C8B-B14F-4D97-AF65-F5344CB8AC3E}">
        <p14:creationId xmlns:p14="http://schemas.microsoft.com/office/powerpoint/2010/main" val="1287619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568" y="533400"/>
            <a:ext cx="6927850"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006666"/>
                </a:solidFill>
              </a:rPr>
              <a:t>MẠO </a:t>
            </a:r>
            <a:r>
              <a:rPr sz="3200" dirty="0">
                <a:solidFill>
                  <a:srgbClr val="006666"/>
                </a:solidFill>
              </a:rPr>
              <a:t>DANH, XÂM </a:t>
            </a:r>
            <a:r>
              <a:rPr sz="3200" spc="-5" dirty="0">
                <a:solidFill>
                  <a:srgbClr val="006666"/>
                </a:solidFill>
              </a:rPr>
              <a:t>NHẬP </a:t>
            </a:r>
            <a:r>
              <a:rPr sz="3200" dirty="0">
                <a:solidFill>
                  <a:srgbClr val="006666"/>
                </a:solidFill>
              </a:rPr>
              <a:t>TRÁI</a:t>
            </a:r>
            <a:r>
              <a:rPr sz="3200" spc="-165" dirty="0">
                <a:solidFill>
                  <a:srgbClr val="006666"/>
                </a:solidFill>
              </a:rPr>
              <a:t> </a:t>
            </a:r>
            <a:r>
              <a:rPr sz="3200" dirty="0">
                <a:solidFill>
                  <a:srgbClr val="006666"/>
                </a:solidFill>
              </a:rPr>
              <a:t>PHÉP</a:t>
            </a:r>
            <a:endParaRPr sz="3200" dirty="0"/>
          </a:p>
        </p:txBody>
      </p:sp>
      <p:sp>
        <p:nvSpPr>
          <p:cNvPr id="3" name="object 3"/>
          <p:cNvSpPr txBox="1"/>
          <p:nvPr/>
        </p:nvSpPr>
        <p:spPr>
          <a:xfrm>
            <a:off x="842568" y="1589278"/>
            <a:ext cx="7652384" cy="3977004"/>
          </a:xfrm>
          <a:prstGeom prst="rect">
            <a:avLst/>
          </a:prstGeom>
        </p:spPr>
        <p:txBody>
          <a:bodyPr vert="horz" wrap="square" lIns="0" tIns="53975" rIns="0" bIns="0" rtlCol="0">
            <a:spAutoFit/>
          </a:bodyPr>
          <a:lstStyle/>
          <a:p>
            <a:pPr marL="355600" marR="101600" indent="-342900">
              <a:lnSpc>
                <a:spcPts val="2590"/>
              </a:lnSpc>
              <a:spcBef>
                <a:spcPts val="425"/>
              </a:spcBef>
              <a:buSzPct val="75000"/>
              <a:buFont typeface="Wingdings"/>
              <a:buChar char=""/>
              <a:tabLst>
                <a:tab pos="354965" algn="l"/>
                <a:tab pos="355600" algn="l"/>
              </a:tabLst>
            </a:pPr>
            <a:r>
              <a:rPr sz="2400" spc="-10" dirty="0">
                <a:solidFill>
                  <a:srgbClr val="003366"/>
                </a:solidFill>
                <a:latin typeface="Arial"/>
                <a:cs typeface="Arial"/>
              </a:rPr>
              <a:t>Ăn </a:t>
            </a:r>
            <a:r>
              <a:rPr sz="2400" spc="-5" dirty="0">
                <a:solidFill>
                  <a:srgbClr val="003366"/>
                </a:solidFill>
                <a:latin typeface="Arial"/>
                <a:cs typeface="Arial"/>
              </a:rPr>
              <a:t>cắp </a:t>
            </a:r>
            <a:r>
              <a:rPr sz="2400" dirty="0">
                <a:solidFill>
                  <a:srgbClr val="003366"/>
                </a:solidFill>
                <a:latin typeface="Arial"/>
                <a:cs typeface="Arial"/>
              </a:rPr>
              <a:t>mật </a:t>
            </a:r>
            <a:r>
              <a:rPr sz="2400" spc="-5" dirty="0">
                <a:solidFill>
                  <a:srgbClr val="003366"/>
                </a:solidFill>
                <a:latin typeface="Arial"/>
                <a:cs typeface="Arial"/>
              </a:rPr>
              <a:t>khẩu bảng cách </a:t>
            </a:r>
            <a:r>
              <a:rPr sz="2400" dirty="0">
                <a:solidFill>
                  <a:srgbClr val="003366"/>
                </a:solidFill>
                <a:latin typeface="Arial"/>
                <a:cs typeface="Arial"/>
              </a:rPr>
              <a:t>thử tự </a:t>
            </a:r>
            <a:r>
              <a:rPr sz="2400" spc="-5" dirty="0">
                <a:solidFill>
                  <a:srgbClr val="003366"/>
                </a:solidFill>
                <a:latin typeface="Arial"/>
                <a:cs typeface="Arial"/>
              </a:rPr>
              <a:t>động </a:t>
            </a:r>
            <a:r>
              <a:rPr sz="2400" dirty="0">
                <a:solidFill>
                  <a:srgbClr val="003366"/>
                </a:solidFill>
                <a:latin typeface="Arial"/>
                <a:cs typeface="Arial"/>
              </a:rPr>
              <a:t>một </a:t>
            </a:r>
            <a:r>
              <a:rPr sz="2400" spc="-5" dirty="0">
                <a:solidFill>
                  <a:srgbClr val="003366"/>
                </a:solidFill>
                <a:latin typeface="Arial"/>
                <a:cs typeface="Arial"/>
              </a:rPr>
              <a:t>cách có  hệ thống</a:t>
            </a:r>
            <a:endParaRPr sz="2400">
              <a:latin typeface="Arial"/>
              <a:cs typeface="Arial"/>
            </a:endParaRPr>
          </a:p>
          <a:p>
            <a:pPr marL="355600" indent="-342900">
              <a:lnSpc>
                <a:spcPct val="100000"/>
              </a:lnSpc>
              <a:spcBef>
                <a:spcPts val="254"/>
              </a:spcBef>
              <a:buSzPct val="75000"/>
              <a:buFont typeface="Wingdings"/>
              <a:buChar char=""/>
              <a:tabLst>
                <a:tab pos="354965" algn="l"/>
                <a:tab pos="355600" algn="l"/>
              </a:tabLst>
            </a:pPr>
            <a:r>
              <a:rPr sz="2400" spc="-5" dirty="0">
                <a:solidFill>
                  <a:srgbClr val="003366"/>
                </a:solidFill>
                <a:latin typeface="Arial"/>
                <a:cs typeface="Arial"/>
              </a:rPr>
              <a:t>Bằng lừa đảo những người </a:t>
            </a:r>
            <a:r>
              <a:rPr sz="2400" dirty="0">
                <a:solidFill>
                  <a:srgbClr val="003366"/>
                </a:solidFill>
                <a:latin typeface="Arial"/>
                <a:cs typeface="Arial"/>
              </a:rPr>
              <a:t>cả tin, </a:t>
            </a:r>
            <a:r>
              <a:rPr sz="2400" spc="-5" dirty="0">
                <a:solidFill>
                  <a:srgbClr val="003366"/>
                </a:solidFill>
                <a:latin typeface="Arial"/>
                <a:cs typeface="Arial"/>
              </a:rPr>
              <a:t>nhẹ</a:t>
            </a:r>
            <a:r>
              <a:rPr sz="2400" spc="15" dirty="0">
                <a:solidFill>
                  <a:srgbClr val="003366"/>
                </a:solidFill>
                <a:latin typeface="Arial"/>
                <a:cs typeface="Arial"/>
              </a:rPr>
              <a:t> </a:t>
            </a:r>
            <a:r>
              <a:rPr sz="2400" spc="-5" dirty="0">
                <a:solidFill>
                  <a:srgbClr val="003366"/>
                </a:solidFill>
                <a:latin typeface="Arial"/>
                <a:cs typeface="Arial"/>
              </a:rPr>
              <a:t>dạ</a:t>
            </a:r>
            <a:endParaRPr sz="2400">
              <a:latin typeface="Arial"/>
              <a:cs typeface="Arial"/>
            </a:endParaRPr>
          </a:p>
          <a:p>
            <a:pPr marL="355600" marR="5080" indent="-342900">
              <a:lnSpc>
                <a:spcPts val="2590"/>
              </a:lnSpc>
              <a:spcBef>
                <a:spcPts val="615"/>
              </a:spcBef>
              <a:buSzPct val="75000"/>
              <a:buFont typeface="Wingdings"/>
              <a:buChar char=""/>
              <a:tabLst>
                <a:tab pos="354965" algn="l"/>
                <a:tab pos="355600" algn="l"/>
              </a:tabLst>
            </a:pPr>
            <a:r>
              <a:rPr sz="2400" dirty="0">
                <a:solidFill>
                  <a:srgbClr val="003366"/>
                </a:solidFill>
                <a:latin typeface="Arial"/>
                <a:cs typeface="Arial"/>
              </a:rPr>
              <a:t>Ăn trộm mật </a:t>
            </a:r>
            <a:r>
              <a:rPr sz="2400" spc="-5" dirty="0">
                <a:solidFill>
                  <a:srgbClr val="003366"/>
                </a:solidFill>
                <a:latin typeface="Arial"/>
                <a:cs typeface="Arial"/>
              </a:rPr>
              <a:t>khẩu bằng </a:t>
            </a:r>
            <a:r>
              <a:rPr sz="2400" dirty="0">
                <a:solidFill>
                  <a:srgbClr val="003366"/>
                </a:solidFill>
                <a:latin typeface="Arial"/>
                <a:cs typeface="Arial"/>
              </a:rPr>
              <a:t>cách </a:t>
            </a:r>
            <a:r>
              <a:rPr sz="2400" spc="-5" dirty="0">
                <a:solidFill>
                  <a:srgbClr val="003366"/>
                </a:solidFill>
                <a:latin typeface="Arial"/>
                <a:cs typeface="Arial"/>
              </a:rPr>
              <a:t>bắt </a:t>
            </a:r>
            <a:r>
              <a:rPr sz="2400" dirty="0">
                <a:solidFill>
                  <a:srgbClr val="003366"/>
                </a:solidFill>
                <a:latin typeface="Arial"/>
                <a:cs typeface="Arial"/>
              </a:rPr>
              <a:t>các </a:t>
            </a:r>
            <a:r>
              <a:rPr sz="2400" spc="-5" dirty="0">
                <a:solidFill>
                  <a:srgbClr val="003366"/>
                </a:solidFill>
                <a:latin typeface="Arial"/>
                <a:cs typeface="Arial"/>
              </a:rPr>
              <a:t>gói </a:t>
            </a:r>
            <a:r>
              <a:rPr sz="2400" dirty="0">
                <a:solidFill>
                  <a:srgbClr val="003366"/>
                </a:solidFill>
                <a:latin typeface="Arial"/>
                <a:cs typeface="Arial"/>
              </a:rPr>
              <a:t>tin của</a:t>
            </a:r>
            <a:r>
              <a:rPr sz="2400" spc="-90" dirty="0">
                <a:solidFill>
                  <a:srgbClr val="003366"/>
                </a:solidFill>
                <a:latin typeface="Arial"/>
                <a:cs typeface="Arial"/>
              </a:rPr>
              <a:t> </a:t>
            </a:r>
            <a:r>
              <a:rPr sz="2400" dirty="0">
                <a:solidFill>
                  <a:srgbClr val="003366"/>
                </a:solidFill>
                <a:latin typeface="Arial"/>
                <a:cs typeface="Arial"/>
              </a:rPr>
              <a:t>mạng  </a:t>
            </a:r>
            <a:r>
              <a:rPr sz="2400" spc="-5" dirty="0">
                <a:solidFill>
                  <a:srgbClr val="003366"/>
                </a:solidFill>
                <a:latin typeface="Arial"/>
                <a:cs typeface="Arial"/>
              </a:rPr>
              <a:t>để phân </a:t>
            </a:r>
            <a:r>
              <a:rPr sz="2400" dirty="0">
                <a:solidFill>
                  <a:srgbClr val="003366"/>
                </a:solidFill>
                <a:latin typeface="Arial"/>
                <a:cs typeface="Arial"/>
              </a:rPr>
              <a:t>tích</a:t>
            </a:r>
            <a:r>
              <a:rPr sz="2400" spc="-15" dirty="0">
                <a:solidFill>
                  <a:srgbClr val="003366"/>
                </a:solidFill>
                <a:latin typeface="Arial"/>
                <a:cs typeface="Arial"/>
              </a:rPr>
              <a:t> </a:t>
            </a:r>
            <a:r>
              <a:rPr sz="2400" spc="-5" dirty="0">
                <a:solidFill>
                  <a:srgbClr val="003366"/>
                </a:solidFill>
                <a:latin typeface="Arial"/>
                <a:cs typeface="Arial"/>
              </a:rPr>
              <a:t>(sniffer).</a:t>
            </a:r>
            <a:endParaRPr sz="2400">
              <a:latin typeface="Arial"/>
              <a:cs typeface="Arial"/>
            </a:endParaRPr>
          </a:p>
          <a:p>
            <a:pPr marL="355600" marR="34290" indent="-342900">
              <a:lnSpc>
                <a:spcPct val="90000"/>
              </a:lnSpc>
              <a:spcBef>
                <a:spcPts val="540"/>
              </a:spcBef>
              <a:buSzPct val="75000"/>
              <a:buFont typeface="Wingdings"/>
              <a:buChar char=""/>
              <a:tabLst>
                <a:tab pos="354965" algn="l"/>
                <a:tab pos="355600" algn="l"/>
              </a:tabLst>
            </a:pPr>
            <a:r>
              <a:rPr sz="2400" spc="-5" dirty="0">
                <a:solidFill>
                  <a:srgbClr val="003366"/>
                </a:solidFill>
                <a:latin typeface="Arial"/>
                <a:cs typeface="Arial"/>
              </a:rPr>
              <a:t>Dùng </a:t>
            </a:r>
            <a:r>
              <a:rPr sz="2400" dirty="0">
                <a:solidFill>
                  <a:srgbClr val="003366"/>
                </a:solidFill>
                <a:latin typeface="Arial"/>
                <a:cs typeface="Arial"/>
              </a:rPr>
              <a:t>các </a:t>
            </a:r>
            <a:r>
              <a:rPr sz="2400" spc="-5" dirty="0">
                <a:solidFill>
                  <a:srgbClr val="003366"/>
                </a:solidFill>
                <a:latin typeface="Arial"/>
                <a:cs typeface="Arial"/>
              </a:rPr>
              <a:t>phần </a:t>
            </a:r>
            <a:r>
              <a:rPr sz="2400" dirty="0">
                <a:solidFill>
                  <a:srgbClr val="003366"/>
                </a:solidFill>
                <a:latin typeface="Arial"/>
                <a:cs typeface="Arial"/>
              </a:rPr>
              <a:t>mềm </a:t>
            </a:r>
            <a:r>
              <a:rPr sz="2400" spc="-10" dirty="0">
                <a:solidFill>
                  <a:srgbClr val="003366"/>
                </a:solidFill>
                <a:latin typeface="Arial"/>
                <a:cs typeface="Arial"/>
              </a:rPr>
              <a:t>gián </a:t>
            </a:r>
            <a:r>
              <a:rPr sz="2400" spc="-5" dirty="0">
                <a:solidFill>
                  <a:srgbClr val="003366"/>
                </a:solidFill>
                <a:latin typeface="Arial"/>
                <a:cs typeface="Arial"/>
              </a:rPr>
              <a:t>điệp (Spyware). </a:t>
            </a:r>
            <a:r>
              <a:rPr sz="2400" dirty="0">
                <a:solidFill>
                  <a:srgbClr val="003366"/>
                </a:solidFill>
                <a:latin typeface="Arial"/>
                <a:cs typeface="Arial"/>
              </a:rPr>
              <a:t>Phần mềm  </a:t>
            </a:r>
            <a:r>
              <a:rPr sz="2400" spc="-5" dirty="0">
                <a:solidFill>
                  <a:srgbClr val="003366"/>
                </a:solidFill>
                <a:latin typeface="Arial"/>
                <a:cs typeface="Arial"/>
              </a:rPr>
              <a:t>được gửi qua </a:t>
            </a:r>
            <a:r>
              <a:rPr sz="2400" dirty="0">
                <a:solidFill>
                  <a:srgbClr val="003366"/>
                </a:solidFill>
                <a:latin typeface="Arial"/>
                <a:cs typeface="Arial"/>
              </a:rPr>
              <a:t>mail </a:t>
            </a:r>
            <a:r>
              <a:rPr sz="2400" spc="-5" dirty="0">
                <a:solidFill>
                  <a:srgbClr val="003366"/>
                </a:solidFill>
                <a:latin typeface="Arial"/>
                <a:cs typeface="Arial"/>
              </a:rPr>
              <a:t>hay </a:t>
            </a:r>
            <a:r>
              <a:rPr sz="2400" dirty="0">
                <a:solidFill>
                  <a:srgbClr val="003366"/>
                </a:solidFill>
                <a:latin typeface="Arial"/>
                <a:cs typeface="Arial"/>
              </a:rPr>
              <a:t>kích thích </a:t>
            </a:r>
            <a:r>
              <a:rPr sz="2400" spc="-5" dirty="0">
                <a:solidFill>
                  <a:srgbClr val="003366"/>
                </a:solidFill>
                <a:latin typeface="Arial"/>
                <a:cs typeface="Arial"/>
              </a:rPr>
              <a:t>để người </a:t>
            </a:r>
            <a:r>
              <a:rPr sz="2400" dirty="0">
                <a:solidFill>
                  <a:srgbClr val="003366"/>
                </a:solidFill>
                <a:latin typeface="Arial"/>
                <a:cs typeface="Arial"/>
              </a:rPr>
              <a:t>sử </a:t>
            </a:r>
            <a:r>
              <a:rPr sz="2400" spc="-10" dirty="0">
                <a:solidFill>
                  <a:srgbClr val="003366"/>
                </a:solidFill>
                <a:latin typeface="Arial"/>
                <a:cs typeface="Arial"/>
              </a:rPr>
              <a:t>dụng  download </a:t>
            </a:r>
            <a:r>
              <a:rPr sz="2400" dirty="0">
                <a:solidFill>
                  <a:srgbClr val="003366"/>
                </a:solidFill>
                <a:latin typeface="Arial"/>
                <a:cs typeface="Arial"/>
              </a:rPr>
              <a:t>về chạy thử. </a:t>
            </a:r>
            <a:r>
              <a:rPr sz="2400" spc="-10" dirty="0">
                <a:solidFill>
                  <a:srgbClr val="003366"/>
                </a:solidFill>
                <a:latin typeface="Arial"/>
                <a:cs typeface="Arial"/>
              </a:rPr>
              <a:t>Khi </a:t>
            </a:r>
            <a:r>
              <a:rPr sz="2400" dirty="0">
                <a:solidFill>
                  <a:srgbClr val="003366"/>
                </a:solidFill>
                <a:latin typeface="Arial"/>
                <a:cs typeface="Arial"/>
              </a:rPr>
              <a:t>chạy một </a:t>
            </a:r>
            <a:r>
              <a:rPr sz="2400" spc="-5" dirty="0">
                <a:solidFill>
                  <a:srgbClr val="003366"/>
                </a:solidFill>
                <a:latin typeface="Arial"/>
                <a:cs typeface="Arial"/>
              </a:rPr>
              <a:t>lần là bị nhiễm.  Phần </a:t>
            </a:r>
            <a:r>
              <a:rPr sz="2400" dirty="0">
                <a:solidFill>
                  <a:srgbClr val="003366"/>
                </a:solidFill>
                <a:latin typeface="Arial"/>
                <a:cs typeface="Arial"/>
              </a:rPr>
              <a:t>mềm </a:t>
            </a:r>
            <a:r>
              <a:rPr sz="2400" spc="-5" dirty="0">
                <a:solidFill>
                  <a:srgbClr val="003366"/>
                </a:solidFill>
                <a:latin typeface="Arial"/>
                <a:cs typeface="Arial"/>
              </a:rPr>
              <a:t>này </a:t>
            </a:r>
            <a:r>
              <a:rPr sz="2400" dirty="0">
                <a:solidFill>
                  <a:srgbClr val="003366"/>
                </a:solidFill>
                <a:latin typeface="Arial"/>
                <a:cs typeface="Arial"/>
              </a:rPr>
              <a:t>sẽ </a:t>
            </a:r>
            <a:r>
              <a:rPr sz="2400" spc="-5" dirty="0">
                <a:solidFill>
                  <a:srgbClr val="003366"/>
                </a:solidFill>
                <a:latin typeface="Arial"/>
                <a:cs typeface="Arial"/>
              </a:rPr>
              <a:t>gửi </a:t>
            </a:r>
            <a:r>
              <a:rPr sz="2400" dirty="0">
                <a:solidFill>
                  <a:srgbClr val="003366"/>
                </a:solidFill>
                <a:latin typeface="Arial"/>
                <a:cs typeface="Arial"/>
              </a:rPr>
              <a:t>các thông tin của </a:t>
            </a:r>
            <a:r>
              <a:rPr sz="2400" spc="-5" dirty="0">
                <a:solidFill>
                  <a:srgbClr val="003366"/>
                </a:solidFill>
                <a:latin typeface="Arial"/>
                <a:cs typeface="Arial"/>
              </a:rPr>
              <a:t>máy </a:t>
            </a:r>
            <a:r>
              <a:rPr sz="2400" dirty="0">
                <a:solidFill>
                  <a:srgbClr val="003366"/>
                </a:solidFill>
                <a:latin typeface="Arial"/>
                <a:cs typeface="Arial"/>
              </a:rPr>
              <a:t>ra </a:t>
            </a:r>
            <a:r>
              <a:rPr sz="2400" spc="-10" dirty="0">
                <a:solidFill>
                  <a:srgbClr val="003366"/>
                </a:solidFill>
                <a:latin typeface="Arial"/>
                <a:cs typeface="Arial"/>
              </a:rPr>
              <a:t>ngoài  </a:t>
            </a:r>
            <a:r>
              <a:rPr sz="2400" spc="-5" dirty="0">
                <a:solidFill>
                  <a:srgbClr val="003366"/>
                </a:solidFill>
                <a:latin typeface="Arial"/>
                <a:cs typeface="Arial"/>
              </a:rPr>
              <a:t>giúp </a:t>
            </a:r>
            <a:r>
              <a:rPr sz="2400" dirty="0">
                <a:solidFill>
                  <a:srgbClr val="003366"/>
                </a:solidFill>
                <a:latin typeface="Arial"/>
                <a:cs typeface="Arial"/>
              </a:rPr>
              <a:t>cho tin tặc có thể </a:t>
            </a:r>
            <a:r>
              <a:rPr sz="2400" spc="-5" dirty="0">
                <a:solidFill>
                  <a:srgbClr val="003366"/>
                </a:solidFill>
                <a:latin typeface="Arial"/>
                <a:cs typeface="Arial"/>
              </a:rPr>
              <a:t>khống </a:t>
            </a:r>
            <a:r>
              <a:rPr sz="2400" dirty="0">
                <a:solidFill>
                  <a:srgbClr val="003366"/>
                </a:solidFill>
                <a:latin typeface="Arial"/>
                <a:cs typeface="Arial"/>
              </a:rPr>
              <a:t>chế </a:t>
            </a:r>
            <a:r>
              <a:rPr sz="2400" spc="-5" dirty="0">
                <a:solidFill>
                  <a:srgbClr val="003366"/>
                </a:solidFill>
                <a:latin typeface="Arial"/>
                <a:cs typeface="Arial"/>
              </a:rPr>
              <a:t>được </a:t>
            </a:r>
            <a:r>
              <a:rPr sz="2400" dirty="0">
                <a:solidFill>
                  <a:srgbClr val="003366"/>
                </a:solidFill>
                <a:latin typeface="Arial"/>
                <a:cs typeface="Arial"/>
              </a:rPr>
              <a:t>máy </a:t>
            </a:r>
            <a:r>
              <a:rPr sz="2400" spc="-5" dirty="0">
                <a:solidFill>
                  <a:srgbClr val="003366"/>
                </a:solidFill>
                <a:latin typeface="Arial"/>
                <a:cs typeface="Arial"/>
              </a:rPr>
              <a:t>bị</a:t>
            </a:r>
            <a:r>
              <a:rPr sz="2400" spc="-60" dirty="0">
                <a:solidFill>
                  <a:srgbClr val="003366"/>
                </a:solidFill>
                <a:latin typeface="Arial"/>
                <a:cs typeface="Arial"/>
              </a:rPr>
              <a:t> </a:t>
            </a:r>
            <a:r>
              <a:rPr sz="2400" spc="-5" dirty="0">
                <a:solidFill>
                  <a:srgbClr val="003366"/>
                </a:solidFill>
                <a:latin typeface="Arial"/>
                <a:cs typeface="Arial"/>
              </a:rPr>
              <a:t>nhiễm.</a:t>
            </a:r>
            <a:endParaRPr sz="2400">
              <a:latin typeface="Arial"/>
              <a:cs typeface="Arial"/>
            </a:endParaRPr>
          </a:p>
          <a:p>
            <a:pPr marL="355600" indent="-342900">
              <a:lnSpc>
                <a:spcPct val="100000"/>
              </a:lnSpc>
              <a:spcBef>
                <a:spcPts val="295"/>
              </a:spcBef>
              <a:buSzPct val="75000"/>
              <a:buFont typeface="Wingdings"/>
              <a:buChar char=""/>
              <a:tabLst>
                <a:tab pos="354965" algn="l"/>
                <a:tab pos="355600" algn="l"/>
              </a:tabLst>
            </a:pPr>
            <a:r>
              <a:rPr sz="2400" dirty="0">
                <a:solidFill>
                  <a:srgbClr val="003366"/>
                </a:solidFill>
                <a:latin typeface="Arial"/>
                <a:cs typeface="Arial"/>
              </a:rPr>
              <a:t>Một </a:t>
            </a:r>
            <a:r>
              <a:rPr sz="2400" spc="-10" dirty="0">
                <a:solidFill>
                  <a:srgbClr val="003366"/>
                </a:solidFill>
                <a:latin typeface="Arial"/>
                <a:cs typeface="Arial"/>
              </a:rPr>
              <a:t>loại </a:t>
            </a:r>
            <a:r>
              <a:rPr sz="2400" spc="-5" dirty="0">
                <a:solidFill>
                  <a:srgbClr val="003366"/>
                </a:solidFill>
                <a:latin typeface="Arial"/>
                <a:cs typeface="Arial"/>
              </a:rPr>
              <a:t>phần </a:t>
            </a:r>
            <a:r>
              <a:rPr sz="2400" dirty="0">
                <a:solidFill>
                  <a:srgbClr val="003366"/>
                </a:solidFill>
                <a:latin typeface="Arial"/>
                <a:cs typeface="Arial"/>
              </a:rPr>
              <a:t>mềm </a:t>
            </a:r>
            <a:r>
              <a:rPr sz="2400" spc="-5" dirty="0">
                <a:solidFill>
                  <a:srgbClr val="003366"/>
                </a:solidFill>
                <a:latin typeface="Arial"/>
                <a:cs typeface="Arial"/>
              </a:rPr>
              <a:t>spyware là</a:t>
            </a:r>
            <a:r>
              <a:rPr sz="2400" spc="30" dirty="0">
                <a:solidFill>
                  <a:srgbClr val="003366"/>
                </a:solidFill>
                <a:latin typeface="Arial"/>
                <a:cs typeface="Arial"/>
              </a:rPr>
              <a:t> </a:t>
            </a:r>
            <a:r>
              <a:rPr sz="2400" spc="-5" dirty="0">
                <a:solidFill>
                  <a:srgbClr val="003366"/>
                </a:solidFill>
                <a:latin typeface="Arial"/>
                <a:cs typeface="Arial"/>
              </a:rPr>
              <a:t>Keylogger</a:t>
            </a:r>
            <a:endParaRPr sz="240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53</a:t>
            </a:fld>
            <a:r>
              <a:rPr lang="en-US" altLang="en-US" smtClean="0"/>
              <a:t>/C4</a:t>
            </a:r>
            <a:endParaRPr lang="en-US" altLang="en-US" dirty="0"/>
          </a:p>
        </p:txBody>
      </p:sp>
    </p:spTree>
    <p:extLst>
      <p:ext uri="{BB962C8B-B14F-4D97-AF65-F5344CB8AC3E}">
        <p14:creationId xmlns:p14="http://schemas.microsoft.com/office/powerpoint/2010/main" val="2152765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0" y="457200"/>
            <a:ext cx="9448800" cy="609600"/>
          </a:xfrm>
        </p:spPr>
        <p:txBody>
          <a:bodyPr/>
          <a:lstStyle/>
          <a:p>
            <a:r>
              <a:rPr lang="en-US" sz="3600"/>
              <a:t>Đối phó với phần mềm độc hại </a:t>
            </a:r>
            <a:endParaRPr lang="en-US" altLang="en-US"/>
          </a:p>
        </p:txBody>
      </p:sp>
      <p:sp>
        <p:nvSpPr>
          <p:cNvPr id="142339" name="Content Placeholder 2"/>
          <p:cNvSpPr>
            <a:spLocks noGrp="1"/>
          </p:cNvSpPr>
          <p:nvPr>
            <p:ph idx="1"/>
          </p:nvPr>
        </p:nvSpPr>
        <p:spPr>
          <a:xfrm>
            <a:off x="304800" y="1066800"/>
            <a:ext cx="8610600" cy="4873625"/>
          </a:xfrm>
        </p:spPr>
        <p:txBody>
          <a:bodyPr/>
          <a:lstStyle/>
          <a:p>
            <a:r>
              <a:rPr lang="en-US" b="1"/>
              <a:t>Tránh virus hoặc phần mềm độc hại </a:t>
            </a:r>
          </a:p>
          <a:p>
            <a:pPr marL="396875" lvl="1" indent="-336550"/>
            <a:r>
              <a:rPr lang="en-US" sz="2600"/>
              <a:t>Lưu tất cả các tập tin tải về vào thư mục khác với thư mục dữ liệu và quét trước khi mở chúng </a:t>
            </a:r>
          </a:p>
          <a:p>
            <a:pPr marL="396875" lvl="1" indent="-336550"/>
            <a:r>
              <a:rPr lang="en-US" sz="2600"/>
              <a:t>Quét bất kỳ phương tiện di động trước khi sao chép hoặc mở tập tin chứa trên các phương tiện này </a:t>
            </a:r>
          </a:p>
          <a:p>
            <a:pPr marL="396875" lvl="1" indent="-336550"/>
            <a:r>
              <a:rPr lang="en-US" sz="2600"/>
              <a:t>Nếu chia sẻ tập tin với người khác, quét tập tin trước khi gửi để đảm bảo không vô tình truyền virus cho họ </a:t>
            </a:r>
          </a:p>
          <a:p>
            <a:pPr marL="396875" lvl="1" indent="-336550"/>
            <a:r>
              <a:rPr lang="en-US" sz="2600"/>
              <a:t>Luôn luôn đặt chương trình chống virus của bạn tự động quét tất cả các thư đến và đi. </a:t>
            </a:r>
          </a:p>
          <a:p>
            <a:pPr marL="396875" lvl="1" indent="-336550"/>
            <a:r>
              <a:rPr lang="en-US" sz="2600"/>
              <a:t>Luôn luôn quét tập tin đính kèm email trước khi mở chúng, ngay cả khi chúng đến từ một người bạn biết </a:t>
            </a:r>
            <a:endParaRPr lang="en-US" sz="2600" dirty="0"/>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7D2963C6-D099-6F4B-B04E-632DF85F0DD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54</a:t>
            </a:fld>
            <a:r>
              <a:rPr lang="en-US" altLang="en-US"/>
              <a:t>/C4</a:t>
            </a:r>
            <a:endParaRPr lang="en-US" altLang="en-US" dirty="0"/>
          </a:p>
        </p:txBody>
      </p:sp>
    </p:spTree>
    <p:extLst>
      <p:ext uri="{BB962C8B-B14F-4D97-AF65-F5344CB8AC3E}">
        <p14:creationId xmlns:p14="http://schemas.microsoft.com/office/powerpoint/2010/main" val="2501817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altLang="en-US" dirty="0" err="1"/>
              <a:t>Giải</a:t>
            </a:r>
            <a:r>
              <a:rPr lang="en-US" altLang="en-US" dirty="0"/>
              <a:t> </a:t>
            </a:r>
            <a:r>
              <a:rPr lang="en-US" altLang="en-US" dirty="0" err="1"/>
              <a:t>bài</a:t>
            </a:r>
            <a:r>
              <a:rPr lang="en-US" altLang="en-US" dirty="0"/>
              <a:t> </a:t>
            </a:r>
            <a:r>
              <a:rPr lang="en-US" altLang="en-US" dirty="0" err="1"/>
              <a:t>toán</a:t>
            </a:r>
            <a:r>
              <a:rPr lang="en-US" altLang="en-US" dirty="0"/>
              <a:t> </a:t>
            </a:r>
            <a:r>
              <a:rPr lang="en-US" altLang="en-US" dirty="0" err="1"/>
              <a:t>trên</a:t>
            </a:r>
            <a:r>
              <a:rPr lang="en-US" altLang="en-US" dirty="0"/>
              <a:t> </a:t>
            </a:r>
            <a:r>
              <a:rPr lang="en-US" altLang="en-US" dirty="0" err="1"/>
              <a:t>máy</a:t>
            </a:r>
            <a:r>
              <a:rPr lang="en-US" altLang="en-US" dirty="0"/>
              <a:t> </a:t>
            </a:r>
            <a:r>
              <a:rPr lang="en-US" altLang="en-US" dirty="0" err="1"/>
              <a:t>tính</a:t>
            </a:r>
            <a:endParaRPr lang="en-US" altLang="en-US" dirty="0"/>
          </a:p>
        </p:txBody>
      </p:sp>
      <p:sp>
        <p:nvSpPr>
          <p:cNvPr id="4" name="Footer Placeholder 3"/>
          <p:cNvSpPr>
            <a:spLocks noGrp="1"/>
          </p:cNvSpPr>
          <p:nvPr>
            <p:ph type="ftr" sz="quarter" idx="11"/>
          </p:nvPr>
        </p:nvSpPr>
        <p:spPr/>
        <p:txBody>
          <a:bodyPr/>
          <a:lstStyle/>
          <a:p>
            <a:pPr>
              <a:defRPr/>
            </a:pPr>
            <a:r>
              <a:rPr lang="vi-VN"/>
              <a:t>NMTH - Chương 4</a:t>
            </a:r>
            <a:endParaRPr lang="en-US"/>
          </a:p>
        </p:txBody>
      </p:sp>
      <p:sp>
        <p:nvSpPr>
          <p:cNvPr id="2" name="Slide Number Placeholder 1">
            <a:extLst>
              <a:ext uri="{FF2B5EF4-FFF2-40B4-BE49-F238E27FC236}">
                <a16:creationId xmlns:a16="http://schemas.microsoft.com/office/drawing/2014/main" id="{C9A43A73-3F1C-614B-A470-98BA258C58CE}"/>
              </a:ext>
            </a:extLst>
          </p:cNvPr>
          <p:cNvSpPr>
            <a:spLocks noGrp="1"/>
          </p:cNvSpPr>
          <p:nvPr>
            <p:ph type="sldNum" sz="quarter" idx="12"/>
          </p:nvPr>
        </p:nvSpPr>
        <p:spPr/>
        <p:txBody>
          <a:bodyPr/>
          <a:lstStyle/>
          <a:p>
            <a:pPr>
              <a:defRPr/>
            </a:pPr>
            <a:fld id="{0CDAD661-5089-4E08-AA8E-D4C5BD36E940}" type="slidenum">
              <a:rPr lang="en-US" smtClean="0"/>
              <a:pPr>
                <a:defRPr/>
              </a:pPr>
              <a:t>55</a:t>
            </a:fld>
            <a:endParaRPr lang="en-US"/>
          </a:p>
        </p:txBody>
      </p:sp>
    </p:spTree>
    <p:extLst>
      <p:ext uri="{BB962C8B-B14F-4D97-AF65-F5344CB8AC3E}">
        <p14:creationId xmlns:p14="http://schemas.microsoft.com/office/powerpoint/2010/main" val="3048945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toán</a:t>
            </a:r>
            <a:endParaRPr lang="en-US" altLang="vi-VN" sz="3600" dirty="0">
              <a:latin typeface="Times New Roman" panose="02020603050405020304" pitchFamily="18" charset="0"/>
            </a:endParaRPr>
          </a:p>
        </p:txBody>
      </p:sp>
      <p:sp>
        <p:nvSpPr>
          <p:cNvPr id="143364" name="Rectangle 3"/>
          <p:cNvSpPr>
            <a:spLocks noGrp="1" noChangeArrowheads="1"/>
          </p:cNvSpPr>
          <p:nvPr>
            <p:ph type="body" idx="1"/>
          </p:nvPr>
        </p:nvSpPr>
        <p:spPr>
          <a:xfrm>
            <a:off x="304800" y="1066800"/>
            <a:ext cx="8610600" cy="5257800"/>
          </a:xfrm>
        </p:spPr>
        <p:txBody>
          <a:bodyPr/>
          <a:lstStyle/>
          <a:p>
            <a:pPr eaLnBrk="1" hangingPunct="1">
              <a:buFont typeface="Wingdings" panose="05000000000000000000" pitchFamily="2" charset="2"/>
              <a:buChar char="q"/>
            </a:pPr>
            <a:r>
              <a:rPr lang="en-US" altLang="vi-VN" sz="2600">
                <a:latin typeface="+mj-lt"/>
              </a:rPr>
              <a:t>Bài toán là </a:t>
            </a:r>
            <a:r>
              <a:rPr lang="en-US" sz="2600">
                <a:latin typeface="+mj-lt"/>
              </a:rPr>
              <a:t>một loại vấn đề mà để giải quyết phải liên quan ít nhiều đến tính toán: bài toán trong vật lý, hóa học, xây dựng, kinh tế…</a:t>
            </a:r>
          </a:p>
          <a:p>
            <a:pPr eaLnBrk="1" hangingPunct="1">
              <a:buFont typeface="Wingdings" panose="05000000000000000000" pitchFamily="2" charset="2"/>
              <a:buChar char="q"/>
            </a:pPr>
            <a:r>
              <a:rPr lang="vi-VN" sz="2600">
                <a:latin typeface="+mj-lt"/>
              </a:rPr>
              <a:t>Biểu diễn vấn đề</a:t>
            </a:r>
            <a:r>
              <a:rPr lang="en-US" sz="2600">
                <a:latin typeface="+mj-lt"/>
              </a:rPr>
              <a:t> </a:t>
            </a:r>
            <a:r>
              <a:rPr lang="vi-VN" sz="2600">
                <a:latin typeface="+mj-lt"/>
              </a:rPr>
              <a:t>bài toán A → B </a:t>
            </a:r>
            <a:endParaRPr lang="en-US" sz="2600">
              <a:latin typeface="+mj-lt"/>
            </a:endParaRPr>
          </a:p>
          <a:p>
            <a:pPr lvl="1" eaLnBrk="1" hangingPunct="1">
              <a:buFont typeface="Arial" panose="020B0604020202020204" pitchFamily="34" charset="0"/>
              <a:buChar char="•"/>
            </a:pPr>
            <a:r>
              <a:rPr lang="vi-VN" sz="2600">
                <a:latin typeface="+mj-lt"/>
              </a:rPr>
              <a:t>A: Giả thiết, điều kiện ban đầu</a:t>
            </a:r>
            <a:endParaRPr lang="en-US" sz="2600">
              <a:latin typeface="+mj-lt"/>
            </a:endParaRPr>
          </a:p>
          <a:p>
            <a:pPr lvl="1" eaLnBrk="1" hangingPunct="1">
              <a:buFont typeface="Arial" panose="020B0604020202020204" pitchFamily="34" charset="0"/>
              <a:buChar char="•"/>
            </a:pPr>
            <a:r>
              <a:rPr lang="vi-VN" sz="2600">
                <a:latin typeface="+mj-lt"/>
              </a:rPr>
              <a:t>B: Kết luận, mục tiêu cần đạt</a:t>
            </a:r>
            <a:endParaRPr lang="en-US" sz="2600">
              <a:latin typeface="+mj-lt"/>
            </a:endParaRPr>
          </a:p>
          <a:p>
            <a:pPr eaLnBrk="1" hangingPunct="1">
              <a:buFont typeface="Wingdings" panose="05000000000000000000" pitchFamily="2" charset="2"/>
              <a:buChar char="q"/>
            </a:pPr>
            <a:r>
              <a:rPr lang="vi-VN" sz="2600">
                <a:latin typeface="+mj-lt"/>
              </a:rPr>
              <a:t>Giải quyết vấn đề</a:t>
            </a:r>
            <a:r>
              <a:rPr lang="en-US" sz="2600">
                <a:latin typeface="+mj-lt"/>
              </a:rPr>
              <a:t> </a:t>
            </a:r>
            <a:r>
              <a:rPr lang="vi-VN" sz="2600">
                <a:latin typeface="+mj-lt"/>
              </a:rPr>
              <a:t>bài toán </a:t>
            </a:r>
            <a:endParaRPr lang="en-US" sz="2600">
              <a:latin typeface="+mj-lt"/>
            </a:endParaRPr>
          </a:p>
          <a:p>
            <a:pPr lvl="1" eaLnBrk="1" hangingPunct="1">
              <a:buFont typeface="Arial" panose="020B0604020202020204" pitchFamily="34" charset="0"/>
              <a:buChar char="•"/>
            </a:pPr>
            <a:r>
              <a:rPr lang="vi-VN" sz="2600">
                <a:latin typeface="+mj-lt"/>
              </a:rPr>
              <a:t>Từ A dùng một số hữu hạn các bước suy luận có lý hoặc hành động thích hợp để đạt được B</a:t>
            </a:r>
            <a:r>
              <a:rPr lang="en-US" sz="2600">
                <a:latin typeface="+mj-lt"/>
              </a:rPr>
              <a:t>.</a:t>
            </a:r>
          </a:p>
          <a:p>
            <a:pPr lvl="1" eaLnBrk="1" hangingPunct="1">
              <a:buFont typeface="Arial" panose="020B0604020202020204" pitchFamily="34" charset="0"/>
              <a:buChar char="•"/>
            </a:pPr>
            <a:r>
              <a:rPr lang="vi-VN" sz="2600">
                <a:latin typeface="+mj-lt"/>
              </a:rPr>
              <a:t>Trong Tin học, A là đầu vào, B là đầu ra</a:t>
            </a:r>
            <a:endParaRPr lang="en-US" altLang="vi-VN" sz="2600">
              <a:latin typeface="+mj-lt"/>
            </a:endParaRPr>
          </a:p>
          <a:p>
            <a:pPr lvl="1" eaLnBrk="1" hangingPunct="1"/>
            <a:endParaRPr lang="en-US" altLang="vi-VN" sz="2600">
              <a:latin typeface="Times New Roman" panose="02020603050405020304" pitchFamily="18" charset="0"/>
            </a:endParaRPr>
          </a:p>
        </p:txBody>
      </p:sp>
      <p:sp>
        <p:nvSpPr>
          <p:cNvPr id="1433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B9051BD5-0D9E-4D4F-8586-AB04133C09B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56</a:t>
            </a:fld>
            <a:r>
              <a:rPr lang="en-US" altLang="en-US"/>
              <a:t>/C4</a:t>
            </a:r>
            <a:endParaRPr lang="en-US" altLang="en-US" dirty="0"/>
          </a:p>
        </p:txBody>
      </p:sp>
    </p:spTree>
    <p:extLst>
      <p:ext uri="{BB962C8B-B14F-4D97-AF65-F5344CB8AC3E}">
        <p14:creationId xmlns:p14="http://schemas.microsoft.com/office/powerpoint/2010/main" val="2990481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481387" y="5024437"/>
            <a:ext cx="2752725" cy="1533525"/>
            <a:chOff x="3481387" y="5024437"/>
            <a:chExt cx="2752725" cy="1533525"/>
          </a:xfrm>
        </p:grpSpPr>
        <p:sp>
          <p:nvSpPr>
            <p:cNvPr id="4" name="object 4"/>
            <p:cNvSpPr/>
            <p:nvPr/>
          </p:nvSpPr>
          <p:spPr>
            <a:xfrm>
              <a:off x="3486150" y="5029200"/>
              <a:ext cx="2743200" cy="1524000"/>
            </a:xfrm>
            <a:custGeom>
              <a:avLst/>
              <a:gdLst/>
              <a:ahLst/>
              <a:cxnLst/>
              <a:rect l="l" t="t" r="r" b="b"/>
              <a:pathLst>
                <a:path w="2743200" h="1524000">
                  <a:moveTo>
                    <a:pt x="1371600" y="0"/>
                  </a:moveTo>
                  <a:lnTo>
                    <a:pt x="1310500" y="742"/>
                  </a:lnTo>
                  <a:lnTo>
                    <a:pt x="1250085" y="2948"/>
                  </a:lnTo>
                  <a:lnTo>
                    <a:pt x="1190411" y="6588"/>
                  </a:lnTo>
                  <a:lnTo>
                    <a:pt x="1131532" y="11630"/>
                  </a:lnTo>
                  <a:lnTo>
                    <a:pt x="1073506" y="18043"/>
                  </a:lnTo>
                  <a:lnTo>
                    <a:pt x="1016387" y="25796"/>
                  </a:lnTo>
                  <a:lnTo>
                    <a:pt x="960232" y="34859"/>
                  </a:lnTo>
                  <a:lnTo>
                    <a:pt x="905096" y="45199"/>
                  </a:lnTo>
                  <a:lnTo>
                    <a:pt x="851034" y="56788"/>
                  </a:lnTo>
                  <a:lnTo>
                    <a:pt x="798104" y="69592"/>
                  </a:lnTo>
                  <a:lnTo>
                    <a:pt x="746359" y="83583"/>
                  </a:lnTo>
                  <a:lnTo>
                    <a:pt x="695857" y="98727"/>
                  </a:lnTo>
                  <a:lnTo>
                    <a:pt x="646652" y="114995"/>
                  </a:lnTo>
                  <a:lnTo>
                    <a:pt x="598801" y="132356"/>
                  </a:lnTo>
                  <a:lnTo>
                    <a:pt x="552360" y="150779"/>
                  </a:lnTo>
                  <a:lnTo>
                    <a:pt x="507383" y="170232"/>
                  </a:lnTo>
                  <a:lnTo>
                    <a:pt x="463927" y="190684"/>
                  </a:lnTo>
                  <a:lnTo>
                    <a:pt x="422048" y="212106"/>
                  </a:lnTo>
                  <a:lnTo>
                    <a:pt x="381800" y="234465"/>
                  </a:lnTo>
                  <a:lnTo>
                    <a:pt x="343241" y="257731"/>
                  </a:lnTo>
                  <a:lnTo>
                    <a:pt x="306425" y="281873"/>
                  </a:lnTo>
                  <a:lnTo>
                    <a:pt x="271409" y="306860"/>
                  </a:lnTo>
                  <a:lnTo>
                    <a:pt x="238248" y="332661"/>
                  </a:lnTo>
                  <a:lnTo>
                    <a:pt x="206998" y="359245"/>
                  </a:lnTo>
                  <a:lnTo>
                    <a:pt x="177715" y="386581"/>
                  </a:lnTo>
                  <a:lnTo>
                    <a:pt x="150454" y="414638"/>
                  </a:lnTo>
                  <a:lnTo>
                    <a:pt x="125271" y="443385"/>
                  </a:lnTo>
                  <a:lnTo>
                    <a:pt x="81362" y="502825"/>
                  </a:lnTo>
                  <a:lnTo>
                    <a:pt x="46435" y="564655"/>
                  </a:lnTo>
                  <a:lnTo>
                    <a:pt x="20935" y="628625"/>
                  </a:lnTo>
                  <a:lnTo>
                    <a:pt x="5308" y="694489"/>
                  </a:lnTo>
                  <a:lnTo>
                    <a:pt x="0" y="762000"/>
                  </a:lnTo>
                  <a:lnTo>
                    <a:pt x="1336" y="795942"/>
                  </a:lnTo>
                  <a:lnTo>
                    <a:pt x="11859" y="862655"/>
                  </a:lnTo>
                  <a:lnTo>
                    <a:pt x="32478" y="927600"/>
                  </a:lnTo>
                  <a:lnTo>
                    <a:pt x="62748" y="990528"/>
                  </a:lnTo>
                  <a:lnTo>
                    <a:pt x="102222" y="1051192"/>
                  </a:lnTo>
                  <a:lnTo>
                    <a:pt x="150454" y="1109345"/>
                  </a:lnTo>
                  <a:lnTo>
                    <a:pt x="177715" y="1137401"/>
                  </a:lnTo>
                  <a:lnTo>
                    <a:pt x="206998" y="1164737"/>
                  </a:lnTo>
                  <a:lnTo>
                    <a:pt x="238248" y="1191321"/>
                  </a:lnTo>
                  <a:lnTo>
                    <a:pt x="271409" y="1217122"/>
                  </a:lnTo>
                  <a:lnTo>
                    <a:pt x="306425" y="1242110"/>
                  </a:lnTo>
                  <a:lnTo>
                    <a:pt x="343241" y="1266252"/>
                  </a:lnTo>
                  <a:lnTo>
                    <a:pt x="381800" y="1289519"/>
                  </a:lnTo>
                  <a:lnTo>
                    <a:pt x="422048" y="1311879"/>
                  </a:lnTo>
                  <a:lnTo>
                    <a:pt x="463927" y="1333302"/>
                  </a:lnTo>
                  <a:lnTo>
                    <a:pt x="507383" y="1353755"/>
                  </a:lnTo>
                  <a:lnTo>
                    <a:pt x="552360" y="1373209"/>
                  </a:lnTo>
                  <a:lnTo>
                    <a:pt x="598801" y="1391633"/>
                  </a:lnTo>
                  <a:lnTo>
                    <a:pt x="646652" y="1408994"/>
                  </a:lnTo>
                  <a:lnTo>
                    <a:pt x="695857" y="1425264"/>
                  </a:lnTo>
                  <a:lnTo>
                    <a:pt x="746359" y="1440409"/>
                  </a:lnTo>
                  <a:lnTo>
                    <a:pt x="798104" y="1454401"/>
                  </a:lnTo>
                  <a:lnTo>
                    <a:pt x="851034" y="1467206"/>
                  </a:lnTo>
                  <a:lnTo>
                    <a:pt x="905096" y="1478795"/>
                  </a:lnTo>
                  <a:lnTo>
                    <a:pt x="960232" y="1489137"/>
                  </a:lnTo>
                  <a:lnTo>
                    <a:pt x="1016387" y="1498201"/>
                  </a:lnTo>
                  <a:lnTo>
                    <a:pt x="1073506" y="1505954"/>
                  </a:lnTo>
                  <a:lnTo>
                    <a:pt x="1131532" y="1512368"/>
                  </a:lnTo>
                  <a:lnTo>
                    <a:pt x="1190411" y="1517410"/>
                  </a:lnTo>
                  <a:lnTo>
                    <a:pt x="1250085" y="1521050"/>
                  </a:lnTo>
                  <a:lnTo>
                    <a:pt x="1310500" y="1523257"/>
                  </a:lnTo>
                  <a:lnTo>
                    <a:pt x="1371600" y="1524000"/>
                  </a:lnTo>
                  <a:lnTo>
                    <a:pt x="1432699" y="1523257"/>
                  </a:lnTo>
                  <a:lnTo>
                    <a:pt x="1493114" y="1521050"/>
                  </a:lnTo>
                  <a:lnTo>
                    <a:pt x="1552788" y="1517410"/>
                  </a:lnTo>
                  <a:lnTo>
                    <a:pt x="1611667" y="1512368"/>
                  </a:lnTo>
                  <a:lnTo>
                    <a:pt x="1669693" y="1505954"/>
                  </a:lnTo>
                  <a:lnTo>
                    <a:pt x="1726812" y="1498201"/>
                  </a:lnTo>
                  <a:lnTo>
                    <a:pt x="1782967" y="1489137"/>
                  </a:lnTo>
                  <a:lnTo>
                    <a:pt x="1838103" y="1478795"/>
                  </a:lnTo>
                  <a:lnTo>
                    <a:pt x="1892165" y="1467206"/>
                  </a:lnTo>
                  <a:lnTo>
                    <a:pt x="1945095" y="1454401"/>
                  </a:lnTo>
                  <a:lnTo>
                    <a:pt x="1996840" y="1440409"/>
                  </a:lnTo>
                  <a:lnTo>
                    <a:pt x="2047342" y="1425264"/>
                  </a:lnTo>
                  <a:lnTo>
                    <a:pt x="2096547" y="1408994"/>
                  </a:lnTo>
                  <a:lnTo>
                    <a:pt x="2144398" y="1391633"/>
                  </a:lnTo>
                  <a:lnTo>
                    <a:pt x="2190839" y="1373209"/>
                  </a:lnTo>
                  <a:lnTo>
                    <a:pt x="2235816" y="1353755"/>
                  </a:lnTo>
                  <a:lnTo>
                    <a:pt x="2279272" y="1333302"/>
                  </a:lnTo>
                  <a:lnTo>
                    <a:pt x="2321151" y="1311879"/>
                  </a:lnTo>
                  <a:lnTo>
                    <a:pt x="2361399" y="1289519"/>
                  </a:lnTo>
                  <a:lnTo>
                    <a:pt x="2399958" y="1266252"/>
                  </a:lnTo>
                  <a:lnTo>
                    <a:pt x="2436774" y="1242110"/>
                  </a:lnTo>
                  <a:lnTo>
                    <a:pt x="2471790" y="1217122"/>
                  </a:lnTo>
                  <a:lnTo>
                    <a:pt x="2504951" y="1191321"/>
                  </a:lnTo>
                  <a:lnTo>
                    <a:pt x="2536201" y="1164737"/>
                  </a:lnTo>
                  <a:lnTo>
                    <a:pt x="2565484" y="1137401"/>
                  </a:lnTo>
                  <a:lnTo>
                    <a:pt x="2592745" y="1109345"/>
                  </a:lnTo>
                  <a:lnTo>
                    <a:pt x="2617928" y="1080598"/>
                  </a:lnTo>
                  <a:lnTo>
                    <a:pt x="2661837" y="1021159"/>
                  </a:lnTo>
                  <a:lnTo>
                    <a:pt x="2696764" y="959331"/>
                  </a:lnTo>
                  <a:lnTo>
                    <a:pt x="2722264" y="895364"/>
                  </a:lnTo>
                  <a:lnTo>
                    <a:pt x="2737891" y="829504"/>
                  </a:lnTo>
                  <a:lnTo>
                    <a:pt x="2743200" y="762000"/>
                  </a:lnTo>
                  <a:lnTo>
                    <a:pt x="2741863" y="728054"/>
                  </a:lnTo>
                  <a:lnTo>
                    <a:pt x="2731340" y="661336"/>
                  </a:lnTo>
                  <a:lnTo>
                    <a:pt x="2710721" y="596388"/>
                  </a:lnTo>
                  <a:lnTo>
                    <a:pt x="2680451" y="533457"/>
                  </a:lnTo>
                  <a:lnTo>
                    <a:pt x="2640977" y="472791"/>
                  </a:lnTo>
                  <a:lnTo>
                    <a:pt x="2592745" y="414638"/>
                  </a:lnTo>
                  <a:lnTo>
                    <a:pt x="2565484" y="386581"/>
                  </a:lnTo>
                  <a:lnTo>
                    <a:pt x="2536201" y="359245"/>
                  </a:lnTo>
                  <a:lnTo>
                    <a:pt x="2504951" y="332661"/>
                  </a:lnTo>
                  <a:lnTo>
                    <a:pt x="2471790" y="306860"/>
                  </a:lnTo>
                  <a:lnTo>
                    <a:pt x="2436774" y="281873"/>
                  </a:lnTo>
                  <a:lnTo>
                    <a:pt x="2399958" y="257731"/>
                  </a:lnTo>
                  <a:lnTo>
                    <a:pt x="2361399" y="234465"/>
                  </a:lnTo>
                  <a:lnTo>
                    <a:pt x="2321151" y="212106"/>
                  </a:lnTo>
                  <a:lnTo>
                    <a:pt x="2279272" y="190684"/>
                  </a:lnTo>
                  <a:lnTo>
                    <a:pt x="2235816" y="170232"/>
                  </a:lnTo>
                  <a:lnTo>
                    <a:pt x="2190839" y="150779"/>
                  </a:lnTo>
                  <a:lnTo>
                    <a:pt x="2144398" y="132356"/>
                  </a:lnTo>
                  <a:lnTo>
                    <a:pt x="2096547" y="114995"/>
                  </a:lnTo>
                  <a:lnTo>
                    <a:pt x="2047342" y="98727"/>
                  </a:lnTo>
                  <a:lnTo>
                    <a:pt x="1996840" y="83583"/>
                  </a:lnTo>
                  <a:lnTo>
                    <a:pt x="1945095" y="69592"/>
                  </a:lnTo>
                  <a:lnTo>
                    <a:pt x="1892165" y="56788"/>
                  </a:lnTo>
                  <a:lnTo>
                    <a:pt x="1838103" y="45199"/>
                  </a:lnTo>
                  <a:lnTo>
                    <a:pt x="1782967" y="34859"/>
                  </a:lnTo>
                  <a:lnTo>
                    <a:pt x="1726812" y="25796"/>
                  </a:lnTo>
                  <a:lnTo>
                    <a:pt x="1669693" y="18043"/>
                  </a:lnTo>
                  <a:lnTo>
                    <a:pt x="1611667" y="11630"/>
                  </a:lnTo>
                  <a:lnTo>
                    <a:pt x="1552788" y="6588"/>
                  </a:lnTo>
                  <a:lnTo>
                    <a:pt x="1493114" y="2948"/>
                  </a:lnTo>
                  <a:lnTo>
                    <a:pt x="1432699" y="742"/>
                  </a:lnTo>
                  <a:lnTo>
                    <a:pt x="1371600" y="0"/>
                  </a:lnTo>
                  <a:close/>
                </a:path>
              </a:pathLst>
            </a:custGeom>
            <a:solidFill>
              <a:srgbClr val="DDDDDD"/>
            </a:solidFill>
          </p:spPr>
          <p:txBody>
            <a:bodyPr wrap="square" lIns="0" tIns="0" rIns="0" bIns="0" rtlCol="0"/>
            <a:lstStyle/>
            <a:p>
              <a:endParaRPr/>
            </a:p>
          </p:txBody>
        </p:sp>
        <p:sp>
          <p:nvSpPr>
            <p:cNvPr id="5" name="object 5"/>
            <p:cNvSpPr/>
            <p:nvPr/>
          </p:nvSpPr>
          <p:spPr>
            <a:xfrm>
              <a:off x="3486150" y="5029200"/>
              <a:ext cx="2743200" cy="1524000"/>
            </a:xfrm>
            <a:custGeom>
              <a:avLst/>
              <a:gdLst/>
              <a:ahLst/>
              <a:cxnLst/>
              <a:rect l="l" t="t" r="r" b="b"/>
              <a:pathLst>
                <a:path w="2743200" h="1524000">
                  <a:moveTo>
                    <a:pt x="0" y="762000"/>
                  </a:moveTo>
                  <a:lnTo>
                    <a:pt x="5308" y="694489"/>
                  </a:lnTo>
                  <a:lnTo>
                    <a:pt x="20935" y="628625"/>
                  </a:lnTo>
                  <a:lnTo>
                    <a:pt x="46435" y="564655"/>
                  </a:lnTo>
                  <a:lnTo>
                    <a:pt x="81362" y="502825"/>
                  </a:lnTo>
                  <a:lnTo>
                    <a:pt x="125271" y="443385"/>
                  </a:lnTo>
                  <a:lnTo>
                    <a:pt x="150454" y="414638"/>
                  </a:lnTo>
                  <a:lnTo>
                    <a:pt x="177715" y="386581"/>
                  </a:lnTo>
                  <a:lnTo>
                    <a:pt x="206998" y="359245"/>
                  </a:lnTo>
                  <a:lnTo>
                    <a:pt x="238248" y="332661"/>
                  </a:lnTo>
                  <a:lnTo>
                    <a:pt x="271409" y="306860"/>
                  </a:lnTo>
                  <a:lnTo>
                    <a:pt x="306425" y="281873"/>
                  </a:lnTo>
                  <a:lnTo>
                    <a:pt x="343241" y="257731"/>
                  </a:lnTo>
                  <a:lnTo>
                    <a:pt x="381800" y="234465"/>
                  </a:lnTo>
                  <a:lnTo>
                    <a:pt x="422048" y="212106"/>
                  </a:lnTo>
                  <a:lnTo>
                    <a:pt x="463927" y="190684"/>
                  </a:lnTo>
                  <a:lnTo>
                    <a:pt x="507383" y="170232"/>
                  </a:lnTo>
                  <a:lnTo>
                    <a:pt x="552360" y="150779"/>
                  </a:lnTo>
                  <a:lnTo>
                    <a:pt x="598801" y="132356"/>
                  </a:lnTo>
                  <a:lnTo>
                    <a:pt x="646652" y="114995"/>
                  </a:lnTo>
                  <a:lnTo>
                    <a:pt x="695857" y="98727"/>
                  </a:lnTo>
                  <a:lnTo>
                    <a:pt x="746359" y="83583"/>
                  </a:lnTo>
                  <a:lnTo>
                    <a:pt x="798104" y="69592"/>
                  </a:lnTo>
                  <a:lnTo>
                    <a:pt x="851034" y="56788"/>
                  </a:lnTo>
                  <a:lnTo>
                    <a:pt x="905096" y="45199"/>
                  </a:lnTo>
                  <a:lnTo>
                    <a:pt x="960232" y="34859"/>
                  </a:lnTo>
                  <a:lnTo>
                    <a:pt x="1016387" y="25796"/>
                  </a:lnTo>
                  <a:lnTo>
                    <a:pt x="1073506" y="18043"/>
                  </a:lnTo>
                  <a:lnTo>
                    <a:pt x="1131532" y="11630"/>
                  </a:lnTo>
                  <a:lnTo>
                    <a:pt x="1190411" y="6588"/>
                  </a:lnTo>
                  <a:lnTo>
                    <a:pt x="1250085" y="2948"/>
                  </a:lnTo>
                  <a:lnTo>
                    <a:pt x="1310500" y="742"/>
                  </a:lnTo>
                  <a:lnTo>
                    <a:pt x="1371600" y="0"/>
                  </a:lnTo>
                  <a:lnTo>
                    <a:pt x="1432699" y="742"/>
                  </a:lnTo>
                  <a:lnTo>
                    <a:pt x="1493114" y="2948"/>
                  </a:lnTo>
                  <a:lnTo>
                    <a:pt x="1552788" y="6588"/>
                  </a:lnTo>
                  <a:lnTo>
                    <a:pt x="1611667" y="11630"/>
                  </a:lnTo>
                  <a:lnTo>
                    <a:pt x="1669693" y="18043"/>
                  </a:lnTo>
                  <a:lnTo>
                    <a:pt x="1726812" y="25796"/>
                  </a:lnTo>
                  <a:lnTo>
                    <a:pt x="1782967" y="34859"/>
                  </a:lnTo>
                  <a:lnTo>
                    <a:pt x="1838103" y="45199"/>
                  </a:lnTo>
                  <a:lnTo>
                    <a:pt x="1892165" y="56788"/>
                  </a:lnTo>
                  <a:lnTo>
                    <a:pt x="1945095" y="69592"/>
                  </a:lnTo>
                  <a:lnTo>
                    <a:pt x="1996840" y="83583"/>
                  </a:lnTo>
                  <a:lnTo>
                    <a:pt x="2047342" y="98727"/>
                  </a:lnTo>
                  <a:lnTo>
                    <a:pt x="2096547" y="114995"/>
                  </a:lnTo>
                  <a:lnTo>
                    <a:pt x="2144398" y="132356"/>
                  </a:lnTo>
                  <a:lnTo>
                    <a:pt x="2190839" y="150779"/>
                  </a:lnTo>
                  <a:lnTo>
                    <a:pt x="2235816" y="170232"/>
                  </a:lnTo>
                  <a:lnTo>
                    <a:pt x="2279272" y="190684"/>
                  </a:lnTo>
                  <a:lnTo>
                    <a:pt x="2321151" y="212106"/>
                  </a:lnTo>
                  <a:lnTo>
                    <a:pt x="2361399" y="234465"/>
                  </a:lnTo>
                  <a:lnTo>
                    <a:pt x="2399958" y="257731"/>
                  </a:lnTo>
                  <a:lnTo>
                    <a:pt x="2436774" y="281873"/>
                  </a:lnTo>
                  <a:lnTo>
                    <a:pt x="2471790" y="306860"/>
                  </a:lnTo>
                  <a:lnTo>
                    <a:pt x="2504951" y="332661"/>
                  </a:lnTo>
                  <a:lnTo>
                    <a:pt x="2536201" y="359245"/>
                  </a:lnTo>
                  <a:lnTo>
                    <a:pt x="2565484" y="386581"/>
                  </a:lnTo>
                  <a:lnTo>
                    <a:pt x="2592745" y="414638"/>
                  </a:lnTo>
                  <a:lnTo>
                    <a:pt x="2617928" y="443385"/>
                  </a:lnTo>
                  <a:lnTo>
                    <a:pt x="2661837" y="502825"/>
                  </a:lnTo>
                  <a:lnTo>
                    <a:pt x="2696764" y="564655"/>
                  </a:lnTo>
                  <a:lnTo>
                    <a:pt x="2722264" y="628625"/>
                  </a:lnTo>
                  <a:lnTo>
                    <a:pt x="2737891" y="694489"/>
                  </a:lnTo>
                  <a:lnTo>
                    <a:pt x="2743200" y="762000"/>
                  </a:lnTo>
                  <a:lnTo>
                    <a:pt x="2741863" y="795942"/>
                  </a:lnTo>
                  <a:lnTo>
                    <a:pt x="2731340" y="862655"/>
                  </a:lnTo>
                  <a:lnTo>
                    <a:pt x="2710721" y="927600"/>
                  </a:lnTo>
                  <a:lnTo>
                    <a:pt x="2680451" y="990528"/>
                  </a:lnTo>
                  <a:lnTo>
                    <a:pt x="2640977" y="1051192"/>
                  </a:lnTo>
                  <a:lnTo>
                    <a:pt x="2592745" y="1109345"/>
                  </a:lnTo>
                  <a:lnTo>
                    <a:pt x="2565484" y="1137401"/>
                  </a:lnTo>
                  <a:lnTo>
                    <a:pt x="2536201" y="1164737"/>
                  </a:lnTo>
                  <a:lnTo>
                    <a:pt x="2504951" y="1191321"/>
                  </a:lnTo>
                  <a:lnTo>
                    <a:pt x="2471790" y="1217122"/>
                  </a:lnTo>
                  <a:lnTo>
                    <a:pt x="2436774" y="1242110"/>
                  </a:lnTo>
                  <a:lnTo>
                    <a:pt x="2399958" y="1266252"/>
                  </a:lnTo>
                  <a:lnTo>
                    <a:pt x="2361399" y="1289519"/>
                  </a:lnTo>
                  <a:lnTo>
                    <a:pt x="2321151" y="1311879"/>
                  </a:lnTo>
                  <a:lnTo>
                    <a:pt x="2279272" y="1333302"/>
                  </a:lnTo>
                  <a:lnTo>
                    <a:pt x="2235816" y="1353755"/>
                  </a:lnTo>
                  <a:lnTo>
                    <a:pt x="2190839" y="1373209"/>
                  </a:lnTo>
                  <a:lnTo>
                    <a:pt x="2144398" y="1391633"/>
                  </a:lnTo>
                  <a:lnTo>
                    <a:pt x="2096547" y="1408994"/>
                  </a:lnTo>
                  <a:lnTo>
                    <a:pt x="2047342" y="1425264"/>
                  </a:lnTo>
                  <a:lnTo>
                    <a:pt x="1996840" y="1440409"/>
                  </a:lnTo>
                  <a:lnTo>
                    <a:pt x="1945095" y="1454401"/>
                  </a:lnTo>
                  <a:lnTo>
                    <a:pt x="1892165" y="1467206"/>
                  </a:lnTo>
                  <a:lnTo>
                    <a:pt x="1838103" y="1478795"/>
                  </a:lnTo>
                  <a:lnTo>
                    <a:pt x="1782967" y="1489137"/>
                  </a:lnTo>
                  <a:lnTo>
                    <a:pt x="1726812" y="1498201"/>
                  </a:lnTo>
                  <a:lnTo>
                    <a:pt x="1669693" y="1505954"/>
                  </a:lnTo>
                  <a:lnTo>
                    <a:pt x="1611667" y="1512368"/>
                  </a:lnTo>
                  <a:lnTo>
                    <a:pt x="1552788" y="1517410"/>
                  </a:lnTo>
                  <a:lnTo>
                    <a:pt x="1493114" y="1521050"/>
                  </a:lnTo>
                  <a:lnTo>
                    <a:pt x="1432699" y="1523257"/>
                  </a:lnTo>
                  <a:lnTo>
                    <a:pt x="1371600" y="1524000"/>
                  </a:lnTo>
                  <a:lnTo>
                    <a:pt x="1310500" y="1523257"/>
                  </a:lnTo>
                  <a:lnTo>
                    <a:pt x="1250085" y="1521050"/>
                  </a:lnTo>
                  <a:lnTo>
                    <a:pt x="1190411" y="1517410"/>
                  </a:lnTo>
                  <a:lnTo>
                    <a:pt x="1131532" y="1512368"/>
                  </a:lnTo>
                  <a:lnTo>
                    <a:pt x="1073506" y="1505954"/>
                  </a:lnTo>
                  <a:lnTo>
                    <a:pt x="1016387" y="1498201"/>
                  </a:lnTo>
                  <a:lnTo>
                    <a:pt x="960232" y="1489137"/>
                  </a:lnTo>
                  <a:lnTo>
                    <a:pt x="905096" y="1478795"/>
                  </a:lnTo>
                  <a:lnTo>
                    <a:pt x="851034" y="1467206"/>
                  </a:lnTo>
                  <a:lnTo>
                    <a:pt x="798104" y="1454401"/>
                  </a:lnTo>
                  <a:lnTo>
                    <a:pt x="746359" y="1440409"/>
                  </a:lnTo>
                  <a:lnTo>
                    <a:pt x="695857" y="1425264"/>
                  </a:lnTo>
                  <a:lnTo>
                    <a:pt x="646652" y="1408994"/>
                  </a:lnTo>
                  <a:lnTo>
                    <a:pt x="598801" y="1391633"/>
                  </a:lnTo>
                  <a:lnTo>
                    <a:pt x="552360" y="1373209"/>
                  </a:lnTo>
                  <a:lnTo>
                    <a:pt x="507383" y="1353755"/>
                  </a:lnTo>
                  <a:lnTo>
                    <a:pt x="463927" y="1333302"/>
                  </a:lnTo>
                  <a:lnTo>
                    <a:pt x="422048" y="1311879"/>
                  </a:lnTo>
                  <a:lnTo>
                    <a:pt x="381800" y="1289519"/>
                  </a:lnTo>
                  <a:lnTo>
                    <a:pt x="343241" y="1266252"/>
                  </a:lnTo>
                  <a:lnTo>
                    <a:pt x="306425" y="1242110"/>
                  </a:lnTo>
                  <a:lnTo>
                    <a:pt x="271409" y="1217122"/>
                  </a:lnTo>
                  <a:lnTo>
                    <a:pt x="238248" y="1191321"/>
                  </a:lnTo>
                  <a:lnTo>
                    <a:pt x="206998" y="1164737"/>
                  </a:lnTo>
                  <a:lnTo>
                    <a:pt x="177715" y="1137401"/>
                  </a:lnTo>
                  <a:lnTo>
                    <a:pt x="150454" y="1109345"/>
                  </a:lnTo>
                  <a:lnTo>
                    <a:pt x="125271" y="1080598"/>
                  </a:lnTo>
                  <a:lnTo>
                    <a:pt x="81362" y="1021159"/>
                  </a:lnTo>
                  <a:lnTo>
                    <a:pt x="46435" y="959331"/>
                  </a:lnTo>
                  <a:lnTo>
                    <a:pt x="20935" y="895364"/>
                  </a:lnTo>
                  <a:lnTo>
                    <a:pt x="5308" y="829504"/>
                  </a:lnTo>
                  <a:lnTo>
                    <a:pt x="0" y="762000"/>
                  </a:lnTo>
                  <a:close/>
                </a:path>
              </a:pathLst>
            </a:custGeom>
            <a:ln w="9525">
              <a:solidFill>
                <a:srgbClr val="003366"/>
              </a:solidFill>
            </a:ln>
          </p:spPr>
          <p:txBody>
            <a:bodyPr wrap="square" lIns="0" tIns="0" rIns="0" bIns="0" rtlCol="0"/>
            <a:lstStyle/>
            <a:p>
              <a:endParaRPr/>
            </a:p>
          </p:txBody>
        </p:sp>
      </p:grpSp>
      <p:sp>
        <p:nvSpPr>
          <p:cNvPr id="6" name="object 6"/>
          <p:cNvSpPr txBox="1"/>
          <p:nvPr/>
        </p:nvSpPr>
        <p:spPr>
          <a:xfrm>
            <a:off x="4117085" y="5287213"/>
            <a:ext cx="1482090" cy="1000760"/>
          </a:xfrm>
          <a:prstGeom prst="rect">
            <a:avLst/>
          </a:prstGeom>
        </p:spPr>
        <p:txBody>
          <a:bodyPr vert="horz" wrap="square" lIns="0" tIns="12065" rIns="0" bIns="0" rtlCol="0">
            <a:spAutoFit/>
          </a:bodyPr>
          <a:lstStyle/>
          <a:p>
            <a:pPr marL="12065" marR="5080" algn="ctr">
              <a:lnSpc>
                <a:spcPct val="100000"/>
              </a:lnSpc>
              <a:spcBef>
                <a:spcPts val="95"/>
              </a:spcBef>
            </a:pPr>
            <a:r>
              <a:rPr sz="1600" spc="-5" dirty="0">
                <a:solidFill>
                  <a:srgbClr val="003366"/>
                </a:solidFill>
                <a:latin typeface="Arial"/>
                <a:cs typeface="Arial"/>
              </a:rPr>
              <a:t>Cách </a:t>
            </a:r>
            <a:r>
              <a:rPr sz="1600" spc="-10" dirty="0">
                <a:solidFill>
                  <a:srgbClr val="003366"/>
                </a:solidFill>
                <a:latin typeface="Arial"/>
                <a:cs typeface="Arial"/>
              </a:rPr>
              <a:t>xử </a:t>
            </a:r>
            <a:r>
              <a:rPr sz="1600" spc="-5" dirty="0">
                <a:solidFill>
                  <a:srgbClr val="003366"/>
                </a:solidFill>
                <a:latin typeface="Arial"/>
                <a:cs typeface="Arial"/>
              </a:rPr>
              <a:t>lý theo  </a:t>
            </a:r>
            <a:r>
              <a:rPr sz="1600" spc="-15" dirty="0">
                <a:solidFill>
                  <a:srgbClr val="003366"/>
                </a:solidFill>
                <a:latin typeface="Arial"/>
                <a:cs typeface="Arial"/>
              </a:rPr>
              <a:t>yêu </a:t>
            </a:r>
            <a:r>
              <a:rPr sz="1600" spc="-5" dirty="0">
                <a:solidFill>
                  <a:srgbClr val="003366"/>
                </a:solidFill>
                <a:latin typeface="Arial"/>
                <a:cs typeface="Arial"/>
              </a:rPr>
              <a:t>cầu để đi</a:t>
            </a:r>
            <a:r>
              <a:rPr sz="1600" spc="-35" dirty="0">
                <a:solidFill>
                  <a:srgbClr val="003366"/>
                </a:solidFill>
                <a:latin typeface="Arial"/>
                <a:cs typeface="Arial"/>
              </a:rPr>
              <a:t> </a:t>
            </a:r>
            <a:r>
              <a:rPr sz="1600" spc="-5" dirty="0">
                <a:solidFill>
                  <a:srgbClr val="003366"/>
                </a:solidFill>
                <a:latin typeface="Arial"/>
                <a:cs typeface="Arial"/>
              </a:rPr>
              <a:t>từ  input ra output  THUẬT</a:t>
            </a:r>
            <a:r>
              <a:rPr sz="1600" spc="-95" dirty="0">
                <a:solidFill>
                  <a:srgbClr val="003366"/>
                </a:solidFill>
                <a:latin typeface="Arial"/>
                <a:cs typeface="Arial"/>
              </a:rPr>
              <a:t> </a:t>
            </a:r>
            <a:r>
              <a:rPr sz="1600" spc="-15" dirty="0">
                <a:solidFill>
                  <a:srgbClr val="003366"/>
                </a:solidFill>
                <a:latin typeface="Arial"/>
                <a:cs typeface="Arial"/>
              </a:rPr>
              <a:t>TOÁN</a:t>
            </a:r>
            <a:endParaRPr sz="1600">
              <a:latin typeface="Arial"/>
              <a:cs typeface="Arial"/>
            </a:endParaRPr>
          </a:p>
        </p:txBody>
      </p:sp>
      <p:grpSp>
        <p:nvGrpSpPr>
          <p:cNvPr id="7" name="object 7"/>
          <p:cNvGrpSpPr/>
          <p:nvPr/>
        </p:nvGrpSpPr>
        <p:grpSpPr>
          <a:xfrm>
            <a:off x="1900237" y="4643437"/>
            <a:ext cx="1533525" cy="1533525"/>
            <a:chOff x="1900237" y="4643437"/>
            <a:chExt cx="1533525" cy="1533525"/>
          </a:xfrm>
        </p:grpSpPr>
        <p:sp>
          <p:nvSpPr>
            <p:cNvPr id="8" name="object 8"/>
            <p:cNvSpPr/>
            <p:nvPr/>
          </p:nvSpPr>
          <p:spPr>
            <a:xfrm>
              <a:off x="1905000" y="4648200"/>
              <a:ext cx="1524000" cy="1524000"/>
            </a:xfrm>
            <a:custGeom>
              <a:avLst/>
              <a:gdLst/>
              <a:ahLst/>
              <a:cxnLst/>
              <a:rect l="l" t="t" r="r" b="b"/>
              <a:pathLst>
                <a:path w="1524000" h="1524000">
                  <a:moveTo>
                    <a:pt x="334644" y="0"/>
                  </a:moveTo>
                  <a:lnTo>
                    <a:pt x="0" y="0"/>
                  </a:lnTo>
                  <a:lnTo>
                    <a:pt x="0" y="840359"/>
                  </a:lnTo>
                  <a:lnTo>
                    <a:pt x="2426" y="888413"/>
                  </a:lnTo>
                  <a:lnTo>
                    <a:pt x="9549" y="935080"/>
                  </a:lnTo>
                  <a:lnTo>
                    <a:pt x="21131" y="980122"/>
                  </a:lnTo>
                  <a:lnTo>
                    <a:pt x="36937" y="1023303"/>
                  </a:lnTo>
                  <a:lnTo>
                    <a:pt x="56729" y="1064386"/>
                  </a:lnTo>
                  <a:lnTo>
                    <a:pt x="80273" y="1103137"/>
                  </a:lnTo>
                  <a:lnTo>
                    <a:pt x="107331" y="1139318"/>
                  </a:lnTo>
                  <a:lnTo>
                    <a:pt x="137668" y="1172694"/>
                  </a:lnTo>
                  <a:lnTo>
                    <a:pt x="171046" y="1203027"/>
                  </a:lnTo>
                  <a:lnTo>
                    <a:pt x="207230" y="1230083"/>
                  </a:lnTo>
                  <a:lnTo>
                    <a:pt x="245984" y="1253624"/>
                  </a:lnTo>
                  <a:lnTo>
                    <a:pt x="287071" y="1273414"/>
                  </a:lnTo>
                  <a:lnTo>
                    <a:pt x="330255" y="1289218"/>
                  </a:lnTo>
                  <a:lnTo>
                    <a:pt x="375300" y="1300799"/>
                  </a:lnTo>
                  <a:lnTo>
                    <a:pt x="421969" y="1307921"/>
                  </a:lnTo>
                  <a:lnTo>
                    <a:pt x="470026" y="1310347"/>
                  </a:lnTo>
                  <a:lnTo>
                    <a:pt x="1143000" y="1310347"/>
                  </a:lnTo>
                  <a:lnTo>
                    <a:pt x="1143000" y="1524000"/>
                  </a:lnTo>
                  <a:lnTo>
                    <a:pt x="1524000" y="1143000"/>
                  </a:lnTo>
                  <a:lnTo>
                    <a:pt x="1143000" y="762000"/>
                  </a:lnTo>
                  <a:lnTo>
                    <a:pt x="1143000" y="975652"/>
                  </a:lnTo>
                  <a:lnTo>
                    <a:pt x="470026" y="975652"/>
                  </a:lnTo>
                  <a:lnTo>
                    <a:pt x="427222" y="968750"/>
                  </a:lnTo>
                  <a:lnTo>
                    <a:pt x="390057" y="949535"/>
                  </a:lnTo>
                  <a:lnTo>
                    <a:pt x="360756" y="920242"/>
                  </a:lnTo>
                  <a:lnTo>
                    <a:pt x="341543" y="883105"/>
                  </a:lnTo>
                  <a:lnTo>
                    <a:pt x="334644" y="840359"/>
                  </a:lnTo>
                  <a:lnTo>
                    <a:pt x="334644" y="0"/>
                  </a:lnTo>
                  <a:close/>
                </a:path>
              </a:pathLst>
            </a:custGeom>
            <a:solidFill>
              <a:srgbClr val="DDDDDD"/>
            </a:solidFill>
          </p:spPr>
          <p:txBody>
            <a:bodyPr wrap="square" lIns="0" tIns="0" rIns="0" bIns="0" rtlCol="0"/>
            <a:lstStyle/>
            <a:p>
              <a:endParaRPr/>
            </a:p>
          </p:txBody>
        </p:sp>
        <p:sp>
          <p:nvSpPr>
            <p:cNvPr id="9" name="object 9"/>
            <p:cNvSpPr/>
            <p:nvPr/>
          </p:nvSpPr>
          <p:spPr>
            <a:xfrm>
              <a:off x="1905000" y="4648200"/>
              <a:ext cx="1524000" cy="1524000"/>
            </a:xfrm>
            <a:custGeom>
              <a:avLst/>
              <a:gdLst/>
              <a:ahLst/>
              <a:cxnLst/>
              <a:rect l="l" t="t" r="r" b="b"/>
              <a:pathLst>
                <a:path w="1524000" h="1524000">
                  <a:moveTo>
                    <a:pt x="0" y="0"/>
                  </a:moveTo>
                  <a:lnTo>
                    <a:pt x="0" y="840359"/>
                  </a:lnTo>
                  <a:lnTo>
                    <a:pt x="2426" y="888413"/>
                  </a:lnTo>
                  <a:lnTo>
                    <a:pt x="9549" y="935080"/>
                  </a:lnTo>
                  <a:lnTo>
                    <a:pt x="21131" y="980122"/>
                  </a:lnTo>
                  <a:lnTo>
                    <a:pt x="36937" y="1023303"/>
                  </a:lnTo>
                  <a:lnTo>
                    <a:pt x="56729" y="1064386"/>
                  </a:lnTo>
                  <a:lnTo>
                    <a:pt x="80273" y="1103137"/>
                  </a:lnTo>
                  <a:lnTo>
                    <a:pt x="107331" y="1139318"/>
                  </a:lnTo>
                  <a:lnTo>
                    <a:pt x="137668" y="1172694"/>
                  </a:lnTo>
                  <a:lnTo>
                    <a:pt x="171046" y="1203027"/>
                  </a:lnTo>
                  <a:lnTo>
                    <a:pt x="207230" y="1230083"/>
                  </a:lnTo>
                  <a:lnTo>
                    <a:pt x="245984" y="1253624"/>
                  </a:lnTo>
                  <a:lnTo>
                    <a:pt x="287071" y="1273414"/>
                  </a:lnTo>
                  <a:lnTo>
                    <a:pt x="330255" y="1289218"/>
                  </a:lnTo>
                  <a:lnTo>
                    <a:pt x="375300" y="1300799"/>
                  </a:lnTo>
                  <a:lnTo>
                    <a:pt x="421969" y="1307921"/>
                  </a:lnTo>
                  <a:lnTo>
                    <a:pt x="470026" y="1310347"/>
                  </a:lnTo>
                  <a:lnTo>
                    <a:pt x="1143000" y="1310347"/>
                  </a:lnTo>
                  <a:lnTo>
                    <a:pt x="1143000" y="1524000"/>
                  </a:lnTo>
                  <a:lnTo>
                    <a:pt x="1524000" y="1143000"/>
                  </a:lnTo>
                  <a:lnTo>
                    <a:pt x="1143000" y="762000"/>
                  </a:lnTo>
                  <a:lnTo>
                    <a:pt x="1143000" y="975652"/>
                  </a:lnTo>
                  <a:lnTo>
                    <a:pt x="470026" y="975652"/>
                  </a:lnTo>
                  <a:lnTo>
                    <a:pt x="427222" y="968750"/>
                  </a:lnTo>
                  <a:lnTo>
                    <a:pt x="390057" y="949535"/>
                  </a:lnTo>
                  <a:lnTo>
                    <a:pt x="360756" y="920242"/>
                  </a:lnTo>
                  <a:lnTo>
                    <a:pt x="341543" y="883105"/>
                  </a:lnTo>
                  <a:lnTo>
                    <a:pt x="334644" y="840359"/>
                  </a:lnTo>
                  <a:lnTo>
                    <a:pt x="334644" y="0"/>
                  </a:lnTo>
                  <a:lnTo>
                    <a:pt x="0" y="0"/>
                  </a:lnTo>
                  <a:close/>
                </a:path>
              </a:pathLst>
            </a:custGeom>
            <a:ln w="9525">
              <a:solidFill>
                <a:srgbClr val="003366"/>
              </a:solidFill>
            </a:ln>
          </p:spPr>
          <p:txBody>
            <a:bodyPr wrap="square" lIns="0" tIns="0" rIns="0" bIns="0" rtlCol="0"/>
            <a:lstStyle/>
            <a:p>
              <a:endParaRPr/>
            </a:p>
          </p:txBody>
        </p:sp>
      </p:grpSp>
      <p:grpSp>
        <p:nvGrpSpPr>
          <p:cNvPr id="10" name="object 10"/>
          <p:cNvGrpSpPr/>
          <p:nvPr/>
        </p:nvGrpSpPr>
        <p:grpSpPr>
          <a:xfrm>
            <a:off x="6281737" y="4567237"/>
            <a:ext cx="1381125" cy="1457325"/>
            <a:chOff x="6281737" y="4567237"/>
            <a:chExt cx="1381125" cy="1457325"/>
          </a:xfrm>
        </p:grpSpPr>
        <p:sp>
          <p:nvSpPr>
            <p:cNvPr id="11" name="object 11"/>
            <p:cNvSpPr/>
            <p:nvPr/>
          </p:nvSpPr>
          <p:spPr>
            <a:xfrm>
              <a:off x="6286500" y="4572000"/>
              <a:ext cx="1371600" cy="1447800"/>
            </a:xfrm>
            <a:custGeom>
              <a:avLst/>
              <a:gdLst/>
              <a:ahLst/>
              <a:cxnLst/>
              <a:rect l="l" t="t" r="r" b="b"/>
              <a:pathLst>
                <a:path w="1371600" h="1447800">
                  <a:moveTo>
                    <a:pt x="1086611" y="0"/>
                  </a:moveTo>
                  <a:lnTo>
                    <a:pt x="801497" y="342900"/>
                  </a:lnTo>
                  <a:lnTo>
                    <a:pt x="915161" y="342900"/>
                  </a:lnTo>
                  <a:lnTo>
                    <a:pt x="915161" y="847725"/>
                  </a:lnTo>
                  <a:lnTo>
                    <a:pt x="911016" y="893939"/>
                  </a:lnTo>
                  <a:lnTo>
                    <a:pt x="899066" y="937442"/>
                  </a:lnTo>
                  <a:lnTo>
                    <a:pt x="880039" y="977504"/>
                  </a:lnTo>
                  <a:lnTo>
                    <a:pt x="854661" y="1013399"/>
                  </a:lnTo>
                  <a:lnTo>
                    <a:pt x="823661" y="1044399"/>
                  </a:lnTo>
                  <a:lnTo>
                    <a:pt x="787766" y="1069777"/>
                  </a:lnTo>
                  <a:lnTo>
                    <a:pt x="747704" y="1088804"/>
                  </a:lnTo>
                  <a:lnTo>
                    <a:pt x="704201" y="1100754"/>
                  </a:lnTo>
                  <a:lnTo>
                    <a:pt x="657986" y="1104900"/>
                  </a:lnTo>
                  <a:lnTo>
                    <a:pt x="0" y="1104900"/>
                  </a:lnTo>
                  <a:lnTo>
                    <a:pt x="0" y="1447800"/>
                  </a:lnTo>
                  <a:lnTo>
                    <a:pt x="657986" y="1447800"/>
                  </a:lnTo>
                  <a:lnTo>
                    <a:pt x="704873" y="1445994"/>
                  </a:lnTo>
                  <a:lnTo>
                    <a:pt x="750774" y="1440667"/>
                  </a:lnTo>
                  <a:lnTo>
                    <a:pt x="795556" y="1431951"/>
                  </a:lnTo>
                  <a:lnTo>
                    <a:pt x="839086" y="1419980"/>
                  </a:lnTo>
                  <a:lnTo>
                    <a:pt x="881230" y="1404887"/>
                  </a:lnTo>
                  <a:lnTo>
                    <a:pt x="921854" y="1386806"/>
                  </a:lnTo>
                  <a:lnTo>
                    <a:pt x="960825" y="1365870"/>
                  </a:lnTo>
                  <a:lnTo>
                    <a:pt x="998009" y="1342213"/>
                  </a:lnTo>
                  <a:lnTo>
                    <a:pt x="1033274" y="1315968"/>
                  </a:lnTo>
                  <a:lnTo>
                    <a:pt x="1066484" y="1287268"/>
                  </a:lnTo>
                  <a:lnTo>
                    <a:pt x="1097507" y="1256247"/>
                  </a:lnTo>
                  <a:lnTo>
                    <a:pt x="1126210" y="1223038"/>
                  </a:lnTo>
                  <a:lnTo>
                    <a:pt x="1152458" y="1187775"/>
                  </a:lnTo>
                  <a:lnTo>
                    <a:pt x="1176118" y="1150591"/>
                  </a:lnTo>
                  <a:lnTo>
                    <a:pt x="1197057" y="1111620"/>
                  </a:lnTo>
                  <a:lnTo>
                    <a:pt x="1215141" y="1070994"/>
                  </a:lnTo>
                  <a:lnTo>
                    <a:pt x="1230236" y="1028848"/>
                  </a:lnTo>
                  <a:lnTo>
                    <a:pt x="1242209" y="985314"/>
                  </a:lnTo>
                  <a:lnTo>
                    <a:pt x="1250927" y="940527"/>
                  </a:lnTo>
                  <a:lnTo>
                    <a:pt x="1256256" y="894619"/>
                  </a:lnTo>
                  <a:lnTo>
                    <a:pt x="1258061" y="847725"/>
                  </a:lnTo>
                  <a:lnTo>
                    <a:pt x="1258061" y="342900"/>
                  </a:lnTo>
                  <a:lnTo>
                    <a:pt x="1371600" y="342900"/>
                  </a:lnTo>
                  <a:lnTo>
                    <a:pt x="1086611" y="0"/>
                  </a:lnTo>
                  <a:close/>
                </a:path>
              </a:pathLst>
            </a:custGeom>
            <a:solidFill>
              <a:srgbClr val="DDDDDD"/>
            </a:solidFill>
          </p:spPr>
          <p:txBody>
            <a:bodyPr wrap="square" lIns="0" tIns="0" rIns="0" bIns="0" rtlCol="0"/>
            <a:lstStyle/>
            <a:p>
              <a:endParaRPr/>
            </a:p>
          </p:txBody>
        </p:sp>
        <p:sp>
          <p:nvSpPr>
            <p:cNvPr id="12" name="object 12"/>
            <p:cNvSpPr/>
            <p:nvPr/>
          </p:nvSpPr>
          <p:spPr>
            <a:xfrm>
              <a:off x="6286500" y="4572000"/>
              <a:ext cx="1371600" cy="1447800"/>
            </a:xfrm>
            <a:custGeom>
              <a:avLst/>
              <a:gdLst/>
              <a:ahLst/>
              <a:cxnLst/>
              <a:rect l="l" t="t" r="r" b="b"/>
              <a:pathLst>
                <a:path w="1371600" h="1447800">
                  <a:moveTo>
                    <a:pt x="0" y="1447800"/>
                  </a:moveTo>
                  <a:lnTo>
                    <a:pt x="657986" y="1447800"/>
                  </a:lnTo>
                  <a:lnTo>
                    <a:pt x="704873" y="1445994"/>
                  </a:lnTo>
                  <a:lnTo>
                    <a:pt x="750774" y="1440667"/>
                  </a:lnTo>
                  <a:lnTo>
                    <a:pt x="795556" y="1431951"/>
                  </a:lnTo>
                  <a:lnTo>
                    <a:pt x="839086" y="1419980"/>
                  </a:lnTo>
                  <a:lnTo>
                    <a:pt x="881230" y="1404887"/>
                  </a:lnTo>
                  <a:lnTo>
                    <a:pt x="921854" y="1386806"/>
                  </a:lnTo>
                  <a:lnTo>
                    <a:pt x="960825" y="1365870"/>
                  </a:lnTo>
                  <a:lnTo>
                    <a:pt x="998009" y="1342213"/>
                  </a:lnTo>
                  <a:lnTo>
                    <a:pt x="1033274" y="1315968"/>
                  </a:lnTo>
                  <a:lnTo>
                    <a:pt x="1066484" y="1287268"/>
                  </a:lnTo>
                  <a:lnTo>
                    <a:pt x="1097507" y="1256247"/>
                  </a:lnTo>
                  <a:lnTo>
                    <a:pt x="1126210" y="1223038"/>
                  </a:lnTo>
                  <a:lnTo>
                    <a:pt x="1152458" y="1187775"/>
                  </a:lnTo>
                  <a:lnTo>
                    <a:pt x="1176118" y="1150591"/>
                  </a:lnTo>
                  <a:lnTo>
                    <a:pt x="1197057" y="1111620"/>
                  </a:lnTo>
                  <a:lnTo>
                    <a:pt x="1215141" y="1070994"/>
                  </a:lnTo>
                  <a:lnTo>
                    <a:pt x="1230236" y="1028848"/>
                  </a:lnTo>
                  <a:lnTo>
                    <a:pt x="1242209" y="985314"/>
                  </a:lnTo>
                  <a:lnTo>
                    <a:pt x="1250927" y="940527"/>
                  </a:lnTo>
                  <a:lnTo>
                    <a:pt x="1256256" y="894619"/>
                  </a:lnTo>
                  <a:lnTo>
                    <a:pt x="1258061" y="847725"/>
                  </a:lnTo>
                  <a:lnTo>
                    <a:pt x="1258061" y="342900"/>
                  </a:lnTo>
                  <a:lnTo>
                    <a:pt x="1371600" y="342900"/>
                  </a:lnTo>
                  <a:lnTo>
                    <a:pt x="1086611" y="0"/>
                  </a:lnTo>
                  <a:lnTo>
                    <a:pt x="801497" y="342900"/>
                  </a:lnTo>
                  <a:lnTo>
                    <a:pt x="915161" y="342900"/>
                  </a:lnTo>
                  <a:lnTo>
                    <a:pt x="915161" y="847725"/>
                  </a:lnTo>
                  <a:lnTo>
                    <a:pt x="911016" y="893939"/>
                  </a:lnTo>
                  <a:lnTo>
                    <a:pt x="899066" y="937442"/>
                  </a:lnTo>
                  <a:lnTo>
                    <a:pt x="880039" y="977504"/>
                  </a:lnTo>
                  <a:lnTo>
                    <a:pt x="854661" y="1013399"/>
                  </a:lnTo>
                  <a:lnTo>
                    <a:pt x="823661" y="1044399"/>
                  </a:lnTo>
                  <a:lnTo>
                    <a:pt x="787766" y="1069777"/>
                  </a:lnTo>
                  <a:lnTo>
                    <a:pt x="747704" y="1088804"/>
                  </a:lnTo>
                  <a:lnTo>
                    <a:pt x="704201" y="1100754"/>
                  </a:lnTo>
                  <a:lnTo>
                    <a:pt x="657986" y="1104900"/>
                  </a:lnTo>
                  <a:lnTo>
                    <a:pt x="0" y="1104900"/>
                  </a:lnTo>
                  <a:lnTo>
                    <a:pt x="0" y="1447800"/>
                  </a:lnTo>
                  <a:close/>
                </a:path>
              </a:pathLst>
            </a:custGeom>
            <a:ln w="9525">
              <a:solidFill>
                <a:srgbClr val="003366"/>
              </a:solidFill>
            </a:ln>
          </p:spPr>
          <p:txBody>
            <a:bodyPr wrap="square" lIns="0" tIns="0" rIns="0" bIns="0" rtlCol="0"/>
            <a:lstStyle/>
            <a:p>
              <a:endParaRPr/>
            </a:p>
          </p:txBody>
        </p:sp>
      </p:grpSp>
      <p:grpSp>
        <p:nvGrpSpPr>
          <p:cNvPr id="13" name="object 13"/>
          <p:cNvGrpSpPr/>
          <p:nvPr/>
        </p:nvGrpSpPr>
        <p:grpSpPr>
          <a:xfrm>
            <a:off x="4449762" y="4346638"/>
            <a:ext cx="771525" cy="619125"/>
            <a:chOff x="4449762" y="4346638"/>
            <a:chExt cx="771525" cy="619125"/>
          </a:xfrm>
        </p:grpSpPr>
        <p:sp>
          <p:nvSpPr>
            <p:cNvPr id="14" name="object 14"/>
            <p:cNvSpPr/>
            <p:nvPr/>
          </p:nvSpPr>
          <p:spPr>
            <a:xfrm>
              <a:off x="4454525" y="4351401"/>
              <a:ext cx="762000" cy="609600"/>
            </a:xfrm>
            <a:custGeom>
              <a:avLst/>
              <a:gdLst/>
              <a:ahLst/>
              <a:cxnLst/>
              <a:rect l="l" t="t" r="r" b="b"/>
              <a:pathLst>
                <a:path w="762000" h="609600">
                  <a:moveTo>
                    <a:pt x="571500" y="0"/>
                  </a:moveTo>
                  <a:lnTo>
                    <a:pt x="190500" y="0"/>
                  </a:lnTo>
                  <a:lnTo>
                    <a:pt x="190500" y="304800"/>
                  </a:lnTo>
                  <a:lnTo>
                    <a:pt x="0" y="304800"/>
                  </a:lnTo>
                  <a:lnTo>
                    <a:pt x="381000" y="609600"/>
                  </a:lnTo>
                  <a:lnTo>
                    <a:pt x="762000" y="304800"/>
                  </a:lnTo>
                  <a:lnTo>
                    <a:pt x="571500" y="304800"/>
                  </a:lnTo>
                  <a:lnTo>
                    <a:pt x="571500" y="0"/>
                  </a:lnTo>
                  <a:close/>
                </a:path>
              </a:pathLst>
            </a:custGeom>
            <a:solidFill>
              <a:srgbClr val="DDDDDD"/>
            </a:solidFill>
          </p:spPr>
          <p:txBody>
            <a:bodyPr wrap="square" lIns="0" tIns="0" rIns="0" bIns="0" rtlCol="0"/>
            <a:lstStyle/>
            <a:p>
              <a:endParaRPr/>
            </a:p>
          </p:txBody>
        </p:sp>
        <p:sp>
          <p:nvSpPr>
            <p:cNvPr id="15" name="object 15"/>
            <p:cNvSpPr/>
            <p:nvPr/>
          </p:nvSpPr>
          <p:spPr>
            <a:xfrm>
              <a:off x="4454525" y="4351401"/>
              <a:ext cx="762000" cy="609600"/>
            </a:xfrm>
            <a:custGeom>
              <a:avLst/>
              <a:gdLst/>
              <a:ahLst/>
              <a:cxnLst/>
              <a:rect l="l" t="t" r="r" b="b"/>
              <a:pathLst>
                <a:path w="762000" h="609600">
                  <a:moveTo>
                    <a:pt x="0" y="304800"/>
                  </a:moveTo>
                  <a:lnTo>
                    <a:pt x="190500" y="304800"/>
                  </a:lnTo>
                  <a:lnTo>
                    <a:pt x="190500" y="0"/>
                  </a:lnTo>
                  <a:lnTo>
                    <a:pt x="571500" y="0"/>
                  </a:lnTo>
                  <a:lnTo>
                    <a:pt x="571500" y="304800"/>
                  </a:lnTo>
                  <a:lnTo>
                    <a:pt x="762000" y="304800"/>
                  </a:lnTo>
                  <a:lnTo>
                    <a:pt x="381000" y="609600"/>
                  </a:lnTo>
                  <a:lnTo>
                    <a:pt x="0" y="304800"/>
                  </a:lnTo>
                  <a:close/>
                </a:path>
              </a:pathLst>
            </a:custGeom>
            <a:ln w="9525">
              <a:solidFill>
                <a:srgbClr val="003366"/>
              </a:solidFill>
            </a:ln>
          </p:spPr>
          <p:txBody>
            <a:bodyPr wrap="square" lIns="0" tIns="0" rIns="0" bIns="0" rtlCol="0"/>
            <a:lstStyle/>
            <a:p>
              <a:endParaRPr/>
            </a:p>
          </p:txBody>
        </p:sp>
      </p:grpSp>
      <p:graphicFrame>
        <p:nvGraphicFramePr>
          <p:cNvPr id="16" name="object 16"/>
          <p:cNvGraphicFramePr>
            <a:graphicFrameLocks noGrp="1"/>
          </p:cNvGraphicFramePr>
          <p:nvPr/>
        </p:nvGraphicFramePr>
        <p:xfrm>
          <a:off x="886618" y="1866900"/>
          <a:ext cx="7693025" cy="2411347"/>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366013">
                <a:tc>
                  <a:txBody>
                    <a:bodyPr/>
                    <a:lstStyle/>
                    <a:p>
                      <a:pPr marL="90805">
                        <a:lnSpc>
                          <a:spcPct val="100000"/>
                        </a:lnSpc>
                        <a:spcBef>
                          <a:spcPts val="320"/>
                        </a:spcBef>
                      </a:pPr>
                      <a:r>
                        <a:rPr sz="1600" b="1" spc="-5" dirty="0">
                          <a:solidFill>
                            <a:srgbClr val="FFFFFF"/>
                          </a:solidFill>
                          <a:latin typeface="Arial"/>
                          <a:cs typeface="Arial"/>
                        </a:rPr>
                        <a:t>BT</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2DFC2"/>
                    </a:solidFill>
                  </a:tcPr>
                </a:tc>
                <a:tc>
                  <a:txBody>
                    <a:bodyPr/>
                    <a:lstStyle/>
                    <a:p>
                      <a:pPr algn="ctr">
                        <a:lnSpc>
                          <a:spcPct val="100000"/>
                        </a:lnSpc>
                        <a:spcBef>
                          <a:spcPts val="315"/>
                        </a:spcBef>
                      </a:pPr>
                      <a:r>
                        <a:rPr sz="1800" b="1" dirty="0">
                          <a:solidFill>
                            <a:srgbClr val="FF0000"/>
                          </a:solidFill>
                          <a:latin typeface="Arial"/>
                          <a:cs typeface="Arial"/>
                        </a:rPr>
                        <a:t>Input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2DFC2"/>
                    </a:solidFill>
                  </a:tcPr>
                </a:tc>
                <a:tc>
                  <a:txBody>
                    <a:bodyPr/>
                    <a:lstStyle/>
                    <a:p>
                      <a:pPr marL="816610">
                        <a:lnSpc>
                          <a:spcPct val="100000"/>
                        </a:lnSpc>
                        <a:spcBef>
                          <a:spcPts val="315"/>
                        </a:spcBef>
                      </a:pPr>
                      <a:r>
                        <a:rPr sz="1800" b="1" spc="-5" dirty="0">
                          <a:solidFill>
                            <a:srgbClr val="FF0000"/>
                          </a:solidFill>
                          <a:latin typeface="Arial"/>
                          <a:cs typeface="Arial"/>
                        </a:rPr>
                        <a:t>Yêu </a:t>
                      </a:r>
                      <a:r>
                        <a:rPr sz="1800" b="1" spc="-10" dirty="0">
                          <a:solidFill>
                            <a:srgbClr val="FF0000"/>
                          </a:solidFill>
                          <a:latin typeface="Arial"/>
                          <a:cs typeface="Arial"/>
                        </a:rPr>
                        <a:t>cầu</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2DFC2"/>
                    </a:solidFill>
                  </a:tcPr>
                </a:tc>
                <a:tc>
                  <a:txBody>
                    <a:bodyPr/>
                    <a:lstStyle/>
                    <a:p>
                      <a:pPr algn="ctr">
                        <a:lnSpc>
                          <a:spcPct val="100000"/>
                        </a:lnSpc>
                        <a:spcBef>
                          <a:spcPts val="315"/>
                        </a:spcBef>
                      </a:pPr>
                      <a:r>
                        <a:rPr sz="1800" b="1" dirty="0">
                          <a:solidFill>
                            <a:srgbClr val="FF0000"/>
                          </a:solidFill>
                          <a:latin typeface="Arial"/>
                          <a:cs typeface="Arial"/>
                        </a:rPr>
                        <a:t>Output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2DFC2"/>
                    </a:solidFill>
                  </a:tcPr>
                </a:tc>
                <a:extLst>
                  <a:ext uri="{0D108BD9-81ED-4DB2-BD59-A6C34878D82A}">
                    <a16:rowId xmlns:a16="http://schemas.microsoft.com/office/drawing/2014/main" val="10000"/>
                  </a:ext>
                </a:extLst>
              </a:tr>
              <a:tr h="640461">
                <a:tc>
                  <a:txBody>
                    <a:bodyPr/>
                    <a:lstStyle/>
                    <a:p>
                      <a:pPr marL="88900">
                        <a:lnSpc>
                          <a:spcPct val="100000"/>
                        </a:lnSpc>
                        <a:spcBef>
                          <a:spcPts val="315"/>
                        </a:spcBef>
                      </a:pPr>
                      <a:r>
                        <a:rPr sz="1800" dirty="0">
                          <a:solidFill>
                            <a:srgbClr val="003366"/>
                          </a:solidFill>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CFFFF"/>
                    </a:solidFill>
                  </a:tcPr>
                </a:tc>
                <a:tc>
                  <a:txBody>
                    <a:bodyPr/>
                    <a:lstStyle/>
                    <a:p>
                      <a:pPr marR="55244" algn="ctr">
                        <a:lnSpc>
                          <a:spcPct val="100000"/>
                        </a:lnSpc>
                        <a:spcBef>
                          <a:spcPts val="315"/>
                        </a:spcBef>
                      </a:pPr>
                      <a:r>
                        <a:rPr sz="1800" spc="-5" dirty="0">
                          <a:solidFill>
                            <a:srgbClr val="003366"/>
                          </a:solidFill>
                          <a:latin typeface="Arial"/>
                          <a:cs typeface="Arial"/>
                        </a:rPr>
                        <a:t>Cho </a:t>
                      </a:r>
                      <a:r>
                        <a:rPr sz="1800" dirty="0">
                          <a:solidFill>
                            <a:srgbClr val="003366"/>
                          </a:solidFill>
                          <a:latin typeface="Arial"/>
                          <a:cs typeface="Arial"/>
                        </a:rPr>
                        <a:t>số tự </a:t>
                      </a:r>
                      <a:r>
                        <a:rPr sz="1800" spc="-10" dirty="0">
                          <a:solidFill>
                            <a:srgbClr val="003366"/>
                          </a:solidFill>
                          <a:latin typeface="Arial"/>
                          <a:cs typeface="Arial"/>
                        </a:rPr>
                        <a:t>nhiên</a:t>
                      </a:r>
                      <a:r>
                        <a:rPr sz="1800" spc="-55" dirty="0">
                          <a:solidFill>
                            <a:srgbClr val="003366"/>
                          </a:solidFill>
                          <a:latin typeface="Arial"/>
                          <a:cs typeface="Arial"/>
                        </a:rPr>
                        <a:t> </a:t>
                      </a:r>
                      <a:r>
                        <a:rPr sz="1800" dirty="0">
                          <a:solidFill>
                            <a:srgbClr val="003366"/>
                          </a:solidFill>
                          <a:latin typeface="Arial"/>
                          <a:cs typeface="Arial"/>
                        </a:rPr>
                        <a:t>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CFFFF"/>
                    </a:solidFill>
                  </a:tcPr>
                </a:tc>
                <a:tc>
                  <a:txBody>
                    <a:bodyPr/>
                    <a:lstStyle/>
                    <a:p>
                      <a:pPr marL="89535" marR="118110">
                        <a:lnSpc>
                          <a:spcPct val="100000"/>
                        </a:lnSpc>
                        <a:spcBef>
                          <a:spcPts val="315"/>
                        </a:spcBef>
                      </a:pPr>
                      <a:r>
                        <a:rPr sz="1800" dirty="0">
                          <a:solidFill>
                            <a:srgbClr val="003366"/>
                          </a:solidFill>
                          <a:latin typeface="Arial"/>
                          <a:cs typeface="Arial"/>
                        </a:rPr>
                        <a:t>n có </a:t>
                      </a:r>
                      <a:r>
                        <a:rPr sz="1800" spc="-5" dirty="0">
                          <a:solidFill>
                            <a:srgbClr val="003366"/>
                          </a:solidFill>
                          <a:latin typeface="Arial"/>
                          <a:cs typeface="Arial"/>
                        </a:rPr>
                        <a:t>phải </a:t>
                      </a:r>
                      <a:r>
                        <a:rPr sz="1800" dirty="0">
                          <a:solidFill>
                            <a:srgbClr val="003366"/>
                          </a:solidFill>
                          <a:latin typeface="Arial"/>
                          <a:cs typeface="Arial"/>
                        </a:rPr>
                        <a:t>số </a:t>
                      </a:r>
                      <a:r>
                        <a:rPr sz="1800" spc="-10" dirty="0">
                          <a:solidFill>
                            <a:srgbClr val="003366"/>
                          </a:solidFill>
                          <a:latin typeface="Arial"/>
                          <a:cs typeface="Arial"/>
                        </a:rPr>
                        <a:t>nguyên</a:t>
                      </a:r>
                      <a:r>
                        <a:rPr sz="1800" spc="-75" dirty="0">
                          <a:solidFill>
                            <a:srgbClr val="003366"/>
                          </a:solidFill>
                          <a:latin typeface="Arial"/>
                          <a:cs typeface="Arial"/>
                        </a:rPr>
                        <a:t> </a:t>
                      </a:r>
                      <a:r>
                        <a:rPr sz="1800" dirty="0">
                          <a:solidFill>
                            <a:srgbClr val="003366"/>
                          </a:solidFill>
                          <a:latin typeface="Arial"/>
                          <a:cs typeface="Arial"/>
                        </a:rPr>
                        <a:t>tố  </a:t>
                      </a:r>
                      <a:r>
                        <a:rPr sz="1800" spc="-5" dirty="0">
                          <a:solidFill>
                            <a:srgbClr val="003366"/>
                          </a:solidFill>
                          <a:latin typeface="Arial"/>
                          <a:cs typeface="Arial"/>
                        </a:rPr>
                        <a:t>hay không</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CFFFF"/>
                    </a:solidFill>
                  </a:tcPr>
                </a:tc>
                <a:tc>
                  <a:txBody>
                    <a:bodyPr/>
                    <a:lstStyle/>
                    <a:p>
                      <a:pPr marL="89535" marR="309880">
                        <a:lnSpc>
                          <a:spcPct val="100000"/>
                        </a:lnSpc>
                        <a:spcBef>
                          <a:spcPts val="315"/>
                        </a:spcBef>
                      </a:pPr>
                      <a:r>
                        <a:rPr sz="1800" spc="-5" dirty="0">
                          <a:solidFill>
                            <a:srgbClr val="003366"/>
                          </a:solidFill>
                          <a:latin typeface="Arial"/>
                          <a:cs typeface="Arial"/>
                        </a:rPr>
                        <a:t>Câu </a:t>
                      </a:r>
                      <a:r>
                        <a:rPr sz="1800" dirty="0">
                          <a:solidFill>
                            <a:srgbClr val="003366"/>
                          </a:solidFill>
                          <a:latin typeface="Arial"/>
                          <a:cs typeface="Arial"/>
                        </a:rPr>
                        <a:t>trả </a:t>
                      </a:r>
                      <a:r>
                        <a:rPr sz="1800" spc="-5" dirty="0">
                          <a:solidFill>
                            <a:srgbClr val="003366"/>
                          </a:solidFill>
                          <a:latin typeface="Arial"/>
                          <a:cs typeface="Arial"/>
                        </a:rPr>
                        <a:t>lời: đúng</a:t>
                      </a:r>
                      <a:r>
                        <a:rPr sz="1800" spc="-70" dirty="0">
                          <a:solidFill>
                            <a:srgbClr val="003366"/>
                          </a:solidFill>
                          <a:latin typeface="Arial"/>
                          <a:cs typeface="Arial"/>
                        </a:rPr>
                        <a:t> </a:t>
                      </a:r>
                      <a:r>
                        <a:rPr sz="1800" spc="-10" dirty="0">
                          <a:solidFill>
                            <a:srgbClr val="003366"/>
                          </a:solidFill>
                          <a:latin typeface="Arial"/>
                          <a:cs typeface="Arial"/>
                        </a:rPr>
                        <a:t>hoặc  </a:t>
                      </a:r>
                      <a:r>
                        <a:rPr sz="1800" spc="-5" dirty="0">
                          <a:solidFill>
                            <a:srgbClr val="003366"/>
                          </a:solidFill>
                          <a:latin typeface="Arial"/>
                          <a:cs typeface="Arial"/>
                        </a:rPr>
                        <a:t>sai</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CFFFF"/>
                    </a:solidFill>
                  </a:tcPr>
                </a:tc>
                <a:extLst>
                  <a:ext uri="{0D108BD9-81ED-4DB2-BD59-A6C34878D82A}">
                    <a16:rowId xmlns:a16="http://schemas.microsoft.com/office/drawing/2014/main" val="10001"/>
                  </a:ext>
                </a:extLst>
              </a:tr>
              <a:tr h="57150">
                <a:tc>
                  <a:txBody>
                    <a:bodyPr/>
                    <a:lstStyle/>
                    <a:p>
                      <a:pPr>
                        <a:lnSpc>
                          <a:spcPct val="100000"/>
                        </a:lnSpc>
                      </a:pPr>
                      <a:endParaRPr sz="2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ACFFFF"/>
                    </a:solidFill>
                  </a:tcPr>
                </a:tc>
                <a:tc>
                  <a:txBody>
                    <a:bodyPr/>
                    <a:lstStyle/>
                    <a:p>
                      <a:pPr>
                        <a:lnSpc>
                          <a:spcPct val="100000"/>
                        </a:lnSpc>
                      </a:pPr>
                      <a:endParaRPr sz="2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ACFFFF"/>
                    </a:solidFill>
                  </a:tcPr>
                </a:tc>
                <a:tc>
                  <a:txBody>
                    <a:bodyPr/>
                    <a:lstStyle/>
                    <a:p>
                      <a:pPr>
                        <a:lnSpc>
                          <a:spcPct val="100000"/>
                        </a:lnSpc>
                      </a:pPr>
                      <a:endParaRPr sz="2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ACFFFF"/>
                    </a:solidFill>
                  </a:tcPr>
                </a:tc>
                <a:tc>
                  <a:txBody>
                    <a:bodyPr/>
                    <a:lstStyle/>
                    <a:p>
                      <a:pPr>
                        <a:lnSpc>
                          <a:spcPct val="100000"/>
                        </a:lnSpc>
                      </a:pPr>
                      <a:endParaRPr sz="2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ACFFFF"/>
                    </a:solidFill>
                  </a:tcPr>
                </a:tc>
                <a:extLst>
                  <a:ext uri="{0D108BD9-81ED-4DB2-BD59-A6C34878D82A}">
                    <a16:rowId xmlns:a16="http://schemas.microsoft.com/office/drawing/2014/main" val="10002"/>
                  </a:ext>
                </a:extLst>
              </a:tr>
              <a:tr h="640079">
                <a:tc>
                  <a:txBody>
                    <a:bodyPr/>
                    <a:lstStyle/>
                    <a:p>
                      <a:pPr marL="93345">
                        <a:lnSpc>
                          <a:spcPct val="100000"/>
                        </a:lnSpc>
                        <a:spcBef>
                          <a:spcPts val="315"/>
                        </a:spcBef>
                      </a:pPr>
                      <a:r>
                        <a:rPr sz="1800" dirty="0">
                          <a:solidFill>
                            <a:srgbClr val="00254D"/>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93345">
                        <a:lnSpc>
                          <a:spcPct val="100000"/>
                        </a:lnSpc>
                        <a:spcBef>
                          <a:spcPts val="315"/>
                        </a:spcBef>
                      </a:pPr>
                      <a:r>
                        <a:rPr sz="1800" spc="-5" dirty="0">
                          <a:solidFill>
                            <a:srgbClr val="00254D"/>
                          </a:solidFill>
                          <a:latin typeface="Arial"/>
                          <a:cs typeface="Arial"/>
                        </a:rPr>
                        <a:t>Cho hồ </a:t>
                      </a:r>
                      <a:r>
                        <a:rPr sz="1800" dirty="0">
                          <a:solidFill>
                            <a:srgbClr val="00254D"/>
                          </a:solidFill>
                          <a:latin typeface="Arial"/>
                          <a:cs typeface="Arial"/>
                        </a:rPr>
                        <a:t>sơ</a:t>
                      </a:r>
                      <a:r>
                        <a:rPr sz="1800" spc="-25" dirty="0">
                          <a:solidFill>
                            <a:srgbClr val="00254D"/>
                          </a:solidFill>
                          <a:latin typeface="Arial"/>
                          <a:cs typeface="Arial"/>
                        </a:rPr>
                        <a:t> </a:t>
                      </a:r>
                      <a:r>
                        <a:rPr sz="1800" spc="-10" dirty="0">
                          <a:solidFill>
                            <a:srgbClr val="00254D"/>
                          </a:solidFill>
                          <a:latin typeface="Arial"/>
                          <a:cs typeface="Arial"/>
                        </a:rPr>
                        <a:t>điểm</a:t>
                      </a:r>
                      <a:endParaRPr sz="1800">
                        <a:latin typeface="Arial"/>
                        <a:cs typeface="Arial"/>
                      </a:endParaRPr>
                    </a:p>
                    <a:p>
                      <a:pPr marL="93345">
                        <a:lnSpc>
                          <a:spcPct val="100000"/>
                        </a:lnSpc>
                      </a:pPr>
                      <a:r>
                        <a:rPr sz="1800" spc="-5" dirty="0">
                          <a:solidFill>
                            <a:srgbClr val="00254D"/>
                          </a:solidFill>
                          <a:latin typeface="Arial"/>
                          <a:cs typeface="Arial"/>
                        </a:rPr>
                        <a:t>sinh</a:t>
                      </a:r>
                      <a:r>
                        <a:rPr sz="1800" dirty="0">
                          <a:solidFill>
                            <a:srgbClr val="00254D"/>
                          </a:solidFill>
                          <a:latin typeface="Arial"/>
                          <a:cs typeface="Arial"/>
                        </a:rPr>
                        <a:t> </a:t>
                      </a:r>
                      <a:r>
                        <a:rPr sz="1800" spc="-5" dirty="0">
                          <a:solidFill>
                            <a:srgbClr val="00254D"/>
                          </a:solidFill>
                          <a:latin typeface="Arial"/>
                          <a:cs typeface="Arial"/>
                        </a:rPr>
                        <a:t>viên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93980">
                        <a:lnSpc>
                          <a:spcPct val="100000"/>
                        </a:lnSpc>
                        <a:spcBef>
                          <a:spcPts val="315"/>
                        </a:spcBef>
                      </a:pPr>
                      <a:r>
                        <a:rPr sz="1800" dirty="0">
                          <a:solidFill>
                            <a:srgbClr val="00254D"/>
                          </a:solidFill>
                          <a:latin typeface="Arial"/>
                          <a:cs typeface="Arial"/>
                        </a:rPr>
                        <a:t>Tìm tất cả </a:t>
                      </a:r>
                      <a:r>
                        <a:rPr sz="1800" spc="-5" dirty="0">
                          <a:solidFill>
                            <a:srgbClr val="00254D"/>
                          </a:solidFill>
                          <a:latin typeface="Arial"/>
                          <a:cs typeface="Arial"/>
                        </a:rPr>
                        <a:t>sinh viên</a:t>
                      </a:r>
                      <a:r>
                        <a:rPr sz="1800" spc="-60" dirty="0">
                          <a:solidFill>
                            <a:srgbClr val="00254D"/>
                          </a:solidFill>
                          <a:latin typeface="Arial"/>
                          <a:cs typeface="Arial"/>
                        </a:rPr>
                        <a:t> </a:t>
                      </a:r>
                      <a:r>
                        <a:rPr sz="1800" dirty="0">
                          <a:solidFill>
                            <a:srgbClr val="00254D"/>
                          </a:solidFill>
                          <a:latin typeface="Arial"/>
                          <a:cs typeface="Arial"/>
                        </a:rPr>
                        <a:t>có</a:t>
                      </a:r>
                      <a:endParaRPr sz="1800">
                        <a:latin typeface="Arial"/>
                        <a:cs typeface="Arial"/>
                      </a:endParaRPr>
                    </a:p>
                    <a:p>
                      <a:pPr marL="93980">
                        <a:lnSpc>
                          <a:spcPct val="100000"/>
                        </a:lnSpc>
                      </a:pPr>
                      <a:r>
                        <a:rPr sz="1800" spc="-10" dirty="0">
                          <a:solidFill>
                            <a:srgbClr val="00254D"/>
                          </a:solidFill>
                          <a:latin typeface="Arial"/>
                          <a:cs typeface="Arial"/>
                        </a:rPr>
                        <a:t>điểm </a:t>
                      </a:r>
                      <a:r>
                        <a:rPr sz="1800" spc="-5" dirty="0">
                          <a:solidFill>
                            <a:srgbClr val="00254D"/>
                          </a:solidFill>
                          <a:latin typeface="Arial"/>
                          <a:cs typeface="Arial"/>
                        </a:rPr>
                        <a:t>trung bình trên</a:t>
                      </a:r>
                      <a:r>
                        <a:rPr sz="1800" spc="-15" dirty="0">
                          <a:solidFill>
                            <a:srgbClr val="00254D"/>
                          </a:solidFill>
                          <a:latin typeface="Arial"/>
                          <a:cs typeface="Arial"/>
                        </a:rPr>
                        <a:t> </a:t>
                      </a:r>
                      <a:r>
                        <a:rPr sz="1800" dirty="0">
                          <a:solidFill>
                            <a:srgbClr val="00254D"/>
                          </a:solidFill>
                          <a:latin typeface="Arial"/>
                          <a:cs typeface="Arial"/>
                        </a:rPr>
                        <a:t>8</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93980">
                        <a:lnSpc>
                          <a:spcPct val="100000"/>
                        </a:lnSpc>
                        <a:spcBef>
                          <a:spcPts val="315"/>
                        </a:spcBef>
                      </a:pPr>
                      <a:r>
                        <a:rPr sz="1800" spc="-5" dirty="0">
                          <a:solidFill>
                            <a:srgbClr val="00254D"/>
                          </a:solidFill>
                          <a:latin typeface="Arial"/>
                          <a:cs typeface="Arial"/>
                        </a:rPr>
                        <a:t>Danh sách </a:t>
                      </a:r>
                      <a:r>
                        <a:rPr sz="1800" dirty="0">
                          <a:solidFill>
                            <a:srgbClr val="00254D"/>
                          </a:solidFill>
                          <a:latin typeface="Arial"/>
                          <a:cs typeface="Arial"/>
                        </a:rPr>
                        <a:t>các </a:t>
                      </a:r>
                      <a:r>
                        <a:rPr sz="1800" spc="-5" dirty="0">
                          <a:solidFill>
                            <a:srgbClr val="00254D"/>
                          </a:solidFill>
                          <a:latin typeface="Arial"/>
                          <a:cs typeface="Arial"/>
                        </a:rPr>
                        <a:t>sinh</a:t>
                      </a:r>
                      <a:r>
                        <a:rPr sz="1800" spc="-30" dirty="0">
                          <a:solidFill>
                            <a:srgbClr val="00254D"/>
                          </a:solidFill>
                          <a:latin typeface="Arial"/>
                          <a:cs typeface="Arial"/>
                        </a:rPr>
                        <a:t> </a:t>
                      </a:r>
                      <a:r>
                        <a:rPr sz="1800" spc="-5" dirty="0">
                          <a:solidFill>
                            <a:srgbClr val="00254D"/>
                          </a:solidFill>
                          <a:latin typeface="Arial"/>
                          <a:cs typeface="Arial"/>
                        </a:rPr>
                        <a:t>viên</a:t>
                      </a:r>
                      <a:endParaRPr sz="1800">
                        <a:latin typeface="Arial"/>
                        <a:cs typeface="Arial"/>
                      </a:endParaRPr>
                    </a:p>
                    <a:p>
                      <a:pPr marL="93980">
                        <a:lnSpc>
                          <a:spcPct val="100000"/>
                        </a:lnSpc>
                      </a:pPr>
                      <a:r>
                        <a:rPr sz="1800" spc="-5" dirty="0">
                          <a:solidFill>
                            <a:srgbClr val="00254D"/>
                          </a:solidFill>
                          <a:latin typeface="Arial"/>
                          <a:cs typeface="Arial"/>
                        </a:rPr>
                        <a:t>thỏa </a:t>
                      </a:r>
                      <a:r>
                        <a:rPr sz="1800" dirty="0">
                          <a:solidFill>
                            <a:srgbClr val="00254D"/>
                          </a:solidFill>
                          <a:latin typeface="Arial"/>
                          <a:cs typeface="Arial"/>
                        </a:rPr>
                        <a:t>mãn </a:t>
                      </a:r>
                      <a:r>
                        <a:rPr sz="1800" spc="-10" dirty="0">
                          <a:solidFill>
                            <a:srgbClr val="00254D"/>
                          </a:solidFill>
                          <a:latin typeface="Arial"/>
                          <a:cs typeface="Arial"/>
                        </a:rPr>
                        <a:t>điều </a:t>
                      </a:r>
                      <a:r>
                        <a:rPr sz="1800" spc="-5" dirty="0">
                          <a:solidFill>
                            <a:srgbClr val="00254D"/>
                          </a:solidFill>
                          <a:latin typeface="Arial"/>
                          <a:cs typeface="Arial"/>
                        </a:rPr>
                        <a:t>kiện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extLst>
                  <a:ext uri="{0D108BD9-81ED-4DB2-BD59-A6C34878D82A}">
                    <a16:rowId xmlns:a16="http://schemas.microsoft.com/office/drawing/2014/main" val="10003"/>
                  </a:ext>
                </a:extLst>
              </a:tr>
              <a:tr h="66294">
                <a:tc>
                  <a:txBody>
                    <a:bodyPr/>
                    <a:lstStyle/>
                    <a:p>
                      <a:pPr>
                        <a:lnSpc>
                          <a:spcPct val="100000"/>
                        </a:lnSpc>
                      </a:pPr>
                      <a:endParaRPr sz="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641350">
                <a:tc>
                  <a:txBody>
                    <a:bodyPr/>
                    <a:lstStyle/>
                    <a:p>
                      <a:pPr marL="88900">
                        <a:lnSpc>
                          <a:spcPct val="100000"/>
                        </a:lnSpc>
                        <a:spcBef>
                          <a:spcPts val="315"/>
                        </a:spcBef>
                      </a:pPr>
                      <a:r>
                        <a:rPr sz="1800" dirty="0">
                          <a:solidFill>
                            <a:srgbClr val="00254D"/>
                          </a:solidFill>
                          <a:latin typeface="Arial"/>
                          <a:cs typeface="Arial"/>
                        </a:rPr>
                        <a:t>3</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88900" marR="283210">
                        <a:lnSpc>
                          <a:spcPct val="100000"/>
                        </a:lnSpc>
                        <a:spcBef>
                          <a:spcPts val="315"/>
                        </a:spcBef>
                      </a:pPr>
                      <a:r>
                        <a:rPr sz="1800" spc="-5" dirty="0">
                          <a:solidFill>
                            <a:srgbClr val="00254D"/>
                          </a:solidFill>
                          <a:latin typeface="Arial"/>
                          <a:cs typeface="Arial"/>
                        </a:rPr>
                        <a:t>Thiết </a:t>
                      </a:r>
                      <a:r>
                        <a:rPr sz="1800" dirty="0">
                          <a:solidFill>
                            <a:srgbClr val="00254D"/>
                          </a:solidFill>
                          <a:latin typeface="Arial"/>
                          <a:cs typeface="Arial"/>
                        </a:rPr>
                        <a:t>kế </a:t>
                      </a:r>
                      <a:r>
                        <a:rPr sz="1800" spc="-5" dirty="0">
                          <a:solidFill>
                            <a:srgbClr val="00254D"/>
                          </a:solidFill>
                          <a:latin typeface="Arial"/>
                          <a:cs typeface="Arial"/>
                        </a:rPr>
                        <a:t>một</a:t>
                      </a:r>
                      <a:r>
                        <a:rPr sz="1800" spc="-75" dirty="0">
                          <a:solidFill>
                            <a:srgbClr val="00254D"/>
                          </a:solidFill>
                          <a:latin typeface="Arial"/>
                          <a:cs typeface="Arial"/>
                        </a:rPr>
                        <a:t> </a:t>
                      </a:r>
                      <a:r>
                        <a:rPr sz="1800" dirty="0">
                          <a:solidFill>
                            <a:srgbClr val="00254D"/>
                          </a:solidFill>
                          <a:latin typeface="Arial"/>
                          <a:cs typeface="Arial"/>
                        </a:rPr>
                        <a:t>cây  cầu</a:t>
                      </a:r>
                      <a:r>
                        <a:rPr sz="1800" spc="-20" dirty="0">
                          <a:solidFill>
                            <a:srgbClr val="00254D"/>
                          </a:solidFill>
                          <a:latin typeface="Arial"/>
                          <a:cs typeface="Arial"/>
                        </a:rPr>
                        <a:t> </a:t>
                      </a:r>
                      <a:r>
                        <a:rPr sz="1800" spc="-5" dirty="0">
                          <a:solidFill>
                            <a:srgbClr val="00254D"/>
                          </a:solidFill>
                          <a:latin typeface="Arial"/>
                          <a:cs typeface="Arial"/>
                        </a:rPr>
                        <a:t>thép</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89535">
                        <a:lnSpc>
                          <a:spcPct val="100000"/>
                        </a:lnSpc>
                        <a:spcBef>
                          <a:spcPts val="315"/>
                        </a:spcBef>
                      </a:pPr>
                      <a:r>
                        <a:rPr sz="1800" dirty="0">
                          <a:solidFill>
                            <a:srgbClr val="00254D"/>
                          </a:solidFill>
                          <a:latin typeface="Arial"/>
                          <a:cs typeface="Arial"/>
                        </a:rPr>
                        <a:t>Tính sức </a:t>
                      </a:r>
                      <a:r>
                        <a:rPr sz="1800" spc="-5" dirty="0">
                          <a:solidFill>
                            <a:srgbClr val="00254D"/>
                          </a:solidFill>
                          <a:latin typeface="Arial"/>
                          <a:cs typeface="Arial"/>
                        </a:rPr>
                        <a:t>chịu</a:t>
                      </a:r>
                      <a:r>
                        <a:rPr sz="1800" spc="-45" dirty="0">
                          <a:solidFill>
                            <a:srgbClr val="00254D"/>
                          </a:solidFill>
                          <a:latin typeface="Arial"/>
                          <a:cs typeface="Arial"/>
                        </a:rPr>
                        <a:t> </a:t>
                      </a:r>
                      <a:r>
                        <a:rPr sz="1800" dirty="0">
                          <a:solidFill>
                            <a:srgbClr val="00254D"/>
                          </a:solidFill>
                          <a:latin typeface="Arial"/>
                          <a:cs typeface="Arial"/>
                        </a:rPr>
                        <a:t>tải</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tc>
                  <a:txBody>
                    <a:bodyPr/>
                    <a:lstStyle/>
                    <a:p>
                      <a:pPr marL="89535" marR="278765">
                        <a:lnSpc>
                          <a:spcPct val="100000"/>
                        </a:lnSpc>
                        <a:spcBef>
                          <a:spcPts val="315"/>
                        </a:spcBef>
                      </a:pPr>
                      <a:r>
                        <a:rPr sz="1800" dirty="0">
                          <a:solidFill>
                            <a:srgbClr val="00254D"/>
                          </a:solidFill>
                          <a:latin typeface="Arial"/>
                          <a:cs typeface="Arial"/>
                        </a:rPr>
                        <a:t>Tải </a:t>
                      </a:r>
                      <a:r>
                        <a:rPr sz="1800" spc="-5" dirty="0">
                          <a:solidFill>
                            <a:srgbClr val="00254D"/>
                          </a:solidFill>
                          <a:latin typeface="Arial"/>
                          <a:cs typeface="Arial"/>
                        </a:rPr>
                        <a:t>trọng chịu đựng</a:t>
                      </a:r>
                      <a:r>
                        <a:rPr sz="1800" spc="-75" dirty="0">
                          <a:solidFill>
                            <a:srgbClr val="00254D"/>
                          </a:solidFill>
                          <a:latin typeface="Arial"/>
                          <a:cs typeface="Arial"/>
                        </a:rPr>
                        <a:t> </a:t>
                      </a:r>
                      <a:r>
                        <a:rPr sz="1800" dirty="0">
                          <a:solidFill>
                            <a:srgbClr val="00254D"/>
                          </a:solidFill>
                          <a:latin typeface="Arial"/>
                          <a:cs typeface="Arial"/>
                        </a:rPr>
                        <a:t>tối  </a:t>
                      </a:r>
                      <a:r>
                        <a:rPr sz="1800" spc="-10" dirty="0">
                          <a:solidFill>
                            <a:srgbClr val="00254D"/>
                          </a:solidFill>
                          <a:latin typeface="Arial"/>
                          <a:cs typeface="Arial"/>
                        </a:rPr>
                        <a:t>đa</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FFFF"/>
                    </a:solidFill>
                  </a:tcPr>
                </a:tc>
                <a:extLst>
                  <a:ext uri="{0D108BD9-81ED-4DB2-BD59-A6C34878D82A}">
                    <a16:rowId xmlns:a16="http://schemas.microsoft.com/office/drawing/2014/main" val="10005"/>
                  </a:ext>
                </a:extLst>
              </a:tr>
            </a:tbl>
          </a:graphicData>
        </a:graphic>
      </p:graphicFrame>
      <p:sp>
        <p:nvSpPr>
          <p:cNvPr id="18" name="Rectangle 2">
            <a:extLst>
              <a:ext uri="{FF2B5EF4-FFF2-40B4-BE49-F238E27FC236}">
                <a16:creationId xmlns:a16="http://schemas.microsoft.com/office/drawing/2014/main" id="{65DAB3A5-0C69-E949-B7B0-632F76D31BBC}"/>
              </a:ext>
            </a:extLst>
          </p:cNvPr>
          <p:cNvSpPr>
            <a:spLocks noGrp="1" noChangeArrowheads="1"/>
          </p:cNvSpPr>
          <p:nvPr>
            <p:ph type="title"/>
          </p:nvPr>
        </p:nvSpPr>
        <p:spPr/>
        <p:txBody>
          <a:bodyPr/>
          <a:lstStyle/>
          <a:p>
            <a:pPr eaLnBrk="1" hangingPunct="1"/>
            <a:r>
              <a:rPr lang="en-US" altLang="vi-VN" sz="3600" dirty="0" err="1">
                <a:latin typeface="Times New Roman" panose="02020603050405020304" pitchFamily="18" charset="0"/>
              </a:rPr>
              <a:t>Ví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dụ</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Bài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toán</a:t>
            </a:r>
            <a:endParaRPr lang="en-US" altLang="vi-VN" sz="3600" dirty="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vi-VN" altLang="en-US" smtClean="0"/>
              <a:t>NMTH - Chương 4</a:t>
            </a:r>
            <a:endParaRPr lang="en-US" altLang="en-US"/>
          </a:p>
        </p:txBody>
      </p:sp>
      <p:sp>
        <p:nvSpPr>
          <p:cNvPr id="17" name="Slide Number Placeholder 16"/>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57</a:t>
            </a:fld>
            <a:r>
              <a:rPr lang="en-US" altLang="en-US" smtClean="0"/>
              <a:t>/C4</a:t>
            </a:r>
            <a:endParaRPr lang="en-US" altLang="en-US" dirty="0"/>
          </a:p>
        </p:txBody>
      </p:sp>
    </p:spTree>
    <p:extLst>
      <p:ext uri="{BB962C8B-B14F-4D97-AF65-F5344CB8AC3E}">
        <p14:creationId xmlns:p14="http://schemas.microsoft.com/office/powerpoint/2010/main" val="1748107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2303" y="516637"/>
            <a:ext cx="5504180" cy="574040"/>
          </a:xfrm>
          <a:prstGeom prst="rect">
            <a:avLst/>
          </a:prstGeom>
        </p:spPr>
        <p:txBody>
          <a:bodyPr vert="horz" wrap="square" lIns="0" tIns="12700" rIns="0" bIns="0" rtlCol="0">
            <a:spAutoFit/>
          </a:bodyPr>
          <a:lstStyle/>
          <a:p>
            <a:pPr marL="12700">
              <a:lnSpc>
                <a:spcPct val="100000"/>
              </a:lnSpc>
              <a:spcBef>
                <a:spcPts val="100"/>
              </a:spcBef>
            </a:pPr>
            <a:r>
              <a:rPr sz="3600" dirty="0"/>
              <a:t>KHÁI </a:t>
            </a:r>
            <a:r>
              <a:rPr sz="3600" spc="-10" dirty="0"/>
              <a:t>NIỆM </a:t>
            </a:r>
            <a:r>
              <a:rPr sz="3600" dirty="0"/>
              <a:t>THUẬT</a:t>
            </a:r>
            <a:r>
              <a:rPr sz="3600" spc="-60" dirty="0"/>
              <a:t> </a:t>
            </a:r>
            <a:r>
              <a:rPr sz="3600" spc="-20" dirty="0"/>
              <a:t>TOÁN</a:t>
            </a:r>
            <a:endParaRPr sz="3600" dirty="0"/>
          </a:p>
        </p:txBody>
      </p:sp>
      <p:sp>
        <p:nvSpPr>
          <p:cNvPr id="3" name="object 3"/>
          <p:cNvSpPr txBox="1"/>
          <p:nvPr/>
        </p:nvSpPr>
        <p:spPr>
          <a:xfrm>
            <a:off x="685800" y="1367155"/>
            <a:ext cx="8001000" cy="4123690"/>
          </a:xfrm>
          <a:prstGeom prst="rect">
            <a:avLst/>
          </a:prstGeom>
        </p:spPr>
        <p:txBody>
          <a:bodyPr vert="horz" wrap="square" lIns="0" tIns="12700" rIns="0" bIns="0" rtlCol="0">
            <a:spAutoFit/>
          </a:bodyPr>
          <a:lstStyle/>
          <a:p>
            <a:pPr marL="355600" marR="5080" indent="-343535" algn="just">
              <a:lnSpc>
                <a:spcPct val="100000"/>
              </a:lnSpc>
              <a:spcBef>
                <a:spcPts val="100"/>
              </a:spcBef>
              <a:buSzPct val="75000"/>
              <a:buFont typeface="Wingdings"/>
              <a:buChar char=""/>
              <a:tabLst>
                <a:tab pos="356235" algn="l"/>
              </a:tabLst>
            </a:pPr>
            <a:r>
              <a:rPr sz="2400" dirty="0">
                <a:solidFill>
                  <a:srgbClr val="003366"/>
                </a:solidFill>
                <a:latin typeface="Arial"/>
                <a:cs typeface="Arial"/>
              </a:rPr>
              <a:t>Thuật toán (algorithm) </a:t>
            </a:r>
            <a:r>
              <a:rPr sz="2400" spc="-5" dirty="0">
                <a:solidFill>
                  <a:srgbClr val="003366"/>
                </a:solidFill>
                <a:latin typeface="Arial"/>
                <a:cs typeface="Arial"/>
              </a:rPr>
              <a:t>là một quá </a:t>
            </a:r>
            <a:r>
              <a:rPr sz="2400" dirty="0">
                <a:solidFill>
                  <a:srgbClr val="003366"/>
                </a:solidFill>
                <a:latin typeface="Arial"/>
                <a:cs typeface="Arial"/>
              </a:rPr>
              <a:t>trình </a:t>
            </a:r>
            <a:r>
              <a:rPr sz="2400" spc="-5" dirty="0">
                <a:solidFill>
                  <a:srgbClr val="003366"/>
                </a:solidFill>
                <a:latin typeface="Arial"/>
                <a:cs typeface="Arial"/>
              </a:rPr>
              <a:t>gồm </a:t>
            </a:r>
            <a:r>
              <a:rPr sz="2400" dirty="0">
                <a:solidFill>
                  <a:srgbClr val="003366"/>
                </a:solidFill>
                <a:latin typeface="Arial"/>
                <a:cs typeface="Arial"/>
              </a:rPr>
              <a:t>một </a:t>
            </a:r>
            <a:r>
              <a:rPr sz="2400" spc="-5" dirty="0">
                <a:solidFill>
                  <a:srgbClr val="003366"/>
                </a:solidFill>
                <a:latin typeface="Arial"/>
                <a:cs typeface="Arial"/>
              </a:rPr>
              <a:t>dãy  hữu hạn </a:t>
            </a:r>
            <a:r>
              <a:rPr sz="2400" dirty="0">
                <a:solidFill>
                  <a:srgbClr val="003366"/>
                </a:solidFill>
                <a:latin typeface="Arial"/>
                <a:cs typeface="Arial"/>
              </a:rPr>
              <a:t>các thao tác có thể thực </a:t>
            </a:r>
            <a:r>
              <a:rPr sz="2400" spc="-5" dirty="0">
                <a:solidFill>
                  <a:srgbClr val="003366"/>
                </a:solidFill>
                <a:latin typeface="Arial"/>
                <a:cs typeface="Arial"/>
              </a:rPr>
              <a:t>hiện được sắp </a:t>
            </a:r>
            <a:r>
              <a:rPr sz="2400" dirty="0">
                <a:solidFill>
                  <a:srgbClr val="003366"/>
                </a:solidFill>
                <a:latin typeface="Arial"/>
                <a:cs typeface="Arial"/>
              </a:rPr>
              <a:t>xếp  theo một trình tự </a:t>
            </a:r>
            <a:r>
              <a:rPr sz="2400" spc="-5" dirty="0">
                <a:solidFill>
                  <a:srgbClr val="003366"/>
                </a:solidFill>
                <a:latin typeface="Arial"/>
                <a:cs typeface="Arial"/>
              </a:rPr>
              <a:t>xác định dùng để giải </a:t>
            </a:r>
            <a:r>
              <a:rPr sz="2400" dirty="0">
                <a:solidFill>
                  <a:srgbClr val="003366"/>
                </a:solidFill>
                <a:latin typeface="Arial"/>
                <a:cs typeface="Arial"/>
              </a:rPr>
              <a:t>một </a:t>
            </a:r>
            <a:r>
              <a:rPr sz="2400" spc="-5" dirty="0" err="1">
                <a:solidFill>
                  <a:srgbClr val="003366"/>
                </a:solidFill>
                <a:latin typeface="Arial"/>
                <a:cs typeface="Arial"/>
              </a:rPr>
              <a:t>bài</a:t>
            </a:r>
            <a:r>
              <a:rPr sz="2400" spc="-20" dirty="0">
                <a:solidFill>
                  <a:srgbClr val="003366"/>
                </a:solidFill>
                <a:latin typeface="Arial"/>
                <a:cs typeface="Arial"/>
              </a:rPr>
              <a:t> </a:t>
            </a:r>
            <a:r>
              <a:rPr sz="2400" dirty="0" err="1" smtClean="0">
                <a:solidFill>
                  <a:srgbClr val="003366"/>
                </a:solidFill>
                <a:latin typeface="Arial"/>
                <a:cs typeface="Arial"/>
              </a:rPr>
              <a:t>toán</a:t>
            </a:r>
          </a:p>
          <a:p>
            <a:pPr marL="355600" marR="76200" indent="-343535">
              <a:lnSpc>
                <a:spcPct val="100000"/>
              </a:lnSpc>
              <a:spcBef>
                <a:spcPts val="580"/>
              </a:spcBef>
              <a:buSzPct val="75000"/>
              <a:buFont typeface="Wingdings"/>
              <a:buChar char=""/>
              <a:tabLst>
                <a:tab pos="355600" algn="l"/>
                <a:tab pos="356235" algn="l"/>
              </a:tabLst>
            </a:pPr>
            <a:r>
              <a:rPr sz="2400" dirty="0" err="1" smtClean="0">
                <a:solidFill>
                  <a:srgbClr val="003366"/>
                </a:solidFill>
                <a:latin typeface="Arial"/>
                <a:cs typeface="Arial"/>
              </a:rPr>
              <a:t>Ví</a:t>
            </a:r>
            <a:r>
              <a:rPr sz="2400" dirty="0" smtClean="0">
                <a:solidFill>
                  <a:srgbClr val="003366"/>
                </a:solidFill>
                <a:latin typeface="Arial"/>
                <a:cs typeface="Arial"/>
              </a:rPr>
              <a:t> </a:t>
            </a:r>
            <a:r>
              <a:rPr sz="2400" spc="-5" dirty="0" err="1" smtClean="0">
                <a:solidFill>
                  <a:srgbClr val="003366"/>
                </a:solidFill>
                <a:latin typeface="Arial"/>
                <a:cs typeface="Arial"/>
              </a:rPr>
              <a:t>dụ</a:t>
            </a:r>
            <a:r>
              <a:rPr sz="2400" spc="-5" dirty="0" smtClean="0">
                <a:solidFill>
                  <a:srgbClr val="003366"/>
                </a:solidFill>
                <a:latin typeface="Arial"/>
                <a:cs typeface="Arial"/>
              </a:rPr>
              <a:t> </a:t>
            </a:r>
            <a:r>
              <a:rPr sz="2400" dirty="0" smtClean="0">
                <a:solidFill>
                  <a:srgbClr val="003366"/>
                </a:solidFill>
                <a:latin typeface="Arial"/>
                <a:cs typeface="Arial"/>
              </a:rPr>
              <a:t>: </a:t>
            </a:r>
            <a:r>
              <a:rPr sz="2400" dirty="0" err="1" smtClean="0">
                <a:solidFill>
                  <a:srgbClr val="003366"/>
                </a:solidFill>
                <a:latin typeface="Arial"/>
                <a:cs typeface="Arial"/>
              </a:rPr>
              <a:t>thuật</a:t>
            </a:r>
            <a:r>
              <a:rPr sz="2400" dirty="0" smtClean="0">
                <a:solidFill>
                  <a:srgbClr val="003366"/>
                </a:solidFill>
                <a:latin typeface="Arial"/>
                <a:cs typeface="Arial"/>
              </a:rPr>
              <a:t> </a:t>
            </a:r>
            <a:r>
              <a:rPr sz="2400" dirty="0" err="1" smtClean="0">
                <a:solidFill>
                  <a:srgbClr val="003366"/>
                </a:solidFill>
                <a:latin typeface="Arial"/>
                <a:cs typeface="Arial"/>
              </a:rPr>
              <a:t>toán</a:t>
            </a:r>
            <a:r>
              <a:rPr sz="2400" dirty="0" smtClean="0">
                <a:solidFill>
                  <a:srgbClr val="003366"/>
                </a:solidFill>
                <a:latin typeface="Arial"/>
                <a:cs typeface="Arial"/>
              </a:rPr>
              <a:t> </a:t>
            </a:r>
            <a:r>
              <a:rPr sz="2400" spc="-5" dirty="0" smtClean="0">
                <a:solidFill>
                  <a:srgbClr val="003366"/>
                </a:solidFill>
                <a:latin typeface="Arial"/>
                <a:cs typeface="Arial"/>
              </a:rPr>
              <a:t>Euclid </a:t>
            </a:r>
            <a:r>
              <a:rPr sz="2400" dirty="0" err="1" smtClean="0">
                <a:solidFill>
                  <a:srgbClr val="003366"/>
                </a:solidFill>
                <a:latin typeface="Arial"/>
                <a:cs typeface="Arial"/>
              </a:rPr>
              <a:t>tìm</a:t>
            </a:r>
            <a:r>
              <a:rPr sz="2400" dirty="0" smtClean="0">
                <a:solidFill>
                  <a:srgbClr val="003366"/>
                </a:solidFill>
                <a:latin typeface="Arial"/>
                <a:cs typeface="Arial"/>
              </a:rPr>
              <a:t> </a:t>
            </a:r>
            <a:r>
              <a:rPr sz="2400" spc="-5" dirty="0" err="1" smtClean="0">
                <a:solidFill>
                  <a:srgbClr val="003366"/>
                </a:solidFill>
                <a:latin typeface="Arial"/>
                <a:cs typeface="Arial"/>
              </a:rPr>
              <a:t>ước</a:t>
            </a:r>
            <a:r>
              <a:rPr sz="2400" spc="-5" dirty="0" smtClean="0">
                <a:solidFill>
                  <a:srgbClr val="003366"/>
                </a:solidFill>
                <a:latin typeface="Arial"/>
                <a:cs typeface="Arial"/>
              </a:rPr>
              <a:t> </a:t>
            </a:r>
            <a:r>
              <a:rPr sz="2400" dirty="0" err="1" smtClean="0">
                <a:solidFill>
                  <a:srgbClr val="003366"/>
                </a:solidFill>
                <a:latin typeface="Arial"/>
                <a:cs typeface="Arial"/>
              </a:rPr>
              <a:t>số</a:t>
            </a:r>
            <a:r>
              <a:rPr sz="2400" dirty="0" smtClean="0">
                <a:solidFill>
                  <a:srgbClr val="003366"/>
                </a:solidFill>
                <a:latin typeface="Arial"/>
                <a:cs typeface="Arial"/>
              </a:rPr>
              <a:t> </a:t>
            </a:r>
            <a:r>
              <a:rPr sz="2400" spc="-5" dirty="0" err="1" smtClean="0">
                <a:solidFill>
                  <a:srgbClr val="003366"/>
                </a:solidFill>
                <a:latin typeface="Arial"/>
                <a:cs typeface="Arial"/>
              </a:rPr>
              <a:t>chung</a:t>
            </a:r>
            <a:r>
              <a:rPr sz="2400" spc="-5" dirty="0" smtClean="0">
                <a:solidFill>
                  <a:srgbClr val="003366"/>
                </a:solidFill>
                <a:latin typeface="Arial"/>
                <a:cs typeface="Arial"/>
              </a:rPr>
              <a:t> </a:t>
            </a:r>
            <a:r>
              <a:rPr sz="2400" spc="-5" dirty="0" err="1" smtClean="0">
                <a:solidFill>
                  <a:srgbClr val="003366"/>
                </a:solidFill>
                <a:latin typeface="Arial"/>
                <a:cs typeface="Arial"/>
              </a:rPr>
              <a:t>lớn</a:t>
            </a:r>
            <a:r>
              <a:rPr sz="2400" spc="-5" dirty="0" smtClean="0">
                <a:solidFill>
                  <a:srgbClr val="003366"/>
                </a:solidFill>
                <a:latin typeface="Arial"/>
                <a:cs typeface="Arial"/>
              </a:rPr>
              <a:t> </a:t>
            </a:r>
            <a:r>
              <a:rPr sz="2400" spc="-5" dirty="0" err="1" smtClean="0">
                <a:solidFill>
                  <a:srgbClr val="003366"/>
                </a:solidFill>
                <a:latin typeface="Arial"/>
                <a:cs typeface="Arial"/>
              </a:rPr>
              <a:t>nhất</a:t>
            </a:r>
            <a:r>
              <a:rPr sz="2400" spc="-5" dirty="0" smtClean="0">
                <a:solidFill>
                  <a:srgbClr val="003366"/>
                </a:solidFill>
                <a:latin typeface="Arial"/>
                <a:cs typeface="Arial"/>
              </a:rPr>
              <a:t>  </a:t>
            </a:r>
            <a:r>
              <a:rPr sz="2400" dirty="0" err="1" smtClean="0">
                <a:solidFill>
                  <a:srgbClr val="003366"/>
                </a:solidFill>
                <a:latin typeface="Arial"/>
                <a:cs typeface="Arial"/>
              </a:rPr>
              <a:t>của</a:t>
            </a:r>
            <a:r>
              <a:rPr sz="2400" dirty="0" smtClean="0">
                <a:solidFill>
                  <a:srgbClr val="003366"/>
                </a:solidFill>
                <a:latin typeface="Arial"/>
                <a:cs typeface="Arial"/>
              </a:rPr>
              <a:t> </a:t>
            </a:r>
            <a:r>
              <a:rPr sz="2400" spc="-5" dirty="0" err="1" smtClean="0">
                <a:solidFill>
                  <a:srgbClr val="003366"/>
                </a:solidFill>
                <a:latin typeface="Arial"/>
                <a:cs typeface="Arial"/>
              </a:rPr>
              <a:t>hai</a:t>
            </a:r>
            <a:r>
              <a:rPr sz="2400" spc="-5" dirty="0" smtClean="0">
                <a:solidFill>
                  <a:srgbClr val="003366"/>
                </a:solidFill>
                <a:latin typeface="Arial"/>
                <a:cs typeface="Arial"/>
              </a:rPr>
              <a:t> </a:t>
            </a:r>
            <a:r>
              <a:rPr sz="2400" dirty="0" err="1" smtClean="0">
                <a:solidFill>
                  <a:srgbClr val="003366"/>
                </a:solidFill>
                <a:latin typeface="Arial"/>
                <a:cs typeface="Arial"/>
              </a:rPr>
              <a:t>số</a:t>
            </a:r>
            <a:r>
              <a:rPr sz="2400" dirty="0" smtClean="0">
                <a:solidFill>
                  <a:srgbClr val="003366"/>
                </a:solidFill>
                <a:latin typeface="Arial"/>
                <a:cs typeface="Arial"/>
              </a:rPr>
              <a:t> </a:t>
            </a:r>
            <a:r>
              <a:rPr sz="2400" spc="5" dirty="0" err="1" smtClean="0">
                <a:solidFill>
                  <a:srgbClr val="003366"/>
                </a:solidFill>
                <a:latin typeface="Arial"/>
                <a:cs typeface="Arial"/>
              </a:rPr>
              <a:t>tự</a:t>
            </a:r>
            <a:r>
              <a:rPr sz="2400" spc="5" dirty="0" smtClean="0">
                <a:solidFill>
                  <a:srgbClr val="003366"/>
                </a:solidFill>
                <a:latin typeface="Arial"/>
                <a:cs typeface="Arial"/>
              </a:rPr>
              <a:t> </a:t>
            </a:r>
            <a:r>
              <a:rPr sz="2400" spc="-5" dirty="0" err="1" smtClean="0">
                <a:solidFill>
                  <a:srgbClr val="003366"/>
                </a:solidFill>
                <a:latin typeface="Arial"/>
                <a:cs typeface="Arial"/>
              </a:rPr>
              <a:t>nhiên</a:t>
            </a:r>
            <a:r>
              <a:rPr sz="2400" spc="-5" dirty="0" smtClean="0">
                <a:solidFill>
                  <a:srgbClr val="003366"/>
                </a:solidFill>
                <a:latin typeface="Arial"/>
                <a:cs typeface="Arial"/>
              </a:rPr>
              <a:t>. </a:t>
            </a:r>
            <a:r>
              <a:rPr sz="2400" dirty="0" err="1" smtClean="0">
                <a:solidFill>
                  <a:srgbClr val="003366"/>
                </a:solidFill>
                <a:latin typeface="Arial"/>
                <a:cs typeface="Arial"/>
              </a:rPr>
              <a:t>Thay</a:t>
            </a:r>
            <a:r>
              <a:rPr sz="2400" dirty="0" smtClean="0">
                <a:solidFill>
                  <a:srgbClr val="003366"/>
                </a:solidFill>
                <a:latin typeface="Arial"/>
                <a:cs typeface="Arial"/>
              </a:rPr>
              <a:t> </a:t>
            </a:r>
            <a:r>
              <a:rPr sz="2400" dirty="0" err="1" smtClean="0">
                <a:solidFill>
                  <a:srgbClr val="003366"/>
                </a:solidFill>
                <a:latin typeface="Arial"/>
                <a:cs typeface="Arial"/>
              </a:rPr>
              <a:t>vì</a:t>
            </a:r>
            <a:r>
              <a:rPr sz="2400" dirty="0" smtClean="0">
                <a:solidFill>
                  <a:srgbClr val="003366"/>
                </a:solidFill>
                <a:latin typeface="Arial"/>
                <a:cs typeface="Arial"/>
              </a:rPr>
              <a:t> </a:t>
            </a:r>
            <a:r>
              <a:rPr sz="2400" spc="-5" dirty="0" err="1" smtClean="0">
                <a:solidFill>
                  <a:srgbClr val="003366"/>
                </a:solidFill>
                <a:latin typeface="Arial"/>
                <a:cs typeface="Arial"/>
              </a:rPr>
              <a:t>phải</a:t>
            </a:r>
            <a:r>
              <a:rPr sz="2400" spc="-5" dirty="0" smtClean="0">
                <a:solidFill>
                  <a:srgbClr val="003366"/>
                </a:solidFill>
                <a:latin typeface="Arial"/>
                <a:cs typeface="Arial"/>
              </a:rPr>
              <a:t> </a:t>
            </a:r>
            <a:r>
              <a:rPr sz="2400" dirty="0" err="1" smtClean="0">
                <a:solidFill>
                  <a:srgbClr val="003366"/>
                </a:solidFill>
                <a:latin typeface="Arial"/>
                <a:cs typeface="Arial"/>
              </a:rPr>
              <a:t>tính</a:t>
            </a:r>
            <a:r>
              <a:rPr sz="2400" dirty="0" smtClean="0">
                <a:solidFill>
                  <a:srgbClr val="003366"/>
                </a:solidFill>
                <a:latin typeface="Arial"/>
                <a:cs typeface="Arial"/>
              </a:rPr>
              <a:t> </a:t>
            </a:r>
            <a:r>
              <a:rPr sz="2400" dirty="0" err="1" smtClean="0">
                <a:solidFill>
                  <a:srgbClr val="003366"/>
                </a:solidFill>
                <a:latin typeface="Arial"/>
                <a:cs typeface="Arial"/>
              </a:rPr>
              <a:t>toán</a:t>
            </a:r>
            <a:r>
              <a:rPr sz="2400" dirty="0" smtClean="0">
                <a:solidFill>
                  <a:srgbClr val="003366"/>
                </a:solidFill>
                <a:latin typeface="Arial"/>
                <a:cs typeface="Arial"/>
              </a:rPr>
              <a:t> </a:t>
            </a:r>
            <a:r>
              <a:rPr sz="2400" dirty="0" err="1" smtClean="0">
                <a:solidFill>
                  <a:srgbClr val="003366"/>
                </a:solidFill>
                <a:latin typeface="Arial"/>
                <a:cs typeface="Arial"/>
              </a:rPr>
              <a:t>theo</a:t>
            </a:r>
            <a:r>
              <a:rPr sz="2400" dirty="0" smtClean="0">
                <a:solidFill>
                  <a:srgbClr val="003366"/>
                </a:solidFill>
                <a:latin typeface="Arial"/>
                <a:cs typeface="Arial"/>
              </a:rPr>
              <a:t> </a:t>
            </a:r>
            <a:r>
              <a:rPr sz="2400" spc="-5" dirty="0" err="1" smtClean="0">
                <a:solidFill>
                  <a:srgbClr val="003366"/>
                </a:solidFill>
                <a:latin typeface="Arial"/>
                <a:cs typeface="Arial"/>
              </a:rPr>
              <a:t>định</a:t>
            </a:r>
            <a:r>
              <a:rPr sz="2400" spc="-5" dirty="0" smtClean="0">
                <a:solidFill>
                  <a:srgbClr val="003366"/>
                </a:solidFill>
                <a:latin typeface="Arial"/>
                <a:cs typeface="Arial"/>
              </a:rPr>
              <a:t>  </a:t>
            </a:r>
            <a:r>
              <a:rPr sz="2400" spc="-10" dirty="0" err="1" smtClean="0">
                <a:solidFill>
                  <a:srgbClr val="003366"/>
                </a:solidFill>
                <a:latin typeface="Arial"/>
                <a:cs typeface="Arial"/>
              </a:rPr>
              <a:t>nghĩa</a:t>
            </a:r>
            <a:r>
              <a:rPr sz="2400" spc="-10" dirty="0" smtClean="0">
                <a:solidFill>
                  <a:srgbClr val="003366"/>
                </a:solidFill>
                <a:latin typeface="Arial"/>
                <a:cs typeface="Arial"/>
              </a:rPr>
              <a:t> </a:t>
            </a:r>
            <a:r>
              <a:rPr sz="2400" dirty="0" err="1" smtClean="0">
                <a:solidFill>
                  <a:srgbClr val="003366"/>
                </a:solidFill>
                <a:latin typeface="Arial"/>
                <a:cs typeface="Arial"/>
              </a:rPr>
              <a:t>chỉ</a:t>
            </a:r>
            <a:r>
              <a:rPr sz="2400" dirty="0" smtClean="0">
                <a:solidFill>
                  <a:srgbClr val="003366"/>
                </a:solidFill>
                <a:latin typeface="Arial"/>
                <a:cs typeface="Arial"/>
              </a:rPr>
              <a:t> </a:t>
            </a:r>
            <a:r>
              <a:rPr sz="2400" spc="-5" dirty="0" err="1" smtClean="0">
                <a:solidFill>
                  <a:srgbClr val="003366"/>
                </a:solidFill>
                <a:latin typeface="Arial"/>
                <a:cs typeface="Arial"/>
              </a:rPr>
              <a:t>làm</a:t>
            </a:r>
            <a:r>
              <a:rPr sz="2400" spc="-5" dirty="0" smtClean="0">
                <a:solidFill>
                  <a:srgbClr val="003366"/>
                </a:solidFill>
                <a:latin typeface="Arial"/>
                <a:cs typeface="Arial"/>
              </a:rPr>
              <a:t> </a:t>
            </a:r>
            <a:r>
              <a:rPr sz="2400" dirty="0" err="1" smtClean="0">
                <a:solidFill>
                  <a:srgbClr val="003366"/>
                </a:solidFill>
                <a:latin typeface="Arial"/>
                <a:cs typeface="Arial"/>
              </a:rPr>
              <a:t>rõ</a:t>
            </a:r>
            <a:r>
              <a:rPr sz="2400" dirty="0" smtClean="0">
                <a:solidFill>
                  <a:srgbClr val="003366"/>
                </a:solidFill>
                <a:latin typeface="Arial"/>
                <a:cs typeface="Arial"/>
              </a:rPr>
              <a:t> </a:t>
            </a:r>
            <a:r>
              <a:rPr sz="2400" dirty="0" err="1" smtClean="0">
                <a:solidFill>
                  <a:srgbClr val="003366"/>
                </a:solidFill>
                <a:latin typeface="Arial"/>
                <a:cs typeface="Arial"/>
              </a:rPr>
              <a:t>cấu</a:t>
            </a:r>
            <a:r>
              <a:rPr sz="2400" dirty="0" smtClean="0">
                <a:solidFill>
                  <a:srgbClr val="003366"/>
                </a:solidFill>
                <a:latin typeface="Arial"/>
                <a:cs typeface="Arial"/>
              </a:rPr>
              <a:t> </a:t>
            </a:r>
            <a:r>
              <a:rPr sz="2400" dirty="0" err="1" smtClean="0">
                <a:solidFill>
                  <a:srgbClr val="003366"/>
                </a:solidFill>
                <a:latin typeface="Arial"/>
                <a:cs typeface="Arial"/>
              </a:rPr>
              <a:t>trúc</a:t>
            </a:r>
            <a:r>
              <a:rPr sz="2400" dirty="0" smtClean="0">
                <a:solidFill>
                  <a:srgbClr val="003366"/>
                </a:solidFill>
                <a:latin typeface="Arial"/>
                <a:cs typeface="Arial"/>
              </a:rPr>
              <a:t> </a:t>
            </a:r>
            <a:r>
              <a:rPr sz="2400" dirty="0" err="1" smtClean="0">
                <a:solidFill>
                  <a:srgbClr val="003366"/>
                </a:solidFill>
                <a:latin typeface="Arial"/>
                <a:cs typeface="Arial"/>
              </a:rPr>
              <a:t>của</a:t>
            </a:r>
            <a:r>
              <a:rPr sz="2400" dirty="0" smtClean="0">
                <a:solidFill>
                  <a:srgbClr val="003366"/>
                </a:solidFill>
                <a:latin typeface="Arial"/>
                <a:cs typeface="Arial"/>
              </a:rPr>
              <a:t> </a:t>
            </a:r>
            <a:r>
              <a:rPr sz="2400" spc="-5" dirty="0" smtClean="0">
                <a:solidFill>
                  <a:srgbClr val="003366"/>
                </a:solidFill>
                <a:latin typeface="Arial"/>
                <a:cs typeface="Arial"/>
              </a:rPr>
              <a:t>USCLN </a:t>
            </a:r>
            <a:r>
              <a:rPr sz="2400" dirty="0" smtClean="0">
                <a:solidFill>
                  <a:srgbClr val="003366"/>
                </a:solidFill>
                <a:latin typeface="Arial"/>
                <a:cs typeface="Arial"/>
              </a:rPr>
              <a:t>(</a:t>
            </a:r>
            <a:r>
              <a:rPr sz="2400" dirty="0" err="1" smtClean="0">
                <a:solidFill>
                  <a:srgbClr val="003366"/>
                </a:solidFill>
                <a:latin typeface="Arial"/>
                <a:cs typeface="Arial"/>
              </a:rPr>
              <a:t>tích</a:t>
            </a:r>
            <a:r>
              <a:rPr sz="2400" dirty="0" smtClean="0">
                <a:solidFill>
                  <a:srgbClr val="003366"/>
                </a:solidFill>
                <a:latin typeface="Arial"/>
                <a:cs typeface="Arial"/>
              </a:rPr>
              <a:t> </a:t>
            </a:r>
            <a:r>
              <a:rPr sz="2400" dirty="0" err="1" smtClean="0">
                <a:solidFill>
                  <a:srgbClr val="003366"/>
                </a:solidFill>
                <a:latin typeface="Arial"/>
                <a:cs typeface="Arial"/>
              </a:rPr>
              <a:t>của</a:t>
            </a:r>
            <a:r>
              <a:rPr sz="2400" dirty="0" smtClean="0">
                <a:solidFill>
                  <a:srgbClr val="003366"/>
                </a:solidFill>
                <a:latin typeface="Arial"/>
                <a:cs typeface="Arial"/>
              </a:rPr>
              <a:t> </a:t>
            </a:r>
            <a:r>
              <a:rPr sz="2400" spc="-5" dirty="0" err="1" smtClean="0">
                <a:solidFill>
                  <a:srgbClr val="003366"/>
                </a:solidFill>
                <a:latin typeface="Arial"/>
                <a:cs typeface="Arial"/>
              </a:rPr>
              <a:t>các</a:t>
            </a:r>
            <a:r>
              <a:rPr sz="2400" spc="-5" dirty="0" smtClean="0">
                <a:solidFill>
                  <a:srgbClr val="003366"/>
                </a:solidFill>
                <a:latin typeface="Arial"/>
                <a:cs typeface="Arial"/>
              </a:rPr>
              <a:t>  </a:t>
            </a:r>
            <a:r>
              <a:rPr sz="2400" spc="-5" dirty="0" err="1" smtClean="0">
                <a:solidFill>
                  <a:srgbClr val="003366"/>
                </a:solidFill>
                <a:latin typeface="Arial"/>
                <a:cs typeface="Arial"/>
              </a:rPr>
              <a:t>ước</a:t>
            </a:r>
            <a:r>
              <a:rPr sz="2400" spc="-5" dirty="0" smtClean="0">
                <a:solidFill>
                  <a:srgbClr val="003366"/>
                </a:solidFill>
                <a:latin typeface="Arial"/>
                <a:cs typeface="Arial"/>
              </a:rPr>
              <a:t> </a:t>
            </a:r>
            <a:r>
              <a:rPr sz="2400" dirty="0" err="1" smtClean="0">
                <a:solidFill>
                  <a:srgbClr val="003366"/>
                </a:solidFill>
                <a:latin typeface="Arial"/>
                <a:cs typeface="Arial"/>
              </a:rPr>
              <a:t>số</a:t>
            </a:r>
            <a:r>
              <a:rPr sz="2400" dirty="0" smtClean="0">
                <a:solidFill>
                  <a:srgbClr val="003366"/>
                </a:solidFill>
                <a:latin typeface="Arial"/>
                <a:cs typeface="Arial"/>
              </a:rPr>
              <a:t> </a:t>
            </a:r>
            <a:r>
              <a:rPr sz="2400" dirty="0" err="1" smtClean="0">
                <a:solidFill>
                  <a:srgbClr val="003366"/>
                </a:solidFill>
                <a:latin typeface="Arial"/>
                <a:cs typeface="Arial"/>
              </a:rPr>
              <a:t>chung</a:t>
            </a:r>
            <a:r>
              <a:rPr sz="2400" dirty="0" smtClean="0">
                <a:solidFill>
                  <a:srgbClr val="003366"/>
                </a:solidFill>
                <a:latin typeface="Arial"/>
                <a:cs typeface="Arial"/>
              </a:rPr>
              <a:t> </a:t>
            </a:r>
            <a:r>
              <a:rPr sz="2400" dirty="0" err="1" smtClean="0">
                <a:solidFill>
                  <a:srgbClr val="003366"/>
                </a:solidFill>
                <a:latin typeface="Arial"/>
                <a:cs typeface="Arial"/>
              </a:rPr>
              <a:t>với</a:t>
            </a:r>
            <a:r>
              <a:rPr sz="2400" dirty="0" smtClean="0">
                <a:solidFill>
                  <a:srgbClr val="003366"/>
                </a:solidFill>
                <a:latin typeface="Arial"/>
                <a:cs typeface="Arial"/>
              </a:rPr>
              <a:t> </a:t>
            </a:r>
            <a:r>
              <a:rPr sz="2400" dirty="0" err="1" smtClean="0">
                <a:solidFill>
                  <a:srgbClr val="003366"/>
                </a:solidFill>
                <a:latin typeface="Arial"/>
                <a:cs typeface="Arial"/>
              </a:rPr>
              <a:t>số</a:t>
            </a:r>
            <a:r>
              <a:rPr sz="2400" dirty="0" smtClean="0">
                <a:solidFill>
                  <a:srgbClr val="003366"/>
                </a:solidFill>
                <a:latin typeface="Arial"/>
                <a:cs typeface="Arial"/>
              </a:rPr>
              <a:t> </a:t>
            </a:r>
            <a:r>
              <a:rPr sz="2400" dirty="0" err="1" smtClean="0">
                <a:solidFill>
                  <a:srgbClr val="003366"/>
                </a:solidFill>
                <a:latin typeface="Arial"/>
                <a:cs typeface="Arial"/>
              </a:rPr>
              <a:t>mũ</a:t>
            </a:r>
            <a:r>
              <a:rPr sz="2400" dirty="0" smtClean="0">
                <a:solidFill>
                  <a:srgbClr val="003366"/>
                </a:solidFill>
                <a:latin typeface="Arial"/>
                <a:cs typeface="Arial"/>
              </a:rPr>
              <a:t> </a:t>
            </a:r>
            <a:r>
              <a:rPr sz="2400" spc="-5" dirty="0" err="1" smtClean="0">
                <a:solidFill>
                  <a:srgbClr val="003366"/>
                </a:solidFill>
                <a:latin typeface="Arial"/>
                <a:cs typeface="Arial"/>
              </a:rPr>
              <a:t>nhỏ</a:t>
            </a:r>
            <a:r>
              <a:rPr sz="2400" spc="-5" dirty="0" smtClean="0">
                <a:solidFill>
                  <a:srgbClr val="003366"/>
                </a:solidFill>
                <a:latin typeface="Arial"/>
                <a:cs typeface="Arial"/>
              </a:rPr>
              <a:t> </a:t>
            </a:r>
            <a:r>
              <a:rPr sz="2400" spc="-5" dirty="0" err="1" smtClean="0">
                <a:solidFill>
                  <a:srgbClr val="003366"/>
                </a:solidFill>
                <a:latin typeface="Arial"/>
                <a:cs typeface="Arial"/>
              </a:rPr>
              <a:t>nhất</a:t>
            </a:r>
            <a:r>
              <a:rPr sz="2400" spc="-5" dirty="0" smtClean="0">
                <a:solidFill>
                  <a:srgbClr val="003366"/>
                </a:solidFill>
                <a:latin typeface="Arial"/>
                <a:cs typeface="Arial"/>
              </a:rPr>
              <a:t>) </a:t>
            </a:r>
            <a:r>
              <a:rPr sz="2400" dirty="0" err="1" smtClean="0">
                <a:solidFill>
                  <a:srgbClr val="003366"/>
                </a:solidFill>
                <a:latin typeface="Arial"/>
                <a:cs typeface="Arial"/>
              </a:rPr>
              <a:t>thuật</a:t>
            </a:r>
            <a:r>
              <a:rPr sz="2400" dirty="0" smtClean="0">
                <a:solidFill>
                  <a:srgbClr val="003366"/>
                </a:solidFill>
                <a:latin typeface="Arial"/>
                <a:cs typeface="Arial"/>
              </a:rPr>
              <a:t> </a:t>
            </a:r>
            <a:r>
              <a:rPr sz="2400" dirty="0" err="1" smtClean="0">
                <a:solidFill>
                  <a:srgbClr val="003366"/>
                </a:solidFill>
                <a:latin typeface="Arial"/>
                <a:cs typeface="Arial"/>
              </a:rPr>
              <a:t>toán</a:t>
            </a:r>
            <a:r>
              <a:rPr sz="2400" dirty="0" smtClean="0">
                <a:solidFill>
                  <a:srgbClr val="003366"/>
                </a:solidFill>
                <a:latin typeface="Arial"/>
                <a:cs typeface="Arial"/>
              </a:rPr>
              <a:t> </a:t>
            </a:r>
            <a:r>
              <a:rPr sz="2400" spc="-5" dirty="0" smtClean="0">
                <a:solidFill>
                  <a:srgbClr val="003366"/>
                </a:solidFill>
                <a:latin typeface="Arial"/>
                <a:cs typeface="Arial"/>
              </a:rPr>
              <a:t>Euclid  </a:t>
            </a:r>
            <a:r>
              <a:rPr sz="2400" spc="-5" dirty="0" err="1" smtClean="0">
                <a:solidFill>
                  <a:srgbClr val="003366"/>
                </a:solidFill>
                <a:latin typeface="Arial"/>
                <a:cs typeface="Arial"/>
              </a:rPr>
              <a:t>dựa</a:t>
            </a:r>
            <a:r>
              <a:rPr sz="2400" spc="-5" dirty="0" smtClean="0">
                <a:solidFill>
                  <a:srgbClr val="003366"/>
                </a:solidFill>
                <a:latin typeface="Arial"/>
                <a:cs typeface="Arial"/>
              </a:rPr>
              <a:t> </a:t>
            </a:r>
            <a:r>
              <a:rPr sz="2400" dirty="0" err="1" smtClean="0">
                <a:solidFill>
                  <a:srgbClr val="003366"/>
                </a:solidFill>
                <a:latin typeface="Arial"/>
                <a:cs typeface="Arial"/>
              </a:rPr>
              <a:t>trên</a:t>
            </a:r>
            <a:r>
              <a:rPr sz="2400" dirty="0" smtClean="0">
                <a:solidFill>
                  <a:srgbClr val="003366"/>
                </a:solidFill>
                <a:latin typeface="Arial"/>
                <a:cs typeface="Arial"/>
              </a:rPr>
              <a:t> </a:t>
            </a:r>
            <a:r>
              <a:rPr sz="2400" dirty="0" err="1" smtClean="0">
                <a:solidFill>
                  <a:srgbClr val="003366"/>
                </a:solidFill>
                <a:latin typeface="Arial"/>
                <a:cs typeface="Arial"/>
              </a:rPr>
              <a:t>các</a:t>
            </a:r>
            <a:r>
              <a:rPr sz="2400" dirty="0" smtClean="0">
                <a:solidFill>
                  <a:srgbClr val="003366"/>
                </a:solidFill>
                <a:latin typeface="Arial"/>
                <a:cs typeface="Arial"/>
              </a:rPr>
              <a:t> </a:t>
            </a:r>
            <a:r>
              <a:rPr sz="2400" dirty="0" err="1" smtClean="0">
                <a:solidFill>
                  <a:srgbClr val="003366"/>
                </a:solidFill>
                <a:latin typeface="Arial"/>
                <a:cs typeface="Arial"/>
              </a:rPr>
              <a:t>tính</a:t>
            </a:r>
            <a:r>
              <a:rPr sz="2400" dirty="0" smtClean="0">
                <a:solidFill>
                  <a:srgbClr val="003366"/>
                </a:solidFill>
                <a:latin typeface="Arial"/>
                <a:cs typeface="Arial"/>
              </a:rPr>
              <a:t> </a:t>
            </a:r>
            <a:r>
              <a:rPr sz="2400" dirty="0" err="1" smtClean="0">
                <a:solidFill>
                  <a:srgbClr val="003366"/>
                </a:solidFill>
                <a:latin typeface="Arial"/>
                <a:cs typeface="Arial"/>
              </a:rPr>
              <a:t>chất</a:t>
            </a:r>
            <a:r>
              <a:rPr sz="2400" spc="-20" dirty="0" smtClean="0">
                <a:solidFill>
                  <a:srgbClr val="003366"/>
                </a:solidFill>
                <a:latin typeface="Arial"/>
                <a:cs typeface="Arial"/>
              </a:rPr>
              <a:t> </a:t>
            </a:r>
            <a:r>
              <a:rPr sz="2400" dirty="0" err="1" smtClean="0">
                <a:solidFill>
                  <a:srgbClr val="003366"/>
                </a:solidFill>
                <a:latin typeface="Arial"/>
                <a:cs typeface="Arial"/>
              </a:rPr>
              <a:t>sau</a:t>
            </a:r>
            <a:r>
              <a:rPr sz="2400" dirty="0" smtClean="0">
                <a:solidFill>
                  <a:srgbClr val="003366"/>
                </a:solidFill>
                <a:latin typeface="Arial"/>
                <a:cs typeface="Arial"/>
              </a:rPr>
              <a:t>:</a:t>
            </a:r>
            <a:endParaRPr sz="2400" dirty="0" smtClean="0">
              <a:latin typeface="Arial"/>
              <a:cs typeface="Arial"/>
            </a:endParaRPr>
          </a:p>
          <a:p>
            <a:pPr marL="756285" lvl="1" indent="-287020">
              <a:lnSpc>
                <a:spcPct val="100000"/>
              </a:lnSpc>
              <a:spcBef>
                <a:spcPts val="484"/>
              </a:spcBef>
              <a:buSzPct val="75000"/>
              <a:buChar char="–"/>
              <a:tabLst>
                <a:tab pos="756285" algn="l"/>
                <a:tab pos="756920" algn="l"/>
              </a:tabLst>
            </a:pPr>
            <a:r>
              <a:rPr sz="2000" dirty="0" smtClean="0">
                <a:solidFill>
                  <a:srgbClr val="003366"/>
                </a:solidFill>
                <a:latin typeface="Arial"/>
                <a:cs typeface="Arial"/>
              </a:rPr>
              <a:t>USCLN(</a:t>
            </a:r>
            <a:r>
              <a:rPr sz="2000" dirty="0" err="1" smtClean="0">
                <a:solidFill>
                  <a:srgbClr val="003366"/>
                </a:solidFill>
                <a:latin typeface="Arial"/>
                <a:cs typeface="Arial"/>
              </a:rPr>
              <a:t>a,a</a:t>
            </a:r>
            <a:r>
              <a:rPr sz="2000" dirty="0" smtClean="0">
                <a:solidFill>
                  <a:srgbClr val="003366"/>
                </a:solidFill>
                <a:latin typeface="Arial"/>
                <a:cs typeface="Arial"/>
              </a:rPr>
              <a:t>) =</a:t>
            </a:r>
            <a:r>
              <a:rPr sz="2000" spc="-60" dirty="0" smtClean="0">
                <a:solidFill>
                  <a:srgbClr val="003366"/>
                </a:solidFill>
                <a:latin typeface="Arial"/>
                <a:cs typeface="Arial"/>
              </a:rPr>
              <a:t> </a:t>
            </a:r>
            <a:r>
              <a:rPr sz="2000" dirty="0" smtClean="0">
                <a:solidFill>
                  <a:srgbClr val="003366"/>
                </a:solidFill>
                <a:latin typeface="Arial"/>
                <a:cs typeface="Arial"/>
              </a:rPr>
              <a:t>a</a:t>
            </a:r>
            <a:endParaRPr sz="2000" dirty="0" smtClean="0">
              <a:latin typeface="Arial"/>
              <a:cs typeface="Arial"/>
            </a:endParaRPr>
          </a:p>
          <a:p>
            <a:pPr marL="756285" lvl="1" indent="-287020">
              <a:lnSpc>
                <a:spcPct val="100000"/>
              </a:lnSpc>
              <a:spcBef>
                <a:spcPts val="480"/>
              </a:spcBef>
              <a:buSzPct val="75000"/>
              <a:buChar char="–"/>
              <a:tabLst>
                <a:tab pos="756285" algn="l"/>
                <a:tab pos="756920" algn="l"/>
              </a:tabLst>
            </a:pPr>
            <a:r>
              <a:rPr sz="2000" dirty="0" smtClean="0">
                <a:solidFill>
                  <a:srgbClr val="003366"/>
                </a:solidFill>
                <a:latin typeface="Arial"/>
                <a:cs typeface="Arial"/>
              </a:rPr>
              <a:t>USCLN(</a:t>
            </a:r>
            <a:r>
              <a:rPr sz="2000" dirty="0" err="1" smtClean="0">
                <a:solidFill>
                  <a:srgbClr val="003366"/>
                </a:solidFill>
                <a:latin typeface="Arial"/>
                <a:cs typeface="Arial"/>
              </a:rPr>
              <a:t>a,b</a:t>
            </a:r>
            <a:r>
              <a:rPr sz="2000" dirty="0" smtClean="0">
                <a:solidFill>
                  <a:srgbClr val="003366"/>
                </a:solidFill>
                <a:latin typeface="Arial"/>
                <a:cs typeface="Arial"/>
              </a:rPr>
              <a:t>) = </a:t>
            </a:r>
            <a:r>
              <a:rPr sz="2000" spc="5" dirty="0" smtClean="0">
                <a:solidFill>
                  <a:srgbClr val="003366"/>
                </a:solidFill>
                <a:latin typeface="Arial"/>
                <a:cs typeface="Arial"/>
              </a:rPr>
              <a:t>USCLN </a:t>
            </a:r>
            <a:r>
              <a:rPr sz="2000" spc="-5" dirty="0" smtClean="0">
                <a:solidFill>
                  <a:srgbClr val="003366"/>
                </a:solidFill>
                <a:latin typeface="Arial"/>
                <a:cs typeface="Arial"/>
              </a:rPr>
              <a:t>(</a:t>
            </a:r>
            <a:r>
              <a:rPr sz="2000" spc="-5" dirty="0" err="1" smtClean="0">
                <a:solidFill>
                  <a:srgbClr val="003366"/>
                </a:solidFill>
                <a:latin typeface="Arial"/>
                <a:cs typeface="Arial"/>
              </a:rPr>
              <a:t>a,b</a:t>
            </a:r>
            <a:r>
              <a:rPr sz="2000" spc="-5" dirty="0" smtClean="0">
                <a:solidFill>
                  <a:srgbClr val="003366"/>
                </a:solidFill>
                <a:latin typeface="Arial"/>
                <a:cs typeface="Arial"/>
              </a:rPr>
              <a:t>-a) </a:t>
            </a:r>
            <a:r>
              <a:rPr sz="2000" dirty="0" err="1" smtClean="0">
                <a:solidFill>
                  <a:srgbClr val="003366"/>
                </a:solidFill>
                <a:latin typeface="Arial"/>
                <a:cs typeface="Arial"/>
              </a:rPr>
              <a:t>nếu</a:t>
            </a:r>
            <a:r>
              <a:rPr sz="2000" spc="-125" dirty="0" smtClean="0">
                <a:solidFill>
                  <a:srgbClr val="003366"/>
                </a:solidFill>
                <a:latin typeface="Arial"/>
                <a:cs typeface="Arial"/>
              </a:rPr>
              <a:t> </a:t>
            </a:r>
            <a:r>
              <a:rPr sz="2000" dirty="0" smtClean="0">
                <a:solidFill>
                  <a:srgbClr val="003366"/>
                </a:solidFill>
                <a:latin typeface="Arial"/>
                <a:cs typeface="Arial"/>
              </a:rPr>
              <a:t>a&lt;b</a:t>
            </a:r>
            <a:endParaRPr sz="2000" dirty="0" smtClean="0">
              <a:latin typeface="Arial"/>
              <a:cs typeface="Arial"/>
            </a:endParaRPr>
          </a:p>
          <a:p>
            <a:pPr marL="756285" lvl="1" indent="-287020">
              <a:lnSpc>
                <a:spcPct val="100000"/>
              </a:lnSpc>
              <a:spcBef>
                <a:spcPts val="480"/>
              </a:spcBef>
              <a:buSzPct val="75000"/>
              <a:buChar char="–"/>
              <a:tabLst>
                <a:tab pos="756285" algn="l"/>
                <a:tab pos="756920" algn="l"/>
              </a:tabLst>
            </a:pPr>
            <a:r>
              <a:rPr sz="2000" dirty="0" smtClean="0">
                <a:solidFill>
                  <a:srgbClr val="003366"/>
                </a:solidFill>
                <a:latin typeface="Arial"/>
                <a:cs typeface="Arial"/>
              </a:rPr>
              <a:t>USCLN(</a:t>
            </a:r>
            <a:r>
              <a:rPr sz="2000" dirty="0" err="1" smtClean="0">
                <a:solidFill>
                  <a:srgbClr val="003366"/>
                </a:solidFill>
                <a:latin typeface="Arial"/>
                <a:cs typeface="Arial"/>
              </a:rPr>
              <a:t>a,b</a:t>
            </a:r>
            <a:r>
              <a:rPr sz="2000" dirty="0" smtClean="0">
                <a:solidFill>
                  <a:srgbClr val="003366"/>
                </a:solidFill>
                <a:latin typeface="Arial"/>
                <a:cs typeface="Arial"/>
              </a:rPr>
              <a:t>) = USCLN </a:t>
            </a:r>
            <a:r>
              <a:rPr sz="2000" spc="-5" dirty="0" smtClean="0">
                <a:solidFill>
                  <a:srgbClr val="003366"/>
                </a:solidFill>
                <a:latin typeface="Arial"/>
                <a:cs typeface="Arial"/>
              </a:rPr>
              <a:t>(a-</a:t>
            </a:r>
            <a:r>
              <a:rPr sz="2000" spc="-5" dirty="0" err="1" smtClean="0">
                <a:solidFill>
                  <a:srgbClr val="003366"/>
                </a:solidFill>
                <a:latin typeface="Arial"/>
                <a:cs typeface="Arial"/>
              </a:rPr>
              <a:t>b,b</a:t>
            </a:r>
            <a:r>
              <a:rPr sz="2000" spc="-5" dirty="0" smtClean="0">
                <a:solidFill>
                  <a:srgbClr val="003366"/>
                </a:solidFill>
                <a:latin typeface="Arial"/>
                <a:cs typeface="Arial"/>
              </a:rPr>
              <a:t>) </a:t>
            </a:r>
            <a:r>
              <a:rPr sz="2000" dirty="0" err="1" smtClean="0">
                <a:solidFill>
                  <a:srgbClr val="003366"/>
                </a:solidFill>
                <a:latin typeface="Arial"/>
                <a:cs typeface="Arial"/>
              </a:rPr>
              <a:t>nếu</a:t>
            </a:r>
            <a:r>
              <a:rPr sz="2000" dirty="0" smtClean="0">
                <a:solidFill>
                  <a:srgbClr val="003366"/>
                </a:solidFill>
                <a:latin typeface="Arial"/>
                <a:cs typeface="Arial"/>
              </a:rPr>
              <a:t> </a:t>
            </a:r>
            <a:r>
              <a:rPr sz="2000" spc="-5" dirty="0" smtClean="0">
                <a:solidFill>
                  <a:srgbClr val="003366"/>
                </a:solidFill>
                <a:latin typeface="Arial"/>
                <a:cs typeface="Arial"/>
              </a:rPr>
              <a:t>a&gt;</a:t>
            </a:r>
            <a:r>
              <a:rPr sz="2000" spc="-135" dirty="0" smtClean="0">
                <a:solidFill>
                  <a:srgbClr val="003366"/>
                </a:solidFill>
                <a:latin typeface="Arial"/>
                <a:cs typeface="Arial"/>
              </a:rPr>
              <a:t> </a:t>
            </a:r>
            <a:r>
              <a:rPr sz="2000" spc="-5" dirty="0" smtClean="0">
                <a:solidFill>
                  <a:srgbClr val="003366"/>
                </a:solidFill>
                <a:latin typeface="Arial"/>
                <a:cs typeface="Arial"/>
              </a:rPr>
              <a:t>b,</a:t>
            </a:r>
            <a:endParaRPr sz="20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58</a:t>
            </a:fld>
            <a:r>
              <a:rPr lang="en-US" altLang="en-US" smtClean="0"/>
              <a:t>/C4</a:t>
            </a:r>
            <a:endParaRPr lang="en-US" altLang="en-US" dirty="0"/>
          </a:p>
        </p:txBody>
      </p:sp>
    </p:spTree>
    <p:extLst>
      <p:ext uri="{BB962C8B-B14F-4D97-AF65-F5344CB8AC3E}">
        <p14:creationId xmlns:p14="http://schemas.microsoft.com/office/powerpoint/2010/main" val="3629289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a:buFont typeface="Arial" panose="020B0604020202020204" pitchFamily="34" charset="0"/>
              <a:buChar char="•"/>
              <a:defRPr/>
            </a:pPr>
            <a:r>
              <a:rPr lang="en-US"/>
              <a:t>Thuật toán là một phương pháp thể hiện lời giải bài toán phải tuân theo các quy định nhất định.</a:t>
            </a:r>
          </a:p>
          <a:p>
            <a:pPr>
              <a:buFont typeface="Arial" panose="020B0604020202020204" pitchFamily="34" charset="0"/>
              <a:buChar char="•"/>
              <a:defRPr/>
            </a:pPr>
            <a:r>
              <a:rPr lang="en-US"/>
              <a:t>Sử </a:t>
            </a:r>
            <a:r>
              <a:rPr lang="vi-VN" dirty="0"/>
              <a:t>d</a:t>
            </a:r>
            <a:r>
              <a:rPr lang="en-US" dirty="0"/>
              <a:t>ụ</a:t>
            </a:r>
            <a:r>
              <a:rPr lang="vi-VN" dirty="0"/>
              <a:t>ng các ngôn </a:t>
            </a:r>
            <a:r>
              <a:rPr lang="vi-VN"/>
              <a:t>ngữ sau</a:t>
            </a:r>
            <a:r>
              <a:rPr lang="en-US"/>
              <a:t> để biểu diễn thuật toán</a:t>
            </a:r>
            <a:r>
              <a:rPr lang="vi-VN"/>
              <a:t>:</a:t>
            </a:r>
            <a:endParaRPr lang="vi-VN" dirty="0"/>
          </a:p>
          <a:p>
            <a:pPr lvl="1">
              <a:defRPr/>
            </a:pPr>
            <a:r>
              <a:rPr lang="vi-VN" b="1" dirty="0"/>
              <a:t>Ngôn ngữ tự nhiên</a:t>
            </a:r>
            <a:endParaRPr lang="vi-VN" dirty="0"/>
          </a:p>
          <a:p>
            <a:pPr lvl="1">
              <a:defRPr/>
            </a:pPr>
            <a:r>
              <a:rPr lang="vi-VN" b="1" dirty="0"/>
              <a:t>Ngôn ngữ tựa ngôn ngữ lập trình (mã giả)</a:t>
            </a:r>
            <a:endParaRPr lang="vi-VN" dirty="0"/>
          </a:p>
          <a:p>
            <a:pPr lvl="1">
              <a:defRPr/>
            </a:pPr>
            <a:r>
              <a:rPr lang="vi-VN" b="1" dirty="0"/>
              <a:t>Ngôn ngữ lưu đồ (Sơ đồ khối)</a:t>
            </a:r>
            <a:endParaRPr lang="vi-VN" dirty="0"/>
          </a:p>
          <a:p>
            <a:pPr lvl="1">
              <a:defRPr/>
            </a:pPr>
            <a:r>
              <a:rPr lang="vi-VN" b="1" dirty="0"/>
              <a:t>Ngôn ngữ lập trình</a:t>
            </a:r>
            <a:endParaRPr lang="vi-VN"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D5116175-08D6-874C-92CB-59C55D80B18B}"/>
              </a:ext>
            </a:extLst>
          </p:cNvPr>
          <p:cNvSpPr>
            <a:spLocks noGrp="1"/>
          </p:cNvSpPr>
          <p:nvPr>
            <p:ph type="sldNum" sz="quarter" idx="11"/>
          </p:nvPr>
        </p:nvSpPr>
        <p:spPr/>
        <p:txBody>
          <a:bodyPr/>
          <a:lstStyle/>
          <a:p>
            <a:pPr>
              <a:defRPr/>
            </a:pPr>
            <a:fld id="{DD5037C0-D9A2-4EE2-B688-23A647885D2A}" type="slidenum">
              <a:rPr lang="en-US" altLang="en-US" smtClean="0"/>
              <a:pPr>
                <a:defRPr/>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381000"/>
            <a:ext cx="8229600" cy="563563"/>
          </a:xfrm>
        </p:spPr>
        <p:txBody>
          <a:bodyPr/>
          <a:lstStyle/>
          <a:p>
            <a:r>
              <a:rPr lang="en-US" altLang="en-US" sz="3600" b="1">
                <a:latin typeface="Times New Roman" panose="02020603050405020304" pitchFamily="18" charset="0"/>
              </a:rPr>
              <a:t>Phần mềm hệ thống</a:t>
            </a:r>
          </a:p>
        </p:txBody>
      </p:sp>
      <p:sp>
        <p:nvSpPr>
          <p:cNvPr id="132099" name="Rectangle 3"/>
          <p:cNvSpPr>
            <a:spLocks noGrp="1" noChangeArrowheads="1"/>
          </p:cNvSpPr>
          <p:nvPr>
            <p:ph type="body" idx="1"/>
          </p:nvPr>
        </p:nvSpPr>
        <p:spPr>
          <a:xfrm>
            <a:off x="457200" y="1219200"/>
            <a:ext cx="8229600" cy="5334000"/>
          </a:xfrm>
        </p:spPr>
        <p:txBody>
          <a:bodyPr/>
          <a:lstStyle/>
          <a:p>
            <a:pPr marL="457200" indent="-457200" algn="just">
              <a:buClr>
                <a:schemeClr val="tx1"/>
              </a:buClr>
              <a:buSzTx/>
              <a:buFont typeface="Wingdings" panose="05000000000000000000" pitchFamily="2" charset="2"/>
              <a:buAutoNum type="alphaLcPeriod"/>
            </a:pPr>
            <a:r>
              <a:rPr lang="en-US" altLang="en-US" sz="3600">
                <a:latin typeface="Times New Roman" panose="02020603050405020304" pitchFamily="18" charset="0"/>
              </a:rPr>
              <a:t>Hệ điều hành</a:t>
            </a:r>
          </a:p>
          <a:p>
            <a:pPr marL="457200" indent="-457200" algn="just">
              <a:buFont typeface="Wingdings" panose="05000000000000000000" pitchFamily="2" charset="2"/>
              <a:buNone/>
            </a:pPr>
            <a:r>
              <a:rPr lang="en-US" altLang="en-US" sz="3600">
                <a:latin typeface="Times New Roman" panose="02020603050405020304" pitchFamily="18" charset="0"/>
              </a:rPr>
              <a:t>	(Operating System)</a:t>
            </a:r>
          </a:p>
          <a:p>
            <a:pPr marL="457200" indent="-457200" algn="just">
              <a:buClr>
                <a:schemeClr val="tx1"/>
              </a:buClr>
              <a:buSzTx/>
              <a:buFont typeface="Wingdings" panose="05000000000000000000" pitchFamily="2" charset="2"/>
              <a:buAutoNum type="alphaLcPeriod" startAt="2"/>
            </a:pPr>
            <a:r>
              <a:rPr lang="en-US" altLang="en-US" sz="3600">
                <a:latin typeface="Times New Roman" panose="02020603050405020304" pitchFamily="18" charset="0"/>
              </a:rPr>
              <a:t>Chương trình công cụ, tiện ích</a:t>
            </a:r>
          </a:p>
          <a:p>
            <a:pPr marL="457200" indent="-457200" algn="just">
              <a:buFont typeface="Wingdings" panose="05000000000000000000" pitchFamily="2" charset="2"/>
              <a:buNone/>
            </a:pPr>
            <a:r>
              <a:rPr lang="en-US" altLang="en-US" sz="3600">
                <a:latin typeface="Times New Roman" panose="02020603050405020304" pitchFamily="18" charset="0"/>
              </a:rPr>
              <a:t>	(Tools, Utilities)</a:t>
            </a:r>
          </a:p>
          <a:p>
            <a:pPr marL="457200" indent="-457200" algn="just">
              <a:buClr>
                <a:schemeClr val="tx1"/>
              </a:buClr>
              <a:buSzTx/>
              <a:buFont typeface="Wingdings" panose="05000000000000000000" pitchFamily="2" charset="2"/>
              <a:buAutoNum type="alphaLcPeriod" startAt="3"/>
            </a:pPr>
            <a:r>
              <a:rPr lang="en-US" altLang="en-US" sz="3600">
                <a:latin typeface="Times New Roman" panose="02020603050405020304" pitchFamily="18" charset="0"/>
              </a:rPr>
              <a:t>Công cụ lập trình</a:t>
            </a:r>
          </a:p>
          <a:p>
            <a:pPr marL="457200" indent="-457200" algn="just">
              <a:buFont typeface="Wingdings" panose="05000000000000000000" pitchFamily="2" charset="2"/>
              <a:buNone/>
            </a:pPr>
            <a:r>
              <a:rPr lang="en-US" altLang="en-US" sz="3600">
                <a:latin typeface="Times New Roman" panose="02020603050405020304" pitchFamily="18" charset="0"/>
              </a:rPr>
              <a:t>	(Programming Tools)</a:t>
            </a:r>
          </a:p>
          <a:p>
            <a:pPr marL="457200" indent="-457200">
              <a:buFont typeface="Wingdings" panose="05000000000000000000" pitchFamily="2" charset="2"/>
              <a:buNone/>
            </a:pPr>
            <a:endParaRPr lang="en-US" altLang="en-US" sz="3600">
              <a:latin typeface="Times New Roman" panose="02020603050405020304" pitchFamily="18" charset="0"/>
            </a:endParaRPr>
          </a:p>
        </p:txBody>
      </p:sp>
      <p:sp>
        <p:nvSpPr>
          <p:cNvPr id="132100"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1B715A4D-BF7A-5942-9D36-0E23980E0346}"/>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a:t>
            </a:fld>
            <a:r>
              <a:rPr lang="en-US" altLang="en-US"/>
              <a:t>/C4</a:t>
            </a:r>
            <a:endParaRPr lang="en-US" altLang="en-US" dirty="0"/>
          </a:p>
        </p:txBody>
      </p:sp>
    </p:spTree>
    <p:extLst>
      <p:ext uri="{BB962C8B-B14F-4D97-AF65-F5344CB8AC3E}">
        <p14:creationId xmlns:p14="http://schemas.microsoft.com/office/powerpoint/2010/main" val="71065647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marL="122238" lvl="1" indent="0">
              <a:buNone/>
              <a:defRPr/>
            </a:pPr>
            <a:r>
              <a:rPr lang="vi-VN" sz="2600" b="1"/>
              <a:t>Ngôn </a:t>
            </a:r>
            <a:r>
              <a:rPr lang="vi-VN" sz="2600" b="1" dirty="0"/>
              <a:t>ngữ </a:t>
            </a:r>
            <a:r>
              <a:rPr lang="vi-VN" sz="2600" b="1"/>
              <a:t>tự nhiên</a:t>
            </a:r>
            <a:endParaRPr lang="en-US" sz="2600" dirty="0"/>
          </a:p>
          <a:p>
            <a:pPr marL="288925" lvl="1" indent="-166688">
              <a:buFont typeface="Wingdings" panose="05000000000000000000" pitchFamily="2" charset="2"/>
              <a:buChar char="§"/>
              <a:defRPr/>
            </a:pPr>
            <a:r>
              <a:rPr lang="vi-VN" sz="2600"/>
              <a:t>Sử dụng một loại ngôn ngữ tự nhiên để liệt kê các bước của thuật toán</a:t>
            </a:r>
            <a:r>
              <a:rPr lang="en-US" sz="2600"/>
              <a:t>.</a:t>
            </a:r>
          </a:p>
          <a:p>
            <a:pPr marL="288925" lvl="1" indent="-166688">
              <a:buFont typeface="Wingdings" panose="05000000000000000000" pitchFamily="2" charset="2"/>
              <a:buChar char="§"/>
              <a:defRPr/>
            </a:pPr>
            <a:r>
              <a:rPr lang="vi-VN" sz="2600"/>
              <a:t>Ưu điểm</a:t>
            </a:r>
            <a:endParaRPr lang="en-US" sz="2600"/>
          </a:p>
          <a:p>
            <a:pPr marL="688975" lvl="2" indent="-166688">
              <a:buFont typeface="Wingdings" panose="05000000000000000000" pitchFamily="2" charset="2"/>
              <a:buChar char="§"/>
              <a:defRPr/>
            </a:pPr>
            <a:r>
              <a:rPr lang="vi-VN" sz="2600"/>
              <a:t>Đơn giản</a:t>
            </a:r>
            <a:endParaRPr lang="en-US" sz="2600"/>
          </a:p>
          <a:p>
            <a:pPr marL="688975" lvl="2" indent="-166688">
              <a:buFont typeface="Wingdings" panose="05000000000000000000" pitchFamily="2" charset="2"/>
              <a:buChar char="§"/>
              <a:defRPr/>
            </a:pPr>
            <a:r>
              <a:rPr lang="vi-VN" sz="2600"/>
              <a:t>Không yêu cầu người viết và người đọc phải có kiến thức nền tảng</a:t>
            </a:r>
            <a:endParaRPr lang="en-US" sz="2600"/>
          </a:p>
          <a:p>
            <a:pPr marL="288925" lvl="1" indent="-166688">
              <a:buFont typeface="Wingdings" panose="05000000000000000000" pitchFamily="2" charset="2"/>
              <a:buChar char="§"/>
              <a:defRPr/>
            </a:pPr>
            <a:r>
              <a:rPr lang="vi-VN" sz="2600"/>
              <a:t>Nhược điểm</a:t>
            </a:r>
            <a:endParaRPr lang="en-US" sz="2600"/>
          </a:p>
          <a:p>
            <a:pPr marL="688975" lvl="2" indent="-166688">
              <a:buFont typeface="Wingdings" panose="05000000000000000000" pitchFamily="2" charset="2"/>
              <a:buChar char="§"/>
              <a:defRPr/>
            </a:pPr>
            <a:r>
              <a:rPr lang="vi-VN" sz="2600"/>
              <a:t>Dài dòng</a:t>
            </a:r>
            <a:endParaRPr lang="en-US" sz="2600"/>
          </a:p>
          <a:p>
            <a:pPr marL="688975" lvl="2" indent="-166688">
              <a:buFont typeface="Wingdings" panose="05000000000000000000" pitchFamily="2" charset="2"/>
              <a:buChar char="§"/>
              <a:defRPr/>
            </a:pPr>
            <a:r>
              <a:rPr lang="vi-VN" sz="2600"/>
              <a:t>Không làm nổi bật cấu trúc của thuật toán</a:t>
            </a:r>
            <a:endParaRPr lang="en-US" sz="2600"/>
          </a:p>
          <a:p>
            <a:pPr marL="688975" lvl="2" indent="-166688">
              <a:buFont typeface="Wingdings" panose="05000000000000000000" pitchFamily="2" charset="2"/>
              <a:buChar char="§"/>
              <a:defRPr/>
            </a:pPr>
            <a:r>
              <a:rPr lang="vi-VN" sz="2600"/>
              <a:t>Khó biểu diễn với những bài toán phức tạp</a:t>
            </a:r>
            <a:endParaRPr lang="vi-VN" sz="2600"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9E232227-DD59-DF4E-82EF-D9674A549E46}"/>
              </a:ext>
            </a:extLst>
          </p:cNvPr>
          <p:cNvSpPr>
            <a:spLocks noGrp="1"/>
          </p:cNvSpPr>
          <p:nvPr>
            <p:ph type="sldNum" sz="quarter" idx="11"/>
          </p:nvPr>
        </p:nvSpPr>
        <p:spPr/>
        <p:txBody>
          <a:bodyPr/>
          <a:lstStyle/>
          <a:p>
            <a:pPr>
              <a:defRPr/>
            </a:pPr>
            <a:fld id="{DD5037C0-D9A2-4EE2-B688-23A647885D2A}" type="slidenum">
              <a:rPr lang="en-US" altLang="en-US" smtClean="0"/>
              <a:pPr>
                <a:defRPr/>
              </a:pPr>
              <a:t>60</a:t>
            </a:fld>
            <a:endParaRPr lang="en-US" altLang="en-US"/>
          </a:p>
        </p:txBody>
      </p:sp>
    </p:spTree>
    <p:extLst>
      <p:ext uri="{BB962C8B-B14F-4D97-AF65-F5344CB8AC3E}">
        <p14:creationId xmlns:p14="http://schemas.microsoft.com/office/powerpoint/2010/main" val="1581922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5102225"/>
          </a:xfrm>
        </p:spPr>
        <p:txBody>
          <a:bodyPr/>
          <a:lstStyle/>
          <a:p>
            <a:pPr marL="122238" lvl="1" indent="0">
              <a:buNone/>
              <a:defRPr/>
            </a:pPr>
            <a:r>
              <a:rPr lang="vi-VN" b="1"/>
              <a:t>Ngôn ngữ lưu đồ</a:t>
            </a:r>
            <a:endParaRPr lang="en-US" b="1"/>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5293"/>
            <a:ext cx="3467584" cy="4706007"/>
          </a:xfrm>
          <a:prstGeom prst="rect">
            <a:avLst/>
          </a:prstGeom>
        </p:spPr>
      </p:pic>
      <p:sp>
        <p:nvSpPr>
          <p:cNvPr id="3" name="Rectangle 2"/>
          <p:cNvSpPr/>
          <p:nvPr/>
        </p:nvSpPr>
        <p:spPr>
          <a:xfrm>
            <a:off x="4839184" y="2133600"/>
            <a:ext cx="2416046" cy="369332"/>
          </a:xfrm>
          <a:prstGeom prst="rect">
            <a:avLst/>
          </a:prstGeom>
        </p:spPr>
        <p:txBody>
          <a:bodyPr wrap="none">
            <a:spAutoFit/>
          </a:bodyPr>
          <a:lstStyle/>
          <a:p>
            <a:r>
              <a:rPr lang="en-US"/>
              <a:t>Bắt đầu hoặc kết thúc</a:t>
            </a:r>
          </a:p>
        </p:txBody>
      </p:sp>
      <p:sp>
        <p:nvSpPr>
          <p:cNvPr id="4" name="Rectangle 3"/>
          <p:cNvSpPr/>
          <p:nvPr/>
        </p:nvSpPr>
        <p:spPr>
          <a:xfrm>
            <a:off x="4602163" y="2945765"/>
            <a:ext cx="3583032" cy="369332"/>
          </a:xfrm>
          <a:prstGeom prst="rect">
            <a:avLst/>
          </a:prstGeom>
        </p:spPr>
        <p:txBody>
          <a:bodyPr wrap="none">
            <a:spAutoFit/>
          </a:bodyPr>
          <a:lstStyle/>
          <a:p>
            <a:r>
              <a:rPr lang="en-US"/>
              <a:t>Thao tác tính toán hoặc phức tạp</a:t>
            </a:r>
          </a:p>
        </p:txBody>
      </p:sp>
      <p:sp>
        <p:nvSpPr>
          <p:cNvPr id="5" name="Rectangle 4"/>
          <p:cNvSpPr/>
          <p:nvPr/>
        </p:nvSpPr>
        <p:spPr>
          <a:xfrm>
            <a:off x="4488664" y="3600251"/>
            <a:ext cx="3762568" cy="369332"/>
          </a:xfrm>
          <a:prstGeom prst="rect">
            <a:avLst/>
          </a:prstGeom>
        </p:spPr>
        <p:txBody>
          <a:bodyPr wrap="none">
            <a:spAutoFit/>
          </a:bodyPr>
          <a:lstStyle/>
          <a:p>
            <a:r>
              <a:rPr lang="en-US"/>
              <a:t>Lệnh vào, lệnh ra (read hoặc write)</a:t>
            </a:r>
          </a:p>
        </p:txBody>
      </p:sp>
      <p:sp>
        <p:nvSpPr>
          <p:cNvPr id="6" name="Rectangle 5"/>
          <p:cNvSpPr/>
          <p:nvPr/>
        </p:nvSpPr>
        <p:spPr>
          <a:xfrm>
            <a:off x="4537115" y="4412417"/>
            <a:ext cx="2031325" cy="369332"/>
          </a:xfrm>
          <a:prstGeom prst="rect">
            <a:avLst/>
          </a:prstGeom>
        </p:spPr>
        <p:txBody>
          <a:bodyPr wrap="none">
            <a:spAutoFit/>
          </a:bodyPr>
          <a:lstStyle/>
          <a:p>
            <a:r>
              <a:rPr lang="en-US"/>
              <a:t>Kiểm tra điều kiện</a:t>
            </a:r>
          </a:p>
        </p:txBody>
      </p:sp>
      <p:sp>
        <p:nvSpPr>
          <p:cNvPr id="7" name="Rectangle 6"/>
          <p:cNvSpPr/>
          <p:nvPr/>
        </p:nvSpPr>
        <p:spPr>
          <a:xfrm>
            <a:off x="4602163" y="5260042"/>
            <a:ext cx="2044149" cy="369332"/>
          </a:xfrm>
          <a:prstGeom prst="rect">
            <a:avLst/>
          </a:prstGeom>
        </p:spPr>
        <p:txBody>
          <a:bodyPr wrap="none">
            <a:spAutoFit/>
          </a:bodyPr>
          <a:lstStyle/>
          <a:p>
            <a:r>
              <a:rPr lang="en-US"/>
              <a:t>Nối tiếp đoạn lệnh</a:t>
            </a:r>
          </a:p>
        </p:txBody>
      </p:sp>
      <p:sp>
        <p:nvSpPr>
          <p:cNvPr id="8" name="Rectangle 7"/>
          <p:cNvSpPr/>
          <p:nvPr/>
        </p:nvSpPr>
        <p:spPr>
          <a:xfrm>
            <a:off x="4541890" y="6143029"/>
            <a:ext cx="1851789" cy="369332"/>
          </a:xfrm>
          <a:prstGeom prst="rect">
            <a:avLst/>
          </a:prstGeom>
        </p:spPr>
        <p:txBody>
          <a:bodyPr wrap="none">
            <a:spAutoFit/>
          </a:bodyPr>
          <a:lstStyle/>
          <a:p>
            <a:r>
              <a:rPr lang="en-US"/>
              <a:t>Luồng thực hiện</a:t>
            </a:r>
          </a:p>
        </p:txBody>
      </p:sp>
      <p:sp>
        <p:nvSpPr>
          <p:cNvPr id="11" name="Footer Placeholder 10"/>
          <p:cNvSpPr>
            <a:spLocks noGrp="1"/>
          </p:cNvSpPr>
          <p:nvPr>
            <p:ph type="ftr" sz="quarter" idx="10"/>
          </p:nvPr>
        </p:nvSpPr>
        <p:spPr/>
        <p:txBody>
          <a:bodyPr/>
          <a:lstStyle/>
          <a:p>
            <a:pPr>
              <a:defRPr/>
            </a:pPr>
            <a:r>
              <a:rPr lang="vi-VN" altLang="en-US"/>
              <a:t>NMTH - Chương 4</a:t>
            </a:r>
            <a:endParaRPr lang="en-US" altLang="en-US"/>
          </a:p>
        </p:txBody>
      </p:sp>
      <p:sp>
        <p:nvSpPr>
          <p:cNvPr id="9" name="Slide Number Placeholder 8">
            <a:extLst>
              <a:ext uri="{FF2B5EF4-FFF2-40B4-BE49-F238E27FC236}">
                <a16:creationId xmlns:a16="http://schemas.microsoft.com/office/drawing/2014/main" id="{9A146635-4994-4746-A602-925899C4ED0F}"/>
              </a:ext>
            </a:extLst>
          </p:cNvPr>
          <p:cNvSpPr>
            <a:spLocks noGrp="1"/>
          </p:cNvSpPr>
          <p:nvPr>
            <p:ph type="sldNum" sz="quarter" idx="11"/>
          </p:nvPr>
        </p:nvSpPr>
        <p:spPr/>
        <p:txBody>
          <a:bodyPr/>
          <a:lstStyle/>
          <a:p>
            <a:pPr>
              <a:defRPr/>
            </a:pPr>
            <a:fld id="{DD5037C0-D9A2-4EE2-B688-23A647885D2A}" type="slidenum">
              <a:rPr lang="en-US" altLang="en-US" smtClean="0"/>
              <a:pPr>
                <a:defRPr/>
              </a:pPr>
              <a:t>61</a:t>
            </a:fld>
            <a:endParaRPr lang="en-US" altLang="en-US"/>
          </a:p>
        </p:txBody>
      </p:sp>
    </p:spTree>
    <p:extLst>
      <p:ext uri="{BB962C8B-B14F-4D97-AF65-F5344CB8AC3E}">
        <p14:creationId xmlns:p14="http://schemas.microsoft.com/office/powerpoint/2010/main" val="346644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marL="122238" lvl="1" indent="0">
              <a:buNone/>
              <a:defRPr/>
            </a:pPr>
            <a:r>
              <a:rPr lang="vi-VN" b="1"/>
              <a:t>Ngôn ngữ lưu đồ</a:t>
            </a:r>
            <a:endParaRPr lang="en-US" b="1"/>
          </a:p>
          <a:p>
            <a:pPr marL="288925" lvl="1" indent="-166688">
              <a:buFont typeface="Wingdings" panose="05000000000000000000" pitchFamily="2" charset="2"/>
              <a:buChar char="§"/>
              <a:defRPr/>
            </a:pPr>
            <a:r>
              <a:rPr lang="vi-VN"/>
              <a:t>Ưu điểm</a:t>
            </a:r>
            <a:endParaRPr lang="en-US"/>
          </a:p>
          <a:p>
            <a:pPr marL="688975" lvl="2" indent="-166688">
              <a:buFont typeface="Wingdings" panose="05000000000000000000" pitchFamily="2" charset="2"/>
              <a:buChar char="§"/>
              <a:defRPr/>
            </a:pPr>
            <a:r>
              <a:rPr lang="en-US"/>
              <a:t>Trực quan, dễ hiểu, dễ thiết kế</a:t>
            </a:r>
          </a:p>
          <a:p>
            <a:pPr marL="688975" lvl="2" indent="-166688">
              <a:buFont typeface="Wingdings" panose="05000000000000000000" pitchFamily="2" charset="2"/>
              <a:buChar char="§"/>
              <a:defRPr/>
            </a:pPr>
            <a:r>
              <a:rPr lang="en-US"/>
              <a:t>Cung cấp toàn cảnh, tổng quan về thuật toán</a:t>
            </a:r>
          </a:p>
          <a:p>
            <a:pPr marL="288925" lvl="1" indent="-166688">
              <a:buFont typeface="Wingdings" panose="05000000000000000000" pitchFamily="2" charset="2"/>
              <a:buChar char="§"/>
              <a:defRPr/>
            </a:pPr>
            <a:r>
              <a:rPr lang="vi-VN"/>
              <a:t>Nhược điểm</a:t>
            </a:r>
            <a:endParaRPr lang="en-US"/>
          </a:p>
          <a:p>
            <a:pPr marL="688975" lvl="2" indent="-166688">
              <a:buFont typeface="Wingdings" panose="05000000000000000000" pitchFamily="2" charset="2"/>
              <a:buChar char="§"/>
              <a:defRPr/>
            </a:pPr>
            <a:r>
              <a:rPr lang="en-US"/>
              <a:t>Cồng kềnh, đặc biệt với bài toán phức tạp</a:t>
            </a:r>
            <a:endParaRPr lang="vi-VN"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B7C91E17-85FB-2742-8D7A-DFA97FC37ECF}"/>
              </a:ext>
            </a:extLst>
          </p:cNvPr>
          <p:cNvSpPr>
            <a:spLocks noGrp="1"/>
          </p:cNvSpPr>
          <p:nvPr>
            <p:ph type="sldNum" sz="quarter" idx="11"/>
          </p:nvPr>
        </p:nvSpPr>
        <p:spPr/>
        <p:txBody>
          <a:bodyPr/>
          <a:lstStyle/>
          <a:p>
            <a:pPr>
              <a:defRPr/>
            </a:pPr>
            <a:fld id="{DD5037C0-D9A2-4EE2-B688-23A647885D2A}" type="slidenum">
              <a:rPr lang="en-US" altLang="en-US" smtClean="0"/>
              <a:pPr>
                <a:defRPr/>
              </a:pPr>
              <a:t>62</a:t>
            </a:fld>
            <a:endParaRPr lang="en-US" altLang="en-US"/>
          </a:p>
        </p:txBody>
      </p:sp>
    </p:spTree>
    <p:extLst>
      <p:ext uri="{BB962C8B-B14F-4D97-AF65-F5344CB8AC3E}">
        <p14:creationId xmlns:p14="http://schemas.microsoft.com/office/powerpoint/2010/main" val="873917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8"/>
          <p:cNvSpPr>
            <a:spLocks noGrp="1"/>
          </p:cNvSpPr>
          <p:nvPr>
            <p:ph type="title"/>
          </p:nvPr>
        </p:nvSpPr>
        <p:spPr/>
        <p:txBody>
          <a:bodyPr/>
          <a:lstStyle/>
          <a:p>
            <a:r>
              <a:rPr lang="en-US" altLang="en-US"/>
              <a:t>Ví dụ biểu diễn t</a:t>
            </a:r>
            <a:r>
              <a:rPr lang="vi-VN" altLang="en-US"/>
              <a:t>huật toán</a:t>
            </a:r>
            <a:endParaRPr lang="en-US" altLang="en-US"/>
          </a:p>
        </p:txBody>
      </p:sp>
      <p:sp>
        <p:nvSpPr>
          <p:cNvPr id="157699" name="Content Placeholder 2"/>
          <p:cNvSpPr>
            <a:spLocks noGrp="1"/>
          </p:cNvSpPr>
          <p:nvPr>
            <p:ph idx="1"/>
          </p:nvPr>
        </p:nvSpPr>
        <p:spPr>
          <a:xfrm>
            <a:off x="304800" y="738188"/>
            <a:ext cx="8382000" cy="4873625"/>
          </a:xfrm>
        </p:spPr>
        <p:txBody>
          <a:bodyPr/>
          <a:lstStyle/>
          <a:p>
            <a:pPr>
              <a:lnSpc>
                <a:spcPct val="114000"/>
              </a:lnSpc>
              <a:buFont typeface="Wingdings" panose="05000000000000000000" pitchFamily="2" charset="2"/>
              <a:buNone/>
            </a:pPr>
            <a:r>
              <a:rPr lang="en-US" altLang="en-US" sz="2400" b="1"/>
              <a:t>                                </a:t>
            </a:r>
          </a:p>
          <a:p>
            <a:pPr algn="r">
              <a:lnSpc>
                <a:spcPct val="130000"/>
              </a:lnSpc>
              <a:buFont typeface="Wingdings" panose="05000000000000000000" pitchFamily="2" charset="2"/>
              <a:buNone/>
            </a:pPr>
            <a:r>
              <a:rPr lang="en-US" altLang="en-US" sz="2000" b="1" i="1">
                <a:solidFill>
                  <a:srgbClr val="0070C0"/>
                </a:solidFill>
              </a:rPr>
              <a:t>Dùng lưu đồ (flow chart)</a:t>
            </a:r>
          </a:p>
          <a:p>
            <a:pPr>
              <a:lnSpc>
                <a:spcPct val="130000"/>
              </a:lnSpc>
              <a:buFont typeface="Wingdings" panose="05000000000000000000" pitchFamily="2" charset="2"/>
              <a:buNone/>
            </a:pPr>
            <a:endParaRPr lang="en-US" altLang="en-US" sz="2400" b="1"/>
          </a:p>
          <a:p>
            <a:pPr>
              <a:lnSpc>
                <a:spcPct val="130000"/>
              </a:lnSpc>
              <a:buFont typeface="Wingdings" panose="05000000000000000000" pitchFamily="2" charset="2"/>
              <a:buNone/>
            </a:pPr>
            <a:endParaRPr lang="en-US" altLang="en-US" sz="2400"/>
          </a:p>
        </p:txBody>
      </p:sp>
      <p:cxnSp>
        <p:nvCxnSpPr>
          <p:cNvPr id="4" name="Straight Arrow Connector 3"/>
          <p:cNvCxnSpPr/>
          <p:nvPr/>
        </p:nvCxnSpPr>
        <p:spPr>
          <a:xfrm rot="5400000">
            <a:off x="6705600" y="2565400"/>
            <a:ext cx="306388"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8" idx="4"/>
            <a:endCxn id="39" idx="0"/>
          </p:cNvCxnSpPr>
          <p:nvPr/>
        </p:nvCxnSpPr>
        <p:spPr>
          <a:xfrm rot="16200000" flipH="1">
            <a:off x="6691313" y="3529012"/>
            <a:ext cx="4064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4"/>
            <a:endCxn id="24" idx="0"/>
          </p:cNvCxnSpPr>
          <p:nvPr/>
        </p:nvCxnSpPr>
        <p:spPr>
          <a:xfrm rot="5400000">
            <a:off x="6692900" y="5965825"/>
            <a:ext cx="406400" cy="63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019800" y="1803400"/>
            <a:ext cx="1736725" cy="639763"/>
          </a:xfrm>
          <a:prstGeom prst="ellipse">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0000"/>
                </a:solidFill>
                <a:latin typeface="Tahoma" panose="020B0604030504040204" pitchFamily="34" charset="0"/>
                <a:cs typeface="Tahoma" panose="020B0604030504040204" pitchFamily="34" charset="0"/>
              </a:rPr>
              <a:t>Bắt </a:t>
            </a:r>
            <a:r>
              <a:rPr lang="vi-VN" altLang="en-US" sz="1600">
                <a:solidFill>
                  <a:srgbClr val="000000"/>
                </a:solidFill>
                <a:latin typeface="Tahoma" panose="020B0604030504040204" pitchFamily="34" charset="0"/>
                <a:cs typeface="Tahoma" panose="020B0604030504040204" pitchFamily="34" charset="0"/>
              </a:rPr>
              <a:t>đầ</a:t>
            </a:r>
            <a:r>
              <a:rPr lang="en-US" altLang="en-US" sz="1600">
                <a:solidFill>
                  <a:srgbClr val="000000"/>
                </a:solidFill>
                <a:latin typeface="Tahoma" panose="020B0604030504040204" pitchFamily="34" charset="0"/>
                <a:cs typeface="Tahoma" panose="020B0604030504040204" pitchFamily="34" charset="0"/>
              </a:rPr>
              <a:t>u</a:t>
            </a:r>
          </a:p>
        </p:txBody>
      </p:sp>
      <p:sp>
        <p:nvSpPr>
          <p:cNvPr id="18" name="Parallelogram 17"/>
          <p:cNvSpPr/>
          <p:nvPr/>
        </p:nvSpPr>
        <p:spPr>
          <a:xfrm>
            <a:off x="6024563" y="2687638"/>
            <a:ext cx="1736725" cy="639762"/>
          </a:xfrm>
          <a:prstGeom prst="parallelogram">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0000"/>
                </a:solidFill>
                <a:latin typeface="Tahoma" panose="020B0604030504040204" pitchFamily="34" charset="0"/>
                <a:cs typeface="Tahoma" panose="020B0604030504040204" pitchFamily="34" charset="0"/>
              </a:rPr>
              <a:t>Nhập d, r</a:t>
            </a:r>
          </a:p>
        </p:txBody>
      </p:sp>
      <p:sp>
        <p:nvSpPr>
          <p:cNvPr id="23" name="Parallelogram 22"/>
          <p:cNvSpPr/>
          <p:nvPr/>
        </p:nvSpPr>
        <p:spPr>
          <a:xfrm>
            <a:off x="6030913" y="5126038"/>
            <a:ext cx="1736725" cy="639762"/>
          </a:xfrm>
          <a:prstGeom prst="parallelogram">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0000"/>
                </a:solidFill>
                <a:latin typeface="Tahoma" panose="020B0604030504040204" pitchFamily="34" charset="0"/>
                <a:cs typeface="Tahoma" panose="020B0604030504040204" pitchFamily="34" charset="0"/>
              </a:rPr>
              <a:t>Xuất p</a:t>
            </a:r>
          </a:p>
        </p:txBody>
      </p:sp>
      <p:sp>
        <p:nvSpPr>
          <p:cNvPr id="24" name="Oval 23"/>
          <p:cNvSpPr/>
          <p:nvPr/>
        </p:nvSpPr>
        <p:spPr>
          <a:xfrm>
            <a:off x="6024563" y="6172200"/>
            <a:ext cx="1736725" cy="639763"/>
          </a:xfrm>
          <a:prstGeom prst="ellipse">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0000"/>
                </a:solidFill>
                <a:latin typeface="Tahoma" panose="020B0604030504040204" pitchFamily="34" charset="0"/>
                <a:cs typeface="Tahoma" panose="020B0604030504040204" pitchFamily="34" charset="0"/>
              </a:rPr>
              <a:t>Kết thúc</a:t>
            </a:r>
          </a:p>
        </p:txBody>
      </p:sp>
      <p:sp>
        <p:nvSpPr>
          <p:cNvPr id="39" name="Rectangle 38"/>
          <p:cNvSpPr/>
          <p:nvPr/>
        </p:nvSpPr>
        <p:spPr>
          <a:xfrm>
            <a:off x="5334000" y="3733800"/>
            <a:ext cx="3124200" cy="1066800"/>
          </a:xfrm>
          <a:prstGeom prst="rect">
            <a:avLst/>
          </a:prstGeom>
          <a:solidFill>
            <a:schemeClr val="accent4">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err="1">
                <a:latin typeface="Tahoma" pitchFamily="34" charset="0"/>
                <a:ea typeface="Tahoma" pitchFamily="34" charset="0"/>
                <a:cs typeface="Tahoma" pitchFamily="34" charset="0"/>
              </a:rPr>
              <a:t>Tính</a:t>
            </a:r>
            <a:r>
              <a:rPr lang="en-US" sz="1600" dirty="0">
                <a:latin typeface="Tahoma" pitchFamily="34" charset="0"/>
                <a:ea typeface="Tahoma" pitchFamily="34" charset="0"/>
                <a:cs typeface="Tahoma" pitchFamily="34" charset="0"/>
              </a:rPr>
              <a:t>:</a:t>
            </a:r>
          </a:p>
          <a:p>
            <a:pPr algn="ctr">
              <a:defRPr/>
            </a:pPr>
            <a:r>
              <a:rPr lang="en-US" sz="1600" dirty="0">
                <a:latin typeface="Tahoma" pitchFamily="34" charset="0"/>
                <a:ea typeface="Tahoma" pitchFamily="34" charset="0"/>
                <a:cs typeface="Tahoma" pitchFamily="34" charset="0"/>
              </a:rPr>
              <a:t>p = ( d + r ) * 2</a:t>
            </a:r>
          </a:p>
        </p:txBody>
      </p:sp>
      <p:cxnSp>
        <p:nvCxnSpPr>
          <p:cNvPr id="48" name="Straight Arrow Connector 47"/>
          <p:cNvCxnSpPr>
            <a:stCxn id="39" idx="2"/>
            <a:endCxn id="23" idx="0"/>
          </p:cNvCxnSpPr>
          <p:nvPr/>
        </p:nvCxnSpPr>
        <p:spPr>
          <a:xfrm rot="16200000" flipH="1">
            <a:off x="6734969" y="4961731"/>
            <a:ext cx="325438"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152400" y="1244600"/>
            <a:ext cx="4572000" cy="5567363"/>
          </a:xfrm>
          <a:prstGeom prst="rect">
            <a:avLst/>
          </a:prstGeom>
        </p:spPr>
        <p:txBody>
          <a:bodyPr>
            <a:norm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spcBef>
                <a:spcPct val="20000"/>
              </a:spcBef>
              <a:buFont typeface="Arial" panose="020B0604020202020204" pitchFamily="34" charset="0"/>
              <a:buNone/>
            </a:pPr>
            <a:r>
              <a:rPr lang="en-US" altLang="en-US" sz="2000" b="1" i="1">
                <a:solidFill>
                  <a:srgbClr val="0070C0"/>
                </a:solidFill>
                <a:latin typeface="Tahoma" panose="020B0604030504040204" pitchFamily="34" charset="0"/>
                <a:cs typeface="Tahoma" panose="020B0604030504040204" pitchFamily="34" charset="0"/>
              </a:rPr>
              <a:t>Ngôn ngữ tự nhiên</a:t>
            </a:r>
          </a:p>
          <a:p>
            <a:pPr algn="just" eaLnBrk="1" hangingPunct="1">
              <a:lnSpc>
                <a:spcPct val="130000"/>
              </a:lnSpc>
              <a:spcBef>
                <a:spcPct val="20000"/>
              </a:spcBef>
              <a:buFont typeface="Arial" panose="020B0604020202020204" pitchFamily="34" charset="0"/>
              <a:buNone/>
            </a:pPr>
            <a:endParaRPr lang="en-US" altLang="en-US" sz="2400" b="1">
              <a:latin typeface="Tahoma" panose="020B0604030504040204" pitchFamily="34" charset="0"/>
              <a:cs typeface="Tahoma" panose="020B0604030504040204" pitchFamily="34" charset="0"/>
            </a:endParaRPr>
          </a:p>
          <a:p>
            <a:pPr algn="just" eaLnBrk="1" hangingPunct="1">
              <a:lnSpc>
                <a:spcPct val="130000"/>
              </a:lnSpc>
              <a:spcBef>
                <a:spcPct val="20000"/>
              </a:spcBef>
              <a:buFont typeface="Arial" panose="020B0604020202020204" pitchFamily="34" charset="0"/>
              <a:buAutoNum type="arabicPeriod"/>
            </a:pPr>
            <a:r>
              <a:rPr lang="en-US" altLang="en-US" sz="2000">
                <a:latin typeface="Tahoma" panose="020B0604030504040204" pitchFamily="34" charset="0"/>
                <a:cs typeface="Tahoma" panose="020B0604030504040204" pitchFamily="34" charset="0"/>
              </a:rPr>
              <a:t>Nhập vào 2 số thực chiều dài (d) và chiều rộng (r).</a:t>
            </a:r>
          </a:p>
          <a:p>
            <a:pPr algn="just" eaLnBrk="1" hangingPunct="1">
              <a:lnSpc>
                <a:spcPct val="130000"/>
              </a:lnSpc>
              <a:spcBef>
                <a:spcPct val="20000"/>
              </a:spcBef>
              <a:buFont typeface="Arial" panose="020B0604020202020204" pitchFamily="34" charset="0"/>
              <a:buAutoNum type="arabicPeriod"/>
            </a:pPr>
            <a:r>
              <a:rPr lang="en-US" altLang="en-US" sz="2000">
                <a:latin typeface="Tahoma" panose="020B0604030504040204" pitchFamily="34" charset="0"/>
                <a:cs typeface="Tahoma" panose="020B0604030504040204" pitchFamily="34" charset="0"/>
              </a:rPr>
              <a:t>Tính chu vi p = ( d + r ) * 2</a:t>
            </a:r>
          </a:p>
          <a:p>
            <a:pPr algn="just" eaLnBrk="1" hangingPunct="1">
              <a:lnSpc>
                <a:spcPct val="130000"/>
              </a:lnSpc>
              <a:spcBef>
                <a:spcPct val="20000"/>
              </a:spcBef>
              <a:buFont typeface="Arial" panose="020B0604020202020204" pitchFamily="34" charset="0"/>
              <a:buAutoNum type="arabicPeriod"/>
            </a:pPr>
            <a:r>
              <a:rPr lang="en-US" altLang="en-US" sz="2000">
                <a:latin typeface="Tahoma" panose="020B0604030504040204" pitchFamily="34" charset="0"/>
                <a:cs typeface="Tahoma" panose="020B0604030504040204" pitchFamily="34" charset="0"/>
              </a:rPr>
              <a:t>Xuất kết quả chu vi p.</a:t>
            </a:r>
          </a:p>
          <a:p>
            <a:pPr algn="just" eaLnBrk="1" hangingPunct="1">
              <a:lnSpc>
                <a:spcPct val="130000"/>
              </a:lnSpc>
              <a:spcBef>
                <a:spcPct val="20000"/>
              </a:spcBef>
              <a:buFont typeface="Arial" panose="020B0604020202020204" pitchFamily="34" charset="0"/>
              <a:buAutoNum type="arabicPeriod"/>
            </a:pPr>
            <a:r>
              <a:rPr lang="en-US" altLang="en-US" sz="2000">
                <a:latin typeface="Tahoma" panose="020B0604030504040204" pitchFamily="34" charset="0"/>
                <a:cs typeface="Tahoma" panose="020B0604030504040204" pitchFamily="34" charset="0"/>
              </a:rPr>
              <a:t>Kết thúc.</a:t>
            </a:r>
          </a:p>
          <a:p>
            <a:pPr algn="just" eaLnBrk="1" hangingPunct="1">
              <a:spcBef>
                <a:spcPct val="20000"/>
              </a:spcBef>
              <a:buFont typeface="Arial" panose="020B0604020202020204" pitchFamily="34" charset="0"/>
              <a:buNone/>
            </a:pPr>
            <a:endParaRPr lang="en-US" altLang="en-US" sz="2400">
              <a:latin typeface="Tahoma" panose="020B0604030504040204" pitchFamily="34" charset="0"/>
              <a:cs typeface="Tahoma" panose="020B0604030504040204" pitchFamily="34" charset="0"/>
            </a:endParaRPr>
          </a:p>
        </p:txBody>
      </p:sp>
      <p:sp>
        <p:nvSpPr>
          <p:cNvPr id="6" name="Footer Placeholder 5"/>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A719BFDE-8EC5-2D45-BF3D-3536261DD547}"/>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63</a:t>
            </a:fld>
            <a:r>
              <a:rPr lang="en-US" altLang="en-US"/>
              <a:t>/C4</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ox(in)">
                                      <p:cBhvr>
                                        <p:cTn id="23" dur="500"/>
                                        <p:tgtEl>
                                          <p:spTgt spid="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ox(in)">
                                      <p:cBhvr>
                                        <p:cTn id="28" dur="500"/>
                                        <p:tgtEl>
                                          <p:spTgt spid="4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500"/>
                                        <p:tgtEl>
                                          <p:spTgt spid="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ox(in)">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animBg="1"/>
      <p:bldP spid="24" grpId="0" animBg="1"/>
      <p:bldP spid="3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marL="122238" lvl="1" indent="0">
              <a:buNone/>
              <a:defRPr/>
            </a:pPr>
            <a:r>
              <a:rPr lang="vi-VN" b="1"/>
              <a:t>Ngôn ngữ </a:t>
            </a:r>
            <a:r>
              <a:rPr lang="en-US" b="1"/>
              <a:t>Mã giả</a:t>
            </a:r>
            <a:endParaRPr lang="en-US" dirty="0"/>
          </a:p>
          <a:p>
            <a:pPr marL="288925" lvl="1" indent="-166688">
              <a:buFont typeface="Wingdings" panose="05000000000000000000" pitchFamily="2" charset="2"/>
              <a:buChar char="§"/>
              <a:defRPr/>
            </a:pPr>
            <a:r>
              <a:rPr lang="vi-VN"/>
              <a:t>Ngôn ngữ tựa (gần giống) với ngôn ngữ lập trình được gọi là mã giả</a:t>
            </a:r>
            <a:endParaRPr lang="en-US"/>
          </a:p>
          <a:p>
            <a:pPr marL="288925" lvl="1" indent="-166688">
              <a:buFont typeface="Wingdings" panose="05000000000000000000" pitchFamily="2" charset="2"/>
              <a:buChar char="§"/>
              <a:defRPr/>
            </a:pPr>
            <a:r>
              <a:rPr lang="vi-VN"/>
              <a:t>Ưu điểm</a:t>
            </a:r>
            <a:endParaRPr lang="en-US"/>
          </a:p>
          <a:p>
            <a:pPr marL="688975" lvl="2" indent="-166688">
              <a:buFont typeface="Wingdings" panose="05000000000000000000" pitchFamily="2" charset="2"/>
              <a:buChar char="§"/>
              <a:defRPr/>
            </a:pPr>
            <a:r>
              <a:rPr lang="vi-VN"/>
              <a:t>Tiện lợi, đơn giản</a:t>
            </a:r>
            <a:endParaRPr lang="en-US"/>
          </a:p>
          <a:p>
            <a:pPr marL="688975" lvl="2" indent="-166688">
              <a:buFont typeface="Wingdings" panose="05000000000000000000" pitchFamily="2" charset="2"/>
              <a:buChar char="§"/>
              <a:defRPr/>
            </a:pPr>
            <a:r>
              <a:rPr lang="vi-VN"/>
              <a:t>Dễ hiểu, dễ diễn đạt</a:t>
            </a:r>
            <a:endParaRPr lang="vi-VN"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5CC83DB1-9F71-D448-AFDE-9EB722A8E891}"/>
              </a:ext>
            </a:extLst>
          </p:cNvPr>
          <p:cNvSpPr>
            <a:spLocks noGrp="1"/>
          </p:cNvSpPr>
          <p:nvPr>
            <p:ph type="sldNum" sz="quarter" idx="11"/>
          </p:nvPr>
        </p:nvSpPr>
        <p:spPr/>
        <p:txBody>
          <a:bodyPr/>
          <a:lstStyle/>
          <a:p>
            <a:pPr>
              <a:defRPr/>
            </a:pPr>
            <a:fld id="{DD5037C0-D9A2-4EE2-B688-23A647885D2A}" type="slidenum">
              <a:rPr lang="en-US" altLang="en-US" smtClean="0"/>
              <a:pPr>
                <a:defRPr/>
              </a:pPr>
              <a:t>64</a:t>
            </a:fld>
            <a:endParaRPr lang="en-US" altLang="en-US"/>
          </a:p>
        </p:txBody>
      </p:sp>
    </p:spTree>
    <p:extLst>
      <p:ext uri="{BB962C8B-B14F-4D97-AF65-F5344CB8AC3E}">
        <p14:creationId xmlns:p14="http://schemas.microsoft.com/office/powerpoint/2010/main" val="10046348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Ví dụ 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marL="122238" lvl="1" indent="0">
              <a:buNone/>
              <a:defRPr/>
            </a:pPr>
            <a:r>
              <a:rPr lang="vi-VN" b="1"/>
              <a:t>Bài toán</a:t>
            </a:r>
            <a:r>
              <a:rPr lang="vi-VN"/>
              <a:t>: Giải phương trình bậc I</a:t>
            </a:r>
            <a:endParaRPr lang="en-US"/>
          </a:p>
          <a:p>
            <a:pPr marL="122238" lvl="1" indent="0">
              <a:buNone/>
              <a:defRPr/>
            </a:pPr>
            <a:r>
              <a:rPr lang="vi-VN"/>
              <a:t>Đầu vào: Hai hệ số a, b </a:t>
            </a:r>
            <a:endParaRPr lang="en-US"/>
          </a:p>
          <a:p>
            <a:pPr marL="122238" lvl="1" indent="0">
              <a:buNone/>
              <a:defRPr/>
            </a:pPr>
            <a:r>
              <a:rPr lang="vi-VN"/>
              <a:t>Đầu ra: Nghiệm của phương trình ax + b = 0 </a:t>
            </a:r>
            <a:endParaRPr lang="en-US"/>
          </a:p>
          <a:p>
            <a:pPr marL="122238" lvl="1" indent="0">
              <a:buNone/>
              <a:defRPr/>
            </a:pPr>
            <a:r>
              <a:rPr lang="vi-VN" b="1"/>
              <a:t>Ý tưởng</a:t>
            </a:r>
            <a:r>
              <a:rPr lang="vi-VN"/>
              <a:t>: </a:t>
            </a:r>
            <a:endParaRPr lang="en-US"/>
          </a:p>
          <a:p>
            <a:pPr marL="122238" lvl="1" indent="0">
              <a:buNone/>
              <a:defRPr/>
            </a:pPr>
            <a:r>
              <a:rPr lang="vi-VN"/>
              <a:t>Lần lượt xét a = 0 rồi xét b = 0 để xét các trường hợp của phương trình</a:t>
            </a:r>
            <a:endParaRPr lang="vi-VN"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23A9D574-A360-4A4E-8609-DA90A0D6256B}"/>
              </a:ext>
            </a:extLst>
          </p:cNvPr>
          <p:cNvSpPr>
            <a:spLocks noGrp="1"/>
          </p:cNvSpPr>
          <p:nvPr>
            <p:ph type="sldNum" sz="quarter" idx="11"/>
          </p:nvPr>
        </p:nvSpPr>
        <p:spPr/>
        <p:txBody>
          <a:bodyPr/>
          <a:lstStyle/>
          <a:p>
            <a:pPr>
              <a:defRPr/>
            </a:pPr>
            <a:fld id="{DD5037C0-D9A2-4EE2-B688-23A647885D2A}" type="slidenum">
              <a:rPr lang="en-US" altLang="en-US" smtClean="0"/>
              <a:pPr>
                <a:defRPr/>
              </a:pPr>
              <a:t>65</a:t>
            </a:fld>
            <a:endParaRPr lang="en-US" altLang="en-US"/>
          </a:p>
        </p:txBody>
      </p:sp>
    </p:spTree>
    <p:extLst>
      <p:ext uri="{BB962C8B-B14F-4D97-AF65-F5344CB8AC3E}">
        <p14:creationId xmlns:p14="http://schemas.microsoft.com/office/powerpoint/2010/main" val="840725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87363" y="533400"/>
            <a:ext cx="8229600" cy="609600"/>
          </a:xfrm>
        </p:spPr>
        <p:txBody>
          <a:bodyPr/>
          <a:lstStyle/>
          <a:p>
            <a:r>
              <a:rPr lang="en-US" altLang="en-US"/>
              <a:t>Ví dụ biểu diễn t</a:t>
            </a:r>
            <a:r>
              <a:rPr lang="vi-VN" altLang="en-US"/>
              <a:t>huật toán</a:t>
            </a:r>
            <a:endParaRPr lang="en-US" altLang="en-US"/>
          </a:p>
        </p:txBody>
      </p:sp>
      <p:sp>
        <p:nvSpPr>
          <p:cNvPr id="146436" name="Rectangle 3"/>
          <p:cNvSpPr>
            <a:spLocks noGrp="1" noChangeArrowheads="1"/>
          </p:cNvSpPr>
          <p:nvPr>
            <p:ph idx="1"/>
          </p:nvPr>
        </p:nvSpPr>
        <p:spPr>
          <a:xfrm>
            <a:off x="304800" y="1374775"/>
            <a:ext cx="8382000" cy="4873625"/>
          </a:xfrm>
        </p:spPr>
        <p:txBody>
          <a:bodyPr/>
          <a:lstStyle/>
          <a:p>
            <a:pPr marL="122238" lvl="1" indent="0">
              <a:buNone/>
              <a:defRPr/>
            </a:pPr>
            <a:r>
              <a:rPr lang="vi-VN" b="1"/>
              <a:t>Bài toán</a:t>
            </a:r>
            <a:r>
              <a:rPr lang="vi-VN"/>
              <a:t>: Giải phương trình bậc I</a:t>
            </a:r>
            <a:endParaRPr lang="en-US"/>
          </a:p>
          <a:p>
            <a:pPr marL="122238" lvl="1" indent="0">
              <a:buNone/>
              <a:defRPr/>
            </a:pPr>
            <a:r>
              <a:rPr lang="en-US"/>
              <a:t>Sử dụng ngôn ngữ tự nhiên và ngôn ngữ C++ để mô tả.</a:t>
            </a:r>
          </a:p>
          <a:p>
            <a:pPr marL="122238" lvl="1" indent="0">
              <a:buNone/>
              <a:defRPr/>
            </a:pPr>
            <a:endParaRPr lang="en-US"/>
          </a:p>
        </p:txBody>
      </p:sp>
      <p:sp>
        <p:nvSpPr>
          <p:cNvPr id="2" name="Rectangle 1"/>
          <p:cNvSpPr/>
          <p:nvPr/>
        </p:nvSpPr>
        <p:spPr>
          <a:xfrm>
            <a:off x="487363" y="2895600"/>
            <a:ext cx="7666037"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2238" lvl="1" indent="0">
              <a:buNone/>
              <a:defRPr/>
            </a:pPr>
            <a:r>
              <a:rPr lang="vi-VN" sz="2600">
                <a:solidFill>
                  <a:srgbClr val="002060"/>
                </a:solidFill>
              </a:rPr>
              <a:t>Đầu vào: a, b </a:t>
            </a:r>
            <a:r>
              <a:rPr lang="en-US" sz="2600">
                <a:solidFill>
                  <a:srgbClr val="002060"/>
                </a:solidFill>
              </a:rPr>
              <a:t>thuộc R</a:t>
            </a:r>
          </a:p>
          <a:p>
            <a:pPr marL="122238" lvl="1" indent="0">
              <a:buNone/>
              <a:defRPr/>
            </a:pPr>
            <a:r>
              <a:rPr lang="vi-VN" sz="2600">
                <a:solidFill>
                  <a:srgbClr val="002060"/>
                </a:solidFill>
              </a:rPr>
              <a:t>Đầu ra: Nghiệm của phương trình ax + b = 0 </a:t>
            </a:r>
            <a:endParaRPr lang="en-US" sz="2600">
              <a:solidFill>
                <a:srgbClr val="002060"/>
              </a:solidFill>
            </a:endParaRPr>
          </a:p>
          <a:p>
            <a:pPr marL="122238" lvl="1" indent="0">
              <a:buNone/>
              <a:defRPr/>
            </a:pPr>
            <a:r>
              <a:rPr lang="en-US" sz="2600">
                <a:solidFill>
                  <a:srgbClr val="002060"/>
                </a:solidFill>
              </a:rPr>
              <a:t>If (a=0)</a:t>
            </a:r>
          </a:p>
          <a:p>
            <a:pPr marL="122238" lvl="1" indent="0">
              <a:buNone/>
              <a:defRPr/>
            </a:pPr>
            <a:r>
              <a:rPr lang="en-US" sz="2600">
                <a:solidFill>
                  <a:srgbClr val="002060"/>
                </a:solidFill>
              </a:rPr>
              <a:t>	If (b =0) Xuất “Phương trình vô số nghiệm”</a:t>
            </a:r>
          </a:p>
          <a:p>
            <a:pPr marL="122238" lvl="1" indent="0">
              <a:buNone/>
              <a:defRPr/>
            </a:pPr>
            <a:r>
              <a:rPr lang="en-US" sz="2600">
                <a:solidFill>
                  <a:srgbClr val="002060"/>
                </a:solidFill>
              </a:rPr>
              <a:t>	Else	    Xuất “Phương trình vô nghiệm”</a:t>
            </a:r>
          </a:p>
          <a:p>
            <a:pPr marL="122238" lvl="1" indent="0">
              <a:buNone/>
              <a:defRPr/>
            </a:pPr>
            <a:r>
              <a:rPr lang="en-US" sz="2600">
                <a:solidFill>
                  <a:srgbClr val="002060"/>
                </a:solidFill>
              </a:rPr>
              <a:t>Else	    Xuất “Phương trình có nghiệm x=-b/a”</a:t>
            </a:r>
          </a:p>
          <a:p>
            <a:pPr algn="ctr"/>
            <a:endParaRPr lang="en-US" sz="2600">
              <a:solidFill>
                <a:srgbClr val="002060"/>
              </a:solidFill>
            </a:endParaRPr>
          </a:p>
        </p:txBody>
      </p:sp>
      <p:sp>
        <p:nvSpPr>
          <p:cNvPr id="5" name="Footer Placeholder 4"/>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42BB8833-FE6D-6449-BF1D-E74F69027C07}"/>
              </a:ext>
            </a:extLst>
          </p:cNvPr>
          <p:cNvSpPr>
            <a:spLocks noGrp="1"/>
          </p:cNvSpPr>
          <p:nvPr>
            <p:ph type="sldNum" sz="quarter" idx="11"/>
          </p:nvPr>
        </p:nvSpPr>
        <p:spPr/>
        <p:txBody>
          <a:bodyPr/>
          <a:lstStyle/>
          <a:p>
            <a:pPr>
              <a:defRPr/>
            </a:pPr>
            <a:fld id="{DD5037C0-D9A2-4EE2-B688-23A647885D2A}" type="slidenum">
              <a:rPr lang="en-US" altLang="en-US" smtClean="0"/>
              <a:pPr>
                <a:defRPr/>
              </a:pPr>
              <a:t>66</a:t>
            </a:fld>
            <a:endParaRPr lang="en-US" altLang="en-US"/>
          </a:p>
        </p:txBody>
      </p:sp>
    </p:spTree>
    <p:extLst>
      <p:ext uri="{BB962C8B-B14F-4D97-AF65-F5344CB8AC3E}">
        <p14:creationId xmlns:p14="http://schemas.microsoft.com/office/powerpoint/2010/main" val="1296659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87363" y="533400"/>
            <a:ext cx="8229600" cy="609600"/>
          </a:xfrm>
        </p:spPr>
        <p:txBody>
          <a:bodyPr/>
          <a:lstStyle/>
          <a:p>
            <a:pPr eaLnBrk="1" hangingPunct="1"/>
            <a:r>
              <a:rPr lang="en-US" altLang="en-US"/>
              <a:t>C</a:t>
            </a:r>
            <a:r>
              <a:rPr lang="vi-VN" altLang="en-US"/>
              <a:t>ác bước để giải quyết bài toán thông qua việc sử dụng máy tính</a:t>
            </a:r>
            <a:endParaRPr lang="en-US" altLang="vi-VN" sz="3600">
              <a:latin typeface="Times New Roman" panose="02020603050405020304" pitchFamily="18" charset="0"/>
            </a:endParaRPr>
          </a:p>
        </p:txBody>
      </p:sp>
      <p:sp>
        <p:nvSpPr>
          <p:cNvPr id="152579" name="Rectangle 3"/>
          <p:cNvSpPr>
            <a:spLocks noGrp="1" noChangeArrowheads="1"/>
          </p:cNvSpPr>
          <p:nvPr>
            <p:ph idx="1"/>
          </p:nvPr>
        </p:nvSpPr>
        <p:spPr>
          <a:xfrm>
            <a:off x="487363" y="1603375"/>
            <a:ext cx="8382000" cy="4873625"/>
          </a:xfrm>
        </p:spPr>
        <p:txBody>
          <a:bodyPr/>
          <a:lstStyle/>
          <a:p>
            <a:r>
              <a:rPr lang="vi-VN" altLang="en-US" dirty="0"/>
              <a:t>Bước 1: Xác định bài toán</a:t>
            </a:r>
          </a:p>
          <a:p>
            <a:r>
              <a:rPr lang="vi-VN" altLang="en-US" dirty="0"/>
              <a:t>Bước 2: Lựa chọn phương pháp giải</a:t>
            </a:r>
          </a:p>
          <a:p>
            <a:r>
              <a:rPr lang="vi-VN" altLang="en-US" dirty="0"/>
              <a:t>Bước 3: Xây dựng giải thuật</a:t>
            </a:r>
          </a:p>
          <a:p>
            <a:r>
              <a:rPr lang="vi-VN" altLang="en-US" dirty="0"/>
              <a:t>Bước 4: Cài đặt chương trình</a:t>
            </a:r>
          </a:p>
          <a:p>
            <a:r>
              <a:rPr lang="vi-VN" altLang="en-US" dirty="0"/>
              <a:t>Bước 5: Hiệu chỉnh chương trình</a:t>
            </a:r>
          </a:p>
          <a:p>
            <a:r>
              <a:rPr lang="vi-VN" altLang="en-US" dirty="0"/>
              <a:t>Bước 6: Thực hiện chương trình</a:t>
            </a:r>
            <a:r>
              <a:rPr lang="en-US" altLang="en-US" dirty="0"/>
              <a:t> </a:t>
            </a:r>
            <a:r>
              <a:rPr lang="en-US" altLang="en-US" dirty="0" err="1"/>
              <a:t>và</a:t>
            </a:r>
            <a:r>
              <a:rPr lang="en-US" altLang="en-US" dirty="0"/>
              <a:t> </a:t>
            </a:r>
            <a:r>
              <a:rPr lang="en-US" altLang="en-US" dirty="0" err="1"/>
              <a:t>biết</a:t>
            </a:r>
            <a:r>
              <a:rPr lang="en-US" altLang="en-US" dirty="0"/>
              <a:t> </a:t>
            </a:r>
            <a:r>
              <a:rPr lang="en-US" altLang="en-US" dirty="0" err="1"/>
              <a:t>tài</a:t>
            </a:r>
            <a:r>
              <a:rPr lang="en-US" altLang="en-US" dirty="0"/>
              <a:t> </a:t>
            </a:r>
            <a:r>
              <a:rPr lang="en-US" altLang="en-US" dirty="0" err="1"/>
              <a:t>liệu</a:t>
            </a:r>
            <a:endParaRPr lang="vi-VN" altLang="en-US" dirty="0"/>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AF9A4A7D-62F9-2746-BDF6-425A2FC5511E}"/>
              </a:ext>
            </a:extLst>
          </p:cNvPr>
          <p:cNvSpPr>
            <a:spLocks noGrp="1"/>
          </p:cNvSpPr>
          <p:nvPr>
            <p:ph type="sldNum" sz="quarter" idx="11"/>
          </p:nvPr>
        </p:nvSpPr>
        <p:spPr/>
        <p:txBody>
          <a:bodyPr/>
          <a:lstStyle/>
          <a:p>
            <a:pPr>
              <a:defRPr/>
            </a:pPr>
            <a:fld id="{DD5037C0-D9A2-4EE2-B688-23A647885D2A}" type="slidenum">
              <a:rPr lang="en-US" altLang="en-US" smtClean="0"/>
              <a:pPr>
                <a:defRPr/>
              </a:pPr>
              <a:t>67</a:t>
            </a:fld>
            <a:endParaRPr lang="en-US" altLang="en-US"/>
          </a:p>
        </p:txBody>
      </p:sp>
    </p:spTree>
    <p:extLst>
      <p:ext uri="{BB962C8B-B14F-4D97-AF65-F5344CB8AC3E}">
        <p14:creationId xmlns:p14="http://schemas.microsoft.com/office/powerpoint/2010/main" val="16096688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Giới</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hạn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của</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máy</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tính</a:t>
            </a:r>
            <a:endParaRPr lang="en-US" altLang="vi-VN" sz="3600" dirty="0">
              <a:latin typeface="Times New Roman" panose="02020603050405020304" pitchFamily="18" charset="0"/>
            </a:endParaRPr>
          </a:p>
        </p:txBody>
      </p:sp>
      <p:sp>
        <p:nvSpPr>
          <p:cNvPr id="159748" name="Rectangle 3"/>
          <p:cNvSpPr>
            <a:spLocks noGrp="1" noChangeArrowheads="1"/>
          </p:cNvSpPr>
          <p:nvPr>
            <p:ph type="body" idx="1"/>
          </p:nvPr>
        </p:nvSpPr>
        <p:spPr>
          <a:xfrm>
            <a:off x="457200" y="1295400"/>
            <a:ext cx="8229600" cy="5257800"/>
          </a:xfrm>
        </p:spPr>
        <p:txBody>
          <a:bodyPr/>
          <a:lstStyle/>
          <a:p>
            <a:pPr eaLnBrk="1" hangingPunct="1">
              <a:buFont typeface="Wingdings" panose="05000000000000000000" pitchFamily="2" charset="2"/>
              <a:buNone/>
            </a:pPr>
            <a:r>
              <a:rPr lang="en-US" altLang="vi-VN" sz="3600">
                <a:latin typeface="Times New Roman" panose="02020603050405020304" pitchFamily="18" charset="0"/>
              </a:rPr>
              <a:t>Máy tính với phần mềm có thể không giải quyết được một vấn đề vì:</a:t>
            </a:r>
          </a:p>
          <a:p>
            <a:pPr eaLnBrk="1" hangingPunct="1"/>
            <a:r>
              <a:rPr lang="en-US" altLang="vi-VN" sz="3600">
                <a:latin typeface="Times New Roman" panose="02020603050405020304" pitchFamily="18" charset="0"/>
              </a:rPr>
              <a:t>Giới hạn số học (limits of arithmetic)</a:t>
            </a:r>
          </a:p>
          <a:p>
            <a:pPr eaLnBrk="1" hangingPunct="1"/>
            <a:r>
              <a:rPr lang="en-US" altLang="vi-VN" sz="3600">
                <a:latin typeface="Times New Roman" panose="02020603050405020304" pitchFamily="18" charset="0"/>
              </a:rPr>
              <a:t>Giới hạn truyền thông (limits on communication)</a:t>
            </a:r>
          </a:p>
          <a:p>
            <a:pPr eaLnBrk="1" hangingPunct="1"/>
            <a:r>
              <a:rPr lang="en-US" altLang="vi-VN" sz="3600">
                <a:latin typeface="Times New Roman" panose="02020603050405020304" pitchFamily="18" charset="0"/>
              </a:rPr>
              <a:t>Sự phức tạp của phần mềm (complexity of software)</a:t>
            </a:r>
          </a:p>
        </p:txBody>
      </p:sp>
      <p:sp>
        <p:nvSpPr>
          <p:cNvPr id="1597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544857E8-8BBD-1C46-BCF1-9FFB402AAD1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68</a:t>
            </a:fld>
            <a:r>
              <a:rPr lang="en-US" altLang="en-US"/>
              <a:t>/C4</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Giới hạn số học</a:t>
            </a:r>
          </a:p>
        </p:txBody>
      </p:sp>
      <p:sp>
        <p:nvSpPr>
          <p:cNvPr id="160772"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Có các giới hạn của phần cứng trong biểu diễn số nguyên và số thực</a:t>
            </a:r>
          </a:p>
          <a:p>
            <a:pPr lvl="1" eaLnBrk="1" hangingPunct="1">
              <a:buClr>
                <a:schemeClr val="tx2"/>
              </a:buClr>
              <a:buSzTx/>
              <a:buFontTx/>
              <a:buChar char="•"/>
            </a:pPr>
            <a:r>
              <a:rPr lang="en-US" altLang="vi-VN" sz="3200">
                <a:latin typeface="Times New Roman" panose="02020603050405020304" pitchFamily="18" charset="0"/>
              </a:rPr>
              <a:t>Ví dụ: số integer 32 bit chỉ biểu diễn được từ -</a:t>
            </a:r>
            <a:r>
              <a:rPr lang="en-US" altLang="vi-VN"/>
              <a:t>2,147,483,648 đến +2,147,483,647</a:t>
            </a:r>
            <a:endParaRPr lang="en-US" altLang="vi-VN" sz="3200">
              <a:latin typeface="Times New Roman" panose="02020603050405020304" pitchFamily="18" charset="0"/>
            </a:endParaRPr>
          </a:p>
          <a:p>
            <a:pPr eaLnBrk="1" hangingPunct="1"/>
            <a:r>
              <a:rPr lang="en-US" altLang="vi-VN" sz="3600">
                <a:latin typeface="Times New Roman" panose="02020603050405020304" pitchFamily="18" charset="0"/>
              </a:rPr>
              <a:t>Có thể dùng phần mềm để vượt qua giới hạn này</a:t>
            </a:r>
          </a:p>
          <a:p>
            <a:pPr lvl="1" eaLnBrk="1" hangingPunct="1">
              <a:buClr>
                <a:schemeClr val="tx2"/>
              </a:buClr>
              <a:buSzTx/>
              <a:buFontTx/>
              <a:buChar char="•"/>
            </a:pPr>
            <a:r>
              <a:rPr lang="en-US" altLang="vi-VN" sz="3200">
                <a:latin typeface="Times New Roman" panose="02020603050405020304" pitchFamily="18" charset="0"/>
              </a:rPr>
              <a:t>Ví dụ: biểu diễn số rất lớn như danh sách liên kết các số nhỏ</a:t>
            </a:r>
          </a:p>
        </p:txBody>
      </p:sp>
      <p:sp>
        <p:nvSpPr>
          <p:cNvPr id="1607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F204A0AB-4EC7-A745-BC49-F5E82D4EA4F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69</a:t>
            </a:fld>
            <a:r>
              <a:rPr lang="en-US" altLang="en-US"/>
              <a:t>/C4</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5055870" cy="574040"/>
          </a:xfrm>
          <a:prstGeom prst="rect">
            <a:avLst/>
          </a:prstGeom>
        </p:spPr>
        <p:txBody>
          <a:bodyPr vert="horz" wrap="square" lIns="0" tIns="12700" rIns="0" bIns="0" rtlCol="0">
            <a:spAutoFit/>
          </a:bodyPr>
          <a:lstStyle/>
          <a:p>
            <a:pPr marL="12700">
              <a:lnSpc>
                <a:spcPct val="100000"/>
              </a:lnSpc>
              <a:spcBef>
                <a:spcPts val="100"/>
              </a:spcBef>
            </a:pPr>
            <a:r>
              <a:rPr lang="en-US" sz="3600" dirty="0" err="1"/>
              <a:t>Phần</a:t>
            </a:r>
            <a:r>
              <a:rPr lang="en-US" sz="3600" dirty="0"/>
              <a:t> </a:t>
            </a:r>
            <a:r>
              <a:rPr lang="en-US" sz="3600" spc="-5" dirty="0" err="1"/>
              <a:t>mềm</a:t>
            </a:r>
            <a:r>
              <a:rPr lang="en-US" sz="3600" spc="-5" dirty="0"/>
              <a:t> </a:t>
            </a:r>
            <a:r>
              <a:rPr lang="en-US" sz="3600" spc="5" dirty="0" err="1"/>
              <a:t>hệ</a:t>
            </a:r>
            <a:r>
              <a:rPr lang="en-US" sz="3600" spc="-100" dirty="0"/>
              <a:t> </a:t>
            </a:r>
            <a:r>
              <a:rPr lang="en-US" sz="3600" dirty="0" err="1"/>
              <a:t>thống</a:t>
            </a:r>
            <a:endParaRPr lang="en-US" sz="3600" dirty="0"/>
          </a:p>
        </p:txBody>
      </p:sp>
      <p:sp>
        <p:nvSpPr>
          <p:cNvPr id="3" name="object 3"/>
          <p:cNvSpPr txBox="1"/>
          <p:nvPr/>
        </p:nvSpPr>
        <p:spPr>
          <a:xfrm>
            <a:off x="533400" y="1447800"/>
            <a:ext cx="7904480" cy="4709795"/>
          </a:xfrm>
          <a:prstGeom prst="rect">
            <a:avLst/>
          </a:prstGeom>
        </p:spPr>
        <p:txBody>
          <a:bodyPr vert="horz" wrap="square" lIns="0" tIns="12065" rIns="0" bIns="0" rtlCol="0">
            <a:spAutoFit/>
          </a:bodyPr>
          <a:lstStyle/>
          <a:p>
            <a:pPr marL="355600" marR="99060" indent="-342900" algn="just">
              <a:lnSpc>
                <a:spcPct val="100000"/>
              </a:lnSpc>
              <a:spcBef>
                <a:spcPts val="95"/>
              </a:spcBef>
              <a:buSzPct val="75000"/>
              <a:buFont typeface="Wingdings"/>
              <a:buChar char=""/>
              <a:tabLst>
                <a:tab pos="354965" algn="l"/>
                <a:tab pos="355600" algn="l"/>
              </a:tabLst>
            </a:pPr>
            <a:r>
              <a:rPr sz="2800" spc="-5" dirty="0">
                <a:solidFill>
                  <a:srgbClr val="003366"/>
                </a:solidFill>
                <a:latin typeface="Arial"/>
                <a:cs typeface="Arial"/>
              </a:rPr>
              <a:t>Phần mềm hệ thống </a:t>
            </a:r>
            <a:r>
              <a:rPr sz="2800" dirty="0">
                <a:solidFill>
                  <a:srgbClr val="003366"/>
                </a:solidFill>
                <a:latin typeface="Arial"/>
                <a:cs typeface="Arial"/>
              </a:rPr>
              <a:t>quan </a:t>
            </a:r>
            <a:r>
              <a:rPr sz="2800" spc="-5" dirty="0">
                <a:solidFill>
                  <a:srgbClr val="003366"/>
                </a:solidFill>
                <a:latin typeface="Arial"/>
                <a:cs typeface="Arial"/>
              </a:rPr>
              <a:t>trọng nhất là hệ điều  hành. Hệ điều hành có chức năng </a:t>
            </a:r>
            <a:r>
              <a:rPr sz="2800" spc="-5" dirty="0" err="1">
                <a:solidFill>
                  <a:srgbClr val="003366"/>
                </a:solidFill>
                <a:latin typeface="Arial"/>
                <a:cs typeface="Arial"/>
              </a:rPr>
              <a:t>điều</a:t>
            </a:r>
            <a:r>
              <a:rPr sz="2800" spc="60" dirty="0">
                <a:solidFill>
                  <a:srgbClr val="003366"/>
                </a:solidFill>
                <a:latin typeface="Arial"/>
                <a:cs typeface="Arial"/>
              </a:rPr>
              <a:t> </a:t>
            </a:r>
            <a:r>
              <a:rPr sz="2800" spc="-5" dirty="0" err="1">
                <a:solidFill>
                  <a:srgbClr val="003366"/>
                </a:solidFill>
                <a:latin typeface="Arial"/>
                <a:cs typeface="Arial"/>
              </a:rPr>
              <a:t>hành</a:t>
            </a:r>
            <a:r>
              <a:rPr lang="vi-VN" sz="2800" spc="-5" dirty="0">
                <a:latin typeface="Arial"/>
                <a:cs typeface="Arial"/>
              </a:rPr>
              <a:t> </a:t>
            </a:r>
            <a:r>
              <a:rPr sz="2800" dirty="0" err="1">
                <a:solidFill>
                  <a:srgbClr val="003366"/>
                </a:solidFill>
                <a:latin typeface="Arial"/>
                <a:cs typeface="Arial"/>
              </a:rPr>
              <a:t>toàn</a:t>
            </a:r>
            <a:r>
              <a:rPr sz="2800" dirty="0">
                <a:solidFill>
                  <a:srgbClr val="003366"/>
                </a:solidFill>
                <a:latin typeface="Arial"/>
                <a:cs typeface="Arial"/>
              </a:rPr>
              <a:t> bộ hoạt </a:t>
            </a:r>
            <a:r>
              <a:rPr sz="2800" spc="-5" dirty="0">
                <a:solidFill>
                  <a:srgbClr val="003366"/>
                </a:solidFill>
                <a:latin typeface="Arial"/>
                <a:cs typeface="Arial"/>
              </a:rPr>
              <a:t>động của máy </a:t>
            </a:r>
            <a:r>
              <a:rPr sz="2800" dirty="0">
                <a:solidFill>
                  <a:srgbClr val="003366"/>
                </a:solidFill>
                <a:latin typeface="Arial"/>
                <a:cs typeface="Arial"/>
              </a:rPr>
              <a:t>tính </a:t>
            </a:r>
            <a:r>
              <a:rPr sz="2800" spc="-5" dirty="0">
                <a:solidFill>
                  <a:srgbClr val="003366"/>
                </a:solidFill>
                <a:latin typeface="Arial"/>
                <a:cs typeface="Arial"/>
              </a:rPr>
              <a:t>trong suốt </a:t>
            </a:r>
            <a:r>
              <a:rPr sz="2800" spc="-10" dirty="0">
                <a:solidFill>
                  <a:srgbClr val="003366"/>
                </a:solidFill>
                <a:latin typeface="Arial"/>
                <a:cs typeface="Arial"/>
              </a:rPr>
              <a:t>quá  </a:t>
            </a:r>
            <a:r>
              <a:rPr sz="2800" spc="-5" dirty="0">
                <a:solidFill>
                  <a:srgbClr val="003366"/>
                </a:solidFill>
                <a:latin typeface="Arial"/>
                <a:cs typeface="Arial"/>
              </a:rPr>
              <a:t>trình làm</a:t>
            </a:r>
            <a:r>
              <a:rPr sz="2800" spc="5" dirty="0">
                <a:solidFill>
                  <a:srgbClr val="003366"/>
                </a:solidFill>
                <a:latin typeface="Arial"/>
                <a:cs typeface="Arial"/>
              </a:rPr>
              <a:t> </a:t>
            </a:r>
            <a:r>
              <a:rPr sz="2800" spc="-5" dirty="0">
                <a:solidFill>
                  <a:srgbClr val="003366"/>
                </a:solidFill>
                <a:latin typeface="Arial"/>
                <a:cs typeface="Arial"/>
              </a:rPr>
              <a:t>việc.</a:t>
            </a:r>
            <a:endParaRPr sz="2800" dirty="0">
              <a:latin typeface="Arial"/>
              <a:cs typeface="Arial"/>
            </a:endParaRPr>
          </a:p>
          <a:p>
            <a:pPr marL="355600" marR="330835" indent="-342900" algn="just">
              <a:lnSpc>
                <a:spcPct val="100000"/>
              </a:lnSpc>
              <a:spcBef>
                <a:spcPts val="670"/>
              </a:spcBef>
              <a:buSzPct val="75000"/>
              <a:buFont typeface="Wingdings"/>
              <a:buChar char=""/>
              <a:tabLst>
                <a:tab pos="354965" algn="l"/>
                <a:tab pos="355600" algn="l"/>
              </a:tabLst>
            </a:pPr>
            <a:r>
              <a:rPr sz="2800" spc="-10" dirty="0">
                <a:solidFill>
                  <a:srgbClr val="003366"/>
                </a:solidFill>
                <a:latin typeface="Arial"/>
                <a:cs typeface="Arial"/>
              </a:rPr>
              <a:t>Các </a:t>
            </a:r>
            <a:r>
              <a:rPr sz="2800" spc="-5" dirty="0">
                <a:solidFill>
                  <a:srgbClr val="003366"/>
                </a:solidFill>
                <a:latin typeface="Arial"/>
                <a:cs typeface="Arial"/>
              </a:rPr>
              <a:t>PM phía cung cấp </a:t>
            </a:r>
            <a:r>
              <a:rPr sz="2800" dirty="0">
                <a:solidFill>
                  <a:srgbClr val="003366"/>
                </a:solidFill>
                <a:latin typeface="Arial"/>
                <a:cs typeface="Arial"/>
              </a:rPr>
              <a:t>dịch vụ </a:t>
            </a:r>
            <a:r>
              <a:rPr sz="2800" spc="-5" dirty="0">
                <a:solidFill>
                  <a:srgbClr val="003366"/>
                </a:solidFill>
                <a:latin typeface="Arial"/>
                <a:cs typeface="Arial"/>
              </a:rPr>
              <a:t>(server) trong  các hệ thống hoạt động theo kiểu </a:t>
            </a:r>
            <a:r>
              <a:rPr sz="2800" dirty="0">
                <a:solidFill>
                  <a:srgbClr val="003366"/>
                </a:solidFill>
                <a:latin typeface="Arial"/>
                <a:cs typeface="Arial"/>
              </a:rPr>
              <a:t>khách </a:t>
            </a:r>
            <a:r>
              <a:rPr sz="2800" spc="-5" dirty="0">
                <a:solidFill>
                  <a:srgbClr val="003366"/>
                </a:solidFill>
                <a:latin typeface="Arial"/>
                <a:cs typeface="Arial"/>
              </a:rPr>
              <a:t>- </a:t>
            </a:r>
            <a:r>
              <a:rPr sz="2800" dirty="0">
                <a:solidFill>
                  <a:srgbClr val="003366"/>
                </a:solidFill>
                <a:latin typeface="Arial"/>
                <a:cs typeface="Arial"/>
              </a:rPr>
              <a:t>chủ  (client-server) ví</a:t>
            </a:r>
            <a:r>
              <a:rPr sz="2800" spc="-10" dirty="0">
                <a:solidFill>
                  <a:srgbClr val="003366"/>
                </a:solidFill>
                <a:latin typeface="Arial"/>
                <a:cs typeface="Arial"/>
              </a:rPr>
              <a:t> dụ:</a:t>
            </a:r>
            <a:endParaRPr sz="2800" dirty="0">
              <a:latin typeface="Arial"/>
              <a:cs typeface="Arial"/>
            </a:endParaRPr>
          </a:p>
          <a:p>
            <a:pPr marL="756285" marR="5080" lvl="1" indent="-287020" algn="just">
              <a:lnSpc>
                <a:spcPct val="100000"/>
              </a:lnSpc>
              <a:spcBef>
                <a:spcPts val="595"/>
              </a:spcBef>
              <a:buSzPct val="75000"/>
              <a:buChar char="–"/>
              <a:tabLst>
                <a:tab pos="756285" algn="l"/>
                <a:tab pos="756920" algn="l"/>
              </a:tabLst>
            </a:pPr>
            <a:r>
              <a:rPr sz="2400" spc="-5" dirty="0">
                <a:solidFill>
                  <a:srgbClr val="003366"/>
                </a:solidFill>
                <a:latin typeface="Arial"/>
                <a:cs typeface="Arial"/>
              </a:rPr>
              <a:t>Database </a:t>
            </a:r>
            <a:r>
              <a:rPr sz="2400" dirty="0">
                <a:solidFill>
                  <a:srgbClr val="003366"/>
                </a:solidFill>
                <a:latin typeface="Arial"/>
                <a:cs typeface="Arial"/>
              </a:rPr>
              <a:t>server: </a:t>
            </a:r>
            <a:r>
              <a:rPr sz="2400" spc="-5" dirty="0">
                <a:solidFill>
                  <a:srgbClr val="003366"/>
                </a:solidFill>
                <a:latin typeface="Arial"/>
                <a:cs typeface="Arial"/>
              </a:rPr>
              <a:t>tiếp nhận </a:t>
            </a:r>
            <a:r>
              <a:rPr sz="2400" dirty="0">
                <a:solidFill>
                  <a:srgbClr val="003366"/>
                </a:solidFill>
                <a:latin typeface="Arial"/>
                <a:cs typeface="Arial"/>
              </a:rPr>
              <a:t>các yêu cầu </a:t>
            </a:r>
            <a:r>
              <a:rPr sz="2400" spc="-5" dirty="0">
                <a:solidFill>
                  <a:srgbClr val="003366"/>
                </a:solidFill>
                <a:latin typeface="Arial"/>
                <a:cs typeface="Arial"/>
              </a:rPr>
              <a:t>xử lý dữ liệu  </a:t>
            </a:r>
            <a:r>
              <a:rPr sz="2400" dirty="0">
                <a:solidFill>
                  <a:srgbClr val="003366"/>
                </a:solidFill>
                <a:latin typeface="Arial"/>
                <a:cs typeface="Arial"/>
              </a:rPr>
              <a:t>trả </a:t>
            </a:r>
            <a:r>
              <a:rPr sz="2400" spc="-5" dirty="0">
                <a:solidFill>
                  <a:srgbClr val="003366"/>
                </a:solidFill>
                <a:latin typeface="Arial"/>
                <a:cs typeface="Arial"/>
              </a:rPr>
              <a:t>lại </a:t>
            </a:r>
            <a:r>
              <a:rPr sz="2400" dirty="0">
                <a:solidFill>
                  <a:srgbClr val="003366"/>
                </a:solidFill>
                <a:latin typeface="Arial"/>
                <a:cs typeface="Arial"/>
              </a:rPr>
              <a:t>các </a:t>
            </a:r>
            <a:r>
              <a:rPr sz="2400" spc="-5" dirty="0">
                <a:solidFill>
                  <a:srgbClr val="003366"/>
                </a:solidFill>
                <a:latin typeface="Arial"/>
                <a:cs typeface="Arial"/>
              </a:rPr>
              <a:t>bảng dữ liệu </a:t>
            </a:r>
            <a:r>
              <a:rPr sz="2400" dirty="0">
                <a:solidFill>
                  <a:srgbClr val="003366"/>
                </a:solidFill>
                <a:latin typeface="Arial"/>
                <a:cs typeface="Arial"/>
              </a:rPr>
              <a:t>kết</a:t>
            </a:r>
            <a:r>
              <a:rPr sz="2400" spc="-10" dirty="0">
                <a:solidFill>
                  <a:srgbClr val="003366"/>
                </a:solidFill>
                <a:latin typeface="Arial"/>
                <a:cs typeface="Arial"/>
              </a:rPr>
              <a:t> </a:t>
            </a:r>
            <a:r>
              <a:rPr sz="2400" spc="-5" dirty="0">
                <a:solidFill>
                  <a:srgbClr val="003366"/>
                </a:solidFill>
                <a:latin typeface="Arial"/>
                <a:cs typeface="Arial"/>
              </a:rPr>
              <a:t>quả</a:t>
            </a:r>
            <a:endParaRPr sz="2400" dirty="0">
              <a:latin typeface="Arial"/>
              <a:cs typeface="Arial"/>
            </a:endParaRPr>
          </a:p>
          <a:p>
            <a:pPr marL="756285" marR="248920" lvl="1" indent="-287020" algn="just">
              <a:lnSpc>
                <a:spcPct val="100000"/>
              </a:lnSpc>
              <a:spcBef>
                <a:spcPts val="575"/>
              </a:spcBef>
              <a:buSzPct val="75000"/>
              <a:buChar char="–"/>
              <a:tabLst>
                <a:tab pos="756285" algn="l"/>
                <a:tab pos="756920" algn="l"/>
              </a:tabLst>
            </a:pPr>
            <a:r>
              <a:rPr sz="2400" spc="-10" dirty="0">
                <a:solidFill>
                  <a:srgbClr val="003366"/>
                </a:solidFill>
                <a:latin typeface="Arial"/>
                <a:cs typeface="Arial"/>
              </a:rPr>
              <a:t>Webserver: </a:t>
            </a:r>
            <a:r>
              <a:rPr sz="2400" dirty="0">
                <a:solidFill>
                  <a:srgbClr val="003366"/>
                </a:solidFill>
                <a:latin typeface="Arial"/>
                <a:cs typeface="Arial"/>
              </a:rPr>
              <a:t>tiếp </a:t>
            </a:r>
            <a:r>
              <a:rPr sz="2400" spc="-5" dirty="0">
                <a:solidFill>
                  <a:srgbClr val="003366"/>
                </a:solidFill>
                <a:latin typeface="Arial"/>
                <a:cs typeface="Arial"/>
              </a:rPr>
              <a:t>nhận </a:t>
            </a:r>
            <a:r>
              <a:rPr sz="2400" dirty="0">
                <a:solidFill>
                  <a:srgbClr val="003366"/>
                </a:solidFill>
                <a:latin typeface="Arial"/>
                <a:cs typeface="Arial"/>
              </a:rPr>
              <a:t>các yêu cầu tra cứu </a:t>
            </a:r>
            <a:r>
              <a:rPr sz="2400" spc="-5" dirty="0">
                <a:solidFill>
                  <a:srgbClr val="003366"/>
                </a:solidFill>
                <a:latin typeface="Arial"/>
                <a:cs typeface="Arial"/>
              </a:rPr>
              <a:t>web, tạo  trang </a:t>
            </a:r>
            <a:r>
              <a:rPr sz="2400" spc="-10" dirty="0">
                <a:solidFill>
                  <a:srgbClr val="003366"/>
                </a:solidFill>
                <a:latin typeface="Arial"/>
                <a:cs typeface="Arial"/>
              </a:rPr>
              <a:t>web </a:t>
            </a:r>
            <a:r>
              <a:rPr sz="2400" spc="-5" dirty="0">
                <a:solidFill>
                  <a:srgbClr val="003366"/>
                </a:solidFill>
                <a:latin typeface="Arial"/>
                <a:cs typeface="Arial"/>
              </a:rPr>
              <a:t>để </a:t>
            </a:r>
            <a:r>
              <a:rPr sz="2400" dirty="0">
                <a:solidFill>
                  <a:srgbClr val="003366"/>
                </a:solidFill>
                <a:latin typeface="Arial"/>
                <a:cs typeface="Arial"/>
              </a:rPr>
              <a:t>trả</a:t>
            </a:r>
            <a:r>
              <a:rPr sz="2400" spc="-10" dirty="0">
                <a:solidFill>
                  <a:srgbClr val="003366"/>
                </a:solidFill>
                <a:latin typeface="Arial"/>
                <a:cs typeface="Arial"/>
              </a:rPr>
              <a:t> lại.</a:t>
            </a:r>
            <a:endParaRPr sz="2400" dirty="0">
              <a:latin typeface="Arial"/>
              <a:cs typeface="Arial"/>
            </a:endParaRPr>
          </a:p>
        </p:txBody>
      </p:sp>
      <p:sp>
        <p:nvSpPr>
          <p:cNvPr id="4" name="Footer Placeholder 3"/>
          <p:cNvSpPr>
            <a:spLocks noGrp="1"/>
          </p:cNvSpPr>
          <p:nvPr>
            <p:ph type="ftr" sz="quarter" idx="10"/>
          </p:nvPr>
        </p:nvSpPr>
        <p:spPr/>
        <p:txBody>
          <a:bodyPr/>
          <a:lstStyle/>
          <a:p>
            <a:pPr>
              <a:defRPr/>
            </a:pPr>
            <a:r>
              <a:rPr lang="vi-VN" altLang="en-US" smtClean="0"/>
              <a:t>NMTH - Chương 4</a:t>
            </a:r>
            <a:endParaRPr lang="en-US" altLang="en-US"/>
          </a:p>
        </p:txBody>
      </p:sp>
      <p:sp>
        <p:nvSpPr>
          <p:cNvPr id="5" name="Slide Number Placeholder 4"/>
          <p:cNvSpPr>
            <a:spLocks noGrp="1"/>
          </p:cNvSpPr>
          <p:nvPr>
            <p:ph type="sldNum" sz="quarter" idx="4"/>
          </p:nvPr>
        </p:nvSpPr>
        <p:spPr/>
        <p:txBody>
          <a:bodyPr/>
          <a:lstStyle/>
          <a:p>
            <a:pPr>
              <a:defRPr/>
            </a:pPr>
            <a:r>
              <a:rPr lang="en-US" altLang="en-US" smtClean="0"/>
              <a:t>Trang </a:t>
            </a:r>
            <a:fld id="{4FE73411-7BEA-409A-97DF-AE4D4A4F7D92}" type="slidenum">
              <a:rPr lang="en-US" altLang="en-US" smtClean="0"/>
              <a:pPr>
                <a:defRPr/>
              </a:pPr>
              <a:t>7</a:t>
            </a:fld>
            <a:r>
              <a:rPr lang="en-US" altLang="en-US" smtClean="0"/>
              <a:t>/C4</a:t>
            </a:r>
            <a:endParaRPr lang="en-US" altLang="en-US" dirty="0"/>
          </a:p>
        </p:txBody>
      </p:sp>
    </p:spTree>
    <p:extLst>
      <p:ext uri="{BB962C8B-B14F-4D97-AF65-F5344CB8AC3E}">
        <p14:creationId xmlns:p14="http://schemas.microsoft.com/office/powerpoint/2010/main" val="4232363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biểu diễn số rất lớn</a:t>
            </a:r>
          </a:p>
        </p:txBody>
      </p:sp>
      <p:sp>
        <p:nvSpPr>
          <p:cNvPr id="16179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1797" name="Picture 6" descr="c17f0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524000"/>
            <a:ext cx="5867400" cy="49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6B6D3C42-F3E3-4D46-830B-2FFAE1EE8D2A}"/>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70</a:t>
            </a:fld>
            <a:r>
              <a:rPr lang="en-US" altLang="en-US"/>
              <a:t>/C4</a:t>
            </a:r>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Giới hạn truyền thông</a:t>
            </a:r>
          </a:p>
        </p:txBody>
      </p:sp>
      <p:sp>
        <p:nvSpPr>
          <p:cNvPr id="16282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Có các giới hạn trên băng thông (bandwidth) của các đường truyền</a:t>
            </a:r>
          </a:p>
          <a:p>
            <a:pPr lvl="1" eaLnBrk="1" hangingPunct="1">
              <a:buClr>
                <a:schemeClr val="tx2"/>
              </a:buClr>
              <a:buSzTx/>
              <a:buFontTx/>
              <a:buChar char="•"/>
            </a:pPr>
            <a:r>
              <a:rPr lang="en-US" altLang="vi-VN" sz="3200">
                <a:latin typeface="Times New Roman" panose="02020603050405020304" pitchFamily="18" charset="0"/>
              </a:rPr>
              <a:t>Có thể không thể đáp ứng yêu cầu của phần mềm</a:t>
            </a:r>
          </a:p>
          <a:p>
            <a:pPr eaLnBrk="1" hangingPunct="1"/>
            <a:r>
              <a:rPr lang="en-US" altLang="vi-VN" sz="3600">
                <a:latin typeface="Times New Roman" panose="02020603050405020304" pitchFamily="18" charset="0"/>
              </a:rPr>
              <a:t>Các đường truyền có thể có lỗi</a:t>
            </a:r>
          </a:p>
          <a:p>
            <a:pPr lvl="1" eaLnBrk="1" hangingPunct="1">
              <a:buClr>
                <a:schemeClr val="tx2"/>
              </a:buClr>
              <a:buSzTx/>
              <a:buFontTx/>
              <a:buChar char="•"/>
            </a:pPr>
            <a:r>
              <a:rPr lang="en-US" altLang="vi-VN" sz="3200">
                <a:latin typeface="Times New Roman" panose="02020603050405020304" pitchFamily="18" charset="0"/>
              </a:rPr>
              <a:t>Có thể dùng các dạng mã sửa sai (error-correcting code)</a:t>
            </a:r>
          </a:p>
        </p:txBody>
      </p:sp>
      <p:sp>
        <p:nvSpPr>
          <p:cNvPr id="1628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36BFB5A4-C22C-E64A-8217-FAC53DB0042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71</a:t>
            </a:fld>
            <a:r>
              <a:rPr lang="en-US" altLang="en-US"/>
              <a:t>/C4</a:t>
            </a:r>
            <a:endParaRPr lang="en-US"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Sự phức tạp của phần mềm</a:t>
            </a:r>
          </a:p>
        </p:txBody>
      </p:sp>
      <p:sp>
        <p:nvSpPr>
          <p:cNvPr id="163844"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Phần mềm có lỗi do:</a:t>
            </a:r>
          </a:p>
          <a:p>
            <a:pPr lvl="1" eaLnBrk="1" hangingPunct="1">
              <a:buClr>
                <a:schemeClr val="tx2"/>
              </a:buClr>
              <a:buSzTx/>
              <a:buFontTx/>
              <a:buChar char="•"/>
            </a:pPr>
            <a:r>
              <a:rPr lang="en-US" altLang="vi-VN" sz="3200">
                <a:latin typeface="Times New Roman" panose="02020603050405020304" pitchFamily="18" charset="0"/>
              </a:rPr>
              <a:t>Sự phức tạp của vấn đề</a:t>
            </a:r>
          </a:p>
          <a:p>
            <a:pPr lvl="1" eaLnBrk="1" hangingPunct="1">
              <a:buClr>
                <a:schemeClr val="tx2"/>
              </a:buClr>
              <a:buSzTx/>
              <a:buFontTx/>
              <a:buChar char="•"/>
            </a:pPr>
            <a:r>
              <a:rPr lang="en-US" altLang="vi-VN" sz="3200">
                <a:latin typeface="Times New Roman" panose="02020603050405020304" pitchFamily="18" charset="0"/>
              </a:rPr>
              <a:t>Trung bình: 25 lỗi(bug)/1000 dòng chương trình</a:t>
            </a:r>
          </a:p>
          <a:p>
            <a:pPr eaLnBrk="1" hangingPunct="1"/>
            <a:r>
              <a:rPr lang="en-US" altLang="vi-VN" sz="3600">
                <a:latin typeface="Times New Roman" panose="02020603050405020304" pitchFamily="18" charset="0"/>
              </a:rPr>
              <a:t>Có các vấn đề không có giải thuật</a:t>
            </a:r>
          </a:p>
          <a:p>
            <a:pPr eaLnBrk="1" hangingPunct="1"/>
            <a:r>
              <a:rPr lang="en-US" altLang="vi-VN" sz="3600">
                <a:latin typeface="Times New Roman" panose="02020603050405020304" pitchFamily="18" charset="0"/>
              </a:rPr>
              <a:t>Có các giải thuật với thời gian thực thi quá lớn</a:t>
            </a:r>
          </a:p>
        </p:txBody>
      </p:sp>
      <p:sp>
        <p:nvSpPr>
          <p:cNvPr id="16384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2" name="Slide Number Placeholder 1">
            <a:extLst>
              <a:ext uri="{FF2B5EF4-FFF2-40B4-BE49-F238E27FC236}">
                <a16:creationId xmlns:a16="http://schemas.microsoft.com/office/drawing/2014/main" id="{B4F77261-88E3-F449-8721-21756F1B9F2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72</a:t>
            </a:fld>
            <a:r>
              <a:rPr lang="en-US" altLang="en-US"/>
              <a:t>/C4</a:t>
            </a:r>
            <a:endParaRPr lang="en-US"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a:t>
            </a:r>
            <a:endParaRPr lang="en-US" dirty="0"/>
          </a:p>
        </p:txBody>
      </p:sp>
      <p:sp>
        <p:nvSpPr>
          <p:cNvPr id="3" name="Content Placeholder 2"/>
          <p:cNvSpPr>
            <a:spLocks noGrp="1"/>
          </p:cNvSpPr>
          <p:nvPr>
            <p:ph idx="1"/>
          </p:nvPr>
        </p:nvSpPr>
        <p:spPr/>
        <p:txBody>
          <a:bodyPr>
            <a:normAutofit/>
          </a:bodyPr>
          <a:lstStyle/>
          <a:p>
            <a:pPr marL="0" indent="0">
              <a:lnSpc>
                <a:spcPct val="123000"/>
              </a:lnSpc>
              <a:buNone/>
              <a:tabLst>
                <a:tab pos="623888" algn="l"/>
                <a:tab pos="914400" algn="l"/>
              </a:tabLst>
            </a:pPr>
            <a:r>
              <a:rPr lang="en-US"/>
              <a:t>1. </a:t>
            </a:r>
            <a:r>
              <a:rPr lang="en-US" dirty="0"/>
              <a:t>Firmware </a:t>
            </a:r>
            <a:r>
              <a:rPr lang="en-US" dirty="0" err="1"/>
              <a:t>đề</a:t>
            </a:r>
            <a:r>
              <a:rPr lang="en-US" dirty="0"/>
              <a:t> </a:t>
            </a:r>
            <a:r>
              <a:rPr lang="en-US" dirty="0" err="1"/>
              <a:t>cập</a:t>
            </a:r>
            <a:r>
              <a:rPr lang="en-US" dirty="0"/>
              <a:t> </a:t>
            </a:r>
            <a:r>
              <a:rPr lang="en-US" dirty="0" err="1"/>
              <a:t>đến</a:t>
            </a:r>
            <a:r>
              <a:rPr lang="en-US" dirty="0"/>
              <a:t> </a:t>
            </a:r>
            <a:r>
              <a:rPr lang="en-US" dirty="0" err="1"/>
              <a:t>điều</a:t>
            </a:r>
            <a:r>
              <a:rPr lang="en-US" dirty="0"/>
              <a:t> </a:t>
            </a:r>
            <a:r>
              <a:rPr lang="en-US" dirty="0" err="1"/>
              <a:t>gì</a:t>
            </a:r>
            <a:r>
              <a:rPr lang="en-US" dirty="0"/>
              <a:t>? </a:t>
            </a:r>
          </a:p>
          <a:p>
            <a:pPr marL="0" indent="0">
              <a:lnSpc>
                <a:spcPct val="123000"/>
              </a:lnSpc>
              <a:buNone/>
              <a:tabLst>
                <a:tab pos="168275" algn="l"/>
                <a:tab pos="914400" algn="l"/>
              </a:tabLst>
            </a:pPr>
            <a:r>
              <a:rPr lang="en-US" dirty="0"/>
              <a:t>	a. </a:t>
            </a:r>
            <a:r>
              <a:rPr lang="en-US" dirty="0" err="1"/>
              <a:t>Phần</a:t>
            </a:r>
            <a:r>
              <a:rPr lang="en-US" dirty="0"/>
              <a:t> </a:t>
            </a:r>
            <a:r>
              <a:rPr lang="en-US" dirty="0" err="1"/>
              <a:t>mềm</a:t>
            </a:r>
            <a:r>
              <a:rPr lang="en-US" dirty="0"/>
              <a:t> </a:t>
            </a:r>
            <a:r>
              <a:rPr lang="en-US" dirty="0" err="1"/>
              <a:t>tích</a:t>
            </a:r>
            <a:r>
              <a:rPr lang="en-US" dirty="0"/>
              <a:t> </a:t>
            </a:r>
            <a:r>
              <a:rPr lang="en-US" dirty="0" err="1"/>
              <a:t>hợp</a:t>
            </a:r>
            <a:r>
              <a:rPr lang="en-US" dirty="0"/>
              <a:t> </a:t>
            </a:r>
            <a:r>
              <a:rPr lang="en-US" dirty="0" err="1"/>
              <a:t>kiểm</a:t>
            </a:r>
            <a:r>
              <a:rPr lang="en-US" dirty="0"/>
              <a:t> </a:t>
            </a:r>
            <a:r>
              <a:rPr lang="en-US" dirty="0" err="1"/>
              <a:t>soát</a:t>
            </a:r>
            <a:r>
              <a:rPr lang="en-US" dirty="0"/>
              <a:t> </a:t>
            </a:r>
            <a:r>
              <a:rPr lang="en-US" dirty="0" err="1"/>
              <a:t>cách</a:t>
            </a:r>
            <a:r>
              <a:rPr lang="en-US" dirty="0"/>
              <a:t> </a:t>
            </a:r>
            <a:r>
              <a:rPr lang="en-US" dirty="0" err="1"/>
              <a:t>thức</a:t>
            </a:r>
            <a:r>
              <a:rPr lang="en-US" dirty="0"/>
              <a:t> </a:t>
            </a:r>
            <a:r>
              <a:rPr lang="en-US" dirty="0" err="1"/>
              <a:t>một</a:t>
            </a:r>
            <a:r>
              <a:rPr lang="en-US" dirty="0"/>
              <a:t> </a:t>
            </a:r>
            <a:r>
              <a:rPr lang="en-US" dirty="0" err="1"/>
              <a:t>thiết</a:t>
            </a:r>
            <a:r>
              <a:rPr lang="en-US" dirty="0"/>
              <a:t> </a:t>
            </a:r>
            <a:r>
              <a:rPr lang="en-US" dirty="0" err="1"/>
              <a:t>bị</a:t>
            </a:r>
            <a:r>
              <a:rPr lang="en-US" dirty="0"/>
              <a:t> </a:t>
            </a:r>
            <a:r>
              <a:rPr lang="en-US" dirty="0" err="1"/>
              <a:t>hoạt</a:t>
            </a:r>
            <a:r>
              <a:rPr lang="en-US" dirty="0"/>
              <a:t> </a:t>
            </a:r>
            <a:r>
              <a:rPr lang="en-US" dirty="0" err="1"/>
              <a:t>động</a:t>
            </a:r>
            <a:r>
              <a:rPr lang="en-US" dirty="0"/>
              <a:t>. </a:t>
            </a:r>
          </a:p>
          <a:p>
            <a:pPr marL="0" indent="0">
              <a:lnSpc>
                <a:spcPct val="123000"/>
              </a:lnSpc>
              <a:buNone/>
              <a:tabLst>
                <a:tab pos="168275" algn="l"/>
                <a:tab pos="914400" algn="l"/>
              </a:tabLst>
            </a:pPr>
            <a:r>
              <a:rPr lang="en-US" dirty="0"/>
              <a:t>	b. </a:t>
            </a:r>
            <a:r>
              <a:rPr lang="en-US" dirty="0" err="1"/>
              <a:t>Phần</a:t>
            </a:r>
            <a:r>
              <a:rPr lang="en-US" dirty="0"/>
              <a:t> </a:t>
            </a:r>
            <a:r>
              <a:rPr lang="en-US" dirty="0" err="1"/>
              <a:t>mềm</a:t>
            </a:r>
            <a:r>
              <a:rPr lang="en-US" dirty="0"/>
              <a:t> </a:t>
            </a:r>
            <a:r>
              <a:rPr lang="en-US" dirty="0" err="1"/>
              <a:t>cho</a:t>
            </a:r>
            <a:r>
              <a:rPr lang="en-US" dirty="0"/>
              <a:t> </a:t>
            </a:r>
            <a:r>
              <a:rPr lang="en-US" dirty="0" err="1"/>
              <a:t>phép</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một</a:t>
            </a:r>
            <a:r>
              <a:rPr lang="en-US" dirty="0"/>
              <a:t> </a:t>
            </a:r>
            <a:r>
              <a:rPr lang="en-US" dirty="0" err="1"/>
              <a:t>thiết</a:t>
            </a:r>
            <a:r>
              <a:rPr lang="en-US" dirty="0"/>
              <a:t> </a:t>
            </a:r>
            <a:r>
              <a:rPr lang="en-US" dirty="0" err="1"/>
              <a:t>bị</a:t>
            </a:r>
            <a:r>
              <a:rPr lang="en-US" dirty="0"/>
              <a:t>. </a:t>
            </a:r>
            <a:r>
              <a:rPr lang="en-US"/>
              <a:t>	</a:t>
            </a:r>
          </a:p>
          <a:p>
            <a:pPr marL="0" indent="0">
              <a:lnSpc>
                <a:spcPct val="123000"/>
              </a:lnSpc>
              <a:buNone/>
              <a:tabLst>
                <a:tab pos="168275" algn="l"/>
                <a:tab pos="914400" algn="l"/>
              </a:tabLst>
            </a:pPr>
            <a:r>
              <a:rPr lang="en-US"/>
              <a:t>  c</a:t>
            </a:r>
            <a:r>
              <a:rPr lang="en-US" dirty="0"/>
              <a:t>. </a:t>
            </a:r>
            <a:r>
              <a:rPr lang="en-US" dirty="0" err="1"/>
              <a:t>Một</a:t>
            </a:r>
            <a:r>
              <a:rPr lang="en-US" dirty="0"/>
              <a:t> </a:t>
            </a:r>
            <a:r>
              <a:rPr lang="en-US" dirty="0" err="1"/>
              <a:t>loại</a:t>
            </a:r>
            <a:r>
              <a:rPr lang="en-US" dirty="0"/>
              <a:t> </a:t>
            </a:r>
            <a:r>
              <a:rPr lang="en-US" dirty="0" err="1"/>
              <a:t>phương</a:t>
            </a:r>
            <a:r>
              <a:rPr lang="en-US" dirty="0"/>
              <a:t> </a:t>
            </a:r>
            <a:r>
              <a:rPr lang="en-US" dirty="0" err="1"/>
              <a:t>tiện</a:t>
            </a:r>
            <a:r>
              <a:rPr lang="en-US" dirty="0"/>
              <a:t> </a:t>
            </a:r>
            <a:r>
              <a:rPr lang="en-US" dirty="0" err="1"/>
              <a:t>lưu</a:t>
            </a:r>
            <a:r>
              <a:rPr lang="en-US" dirty="0"/>
              <a:t> </a:t>
            </a:r>
            <a:r>
              <a:rPr lang="en-US" dirty="0" err="1"/>
              <a:t>trữ</a:t>
            </a:r>
            <a:r>
              <a:rPr lang="en-US" dirty="0"/>
              <a:t>. </a:t>
            </a:r>
          </a:p>
          <a:p>
            <a:pPr marL="0" indent="0">
              <a:lnSpc>
                <a:spcPct val="123000"/>
              </a:lnSpc>
              <a:buNone/>
              <a:tabLst>
                <a:tab pos="168275" algn="l"/>
                <a:tab pos="914400" algn="l"/>
              </a:tabLst>
            </a:pPr>
            <a:r>
              <a:rPr lang="en-US" dirty="0"/>
              <a:t>	d. </a:t>
            </a:r>
            <a:r>
              <a:rPr lang="en-US" dirty="0" err="1"/>
              <a:t>Một</a:t>
            </a:r>
            <a:r>
              <a:rPr lang="en-US" dirty="0"/>
              <a:t> </a:t>
            </a:r>
            <a:r>
              <a:rPr lang="en-US" dirty="0" err="1"/>
              <a:t>tiêu</a:t>
            </a:r>
            <a:r>
              <a:rPr lang="en-US" dirty="0"/>
              <a:t> </a:t>
            </a:r>
            <a:r>
              <a:rPr lang="en-US" dirty="0" err="1"/>
              <a:t>chuẩn</a:t>
            </a:r>
            <a:r>
              <a:rPr lang="en-US" dirty="0"/>
              <a:t> </a:t>
            </a:r>
            <a:r>
              <a:rPr lang="en-US" dirty="0" err="1"/>
              <a:t>mà</a:t>
            </a:r>
            <a:r>
              <a:rPr lang="en-US" dirty="0"/>
              <a:t> </a:t>
            </a:r>
            <a:r>
              <a:rPr lang="en-US" dirty="0" err="1"/>
              <a:t>một</a:t>
            </a:r>
            <a:r>
              <a:rPr lang="en-US" dirty="0"/>
              <a:t> </a:t>
            </a:r>
            <a:r>
              <a:rPr lang="en-US" dirty="0" err="1"/>
              <a:t>công</a:t>
            </a:r>
            <a:r>
              <a:rPr lang="en-US" dirty="0"/>
              <a:t> </a:t>
            </a:r>
            <a:r>
              <a:rPr lang="en-US" dirty="0" err="1"/>
              <a:t>ty</a:t>
            </a:r>
            <a:r>
              <a:rPr lang="en-US" dirty="0"/>
              <a:t> </a:t>
            </a:r>
            <a:r>
              <a:rPr lang="en-US" dirty="0" err="1"/>
              <a:t>muốn</a:t>
            </a:r>
            <a:r>
              <a:rPr lang="en-US" dirty="0"/>
              <a:t> </a:t>
            </a:r>
            <a:r>
              <a:rPr lang="en-US" dirty="0" err="1"/>
              <a:t>thực</a:t>
            </a:r>
            <a:r>
              <a:rPr lang="en-US" dirty="0"/>
              <a:t> </a:t>
            </a:r>
            <a:r>
              <a:rPr lang="en-US" dirty="0" err="1"/>
              <a:t>thi</a:t>
            </a:r>
            <a:r>
              <a:rPr lang="en-US" dirty="0"/>
              <a:t> </a:t>
            </a:r>
            <a:r>
              <a:rPr lang="en-US" dirty="0" err="1"/>
              <a:t>trên</a:t>
            </a:r>
            <a:r>
              <a:rPr lang="en-US" dirty="0"/>
              <a:t> </a:t>
            </a:r>
            <a:r>
              <a:rPr lang="en-US" dirty="0" err="1"/>
              <a:t>mỗi</a:t>
            </a:r>
            <a:r>
              <a:rPr lang="en-US" dirty="0"/>
              <a:t> </a:t>
            </a:r>
            <a:r>
              <a:rPr lang="en-US" dirty="0" err="1"/>
              <a:t>máy</a:t>
            </a:r>
            <a:r>
              <a:rPr lang="en-US" dirty="0"/>
              <a:t> </a:t>
            </a:r>
            <a:r>
              <a:rPr lang="en-US" dirty="0" err="1"/>
              <a:t>tính</a:t>
            </a:r>
            <a:r>
              <a:rPr lang="en-US" dirty="0"/>
              <a:t> </a:t>
            </a:r>
            <a:r>
              <a:rPr lang="en-US" dirty="0" err="1"/>
              <a:t>công</a:t>
            </a:r>
            <a:r>
              <a:rPr lang="en-US" dirty="0"/>
              <a:t> </a:t>
            </a:r>
            <a:r>
              <a:rPr lang="en-US" dirty="0" err="1"/>
              <a:t>ty</a:t>
            </a:r>
            <a:r>
              <a:rPr lang="en-US" dirty="0"/>
              <a:t>.</a:t>
            </a:r>
            <a:endParaRPr lang="en-US" sz="1900" dirty="0"/>
          </a:p>
        </p:txBody>
      </p:sp>
      <p:sp>
        <p:nvSpPr>
          <p:cNvPr id="5" name="Footer Placeholder 4"/>
          <p:cNvSpPr>
            <a:spLocks noGrp="1"/>
          </p:cNvSpPr>
          <p:nvPr>
            <p:ph type="ftr" sz="quarter" idx="10"/>
          </p:nvPr>
        </p:nvSpPr>
        <p:spPr/>
        <p:txBody>
          <a:bodyPr/>
          <a:lstStyle/>
          <a:p>
            <a:pPr>
              <a:defRPr/>
            </a:pPr>
            <a:r>
              <a:rPr lang="vi-VN" altLang="en-US"/>
              <a:t>NMTH - Chương 4</a:t>
            </a:r>
            <a:endParaRPr lang="en-US" altLang="en-US"/>
          </a:p>
        </p:txBody>
      </p:sp>
      <p:sp>
        <p:nvSpPr>
          <p:cNvPr id="4" name="Slide Number Placeholder 3">
            <a:extLst>
              <a:ext uri="{FF2B5EF4-FFF2-40B4-BE49-F238E27FC236}">
                <a16:creationId xmlns:a16="http://schemas.microsoft.com/office/drawing/2014/main" id="{7ECB3002-ABFC-B743-A5C7-502172EC73BD}"/>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73</a:t>
            </a:fld>
            <a:r>
              <a:rPr lang="en-US" altLang="en-US"/>
              <a:t>/C4</a:t>
            </a:r>
            <a:endParaRPr lang="en-US" altLang="en-US" dirty="0"/>
          </a:p>
        </p:txBody>
      </p:sp>
    </p:spTree>
    <p:custDataLst>
      <p:tags r:id="rId1"/>
    </p:custDataLst>
    <p:extLst>
      <p:ext uri="{BB962C8B-B14F-4D97-AF65-F5344CB8AC3E}">
        <p14:creationId xmlns:p14="http://schemas.microsoft.com/office/powerpoint/2010/main" val="9351339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a:t>
            </a:r>
            <a:endParaRPr lang="en-US" dirty="0"/>
          </a:p>
        </p:txBody>
      </p:sp>
      <p:sp>
        <p:nvSpPr>
          <p:cNvPr id="3" name="Content Placeholder 2"/>
          <p:cNvSpPr>
            <a:spLocks noGrp="1"/>
          </p:cNvSpPr>
          <p:nvPr>
            <p:ph idx="1"/>
          </p:nvPr>
        </p:nvSpPr>
        <p:spPr/>
        <p:txBody>
          <a:bodyPr>
            <a:normAutofit fontScale="85000" lnSpcReduction="20000"/>
          </a:bodyPr>
          <a:lstStyle/>
          <a:p>
            <a:pPr marL="347663" indent="-347663">
              <a:lnSpc>
                <a:spcPct val="133000"/>
              </a:lnSpc>
              <a:buNone/>
              <a:tabLst>
                <a:tab pos="682625" algn="l"/>
                <a:tab pos="1030288" algn="l"/>
              </a:tabLst>
            </a:pPr>
            <a:r>
              <a:rPr lang="en-US"/>
              <a:t>2. Bạn có thể làm gì để giảm thiểu khả năng lây nhiễm cho máy tính của bạn với một virus? </a:t>
            </a:r>
          </a:p>
          <a:p>
            <a:pPr marL="457200" indent="-457200">
              <a:lnSpc>
                <a:spcPct val="133000"/>
              </a:lnSpc>
              <a:buAutoNum type="alphaLcPeriod"/>
              <a:tabLst>
                <a:tab pos="682625" algn="l"/>
                <a:tab pos="1030288" algn="l"/>
              </a:tabLst>
            </a:pPr>
            <a:r>
              <a:rPr lang="en-US"/>
              <a:t>Lưu và quét bất kỳ tập tin đính kèm từ email trước khi mở chúng. </a:t>
            </a:r>
          </a:p>
          <a:p>
            <a:pPr marL="457200" indent="-457200">
              <a:lnSpc>
                <a:spcPct val="133000"/>
              </a:lnSpc>
              <a:buAutoNum type="alphaLcPeriod"/>
              <a:tabLst>
                <a:tab pos="682625" algn="l"/>
                <a:tab pos="1030288" algn="l"/>
              </a:tabLst>
            </a:pPr>
            <a:r>
              <a:rPr lang="en-US"/>
              <a:t>Không bao giờ mở một tập tin với định dạng tập tin .exe gửi qua email mà không cần nó đầu tiên. </a:t>
            </a:r>
          </a:p>
          <a:p>
            <a:pPr marL="457200" indent="-457200">
              <a:lnSpc>
                <a:spcPct val="133000"/>
              </a:lnSpc>
              <a:buAutoNum type="alphaLcPeriod"/>
              <a:tabLst>
                <a:tab pos="682625" algn="l"/>
                <a:tab pos="1030288" algn="l"/>
              </a:tabLst>
            </a:pPr>
            <a:r>
              <a:rPr lang="en-US"/>
              <a:t>Nếu tải một tập tin từ Internet, lưu và quét các tập tin trước khi sử dụng </a:t>
            </a:r>
          </a:p>
          <a:p>
            <a:pPr marL="457200" indent="-457200">
              <a:lnSpc>
                <a:spcPct val="133000"/>
              </a:lnSpc>
              <a:buAutoNum type="alphaLcPeriod"/>
              <a:tabLst>
                <a:tab pos="682625" algn="l"/>
                <a:tab pos="1030288" algn="l"/>
              </a:tabLst>
            </a:pPr>
            <a:r>
              <a:rPr lang="en-US"/>
              <a:t>Bất kỳ những điều ở trên </a:t>
            </a:r>
          </a:p>
          <a:p>
            <a:pPr marL="457200" indent="-457200">
              <a:lnSpc>
                <a:spcPct val="133000"/>
              </a:lnSpc>
              <a:buAutoNum type="alphaLcPeriod"/>
              <a:tabLst>
                <a:tab pos="682625" algn="l"/>
                <a:tab pos="1030288" algn="l"/>
              </a:tabLst>
            </a:pPr>
            <a:r>
              <a:rPr lang="en-US"/>
              <a:t>a hoặc c </a:t>
            </a:r>
          </a:p>
          <a:p>
            <a:pPr marL="0" indent="0">
              <a:lnSpc>
                <a:spcPct val="133000"/>
              </a:lnSpc>
              <a:buNone/>
              <a:tabLst>
                <a:tab pos="682625" algn="l"/>
                <a:tab pos="1030288" algn="l"/>
              </a:tabLst>
            </a:pPr>
            <a:endParaRPr lang="en-US" sz="2400" dirty="0"/>
          </a:p>
        </p:txBody>
      </p:sp>
      <p:sp>
        <p:nvSpPr>
          <p:cNvPr id="5" name="Footer Placeholder 4"/>
          <p:cNvSpPr>
            <a:spLocks noGrp="1"/>
          </p:cNvSpPr>
          <p:nvPr>
            <p:ph type="ftr" sz="quarter" idx="10"/>
          </p:nvPr>
        </p:nvSpPr>
        <p:spPr/>
        <p:txBody>
          <a:bodyPr/>
          <a:lstStyle/>
          <a:p>
            <a:pPr>
              <a:defRPr/>
            </a:pPr>
            <a:r>
              <a:rPr lang="vi-VN" altLang="en-US"/>
              <a:t>NMTH - Chương 4</a:t>
            </a:r>
            <a:endParaRPr lang="en-US" altLang="en-US"/>
          </a:p>
        </p:txBody>
      </p:sp>
      <p:sp>
        <p:nvSpPr>
          <p:cNvPr id="4" name="Slide Number Placeholder 3">
            <a:extLst>
              <a:ext uri="{FF2B5EF4-FFF2-40B4-BE49-F238E27FC236}">
                <a16:creationId xmlns:a16="http://schemas.microsoft.com/office/drawing/2014/main" id="{2CE708D4-5517-4A4C-B8AF-7494C4C9885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74</a:t>
            </a:fld>
            <a:r>
              <a:rPr lang="en-US" altLang="en-US"/>
              <a:t>/C4</a:t>
            </a:r>
            <a:endParaRPr lang="en-US" altLang="en-US" dirty="0"/>
          </a:p>
        </p:txBody>
      </p:sp>
    </p:spTree>
    <p:custDataLst>
      <p:tags r:id="rId1"/>
    </p:custDataLst>
    <p:extLst>
      <p:ext uri="{BB962C8B-B14F-4D97-AF65-F5344CB8AC3E}">
        <p14:creationId xmlns:p14="http://schemas.microsoft.com/office/powerpoint/2010/main" val="213378477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tự luận</a:t>
            </a:r>
            <a:endParaRPr lang="en-US" dirty="0"/>
          </a:p>
        </p:txBody>
      </p:sp>
      <p:sp>
        <p:nvSpPr>
          <p:cNvPr id="3" name="Content Placeholder 2"/>
          <p:cNvSpPr>
            <a:spLocks noGrp="1"/>
          </p:cNvSpPr>
          <p:nvPr>
            <p:ph idx="1"/>
          </p:nvPr>
        </p:nvSpPr>
        <p:spPr>
          <a:xfrm>
            <a:off x="373063" y="1300163"/>
            <a:ext cx="8385175" cy="5175066"/>
          </a:xfrm>
        </p:spPr>
        <p:txBody>
          <a:bodyPr>
            <a:normAutofit/>
          </a:bodyPr>
          <a:lstStyle/>
          <a:p>
            <a:pPr marL="288925" lvl="1" indent="-288925">
              <a:buFont typeface="+mj-lt"/>
              <a:buAutoNum type="arabicPeriod"/>
            </a:pPr>
            <a:r>
              <a:rPr lang="vi-VN" dirty="0"/>
              <a:t>Hãy so sánh hoạt động của phương pháp biên dịch và phương pháp thông dịch khi thực thi chương trình viết trên ngôn ngữ cấp cao.</a:t>
            </a:r>
            <a:endParaRPr lang="en-US" dirty="0"/>
          </a:p>
          <a:p>
            <a:pPr marL="288925" lvl="1" indent="-288925">
              <a:buFont typeface="+mj-lt"/>
              <a:buAutoNum type="arabicPeriod"/>
            </a:pPr>
            <a:r>
              <a:rPr lang="vi-VN" dirty="0"/>
              <a:t>Trình bày quá trình thực thi một chương trình ứng dụng.</a:t>
            </a:r>
            <a:endParaRPr lang="en-US" dirty="0"/>
          </a:p>
          <a:p>
            <a:pPr marL="288925" lvl="1" indent="-288925">
              <a:buFont typeface="+mj-lt"/>
              <a:buAutoNum type="arabicPeriod"/>
            </a:pPr>
            <a:r>
              <a:rPr lang="vi-VN" dirty="0"/>
              <a:t>Trình bày quá trình xử lý lỗi khi máy tính gặp phải lỗi phần mềm, đưa ra ví dụ minh họa.</a:t>
            </a:r>
            <a:endParaRPr lang="en-US" dirty="0"/>
          </a:p>
          <a:p>
            <a:pPr marL="288925" lvl="1" indent="-288925">
              <a:buFont typeface="+mj-lt"/>
              <a:buAutoNum type="arabicPeriod"/>
            </a:pPr>
            <a:r>
              <a:rPr lang="vi-VN" dirty="0"/>
              <a:t>Phân tích sự khác biệt giữa phần mềm ứng dụng và phần mềm hệ thống.</a:t>
            </a:r>
            <a:endParaRPr lang="en-US" dirty="0"/>
          </a:p>
          <a:p>
            <a:pPr marL="288925" lvl="1" indent="-288925">
              <a:buFont typeface="+mj-lt"/>
              <a:buAutoNum type="arabicPeriod"/>
            </a:pPr>
            <a:endParaRPr lang="en-US" dirty="0"/>
          </a:p>
          <a:p>
            <a:pPr>
              <a:lnSpc>
                <a:spcPct val="120000"/>
              </a:lnSpc>
              <a:buAutoNum type="arabicPeriod"/>
              <a:tabLst>
                <a:tab pos="508000" algn="l"/>
                <a:tab pos="914400" algn="l"/>
                <a:tab pos="4122738" algn="l"/>
                <a:tab pos="4456113" algn="l"/>
              </a:tabLst>
            </a:pPr>
            <a:endParaRPr lang="en-US" sz="1800" dirty="0"/>
          </a:p>
        </p:txBody>
      </p:sp>
      <p:sp>
        <p:nvSpPr>
          <p:cNvPr id="5" name="Footer Placeholder 4"/>
          <p:cNvSpPr>
            <a:spLocks noGrp="1"/>
          </p:cNvSpPr>
          <p:nvPr>
            <p:ph type="ftr" sz="quarter" idx="10"/>
          </p:nvPr>
        </p:nvSpPr>
        <p:spPr/>
        <p:txBody>
          <a:bodyPr/>
          <a:lstStyle/>
          <a:p>
            <a:pPr>
              <a:defRPr/>
            </a:pPr>
            <a:r>
              <a:rPr lang="vi-VN" altLang="en-US"/>
              <a:t>NMTH - Chương 4</a:t>
            </a:r>
            <a:endParaRPr lang="en-US" altLang="en-US"/>
          </a:p>
        </p:txBody>
      </p:sp>
      <p:sp>
        <p:nvSpPr>
          <p:cNvPr id="4" name="Slide Number Placeholder 3">
            <a:extLst>
              <a:ext uri="{FF2B5EF4-FFF2-40B4-BE49-F238E27FC236}">
                <a16:creationId xmlns:a16="http://schemas.microsoft.com/office/drawing/2014/main" id="{B7C9B259-AF7C-F249-AFCB-E10CBDD0B86B}"/>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75</a:t>
            </a:fld>
            <a:r>
              <a:rPr lang="en-US" altLang="en-US"/>
              <a:t>/C4</a:t>
            </a:r>
            <a:endParaRPr lang="en-US" altLang="en-US" dirty="0"/>
          </a:p>
        </p:txBody>
      </p:sp>
    </p:spTree>
    <p:custDataLst>
      <p:tags r:id="rId1"/>
    </p:custDataLst>
    <p:extLst>
      <p:ext uri="{BB962C8B-B14F-4D97-AF65-F5344CB8AC3E}">
        <p14:creationId xmlns:p14="http://schemas.microsoft.com/office/powerpoint/2010/main" val="13203552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en-US"/>
              <a:t>a. Hệ điều hành</a:t>
            </a:r>
          </a:p>
        </p:txBody>
      </p:sp>
      <p:sp>
        <p:nvSpPr>
          <p:cNvPr id="182275" name="Rectangle 3"/>
          <p:cNvSpPr>
            <a:spLocks noGrp="1" noChangeArrowheads="1"/>
          </p:cNvSpPr>
          <p:nvPr>
            <p:ph type="body" idx="1"/>
          </p:nvPr>
        </p:nvSpPr>
        <p:spPr/>
        <p:txBody>
          <a:bodyPr/>
          <a:lstStyle/>
          <a:p>
            <a:r>
              <a:rPr lang="en-US" altLang="en-US"/>
              <a:t>Hệ điều hành là phần mềm quan trọng nhất của máy tính.</a:t>
            </a:r>
          </a:p>
          <a:p>
            <a:r>
              <a:rPr lang="en-US" altLang="en-US"/>
              <a:t>Các chức năng của hệ điều hành:</a:t>
            </a:r>
          </a:p>
          <a:p>
            <a:pPr lvl="1"/>
            <a:r>
              <a:rPr lang="en-US" altLang="en-US"/>
              <a:t>Khởi động máy tính</a:t>
            </a:r>
          </a:p>
          <a:p>
            <a:pPr lvl="1"/>
            <a:r>
              <a:rPr lang="en-US" altLang="en-US"/>
              <a:t>Quản lý các chương trình</a:t>
            </a:r>
          </a:p>
          <a:p>
            <a:pPr lvl="1"/>
            <a:r>
              <a:rPr lang="en-US" altLang="en-US"/>
              <a:t>Quản lý bộ nhớ và đĩa</a:t>
            </a:r>
          </a:p>
          <a:p>
            <a:pPr lvl="1"/>
            <a:r>
              <a:rPr lang="en-US" altLang="en-US"/>
              <a:t>Xử lý các thông điệp từ thiết bị nhập/xuất</a:t>
            </a:r>
          </a:p>
          <a:p>
            <a:pPr lvl="1"/>
            <a:r>
              <a:rPr lang="en-US" altLang="en-US"/>
              <a:t>Giao tiếp với người sử dụng</a:t>
            </a:r>
          </a:p>
          <a:p>
            <a:r>
              <a:rPr lang="en-US" altLang="en-US"/>
              <a:t>Máy tính trở thành vô dụng nếu không có hệ điều hành.</a:t>
            </a:r>
          </a:p>
        </p:txBody>
      </p:sp>
      <p:sp>
        <p:nvSpPr>
          <p:cNvPr id="2" name="Footer Placeholder 1"/>
          <p:cNvSpPr>
            <a:spLocks noGrp="1"/>
          </p:cNvSpPr>
          <p:nvPr>
            <p:ph type="ftr" sz="quarter" idx="10"/>
          </p:nvPr>
        </p:nvSpPr>
        <p:spPr/>
        <p:txBody>
          <a:bodyPr/>
          <a:lstStyle/>
          <a:p>
            <a:pPr>
              <a:defRPr/>
            </a:pPr>
            <a:r>
              <a:rPr lang="vi-VN" altLang="en-US"/>
              <a:t>NMTH - Chương 4</a:t>
            </a:r>
            <a:endParaRPr lang="en-US" altLang="en-US"/>
          </a:p>
        </p:txBody>
      </p:sp>
      <p:sp>
        <p:nvSpPr>
          <p:cNvPr id="3" name="Slide Number Placeholder 2">
            <a:extLst>
              <a:ext uri="{FF2B5EF4-FFF2-40B4-BE49-F238E27FC236}">
                <a16:creationId xmlns:a16="http://schemas.microsoft.com/office/drawing/2014/main" id="{3A019667-28AB-AF4E-AC6F-6433C745BCC3}"/>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8</a:t>
            </a:fld>
            <a:r>
              <a:rPr lang="en-US" altLang="en-US"/>
              <a:t>/C4</a:t>
            </a:r>
            <a:endParaRPr lang="en-US" altLang="en-US" dirty="0"/>
          </a:p>
        </p:txBody>
      </p:sp>
    </p:spTree>
    <p:extLst>
      <p:ext uri="{BB962C8B-B14F-4D97-AF65-F5344CB8AC3E}">
        <p14:creationId xmlns:p14="http://schemas.microsoft.com/office/powerpoint/2010/main" val="88162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Khởi động máy tính</a:t>
            </a:r>
          </a:p>
        </p:txBody>
      </p:sp>
      <p:sp>
        <p:nvSpPr>
          <p:cNvPr id="3" name="Content Placeholder 2"/>
          <p:cNvSpPr>
            <a:spLocks noGrp="1"/>
          </p:cNvSpPr>
          <p:nvPr>
            <p:ph idx="1"/>
          </p:nvPr>
        </p:nvSpPr>
        <p:spPr>
          <a:xfrm>
            <a:off x="685800" y="1371600"/>
            <a:ext cx="7848600" cy="5257800"/>
          </a:xfrm>
        </p:spPr>
        <p:txBody>
          <a:bodyPr/>
          <a:lstStyle/>
          <a:p>
            <a:r>
              <a:rPr lang="en-US" altLang="en-US" dirty="0"/>
              <a:t>Boot </a:t>
            </a:r>
            <a:r>
              <a:rPr lang="en-US" altLang="en-US" dirty="0" err="1"/>
              <a:t>là</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diễn</a:t>
            </a:r>
            <a:r>
              <a:rPr lang="en-US" altLang="en-US" dirty="0"/>
              <a:t> ra </a:t>
            </a:r>
            <a:r>
              <a:rPr lang="en-US" altLang="en-US" dirty="0" err="1"/>
              <a:t>khi</a:t>
            </a:r>
            <a:r>
              <a:rPr lang="en-US" altLang="en-US" dirty="0"/>
              <a:t> </a:t>
            </a:r>
            <a:r>
              <a:rPr lang="en-US" altLang="en-US" dirty="0" err="1"/>
              <a:t>nhấn</a:t>
            </a:r>
            <a:r>
              <a:rPr lang="en-US" altLang="en-US" dirty="0"/>
              <a:t> </a:t>
            </a:r>
            <a:r>
              <a:rPr lang="en-US" altLang="en-US" dirty="0" err="1"/>
              <a:t>nút</a:t>
            </a:r>
            <a:r>
              <a:rPr lang="en-US" altLang="en-US" dirty="0"/>
              <a:t> power </a:t>
            </a:r>
            <a:r>
              <a:rPr lang="en-US" altLang="en-US" dirty="0" err="1"/>
              <a:t>để</a:t>
            </a:r>
            <a:r>
              <a:rPr lang="en-US" altLang="en-US" dirty="0"/>
              <a:t> </a:t>
            </a:r>
            <a:r>
              <a:rPr lang="en-US" altLang="en-US" dirty="0" err="1"/>
              <a:t>bật</a:t>
            </a:r>
            <a:r>
              <a:rPr lang="en-US" altLang="en-US" dirty="0"/>
              <a:t> </a:t>
            </a:r>
            <a:r>
              <a:rPr lang="en-US" altLang="en-US" dirty="0" err="1"/>
              <a:t>máy</a:t>
            </a:r>
            <a:r>
              <a:rPr lang="en-US" altLang="en-US" dirty="0"/>
              <a:t> </a:t>
            </a:r>
            <a:r>
              <a:rPr lang="en-US" altLang="en-US" dirty="0" err="1"/>
              <a:t>tính</a:t>
            </a:r>
            <a:r>
              <a:rPr lang="en-US" altLang="en-US" dirty="0"/>
              <a:t>. Sau </a:t>
            </a:r>
            <a:r>
              <a:rPr lang="en-US" altLang="en-US" dirty="0" err="1"/>
              <a:t>khi</a:t>
            </a:r>
            <a:r>
              <a:rPr lang="en-US" altLang="en-US" dirty="0"/>
              <a:t> boot </a:t>
            </a:r>
            <a:r>
              <a:rPr lang="en-US" altLang="en-US" dirty="0" err="1"/>
              <a:t>xong</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được</a:t>
            </a:r>
            <a:r>
              <a:rPr lang="en-US" altLang="en-US" dirty="0"/>
              <a:t> </a:t>
            </a:r>
            <a:r>
              <a:rPr lang="en-US" altLang="en-US" dirty="0" err="1"/>
              <a:t>nạp</a:t>
            </a:r>
            <a:r>
              <a:rPr lang="en-US" altLang="en-US" dirty="0"/>
              <a:t> (load)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a:t>
            </a:r>
          </a:p>
          <a:p>
            <a:r>
              <a:rPr lang="en-US" altLang="en-US" dirty="0" err="1"/>
              <a:t>Kể</a:t>
            </a:r>
            <a:r>
              <a:rPr lang="en-US" altLang="en-US" dirty="0"/>
              <a:t> </a:t>
            </a:r>
            <a:r>
              <a:rPr lang="en-US" altLang="en-US" dirty="0" err="1"/>
              <a:t>từ</a:t>
            </a:r>
            <a:r>
              <a:rPr lang="en-US" altLang="en-US" dirty="0"/>
              <a:t> </a:t>
            </a:r>
            <a:r>
              <a:rPr lang="en-US" altLang="en-US" dirty="0" err="1"/>
              <a:t>thời</a:t>
            </a:r>
            <a:r>
              <a:rPr lang="en-US" altLang="en-US" dirty="0"/>
              <a:t> </a:t>
            </a:r>
            <a:r>
              <a:rPr lang="en-US" altLang="en-US" dirty="0" err="1"/>
              <a:t>điểm</a:t>
            </a:r>
            <a:r>
              <a:rPr lang="en-US" altLang="en-US" dirty="0"/>
              <a:t> </a:t>
            </a:r>
            <a:r>
              <a:rPr lang="en-US" altLang="en-US" dirty="0" err="1"/>
              <a:t>này</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phần</a:t>
            </a:r>
            <a:r>
              <a:rPr lang="en-US" altLang="en-US" dirty="0"/>
              <a:t> </a:t>
            </a:r>
            <a:r>
              <a:rPr lang="en-US" altLang="en-US" dirty="0" err="1"/>
              <a:t>cứng</a:t>
            </a:r>
            <a:r>
              <a:rPr lang="en-US" altLang="en-US" dirty="0"/>
              <a:t> </a:t>
            </a:r>
            <a:r>
              <a:rPr lang="en-US" altLang="en-US" dirty="0" err="1"/>
              <a:t>và</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của</a:t>
            </a:r>
            <a:r>
              <a:rPr lang="en-US" altLang="en-US" dirty="0"/>
              <a:t> </a:t>
            </a:r>
            <a:r>
              <a:rPr lang="en-US" altLang="en-US" dirty="0" err="1"/>
              <a:t>máy</a:t>
            </a:r>
            <a:r>
              <a:rPr lang="en-US" altLang="en-US" dirty="0"/>
              <a:t> </a:t>
            </a:r>
            <a:r>
              <a:rPr lang="en-US" altLang="en-US" dirty="0" err="1"/>
              <a:t>tính</a:t>
            </a:r>
            <a:r>
              <a:rPr lang="en-US" altLang="en-US" dirty="0"/>
              <a:t>.</a:t>
            </a:r>
          </a:p>
        </p:txBody>
      </p:sp>
      <p:sp>
        <p:nvSpPr>
          <p:cNvPr id="4" name="Footer Placeholder 3"/>
          <p:cNvSpPr>
            <a:spLocks noGrp="1"/>
          </p:cNvSpPr>
          <p:nvPr>
            <p:ph type="ftr" sz="quarter" idx="10"/>
          </p:nvPr>
        </p:nvSpPr>
        <p:spPr/>
        <p:txBody>
          <a:bodyPr/>
          <a:lstStyle/>
          <a:p>
            <a:pPr>
              <a:defRPr/>
            </a:pPr>
            <a:r>
              <a:rPr lang="vi-VN" altLang="en-US"/>
              <a:t>NMTH - Chương 4</a:t>
            </a:r>
            <a:endParaRPr lang="en-US" altLang="en-US"/>
          </a:p>
        </p:txBody>
      </p:sp>
      <p:sp>
        <p:nvSpPr>
          <p:cNvPr id="5" name="Slide Number Placeholder 4">
            <a:extLst>
              <a:ext uri="{FF2B5EF4-FFF2-40B4-BE49-F238E27FC236}">
                <a16:creationId xmlns:a16="http://schemas.microsoft.com/office/drawing/2014/main" id="{B4E81D28-BD7C-1443-9EF4-A93A6AB0499E}"/>
              </a:ext>
            </a:extLst>
          </p:cNvPr>
          <p:cNvSpPr>
            <a:spLocks noGrp="1"/>
          </p:cNvSpPr>
          <p:nvPr>
            <p:ph type="sldNum" sz="quarter" idx="4"/>
          </p:nvPr>
        </p:nvSpPr>
        <p:spPr/>
        <p:txBody>
          <a:bodyPr/>
          <a:lstStyle/>
          <a:p>
            <a:pPr>
              <a:defRPr/>
            </a:pPr>
            <a:r>
              <a:rPr lang="en-US" altLang="en-US"/>
              <a:t>Trang </a:t>
            </a:r>
            <a:fld id="{4FE73411-7BEA-409A-97DF-AE4D4A4F7D92}" type="slidenum">
              <a:rPr lang="en-US" altLang="en-US" smtClean="0"/>
              <a:pPr>
                <a:defRPr/>
              </a:pPr>
              <a:t>9</a:t>
            </a:fld>
            <a:r>
              <a:rPr lang="en-US" altLang="en-US"/>
              <a:t>/C4</a:t>
            </a:r>
            <a:endParaRPr lang="en-US" altLang="en-US" dirty="0"/>
          </a:p>
        </p:txBody>
      </p:sp>
    </p:spTree>
    <p:extLst>
      <p:ext uri="{BB962C8B-B14F-4D97-AF65-F5344CB8AC3E}">
        <p14:creationId xmlns:p14="http://schemas.microsoft.com/office/powerpoint/2010/main" val="612501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_2" val="{7C49EC5F-D9DB-4F3B-A760-159AD884E24A}"/>
  <p:tag name="GENSWF_ADVANCE_TIME" val="64.549"/>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7A5ECC15-7CA3-4F22-8937-C86C4BC69E47}"/>
  <p:tag name="GENSWF_ADVANCE_TIME" val="69.301"/>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GENSWF_ADVANCE_TIME" val="50.439"/>
  <p:tag name="ISPRING_CUSTOM_TIMING_USED" val="1"/>
  <p:tag name="ISPRING_SLIDE_ID_2" val="{EB09CE54-B025-4033-81C2-4D1FE2F8BAE8}"/>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3097</TotalTime>
  <Words>5492</Words>
  <Application>Microsoft Office PowerPoint</Application>
  <PresentationFormat>On-screen Show (4:3)</PresentationFormat>
  <Paragraphs>655</Paragraphs>
  <Slides>75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Tahoma</vt:lpstr>
      <vt:lpstr>Times New Roman</vt:lpstr>
      <vt:lpstr>Wingdings</vt:lpstr>
      <vt:lpstr>Pixel</vt:lpstr>
      <vt:lpstr>NHẬP MÔN TIN HỌC</vt:lpstr>
      <vt:lpstr>Tài liệu tham khảo</vt:lpstr>
      <vt:lpstr>Nội dung chương 3 </vt:lpstr>
      <vt:lpstr>Phần mềm</vt:lpstr>
      <vt:lpstr>Phần mềm hệ thống</vt:lpstr>
      <vt:lpstr>Phần mềm hệ thống</vt:lpstr>
      <vt:lpstr>Phần mềm hệ thống</vt:lpstr>
      <vt:lpstr>a. Hệ điều hành</vt:lpstr>
      <vt:lpstr>Khởi động máy tính</vt:lpstr>
      <vt:lpstr>Quản lý bộ nhớ</vt:lpstr>
      <vt:lpstr>Xử lý nhập/xuất</vt:lpstr>
      <vt:lpstr>Giao tiếp với người sử dụng</vt:lpstr>
      <vt:lpstr>Graphical User Interface (GUI)</vt:lpstr>
      <vt:lpstr>Menu-driven User Interface</vt:lpstr>
      <vt:lpstr>Command-line Interface</vt:lpstr>
      <vt:lpstr>Các hệ điều hành thường dùng</vt:lpstr>
      <vt:lpstr>b. Chương trình công cụ, tiện ích</vt:lpstr>
      <vt:lpstr>c. Ngôn ngữ lập trình</vt:lpstr>
      <vt:lpstr>Các mức của ngôn ngữ lập trình</vt:lpstr>
      <vt:lpstr>NGÔN NGỮ MÁY</vt:lpstr>
      <vt:lpstr>HỢP NGỮ (ASSEMBLY)</vt:lpstr>
      <vt:lpstr>BỘ DỊCH HỢP NGỮ (ASSEMBLER)</vt:lpstr>
      <vt:lpstr>NGÔN NGỮ BẬC CAO</vt:lpstr>
      <vt:lpstr>Thực hiện chương trình trên thuật toán</vt:lpstr>
      <vt:lpstr>Thực thi chương trình hợp ngữ</vt:lpstr>
      <vt:lpstr>Thực thi chương trình hợp ngữ (tt)</vt:lpstr>
      <vt:lpstr>Thực thi chương trình ngôn ngữ cấp cao</vt:lpstr>
      <vt:lpstr>Biên dịch (compilation)</vt:lpstr>
      <vt:lpstr>Quá trình biên dịch</vt:lpstr>
      <vt:lpstr>Thông dịch (Interpretation)</vt:lpstr>
      <vt:lpstr>Quá trình thông dịch</vt:lpstr>
      <vt:lpstr>Phần mềm ứng dụng</vt:lpstr>
      <vt:lpstr>PHẦN MỀM ỨNG DỤNG – THUẬT NGỮ</vt:lpstr>
      <vt:lpstr>TIỆN ÍCH</vt:lpstr>
      <vt:lpstr>PHẦN MỀM PHÁT TRIỂN</vt:lpstr>
      <vt:lpstr>PM THỜI GIAN THỰC</vt:lpstr>
      <vt:lpstr>PM QUẢN LÝ</vt:lpstr>
      <vt:lpstr>PHẦN MỀM KHOA HỌC KỸ THUẬT</vt:lpstr>
      <vt:lpstr>PHẦN MỀM NHÚNG</vt:lpstr>
      <vt:lpstr>PHẦN MỀM DỰA TRÊN WEB</vt:lpstr>
      <vt:lpstr>PHẦN MỀM TRÍ TUỆ NHÂN TẠO</vt:lpstr>
      <vt:lpstr>Bản quyền phần mềm </vt:lpstr>
      <vt:lpstr>Bản quyền phần mềm</vt:lpstr>
      <vt:lpstr>Bản quyền phần mềm</vt:lpstr>
      <vt:lpstr>Bản quyền phần mềm</vt:lpstr>
      <vt:lpstr>Phần mềm độc hại</vt:lpstr>
      <vt:lpstr>VIRUS VÀ SÂU (WORM)</vt:lpstr>
      <vt:lpstr>PowerPoint Presentation</vt:lpstr>
      <vt:lpstr>CƠ CHẾ SỐNG VÀ LÂY NHIỄM  CỦA VIRUS BOOT</vt:lpstr>
      <vt:lpstr>CÁCH PHÁT TÁN CỦA SÂU</vt:lpstr>
      <vt:lpstr>TROJAN</vt:lpstr>
      <vt:lpstr>MỘT SỐ HOẠT ĐỘNG CÓ MỤC ĐÍCH XẤU</vt:lpstr>
      <vt:lpstr>MẠO DANH, XÂM NHẬP TRÁI PHÉP</vt:lpstr>
      <vt:lpstr>Đối phó với phần mềm độc hại </vt:lpstr>
      <vt:lpstr>Giải bài toán trên máy tính</vt:lpstr>
      <vt:lpstr>Bài toán</vt:lpstr>
      <vt:lpstr>Ví dụ Bài toán</vt:lpstr>
      <vt:lpstr>KHÁI NIỆM THUẬT TOÁN</vt:lpstr>
      <vt:lpstr>Biểu diễn thuật toán</vt:lpstr>
      <vt:lpstr>Biểu diễn thuật toán</vt:lpstr>
      <vt:lpstr>Biểu diễn thuật toán</vt:lpstr>
      <vt:lpstr>Biểu diễn thuật toán</vt:lpstr>
      <vt:lpstr>Ví dụ biểu diễn thuật toán</vt:lpstr>
      <vt:lpstr>Biểu diễn thuật toán</vt:lpstr>
      <vt:lpstr>Ví dụ biểu diễn thuật toán</vt:lpstr>
      <vt:lpstr>Ví dụ biểu diễn thuật toán</vt:lpstr>
      <vt:lpstr>Các bước để giải quyết bài toán thông qua việc sử dụng máy tính</vt:lpstr>
      <vt:lpstr>Giới hạn của máy tính</vt:lpstr>
      <vt:lpstr>Giới hạn số học</vt:lpstr>
      <vt:lpstr>Ví dụ: biểu diễn số rất lớn</vt:lpstr>
      <vt:lpstr>Giới hạn truyền thông</vt:lpstr>
      <vt:lpstr>Sự phức tạp của phần mềm</vt:lpstr>
      <vt:lpstr>Câu hỏi ôn tập </vt:lpstr>
      <vt:lpstr>Câu hỏi ôn tập</vt:lpstr>
      <vt:lpstr>Câu hỏi tự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dc:title>
  <dc:creator>Administrator</dc:creator>
  <cp:lastModifiedBy>DELL</cp:lastModifiedBy>
  <cp:revision>137</cp:revision>
  <cp:lastPrinted>2020-10-07T08:01:30Z</cp:lastPrinted>
  <dcterms:created xsi:type="dcterms:W3CDTF">2004-08-26T02:35:59Z</dcterms:created>
  <dcterms:modified xsi:type="dcterms:W3CDTF">2021-10-11T14:44:33Z</dcterms:modified>
</cp:coreProperties>
</file>