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75"/>
  </p:notesMasterIdLst>
  <p:handoutMasterIdLst>
    <p:handoutMasterId r:id="rId76"/>
  </p:handoutMasterIdLst>
  <p:sldIdLst>
    <p:sldId id="259" r:id="rId2"/>
    <p:sldId id="344" r:id="rId3"/>
    <p:sldId id="265" r:id="rId4"/>
    <p:sldId id="266" r:id="rId5"/>
    <p:sldId id="257" r:id="rId6"/>
    <p:sldId id="267" r:id="rId7"/>
    <p:sldId id="268" r:id="rId8"/>
    <p:sldId id="345" r:id="rId9"/>
    <p:sldId id="348" r:id="rId10"/>
    <p:sldId id="370" r:id="rId11"/>
    <p:sldId id="371" r:id="rId12"/>
    <p:sldId id="372" r:id="rId13"/>
    <p:sldId id="373" r:id="rId14"/>
    <p:sldId id="263" r:id="rId15"/>
    <p:sldId id="264" r:id="rId16"/>
    <p:sldId id="374" r:id="rId17"/>
    <p:sldId id="375" r:id="rId18"/>
    <p:sldId id="376" r:id="rId19"/>
    <p:sldId id="377" r:id="rId20"/>
    <p:sldId id="378" r:id="rId21"/>
    <p:sldId id="335" r:id="rId22"/>
    <p:sldId id="379" r:id="rId23"/>
    <p:sldId id="258" r:id="rId24"/>
    <p:sldId id="359" r:id="rId25"/>
    <p:sldId id="360" r:id="rId26"/>
    <p:sldId id="364" r:id="rId27"/>
    <p:sldId id="365" r:id="rId28"/>
    <p:sldId id="366" r:id="rId29"/>
    <p:sldId id="368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286" r:id="rId54"/>
    <p:sldId id="341" r:id="rId55"/>
    <p:sldId id="342" r:id="rId56"/>
    <p:sldId id="343" r:id="rId57"/>
    <p:sldId id="311" r:id="rId58"/>
    <p:sldId id="312" r:id="rId59"/>
    <p:sldId id="314" r:id="rId60"/>
    <p:sldId id="285" r:id="rId61"/>
    <p:sldId id="319" r:id="rId62"/>
    <p:sldId id="320" r:id="rId63"/>
    <p:sldId id="329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30" r:id="rId73"/>
    <p:sldId id="369" r:id="rId74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385" autoAdjust="0"/>
  </p:normalViewPr>
  <p:slideViewPr>
    <p:cSldViewPr>
      <p:cViewPr varScale="1">
        <p:scale>
          <a:sx n="52" d="100"/>
          <a:sy n="52" d="100"/>
        </p:scale>
        <p:origin x="1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75F687D-F50F-4665-B44B-EC013933E94A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noProof="0"/>
              <a:t>Click to edit Master text styles</a:t>
            </a:r>
          </a:p>
          <a:p>
            <a:pPr lvl="1"/>
            <a:r>
              <a:rPr lang="en-US" altLang="vi-VN" noProof="0"/>
              <a:t>Second level</a:t>
            </a:r>
          </a:p>
          <a:p>
            <a:pPr lvl="2"/>
            <a:r>
              <a:rPr lang="en-US" altLang="vi-VN" noProof="0"/>
              <a:t>Third level</a:t>
            </a:r>
          </a:p>
          <a:p>
            <a:pPr lvl="3"/>
            <a:r>
              <a:rPr lang="en-US" altLang="vi-VN" noProof="0"/>
              <a:t>Fourth level</a:t>
            </a:r>
          </a:p>
          <a:p>
            <a:pPr lvl="4"/>
            <a:r>
              <a:rPr lang="en-US" altLang="vi-VN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BFD32F5-4EC4-48DC-8CE5-315FC830555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F4A9C9-D33B-4502-90E1-12C3EC2B81C9}" type="slidenum">
              <a:rPr lang="en-US" altLang="vi-VN" smtClean="0"/>
              <a:pPr/>
              <a:t>1</a:t>
            </a:fld>
            <a:endParaRPr lang="en-US" altLang="vi-V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5878F8-989F-46F3-AF9D-54037045C0DA}" type="slidenum">
              <a:rPr lang="en-US" altLang="vi-VN" smtClean="0"/>
              <a:pPr/>
              <a:t>63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638A98-2332-4045-814A-FE5851D7A6C7}" type="slidenum">
              <a:rPr lang="en-US" altLang="vi-VN" smtClean="0"/>
              <a:pPr/>
              <a:t>65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528C79-3009-497E-A377-679DC0BB66D8}" type="slidenum">
              <a:rPr lang="en-US" altLang="vi-VN" smtClean="0"/>
              <a:pPr/>
              <a:t>68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1E0E18-1F39-44F2-A53B-BBAB31D810DF}" type="slidenum">
              <a:rPr lang="en-US" altLang="vi-VN" smtClean="0"/>
              <a:pPr/>
              <a:t>72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0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vi-VN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A28198-3D90-4E92-AA8B-FDAB1D83A208}" type="slidenum">
              <a:rPr lang="en-US" altLang="vi-VN" smtClean="0"/>
              <a:pPr/>
              <a:t>6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B14768-6695-4E1B-8576-00E6F90512A5}" type="slidenum">
              <a:rPr lang="en-US" altLang="vi-VN" smtClean="0"/>
              <a:pPr/>
              <a:t>7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FD32F5-4EC4-48DC-8CE5-315FC830555F}" type="slidenum">
              <a:rPr lang="en-US" altLang="vi-VN" smtClean="0"/>
              <a:pPr>
                <a:defRPr/>
              </a:pPr>
              <a:t>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94167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1C683-E590-4C67-B512-C2857B8CFB90}" type="slidenum">
              <a:rPr lang="en-US" altLang="vi-VN" smtClean="0"/>
              <a:pPr/>
              <a:t>24</a:t>
            </a:fld>
            <a:endParaRPr lang="en-US" altLang="vi-V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</p:spTree>
    <p:extLst>
      <p:ext uri="{BB962C8B-B14F-4D97-AF65-F5344CB8AC3E}">
        <p14:creationId xmlns:p14="http://schemas.microsoft.com/office/powerpoint/2010/main" val="84743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D4C5E2-427D-476B-88D6-77E006DC863C}" type="slidenum">
              <a:rPr lang="en-US" altLang="vi-VN" smtClean="0"/>
              <a:pPr/>
              <a:t>25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8458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E6124D-ED3C-4B98-97C8-4039F1FC5E3D}" type="slidenum">
              <a:rPr lang="en-US" altLang="vi-VN" smtClean="0"/>
              <a:pPr/>
              <a:t>26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27225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60DD4F-12F9-4753-957A-2B9BAECFB805}" type="slidenum">
              <a:rPr lang="en-US" altLang="vi-VN" smtClean="0"/>
              <a:pPr/>
              <a:t>61</a:t>
            </a:fld>
            <a:endParaRPr lang="en-US" alt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vi-VN" altLang="vi-VN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411DA0-A2B3-4D9D-B52B-CCF8855D6F5F}" type="slidenum">
              <a:rPr lang="en-US" altLang="vi-VN" smtClean="0"/>
              <a:pPr/>
              <a:t>62</a:t>
            </a:fld>
            <a:endParaRPr lang="en-US" alt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53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vi-VN" noProof="0"/>
              <a:t>Click to edit Master title style</a:t>
            </a:r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en-US" altLang="vi-VN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pPr>
              <a:defRPr/>
            </a:pPr>
            <a:fld id="{52F9D0C5-0AB3-4417-AC84-85BAF45A2A22}" type="slidenum">
              <a:rPr lang="en-US" altLang="vi-VN" smtClean="0"/>
              <a:pPr>
                <a:defRPr/>
              </a:pPr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8605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CF8FA-C864-4A44-9BC8-B5DE8D40910F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460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B13E6-87E2-448D-B863-92874EFACEC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3907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vi-VN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CA89E-F695-42E6-8DD9-1B1978B4054C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18718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03BAA-9BCD-4E20-BE9A-79F81CF31B8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1113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894078"/>
            <a:ext cx="3585845" cy="423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40351" y="1894078"/>
            <a:ext cx="3589654" cy="405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NMTH - Chương 5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58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7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169"/>
            <a:ext cx="8229600" cy="4308223"/>
          </a:xfrm>
        </p:spPr>
        <p:txBody>
          <a:bodyPr/>
          <a:lstStyle>
            <a:lvl1pPr algn="just">
              <a:defRPr sz="2800"/>
            </a:lvl1pPr>
            <a:lvl2pPr algn="just">
              <a:defRPr sz="2800"/>
            </a:lvl2pPr>
            <a:lvl3pPr algn="just">
              <a:defRPr sz="2800"/>
            </a:lvl3pPr>
            <a:lvl4pPr algn="just">
              <a:defRPr sz="2800"/>
            </a:lvl4pPr>
            <a:lvl5pPr algn="just"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/C5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AEC4E678-FDF7-DB41-9566-6F5D24CD5F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pPr>
              <a:defRPr/>
            </a:pPr>
            <a:fld id="{BFFAEE1C-6C33-4AAA-ADBD-AEFBF0C77DE4}" type="slidenum">
              <a:rPr lang="en-US" altLang="vi-VN" smtClean="0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8358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49D7A-1FF9-4B5F-842D-EFEF227133B5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19360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924BB-2B2D-4771-84BB-2CD1FD9A1AF7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29440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pPr>
              <a:defRPr/>
            </a:pPr>
            <a:fld id="{F25E889B-0E96-4D3D-8C39-3FC932A301DD}" type="slidenum">
              <a:rPr lang="en-US" altLang="vi-VN" smtClean="0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9056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8D34F-D241-4290-8592-F8517A78A869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2314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97E7-0828-49EE-9AE2-5E4E284442A4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399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A5BC2-A89D-4536-81F3-7FE513E3FD08}" type="slidenum">
              <a:rPr lang="en-US" altLang="vi-VN"/>
              <a:pPr>
                <a:defRPr/>
              </a:pPr>
              <a:t>‹#›</a:t>
            </a:fld>
            <a:endParaRPr lang="en-US" altLang="vi-V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18675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vi-VN" altLang="vi-V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542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542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vi-VN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1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/C5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5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2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lderasystems.com/" TargetMode="External"/><Relationship Id="rId7" Type="http://schemas.openxmlformats.org/officeDocument/2006/relationships/hyperlink" Target="http://www.turbolinux.com/" TargetMode="External"/><Relationship Id="rId2" Type="http://schemas.openxmlformats.org/officeDocument/2006/relationships/hyperlink" Target="http://www.redh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ckware.com/" TargetMode="External"/><Relationship Id="rId5" Type="http://schemas.openxmlformats.org/officeDocument/2006/relationships/hyperlink" Target="http://www.debian.org/" TargetMode="External"/><Relationship Id="rId4" Type="http://schemas.openxmlformats.org/officeDocument/2006/relationships/hyperlink" Target="http://www.suse.com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vi-VN" sz="40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NHẬP MÔN TIN HỌC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vi-VN" sz="4700">
                <a:latin typeface="Times New Roman" panose="02020603050405020304" pitchFamily="18" charset="0"/>
              </a:rPr>
              <a:t>Chương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vi-VN" sz="4700" b="1">
                <a:latin typeface="Times New Roman" panose="02020603050405020304" pitchFamily="18" charset="0"/>
              </a:rPr>
              <a:t>	</a:t>
            </a:r>
            <a:r>
              <a:rPr lang="en-US" altLang="vi-VN" sz="4800" b="1">
                <a:solidFill>
                  <a:schemeClr val="bg2"/>
                </a:solidFill>
                <a:latin typeface="Times New Roman" panose="02020603050405020304" pitchFamily="18" charset="0"/>
              </a:rPr>
              <a:t>GIỚI THIỆU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vi-VN" sz="4800" b="1">
                <a:solidFill>
                  <a:schemeClr val="bg2"/>
                </a:solidFill>
                <a:latin typeface="Times New Roman" panose="02020603050405020304" pitchFamily="18" charset="0"/>
              </a:rPr>
              <a:t>	HỆ ĐIỀU HÀNH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3059" y="1382395"/>
            <a:ext cx="8193741" cy="40521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5080" indent="-343535" algn="just">
              <a:lnSpc>
                <a:spcPct val="90000"/>
              </a:lnSpc>
              <a:spcBef>
                <a:spcPts val="43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thế hệ 1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cấu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hình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thấp,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với  phương thức làm việc trực tiếp, không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hệ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điều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hành</a:t>
            </a:r>
            <a:endParaRPr sz="2800" dirty="0">
              <a:latin typeface="Arial"/>
              <a:cs typeface="Arial"/>
            </a:endParaRPr>
          </a:p>
          <a:p>
            <a:pPr marL="355600" indent="-343535" algn="just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Từ máy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thế hệ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2,</a:t>
            </a:r>
            <a:endParaRPr sz="28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0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Tốc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 CPU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tăng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đáng</a:t>
            </a:r>
            <a:r>
              <a:rPr sz="24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kể</a:t>
            </a:r>
            <a:endParaRPr sz="2400" dirty="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9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Dung lượng bộ nhớ trong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được cải</a:t>
            </a:r>
            <a:r>
              <a:rPr sz="2400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thiện</a:t>
            </a:r>
            <a:endParaRPr sz="2400" dirty="0">
              <a:latin typeface="Arial"/>
              <a:cs typeface="Arial"/>
            </a:endParaRPr>
          </a:p>
          <a:p>
            <a:pPr marL="756285" marR="24130" lvl="1" indent="-287020" algn="just">
              <a:lnSpc>
                <a:spcPts val="2590"/>
              </a:lnSpc>
              <a:spcBef>
                <a:spcPts val="61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Thiết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bị ngoại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đã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hiệu năng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chấp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nhận  được. Nhập dữ liệu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chủ yếu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qua bìa đục lỗ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(punched card) 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đã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băng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và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đĩa</a:t>
            </a:r>
            <a:r>
              <a:rPr sz="24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từ.</a:t>
            </a:r>
            <a:endParaRPr sz="2400" dirty="0">
              <a:latin typeface="Arial"/>
              <a:cs typeface="Arial"/>
            </a:endParaRPr>
          </a:p>
          <a:p>
            <a:pPr marL="355600" marR="449580" indent="-343535" algn="just">
              <a:lnSpc>
                <a:spcPts val="302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Dấu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ấn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quan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trọng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nhất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hệ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điều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hành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thời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kỳ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này là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xử lý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theo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lô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CC05FA-389A-5E47-BDE3-BFC0028ED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8229600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Phân loại theo thứ tự xuất hiện</a:t>
            </a:r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BFA364-1383-7649-86E2-A01899EF4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CA1F-8E15-714E-AEB8-B97B5829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10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98095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6888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XỬ LÝ THEO LÔ </a:t>
            </a:r>
            <a:r>
              <a:rPr sz="2800" spc="-5" dirty="0"/>
              <a:t>(batch</a:t>
            </a:r>
            <a:r>
              <a:rPr sz="2800" spc="-35" dirty="0"/>
              <a:t> </a:t>
            </a:r>
            <a:r>
              <a:rPr sz="2800" spc="-5" dirty="0"/>
              <a:t>processing)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2291" y="1386309"/>
            <a:ext cx="3724910" cy="49276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126364" indent="-342900" algn="just">
              <a:lnSpc>
                <a:spcPct val="8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Việc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chuyển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 thủ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công việc này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(một chương trình)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này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sang chương trình</a:t>
            </a:r>
            <a:r>
              <a:rPr sz="24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khác  mất một thời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gian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can</a:t>
            </a:r>
            <a:endParaRPr sz="2400" dirty="0">
              <a:latin typeface="Arial"/>
              <a:cs typeface="Arial"/>
            </a:endParaRPr>
          </a:p>
          <a:p>
            <a:pPr marL="355600" algn="just">
              <a:lnSpc>
                <a:spcPts val="2305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thiệp của thao tác</a:t>
            </a:r>
            <a:r>
              <a:rPr sz="24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viên.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Việc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chuyển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thủ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công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công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đoạn trong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một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chương trình cũng mất  một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thời gian đáng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kể</a:t>
            </a:r>
            <a:endParaRPr sz="2400" dirty="0">
              <a:latin typeface="Arial"/>
              <a:cs typeface="Arial"/>
            </a:endParaRPr>
          </a:p>
          <a:p>
            <a:pPr marL="355600" marR="159385" indent="-342900" algn="just">
              <a:lnSpc>
                <a:spcPct val="8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Cần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tối thiểu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hóa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gian chuyển tiếp: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tạo  một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lô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gồm nhiều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công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việc,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đoạn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400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điều  khiển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tự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động việc  chuyển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388" y="1386309"/>
            <a:ext cx="3688079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0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Bìa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đục lỗ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vốn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dùng để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mã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hóa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chương trình</a:t>
            </a:r>
            <a:r>
              <a:rPr sz="24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Giải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pháp: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thêm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</a:t>
            </a:r>
            <a:r>
              <a:rPr sz="24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điều  khiển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yêu cầu các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lệnh</a:t>
            </a:r>
            <a:endParaRPr sz="2400" dirty="0">
              <a:latin typeface="Arial"/>
              <a:cs typeface="Arial"/>
            </a:endParaRPr>
          </a:p>
          <a:p>
            <a:pPr marL="355600" marR="578485" algn="just">
              <a:lnSpc>
                <a:spcPct val="10000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trong ngôn ngữ</a:t>
            </a:r>
            <a:r>
              <a:rPr sz="24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điều  khiển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việc</a:t>
            </a:r>
            <a:r>
              <a:rPr sz="2400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JCL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6800" y="4800663"/>
            <a:ext cx="3927475" cy="1890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2A647-C026-4B4C-9492-F46E2D6D02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vi-VN"/>
              <a:t>NMTH - Chương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AD01D-5300-8D4A-88C9-B9AFC43D39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349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3580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XỬ LÝ THEO</a:t>
            </a:r>
            <a:r>
              <a:rPr sz="3600" spc="-110" dirty="0"/>
              <a:t> </a:t>
            </a:r>
            <a:r>
              <a:rPr sz="3600" dirty="0"/>
              <a:t>LÔ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78217" y="1551118"/>
            <a:ext cx="718756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JCL (Job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Control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Language)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gồm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lệnh bắt đầu  bằng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2 ký tự //.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3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dạng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thức</a:t>
            </a:r>
            <a:r>
              <a:rPr sz="24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lệnh:</a:t>
            </a:r>
            <a:endParaRPr sz="2400" dirty="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4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khai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báo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công</a:t>
            </a:r>
            <a:r>
              <a:rPr sz="20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việc</a:t>
            </a:r>
            <a:endParaRPr sz="2000" dirty="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công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việc</a:t>
            </a:r>
            <a:endParaRPr sz="2000" dirty="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Lệnh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mô tả dữ</a:t>
            </a:r>
            <a:r>
              <a:rPr sz="20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03" y="3710267"/>
            <a:ext cx="746442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bìa, có phân biệt bìa điều khiển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400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</a:t>
            </a:r>
            <a:endParaRPr sz="2400" dirty="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thường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(dành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chương trình 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dữ liệu).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Bìa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điều  khiển bắt đầu bằng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mã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đặc biệt như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//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hoặc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/$.</a:t>
            </a:r>
            <a:endParaRPr sz="2400" dirty="0">
              <a:latin typeface="Arial"/>
              <a:cs typeface="Arial"/>
            </a:endParaRPr>
          </a:p>
          <a:p>
            <a:pPr marL="354965" marR="190500" indent="-342900" algn="just">
              <a:lnSpc>
                <a:spcPct val="10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điều hành đơn giản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chương trình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đọc  bìa, nếu phát hiện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thấy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 điều khiển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thì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nó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thực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lệnh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 điều khiển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ở mức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điều</a:t>
            </a: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hành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F0C8-A00D-304D-9AE5-5E5C575E87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04D9F-248D-3B45-9C94-8ECF45445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12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2200379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23061"/>
            <a:ext cx="656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VÍ </a:t>
            </a:r>
            <a:r>
              <a:rPr sz="3600" spc="-5" dirty="0"/>
              <a:t>DỤ </a:t>
            </a:r>
            <a:r>
              <a:rPr sz="3600" dirty="0"/>
              <a:t>VỀ CÁC LỆNH </a:t>
            </a:r>
            <a:r>
              <a:rPr sz="3600" spc="-5" dirty="0"/>
              <a:t>CỦA</a:t>
            </a:r>
            <a:r>
              <a:rPr sz="3600" spc="-250" dirty="0"/>
              <a:t> </a:t>
            </a:r>
            <a:r>
              <a:rPr sz="3600" spc="-5" dirty="0"/>
              <a:t>JCL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6312" y="1738312"/>
          <a:ext cx="7543800" cy="4938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Các</a:t>
                      </a:r>
                      <a:r>
                        <a:rPr sz="2000" spc="-2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lệnh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Ý</a:t>
                      </a:r>
                      <a:r>
                        <a:rPr sz="20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nghĩa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28575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//JOB</a:t>
                      </a:r>
                      <a:r>
                        <a:rPr sz="2000" spc="-8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TKTU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Thông báo cho bắt đầu một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JOB có tên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là</a:t>
                      </a:r>
                      <a:r>
                        <a:rPr sz="1800" spc="-7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TKTU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8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//FORTRAN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60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Gọi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chương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trình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dịch FORTRAN để dich</a:t>
                      </a:r>
                      <a:r>
                        <a:rPr sz="1800" spc="-9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chương 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trình sắp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đọc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ra mã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nhị</a:t>
                      </a:r>
                      <a:r>
                        <a:rPr sz="1800" spc="-2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phân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67">
                <a:tc>
                  <a:txBody>
                    <a:bodyPr/>
                    <a:lstStyle/>
                    <a:p>
                      <a:pPr marL="91440" marR="3028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Các </a:t>
                      </a:r>
                      <a:r>
                        <a:rPr sz="2000" i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bìa</a:t>
                      </a:r>
                      <a:r>
                        <a:rPr sz="2000" i="1" spc="-10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chương  trình</a:t>
                      </a:r>
                      <a:r>
                        <a:rPr sz="2000" i="1" spc="-4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nguồn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06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Các bìa này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sẽ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đọc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vào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để dịch,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kết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quả  dịch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sẽ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được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lưu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trên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bộ nhớ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ngoài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như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băng</a:t>
                      </a:r>
                      <a:r>
                        <a:rPr sz="1800" spc="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từ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//LINK</a:t>
                      </a:r>
                      <a:r>
                        <a:rPr sz="2000" spc="-6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TKTU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Gọi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chương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trình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liên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kết các mô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đun đối</a:t>
                      </a:r>
                      <a:r>
                        <a:rPr sz="1800" spc="-5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tượng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//LOAD</a:t>
                      </a:r>
                      <a:r>
                        <a:rPr sz="2000" spc="-6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TKTU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Nạp chương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trình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đã dịch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vào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bộ</a:t>
                      </a:r>
                      <a:r>
                        <a:rPr sz="1800" spc="-2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nhớ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//RUN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Yêu cầu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thi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hành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chương</a:t>
                      </a:r>
                      <a:r>
                        <a:rPr sz="1800" spc="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trình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Các </a:t>
                      </a:r>
                      <a:r>
                        <a:rPr sz="2000" i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bìa dữ</a:t>
                      </a:r>
                      <a:r>
                        <a:rPr sz="2000" i="1" spc="-7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liệu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//ENDJOB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7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Thông báo hết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JOB,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xoá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bộ nhớ, </a:t>
                      </a:r>
                      <a:r>
                        <a:rPr sz="1800" spc="-1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chuyển </a:t>
                      </a:r>
                      <a:r>
                        <a:rPr sz="1800" spc="-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sang 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JOB</a:t>
                      </a:r>
                      <a:r>
                        <a:rPr sz="1800" spc="-15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3366"/>
                          </a:solidFill>
                          <a:latin typeface="Arial"/>
                          <a:cs typeface="Arial"/>
                        </a:rPr>
                        <a:t>tiếp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i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JOB tiếp</a:t>
                      </a:r>
                      <a:r>
                        <a:rPr sz="2000" i="1" spc="-60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dirty="0">
                          <a:solidFill>
                            <a:srgbClr val="990000"/>
                          </a:solidFill>
                          <a:latin typeface="Arial"/>
                          <a:cs typeface="Arial"/>
                        </a:rPr>
                        <a:t>theo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28575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28575">
                      <a:solidFill>
                        <a:srgbClr val="0033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2C4DC-DD3C-F549-8339-01182A1950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85CB3-9311-0E4E-BCEE-6622441E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13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28276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889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PHƯƠNG THỨC LÀM VIỆC VỚI</a:t>
            </a:r>
            <a:r>
              <a:rPr spc="-140" dirty="0"/>
              <a:t> </a:t>
            </a:r>
            <a:r>
              <a:rPr dirty="0"/>
              <a:t>MÁY  TÍNH THẾ HỆ THỨ</a:t>
            </a:r>
            <a:r>
              <a:rPr spc="-6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6939" y="1894078"/>
            <a:ext cx="3585845" cy="440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2735"/>
              </a:lnSpc>
              <a:spcBef>
                <a:spcPts val="10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pc="-5" dirty="0"/>
              <a:t>Các </a:t>
            </a:r>
            <a:r>
              <a:rPr dirty="0"/>
              <a:t>máy tính thế</a:t>
            </a:r>
            <a:r>
              <a:rPr spc="-55" dirty="0"/>
              <a:t> </a:t>
            </a:r>
            <a:r>
              <a:rPr spc="-5" dirty="0"/>
              <a:t>hệ</a:t>
            </a:r>
          </a:p>
          <a:p>
            <a:pPr marL="12700" indent="0">
              <a:lnSpc>
                <a:spcPts val="2595"/>
              </a:lnSpc>
              <a:buNone/>
            </a:pPr>
            <a:r>
              <a:rPr dirty="0"/>
              <a:t>thứ 3 </a:t>
            </a:r>
            <a:r>
              <a:rPr spc="-5" dirty="0"/>
              <a:t>điển hình là</a:t>
            </a:r>
            <a:r>
              <a:rPr spc="-30" dirty="0"/>
              <a:t> </a:t>
            </a:r>
            <a:r>
              <a:rPr spc="-5" dirty="0"/>
              <a:t>dòng</a:t>
            </a:r>
          </a:p>
          <a:p>
            <a:pPr marL="12700" indent="0">
              <a:lnSpc>
                <a:spcPts val="2735"/>
              </a:lnSpc>
              <a:buNone/>
            </a:pPr>
            <a:r>
              <a:rPr dirty="0"/>
              <a:t>IBM/360.</a:t>
            </a:r>
          </a:p>
          <a:p>
            <a:pPr marL="756285" lvl="1" indent="-287020">
              <a:lnSpc>
                <a:spcPts val="2735"/>
              </a:lnSpc>
              <a:spcBef>
                <a:spcPts val="28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Tốc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 khoảng</a:t>
            </a:r>
            <a:r>
              <a:rPr sz="24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vài</a:t>
            </a:r>
            <a:endParaRPr sz="2400" dirty="0">
              <a:latin typeface="Arial"/>
              <a:cs typeface="Arial"/>
            </a:endParaRPr>
          </a:p>
          <a:p>
            <a:pPr marL="413385" marR="5080" indent="0">
              <a:lnSpc>
                <a:spcPts val="2590"/>
              </a:lnSpc>
              <a:spcBef>
                <a:spcPts val="185"/>
              </a:spcBef>
              <a:buNone/>
            </a:pPr>
            <a:r>
              <a:rPr dirty="0"/>
              <a:t>trăm </a:t>
            </a:r>
            <a:r>
              <a:rPr spc="-5" dirty="0"/>
              <a:t>nghìn phép tính  giây</a:t>
            </a:r>
          </a:p>
          <a:p>
            <a:pPr marL="756285" marR="261620" lvl="1" indent="-287020">
              <a:lnSpc>
                <a:spcPts val="2590"/>
              </a:lnSpc>
              <a:spcBef>
                <a:spcPts val="580"/>
              </a:spcBef>
              <a:buSzPct val="75000"/>
              <a:buChar char="–"/>
              <a:tabLst>
                <a:tab pos="756285" algn="l"/>
                <a:tab pos="756920" algn="l"/>
                <a:tab pos="157035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nhớ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khoảng</a:t>
            </a:r>
            <a:r>
              <a:rPr sz="2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vài  chục	MB</a:t>
            </a:r>
            <a:endParaRPr sz="2400" dirty="0">
              <a:latin typeface="Arial"/>
              <a:cs typeface="Arial"/>
            </a:endParaRPr>
          </a:p>
          <a:p>
            <a:pPr marL="756285" marR="189230" lvl="1" indent="-287020">
              <a:lnSpc>
                <a:spcPct val="90000"/>
              </a:lnSpc>
              <a:spcBef>
                <a:spcPts val="54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Ngoại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phong phú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đó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đĩa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từ,  terminal (dump  terminal)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1642745" algn="l"/>
              </a:tabLst>
            </a:pPr>
            <a:r>
              <a:rPr spc="-10" dirty="0"/>
              <a:t>Nhiều </a:t>
            </a:r>
            <a:r>
              <a:rPr spc="-5" dirty="0"/>
              <a:t>nguyên lý làm  việc</a:t>
            </a:r>
            <a:r>
              <a:rPr spc="5" dirty="0"/>
              <a:t> </a:t>
            </a:r>
            <a:r>
              <a:rPr dirty="0"/>
              <a:t>của	</a:t>
            </a:r>
            <a:r>
              <a:rPr spc="-5" dirty="0"/>
              <a:t>hệ điều hành  </a:t>
            </a:r>
            <a:r>
              <a:rPr dirty="0"/>
              <a:t>ra </a:t>
            </a:r>
            <a:r>
              <a:rPr spc="-5" dirty="0"/>
              <a:t>đời trong thời kỳ này  </a:t>
            </a:r>
            <a:r>
              <a:rPr dirty="0"/>
              <a:t>tăng </a:t>
            </a:r>
            <a:r>
              <a:rPr spc="-5" dirty="0"/>
              <a:t>hiệu </a:t>
            </a:r>
            <a:r>
              <a:rPr dirty="0"/>
              <a:t>suất khai</a:t>
            </a:r>
            <a:r>
              <a:rPr spc="-90" dirty="0"/>
              <a:t> </a:t>
            </a:r>
            <a:r>
              <a:rPr dirty="0"/>
              <a:t>thác  máy:</a:t>
            </a: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Đa chương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trình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Phân chia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gian,</a:t>
            </a:r>
            <a:endParaRPr sz="2400" dirty="0">
              <a:latin typeface="Arial"/>
              <a:cs typeface="Arial"/>
            </a:endParaRPr>
          </a:p>
          <a:p>
            <a:pPr marL="756285" marR="116205" lvl="1" indent="-287020">
              <a:lnSpc>
                <a:spcPts val="2590"/>
              </a:lnSpc>
              <a:spcBef>
                <a:spcPts val="61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Đa nhiệm, đa người  dùng,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nhớ</a:t>
            </a:r>
            <a:r>
              <a:rPr sz="24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ảo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Spooling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DC9-FF5A-164B-B966-DB104E95FA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vi-VN"/>
              <a:t>NMTH - Chương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586F-07D6-384B-A0EE-492557B93E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956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780" y="623061"/>
            <a:ext cx="7208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ĐA CHƯƠNG </a:t>
            </a:r>
            <a:r>
              <a:rPr sz="3600" dirty="0"/>
              <a:t>TRÌNH</a:t>
            </a:r>
            <a:r>
              <a:rPr sz="3600" spc="-160" dirty="0"/>
              <a:t> </a:t>
            </a:r>
            <a:r>
              <a:rPr sz="2800" spc="-5" dirty="0"/>
              <a:t>(Multi-Program)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2400" y="1371600"/>
            <a:ext cx="8686800" cy="5074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 algn="just">
              <a:lnSpc>
                <a:spcPts val="2280"/>
              </a:lnSpc>
              <a:spcBef>
                <a:spcPts val="10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Mục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đích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song song hoá hoạt động của ngoai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vi và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CPU </a:t>
            </a:r>
            <a:r>
              <a:rPr sz="2400" spc="-5" dirty="0" err="1">
                <a:solidFill>
                  <a:srgbClr val="003366"/>
                </a:solidFill>
                <a:latin typeface="Arial"/>
                <a:cs typeface="Arial"/>
              </a:rPr>
              <a:t>để</a:t>
            </a:r>
            <a:r>
              <a:rPr sz="24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003366"/>
                </a:solidFill>
                <a:latin typeface="Arial"/>
                <a:cs typeface="Arial"/>
              </a:rPr>
              <a:t>tận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003366"/>
                </a:solidFill>
                <a:latin typeface="Arial"/>
                <a:cs typeface="Arial"/>
              </a:rPr>
              <a:t>dụng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công suất </a:t>
            </a:r>
            <a:r>
              <a:rPr sz="2400" spc="5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CPU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thiết bị ngoại</a:t>
            </a:r>
            <a:r>
              <a:rPr sz="24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vi.</a:t>
            </a:r>
            <a:endParaRPr sz="2400" dirty="0">
              <a:latin typeface="Arial"/>
              <a:cs typeface="Arial"/>
            </a:endParaRPr>
          </a:p>
          <a:p>
            <a:pPr marL="355600" indent="-343535" algn="just">
              <a:lnSpc>
                <a:spcPts val="2280"/>
              </a:lnSpc>
              <a:spcBef>
                <a:spcPts val="23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Phần cứng có khả năng điều khiển cục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thống</a:t>
            </a:r>
            <a:r>
              <a:rPr sz="24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ngắt</a:t>
            </a:r>
            <a:endParaRPr sz="2400" dirty="0">
              <a:latin typeface="Arial"/>
              <a:cs typeface="Arial"/>
            </a:endParaRPr>
          </a:p>
          <a:p>
            <a:pPr marL="355600" marR="132080" algn="just">
              <a:lnSpc>
                <a:spcPts val="2160"/>
              </a:lnSpc>
              <a:spcBef>
                <a:spcPts val="155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(interrupt system) cho phép thông báo trạng thái của ngoại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vi</a:t>
            </a:r>
            <a:r>
              <a:rPr sz="2400" spc="-1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để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thể điều phối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tài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nguyên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2400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003366"/>
                </a:solidFill>
                <a:latin typeface="Arial"/>
                <a:cs typeface="Arial"/>
              </a:rPr>
              <a:t>máy.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44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phép nạp đồng thời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nhiều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chương trình đồng thời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để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 chương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trình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thể chiếm CPU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ngay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 có thể. Khi một</a:t>
            </a:r>
            <a:r>
              <a:rPr sz="24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chương  trình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làm việc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ngoại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thì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CPU được chuyển ngay cho một  chương trình khác. </a:t>
            </a:r>
            <a:r>
              <a:rPr sz="2400" spc="-15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 CPU đang dùng cho chương trình  </a:t>
            </a:r>
            <a:r>
              <a:rPr sz="2400" spc="-40" dirty="0">
                <a:solidFill>
                  <a:srgbClr val="003366"/>
                </a:solidFill>
                <a:latin typeface="Arial"/>
                <a:cs typeface="Arial"/>
              </a:rPr>
              <a:t>này,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thì một chương trình khác có thể sử dụng máy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 và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 chương trình thứ 3 có thể đọc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4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355600" marR="5715" indent="-343535" algn="just">
              <a:lnSpc>
                <a:spcPts val="2160"/>
              </a:lnSpc>
              <a:spcBef>
                <a:spcPts val="51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Mỗi khi trạng thái của ngoại vi thay đổi, máy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sinh ra một</a:t>
            </a:r>
            <a:r>
              <a:rPr sz="2400" spc="-1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ngắt  để đình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chỉ tạm thời công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việc hiện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 trao quyền </a:t>
            </a:r>
            <a:r>
              <a:rPr sz="2400" dirty="0" err="1">
                <a:solidFill>
                  <a:srgbClr val="003366"/>
                </a:solidFill>
                <a:latin typeface="Arial"/>
                <a:cs typeface="Arial"/>
              </a:rPr>
              <a:t>cho</a:t>
            </a:r>
            <a:r>
              <a:rPr sz="24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r>
              <a:rPr lang="vi-VN" sz="2400" dirty="0"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003366"/>
                </a:solidFill>
                <a:latin typeface="Arial"/>
                <a:cs typeface="Arial"/>
              </a:rPr>
              <a:t>trình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 điều phối tài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nguyên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(một mô đun 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điều</a:t>
            </a:r>
            <a:r>
              <a:rPr sz="2400" spc="-1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hành)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57C4-7763-B141-BDB5-9C73997123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BC7AB-597E-234F-944D-A101F7C0F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15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86974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70" y="447675"/>
            <a:ext cx="6539230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05"/>
              </a:spcBef>
            </a:pPr>
            <a:r>
              <a:rPr dirty="0"/>
              <a:t>SPOOLING</a:t>
            </a:r>
          </a:p>
          <a:p>
            <a:pPr marL="12700">
              <a:lnSpc>
                <a:spcPts val="2750"/>
              </a:lnSpc>
            </a:pPr>
            <a:r>
              <a:rPr sz="2400" spc="-5" dirty="0"/>
              <a:t>(Simultaneous Peripheral </a:t>
            </a:r>
            <a:r>
              <a:rPr sz="2400" dirty="0"/>
              <a:t>Operation </a:t>
            </a:r>
            <a:r>
              <a:rPr sz="2400" spc="-5" dirty="0"/>
              <a:t>On</a:t>
            </a:r>
            <a:r>
              <a:rPr sz="2400" spc="-30" dirty="0"/>
              <a:t> </a:t>
            </a:r>
            <a:r>
              <a:rPr sz="2400" spc="-5" dirty="0"/>
              <a:t>Line)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871522"/>
            <a:ext cx="8129904" cy="311495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279400" indent="-343535" algn="just">
              <a:lnSpc>
                <a:spcPts val="2590"/>
              </a:lnSpc>
              <a:spcBef>
                <a:spcPts val="43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Song song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hoá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có thể thực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giữa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thiết bị  ngoại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vi không cần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đến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sự tham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CPU.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Mục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đích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cơ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chế spooling là nạp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trước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thông tin  giao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 với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ngoại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vi chậm vào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ngoại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nhanh  hơn.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54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 chưa cần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đọc bìa dữ liệu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bộ nhớ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thì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đọc dữ  liệu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bìa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vào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đĩa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cứng song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song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với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hoạt động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CPU.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Sau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này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 cần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đọc dữ liệu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sẽ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đọc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đĩa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cứng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nhanh hơn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rất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nhiều. Spooling được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 lần đầu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hệ điều hành</a:t>
            </a:r>
            <a:r>
              <a:rPr sz="24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OS/360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CEBF-5CCF-274C-A239-BC5C4DD132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371D8-BB4F-D34F-9B1E-2ED65C1BB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16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771087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391413"/>
            <a:ext cx="6539230" cy="847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10"/>
              </a:lnSpc>
              <a:spcBef>
                <a:spcPts val="105"/>
              </a:spcBef>
            </a:pPr>
            <a:r>
              <a:rPr dirty="0"/>
              <a:t>SPOOLING</a:t>
            </a:r>
          </a:p>
          <a:p>
            <a:pPr marL="12700">
              <a:lnSpc>
                <a:spcPts val="2750"/>
              </a:lnSpc>
            </a:pPr>
            <a:r>
              <a:rPr sz="2400" spc="-5" dirty="0"/>
              <a:t>(Simultaneous Peripheral </a:t>
            </a:r>
            <a:r>
              <a:rPr sz="2400" dirty="0"/>
              <a:t>Operation </a:t>
            </a:r>
            <a:r>
              <a:rPr sz="2400" spc="-5" dirty="0"/>
              <a:t>On</a:t>
            </a:r>
            <a:r>
              <a:rPr sz="2400" spc="-30" dirty="0"/>
              <a:t> </a:t>
            </a:r>
            <a:r>
              <a:rPr sz="2400" spc="-5" dirty="0"/>
              <a:t>Line)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840739" y="1580769"/>
            <a:ext cx="8025130" cy="20993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58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Song song hoá có thể thực hiện giữa các thiết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bị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ngoại vi không</a:t>
            </a:r>
            <a:r>
              <a:rPr sz="2000" spc="-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cần  đến sự tham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gia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CPU. Mục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đích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của cơ chế spooling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là</a:t>
            </a:r>
            <a:r>
              <a:rPr sz="2000" spc="-1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nạp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ts val="1685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trước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thông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tin giao tiếp với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ngoại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vi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chậm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vào </a:t>
            </a:r>
            <a:r>
              <a:rPr sz="2000" spc="5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ngoại</a:t>
            </a:r>
            <a:r>
              <a:rPr sz="20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vi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nhanh</a:t>
            </a:r>
            <a:r>
              <a:rPr sz="2000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hơn.</a:t>
            </a:r>
            <a:endParaRPr sz="2000" dirty="0">
              <a:latin typeface="Arial"/>
              <a:cs typeface="Arial"/>
            </a:endParaRPr>
          </a:p>
          <a:p>
            <a:pPr marL="355600" marR="152400" indent="-343535">
              <a:lnSpc>
                <a:spcPct val="8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VD: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Khi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chưa cần đọc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bìa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dữ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vào bộ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nhớ thì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đọc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dữ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từ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bìa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vào </a:t>
            </a:r>
            <a:r>
              <a:rPr sz="2000" spc="-10" dirty="0">
                <a:solidFill>
                  <a:srgbClr val="003366"/>
                </a:solidFill>
                <a:latin typeface="Arial"/>
                <a:cs typeface="Arial"/>
              </a:rPr>
              <a:t>đĩa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cứng song song với các hoạt động của CPU. Sau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này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khi  cần đọc dữ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liệu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sẽ đọc từ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đĩa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cứng nhanh hơn rất nhiều. Spooling  được sử dụng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lần đầu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hệ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điều hành</a:t>
            </a:r>
            <a:r>
              <a:rPr sz="20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OS/360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9625" y="3857561"/>
            <a:ext cx="8110855" cy="1915160"/>
            <a:chOff x="809625" y="3857561"/>
            <a:chExt cx="8110855" cy="1915160"/>
          </a:xfrm>
        </p:grpSpPr>
        <p:sp>
          <p:nvSpPr>
            <p:cNvPr id="5" name="object 5"/>
            <p:cNvSpPr/>
            <p:nvPr/>
          </p:nvSpPr>
          <p:spPr>
            <a:xfrm>
              <a:off x="2481326" y="4319523"/>
              <a:ext cx="2895600" cy="635"/>
            </a:xfrm>
            <a:custGeom>
              <a:avLst/>
              <a:gdLst/>
              <a:ahLst/>
              <a:cxnLst/>
              <a:rect l="l" t="t" r="r" b="b"/>
              <a:pathLst>
                <a:path w="2895600" h="635">
                  <a:moveTo>
                    <a:pt x="0" y="0"/>
                  </a:moveTo>
                  <a:lnTo>
                    <a:pt x="2895600" y="126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76926" y="4319523"/>
              <a:ext cx="1524000" cy="635"/>
            </a:xfrm>
            <a:custGeom>
              <a:avLst/>
              <a:gdLst/>
              <a:ahLst/>
              <a:cxnLst/>
              <a:rect l="l" t="t" r="r" b="b"/>
              <a:pathLst>
                <a:path w="1524000" h="635">
                  <a:moveTo>
                    <a:pt x="0" y="0"/>
                  </a:moveTo>
                  <a:lnTo>
                    <a:pt x="1524000" y="126"/>
                  </a:lnTo>
                </a:path>
              </a:pathLst>
            </a:custGeom>
            <a:ln w="762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6500" y="5614987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600" y="0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1326" y="5157723"/>
              <a:ext cx="1447800" cy="635"/>
            </a:xfrm>
            <a:custGeom>
              <a:avLst/>
              <a:gdLst/>
              <a:ahLst/>
              <a:cxnLst/>
              <a:rect l="l" t="t" r="r" b="b"/>
              <a:pathLst>
                <a:path w="1447800" h="635">
                  <a:moveTo>
                    <a:pt x="0" y="0"/>
                  </a:moveTo>
                  <a:lnTo>
                    <a:pt x="1447800" y="126"/>
                  </a:lnTo>
                </a:path>
              </a:pathLst>
            </a:custGeom>
            <a:ln w="7620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1326" y="538645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76200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1326" y="3862323"/>
              <a:ext cx="4419600" cy="1905635"/>
            </a:xfrm>
            <a:custGeom>
              <a:avLst/>
              <a:gdLst/>
              <a:ahLst/>
              <a:cxnLst/>
              <a:rect l="l" t="t" r="r" b="b"/>
              <a:pathLst>
                <a:path w="4419600" h="1905635">
                  <a:moveTo>
                    <a:pt x="0" y="0"/>
                  </a:moveTo>
                  <a:lnTo>
                    <a:pt x="0" y="1905063"/>
                  </a:lnTo>
                </a:path>
                <a:path w="4419600" h="1905635">
                  <a:moveTo>
                    <a:pt x="4419600" y="0"/>
                  </a:moveTo>
                  <a:lnTo>
                    <a:pt x="4419600" y="1905063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76926" y="5383275"/>
              <a:ext cx="152400" cy="3175"/>
            </a:xfrm>
            <a:custGeom>
              <a:avLst/>
              <a:gdLst/>
              <a:ahLst/>
              <a:cxnLst/>
              <a:rect l="l" t="t" r="r" b="b"/>
              <a:pathLst>
                <a:path w="152400" h="3175">
                  <a:moveTo>
                    <a:pt x="-38100" y="1587"/>
                  </a:moveTo>
                  <a:lnTo>
                    <a:pt x="190500" y="1587"/>
                  </a:lnTo>
                </a:path>
              </a:pathLst>
            </a:custGeom>
            <a:ln w="79375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4387" y="3862323"/>
              <a:ext cx="8101330" cy="1905635"/>
            </a:xfrm>
            <a:custGeom>
              <a:avLst/>
              <a:gdLst/>
              <a:ahLst/>
              <a:cxnLst/>
              <a:rect l="l" t="t" r="r" b="b"/>
              <a:pathLst>
                <a:path w="8101330" h="1905635">
                  <a:moveTo>
                    <a:pt x="4714938" y="0"/>
                  </a:moveTo>
                  <a:lnTo>
                    <a:pt x="4714938" y="1905063"/>
                  </a:lnTo>
                </a:path>
                <a:path w="8101330" h="1905635">
                  <a:moveTo>
                    <a:pt x="4562538" y="0"/>
                  </a:moveTo>
                  <a:lnTo>
                    <a:pt x="4562538" y="1905063"/>
                  </a:lnTo>
                </a:path>
                <a:path w="8101330" h="1905635">
                  <a:moveTo>
                    <a:pt x="0" y="720851"/>
                  </a:moveTo>
                  <a:lnTo>
                    <a:pt x="8101012" y="662051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4846" y="3890009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ính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7654" y="3759834"/>
            <a:ext cx="1151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Đọc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dữ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từ 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máy đọc</a:t>
            </a:r>
            <a:r>
              <a:rPr sz="1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bìa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7654" y="4606290"/>
            <a:ext cx="935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Đọc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7654" y="4819650"/>
            <a:ext cx="490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từ</a:t>
            </a:r>
            <a:r>
              <a:rPr sz="14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đĩa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58973" y="4590415"/>
            <a:ext cx="1536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Đọc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dữ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liệu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từ</a:t>
            </a:r>
            <a:r>
              <a:rPr sz="1400" spc="-1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máy  đọc </a:t>
            </a:r>
            <a:r>
              <a:rPr sz="1400" dirty="0">
                <a:solidFill>
                  <a:srgbClr val="003366"/>
                </a:solidFill>
                <a:latin typeface="Arial"/>
                <a:cs typeface="Arial"/>
              </a:rPr>
              <a:t>bìa </a:t>
            </a:r>
            <a:r>
              <a:rPr sz="1400" spc="-10" dirty="0">
                <a:solidFill>
                  <a:srgbClr val="003366"/>
                </a:solidFill>
                <a:latin typeface="Arial"/>
                <a:cs typeface="Arial"/>
              </a:rPr>
              <a:t>vào</a:t>
            </a:r>
            <a:r>
              <a:rPr sz="14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đĩa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29326" y="3862323"/>
            <a:ext cx="1967230" cy="1929130"/>
            <a:chOff x="5529326" y="3862323"/>
            <a:chExt cx="1967230" cy="1929130"/>
          </a:xfrm>
        </p:grpSpPr>
        <p:sp>
          <p:nvSpPr>
            <p:cNvPr id="19" name="object 19"/>
            <p:cNvSpPr/>
            <p:nvPr/>
          </p:nvSpPr>
          <p:spPr>
            <a:xfrm>
              <a:off x="5529326" y="4311649"/>
              <a:ext cx="1962150" cy="1303655"/>
            </a:xfrm>
            <a:custGeom>
              <a:avLst/>
              <a:gdLst/>
              <a:ahLst/>
              <a:cxnLst/>
              <a:rect l="l" t="t" r="r" b="b"/>
              <a:pathLst>
                <a:path w="1962150" h="1303654">
                  <a:moveTo>
                    <a:pt x="1390650" y="0"/>
                  </a:moveTo>
                  <a:lnTo>
                    <a:pt x="1962150" y="0"/>
                  </a:lnTo>
                </a:path>
                <a:path w="1962150" h="1303654">
                  <a:moveTo>
                    <a:pt x="0" y="1303337"/>
                  </a:moveTo>
                  <a:lnTo>
                    <a:pt x="571500" y="1303337"/>
                  </a:lnTo>
                </a:path>
              </a:pathLst>
            </a:custGeom>
            <a:ln w="76200">
              <a:solidFill>
                <a:srgbClr val="CC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16701" y="3862323"/>
              <a:ext cx="1374775" cy="1929130"/>
            </a:xfrm>
            <a:custGeom>
              <a:avLst/>
              <a:gdLst/>
              <a:ahLst/>
              <a:cxnLst/>
              <a:rect l="l" t="t" r="r" b="b"/>
              <a:pathLst>
                <a:path w="1374775" h="1929129">
                  <a:moveTo>
                    <a:pt x="0" y="0"/>
                  </a:moveTo>
                  <a:lnTo>
                    <a:pt x="0" y="1905063"/>
                  </a:lnTo>
                </a:path>
                <a:path w="1374775" h="1929129">
                  <a:moveTo>
                    <a:pt x="1374775" y="23875"/>
                  </a:moveTo>
                  <a:lnTo>
                    <a:pt x="1374775" y="1928876"/>
                  </a:lnTo>
                </a:path>
              </a:pathLst>
            </a:custGeom>
            <a:ln w="9525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61429" y="3850385"/>
            <a:ext cx="7175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Tính</a:t>
            </a:r>
            <a:r>
              <a:rPr sz="1400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tiếp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739" y="5249417"/>
            <a:ext cx="7971155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503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Tính</a:t>
            </a:r>
            <a:r>
              <a:rPr sz="14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66"/>
                </a:solidFill>
                <a:latin typeface="Arial"/>
                <a:cs typeface="Arial"/>
              </a:rPr>
              <a:t>tiếp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355600" marR="5080" indent="-343535">
              <a:lnSpc>
                <a:spcPct val="80000"/>
              </a:lnSpc>
              <a:spcBef>
                <a:spcPts val="132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Ngày nay spooling vẫn đang dùng cho máy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in.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file hình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ảnh sẽ 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 ngay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khi máy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chưa sẵn sàng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đã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tạo sẵn trên máy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tính</a:t>
            </a:r>
            <a:r>
              <a:rPr sz="2000" spc="-1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và  đưa vào hàng đợi của máy</a:t>
            </a:r>
            <a:r>
              <a:rPr sz="2000" spc="-10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87E3D111-64B3-B540-B343-633E05BEC6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FF8EE7-F2F5-A34A-A4EE-BD32B02E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17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64989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569721"/>
            <a:ext cx="759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PHÂN </a:t>
            </a:r>
            <a:r>
              <a:rPr spc="-5" dirty="0"/>
              <a:t>CHIA </a:t>
            </a:r>
            <a:r>
              <a:rPr dirty="0"/>
              <a:t>THỜI GIAN </a:t>
            </a:r>
            <a:r>
              <a:rPr spc="-10" dirty="0"/>
              <a:t>(Time-Sharing</a:t>
            </a:r>
            <a:r>
              <a:rPr spc="-195" dirty="0"/>
              <a:t> 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68" y="1621662"/>
            <a:ext cx="7902575" cy="485312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5600" marR="719455" indent="-342900" algn="just">
              <a:lnSpc>
                <a:spcPts val="2690"/>
              </a:lnSpc>
              <a:spcBef>
                <a:spcPts val="74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Chế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độ đa chương trình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đơn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giản buộc các  chương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trình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tiến triển tuần</a:t>
            </a:r>
            <a:r>
              <a:rPr sz="28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tự.</a:t>
            </a:r>
            <a:endParaRPr sz="2800" dirty="0">
              <a:latin typeface="Arial"/>
              <a:cs typeface="Arial"/>
            </a:endParaRPr>
          </a:p>
          <a:p>
            <a:pPr marL="355600" marR="5080" indent="-342900" algn="just">
              <a:lnSpc>
                <a:spcPts val="269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Chế độ phân chia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thời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gian chia tài nguyên máy  (chủ yếu là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CPU)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cho các chương trình trong  những khoảng thời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gian kế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tiếp</a:t>
            </a:r>
            <a:r>
              <a:rPr sz="28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nhau.</a:t>
            </a:r>
            <a:endParaRPr sz="2800" dirty="0">
              <a:latin typeface="Arial"/>
              <a:cs typeface="Arial"/>
            </a:endParaRPr>
          </a:p>
          <a:p>
            <a:pPr marL="355600" marR="41275" indent="-342900" algn="just">
              <a:lnSpc>
                <a:spcPct val="80000"/>
              </a:lnSpc>
              <a:spcBef>
                <a:spcPts val="69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  <a:tab pos="512254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Giải pháp này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làm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tăng hiệu suất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khai thác máy  lên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rất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cao vì phần lớn từ các trạm cuối  (terminal) chủ yếu là thời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gian gõ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bàn phím,  không cần đến toàn</a:t>
            </a:r>
            <a:r>
              <a:rPr sz="2800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bộ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CPU	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cho công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việc  </a:t>
            </a:r>
            <a:r>
              <a:rPr sz="2800" spc="-55" dirty="0">
                <a:solidFill>
                  <a:srgbClr val="003366"/>
                </a:solidFill>
                <a:latin typeface="Arial"/>
                <a:cs typeface="Arial"/>
              </a:rPr>
              <a:t>này.</a:t>
            </a:r>
            <a:endParaRPr sz="2800" dirty="0">
              <a:latin typeface="Arial"/>
              <a:cs typeface="Arial"/>
            </a:endParaRPr>
          </a:p>
          <a:p>
            <a:pPr marL="355600" marR="361950" indent="-342900" algn="just">
              <a:lnSpc>
                <a:spcPct val="8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Phân chia thời gian đã tạo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ra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một chế độ khai 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thác,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cứ cắm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terminal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vào hệ thống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được  phục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vụ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và có thể khai thác phân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tán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7FCC-7280-6647-ACC0-D10B8815B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FA962-BF0D-7F48-AA50-08B7E0B3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18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227591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454" y="387982"/>
            <a:ext cx="7756145" cy="9721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05"/>
              </a:spcBef>
            </a:pPr>
            <a:r>
              <a:rPr dirty="0"/>
              <a:t>ĐA </a:t>
            </a:r>
            <a:r>
              <a:rPr spc="-5" dirty="0"/>
              <a:t>NHIỆM </a:t>
            </a:r>
            <a:r>
              <a:rPr dirty="0"/>
              <a:t>(Multi-task)</a:t>
            </a:r>
            <a:r>
              <a:rPr spc="-195" dirty="0"/>
              <a:t> </a:t>
            </a:r>
            <a:r>
              <a:rPr dirty="0"/>
              <a:t>VÀ</a:t>
            </a:r>
          </a:p>
          <a:p>
            <a:pPr marL="12700">
              <a:lnSpc>
                <a:spcPts val="3650"/>
              </a:lnSpc>
            </a:pPr>
            <a:r>
              <a:rPr dirty="0"/>
              <a:t>ĐA NGƯỜI </a:t>
            </a:r>
            <a:r>
              <a:rPr spc="-5" dirty="0"/>
              <a:t>DÙNG</a:t>
            </a:r>
            <a:r>
              <a:rPr spc="-245" dirty="0"/>
              <a:t> </a:t>
            </a:r>
            <a:r>
              <a:rPr dirty="0"/>
              <a:t>(Multi-user)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4078"/>
            <a:ext cx="7427595" cy="4159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143510" indent="-343535" algn="just">
              <a:lnSpc>
                <a:spcPct val="90000"/>
              </a:lnSpc>
              <a:spcBef>
                <a:spcPts val="38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Phân chia thời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gian đẻ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ra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chế độ đa nhiệm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– các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ứng 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triển đồng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thời,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giúp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máy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tính có  thể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quản lý nhiều nhiệm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vụ có tính thời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thực.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Nói đến đa nhiệm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tức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phân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chia thời</a:t>
            </a:r>
            <a:r>
              <a:rPr sz="2400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gian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900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Đa nhiệm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không có 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nghĩa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nhiều người dùng đồng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thời.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Chế độ nhiều người dùng đồng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xuất hiện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sớm từ khi 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tình tập thể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thông qua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 trạm cuối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(terminal).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tính cần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phải quản lý giao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tiếp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của người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một cách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phân</a:t>
            </a:r>
            <a:r>
              <a:rPr sz="24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tán.</a:t>
            </a:r>
            <a:endParaRPr sz="2400" dirty="0">
              <a:latin typeface="Arial"/>
              <a:cs typeface="Arial"/>
            </a:endParaRPr>
          </a:p>
          <a:p>
            <a:pPr marL="355600" marR="449580" indent="-343535" algn="just">
              <a:lnSpc>
                <a:spcPct val="9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Window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95 là đa nhiệm nhưng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không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đa  người dùng,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Windows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2000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UNIX là đa người  dùng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6708B-8BBC-4145-A589-803CC80F0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F69A-F483-2641-AEE8-846ABB119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19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242513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vi-V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ru-RU" altLang="vi-VN" dirty="0" err="1"/>
              <a:t>J</a:t>
            </a:r>
            <a:r>
              <a:rPr lang="ru-RU" altLang="vi-VN" dirty="0"/>
              <a:t>. </a:t>
            </a:r>
            <a:r>
              <a:rPr lang="ru-RU" altLang="vi-VN" dirty="0" err="1"/>
              <a:t>Glenn</a:t>
            </a:r>
            <a:r>
              <a:rPr lang="ru-RU" altLang="vi-VN" dirty="0"/>
              <a:t> </a:t>
            </a:r>
            <a:r>
              <a:rPr lang="ru-RU" altLang="vi-VN" dirty="0" err="1"/>
              <a:t>Brookshear</a:t>
            </a:r>
            <a:r>
              <a:rPr lang="en-US" altLang="vi-VN" dirty="0"/>
              <a:t>, </a:t>
            </a:r>
            <a:r>
              <a:rPr lang="ru-RU" altLang="vi-VN" b="1" i="1" dirty="0" err="1"/>
              <a:t>Computer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Science</a:t>
            </a:r>
            <a:r>
              <a:rPr lang="ru-RU" altLang="vi-VN" b="1" i="1" dirty="0"/>
              <a:t>: </a:t>
            </a:r>
            <a:r>
              <a:rPr lang="ru-RU" altLang="vi-VN" b="1" i="1" dirty="0" err="1"/>
              <a:t>An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Overview</a:t>
            </a:r>
            <a:r>
              <a:rPr lang="en-US" altLang="vi-VN" i="1" dirty="0"/>
              <a:t>,</a:t>
            </a:r>
            <a:r>
              <a:rPr lang="en-US" altLang="vi-VN" dirty="0"/>
              <a:t> Pearson, </a:t>
            </a:r>
            <a:r>
              <a:rPr lang="ru-RU" altLang="vi-VN" dirty="0"/>
              <a:t>201</a:t>
            </a:r>
            <a:r>
              <a:rPr lang="en-US" altLang="vi-VN" dirty="0"/>
              <a:t>5.</a:t>
            </a:r>
          </a:p>
          <a:p>
            <a:pPr algn="just" eaLnBrk="1" hangingPunct="1"/>
            <a:r>
              <a:rPr lang="en-US" altLang="vi-VN" dirty="0"/>
              <a:t>N. Dell, J. Lewis, </a:t>
            </a:r>
            <a:r>
              <a:rPr lang="ru-RU" altLang="vi-VN" b="1" i="1" dirty="0" err="1"/>
              <a:t>Computer</a:t>
            </a:r>
            <a:r>
              <a:rPr lang="ru-RU" altLang="vi-VN" b="1" i="1" dirty="0"/>
              <a:t> </a:t>
            </a:r>
            <a:r>
              <a:rPr lang="ru-RU" altLang="vi-VN" b="1" i="1" dirty="0" err="1"/>
              <a:t>Science</a:t>
            </a:r>
            <a:r>
              <a:rPr lang="en-US" altLang="vi-VN" b="1" i="1" dirty="0"/>
              <a:t> </a:t>
            </a:r>
            <a:r>
              <a:rPr lang="en-US" altLang="vi-V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</a:t>
            </a:r>
            <a:r>
              <a:rPr lang="en-US" altLang="vi-VN" b="1" i="1" dirty="0"/>
              <a:t>uminated </a:t>
            </a:r>
            <a:r>
              <a:rPr lang="en-US" altLang="vi-VN" i="1" dirty="0"/>
              <a:t>(6</a:t>
            </a:r>
            <a:r>
              <a:rPr lang="en-US" altLang="vi-VN" i="1" baseline="30000" dirty="0"/>
              <a:t>th</a:t>
            </a:r>
            <a:r>
              <a:rPr lang="en-US" altLang="vi-VN" i="1" dirty="0"/>
              <a:t> Edition),</a:t>
            </a:r>
            <a:r>
              <a:rPr lang="en-US" altLang="vi-VN" dirty="0"/>
              <a:t> Jones &amp; Bartlett Learning, </a:t>
            </a:r>
            <a:r>
              <a:rPr lang="ru-RU" altLang="vi-VN" dirty="0"/>
              <a:t>201</a:t>
            </a:r>
            <a:r>
              <a:rPr lang="en-US" altLang="vi-VN" dirty="0"/>
              <a:t>6.</a:t>
            </a:r>
          </a:p>
          <a:p>
            <a:pPr algn="just" eaLnBrk="1" hangingPunct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giảng</a:t>
            </a:r>
            <a:r>
              <a:rPr lang="en-US" altLang="vi-VN" dirty="0"/>
              <a:t> </a:t>
            </a:r>
            <a:r>
              <a:rPr lang="en-US" altLang="vi-VN" dirty="0" err="1"/>
              <a:t>Nhập</a:t>
            </a:r>
            <a:r>
              <a:rPr lang="en-US" altLang="vi-VN" dirty="0"/>
              <a:t> </a:t>
            </a:r>
            <a:r>
              <a:rPr lang="en-US" altLang="vi-VN" dirty="0" err="1"/>
              <a:t>môn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 – </a:t>
            </a:r>
            <a:r>
              <a:rPr lang="en-US" altLang="vi-VN" dirty="0" err="1"/>
              <a:t>Ninh</a:t>
            </a:r>
            <a:r>
              <a:rPr lang="en-US" altLang="vi-VN" dirty="0"/>
              <a:t> </a:t>
            </a:r>
            <a:r>
              <a:rPr lang="en-US" altLang="vi-VN" dirty="0" err="1"/>
              <a:t>Xuân</a:t>
            </a:r>
            <a:r>
              <a:rPr lang="en-US" altLang="vi-VN" dirty="0"/>
              <a:t> </a:t>
            </a:r>
            <a:r>
              <a:rPr lang="en-US" altLang="vi-VN" dirty="0" err="1"/>
              <a:t>Hương</a:t>
            </a:r>
            <a:r>
              <a:rPr lang="en-US" altLang="vi-VN" dirty="0"/>
              <a:t> – ĐH </a:t>
            </a:r>
            <a:r>
              <a:rPr lang="en-US" altLang="vi-VN" dirty="0" err="1"/>
              <a:t>Mở</a:t>
            </a:r>
            <a:r>
              <a:rPr lang="en-US" altLang="vi-VN" dirty="0"/>
              <a:t> </a:t>
            </a:r>
            <a:r>
              <a:rPr lang="en-US" altLang="vi-VN" dirty="0" err="1"/>
              <a:t>Tp</a:t>
            </a:r>
            <a:r>
              <a:rPr lang="en-US" altLang="vi-VN" dirty="0"/>
              <a:t> HCM</a:t>
            </a:r>
          </a:p>
          <a:p>
            <a:pPr algn="just" eaLnBrk="1" hangingPunct="1"/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Ebook</a:t>
            </a:r>
            <a:r>
              <a:rPr lang="en-US" altLang="vi-VN" dirty="0"/>
              <a:t> </a:t>
            </a:r>
            <a:r>
              <a:rPr lang="en-US" altLang="vi-VN" dirty="0" err="1"/>
              <a:t>bài</a:t>
            </a:r>
            <a:r>
              <a:rPr lang="en-US" altLang="vi-VN" dirty="0"/>
              <a:t> </a:t>
            </a:r>
            <a:r>
              <a:rPr lang="en-US" altLang="vi-VN" dirty="0" err="1"/>
              <a:t>giảng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- ĐHQGHN</a:t>
            </a:r>
            <a:endParaRPr lang="vi-VN" altLang="vi-VN" dirty="0"/>
          </a:p>
          <a:p>
            <a:pPr algn="just" eaLnBrk="1" hangingPunct="1"/>
            <a:endParaRPr lang="vi-VN" altLang="vi-VN" dirty="0"/>
          </a:p>
          <a:p>
            <a:pPr algn="just" eaLnBrk="1" hangingPunct="1"/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43542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28015"/>
            <a:ext cx="522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BỘ NHỚ ẢO </a:t>
            </a:r>
            <a:r>
              <a:rPr sz="2400" spc="-10" dirty="0"/>
              <a:t>(Virtual</a:t>
            </a:r>
            <a:r>
              <a:rPr sz="2400" spc="-40" dirty="0"/>
              <a:t> </a:t>
            </a:r>
            <a:r>
              <a:rPr sz="2400" spc="-5" dirty="0"/>
              <a:t>Memory)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1010" y="1507171"/>
            <a:ext cx="474916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nhớ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trong được chia</a:t>
            </a:r>
            <a:r>
              <a:rPr sz="2000" spc="-11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trang</a:t>
            </a:r>
            <a:endParaRPr sz="2000" dirty="0">
              <a:latin typeface="Arial"/>
              <a:cs typeface="Arial"/>
            </a:endParaRPr>
          </a:p>
          <a:p>
            <a:pPr marL="355600" marR="354965" indent="-342900" algn="just">
              <a:lnSpc>
                <a:spcPts val="192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Mỗi chương trình chỉ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nạp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vào  một số trang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nhất định, phần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còn</a:t>
            </a:r>
            <a:r>
              <a:rPr sz="2000" spc="-1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lại  nằm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ở</a:t>
            </a:r>
            <a:r>
              <a:rPr sz="2000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BNN</a:t>
            </a:r>
            <a:endParaRPr sz="2000" dirty="0">
              <a:latin typeface="Arial"/>
              <a:cs typeface="Arial"/>
            </a:endParaRPr>
          </a:p>
          <a:p>
            <a:pPr marL="355600" marR="266700" indent="-342900">
              <a:lnSpc>
                <a:spcPct val="80000"/>
              </a:lnSpc>
              <a:spcBef>
                <a:spcPts val="50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Khi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chạy ra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ngoài vùng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r>
              <a:rPr sz="20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trình  đang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có mặt trong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nhớ,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hệ điều  hành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sẽ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hoán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chuyển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chương  trình cần chạy từ BNN vào thay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thế  phần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vừa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dùng</a:t>
            </a:r>
            <a:r>
              <a:rPr sz="20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xong.</a:t>
            </a:r>
            <a:endParaRPr sz="2000" dirty="0">
              <a:latin typeface="Arial"/>
              <a:cs typeface="Arial"/>
            </a:endParaRPr>
          </a:p>
          <a:p>
            <a:pPr marL="355600" marR="118745" indent="-342900">
              <a:lnSpc>
                <a:spcPct val="8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Bộ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nhớ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ngoài trở thành vùng mở</a:t>
            </a:r>
            <a:r>
              <a:rPr sz="2000" spc="-1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rộng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cho bộ nhớ trong. Chế độ bộ nhớ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ảo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phép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chạy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nhiều</a:t>
            </a:r>
            <a:r>
              <a:rPr sz="2000" spc="-1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endParaRPr sz="2000" dirty="0">
              <a:latin typeface="Arial"/>
              <a:cs typeface="Arial"/>
            </a:endParaRPr>
          </a:p>
          <a:p>
            <a:pPr marL="355600" marR="120014">
              <a:lnSpc>
                <a:spcPct val="8000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trình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đồng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thời có tổng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độ dài lớn</a:t>
            </a:r>
            <a:r>
              <a:rPr sz="2000" spc="-1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hơn  kích thước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bộ nhớ</a:t>
            </a:r>
            <a:r>
              <a:rPr sz="2000" spc="-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trong</a:t>
            </a: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48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Phân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biết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chế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độ bộ nhớ ảo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với các</a:t>
            </a:r>
            <a:r>
              <a:rPr sz="20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sử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dụng bộ nhớ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cho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nhiều đối tượng do 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người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lập trình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tự bố trí (VD kỹ thuật 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overload). </a:t>
            </a:r>
            <a:r>
              <a:rPr sz="2000" spc="-15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chế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độ bộ nhớ  ảo,việc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thay trang được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hệ điều</a:t>
            </a:r>
            <a:r>
              <a:rPr sz="2000" spc="-1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hành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ts val="1920"/>
              </a:lnSpc>
            </a:pP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thực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hiện </a:t>
            </a:r>
            <a:r>
              <a:rPr sz="2000" dirty="0">
                <a:solidFill>
                  <a:srgbClr val="003366"/>
                </a:solidFill>
                <a:latin typeface="Arial"/>
                <a:cs typeface="Arial"/>
              </a:rPr>
              <a:t>tự</a:t>
            </a:r>
            <a:r>
              <a:rPr sz="2000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66"/>
                </a:solidFill>
                <a:latin typeface="Arial"/>
                <a:cs typeface="Arial"/>
              </a:rPr>
              <a:t>động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43637" y="1824037"/>
            <a:ext cx="2600325" cy="2605405"/>
            <a:chOff x="6243637" y="1824037"/>
            <a:chExt cx="2600325" cy="2605405"/>
          </a:xfrm>
        </p:grpSpPr>
        <p:sp>
          <p:nvSpPr>
            <p:cNvPr id="5" name="object 5"/>
            <p:cNvSpPr/>
            <p:nvPr/>
          </p:nvSpPr>
          <p:spPr>
            <a:xfrm>
              <a:off x="6248400" y="2152650"/>
              <a:ext cx="2590800" cy="2272030"/>
            </a:xfrm>
            <a:custGeom>
              <a:avLst/>
              <a:gdLst/>
              <a:ahLst/>
              <a:cxnLst/>
              <a:rect l="l" t="t" r="r" b="b"/>
              <a:pathLst>
                <a:path w="2590800" h="2272029">
                  <a:moveTo>
                    <a:pt x="2590800" y="0"/>
                  </a:moveTo>
                  <a:lnTo>
                    <a:pt x="2572671" y="54286"/>
                  </a:lnTo>
                  <a:lnTo>
                    <a:pt x="2541353" y="88908"/>
                  </a:lnTo>
                  <a:lnTo>
                    <a:pt x="2495672" y="122018"/>
                  </a:lnTo>
                  <a:lnTo>
                    <a:pt x="2436501" y="153397"/>
                  </a:lnTo>
                  <a:lnTo>
                    <a:pt x="2364716" y="182827"/>
                  </a:lnTo>
                  <a:lnTo>
                    <a:pt x="2324366" y="196743"/>
                  </a:lnTo>
                  <a:lnTo>
                    <a:pt x="2281192" y="210089"/>
                  </a:lnTo>
                  <a:lnTo>
                    <a:pt x="2235301" y="222838"/>
                  </a:lnTo>
                  <a:lnTo>
                    <a:pt x="2186803" y="234963"/>
                  </a:lnTo>
                  <a:lnTo>
                    <a:pt x="2135809" y="246437"/>
                  </a:lnTo>
                  <a:lnTo>
                    <a:pt x="2082426" y="257232"/>
                  </a:lnTo>
                  <a:lnTo>
                    <a:pt x="2026765" y="267320"/>
                  </a:lnTo>
                  <a:lnTo>
                    <a:pt x="1968935" y="276675"/>
                  </a:lnTo>
                  <a:lnTo>
                    <a:pt x="1909046" y="285269"/>
                  </a:lnTo>
                  <a:lnTo>
                    <a:pt x="1847205" y="293074"/>
                  </a:lnTo>
                  <a:lnTo>
                    <a:pt x="1783524" y="300063"/>
                  </a:lnTo>
                  <a:lnTo>
                    <a:pt x="1718112" y="306210"/>
                  </a:lnTo>
                  <a:lnTo>
                    <a:pt x="1651077" y="311486"/>
                  </a:lnTo>
                  <a:lnTo>
                    <a:pt x="1582530" y="315864"/>
                  </a:lnTo>
                  <a:lnTo>
                    <a:pt x="1512579" y="319316"/>
                  </a:lnTo>
                  <a:lnTo>
                    <a:pt x="1441334" y="321817"/>
                  </a:lnTo>
                  <a:lnTo>
                    <a:pt x="1368904" y="323337"/>
                  </a:lnTo>
                  <a:lnTo>
                    <a:pt x="1295400" y="323850"/>
                  </a:lnTo>
                  <a:lnTo>
                    <a:pt x="1221895" y="323337"/>
                  </a:lnTo>
                  <a:lnTo>
                    <a:pt x="1149465" y="321817"/>
                  </a:lnTo>
                  <a:lnTo>
                    <a:pt x="1078220" y="319316"/>
                  </a:lnTo>
                  <a:lnTo>
                    <a:pt x="1008269" y="315864"/>
                  </a:lnTo>
                  <a:lnTo>
                    <a:pt x="939722" y="311486"/>
                  </a:lnTo>
                  <a:lnTo>
                    <a:pt x="872687" y="306210"/>
                  </a:lnTo>
                  <a:lnTo>
                    <a:pt x="807275" y="300063"/>
                  </a:lnTo>
                  <a:lnTo>
                    <a:pt x="743594" y="293074"/>
                  </a:lnTo>
                  <a:lnTo>
                    <a:pt x="681753" y="285269"/>
                  </a:lnTo>
                  <a:lnTo>
                    <a:pt x="621864" y="276675"/>
                  </a:lnTo>
                  <a:lnTo>
                    <a:pt x="564034" y="267320"/>
                  </a:lnTo>
                  <a:lnTo>
                    <a:pt x="508373" y="257232"/>
                  </a:lnTo>
                  <a:lnTo>
                    <a:pt x="454990" y="246437"/>
                  </a:lnTo>
                  <a:lnTo>
                    <a:pt x="403996" y="234963"/>
                  </a:lnTo>
                  <a:lnTo>
                    <a:pt x="355498" y="222838"/>
                  </a:lnTo>
                  <a:lnTo>
                    <a:pt x="309607" y="210089"/>
                  </a:lnTo>
                  <a:lnTo>
                    <a:pt x="266433" y="196743"/>
                  </a:lnTo>
                  <a:lnTo>
                    <a:pt x="226083" y="182827"/>
                  </a:lnTo>
                  <a:lnTo>
                    <a:pt x="188669" y="168369"/>
                  </a:lnTo>
                  <a:lnTo>
                    <a:pt x="123081" y="137937"/>
                  </a:lnTo>
                  <a:lnTo>
                    <a:pt x="70546" y="105665"/>
                  </a:lnTo>
                  <a:lnTo>
                    <a:pt x="31937" y="71772"/>
                  </a:lnTo>
                  <a:lnTo>
                    <a:pt x="8130" y="36477"/>
                  </a:lnTo>
                  <a:lnTo>
                    <a:pt x="0" y="0"/>
                  </a:lnTo>
                  <a:lnTo>
                    <a:pt x="0" y="1947799"/>
                  </a:lnTo>
                  <a:lnTo>
                    <a:pt x="18128" y="2002117"/>
                  </a:lnTo>
                  <a:lnTo>
                    <a:pt x="49446" y="2036752"/>
                  </a:lnTo>
                  <a:lnTo>
                    <a:pt x="95127" y="2069869"/>
                  </a:lnTo>
                  <a:lnTo>
                    <a:pt x="154298" y="2101252"/>
                  </a:lnTo>
                  <a:lnTo>
                    <a:pt x="226083" y="2130682"/>
                  </a:lnTo>
                  <a:lnTo>
                    <a:pt x="266433" y="2144596"/>
                  </a:lnTo>
                  <a:lnTo>
                    <a:pt x="309607" y="2157940"/>
                  </a:lnTo>
                  <a:lnTo>
                    <a:pt x="355498" y="2170686"/>
                  </a:lnTo>
                  <a:lnTo>
                    <a:pt x="403996" y="2182808"/>
                  </a:lnTo>
                  <a:lnTo>
                    <a:pt x="454990" y="2194278"/>
                  </a:lnTo>
                  <a:lnTo>
                    <a:pt x="508373" y="2205069"/>
                  </a:lnTo>
                  <a:lnTo>
                    <a:pt x="564034" y="2215153"/>
                  </a:lnTo>
                  <a:lnTo>
                    <a:pt x="621864" y="2224503"/>
                  </a:lnTo>
                  <a:lnTo>
                    <a:pt x="681753" y="2233093"/>
                  </a:lnTo>
                  <a:lnTo>
                    <a:pt x="743594" y="2240894"/>
                  </a:lnTo>
                  <a:lnTo>
                    <a:pt x="807275" y="2247879"/>
                  </a:lnTo>
                  <a:lnTo>
                    <a:pt x="872687" y="2254022"/>
                  </a:lnTo>
                  <a:lnTo>
                    <a:pt x="939722" y="2259294"/>
                  </a:lnTo>
                  <a:lnTo>
                    <a:pt x="1008269" y="2263669"/>
                  </a:lnTo>
                  <a:lnTo>
                    <a:pt x="1078220" y="2267119"/>
                  </a:lnTo>
                  <a:lnTo>
                    <a:pt x="1149465" y="2269617"/>
                  </a:lnTo>
                  <a:lnTo>
                    <a:pt x="1221895" y="2271136"/>
                  </a:lnTo>
                  <a:lnTo>
                    <a:pt x="1295400" y="2271649"/>
                  </a:lnTo>
                  <a:lnTo>
                    <a:pt x="1368904" y="2271136"/>
                  </a:lnTo>
                  <a:lnTo>
                    <a:pt x="1441334" y="2269617"/>
                  </a:lnTo>
                  <a:lnTo>
                    <a:pt x="1512579" y="2267119"/>
                  </a:lnTo>
                  <a:lnTo>
                    <a:pt x="1582530" y="2263669"/>
                  </a:lnTo>
                  <a:lnTo>
                    <a:pt x="1651077" y="2259294"/>
                  </a:lnTo>
                  <a:lnTo>
                    <a:pt x="1718112" y="2254022"/>
                  </a:lnTo>
                  <a:lnTo>
                    <a:pt x="1783524" y="2247879"/>
                  </a:lnTo>
                  <a:lnTo>
                    <a:pt x="1847205" y="2240894"/>
                  </a:lnTo>
                  <a:lnTo>
                    <a:pt x="1909046" y="2233093"/>
                  </a:lnTo>
                  <a:lnTo>
                    <a:pt x="1968935" y="2224503"/>
                  </a:lnTo>
                  <a:lnTo>
                    <a:pt x="2026765" y="2215153"/>
                  </a:lnTo>
                  <a:lnTo>
                    <a:pt x="2082426" y="2205069"/>
                  </a:lnTo>
                  <a:lnTo>
                    <a:pt x="2135809" y="2194278"/>
                  </a:lnTo>
                  <a:lnTo>
                    <a:pt x="2186803" y="2182808"/>
                  </a:lnTo>
                  <a:lnTo>
                    <a:pt x="2235301" y="2170686"/>
                  </a:lnTo>
                  <a:lnTo>
                    <a:pt x="2281192" y="2157940"/>
                  </a:lnTo>
                  <a:lnTo>
                    <a:pt x="2324366" y="2144596"/>
                  </a:lnTo>
                  <a:lnTo>
                    <a:pt x="2364716" y="2130682"/>
                  </a:lnTo>
                  <a:lnTo>
                    <a:pt x="2402130" y="2116225"/>
                  </a:lnTo>
                  <a:lnTo>
                    <a:pt x="2467718" y="2085791"/>
                  </a:lnTo>
                  <a:lnTo>
                    <a:pt x="2520253" y="2053514"/>
                  </a:lnTo>
                  <a:lnTo>
                    <a:pt x="2558862" y="2019610"/>
                  </a:lnTo>
                  <a:lnTo>
                    <a:pt x="2582669" y="1984299"/>
                  </a:lnTo>
                  <a:lnTo>
                    <a:pt x="2590800" y="1947799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1828800"/>
              <a:ext cx="2590800" cy="647700"/>
            </a:xfrm>
            <a:custGeom>
              <a:avLst/>
              <a:gdLst/>
              <a:ahLst/>
              <a:cxnLst/>
              <a:rect l="l" t="t" r="r" b="b"/>
              <a:pathLst>
                <a:path w="2590800" h="647700">
                  <a:moveTo>
                    <a:pt x="1295400" y="0"/>
                  </a:moveTo>
                  <a:lnTo>
                    <a:pt x="1221895" y="512"/>
                  </a:lnTo>
                  <a:lnTo>
                    <a:pt x="1149465" y="2032"/>
                  </a:lnTo>
                  <a:lnTo>
                    <a:pt x="1078220" y="4533"/>
                  </a:lnTo>
                  <a:lnTo>
                    <a:pt x="1008269" y="7985"/>
                  </a:lnTo>
                  <a:lnTo>
                    <a:pt x="939722" y="12363"/>
                  </a:lnTo>
                  <a:lnTo>
                    <a:pt x="872687" y="17639"/>
                  </a:lnTo>
                  <a:lnTo>
                    <a:pt x="807275" y="23786"/>
                  </a:lnTo>
                  <a:lnTo>
                    <a:pt x="743594" y="30775"/>
                  </a:lnTo>
                  <a:lnTo>
                    <a:pt x="681753" y="38580"/>
                  </a:lnTo>
                  <a:lnTo>
                    <a:pt x="621864" y="47174"/>
                  </a:lnTo>
                  <a:lnTo>
                    <a:pt x="564034" y="56529"/>
                  </a:lnTo>
                  <a:lnTo>
                    <a:pt x="508373" y="66617"/>
                  </a:lnTo>
                  <a:lnTo>
                    <a:pt x="454990" y="77412"/>
                  </a:lnTo>
                  <a:lnTo>
                    <a:pt x="403996" y="88886"/>
                  </a:lnTo>
                  <a:lnTo>
                    <a:pt x="355498" y="101011"/>
                  </a:lnTo>
                  <a:lnTo>
                    <a:pt x="309607" y="113760"/>
                  </a:lnTo>
                  <a:lnTo>
                    <a:pt x="266433" y="127106"/>
                  </a:lnTo>
                  <a:lnTo>
                    <a:pt x="226083" y="141022"/>
                  </a:lnTo>
                  <a:lnTo>
                    <a:pt x="188669" y="155480"/>
                  </a:lnTo>
                  <a:lnTo>
                    <a:pt x="123081" y="185912"/>
                  </a:lnTo>
                  <a:lnTo>
                    <a:pt x="70546" y="218184"/>
                  </a:lnTo>
                  <a:lnTo>
                    <a:pt x="31937" y="252077"/>
                  </a:lnTo>
                  <a:lnTo>
                    <a:pt x="8130" y="287372"/>
                  </a:lnTo>
                  <a:lnTo>
                    <a:pt x="0" y="323850"/>
                  </a:lnTo>
                  <a:lnTo>
                    <a:pt x="2050" y="342223"/>
                  </a:lnTo>
                  <a:lnTo>
                    <a:pt x="18128" y="378136"/>
                  </a:lnTo>
                  <a:lnTo>
                    <a:pt x="49446" y="412758"/>
                  </a:lnTo>
                  <a:lnTo>
                    <a:pt x="95127" y="445868"/>
                  </a:lnTo>
                  <a:lnTo>
                    <a:pt x="154298" y="477247"/>
                  </a:lnTo>
                  <a:lnTo>
                    <a:pt x="226083" y="506677"/>
                  </a:lnTo>
                  <a:lnTo>
                    <a:pt x="266433" y="520593"/>
                  </a:lnTo>
                  <a:lnTo>
                    <a:pt x="309607" y="533939"/>
                  </a:lnTo>
                  <a:lnTo>
                    <a:pt x="355498" y="546688"/>
                  </a:lnTo>
                  <a:lnTo>
                    <a:pt x="403996" y="558813"/>
                  </a:lnTo>
                  <a:lnTo>
                    <a:pt x="454990" y="570287"/>
                  </a:lnTo>
                  <a:lnTo>
                    <a:pt x="508373" y="581082"/>
                  </a:lnTo>
                  <a:lnTo>
                    <a:pt x="564034" y="591170"/>
                  </a:lnTo>
                  <a:lnTo>
                    <a:pt x="621864" y="600525"/>
                  </a:lnTo>
                  <a:lnTo>
                    <a:pt x="681753" y="609119"/>
                  </a:lnTo>
                  <a:lnTo>
                    <a:pt x="743594" y="616924"/>
                  </a:lnTo>
                  <a:lnTo>
                    <a:pt x="807275" y="623913"/>
                  </a:lnTo>
                  <a:lnTo>
                    <a:pt x="872687" y="630060"/>
                  </a:lnTo>
                  <a:lnTo>
                    <a:pt x="939722" y="635336"/>
                  </a:lnTo>
                  <a:lnTo>
                    <a:pt x="1008269" y="639714"/>
                  </a:lnTo>
                  <a:lnTo>
                    <a:pt x="1078220" y="643166"/>
                  </a:lnTo>
                  <a:lnTo>
                    <a:pt x="1149465" y="645667"/>
                  </a:lnTo>
                  <a:lnTo>
                    <a:pt x="1221895" y="647187"/>
                  </a:lnTo>
                  <a:lnTo>
                    <a:pt x="1295400" y="647700"/>
                  </a:lnTo>
                  <a:lnTo>
                    <a:pt x="1368904" y="647187"/>
                  </a:lnTo>
                  <a:lnTo>
                    <a:pt x="1441334" y="645667"/>
                  </a:lnTo>
                  <a:lnTo>
                    <a:pt x="1512579" y="643166"/>
                  </a:lnTo>
                  <a:lnTo>
                    <a:pt x="1582530" y="639714"/>
                  </a:lnTo>
                  <a:lnTo>
                    <a:pt x="1651077" y="635336"/>
                  </a:lnTo>
                  <a:lnTo>
                    <a:pt x="1718112" y="630060"/>
                  </a:lnTo>
                  <a:lnTo>
                    <a:pt x="1783524" y="623913"/>
                  </a:lnTo>
                  <a:lnTo>
                    <a:pt x="1847205" y="616924"/>
                  </a:lnTo>
                  <a:lnTo>
                    <a:pt x="1909046" y="609119"/>
                  </a:lnTo>
                  <a:lnTo>
                    <a:pt x="1968935" y="600525"/>
                  </a:lnTo>
                  <a:lnTo>
                    <a:pt x="2026765" y="591170"/>
                  </a:lnTo>
                  <a:lnTo>
                    <a:pt x="2082426" y="581082"/>
                  </a:lnTo>
                  <a:lnTo>
                    <a:pt x="2135809" y="570287"/>
                  </a:lnTo>
                  <a:lnTo>
                    <a:pt x="2186803" y="558813"/>
                  </a:lnTo>
                  <a:lnTo>
                    <a:pt x="2235301" y="546688"/>
                  </a:lnTo>
                  <a:lnTo>
                    <a:pt x="2281192" y="533939"/>
                  </a:lnTo>
                  <a:lnTo>
                    <a:pt x="2324366" y="520593"/>
                  </a:lnTo>
                  <a:lnTo>
                    <a:pt x="2364716" y="506677"/>
                  </a:lnTo>
                  <a:lnTo>
                    <a:pt x="2402130" y="492219"/>
                  </a:lnTo>
                  <a:lnTo>
                    <a:pt x="2467718" y="461787"/>
                  </a:lnTo>
                  <a:lnTo>
                    <a:pt x="2520253" y="429515"/>
                  </a:lnTo>
                  <a:lnTo>
                    <a:pt x="2558862" y="395622"/>
                  </a:lnTo>
                  <a:lnTo>
                    <a:pt x="2582669" y="360327"/>
                  </a:lnTo>
                  <a:lnTo>
                    <a:pt x="2590800" y="323850"/>
                  </a:lnTo>
                  <a:lnTo>
                    <a:pt x="2588749" y="305476"/>
                  </a:lnTo>
                  <a:lnTo>
                    <a:pt x="2572671" y="269563"/>
                  </a:lnTo>
                  <a:lnTo>
                    <a:pt x="2541353" y="234941"/>
                  </a:lnTo>
                  <a:lnTo>
                    <a:pt x="2495672" y="201831"/>
                  </a:lnTo>
                  <a:lnTo>
                    <a:pt x="2436501" y="170452"/>
                  </a:lnTo>
                  <a:lnTo>
                    <a:pt x="2364716" y="141022"/>
                  </a:lnTo>
                  <a:lnTo>
                    <a:pt x="2324366" y="127106"/>
                  </a:lnTo>
                  <a:lnTo>
                    <a:pt x="2281192" y="113760"/>
                  </a:lnTo>
                  <a:lnTo>
                    <a:pt x="2235301" y="101011"/>
                  </a:lnTo>
                  <a:lnTo>
                    <a:pt x="2186803" y="88886"/>
                  </a:lnTo>
                  <a:lnTo>
                    <a:pt x="2135809" y="77412"/>
                  </a:lnTo>
                  <a:lnTo>
                    <a:pt x="2082426" y="66617"/>
                  </a:lnTo>
                  <a:lnTo>
                    <a:pt x="2026765" y="56529"/>
                  </a:lnTo>
                  <a:lnTo>
                    <a:pt x="1968935" y="47174"/>
                  </a:lnTo>
                  <a:lnTo>
                    <a:pt x="1909046" y="38580"/>
                  </a:lnTo>
                  <a:lnTo>
                    <a:pt x="1847205" y="30775"/>
                  </a:lnTo>
                  <a:lnTo>
                    <a:pt x="1783524" y="23786"/>
                  </a:lnTo>
                  <a:lnTo>
                    <a:pt x="1718112" y="17639"/>
                  </a:lnTo>
                  <a:lnTo>
                    <a:pt x="1651077" y="12363"/>
                  </a:lnTo>
                  <a:lnTo>
                    <a:pt x="1582530" y="7985"/>
                  </a:lnTo>
                  <a:lnTo>
                    <a:pt x="1512579" y="4533"/>
                  </a:lnTo>
                  <a:lnTo>
                    <a:pt x="1441334" y="2032"/>
                  </a:lnTo>
                  <a:lnTo>
                    <a:pt x="1368904" y="512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8400" y="1828800"/>
              <a:ext cx="2590800" cy="2595880"/>
            </a:xfrm>
            <a:custGeom>
              <a:avLst/>
              <a:gdLst/>
              <a:ahLst/>
              <a:cxnLst/>
              <a:rect l="l" t="t" r="r" b="b"/>
              <a:pathLst>
                <a:path w="2590800" h="2595879">
                  <a:moveTo>
                    <a:pt x="2590800" y="323850"/>
                  </a:moveTo>
                  <a:lnTo>
                    <a:pt x="2572671" y="378136"/>
                  </a:lnTo>
                  <a:lnTo>
                    <a:pt x="2541353" y="412758"/>
                  </a:lnTo>
                  <a:lnTo>
                    <a:pt x="2495672" y="445868"/>
                  </a:lnTo>
                  <a:lnTo>
                    <a:pt x="2436501" y="477247"/>
                  </a:lnTo>
                  <a:lnTo>
                    <a:pt x="2364716" y="506677"/>
                  </a:lnTo>
                  <a:lnTo>
                    <a:pt x="2324366" y="520593"/>
                  </a:lnTo>
                  <a:lnTo>
                    <a:pt x="2281192" y="533939"/>
                  </a:lnTo>
                  <a:lnTo>
                    <a:pt x="2235301" y="546688"/>
                  </a:lnTo>
                  <a:lnTo>
                    <a:pt x="2186803" y="558813"/>
                  </a:lnTo>
                  <a:lnTo>
                    <a:pt x="2135809" y="570287"/>
                  </a:lnTo>
                  <a:lnTo>
                    <a:pt x="2082426" y="581082"/>
                  </a:lnTo>
                  <a:lnTo>
                    <a:pt x="2026765" y="591170"/>
                  </a:lnTo>
                  <a:lnTo>
                    <a:pt x="1968935" y="600525"/>
                  </a:lnTo>
                  <a:lnTo>
                    <a:pt x="1909046" y="609119"/>
                  </a:lnTo>
                  <a:lnTo>
                    <a:pt x="1847205" y="616924"/>
                  </a:lnTo>
                  <a:lnTo>
                    <a:pt x="1783524" y="623913"/>
                  </a:lnTo>
                  <a:lnTo>
                    <a:pt x="1718112" y="630060"/>
                  </a:lnTo>
                  <a:lnTo>
                    <a:pt x="1651077" y="635336"/>
                  </a:lnTo>
                  <a:lnTo>
                    <a:pt x="1582530" y="639714"/>
                  </a:lnTo>
                  <a:lnTo>
                    <a:pt x="1512579" y="643166"/>
                  </a:lnTo>
                  <a:lnTo>
                    <a:pt x="1441334" y="645667"/>
                  </a:lnTo>
                  <a:lnTo>
                    <a:pt x="1368904" y="647187"/>
                  </a:lnTo>
                  <a:lnTo>
                    <a:pt x="1295400" y="647700"/>
                  </a:lnTo>
                  <a:lnTo>
                    <a:pt x="1221895" y="647187"/>
                  </a:lnTo>
                  <a:lnTo>
                    <a:pt x="1149465" y="645667"/>
                  </a:lnTo>
                  <a:lnTo>
                    <a:pt x="1078220" y="643166"/>
                  </a:lnTo>
                  <a:lnTo>
                    <a:pt x="1008269" y="639714"/>
                  </a:lnTo>
                  <a:lnTo>
                    <a:pt x="939722" y="635336"/>
                  </a:lnTo>
                  <a:lnTo>
                    <a:pt x="872687" y="630060"/>
                  </a:lnTo>
                  <a:lnTo>
                    <a:pt x="807275" y="623913"/>
                  </a:lnTo>
                  <a:lnTo>
                    <a:pt x="743594" y="616924"/>
                  </a:lnTo>
                  <a:lnTo>
                    <a:pt x="681753" y="609119"/>
                  </a:lnTo>
                  <a:lnTo>
                    <a:pt x="621864" y="600525"/>
                  </a:lnTo>
                  <a:lnTo>
                    <a:pt x="564034" y="591170"/>
                  </a:lnTo>
                  <a:lnTo>
                    <a:pt x="508373" y="581082"/>
                  </a:lnTo>
                  <a:lnTo>
                    <a:pt x="454990" y="570287"/>
                  </a:lnTo>
                  <a:lnTo>
                    <a:pt x="403996" y="558813"/>
                  </a:lnTo>
                  <a:lnTo>
                    <a:pt x="355498" y="546688"/>
                  </a:lnTo>
                  <a:lnTo>
                    <a:pt x="309607" y="533939"/>
                  </a:lnTo>
                  <a:lnTo>
                    <a:pt x="266433" y="520593"/>
                  </a:lnTo>
                  <a:lnTo>
                    <a:pt x="226083" y="506677"/>
                  </a:lnTo>
                  <a:lnTo>
                    <a:pt x="188669" y="492219"/>
                  </a:lnTo>
                  <a:lnTo>
                    <a:pt x="123081" y="461787"/>
                  </a:lnTo>
                  <a:lnTo>
                    <a:pt x="70546" y="429515"/>
                  </a:lnTo>
                  <a:lnTo>
                    <a:pt x="31937" y="395622"/>
                  </a:lnTo>
                  <a:lnTo>
                    <a:pt x="8130" y="360327"/>
                  </a:lnTo>
                  <a:lnTo>
                    <a:pt x="0" y="323850"/>
                  </a:lnTo>
                  <a:lnTo>
                    <a:pt x="2050" y="305476"/>
                  </a:lnTo>
                  <a:lnTo>
                    <a:pt x="18128" y="269563"/>
                  </a:lnTo>
                  <a:lnTo>
                    <a:pt x="49446" y="234941"/>
                  </a:lnTo>
                  <a:lnTo>
                    <a:pt x="95127" y="201831"/>
                  </a:lnTo>
                  <a:lnTo>
                    <a:pt x="154298" y="170452"/>
                  </a:lnTo>
                  <a:lnTo>
                    <a:pt x="226083" y="141022"/>
                  </a:lnTo>
                  <a:lnTo>
                    <a:pt x="266433" y="127106"/>
                  </a:lnTo>
                  <a:lnTo>
                    <a:pt x="309607" y="113760"/>
                  </a:lnTo>
                  <a:lnTo>
                    <a:pt x="355498" y="101011"/>
                  </a:lnTo>
                  <a:lnTo>
                    <a:pt x="403996" y="88886"/>
                  </a:lnTo>
                  <a:lnTo>
                    <a:pt x="454990" y="77412"/>
                  </a:lnTo>
                  <a:lnTo>
                    <a:pt x="508373" y="66617"/>
                  </a:lnTo>
                  <a:lnTo>
                    <a:pt x="564034" y="56529"/>
                  </a:lnTo>
                  <a:lnTo>
                    <a:pt x="621864" y="47174"/>
                  </a:lnTo>
                  <a:lnTo>
                    <a:pt x="681753" y="38580"/>
                  </a:lnTo>
                  <a:lnTo>
                    <a:pt x="743594" y="30775"/>
                  </a:lnTo>
                  <a:lnTo>
                    <a:pt x="807275" y="23786"/>
                  </a:lnTo>
                  <a:lnTo>
                    <a:pt x="872687" y="17639"/>
                  </a:lnTo>
                  <a:lnTo>
                    <a:pt x="939722" y="12363"/>
                  </a:lnTo>
                  <a:lnTo>
                    <a:pt x="1008269" y="7985"/>
                  </a:lnTo>
                  <a:lnTo>
                    <a:pt x="1078220" y="4533"/>
                  </a:lnTo>
                  <a:lnTo>
                    <a:pt x="1149465" y="2032"/>
                  </a:lnTo>
                  <a:lnTo>
                    <a:pt x="1221895" y="512"/>
                  </a:lnTo>
                  <a:lnTo>
                    <a:pt x="1295400" y="0"/>
                  </a:lnTo>
                  <a:lnTo>
                    <a:pt x="1368904" y="512"/>
                  </a:lnTo>
                  <a:lnTo>
                    <a:pt x="1441334" y="2032"/>
                  </a:lnTo>
                  <a:lnTo>
                    <a:pt x="1512579" y="4533"/>
                  </a:lnTo>
                  <a:lnTo>
                    <a:pt x="1582530" y="7985"/>
                  </a:lnTo>
                  <a:lnTo>
                    <a:pt x="1651077" y="12363"/>
                  </a:lnTo>
                  <a:lnTo>
                    <a:pt x="1718112" y="17639"/>
                  </a:lnTo>
                  <a:lnTo>
                    <a:pt x="1783524" y="23786"/>
                  </a:lnTo>
                  <a:lnTo>
                    <a:pt x="1847205" y="30775"/>
                  </a:lnTo>
                  <a:lnTo>
                    <a:pt x="1909046" y="38580"/>
                  </a:lnTo>
                  <a:lnTo>
                    <a:pt x="1968935" y="47174"/>
                  </a:lnTo>
                  <a:lnTo>
                    <a:pt x="2026765" y="56529"/>
                  </a:lnTo>
                  <a:lnTo>
                    <a:pt x="2082426" y="66617"/>
                  </a:lnTo>
                  <a:lnTo>
                    <a:pt x="2135809" y="77412"/>
                  </a:lnTo>
                  <a:lnTo>
                    <a:pt x="2186803" y="88886"/>
                  </a:lnTo>
                  <a:lnTo>
                    <a:pt x="2235301" y="101011"/>
                  </a:lnTo>
                  <a:lnTo>
                    <a:pt x="2281192" y="113760"/>
                  </a:lnTo>
                  <a:lnTo>
                    <a:pt x="2324366" y="127106"/>
                  </a:lnTo>
                  <a:lnTo>
                    <a:pt x="2364716" y="141022"/>
                  </a:lnTo>
                  <a:lnTo>
                    <a:pt x="2402130" y="155480"/>
                  </a:lnTo>
                  <a:lnTo>
                    <a:pt x="2467718" y="185912"/>
                  </a:lnTo>
                  <a:lnTo>
                    <a:pt x="2520253" y="218184"/>
                  </a:lnTo>
                  <a:lnTo>
                    <a:pt x="2558862" y="252077"/>
                  </a:lnTo>
                  <a:lnTo>
                    <a:pt x="2582669" y="287372"/>
                  </a:lnTo>
                  <a:lnTo>
                    <a:pt x="2590800" y="323850"/>
                  </a:lnTo>
                  <a:close/>
                </a:path>
                <a:path w="2590800" h="2595879">
                  <a:moveTo>
                    <a:pt x="2590800" y="323850"/>
                  </a:moveTo>
                  <a:lnTo>
                    <a:pt x="2590800" y="2271649"/>
                  </a:lnTo>
                  <a:lnTo>
                    <a:pt x="2588749" y="2290034"/>
                  </a:lnTo>
                  <a:lnTo>
                    <a:pt x="2572671" y="2325967"/>
                  </a:lnTo>
                  <a:lnTo>
                    <a:pt x="2541353" y="2360602"/>
                  </a:lnTo>
                  <a:lnTo>
                    <a:pt x="2495672" y="2393719"/>
                  </a:lnTo>
                  <a:lnTo>
                    <a:pt x="2436501" y="2425102"/>
                  </a:lnTo>
                  <a:lnTo>
                    <a:pt x="2364716" y="2454532"/>
                  </a:lnTo>
                  <a:lnTo>
                    <a:pt x="2324366" y="2468446"/>
                  </a:lnTo>
                  <a:lnTo>
                    <a:pt x="2281192" y="2481790"/>
                  </a:lnTo>
                  <a:lnTo>
                    <a:pt x="2235301" y="2494536"/>
                  </a:lnTo>
                  <a:lnTo>
                    <a:pt x="2186803" y="2506658"/>
                  </a:lnTo>
                  <a:lnTo>
                    <a:pt x="2135809" y="2518128"/>
                  </a:lnTo>
                  <a:lnTo>
                    <a:pt x="2082426" y="2528919"/>
                  </a:lnTo>
                  <a:lnTo>
                    <a:pt x="2026765" y="2539003"/>
                  </a:lnTo>
                  <a:lnTo>
                    <a:pt x="1968935" y="2548353"/>
                  </a:lnTo>
                  <a:lnTo>
                    <a:pt x="1909046" y="2556943"/>
                  </a:lnTo>
                  <a:lnTo>
                    <a:pt x="1847205" y="2564744"/>
                  </a:lnTo>
                  <a:lnTo>
                    <a:pt x="1783524" y="2571729"/>
                  </a:lnTo>
                  <a:lnTo>
                    <a:pt x="1718112" y="2577872"/>
                  </a:lnTo>
                  <a:lnTo>
                    <a:pt x="1651077" y="2583144"/>
                  </a:lnTo>
                  <a:lnTo>
                    <a:pt x="1582530" y="2587519"/>
                  </a:lnTo>
                  <a:lnTo>
                    <a:pt x="1512579" y="2590969"/>
                  </a:lnTo>
                  <a:lnTo>
                    <a:pt x="1441334" y="2593467"/>
                  </a:lnTo>
                  <a:lnTo>
                    <a:pt x="1368904" y="2594986"/>
                  </a:lnTo>
                  <a:lnTo>
                    <a:pt x="1295400" y="2595499"/>
                  </a:lnTo>
                  <a:lnTo>
                    <a:pt x="1221895" y="2594986"/>
                  </a:lnTo>
                  <a:lnTo>
                    <a:pt x="1149465" y="2593467"/>
                  </a:lnTo>
                  <a:lnTo>
                    <a:pt x="1078220" y="2590969"/>
                  </a:lnTo>
                  <a:lnTo>
                    <a:pt x="1008269" y="2587519"/>
                  </a:lnTo>
                  <a:lnTo>
                    <a:pt x="939722" y="2583144"/>
                  </a:lnTo>
                  <a:lnTo>
                    <a:pt x="872687" y="2577872"/>
                  </a:lnTo>
                  <a:lnTo>
                    <a:pt x="807275" y="2571729"/>
                  </a:lnTo>
                  <a:lnTo>
                    <a:pt x="743594" y="2564744"/>
                  </a:lnTo>
                  <a:lnTo>
                    <a:pt x="681753" y="2556943"/>
                  </a:lnTo>
                  <a:lnTo>
                    <a:pt x="621864" y="2548353"/>
                  </a:lnTo>
                  <a:lnTo>
                    <a:pt x="564034" y="2539003"/>
                  </a:lnTo>
                  <a:lnTo>
                    <a:pt x="508373" y="2528919"/>
                  </a:lnTo>
                  <a:lnTo>
                    <a:pt x="454990" y="2518128"/>
                  </a:lnTo>
                  <a:lnTo>
                    <a:pt x="403996" y="2506658"/>
                  </a:lnTo>
                  <a:lnTo>
                    <a:pt x="355498" y="2494536"/>
                  </a:lnTo>
                  <a:lnTo>
                    <a:pt x="309607" y="2481790"/>
                  </a:lnTo>
                  <a:lnTo>
                    <a:pt x="266433" y="2468446"/>
                  </a:lnTo>
                  <a:lnTo>
                    <a:pt x="226083" y="2454532"/>
                  </a:lnTo>
                  <a:lnTo>
                    <a:pt x="188669" y="2440075"/>
                  </a:lnTo>
                  <a:lnTo>
                    <a:pt x="123081" y="2409641"/>
                  </a:lnTo>
                  <a:lnTo>
                    <a:pt x="70546" y="2377364"/>
                  </a:lnTo>
                  <a:lnTo>
                    <a:pt x="31937" y="2343460"/>
                  </a:lnTo>
                  <a:lnTo>
                    <a:pt x="8130" y="2308149"/>
                  </a:lnTo>
                  <a:lnTo>
                    <a:pt x="0" y="2271649"/>
                  </a:lnTo>
                  <a:lnTo>
                    <a:pt x="0" y="323850"/>
                  </a:lnTo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29426" y="253365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36538" y="2555113"/>
          <a:ext cx="1341752" cy="4158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8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861175" y="31242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868350" y="3140075"/>
          <a:ext cx="1344293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828533" y="2578354"/>
            <a:ext cx="5118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Prg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332" y="3232785"/>
            <a:ext cx="5118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Prg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1057" y="2014854"/>
            <a:ext cx="1242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Bộ nhớ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ngoài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8400" y="4572000"/>
            <a:ext cx="2590800" cy="1816100"/>
          </a:xfrm>
          <a:custGeom>
            <a:avLst/>
            <a:gdLst/>
            <a:ahLst/>
            <a:cxnLst/>
            <a:rect l="l" t="t" r="r" b="b"/>
            <a:pathLst>
              <a:path w="2590800" h="1816100">
                <a:moveTo>
                  <a:pt x="2590800" y="0"/>
                </a:moveTo>
                <a:lnTo>
                  <a:pt x="0" y="0"/>
                </a:lnTo>
                <a:lnTo>
                  <a:pt x="0" y="1816100"/>
                </a:lnTo>
                <a:lnTo>
                  <a:pt x="2590800" y="1816100"/>
                </a:lnTo>
                <a:lnTo>
                  <a:pt x="25908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25565" y="6064707"/>
            <a:ext cx="22364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Bộ nhớ trong </a:t>
            </a:r>
            <a:r>
              <a:rPr sz="1600" spc="-10" dirty="0">
                <a:solidFill>
                  <a:srgbClr val="003366"/>
                </a:solidFill>
                <a:latin typeface="Arial"/>
                <a:cs typeface="Arial"/>
              </a:rPr>
              <a:t>phân</a:t>
            </a:r>
            <a:r>
              <a:rPr sz="1600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trang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91400" y="3733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398575" y="3749675"/>
          <a:ext cx="1341752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3366"/>
                      </a:solidFill>
                      <a:prstDash val="solid"/>
                    </a:lnL>
                    <a:lnR w="9525">
                      <a:solidFill>
                        <a:srgbClr val="003366"/>
                      </a:solidFill>
                      <a:prstDash val="solid"/>
                    </a:lnR>
                    <a:lnT w="9525">
                      <a:solidFill>
                        <a:srgbClr val="003366"/>
                      </a:solidFill>
                      <a:prstDash val="solid"/>
                    </a:lnT>
                    <a:lnB w="9525">
                      <a:solidFill>
                        <a:srgbClr val="003366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5813425" y="4637087"/>
            <a:ext cx="2954655" cy="1457325"/>
            <a:chOff x="5813425" y="4637087"/>
            <a:chExt cx="2954655" cy="1457325"/>
          </a:xfrm>
        </p:grpSpPr>
        <p:sp>
          <p:nvSpPr>
            <p:cNvPr id="20" name="object 20"/>
            <p:cNvSpPr/>
            <p:nvPr/>
          </p:nvSpPr>
          <p:spPr>
            <a:xfrm>
              <a:off x="6380226" y="4710176"/>
              <a:ext cx="1710055" cy="1310005"/>
            </a:xfrm>
            <a:custGeom>
              <a:avLst/>
              <a:gdLst/>
              <a:ahLst/>
              <a:cxnLst/>
              <a:rect l="l" t="t" r="r" b="b"/>
              <a:pathLst>
                <a:path w="1710054" h="1310004">
                  <a:moveTo>
                    <a:pt x="0" y="1309624"/>
                  </a:moveTo>
                  <a:lnTo>
                    <a:pt x="506412" y="1309624"/>
                  </a:lnTo>
                  <a:lnTo>
                    <a:pt x="506412" y="0"/>
                  </a:lnTo>
                  <a:lnTo>
                    <a:pt x="0" y="0"/>
                  </a:lnTo>
                  <a:lnTo>
                    <a:pt x="0" y="1309624"/>
                  </a:lnTo>
                  <a:close/>
                </a:path>
                <a:path w="1710054" h="1310004">
                  <a:moveTo>
                    <a:pt x="579374" y="1309624"/>
                  </a:moveTo>
                  <a:lnTo>
                    <a:pt x="1120711" y="1309624"/>
                  </a:lnTo>
                  <a:lnTo>
                    <a:pt x="1120711" y="14224"/>
                  </a:lnTo>
                  <a:lnTo>
                    <a:pt x="579374" y="14224"/>
                  </a:lnTo>
                  <a:lnTo>
                    <a:pt x="579374" y="1309624"/>
                  </a:lnTo>
                  <a:close/>
                </a:path>
                <a:path w="1710054" h="1310004">
                  <a:moveTo>
                    <a:pt x="1204849" y="1309624"/>
                  </a:moveTo>
                  <a:lnTo>
                    <a:pt x="1709674" y="1309624"/>
                  </a:lnTo>
                  <a:lnTo>
                    <a:pt x="1709674" y="0"/>
                  </a:lnTo>
                  <a:lnTo>
                    <a:pt x="1204849" y="0"/>
                  </a:lnTo>
                  <a:lnTo>
                    <a:pt x="1204849" y="1309624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74101" y="4700587"/>
              <a:ext cx="542925" cy="1295400"/>
            </a:xfrm>
            <a:custGeom>
              <a:avLst/>
              <a:gdLst/>
              <a:ahLst/>
              <a:cxnLst/>
              <a:rect l="l" t="t" r="r" b="b"/>
              <a:pathLst>
                <a:path w="542925" h="1295400">
                  <a:moveTo>
                    <a:pt x="542925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542925" y="1295400"/>
                  </a:lnTo>
                  <a:lnTo>
                    <a:pt x="542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81750" y="4700587"/>
              <a:ext cx="2335530" cy="1320800"/>
            </a:xfrm>
            <a:custGeom>
              <a:avLst/>
              <a:gdLst/>
              <a:ahLst/>
              <a:cxnLst/>
              <a:rect l="l" t="t" r="r" b="b"/>
              <a:pathLst>
                <a:path w="2335529" h="1320800">
                  <a:moveTo>
                    <a:pt x="1792351" y="1295400"/>
                  </a:moveTo>
                  <a:lnTo>
                    <a:pt x="2335276" y="1295400"/>
                  </a:lnTo>
                  <a:lnTo>
                    <a:pt x="2335276" y="0"/>
                  </a:lnTo>
                  <a:lnTo>
                    <a:pt x="1792351" y="0"/>
                  </a:lnTo>
                  <a:lnTo>
                    <a:pt x="1792351" y="1295400"/>
                  </a:lnTo>
                  <a:close/>
                </a:path>
                <a:path w="2335529" h="1320800">
                  <a:moveTo>
                    <a:pt x="0" y="1320800"/>
                  </a:moveTo>
                  <a:lnTo>
                    <a:pt x="506412" y="1320800"/>
                  </a:lnTo>
                  <a:lnTo>
                    <a:pt x="506412" y="12700"/>
                  </a:lnTo>
                  <a:lnTo>
                    <a:pt x="0" y="12700"/>
                  </a:lnTo>
                  <a:lnTo>
                    <a:pt x="0" y="1320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88250" y="4710176"/>
              <a:ext cx="504825" cy="1310005"/>
            </a:xfrm>
            <a:custGeom>
              <a:avLst/>
              <a:gdLst/>
              <a:ahLst/>
              <a:cxnLst/>
              <a:rect l="l" t="t" r="r" b="b"/>
              <a:pathLst>
                <a:path w="504825" h="1310004">
                  <a:moveTo>
                    <a:pt x="504825" y="0"/>
                  </a:moveTo>
                  <a:lnTo>
                    <a:pt x="0" y="0"/>
                  </a:lnTo>
                  <a:lnTo>
                    <a:pt x="0" y="1309624"/>
                  </a:lnTo>
                  <a:lnTo>
                    <a:pt x="504825" y="1309624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88250" y="4710176"/>
              <a:ext cx="504825" cy="1310005"/>
            </a:xfrm>
            <a:custGeom>
              <a:avLst/>
              <a:gdLst/>
              <a:ahLst/>
              <a:cxnLst/>
              <a:rect l="l" t="t" r="r" b="b"/>
              <a:pathLst>
                <a:path w="504825" h="1310004">
                  <a:moveTo>
                    <a:pt x="0" y="1309624"/>
                  </a:moveTo>
                  <a:lnTo>
                    <a:pt x="504825" y="1309624"/>
                  </a:lnTo>
                  <a:lnTo>
                    <a:pt x="504825" y="0"/>
                  </a:lnTo>
                  <a:lnTo>
                    <a:pt x="0" y="0"/>
                  </a:lnTo>
                  <a:lnTo>
                    <a:pt x="0" y="1309624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53250" y="4713287"/>
              <a:ext cx="548005" cy="1308100"/>
            </a:xfrm>
            <a:custGeom>
              <a:avLst/>
              <a:gdLst/>
              <a:ahLst/>
              <a:cxnLst/>
              <a:rect l="l" t="t" r="r" b="b"/>
              <a:pathLst>
                <a:path w="548004" h="1308100">
                  <a:moveTo>
                    <a:pt x="547687" y="0"/>
                  </a:moveTo>
                  <a:lnTo>
                    <a:pt x="0" y="0"/>
                  </a:lnTo>
                  <a:lnTo>
                    <a:pt x="0" y="1308100"/>
                  </a:lnTo>
                  <a:lnTo>
                    <a:pt x="547687" y="1308100"/>
                  </a:lnTo>
                  <a:lnTo>
                    <a:pt x="54768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53250" y="4713287"/>
              <a:ext cx="548005" cy="1308100"/>
            </a:xfrm>
            <a:custGeom>
              <a:avLst/>
              <a:gdLst/>
              <a:ahLst/>
              <a:cxnLst/>
              <a:rect l="l" t="t" r="r" b="b"/>
              <a:pathLst>
                <a:path w="548004" h="1308100">
                  <a:moveTo>
                    <a:pt x="0" y="1308100"/>
                  </a:moveTo>
                  <a:lnTo>
                    <a:pt x="547687" y="1308100"/>
                  </a:lnTo>
                  <a:lnTo>
                    <a:pt x="547687" y="0"/>
                  </a:lnTo>
                  <a:lnTo>
                    <a:pt x="0" y="0"/>
                  </a:lnTo>
                  <a:lnTo>
                    <a:pt x="0" y="13081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77051" y="4713287"/>
              <a:ext cx="506730" cy="1308100"/>
            </a:xfrm>
            <a:custGeom>
              <a:avLst/>
              <a:gdLst/>
              <a:ahLst/>
              <a:cxnLst/>
              <a:rect l="l" t="t" r="r" b="b"/>
              <a:pathLst>
                <a:path w="506729" h="1308100">
                  <a:moveTo>
                    <a:pt x="506412" y="0"/>
                  </a:moveTo>
                  <a:lnTo>
                    <a:pt x="0" y="0"/>
                  </a:lnTo>
                  <a:lnTo>
                    <a:pt x="0" y="1308100"/>
                  </a:lnTo>
                  <a:lnTo>
                    <a:pt x="506412" y="1308100"/>
                  </a:lnTo>
                  <a:lnTo>
                    <a:pt x="50641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77051" y="4713287"/>
              <a:ext cx="506730" cy="1308100"/>
            </a:xfrm>
            <a:custGeom>
              <a:avLst/>
              <a:gdLst/>
              <a:ahLst/>
              <a:cxnLst/>
              <a:rect l="l" t="t" r="r" b="b"/>
              <a:pathLst>
                <a:path w="506729" h="1308100">
                  <a:moveTo>
                    <a:pt x="0" y="1308100"/>
                  </a:moveTo>
                  <a:lnTo>
                    <a:pt x="506412" y="1308100"/>
                  </a:lnTo>
                  <a:lnTo>
                    <a:pt x="506412" y="0"/>
                  </a:lnTo>
                  <a:lnTo>
                    <a:pt x="0" y="0"/>
                  </a:lnTo>
                  <a:lnTo>
                    <a:pt x="0" y="13081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13425" y="4743450"/>
              <a:ext cx="819150" cy="114300"/>
            </a:xfrm>
            <a:custGeom>
              <a:avLst/>
              <a:gdLst/>
              <a:ahLst/>
              <a:cxnLst/>
              <a:rect l="l" t="t" r="r" b="b"/>
              <a:pathLst>
                <a:path w="819150" h="114300">
                  <a:moveTo>
                    <a:pt x="704850" y="0"/>
                  </a:moveTo>
                  <a:lnTo>
                    <a:pt x="704850" y="114300"/>
                  </a:lnTo>
                  <a:lnTo>
                    <a:pt x="781050" y="76200"/>
                  </a:lnTo>
                  <a:lnTo>
                    <a:pt x="723900" y="76200"/>
                  </a:lnTo>
                  <a:lnTo>
                    <a:pt x="723900" y="38100"/>
                  </a:lnTo>
                  <a:lnTo>
                    <a:pt x="781050" y="38100"/>
                  </a:lnTo>
                  <a:lnTo>
                    <a:pt x="704850" y="0"/>
                  </a:lnTo>
                  <a:close/>
                </a:path>
                <a:path w="819150" h="114300">
                  <a:moveTo>
                    <a:pt x="70485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704850" y="76200"/>
                  </a:lnTo>
                  <a:lnTo>
                    <a:pt x="704850" y="38100"/>
                  </a:lnTo>
                  <a:close/>
                </a:path>
                <a:path w="819150" h="114300">
                  <a:moveTo>
                    <a:pt x="781050" y="38100"/>
                  </a:moveTo>
                  <a:lnTo>
                    <a:pt x="723900" y="38100"/>
                  </a:lnTo>
                  <a:lnTo>
                    <a:pt x="723900" y="76200"/>
                  </a:lnTo>
                  <a:lnTo>
                    <a:pt x="781050" y="76200"/>
                  </a:lnTo>
                  <a:lnTo>
                    <a:pt x="819150" y="57150"/>
                  </a:lnTo>
                  <a:lnTo>
                    <a:pt x="781050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9426" y="4641850"/>
              <a:ext cx="2433955" cy="1447800"/>
            </a:xfrm>
            <a:custGeom>
              <a:avLst/>
              <a:gdLst/>
              <a:ahLst/>
              <a:cxnLst/>
              <a:rect l="l" t="t" r="r" b="b"/>
              <a:pathLst>
                <a:path w="2433954" h="1447800">
                  <a:moveTo>
                    <a:pt x="2433574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2433574" y="1447800"/>
                  </a:lnTo>
                  <a:lnTo>
                    <a:pt x="243357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29426" y="4641850"/>
              <a:ext cx="2433955" cy="1447800"/>
            </a:xfrm>
            <a:custGeom>
              <a:avLst/>
              <a:gdLst/>
              <a:ahLst/>
              <a:cxnLst/>
              <a:rect l="l" t="t" r="r" b="b"/>
              <a:pathLst>
                <a:path w="2433954" h="1447800">
                  <a:moveTo>
                    <a:pt x="0" y="1447800"/>
                  </a:moveTo>
                  <a:lnTo>
                    <a:pt x="2433574" y="1447800"/>
                  </a:lnTo>
                  <a:lnTo>
                    <a:pt x="2433574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52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20331" y="3842384"/>
            <a:ext cx="5118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Prg</a:t>
            </a:r>
            <a:r>
              <a:rPr sz="1600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03366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C0FC1D95-A1ED-8348-932B-1B15705CD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1303012C-EC97-2E46-94C3-4ED2FD808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20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0291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200" dirty="0"/>
              <a:t>3. </a:t>
            </a:r>
            <a:r>
              <a:rPr lang="en-US" altLang="vi-VN" sz="3200" dirty="0" err="1"/>
              <a:t>Các</a:t>
            </a:r>
            <a:r>
              <a:rPr lang="en-US" altLang="vi-VN" sz="3200" dirty="0"/>
              <a:t> </a:t>
            </a:r>
            <a:r>
              <a:rPr lang="en-US" altLang="vi-VN" sz="3200" dirty="0" err="1"/>
              <a:t>chức</a:t>
            </a:r>
            <a:r>
              <a:rPr lang="en-US" altLang="vi-VN" sz="3200" dirty="0"/>
              <a:t> </a:t>
            </a:r>
            <a:r>
              <a:rPr lang="en-US" altLang="vi-VN" sz="3200" dirty="0" err="1"/>
              <a:t>năng</a:t>
            </a:r>
            <a:r>
              <a:rPr lang="en-US" altLang="vi-VN" sz="3200" dirty="0"/>
              <a:t> </a:t>
            </a:r>
            <a:r>
              <a:rPr lang="en-US" altLang="vi-VN" sz="3200" dirty="0" err="1"/>
              <a:t>và</a:t>
            </a:r>
            <a:r>
              <a:rPr lang="en-US" altLang="vi-VN" sz="3200" dirty="0"/>
              <a:t> </a:t>
            </a:r>
            <a:r>
              <a:rPr lang="en-US" altLang="vi-VN" sz="3200" dirty="0" err="1"/>
              <a:t>thành</a:t>
            </a:r>
            <a:r>
              <a:rPr lang="en-US" altLang="vi-VN" sz="3200" dirty="0"/>
              <a:t> </a:t>
            </a:r>
            <a:r>
              <a:rPr lang="en-US" altLang="vi-VN" sz="3200" dirty="0" err="1"/>
              <a:t>phần</a:t>
            </a:r>
            <a:r>
              <a:rPr lang="en-US" altLang="vi-VN" sz="3200" dirty="0"/>
              <a:t> </a:t>
            </a:r>
            <a:r>
              <a:rPr lang="en-US" altLang="vi-VN" sz="3200" dirty="0" err="1"/>
              <a:t>của</a:t>
            </a:r>
            <a:r>
              <a:rPr lang="en-US" altLang="vi-VN" sz="3200" dirty="0"/>
              <a:t> HĐH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915400" cy="5257800"/>
          </a:xfrm>
        </p:spPr>
        <p:txBody>
          <a:bodyPr/>
          <a:lstStyle/>
          <a:p>
            <a:pPr eaLnBrk="1" hangingPunct="1"/>
            <a:r>
              <a:rPr lang="en-US" altLang="vi-VN" dirty="0" err="1">
                <a:latin typeface="+mj-lt"/>
              </a:rPr>
              <a:t>Chức</a:t>
            </a:r>
            <a:r>
              <a:rPr lang="en-US" altLang="vi-VN" dirty="0">
                <a:latin typeface="+mj-lt"/>
              </a:rPr>
              <a:t> </a:t>
            </a:r>
            <a:r>
              <a:rPr lang="en-US" altLang="vi-VN" dirty="0" err="1">
                <a:latin typeface="+mj-lt"/>
              </a:rPr>
              <a:t>năng</a:t>
            </a:r>
            <a:r>
              <a:rPr lang="en-US" altLang="vi-VN" dirty="0">
                <a:latin typeface="+mj-lt"/>
              </a:rPr>
              <a:t> </a:t>
            </a:r>
            <a:r>
              <a:rPr lang="en-US" altLang="vi-VN" dirty="0" err="1">
                <a:latin typeface="+mj-lt"/>
              </a:rPr>
              <a:t>của</a:t>
            </a:r>
            <a:r>
              <a:rPr lang="en-US" altLang="vi-VN" dirty="0">
                <a:latin typeface="+mj-lt"/>
              </a:rPr>
              <a:t> HĐH:</a:t>
            </a:r>
          </a:p>
          <a:p>
            <a:pPr marL="355600" indent="-343535">
              <a:spcBef>
                <a:spcPts val="775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Quản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lý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thiết</a:t>
            </a:r>
            <a:r>
              <a:rPr lang="vi-VN" sz="2800" spc="5" dirty="0">
                <a:solidFill>
                  <a:srgbClr val="003366"/>
                </a:solidFill>
                <a:latin typeface="+mj-lt"/>
                <a:cs typeface="Arial"/>
              </a:rPr>
              <a:t> </a:t>
            </a:r>
            <a:r>
              <a:rPr lang="vi-VN" sz="2800" spc="-10" dirty="0">
                <a:solidFill>
                  <a:srgbClr val="003366"/>
                </a:solidFill>
                <a:latin typeface="+mj-lt"/>
                <a:cs typeface="Arial"/>
              </a:rPr>
              <a:t>bị</a:t>
            </a:r>
            <a:endParaRPr lang="vi-VN" sz="2800" dirty="0">
              <a:latin typeface="+mj-lt"/>
              <a:cs typeface="Arial"/>
            </a:endParaRPr>
          </a:p>
          <a:p>
            <a:pPr marL="355600" indent="-343535">
              <a:spcBef>
                <a:spcPts val="675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Quản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lý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thông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tin </a:t>
            </a:r>
            <a:r>
              <a:rPr lang="vi-VN" sz="2800" spc="-10" dirty="0">
                <a:solidFill>
                  <a:srgbClr val="003366"/>
                </a:solidFill>
                <a:latin typeface="+mj-lt"/>
                <a:cs typeface="Arial"/>
              </a:rPr>
              <a:t>lưu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trữ trên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bộ nhớ</a:t>
            </a:r>
            <a:r>
              <a:rPr lang="vi-VN" sz="2800" spc="30" dirty="0">
                <a:solidFill>
                  <a:srgbClr val="003366"/>
                </a:solidFill>
                <a:latin typeface="+mj-lt"/>
                <a:cs typeface="Arial"/>
              </a:rPr>
              <a:t>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ngoài</a:t>
            </a:r>
            <a:endParaRPr lang="vi-VN" sz="2800" dirty="0">
              <a:latin typeface="+mj-lt"/>
              <a:cs typeface="Arial"/>
            </a:endParaRPr>
          </a:p>
          <a:p>
            <a:pPr marL="355600" indent="-343535">
              <a:spcBef>
                <a:spcPts val="67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Quản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lý các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tiến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trình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xử</a:t>
            </a:r>
            <a:r>
              <a:rPr lang="vi-VN" sz="2800" spc="10" dirty="0">
                <a:solidFill>
                  <a:srgbClr val="003366"/>
                </a:solidFill>
                <a:latin typeface="+mj-lt"/>
                <a:cs typeface="Arial"/>
              </a:rPr>
              <a:t> </a:t>
            </a:r>
            <a:r>
              <a:rPr lang="vi-VN" sz="2800" spc="-10" dirty="0">
                <a:solidFill>
                  <a:srgbClr val="003366"/>
                </a:solidFill>
                <a:latin typeface="+mj-lt"/>
                <a:cs typeface="Arial"/>
              </a:rPr>
              <a:t>lý</a:t>
            </a:r>
            <a:endParaRPr lang="vi-VN" sz="2800" dirty="0">
              <a:latin typeface="+mj-lt"/>
              <a:cs typeface="Arial"/>
            </a:endParaRPr>
          </a:p>
          <a:p>
            <a:pPr marL="355600" marR="5080" indent="-343535">
              <a:spcBef>
                <a:spcPts val="675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Cung cấp môi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truờng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cho giao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tiếp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người –  </a:t>
            </a:r>
            <a:r>
              <a:rPr lang="vi-VN" sz="2800" spc="-55" dirty="0">
                <a:solidFill>
                  <a:srgbClr val="003366"/>
                </a:solidFill>
                <a:latin typeface="+mj-lt"/>
                <a:cs typeface="Arial"/>
              </a:rPr>
              <a:t>máy.</a:t>
            </a:r>
            <a:endParaRPr lang="vi-VN" sz="2800" dirty="0">
              <a:latin typeface="+mj-lt"/>
              <a:cs typeface="Arial"/>
            </a:endParaRPr>
          </a:p>
          <a:p>
            <a:pPr marL="355600" indent="-343535">
              <a:spcBef>
                <a:spcPts val="670"/>
              </a:spcBef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Cung cấp một </a:t>
            </a:r>
            <a:r>
              <a:rPr lang="vi-VN" sz="2800" dirty="0">
                <a:solidFill>
                  <a:srgbClr val="003366"/>
                </a:solidFill>
                <a:latin typeface="+mj-lt"/>
                <a:cs typeface="Arial"/>
              </a:rPr>
              <a:t>số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tiện ích cơ</a:t>
            </a:r>
            <a:r>
              <a:rPr lang="vi-VN" sz="2800" spc="35" dirty="0">
                <a:solidFill>
                  <a:srgbClr val="003366"/>
                </a:solidFill>
                <a:latin typeface="+mj-lt"/>
                <a:cs typeface="Arial"/>
              </a:rPr>
              <a:t> </a:t>
            </a:r>
            <a:r>
              <a:rPr lang="vi-VN" sz="2800" spc="-5" dirty="0">
                <a:solidFill>
                  <a:srgbClr val="003366"/>
                </a:solidFill>
                <a:latin typeface="+mj-lt"/>
                <a:cs typeface="Arial"/>
              </a:rPr>
              <a:t>bản</a:t>
            </a:r>
            <a:endParaRPr lang="vi-VN" sz="2800" dirty="0">
              <a:latin typeface="+mj-lt"/>
              <a:cs typeface="Arial"/>
            </a:endParaRP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21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4927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dirty="0" err="1">
                <a:latin typeface="Times New Roman" panose="02020603050405020304" pitchFamily="18" charset="0"/>
              </a:rPr>
              <a:t>Phân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loại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theo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loại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hình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sử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dụng</a:t>
            </a:r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dirty="0">
                <a:latin typeface="Times New Roman" panose="02020603050405020304" pitchFamily="18" charset="0"/>
              </a:rPr>
              <a:t>HĐH </a:t>
            </a:r>
            <a:r>
              <a:rPr lang="en-US" altLang="vi-VN" dirty="0" err="1">
                <a:latin typeface="Times New Roman" panose="02020603050405020304" pitchFamily="18" charset="0"/>
              </a:rPr>
              <a:t>máy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tính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cá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nhân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dirty="0">
                <a:latin typeface="Times New Roman" panose="02020603050405020304" pitchFamily="18" charset="0"/>
              </a:rPr>
              <a:t>HĐH </a:t>
            </a:r>
            <a:r>
              <a:rPr lang="en-US" altLang="vi-VN" dirty="0" err="1">
                <a:latin typeface="Times New Roman" panose="02020603050405020304" pitchFamily="18" charset="0"/>
              </a:rPr>
              <a:t>máy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tính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lớn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vi-VN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22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50356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5603" y="631624"/>
            <a:ext cx="7397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3600" spc="-5" dirty="0"/>
              <a:t>3. </a:t>
            </a:r>
            <a:r>
              <a:rPr lang="en-US" sz="3600" spc="-5" dirty="0" err="1"/>
              <a:t>Chức</a:t>
            </a:r>
            <a:r>
              <a:rPr lang="en-US" sz="3600" spc="-5" dirty="0"/>
              <a:t> </a:t>
            </a:r>
            <a:r>
              <a:rPr lang="en-US" sz="3600" dirty="0" err="1"/>
              <a:t>năng</a:t>
            </a:r>
            <a:r>
              <a:rPr lang="en-US" sz="3600" dirty="0"/>
              <a:t> </a:t>
            </a:r>
            <a:r>
              <a:rPr lang="en-US" sz="3600" spc="-5" dirty="0" err="1"/>
              <a:t>của</a:t>
            </a:r>
            <a:r>
              <a:rPr lang="en-US" sz="3600" spc="-5" dirty="0"/>
              <a:t> </a:t>
            </a:r>
            <a:r>
              <a:rPr lang="en-US" sz="3600" spc="-5" dirty="0" err="1"/>
              <a:t>hệ</a:t>
            </a:r>
            <a:r>
              <a:rPr lang="en-US" sz="3600" spc="-5" dirty="0"/>
              <a:t> </a:t>
            </a:r>
            <a:r>
              <a:rPr lang="en-US" sz="3600" spc="-5" dirty="0" err="1"/>
              <a:t>điều</a:t>
            </a:r>
            <a:r>
              <a:rPr lang="en-US" sz="3600" spc="-215" dirty="0"/>
              <a:t> </a:t>
            </a:r>
            <a:r>
              <a:rPr lang="en-US" sz="3600" spc="-5" dirty="0" err="1"/>
              <a:t>hành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2795"/>
            <a:ext cx="7173595" cy="30137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Quản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lý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thiết</a:t>
            </a:r>
            <a:r>
              <a:rPr sz="28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bị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Quản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lý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thông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tin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lưu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trữ trên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bộ nhớ</a:t>
            </a:r>
            <a:r>
              <a:rPr sz="28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ngoài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Quản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lý các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tiến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trình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xử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endParaRPr sz="28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Cung cấp môi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truờng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cho giao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tiếp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người –  </a:t>
            </a:r>
            <a:r>
              <a:rPr sz="2800" spc="-55" dirty="0">
                <a:solidFill>
                  <a:srgbClr val="003366"/>
                </a:solidFill>
                <a:latin typeface="Arial"/>
                <a:cs typeface="Arial"/>
              </a:rPr>
              <a:t>máy.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Cung cấp một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số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tiện ích cơ</a:t>
            </a:r>
            <a:r>
              <a:rPr sz="28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bản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86C01-A05C-9B49-AF04-36F0C41E6A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3EE47-D5D0-0F4E-AA5A-B6DCF7D09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23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97191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4. Các khái niệm cơ bản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>
                <a:latin typeface="Times New Roman" panose="02020603050405020304" pitchFamily="18" charset="0"/>
              </a:rPr>
              <a:t>Process (tiến trình) và Thread (luồng)</a:t>
            </a:r>
          </a:p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>
                <a:latin typeface="Times New Roman" panose="02020603050405020304" pitchFamily="18" charset="0"/>
              </a:rPr>
              <a:t>File</a:t>
            </a:r>
          </a:p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>
                <a:latin typeface="Times New Roman" panose="02020603050405020304" pitchFamily="18" charset="0"/>
              </a:rPr>
              <a:t>System Calls – Lệnh gọi hệ thống</a:t>
            </a:r>
          </a:p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>
                <a:latin typeface="Times New Roman" panose="02020603050405020304" pitchFamily="18" charset="0"/>
              </a:rPr>
              <a:t>Shell – Giao diện với người sử dụng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24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35676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dirty="0">
                <a:latin typeface="Times New Roman" panose="02020603050405020304" pitchFamily="18" charset="0"/>
              </a:rPr>
              <a:t>a. Process </a:t>
            </a:r>
            <a:r>
              <a:rPr lang="en-US" altLang="vi-VN" sz="3600" dirty="0" err="1">
                <a:latin typeface="Times New Roman" panose="02020603050405020304" pitchFamily="18" charset="0"/>
              </a:rPr>
              <a:t>và</a:t>
            </a:r>
            <a:r>
              <a:rPr lang="en-US" altLang="vi-VN" sz="3600" dirty="0">
                <a:latin typeface="Times New Roman" panose="02020603050405020304" pitchFamily="18" charset="0"/>
              </a:rPr>
              <a:t> Thread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31324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vi-VN" sz="2800" dirty="0" err="1">
                <a:latin typeface="+mj-lt"/>
              </a:rPr>
              <a:t>Tiến</a:t>
            </a:r>
            <a:r>
              <a:rPr lang="en-US" altLang="vi-VN" sz="2800" dirty="0">
                <a:latin typeface="+mj-lt"/>
              </a:rPr>
              <a:t> </a:t>
            </a:r>
            <a:r>
              <a:rPr lang="en-US" altLang="vi-VN" sz="2800" dirty="0" err="1">
                <a:latin typeface="+mj-lt"/>
              </a:rPr>
              <a:t>trình</a:t>
            </a:r>
            <a:r>
              <a:rPr lang="en-US" altLang="vi-VN" sz="2800" dirty="0">
                <a:latin typeface="+mj-lt"/>
              </a:rPr>
              <a:t> (Process):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dirty="0" err="1">
                <a:latin typeface="+mj-lt"/>
              </a:rPr>
              <a:t>Chương</a:t>
            </a:r>
            <a:r>
              <a:rPr lang="en-US" altLang="vi-VN" dirty="0">
                <a:latin typeface="+mj-lt"/>
              </a:rPr>
              <a:t> </a:t>
            </a:r>
            <a:r>
              <a:rPr lang="en-US" altLang="vi-VN" dirty="0" err="1">
                <a:latin typeface="+mj-lt"/>
              </a:rPr>
              <a:t>trình</a:t>
            </a:r>
            <a:r>
              <a:rPr lang="en-US" altLang="vi-VN" dirty="0">
                <a:latin typeface="+mj-lt"/>
              </a:rPr>
              <a:t> </a:t>
            </a:r>
            <a:r>
              <a:rPr lang="en-US" altLang="vi-VN" dirty="0" err="1">
                <a:latin typeface="+mj-lt"/>
              </a:rPr>
              <a:t>đang</a:t>
            </a:r>
            <a:r>
              <a:rPr lang="en-US" altLang="vi-VN" dirty="0">
                <a:latin typeface="+mj-lt"/>
              </a:rPr>
              <a:t> </a:t>
            </a:r>
            <a:r>
              <a:rPr lang="en-US" altLang="vi-VN" dirty="0" err="1">
                <a:latin typeface="+mj-lt"/>
              </a:rPr>
              <a:t>thực</a:t>
            </a:r>
            <a:r>
              <a:rPr lang="en-US" altLang="vi-VN" dirty="0">
                <a:latin typeface="+mj-lt"/>
              </a:rPr>
              <a:t> </a:t>
            </a:r>
            <a:r>
              <a:rPr lang="en-US" altLang="vi-VN" dirty="0" err="1">
                <a:latin typeface="+mj-lt"/>
              </a:rPr>
              <a:t>thi</a:t>
            </a:r>
            <a:endParaRPr lang="en-US" altLang="vi-VN" dirty="0">
              <a:latin typeface="+mj-lt"/>
            </a:endParaRP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dirty="0">
                <a:latin typeface="+mj-lt"/>
              </a:rPr>
              <a:t>VD: </a:t>
            </a:r>
            <a:r>
              <a:rPr lang="en-US" dirty="0" err="1">
                <a:latin typeface="+mj-lt"/>
              </a:rPr>
              <a:t>mở</a:t>
            </a:r>
            <a:r>
              <a:rPr lang="en-US" dirty="0">
                <a:latin typeface="+mj-lt"/>
              </a:rPr>
              <a:t> 1 file word</a:t>
            </a:r>
          </a:p>
          <a:p>
            <a:pPr marL="457200" lvl="1" indent="0" eaLnBrk="1" hangingPunct="1">
              <a:buClr>
                <a:schemeClr val="tx1"/>
              </a:buClr>
              <a:buSzTx/>
              <a:buNone/>
            </a:pPr>
            <a:r>
              <a:rPr lang="en-US" dirty="0">
                <a:latin typeface="+mj-lt"/>
              </a:rPr>
              <a:t>-&gt; </a:t>
            </a:r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ra</a:t>
            </a:r>
            <a:r>
              <a:rPr lang="en-US" dirty="0">
                <a:latin typeface="+mj-lt"/>
              </a:rPr>
              <a:t> 1 </a:t>
            </a:r>
            <a:r>
              <a:rPr lang="en-US" dirty="0" err="1">
                <a:latin typeface="+mj-lt"/>
              </a:rPr>
              <a:t>tiến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trình</a:t>
            </a:r>
            <a:r>
              <a:rPr lang="en-US" dirty="0">
                <a:latin typeface="+mj-lt"/>
              </a:rPr>
              <a:t> P</a:t>
            </a:r>
            <a:r>
              <a:rPr lang="en-US" baseline="-25000" dirty="0">
                <a:latin typeface="+mj-lt"/>
              </a:rPr>
              <a:t>w</a:t>
            </a:r>
            <a:endParaRPr lang="en-US" altLang="vi-VN" baseline="-25000" dirty="0">
              <a:latin typeface="+mj-lt"/>
            </a:endParaRPr>
          </a:p>
          <a:p>
            <a:pPr eaLnBrk="1" hangingPunct="1"/>
            <a:r>
              <a:rPr lang="en-US" altLang="vi-VN" sz="2800" dirty="0" err="1">
                <a:latin typeface="+mj-lt"/>
              </a:rPr>
              <a:t>Tiểu</a:t>
            </a:r>
            <a:r>
              <a:rPr lang="en-US" altLang="vi-VN" sz="2800" dirty="0">
                <a:latin typeface="+mj-lt"/>
              </a:rPr>
              <a:t> </a:t>
            </a:r>
            <a:r>
              <a:rPr lang="en-US" altLang="vi-VN" sz="2800" dirty="0" err="1">
                <a:latin typeface="+mj-lt"/>
              </a:rPr>
              <a:t>trình</a:t>
            </a:r>
            <a:r>
              <a:rPr lang="en-US" altLang="vi-VN" sz="2800" dirty="0">
                <a:latin typeface="+mj-lt"/>
              </a:rPr>
              <a:t> (Thread)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vi-VN" dirty="0">
                <a:latin typeface="+mj-lt"/>
              </a:rPr>
              <a:t>Một dòng xử lý trong 1 tiến trình </a:t>
            </a:r>
            <a:endParaRPr lang="en-US" dirty="0">
              <a:latin typeface="+mj-lt"/>
            </a:endParaRP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vi-VN" dirty="0">
                <a:latin typeface="+mj-lt"/>
              </a:rPr>
              <a:t>Một tiến trình có 1 hay nhiều tiểu trình </a:t>
            </a:r>
            <a:endParaRPr lang="en-US" dirty="0">
              <a:latin typeface="+mj-lt"/>
            </a:endParaRP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vi-VN" dirty="0">
                <a:latin typeface="+mj-lt"/>
              </a:rPr>
              <a:t>VD: trong tiến trình P</a:t>
            </a:r>
            <a:r>
              <a:rPr lang="vi-VN" baseline="-25000" dirty="0">
                <a:latin typeface="+mj-lt"/>
              </a:rPr>
              <a:t>W</a:t>
            </a:r>
            <a:r>
              <a:rPr lang="vi-VN" dirty="0"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2" eaLnBrk="1" hangingPunct="1">
              <a:buClr>
                <a:schemeClr val="tx1"/>
              </a:buClr>
              <a:buSzTx/>
              <a:buFontTx/>
              <a:buChar char="•"/>
            </a:pPr>
            <a:r>
              <a:rPr lang="vi-VN" sz="2800" dirty="0">
                <a:latin typeface="+mj-lt"/>
              </a:rPr>
              <a:t>Luồng nhận thao tác của người dùng </a:t>
            </a:r>
            <a:endParaRPr lang="en-US" sz="2800" dirty="0">
              <a:latin typeface="+mj-lt"/>
            </a:endParaRPr>
          </a:p>
          <a:p>
            <a:pPr lvl="2" eaLnBrk="1" hangingPunct="1">
              <a:buClr>
                <a:schemeClr val="tx1"/>
              </a:buClr>
              <a:buSzTx/>
              <a:buFontTx/>
              <a:buChar char="•"/>
            </a:pPr>
            <a:r>
              <a:rPr lang="vi-VN" sz="2800" dirty="0">
                <a:latin typeface="+mj-lt"/>
              </a:rPr>
              <a:t>Luồng kiểm tra lỗi </a:t>
            </a:r>
            <a:endParaRPr lang="en-US" altLang="vi-VN" sz="2800" dirty="0">
              <a:latin typeface="+mj-lt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endParaRPr lang="en-US" altLang="vi-VN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14848"/>
            <a:ext cx="2438400" cy="2820811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 dirty="0"/>
              <a:t>NMTH - Chương 5</a:t>
            </a:r>
            <a:endParaRPr lang="en-US" alt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25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266448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b. File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>
                <a:latin typeface="Times New Roman" panose="02020603050405020304" pitchFamily="18" charset="0"/>
              </a:rPr>
              <a:t>File: đơn vị lưu trữ trên thiết bị nhớ ngoài</a:t>
            </a:r>
          </a:p>
          <a:p>
            <a:pPr eaLnBrk="1" hangingPunct="1"/>
            <a:r>
              <a:rPr lang="en-US" altLang="vi-VN">
                <a:latin typeface="Times New Roman" panose="02020603050405020304" pitchFamily="18" charset="0"/>
              </a:rPr>
              <a:t>Là sự trừu tượng hoá dữ liệu (che dấu phần cứng)</a:t>
            </a:r>
          </a:p>
          <a:p>
            <a:pPr eaLnBrk="1" hangingPunct="1"/>
            <a:r>
              <a:rPr lang="en-US" altLang="vi-VN">
                <a:latin typeface="Times New Roman" panose="02020603050405020304" pitchFamily="18" charset="0"/>
              </a:rPr>
              <a:t>Các thiết bị xuất nhập có thể trừu tượng hoá như file</a:t>
            </a:r>
          </a:p>
          <a:p>
            <a:pPr eaLnBrk="1" hangingPunct="1"/>
            <a:r>
              <a:rPr lang="en-US" altLang="vi-VN">
                <a:latin typeface="Times New Roman" panose="02020603050405020304" pitchFamily="18" charset="0"/>
              </a:rPr>
              <a:t>Hệ điều hành tổ chức và quản lý theo hệ thống file (file system), ví dụ: FAT, NTFS, …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26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793346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c. Lệnh gọi hệ thống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>
                <a:latin typeface="Times New Roman" panose="02020603050405020304" pitchFamily="18" charset="0"/>
              </a:rPr>
              <a:t>Chương trình ứng dụng (user program) truyền thông và yêu cầu dịch vụ của hệ điều hành thông qua lệnh gọi hệ thống (system calls)</a:t>
            </a:r>
          </a:p>
          <a:p>
            <a:pPr eaLnBrk="1" hangingPunct="1"/>
            <a:r>
              <a:rPr lang="en-US" altLang="vi-VN">
                <a:latin typeface="Times New Roman" panose="02020603050405020304" pitchFamily="18" charset="0"/>
              </a:rPr>
              <a:t>System call: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Hàm thư viện của hệ điều hành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Phụ thuộc từng loại hệ điều hành</a:t>
            </a:r>
          </a:p>
          <a:p>
            <a:pPr lvl="1" eaLnBrk="1" hangingPunct="1">
              <a:buClr>
                <a:schemeClr val="tx2"/>
              </a:buClr>
              <a:buSzTx/>
              <a:buFontTx/>
              <a:buNone/>
            </a:pPr>
            <a:endParaRPr lang="en-US" altLang="vi-VN">
              <a:latin typeface="Times New Roman" panose="02020603050405020304" pitchFamily="18" charset="0"/>
            </a:endParaRPr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27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64014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Ví dụ: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2296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vi-VN" sz="2800">
                <a:latin typeface="Times New Roman" panose="02020603050405020304" pitchFamily="18" charset="0"/>
              </a:rPr>
              <a:t>UNIX/Win32 API (Application Programming Interface)</a:t>
            </a:r>
            <a:endParaRPr lang="en-US" altLang="vi-VN">
              <a:latin typeface="Times New Roman" panose="02020603050405020304" pitchFamily="18" charset="0"/>
            </a:endParaRPr>
          </a:p>
        </p:txBody>
      </p:sp>
      <p:sp>
        <p:nvSpPr>
          <p:cNvPr id="3789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28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45598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d. Giao diện với người sử dụng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>
                <a:latin typeface="Times New Roman" panose="02020603050405020304" pitchFamily="18" charset="0"/>
              </a:rPr>
              <a:t>Các dạng cơ bản: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Dòng lệnh (command line)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Đồ hoạ (Graphical User Interface, GUI)</a:t>
            </a:r>
          </a:p>
          <a:p>
            <a:pPr eaLnBrk="1" hangingPunct="1"/>
            <a:endParaRPr lang="en-US" altLang="vi-VN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endParaRPr lang="en-US" altLang="vi-VN">
              <a:latin typeface="Times New Roman" panose="02020603050405020304" pitchFamily="18" charset="0"/>
            </a:endParaRP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29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22447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b="1">
                <a:latin typeface="Times New Roman" panose="02020603050405020304" pitchFamily="18" charset="0"/>
              </a:rPr>
              <a:t>Nội dung chương 5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685800" indent="-6858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600" b="1">
                <a:latin typeface="Times New Roman" panose="02020603050405020304" pitchFamily="18" charset="0"/>
              </a:rPr>
              <a:t>Khái niệm về hệ điều hành</a:t>
            </a:r>
          </a:p>
          <a:p>
            <a:pPr marL="685800" indent="-6858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600" b="1">
                <a:latin typeface="Times New Roman" panose="02020603050405020304" pitchFamily="18" charset="0"/>
              </a:rPr>
              <a:t>Tập tin và thư mục</a:t>
            </a:r>
          </a:p>
          <a:p>
            <a:pPr marL="685800" indent="-6858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romanUcPeriod"/>
            </a:pPr>
            <a:r>
              <a:rPr lang="en-US" altLang="vi-VN" sz="3600" b="1">
                <a:latin typeface="Times New Roman" panose="02020603050405020304" pitchFamily="18" charset="0"/>
              </a:rPr>
              <a:t>Ví dụ hệ điều hành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b="1">
                <a:latin typeface="Times New Roman" panose="02020603050405020304" pitchFamily="18" charset="0"/>
              </a:rPr>
              <a:t>II. Tập tin và thư mục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Tập tin (File)</a:t>
            </a:r>
          </a:p>
          <a:p>
            <a:pPr marL="457200" indent="-4572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Thư mục (Folder/Directory)</a:t>
            </a:r>
          </a:p>
          <a:p>
            <a:pPr marL="457200" indent="-4572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Khái niệm hệ thống file (File system)</a:t>
            </a: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30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1. File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Tên file</a:t>
            </a:r>
          </a:p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Cấu trúc file</a:t>
            </a:r>
          </a:p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Loại file</a:t>
            </a:r>
          </a:p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Thuộc tính file</a:t>
            </a:r>
          </a:p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Các thao tác trên file</a:t>
            </a: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31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a. Tên file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Mỗi file có tên (filename) theo quy định của hệ điều hành, ví dụ: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DOS </a:t>
            </a: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 8.3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Windows </a:t>
            </a: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 long filename (&lt;=255)</a:t>
            </a:r>
            <a:endParaRPr lang="en-US" altLang="vi-VN" sz="320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Tên file có phần mở rộng (extensions) xác định loại file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Có thể có nhiều phần mở rộng</a:t>
            </a:r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32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b. Cấu trúc file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Các dạng chính (cấp thấp):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Chuỗi byte (byte sequence)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Chuỗi record (record sequence)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Cây record (record tree)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Cấu trúc luận lý (cấp cao) do chương trình ứng dụng qui định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Ví dụ: field, record, file, database, …</a:t>
            </a:r>
          </a:p>
        </p:txBody>
      </p:sp>
      <p:sp>
        <p:nvSpPr>
          <p:cNvPr id="4403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33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Cấu trúc file (tt)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vi-VN">
                <a:latin typeface="Times New Roman" panose="02020603050405020304" pitchFamily="18" charset="0"/>
              </a:rPr>
              <a:t>a. Chuỗi byte	b. Chuỗi record	   c. Cây record</a:t>
            </a: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5062" name="Picture 5" descr="6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568450"/>
            <a:ext cx="8345487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34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c. Loại file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File thường (regular files)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Dạng nhị phân (binary)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Dạng văn bản (text)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Thư mục (folder, directory): file hệ thống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File đặc biệt (special files): trừu tượng hoá thiết bị I/O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Dạng ký tự </a:t>
            </a: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 card mạng</a:t>
            </a:r>
            <a:endParaRPr lang="en-US" altLang="vi-VN" sz="3200">
              <a:latin typeface="Times New Roman" panose="02020603050405020304" pitchFamily="18" charset="0"/>
            </a:endParaRP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Dạng khối </a:t>
            </a: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 đĩa</a:t>
            </a:r>
            <a:endParaRPr lang="en-US" altLang="vi-VN" sz="3200">
              <a:latin typeface="Times New Roman" panose="02020603050405020304" pitchFamily="18" charset="0"/>
            </a:endParaRPr>
          </a:p>
        </p:txBody>
      </p:sp>
      <p:sp>
        <p:nvSpPr>
          <p:cNvPr id="4608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35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d. Thuộc tính file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File có tên, dữ liệu khi được tạo ra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Hệ điều hành thêm các thuộc tính (attributes) cần thiết như date, time, …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Các thuộc tính phụ thuộc hệ thống file</a:t>
            </a:r>
          </a:p>
        </p:txBody>
      </p:sp>
      <p:sp>
        <p:nvSpPr>
          <p:cNvPr id="4710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36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thuộc tính thông dụng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Name – Tên file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Identifier – Danh hiệu (Id)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Type – loại file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Location – Vị trí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Size – Kích thước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Protection – Dùng trong bảo vệ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Date, Time – Các thông tin về thời gian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4813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37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e. Các thao tác trên file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Các hệ điều hành cung cấp các thao tác trên file khác nhau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Dùng cho user </a:t>
            </a: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 các thao tác trên File Manager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Dùng cho programmer  các lệnh gọi hệ thống (system calls)</a:t>
            </a:r>
            <a:endParaRPr lang="en-US" altLang="vi-VN" sz="320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vi-VN" sz="3600">
              <a:latin typeface="Times New Roman" panose="02020603050405020304" pitchFamily="18" charset="0"/>
            </a:endParaRP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endParaRPr lang="en-US" altLang="vi-VN" sz="3200">
              <a:latin typeface="Times New Roman" panose="02020603050405020304" pitchFamily="18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38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Một số thao tác cơ bản trên file</a:t>
            </a:r>
          </a:p>
        </p:txBody>
      </p:sp>
      <p:sp>
        <p:nvSpPr>
          <p:cNvPr id="50180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02920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2071761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4267022433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Thao tác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Ý nghĩa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847402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Tạo file rỗng và đặt 1 số thuộc tính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810743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Xoá file. Có thể xoá tự động, phục hồi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14701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Cần mở file trước khi truy xuất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9248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Cần đóng file sau khi sử dụng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207336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Đọc file tại vị trí hiện hành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083859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Write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Ghi dữ liệu vào file tại vị trí hiện hành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11305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4CA89E-F695-42E6-8DD9-1B1978B4054C}" type="slidenum">
              <a:rPr lang="en-US" altLang="vi-VN" smtClean="0"/>
              <a:pPr>
                <a:defRPr/>
              </a:pPr>
              <a:t>39</a:t>
            </a:fld>
            <a:endParaRPr lang="en-US" alt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39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vi-V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I. Khái niệm về hệ điều hành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marL="514350" indent="-514350" algn="just" eaLnBrk="1" hangingPunct="1">
              <a:buSzTx/>
              <a:buFontTx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Định nghĩa hệ điều hành</a:t>
            </a:r>
          </a:p>
          <a:p>
            <a:pPr marL="514350" indent="-514350" algn="just" eaLnBrk="1" hangingPunct="1">
              <a:buSzTx/>
              <a:buFontTx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Phân loại hệ điều hành</a:t>
            </a:r>
          </a:p>
          <a:p>
            <a:pPr marL="514350" indent="-514350" algn="just" eaLnBrk="1" hangingPunct="1">
              <a:buSzTx/>
              <a:buFontTx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Chức năng và thành phần hệ điều hành</a:t>
            </a:r>
          </a:p>
          <a:p>
            <a:pPr marL="514350" indent="-514350" algn="just" eaLnBrk="1" hangingPunct="1">
              <a:buSzTx/>
              <a:buFontTx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Các khái niệm cơ bản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Một số thao tác cơ bản trên file (tt)</a:t>
            </a:r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4932" name="Group 4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5029202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895015378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1221803503"/>
                    </a:ext>
                  </a:extLst>
                </a:gridCol>
              </a:tblGrid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Thao tác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Ý nghĩa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684949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Append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Ghi vào cuối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770570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Seek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Xác định nơi truy xuất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483406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 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Lấy thuộc tính của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393486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Set 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Đặt các thuộc tính của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61946"/>
                  </a:ext>
                </a:extLst>
              </a:tr>
              <a:tr h="717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Đổi tên file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508719"/>
                  </a:ext>
                </a:extLst>
              </a:tr>
              <a:tr h="719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81626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4CA89E-F695-42E6-8DD9-1B1978B4054C}" type="slidenum">
              <a:rPr lang="en-US" altLang="vi-VN" smtClean="0"/>
              <a:pPr>
                <a:defRPr/>
              </a:pPr>
              <a:t>40</a:t>
            </a:fld>
            <a:endParaRPr lang="en-US" altLang="vi-V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2. Thư mục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Tổ chức thứ bậc của thư mục</a:t>
            </a:r>
          </a:p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Tên đường dẫn</a:t>
            </a:r>
          </a:p>
          <a:p>
            <a:pPr marL="457200" indent="-457200" algn="just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Các thao tác trên thư mục</a:t>
            </a:r>
          </a:p>
        </p:txBody>
      </p:sp>
      <p:sp>
        <p:nvSpPr>
          <p:cNvPr id="5222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41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a. Tổ chức thứ bậc của thư mục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Thư mục (directory, folder) là file hệ thống dùng để quản lý hệ thống file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Thư mục bao gồm các phần tử (entry), tương ứng với các file trong thư mục, lưu các thông tin: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Tên file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Các thuộc tính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5325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42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Tổ chức thứ bậc của thư mục (tt)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Tổ chức thông dụng của thư mục: dạng hình cây, với thư mục gốc (root)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Ví dụ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Windows: cây thư mục cho từng đĩa luận lý, hệ thống file trên mạng, …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Linux chỉ có 1 cây thư mục trên hệ thống</a:t>
            </a:r>
          </a:p>
          <a:p>
            <a:pPr lvl="2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2800">
                <a:latin typeface="Times New Roman" panose="02020603050405020304" pitchFamily="18" charset="0"/>
              </a:rPr>
              <a:t>Cần phải </a:t>
            </a:r>
            <a:r>
              <a:rPr lang="en-US" altLang="vi-VN" sz="2800" u="sng">
                <a:latin typeface="Times New Roman" panose="02020603050405020304" pitchFamily="18" charset="0"/>
              </a:rPr>
              <a:t>mount </a:t>
            </a:r>
            <a:r>
              <a:rPr lang="en-US" altLang="vi-VN" sz="2800">
                <a:latin typeface="Times New Roman" panose="02020603050405020304" pitchFamily="18" charset="0"/>
              </a:rPr>
              <a:t>các đĩa luận lý, hệ thống file trên mạng vào cây thư mục</a:t>
            </a:r>
            <a:endParaRPr lang="en-US" altLang="vi-VN" sz="2800" u="sng">
              <a:latin typeface="Times New Roman" panose="02020603050405020304" pitchFamily="18" charset="0"/>
            </a:endParaRP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43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Ví dụ: cây thư mục</a:t>
            </a:r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5263"/>
            <a:ext cx="7669213" cy="4873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44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Ví dụ: đồ thị thư mục</a:t>
            </a:r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" t="626" r="4500" b="876"/>
          <a:stretch>
            <a:fillRect/>
          </a:stretch>
        </p:blipFill>
        <p:spPr bwMode="auto">
          <a:xfrm>
            <a:off x="1600200" y="1446213"/>
            <a:ext cx="6207125" cy="50307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45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b. Tên đường dẫn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Khi có tổ chức thư mục thì cần thông tin về vị trí file trên cây thư mục </a:t>
            </a:r>
            <a:r>
              <a:rPr lang="en-US" altLang="vi-VN" sz="3600">
                <a:latin typeface="Times New Roman" panose="02020603050405020304" pitchFamily="18" charset="0"/>
                <a:sym typeface="Wingdings" panose="05000000000000000000" pitchFamily="2" charset="2"/>
              </a:rPr>
              <a:t> tên đường dẫn</a:t>
            </a:r>
            <a:r>
              <a:rPr lang="en-US" altLang="vi-VN" sz="3600">
                <a:latin typeface="Times New Roman" panose="02020603050405020304" pitchFamily="18" charset="0"/>
              </a:rPr>
              <a:t> (pathname)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Pathname = path + filename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Ví dụ: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c:\windows\explorer.exe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/etc/samba/samba.conf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46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c. Các thao tác trên thư mục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Tương tự thao tác trên file, các thao tác trên thư mục khác nhau trên các hệ thống file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endParaRPr lang="en-US" altLang="vi-VN" sz="3200">
              <a:latin typeface="Times New Roman" panose="02020603050405020304" pitchFamily="18" charset="0"/>
            </a:endParaRPr>
          </a:p>
          <a:p>
            <a:pPr algn="just" eaLnBrk="1" hangingPunct="1"/>
            <a:endParaRPr lang="en-US" altLang="vi-VN" sz="3600">
              <a:latin typeface="Times New Roman" panose="02020603050405020304" pitchFamily="18" charset="0"/>
            </a:endParaRP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endParaRPr lang="en-US" altLang="vi-VN" sz="3200">
              <a:latin typeface="Times New Roman" panose="02020603050405020304" pitchFamily="18" charset="0"/>
            </a:endParaRPr>
          </a:p>
        </p:txBody>
      </p:sp>
      <p:sp>
        <p:nvSpPr>
          <p:cNvPr id="5837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47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Một số thao tác cơ bản trên thư mục</a:t>
            </a:r>
          </a:p>
        </p:txBody>
      </p:sp>
      <p:sp>
        <p:nvSpPr>
          <p:cNvPr id="59396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3124" name="Group 4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5481657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75622435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515465242"/>
                    </a:ext>
                  </a:extLst>
                </a:gridCol>
              </a:tblGrid>
              <a:tr h="719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Thao tác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Ý nghĩa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458479"/>
                  </a:ext>
                </a:extLst>
              </a:tr>
              <a:tr h="717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Create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Tạo thư mục rỗng với . và ..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12068"/>
                  </a:ext>
                </a:extLst>
              </a:tr>
              <a:tr h="719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Xoá thư mục rỗng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184837"/>
                  </a:ext>
                </a:extLst>
              </a:tr>
              <a:tr h="94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Opendir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Cần mở thư mục trước khi truy xuất, tương đương liệt kê file trong thư mục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79898"/>
                  </a:ext>
                </a:extLst>
              </a:tr>
              <a:tr h="719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Closedir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Cần đóng thư mục sau khi sử dụng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58994"/>
                  </a:ext>
                </a:extLst>
              </a:tr>
              <a:tr h="7174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Readdir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Trả lại phần tử tiếp theo trong thư mục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64371"/>
                  </a:ext>
                </a:extLst>
              </a:tr>
              <a:tr h="9448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Link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vi-V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Cho phép file xuất hiện trong nhiều thư mục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39702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4CA89E-F695-42E6-8DD9-1B1978B4054C}" type="slidenum">
              <a:rPr lang="en-US" altLang="vi-VN" smtClean="0"/>
              <a:pPr>
                <a:defRPr/>
              </a:pPr>
              <a:t>48</a:t>
            </a:fld>
            <a:endParaRPr lang="en-US" altLang="vi-V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3. Khái niệm hệ thống file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Mỗi partition bao gồm các khối (block/cluster) gồm các sector liên tục: đơn vị cấp phát cho file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Mỗi khối có địa chỉ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Hiện thực hệ thống file: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Quản lý các khối thuộc về file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Quản lý khối chưa sử dụng (free blocks)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Quản lý khối không sử dụng được (bad blocks)</a:t>
            </a:r>
          </a:p>
        </p:txBody>
      </p:sp>
      <p:sp>
        <p:nvSpPr>
          <p:cNvPr id="6042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49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HỆ ĐIỀU</a:t>
            </a:r>
            <a:r>
              <a:rPr sz="3600" spc="-80" dirty="0"/>
              <a:t> </a:t>
            </a:r>
            <a:r>
              <a:rPr sz="3600" spc="-5" dirty="0"/>
              <a:t>HÀNH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57200" y="1676400"/>
            <a:ext cx="8379461" cy="385874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marR="153035" indent="-343535" algn="just">
              <a:lnSpc>
                <a:spcPct val="80100"/>
              </a:lnSpc>
              <a:spcBef>
                <a:spcPts val="67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Trong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thời kỳ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đầu,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tính còn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đơn giản, phương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thức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điều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khiển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trực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tiếp. Hiệu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suất 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 rất thấp.</a:t>
            </a:r>
            <a:endParaRPr sz="2400" dirty="0">
              <a:latin typeface="Arial"/>
              <a:cs typeface="Arial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58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 máy tính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phức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tạp,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việc điều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khiển trực tiếp  không thể thực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hiện được. Cần dùng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chính máy tính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để quản lý hoạt động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chính nó thông qua phần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mềm.</a:t>
            </a:r>
            <a:endParaRPr sz="2400" dirty="0">
              <a:latin typeface="Arial"/>
              <a:cs typeface="Arial"/>
            </a:endParaRPr>
          </a:p>
          <a:p>
            <a:pPr marL="355600" marR="332740" indent="-343535" algn="just">
              <a:lnSpc>
                <a:spcPts val="23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Phần mềm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này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cần được khởi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động ngay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máy 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tính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làm việc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điều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khiển việc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thực hiện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các  chương trình khác. Phần mềm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này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trở thành</a:t>
            </a:r>
            <a:r>
              <a:rPr sz="2400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môi</a:t>
            </a:r>
            <a:endParaRPr sz="2400" dirty="0">
              <a:latin typeface="Arial"/>
              <a:cs typeface="Arial"/>
            </a:endParaRPr>
          </a:p>
          <a:p>
            <a:pPr marL="355600" marR="110489" algn="just">
              <a:lnSpc>
                <a:spcPts val="2310"/>
              </a:lnSpc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trường hoạt động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của các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phần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mềm khác và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gọi là  hệ điều hành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(operating system –</a:t>
            </a:r>
            <a:r>
              <a:rPr sz="2400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OS)</a:t>
            </a:r>
            <a:endParaRPr sz="2400" dirty="0">
              <a:latin typeface="Arial"/>
              <a:cs typeface="Arial"/>
            </a:endParaRPr>
          </a:p>
          <a:p>
            <a:pPr marL="355600" marR="141605" indent="-343535" algn="just">
              <a:lnSpc>
                <a:spcPts val="2300"/>
              </a:lnSpc>
              <a:spcBef>
                <a:spcPts val="575"/>
              </a:spcBef>
              <a:buSzPct val="75000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tính + OS trở thành một máy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ảo.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</a:t>
            </a:r>
            <a:r>
              <a:rPr sz="2400" spc="-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máy  tính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ngày nay là 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sử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dụng hệ điều</a:t>
            </a:r>
            <a:r>
              <a:rPr sz="2400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hành.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8B86B-FBB9-0544-9EF9-A39ECC6DCD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8CC0-EFB9-C440-A9F1-D57277AD7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280671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Ví dụ</a:t>
            </a:r>
          </a:p>
        </p:txBody>
      </p:sp>
      <p:sp>
        <p:nvSpPr>
          <p:cNvPr id="61444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45" name="Picture 4" descr="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1447800"/>
            <a:ext cx="77581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50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dạng partition, logical drives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246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676400"/>
            <a:ext cx="7029450" cy="41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51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hệ thống file thông dụng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FAT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Windows 9x, Windows 2K/XP/2K3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NTFS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Windows 2K/XP/2K3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I-node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UNIX</a:t>
            </a:r>
          </a:p>
          <a:p>
            <a:pPr lvl="1" algn="just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Linux </a:t>
            </a:r>
            <a:r>
              <a:rPr lang="en-US" altLang="vi-VN" sz="3200">
                <a:latin typeface="Times New Roman" panose="02020603050405020304" pitchFamily="18" charset="0"/>
                <a:sym typeface="Wingdings" panose="05000000000000000000" pitchFamily="2" charset="2"/>
              </a:rPr>
              <a:t> i-node extensions (Ext2, Ext3)</a:t>
            </a:r>
            <a:endParaRPr lang="en-US" altLang="vi-VN" sz="3200">
              <a:latin typeface="Times New Roman" panose="02020603050405020304" pitchFamily="18" charset="0"/>
            </a:endParaRPr>
          </a:p>
        </p:txBody>
      </p:sp>
      <p:sp>
        <p:nvSpPr>
          <p:cNvPr id="6349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52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b="1">
                <a:latin typeface="Times New Roman" panose="02020603050405020304" pitchFamily="18" charset="0"/>
              </a:rPr>
              <a:t>III. Ví dụ hệ điều hành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Hệ điều hành Windows</a:t>
            </a:r>
          </a:p>
          <a:p>
            <a:pPr marL="457200" indent="-457200" eaLnBrk="1" hangingPunct="1">
              <a:buClr>
                <a:schemeClr val="tx1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vi-VN" sz="3600">
                <a:latin typeface="Times New Roman" panose="02020603050405020304" pitchFamily="18" charset="0"/>
              </a:rPr>
              <a:t>Hệ điều hành Unix, Linux</a:t>
            </a:r>
          </a:p>
        </p:txBody>
      </p:sp>
      <p:sp>
        <p:nvSpPr>
          <p:cNvPr id="6451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53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vi-VN" dirty="0"/>
              <a:t>Hệ điều hành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máy để bàn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913"/>
            <a:ext cx="8229600" cy="3886200"/>
          </a:xfrm>
        </p:spPr>
        <p:txBody>
          <a:bodyPr>
            <a:normAutofit/>
          </a:bodyPr>
          <a:lstStyle/>
          <a:p>
            <a:r>
              <a:rPr lang="vi-VN" dirty="0"/>
              <a:t>Được dùng nhiều trên máy tính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vi-VN" dirty="0"/>
              <a:t> bàn và laptop</a:t>
            </a:r>
            <a:endParaRPr lang="en-US" dirty="0"/>
          </a:p>
          <a:p>
            <a:r>
              <a:rPr lang="vi-VN" dirty="0"/>
              <a:t>Được phát hành với nhiều phiên bản đa dạng cùng những chức năng được định trước.</a:t>
            </a:r>
          </a:p>
          <a:p>
            <a:r>
              <a:rPr lang="vi-VN" dirty="0"/>
              <a:t>Gồm một màn hình</a:t>
            </a:r>
            <a:r>
              <a:rPr lang="en-US" dirty="0"/>
              <a:t> Desktop, </a:t>
            </a:r>
            <a:r>
              <a:rPr lang="vi-VN" dirty="0"/>
              <a:t>cũng là nơi để bắt đầu làm việc.</a:t>
            </a:r>
            <a:endParaRPr lang="en-US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54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4164997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02" y="76200"/>
            <a:ext cx="8229600" cy="1371600"/>
          </a:xfrm>
        </p:spPr>
        <p:txBody>
          <a:bodyPr/>
          <a:lstStyle/>
          <a:p>
            <a:r>
              <a:rPr lang="vi-VN" dirty="0"/>
              <a:t>Hệ điều hành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máy để bàn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71" y="1200830"/>
            <a:ext cx="8229600" cy="5657170"/>
          </a:xfrm>
        </p:spPr>
        <p:txBody>
          <a:bodyPr>
            <a:normAutofit/>
          </a:bodyPr>
          <a:lstStyle/>
          <a:p>
            <a:r>
              <a:rPr lang="en-US" b="1" dirty="0"/>
              <a:t>Windows</a:t>
            </a:r>
          </a:p>
          <a:p>
            <a:pPr lvl="1"/>
            <a:r>
              <a:rPr lang="en-US" dirty="0"/>
              <a:t>Microsoft Windows 10 </a:t>
            </a:r>
          </a:p>
          <a:p>
            <a:pPr lvl="1"/>
            <a:r>
              <a:rPr lang="en-US" dirty="0"/>
              <a:t>Microsoft Windows 8 </a:t>
            </a:r>
          </a:p>
          <a:p>
            <a:pPr lvl="1"/>
            <a:r>
              <a:rPr lang="en-US" dirty="0"/>
              <a:t>Microsoft Windows 7 </a:t>
            </a:r>
          </a:p>
          <a:p>
            <a:pPr lvl="2"/>
            <a:endParaRPr lang="en-US" b="1" dirty="0"/>
          </a:p>
          <a:p>
            <a:endParaRPr lang="en-US" b="1"/>
          </a:p>
          <a:p>
            <a:endParaRPr lang="en-US" b="1"/>
          </a:p>
          <a:p>
            <a:r>
              <a:rPr lang="en-US" b="1"/>
              <a:t>Mac </a:t>
            </a:r>
            <a:r>
              <a:rPr lang="en-US" b="1" dirty="0"/>
              <a:t>OS X</a:t>
            </a:r>
          </a:p>
          <a:p>
            <a:pPr lvl="1"/>
            <a:r>
              <a:rPr lang="en-US" dirty="0"/>
              <a:t>Version 10.9 – Maverick</a:t>
            </a:r>
          </a:p>
          <a:p>
            <a:pPr lvl="1"/>
            <a:r>
              <a:rPr lang="en-US" dirty="0"/>
              <a:t>Version 10.10 – Yosemite</a:t>
            </a:r>
          </a:p>
          <a:p>
            <a:pPr lvl="1"/>
            <a:r>
              <a:rPr lang="en-US" dirty="0"/>
              <a:t>Version 10.11 – El Capitan</a:t>
            </a:r>
          </a:p>
          <a:p>
            <a:endParaRPr lang="en-US" dirty="0"/>
          </a:p>
        </p:txBody>
      </p:sp>
      <p:pic>
        <p:nvPicPr>
          <p:cNvPr id="6" name="Picture 5" descr="C:\Users\iheer\Desktop\NEWEST_GS5\OS images\OS_X_Yosemite_Desktop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02" y="3921470"/>
            <a:ext cx="2114550" cy="119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iheer\Desktop\NEWEST_GS5\OS images\mac-os-x-mavericks-home-screen-540x33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33" y="5298916"/>
            <a:ext cx="1920240" cy="118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33" y="1306765"/>
            <a:ext cx="2057400" cy="1158716"/>
          </a:xfrm>
          <a:prstGeom prst="rect">
            <a:avLst/>
          </a:prstGeom>
        </p:spPr>
      </p:pic>
      <p:pic>
        <p:nvPicPr>
          <p:cNvPr id="12" name="Picture 11" descr="Description: C:\Users\swong\Documents\Manuals\IC3 GS4\7314 IC3 GS4\Screens\w7-001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47" y="2564572"/>
            <a:ext cx="2057400" cy="1158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55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41261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algn="ctr"/>
            <a:r>
              <a:rPr lang="vi-VN" dirty="0"/>
              <a:t>Hệ điều hành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vi-VN" dirty="0"/>
              <a:t>máy để bàn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27" y="1474573"/>
            <a:ext cx="8229600" cy="4953000"/>
          </a:xfrm>
        </p:spPr>
        <p:txBody>
          <a:bodyPr>
            <a:normAutofit/>
          </a:bodyPr>
          <a:lstStyle/>
          <a:p>
            <a:r>
              <a:rPr lang="en-US" b="1" dirty="0"/>
              <a:t>Linux</a:t>
            </a:r>
          </a:p>
          <a:p>
            <a:pPr lvl="1"/>
            <a:r>
              <a:rPr lang="vi-VN" dirty="0"/>
              <a:t>Các phiên bản được gọi là các “</a:t>
            </a:r>
            <a:r>
              <a:rPr lang="en-US" dirty="0"/>
              <a:t>distribution”  </a:t>
            </a:r>
          </a:p>
          <a:p>
            <a:pPr lvl="2"/>
            <a:r>
              <a:rPr lang="en-US" dirty="0"/>
              <a:t>Knoppix</a:t>
            </a:r>
          </a:p>
          <a:p>
            <a:pPr lvl="2"/>
            <a:r>
              <a:rPr lang="en-US" dirty="0"/>
              <a:t>Ubuntu</a:t>
            </a:r>
          </a:p>
          <a:p>
            <a:pPr lvl="2"/>
            <a:r>
              <a:rPr lang="en-US" dirty="0"/>
              <a:t>Gentoo</a:t>
            </a:r>
          </a:p>
          <a:p>
            <a:pPr lvl="4"/>
            <a:endParaRPr lang="en-US" dirty="0"/>
          </a:p>
          <a:p>
            <a:r>
              <a:rPr lang="en-US" b="1" dirty="0"/>
              <a:t>UNIX</a:t>
            </a:r>
          </a:p>
          <a:p>
            <a:pPr lvl="1"/>
            <a:r>
              <a:rPr lang="vi-VN" dirty="0"/>
              <a:t>Có thêm một giao diện riêng - </a:t>
            </a:r>
            <a:r>
              <a:rPr lang="en-US" dirty="0"/>
              <a:t>GUI</a:t>
            </a:r>
          </a:p>
          <a:p>
            <a:pPr lvl="2"/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949" y="2514602"/>
            <a:ext cx="3886200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601" y="4800601"/>
            <a:ext cx="3189998" cy="20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56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3961929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1. Hệ điều hành Windows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 dirty="0" err="1">
                <a:latin typeface="Times New Roman" panose="02020603050405020304" pitchFamily="18" charset="0"/>
              </a:rPr>
              <a:t>Các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hệ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điều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hành</a:t>
            </a:r>
            <a:r>
              <a:rPr lang="en-US" altLang="vi-VN" sz="3600" dirty="0">
                <a:latin typeface="Times New Roman" panose="02020603050405020304" pitchFamily="18" charset="0"/>
              </a:rPr>
              <a:t> Windows</a:t>
            </a:r>
          </a:p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 dirty="0" err="1">
                <a:latin typeface="Times New Roman" panose="02020603050405020304" pitchFamily="18" charset="0"/>
              </a:rPr>
              <a:t>Giới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thiệu</a:t>
            </a:r>
            <a:r>
              <a:rPr lang="en-US" altLang="vi-VN" sz="3600" dirty="0">
                <a:latin typeface="Times New Roman" panose="02020603050405020304" pitchFamily="18" charset="0"/>
              </a:rPr>
              <a:t> Windows 10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57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a. Các hệ điều hành Windows</a:t>
            </a:r>
          </a:p>
        </p:txBody>
      </p:sp>
      <p:sp>
        <p:nvSpPr>
          <p:cNvPr id="6656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8" name="Picture 8" descr="Káº¿t quáº£ hÃ¬nh áº£nh cho Thá»i biá»u cÃ¡c há» Äiá»u hÃ nh Microso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6415"/>
            <a:ext cx="8991600" cy="561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84130" y="6417519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222222"/>
                </a:solidFill>
              </a:rPr>
              <a:t>Wikipedia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58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b. Giới thiệu Windows 10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vi-VN" b="1"/>
              <a:t>Windows 10</a:t>
            </a:r>
            <a:r>
              <a:rPr lang="vi-VN"/>
              <a:t> là một hệ điều hành máy tính cá nhân, được phát triển và ra mắt bởi Microsoft. Hệ điều hành này được giới thiệu vào 30 tháng 9 năm 2014</a:t>
            </a:r>
            <a:endParaRPr lang="en-US"/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Các phiên bản phổ biến: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/>
              <a:t>Windows 10 Home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/>
              <a:t>Windows 10 Pro 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/>
              <a:t>Windows 10 Enterprise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/>
              <a:t>Windows 10 Education 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/>
              <a:t>Windows 10 Mobile</a:t>
            </a:r>
            <a:endParaRPr lang="en-US" altLang="vi-VN" sz="3200">
              <a:latin typeface="Times New Roman" panose="02020603050405020304" pitchFamily="18" charset="0"/>
            </a:endParaRP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59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b="1" dirty="0">
                <a:latin typeface="Times New Roman" panose="02020603050405020304" pitchFamily="18" charset="0"/>
              </a:rPr>
              <a:t>1.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Định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nghĩa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hệ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điều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hành</a:t>
            </a:r>
            <a:endParaRPr lang="en-US" altLang="vi-VN" sz="3600" b="1" dirty="0">
              <a:latin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lvl="0" algn="just"/>
            <a:r>
              <a:rPr lang="vi-VN" dirty="0"/>
              <a:t>Hệ điều hành </a:t>
            </a:r>
            <a:r>
              <a:rPr lang="en-US" dirty="0"/>
              <a:t>(</a:t>
            </a:r>
            <a:r>
              <a:rPr lang="en-US" i="1" dirty="0"/>
              <a:t>operating system</a:t>
            </a:r>
            <a:r>
              <a:rPr lang="en-US" dirty="0"/>
              <a:t> </a:t>
            </a:r>
            <a:r>
              <a:rPr lang="vi-VN" dirty="0"/>
              <a:t>hoặc </a:t>
            </a:r>
            <a:r>
              <a:rPr lang="en-US" dirty="0"/>
              <a:t>OS) </a:t>
            </a:r>
            <a:r>
              <a:rPr lang="vi-VN"/>
              <a:t>là phần mềm hệ thống</a:t>
            </a:r>
            <a:r>
              <a:rPr lang="en-US"/>
              <a:t> chạy trên máy tính, dùng để điều hành,</a:t>
            </a:r>
            <a:r>
              <a:rPr lang="vi-VN"/>
              <a:t> quản lý </a:t>
            </a:r>
            <a:r>
              <a:rPr lang="en-US"/>
              <a:t>các thiết bị </a:t>
            </a:r>
            <a:r>
              <a:rPr lang="vi-VN"/>
              <a:t>phần cứng và</a:t>
            </a:r>
            <a:r>
              <a:rPr lang="en-US"/>
              <a:t> các tài nguyên</a:t>
            </a:r>
            <a:r>
              <a:rPr lang="vi-VN"/>
              <a:t> phần mềm</a:t>
            </a:r>
            <a:r>
              <a:rPr lang="en-US"/>
              <a:t> trên</a:t>
            </a:r>
            <a:r>
              <a:rPr lang="vi-VN"/>
              <a:t> máy tính</a:t>
            </a:r>
            <a:r>
              <a:rPr lang="en-US"/>
              <a:t>; đóng vai trò trung gian trong việc giao tiếp giữa người sử dụng và phần cứng máy tính; cung cấp môi trường cho phép người sử dụng phát triển và thực hiện các ứng dụng của họ một cách dễ dàng.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2. Hệ điều hành Unix, Linux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Giới thiệu hệ điều hành Unix</a:t>
            </a:r>
          </a:p>
          <a:p>
            <a:pPr marL="457200" indent="-457200" eaLnBrk="1" hangingPunct="1">
              <a:buSzTx/>
              <a:buFont typeface="Wingdings" panose="05000000000000000000" pitchFamily="2" charset="2"/>
              <a:buAutoNum type="alphaLcPeriod"/>
            </a:pPr>
            <a:r>
              <a:rPr lang="en-US" altLang="vi-VN" sz="3600">
                <a:latin typeface="Times New Roman" panose="02020603050405020304" pitchFamily="18" charset="0"/>
              </a:rPr>
              <a:t>Giới thiệu hệ điều hành Linux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endParaRPr lang="en-US" altLang="vi-VN" sz="3600">
              <a:latin typeface="Times New Roman" panose="02020603050405020304" pitchFamily="1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60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a. Giới thiệu hệ điều hành Unix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UNIX xuất phát từ dự án MULTICS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AT&amp;T Bell và MIT</a:t>
            </a: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Ken Thompson, Dennis Ritchie phát triển thành UNIX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Chương trình nguồn trên C</a:t>
            </a:r>
          </a:p>
        </p:txBody>
      </p:sp>
      <p:sp>
        <p:nvSpPr>
          <p:cNvPr id="7475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61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Cấu trúc UNIX</a:t>
            </a:r>
          </a:p>
        </p:txBody>
      </p:sp>
      <p:sp>
        <p:nvSpPr>
          <p:cNvPr id="76804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68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991100" cy="480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62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Giao diện UNIX</a:t>
            </a:r>
          </a:p>
        </p:txBody>
      </p:sp>
      <p:sp>
        <p:nvSpPr>
          <p:cNvPr id="78852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8853" name="Picture 2" descr="http://img.quantrimang.com/photos/image/082008/27/gnome-wind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25538"/>
            <a:ext cx="38004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4" descr="Kết quả hình ản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671763"/>
            <a:ext cx="54292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63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họ /dòng UNIX hiện đại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System V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AT&amp;T và SUN</a:t>
            </a: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Solaris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Sun</a:t>
            </a: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BSD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Berkeley Software Distribution</a:t>
            </a: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Mô hình socket trên TCP/IP</a:t>
            </a:r>
          </a:p>
        </p:txBody>
      </p:sp>
      <p:sp>
        <p:nvSpPr>
          <p:cNvPr id="80901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64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b. Giới thiệu hệ điều hành Linux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vi-VN" sz="2800">
                <a:latin typeface="Times New Roman" panose="02020603050405020304" pitchFamily="18" charset="0"/>
              </a:rPr>
              <a:t>Do Linus Torvard phát triển từ hệ điều hành Minix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Dùng cho máy IBM PC 80386 (năm 1991, kernel 0.01)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Hiện nay (kernel 2.4, 2.6) thực thi trên IA32/64, PowerPC, Sun SPARC, …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 sz="2800">
                <a:latin typeface="Times New Roman" panose="02020603050405020304" pitchFamily="18" charset="0"/>
              </a:rPr>
              <a:t>Dự án Beowulf với Linux Cluster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vi-VN" sz="2800">
                <a:latin typeface="Times New Roman" panose="02020603050405020304" pitchFamily="18" charset="0"/>
              </a:rPr>
              <a:t>Linux có dạng mã nguồn mở, miễn phí theo GNU FSF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Dự án Gnu Not Unix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 sz="2800">
                <a:latin typeface="Times New Roman" panose="02020603050405020304" pitchFamily="18" charset="0"/>
              </a:rPr>
              <a:t>Các công cụ </a:t>
            </a:r>
            <a:r>
              <a:rPr lang="en-US" altLang="vi-VN" sz="2800" b="1">
                <a:latin typeface="Times New Roman" panose="02020603050405020304" pitchFamily="18" charset="0"/>
              </a:rPr>
              <a:t>gcc, make</a:t>
            </a:r>
            <a:r>
              <a:rPr lang="en-US" altLang="vi-VN" sz="2800">
                <a:latin typeface="Times New Roman" panose="02020603050405020304" pitchFamily="18" charset="0"/>
              </a:rPr>
              <a:t>, …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>
                <a:latin typeface="Times New Roman" panose="02020603050405020304" pitchFamily="18" charset="0"/>
              </a:rPr>
              <a:t>Free Software Foundation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Tx/>
              <a:buFontTx/>
              <a:buChar char="•"/>
            </a:pPr>
            <a:r>
              <a:rPr lang="en-US" altLang="vi-VN" sz="2800">
                <a:latin typeface="Times New Roman" panose="02020603050405020304" pitchFamily="18" charset="0"/>
              </a:rPr>
              <a:t>GPL – GNU Public License</a:t>
            </a:r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65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Một số bản phát hành Linux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Red Hat Linux </a:t>
            </a:r>
            <a:r>
              <a:rPr lang="en-US" altLang="vi-VN" sz="3600">
                <a:latin typeface="Times New Roman" panose="02020603050405020304" pitchFamily="18" charset="0"/>
                <a:hlinkClick r:id="rId2"/>
              </a:rPr>
              <a:t>www.redhat.com</a:t>
            </a:r>
            <a:endParaRPr lang="en-US" altLang="vi-VN" sz="360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Fedora  </a:t>
            </a:r>
            <a:r>
              <a:rPr lang="en-US" altLang="vi-VN" sz="3200">
                <a:latin typeface="Times New Roman" panose="02020603050405020304" pitchFamily="18" charset="0"/>
                <a:hlinkClick r:id="rId2"/>
              </a:rPr>
              <a:t>fedora.redhat.com</a:t>
            </a:r>
            <a:endParaRPr lang="en-US" altLang="vi-VN" sz="32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OpenLinux </a:t>
            </a:r>
            <a:r>
              <a:rPr lang="en-US" altLang="vi-VN" sz="3600">
                <a:latin typeface="Times New Roman" panose="02020603050405020304" pitchFamily="18" charset="0"/>
                <a:hlinkClick r:id="rId3"/>
              </a:rPr>
              <a:t>www.calderasystems.com</a:t>
            </a:r>
            <a:endParaRPr lang="en-US" altLang="vi-VN" sz="3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SuSE </a:t>
            </a:r>
            <a:r>
              <a:rPr lang="en-US" altLang="vi-VN" sz="3600">
                <a:latin typeface="Times New Roman" panose="02020603050405020304" pitchFamily="18" charset="0"/>
                <a:hlinkClick r:id="rId4"/>
              </a:rPr>
              <a:t>www.suse.com</a:t>
            </a:r>
            <a:endParaRPr lang="en-US" altLang="vi-VN" sz="3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Debian </a:t>
            </a:r>
            <a:r>
              <a:rPr lang="en-US" altLang="vi-VN" sz="3600">
                <a:latin typeface="Times New Roman" panose="02020603050405020304" pitchFamily="18" charset="0"/>
                <a:hlinkClick r:id="rId5"/>
              </a:rPr>
              <a:t>www.debian.org</a:t>
            </a:r>
            <a:endParaRPr lang="en-US" altLang="vi-VN" sz="3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Slackware </a:t>
            </a:r>
            <a:r>
              <a:rPr lang="en-US" altLang="vi-VN" sz="3600">
                <a:latin typeface="Times New Roman" panose="02020603050405020304" pitchFamily="18" charset="0"/>
                <a:hlinkClick r:id="rId6"/>
              </a:rPr>
              <a:t>www.slackware.com</a:t>
            </a:r>
            <a:endParaRPr lang="en-US" altLang="vi-VN" sz="3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TurboLinux </a:t>
            </a:r>
            <a:r>
              <a:rPr lang="en-US" altLang="vi-VN" sz="3600">
                <a:latin typeface="Times New Roman" panose="02020603050405020304" pitchFamily="18" charset="0"/>
                <a:hlinkClick r:id="rId7"/>
              </a:rPr>
              <a:t>www.turbolinux.com</a:t>
            </a:r>
            <a:endParaRPr lang="en-US" altLang="vi-VN" sz="36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8397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66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Kiến trúc hệ thống Linux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Linux là hệ điều hành dạng multiuser, multitasking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Mục tiêu thiết kế: tốc độ, hiệu quả, tiêu chuẩn hóa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Tương thích với chuẩn POSIX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Giao diện lập trình theo SVR4 UNIX</a:t>
            </a:r>
          </a:p>
          <a:p>
            <a:pPr algn="just" eaLnBrk="1" hangingPunct="1"/>
            <a:r>
              <a:rPr lang="en-US" altLang="vi-VN" sz="3600">
                <a:latin typeface="Times New Roman" panose="02020603050405020304" pitchFamily="18" charset="0"/>
              </a:rPr>
              <a:t>Kernel dùng cấu trúc khối (modular structure)</a:t>
            </a:r>
          </a:p>
        </p:txBody>
      </p:sp>
      <p:sp>
        <p:nvSpPr>
          <p:cNvPr id="84997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67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thành phần trên Linux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2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6907" r="677" b="26907"/>
          <a:stretch>
            <a:fillRect/>
          </a:stretch>
        </p:blipFill>
        <p:spPr bwMode="auto">
          <a:xfrm>
            <a:off x="1219200" y="1981200"/>
            <a:ext cx="7143750" cy="25082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103BAA-9BCD-4E20-BE9A-79F81CF31B89}" type="slidenum">
              <a:rPr lang="en-US" altLang="vi-VN" smtClean="0"/>
              <a:pPr>
                <a:defRPr/>
              </a:pPr>
              <a:t>68</a:t>
            </a:fld>
            <a:endParaRPr lang="en-US" altLang="vi-V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thành phần trên Linux (tt)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3600">
                <a:latin typeface="Times New Roman" panose="02020603050405020304" pitchFamily="18" charset="0"/>
              </a:rPr>
              <a:t>Gồm 3 thành phần theo UNIX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3600">
                <a:latin typeface="Times New Roman" panose="02020603050405020304" pitchFamily="18" charset="0"/>
              </a:rPr>
              <a:t>Kernel</a:t>
            </a:r>
          </a:p>
          <a:p>
            <a:pPr lvl="1" algn="just"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Thực hiện trên kernel mode, trong một không gian địa chỉ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3600">
                <a:latin typeface="Times New Roman" panose="02020603050405020304" pitchFamily="18" charset="0"/>
              </a:rPr>
              <a:t>System libraries</a:t>
            </a:r>
          </a:p>
          <a:p>
            <a:pPr lvl="1" algn="just"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Các hàm chức năng cung cấp cho chương trình ứng dụng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3600">
                <a:latin typeface="Times New Roman" panose="02020603050405020304" pitchFamily="18" charset="0"/>
              </a:rPr>
              <a:t>System utilities</a:t>
            </a: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Thực hiện các công việc quản trị xác định</a:t>
            </a:r>
          </a:p>
        </p:txBody>
      </p:sp>
      <p:sp>
        <p:nvSpPr>
          <p:cNvPr id="88069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69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algn="ctr" eaLnBrk="1" hangingPunct="1"/>
            <a:r>
              <a:rPr lang="en-US" altLang="vi-VN" sz="3600" b="1" dirty="0" err="1">
                <a:latin typeface="Times New Roman" panose="02020603050405020304" pitchFamily="18" charset="0"/>
              </a:rPr>
              <a:t>Các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lớp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hoạt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động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của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máy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tính</a:t>
            </a:r>
            <a:endParaRPr lang="en-US" altLang="vi-VN" sz="3600" b="1" dirty="0">
              <a:latin typeface="Times New Roman" panose="02020603050405020304" pitchFamily="18" charset="0"/>
            </a:endParaRP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5118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Linux kernel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Tập hợp các module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Có thể nạp/xóa độc lập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Device driver/file system/network protocol</a:t>
            </a:r>
          </a:p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đặc trưng: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Dynamic linking</a:t>
            </a: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sz="3200">
                <a:latin typeface="Times New Roman" panose="02020603050405020304" pitchFamily="18" charset="0"/>
              </a:rPr>
              <a:t>Stackable module</a:t>
            </a:r>
          </a:p>
          <a:p>
            <a:pPr eaLnBrk="1" hangingPunct="1"/>
            <a:endParaRPr lang="en-US" altLang="vi-VN" sz="3600">
              <a:latin typeface="Times New Roman" panose="02020603050405020304" pitchFamily="18" charset="0"/>
            </a:endParaRPr>
          </a:p>
        </p:txBody>
      </p:sp>
      <p:sp>
        <p:nvSpPr>
          <p:cNvPr id="89093" name="Line 4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70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Các thành phần trên Linux kernel</a:t>
            </a:r>
          </a:p>
        </p:txBody>
      </p:sp>
      <p:sp>
        <p:nvSpPr>
          <p:cNvPr id="90116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01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6500"/>
            <a:ext cx="7997825" cy="565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71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>
                <a:latin typeface="Times New Roman" panose="02020603050405020304" pitchFamily="18" charset="0"/>
              </a:rPr>
              <a:t>Giao diện của Ubuntu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1141" name="Picture 2" descr="Giao diện của Ubu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219200"/>
            <a:ext cx="8570912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72</a:t>
            </a:fld>
            <a:r>
              <a:rPr lang="en-US" altLang="en-US"/>
              <a:t>/C5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algn="ctr"/>
            <a:r>
              <a:rPr lang="en-US"/>
              <a:t>Câu hỏi tự 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00163"/>
            <a:ext cx="8385175" cy="5175066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rabicPeriod"/>
            </a:pPr>
            <a:r>
              <a:rPr lang="vi-VN"/>
              <a:t>So sánh hệ điều hành đa nhiệm và hệ điều hành đơn nhiệm, trình bày ví dụ minh họa.</a:t>
            </a:r>
            <a:endParaRPr lang="en-US"/>
          </a:p>
          <a:p>
            <a:pPr marL="514350" lvl="0" indent="-514350" algn="just">
              <a:buFont typeface="+mj-lt"/>
              <a:buAutoNum type="arabicPeriod"/>
            </a:pPr>
            <a:r>
              <a:rPr lang="vi-VN"/>
              <a:t>Trình bày sự khác biệt giữa tiến trình và luồng xử lý.</a:t>
            </a:r>
            <a:endParaRPr lang="en-US"/>
          </a:p>
          <a:p>
            <a:pPr marL="514350" lvl="0" indent="-514350" algn="just">
              <a:buFont typeface="+mj-lt"/>
              <a:buAutoNum type="arabicPeriod"/>
            </a:pPr>
            <a:r>
              <a:rPr lang="vi-VN"/>
              <a:t>Trình bày vai trò của giao diện người dùng và vai trò của hạt nhân (kernel) trong một hệ điều hành.</a:t>
            </a:r>
            <a:endParaRPr lang="en-US"/>
          </a:p>
          <a:p>
            <a:pPr lvl="0" algn="just"/>
            <a:endParaRPr 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73</a:t>
            </a:fld>
            <a:r>
              <a:rPr lang="en-US" altLang="en-US"/>
              <a:t>/C5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87715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b="1" dirty="0">
                <a:latin typeface="Times New Roman" panose="02020603050405020304" pitchFamily="18" charset="0"/>
              </a:rPr>
              <a:t>2.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Phân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loại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hệ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điều</a:t>
            </a:r>
            <a:r>
              <a:rPr lang="en-US" altLang="vi-VN" sz="3600" b="1" dirty="0">
                <a:latin typeface="Times New Roman" panose="02020603050405020304" pitchFamily="18" charset="0"/>
              </a:rPr>
              <a:t> </a:t>
            </a:r>
            <a:r>
              <a:rPr lang="en-US" altLang="vi-VN" sz="3600" b="1" dirty="0" err="1">
                <a:latin typeface="Times New Roman" panose="02020603050405020304" pitchFamily="18" charset="0"/>
              </a:rPr>
              <a:t>hành</a:t>
            </a:r>
            <a:endParaRPr lang="en-US" altLang="vi-VN" sz="3600" b="1" dirty="0">
              <a:latin typeface="Times New Roman" panose="02020603050405020304" pitchFamily="18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Phân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loại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theo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thứ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tự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xuất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hiện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à"/>
            </a:pP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Lịch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sử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hệ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điều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hành</a:t>
            </a:r>
            <a:endParaRPr lang="en-US" altLang="vi-V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Phân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loại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theo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loại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hình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sử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dụng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vi-V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vi-VN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8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18265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vi-VN" sz="3600" dirty="0" err="1">
                <a:latin typeface="Times New Roman" panose="02020603050405020304" pitchFamily="18" charset="0"/>
              </a:rPr>
              <a:t>Phân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loại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theo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thứ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tự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xuất</a:t>
            </a:r>
            <a:r>
              <a:rPr lang="en-US" altLang="vi-VN" sz="3600" dirty="0">
                <a:latin typeface="Times New Roman" panose="02020603050405020304" pitchFamily="18" charset="0"/>
              </a:rPr>
              <a:t> </a:t>
            </a:r>
            <a:r>
              <a:rPr lang="en-US" altLang="vi-VN" sz="3600" dirty="0" err="1">
                <a:latin typeface="Times New Roman" panose="02020603050405020304" pitchFamily="18" charset="0"/>
              </a:rPr>
              <a:t>hiện</a:t>
            </a:r>
            <a:endParaRPr lang="en-US" altLang="vi-VN" sz="3600" dirty="0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Thế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hệ</a:t>
            </a:r>
            <a:r>
              <a:rPr lang="en-US" altLang="vi-VN" dirty="0">
                <a:latin typeface="Times New Roman" panose="02020603050405020304" pitchFamily="18" charset="0"/>
              </a:rPr>
              <a:t> 1  1945 -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1953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dirty="0" err="1">
                <a:latin typeface="Times New Roman" panose="02020603050405020304" pitchFamily="18" charset="0"/>
              </a:rPr>
              <a:t>Đèn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điện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tử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chân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không</a:t>
            </a:r>
            <a:r>
              <a:rPr lang="en-US" altLang="vi-VN" dirty="0">
                <a:latin typeface="Times New Roman" panose="02020603050405020304" pitchFamily="18" charset="0"/>
              </a:rPr>
              <a:t> – 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HĐH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tuần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tự</a:t>
            </a:r>
            <a:endParaRPr lang="en-US" altLang="vi-VN" b="1" i="1" u="sng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Thế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hệ</a:t>
            </a:r>
            <a:r>
              <a:rPr lang="en-US" altLang="vi-VN" dirty="0">
                <a:latin typeface="Times New Roman" panose="02020603050405020304" pitchFamily="18" charset="0"/>
              </a:rPr>
              <a:t> 2  </a:t>
            </a:r>
            <a:r>
              <a:rPr lang="en-US" altLang="vi-VN" dirty="0" smtClean="0">
                <a:latin typeface="Times New Roman" panose="02020603050405020304" pitchFamily="18" charset="0"/>
              </a:rPr>
              <a:t>1954 </a:t>
            </a:r>
            <a:r>
              <a:rPr lang="en-US" altLang="vi-VN" dirty="0">
                <a:latin typeface="Times New Roman" panose="02020603050405020304" pitchFamily="18" charset="0"/>
              </a:rPr>
              <a:t>-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1965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dirty="0">
                <a:latin typeface="Times New Roman" panose="02020603050405020304" pitchFamily="18" charset="0"/>
              </a:rPr>
              <a:t>Transistors – 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batch systems</a:t>
            </a:r>
          </a:p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Thế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hệ</a:t>
            </a:r>
            <a:r>
              <a:rPr lang="en-US" altLang="vi-VN" dirty="0">
                <a:latin typeface="Times New Roman" panose="02020603050405020304" pitchFamily="18" charset="0"/>
              </a:rPr>
              <a:t> 3  1965 -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1980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dirty="0" err="1">
                <a:latin typeface="Times New Roman" panose="02020603050405020304" pitchFamily="18" charset="0"/>
              </a:rPr>
              <a:t>Mạch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tích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hợp</a:t>
            </a:r>
            <a:r>
              <a:rPr lang="en-US" altLang="vi-VN" dirty="0">
                <a:latin typeface="Times New Roman" panose="02020603050405020304" pitchFamily="18" charset="0"/>
              </a:rPr>
              <a:t> (ICs) – 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HĐH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đa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chương</a:t>
            </a:r>
            <a:r>
              <a:rPr lang="en-US" altLang="vi-VN" i="1" u="sng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Thế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hệ</a:t>
            </a:r>
            <a:r>
              <a:rPr lang="en-US" altLang="vi-VN" dirty="0">
                <a:latin typeface="Times New Roman" panose="02020603050405020304" pitchFamily="18" charset="0"/>
              </a:rPr>
              <a:t> 4  1980 -</a:t>
            </a:r>
            <a:r>
              <a:rPr lang="en-US" altLang="vi-VN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vi-V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1990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dirty="0" err="1">
                <a:latin typeface="Times New Roman" panose="02020603050405020304" pitchFamily="18" charset="0"/>
              </a:rPr>
              <a:t>Máy</a:t>
            </a:r>
            <a:r>
              <a:rPr lang="en-US" altLang="vi-VN" dirty="0">
                <a:latin typeface="Times New Roman" panose="02020603050405020304" pitchFamily="18" charset="0"/>
              </a:rPr>
              <a:t> vi </a:t>
            </a:r>
            <a:r>
              <a:rPr lang="en-US" altLang="vi-VN" dirty="0" err="1">
                <a:latin typeface="Times New Roman" panose="02020603050405020304" pitchFamily="18" charset="0"/>
              </a:rPr>
              <a:t>tính</a:t>
            </a:r>
            <a:r>
              <a:rPr lang="en-US" altLang="vi-VN" dirty="0">
                <a:latin typeface="Times New Roman" panose="02020603050405020304" pitchFamily="18" charset="0"/>
              </a:rPr>
              <a:t> – 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HĐH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đa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chương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i="1" u="sng" dirty="0" err="1">
                <a:latin typeface="Times New Roman" panose="02020603050405020304" pitchFamily="18" charset="0"/>
              </a:rPr>
              <a:t>hiện</a:t>
            </a:r>
            <a:r>
              <a:rPr lang="en-US" altLang="vi-VN" b="1" i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i="1" u="sng" dirty="0" err="1" smtClean="0">
                <a:latin typeface="Times New Roman" panose="02020603050405020304" pitchFamily="18" charset="0"/>
              </a:rPr>
              <a:t>đại</a:t>
            </a:r>
            <a:endParaRPr lang="en-US" altLang="vi-VN" b="1" i="1" u="sng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vi-VN" dirty="0" err="1">
                <a:latin typeface="Times New Roman" panose="02020603050405020304" pitchFamily="18" charset="0"/>
              </a:rPr>
              <a:t>Thế</a:t>
            </a:r>
            <a:r>
              <a:rPr lang="en-US" altLang="vi-VN" dirty="0">
                <a:latin typeface="Times New Roman" panose="02020603050405020304" pitchFamily="18" charset="0"/>
              </a:rPr>
              <a:t> </a:t>
            </a:r>
            <a:r>
              <a:rPr lang="en-US" altLang="vi-VN" dirty="0" err="1">
                <a:latin typeface="Times New Roman" panose="02020603050405020304" pitchFamily="18" charset="0"/>
              </a:rPr>
              <a:t>hệ</a:t>
            </a:r>
            <a:r>
              <a:rPr lang="en-US" altLang="vi-VN" dirty="0">
                <a:latin typeface="Times New Roman" panose="02020603050405020304" pitchFamily="18" charset="0"/>
              </a:rPr>
              <a:t> 4  </a:t>
            </a:r>
            <a:r>
              <a:rPr lang="en-US" altLang="vi-VN" dirty="0" err="1" smtClean="0">
                <a:latin typeface="Times New Roman" panose="02020603050405020304" pitchFamily="18" charset="0"/>
              </a:rPr>
              <a:t>Sau</a:t>
            </a:r>
            <a:r>
              <a:rPr lang="en-US" altLang="vi-VN" dirty="0" smtClean="0">
                <a:latin typeface="Times New Roman" panose="02020603050405020304" pitchFamily="18" charset="0"/>
              </a:rPr>
              <a:t> 1990</a:t>
            </a:r>
            <a:endParaRPr lang="en-US" altLang="vi-VN" dirty="0">
              <a:latin typeface="Times New Roman" panose="02020603050405020304" pitchFamily="18" charset="0"/>
            </a:endParaRPr>
          </a:p>
          <a:p>
            <a:pPr lvl="1" eaLnBrk="1" hangingPunct="1">
              <a:buClr>
                <a:schemeClr val="tx2"/>
              </a:buClr>
              <a:buSzTx/>
              <a:buFontTx/>
              <a:buChar char="•"/>
            </a:pPr>
            <a:r>
              <a:rPr lang="en-US" altLang="vi-VN" dirty="0" err="1">
                <a:latin typeface="Times New Roman" panose="02020603050405020304" pitchFamily="18" charset="0"/>
              </a:rPr>
              <a:t>Máy</a:t>
            </a:r>
            <a:r>
              <a:rPr lang="en-US" altLang="vi-VN" dirty="0">
                <a:latin typeface="Times New Roman" panose="02020603050405020304" pitchFamily="18" charset="0"/>
              </a:rPr>
              <a:t> vi </a:t>
            </a:r>
            <a:r>
              <a:rPr lang="en-US" altLang="vi-VN" dirty="0" err="1">
                <a:latin typeface="Times New Roman" panose="02020603050405020304" pitchFamily="18" charset="0"/>
              </a:rPr>
              <a:t>tính</a:t>
            </a:r>
            <a:r>
              <a:rPr lang="en-US" altLang="vi-VN" dirty="0">
                <a:latin typeface="Times New Roman" panose="02020603050405020304" pitchFamily="18" charset="0"/>
              </a:rPr>
              <a:t> – </a:t>
            </a:r>
            <a:r>
              <a:rPr lang="en-US" altLang="vi-VN" b="1" u="sng" dirty="0" err="1">
                <a:latin typeface="Times New Roman" panose="02020603050405020304" pitchFamily="18" charset="0"/>
              </a:rPr>
              <a:t>Trí</a:t>
            </a:r>
            <a:r>
              <a:rPr lang="en-US" altLang="vi-VN" b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u="sng" dirty="0" err="1">
                <a:latin typeface="Times New Roman" panose="02020603050405020304" pitchFamily="18" charset="0"/>
              </a:rPr>
              <a:t>thông</a:t>
            </a:r>
            <a:r>
              <a:rPr lang="en-US" altLang="vi-VN" b="1" u="sng" dirty="0">
                <a:latin typeface="Times New Roman" panose="02020603050405020304" pitchFamily="18" charset="0"/>
              </a:rPr>
              <a:t> minh </a:t>
            </a:r>
            <a:r>
              <a:rPr lang="en-US" altLang="vi-VN" b="1" u="sng" dirty="0" err="1">
                <a:latin typeface="Times New Roman" panose="02020603050405020304" pitchFamily="18" charset="0"/>
              </a:rPr>
              <a:t>nhân</a:t>
            </a:r>
            <a:r>
              <a:rPr lang="en-US" altLang="vi-VN" b="1" u="sng" dirty="0">
                <a:latin typeface="Times New Roman" panose="02020603050405020304" pitchFamily="18" charset="0"/>
              </a:rPr>
              <a:t> </a:t>
            </a:r>
            <a:r>
              <a:rPr lang="en-US" altLang="vi-VN" b="1" u="sng" dirty="0" err="1">
                <a:latin typeface="Times New Roman" panose="02020603050405020304" pitchFamily="18" charset="0"/>
              </a:rPr>
              <a:t>tạo</a:t>
            </a:r>
            <a:r>
              <a:rPr lang="en-US" altLang="vi-VN" b="1" u="sng" dirty="0">
                <a:latin typeface="Times New Roman" panose="02020603050405020304" pitchFamily="18" charset="0"/>
              </a:rPr>
              <a:t> </a:t>
            </a:r>
            <a:endParaRPr lang="en-US" altLang="vi-VN" b="1" i="1" u="sng" dirty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SzTx/>
              <a:buFontTx/>
              <a:buNone/>
            </a:pPr>
            <a:endParaRPr lang="en-US" altLang="vi-VN" dirty="0"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 altLang="vi-VN"/>
              <a:t>NMTH - Chương 5</a:t>
            </a:r>
            <a:endParaRPr lang="en-US" alt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Trang </a:t>
            </a:r>
            <a:fld id="{4FE73411-7BEA-409A-97DF-AE4D4A4F7D92}" type="slidenum">
              <a:rPr lang="en-US" altLang="en-US" smtClean="0"/>
              <a:pPr>
                <a:defRPr/>
              </a:pPr>
              <a:t>9</a:t>
            </a:fld>
            <a:r>
              <a:rPr lang="en-US" altLang="en-US"/>
              <a:t>/C5</a:t>
            </a:r>
          </a:p>
        </p:txBody>
      </p:sp>
    </p:spTree>
    <p:extLst>
      <p:ext uri="{BB962C8B-B14F-4D97-AF65-F5344CB8AC3E}">
        <p14:creationId xmlns:p14="http://schemas.microsoft.com/office/powerpoint/2010/main" val="72488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50.439"/>
  <p:tag name="ISPRING_CUSTOM_TIMING_USED" val="1"/>
  <p:tag name="ISPRING_SLIDE_ID_2" val="{EB09CE54-B025-4033-81C2-4D1FE2F8BAE8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4069</Words>
  <Application>Microsoft Office PowerPoint</Application>
  <PresentationFormat>On-screen Show (4:3)</PresentationFormat>
  <Paragraphs>598</Paragraphs>
  <Slides>73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Times New Roman</vt:lpstr>
      <vt:lpstr>Wingdings</vt:lpstr>
      <vt:lpstr>Pixel</vt:lpstr>
      <vt:lpstr>NHẬP MÔN TIN HỌC</vt:lpstr>
      <vt:lpstr>Tài liệu tham khảo</vt:lpstr>
      <vt:lpstr>Nội dung chương 5</vt:lpstr>
      <vt:lpstr>I. Khái niệm về hệ điều hành</vt:lpstr>
      <vt:lpstr>HỆ ĐIỀU HÀNH</vt:lpstr>
      <vt:lpstr>1. Định nghĩa hệ điều hành</vt:lpstr>
      <vt:lpstr>Các lớp hoạt động của máy tính</vt:lpstr>
      <vt:lpstr>2. Phân loại hệ điều hành</vt:lpstr>
      <vt:lpstr>Phân loại theo thứ tự xuất hiện</vt:lpstr>
      <vt:lpstr>PowerPoint Presentation</vt:lpstr>
      <vt:lpstr>XỬ LÝ THEO LÔ (batch processing)</vt:lpstr>
      <vt:lpstr>XỬ LÝ THEO LÔ</vt:lpstr>
      <vt:lpstr>VÍ DỤ VỀ CÁC LỆNH CỦA JCL</vt:lpstr>
      <vt:lpstr>PHƯƠNG THỨC LÀM VIỆC VỚI MÁY  TÍNH THẾ HỆ THỨ 3</vt:lpstr>
      <vt:lpstr>ĐA CHƯƠNG TRÌNH (Multi-Program)</vt:lpstr>
      <vt:lpstr>SPOOLING (Simultaneous Peripheral Operation On Line)</vt:lpstr>
      <vt:lpstr>SPOOLING (Simultaneous Peripheral Operation On Line)</vt:lpstr>
      <vt:lpstr>PHÂN CHIA THỜI GIAN (Time-Sharing )</vt:lpstr>
      <vt:lpstr>ĐA NHIỆM (Multi-task) VÀ ĐA NGƯỜI DÙNG (Multi-user)</vt:lpstr>
      <vt:lpstr>BỘ NHỚ ẢO (Virtual Memory)</vt:lpstr>
      <vt:lpstr>3. Các chức năng và thành phần của HĐH</vt:lpstr>
      <vt:lpstr>Phân loại theo loại hình sử dụng</vt:lpstr>
      <vt:lpstr>3. Chức năng của hệ điều hành</vt:lpstr>
      <vt:lpstr>4. Các khái niệm cơ bản</vt:lpstr>
      <vt:lpstr>a. Process và Thread</vt:lpstr>
      <vt:lpstr>b. File</vt:lpstr>
      <vt:lpstr>c. Lệnh gọi hệ thống</vt:lpstr>
      <vt:lpstr>Ví dụ:</vt:lpstr>
      <vt:lpstr>d. Giao diện với người sử dụng</vt:lpstr>
      <vt:lpstr>II. Tập tin và thư mục</vt:lpstr>
      <vt:lpstr>1. File</vt:lpstr>
      <vt:lpstr>a. Tên file</vt:lpstr>
      <vt:lpstr>b. Cấu trúc file</vt:lpstr>
      <vt:lpstr>Cấu trúc file (tt)</vt:lpstr>
      <vt:lpstr>c. Loại file</vt:lpstr>
      <vt:lpstr>d. Thuộc tính file</vt:lpstr>
      <vt:lpstr>Các thuộc tính thông dụng</vt:lpstr>
      <vt:lpstr>e. Các thao tác trên file</vt:lpstr>
      <vt:lpstr>Một số thao tác cơ bản trên file</vt:lpstr>
      <vt:lpstr>Một số thao tác cơ bản trên file (tt)</vt:lpstr>
      <vt:lpstr>2. Thư mục</vt:lpstr>
      <vt:lpstr>a. Tổ chức thứ bậc của thư mục</vt:lpstr>
      <vt:lpstr>Tổ chức thứ bậc của thư mục (tt)</vt:lpstr>
      <vt:lpstr>Ví dụ: cây thư mục</vt:lpstr>
      <vt:lpstr>Ví dụ: đồ thị thư mục</vt:lpstr>
      <vt:lpstr>b. Tên đường dẫn</vt:lpstr>
      <vt:lpstr>c. Các thao tác trên thư mục</vt:lpstr>
      <vt:lpstr>Một số thao tác cơ bản trên thư mục</vt:lpstr>
      <vt:lpstr>3. Khái niệm hệ thống file</vt:lpstr>
      <vt:lpstr>Ví dụ</vt:lpstr>
      <vt:lpstr>Các dạng partition, logical drives</vt:lpstr>
      <vt:lpstr>Các hệ thống file thông dụng</vt:lpstr>
      <vt:lpstr>III. Ví dụ hệ điều hành</vt:lpstr>
      <vt:lpstr>Hệ điều hành cho máy để bàn</vt:lpstr>
      <vt:lpstr>Hệ điều hành cho máy để bàn</vt:lpstr>
      <vt:lpstr>Hệ điều hành cho máy để bàn</vt:lpstr>
      <vt:lpstr>1. Hệ điều hành Windows</vt:lpstr>
      <vt:lpstr>a. Các hệ điều hành Windows</vt:lpstr>
      <vt:lpstr>b. Giới thiệu Windows 10</vt:lpstr>
      <vt:lpstr>2. Hệ điều hành Unix, Linux</vt:lpstr>
      <vt:lpstr>a. Giới thiệu hệ điều hành Unix</vt:lpstr>
      <vt:lpstr>Cấu trúc UNIX</vt:lpstr>
      <vt:lpstr>Giao diện UNIX</vt:lpstr>
      <vt:lpstr>Các họ /dòng UNIX hiện đại</vt:lpstr>
      <vt:lpstr>b. Giới thiệu hệ điều hành Linux</vt:lpstr>
      <vt:lpstr>Một số bản phát hành Linux</vt:lpstr>
      <vt:lpstr>Kiến trúc hệ thống Linux</vt:lpstr>
      <vt:lpstr>Các thành phần trên Linux</vt:lpstr>
      <vt:lpstr>Các thành phần trên Linux (tt)</vt:lpstr>
      <vt:lpstr>Linux kernel</vt:lpstr>
      <vt:lpstr>Các thành phần trên Linux kernel</vt:lpstr>
      <vt:lpstr>Giao diện của Ubuntu</vt:lpstr>
      <vt:lpstr>Câu hỏi tự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2019-09-15T15:48:19Z</dcterms:created>
  <dcterms:modified xsi:type="dcterms:W3CDTF">2021-10-11T14:51:03Z</dcterms:modified>
</cp:coreProperties>
</file>