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4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3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9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7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5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1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B619-69A8-449B-9269-927B0D45E86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A95974-E489-44F8-9F7B-5CE5B860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1D5-C7EE-9756-7E70-87699040E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TD1</a:t>
            </a:r>
            <a:br>
              <a:rPr lang="en-US" dirty="0"/>
            </a:br>
            <a:r>
              <a:rPr lang="en-US" dirty="0"/>
              <a:t>Introduction </a:t>
            </a:r>
            <a:r>
              <a:rPr lang="fr-FR" dirty="0"/>
              <a:t>à Power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4A09A-C836-C302-60ED-E6E828738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Nom: OUNG</a:t>
            </a:r>
            <a:r>
              <a:rPr lang="en-US" dirty="0"/>
              <a:t>-VANG</a:t>
            </a:r>
            <a:endParaRPr lang="fr-FR" dirty="0"/>
          </a:p>
          <a:p>
            <a:r>
              <a:rPr lang="fr-FR" dirty="0" err="1"/>
              <a:t>Prenom</a:t>
            </a:r>
            <a:r>
              <a:rPr lang="fr-FR" dirty="0"/>
              <a:t>: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Moïse</a:t>
            </a:r>
            <a:r>
              <a:rPr lang="en-US" b="0" i="0" dirty="0">
                <a:effectLst/>
                <a:latin typeface="Roboto" panose="02000000000000000000" pitchFamily="2" charset="0"/>
              </a:rPr>
              <a:t> II Bonheur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1BF3-5C2C-655D-07EB-CD5FE0B3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3" y="131007"/>
            <a:ext cx="10515600" cy="42290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Arial Rounded MT Bold" panose="020F0704030504030204" pitchFamily="34" charset="0"/>
              </a:rPr>
              <a:t>Nom et Définition des Données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354406-8B3F-660F-3B44-4649BCB9D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90000"/>
              </p:ext>
            </p:extLst>
          </p:nvPr>
        </p:nvGraphicFramePr>
        <p:xfrm>
          <a:off x="940778" y="729763"/>
          <a:ext cx="8484576" cy="589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472">
                  <a:extLst>
                    <a:ext uri="{9D8B030D-6E8A-4147-A177-3AD203B41FA5}">
                      <a16:colId xmlns:a16="http://schemas.microsoft.com/office/drawing/2014/main" val="1030824557"/>
                    </a:ext>
                  </a:extLst>
                </a:gridCol>
                <a:gridCol w="4232104">
                  <a:extLst>
                    <a:ext uri="{9D8B030D-6E8A-4147-A177-3AD203B41FA5}">
                      <a16:colId xmlns:a16="http://schemas.microsoft.com/office/drawing/2014/main" val="417180065"/>
                    </a:ext>
                  </a:extLst>
                </a:gridCol>
              </a:tblGrid>
              <a:tr h="370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29692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de la Donnée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Définition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la Donnée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5367999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Secteur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744920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633600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Produit fabriqué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690105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 Band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Bande de rémise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4448820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 sold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Unités Vendues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515274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 Price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 de Fabrication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710916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 de vente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426543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Sales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Ventes Brutes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723816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rémise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65245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 Ventes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138389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 de la bonne vente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817406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2369958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1857789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Number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084488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du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951660"/>
                  </a:ext>
                </a:extLst>
              </a:tr>
              <a:tr h="32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Année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70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7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F1ED-E410-D2A3-EF88-97C6873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Dashboard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C8D313-E204-5330-5E60-D8D32A4A5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16" y="1946501"/>
            <a:ext cx="8374538" cy="4716218"/>
          </a:xfrm>
        </p:spPr>
      </p:pic>
    </p:spTree>
    <p:extLst>
      <p:ext uri="{BB962C8B-B14F-4D97-AF65-F5344CB8AC3E}">
        <p14:creationId xmlns:p14="http://schemas.microsoft.com/office/powerpoint/2010/main" val="420518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CEE3-2BAB-D823-7EC6-9FFA5594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Analyse Synthétique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DA7A-1697-9C8B-B2AF-24D9E847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Feuille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 err="1"/>
              <a:t>C’est</a:t>
            </a:r>
            <a:r>
              <a:rPr lang="en-US" dirty="0"/>
              <a:t> un Donut Chart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representation </a:t>
            </a:r>
            <a:r>
              <a:rPr lang="en-US" dirty="0" err="1"/>
              <a:t>graphique</a:t>
            </a:r>
            <a:r>
              <a:rPr lang="en-US" dirty="0"/>
              <a:t> de la </a:t>
            </a:r>
            <a:r>
              <a:rPr lang="en-US" dirty="0" err="1"/>
              <a:t>somme</a:t>
            </a:r>
            <a:r>
              <a:rPr lang="en-US" dirty="0"/>
              <a:t> des ventes par pays: les </a:t>
            </a:r>
            <a:r>
              <a:rPr lang="en-US" dirty="0" err="1"/>
              <a:t>Etats</a:t>
            </a:r>
            <a:r>
              <a:rPr lang="en-US" dirty="0"/>
              <a:t>-Unis avec 21.08% </a:t>
            </a:r>
            <a:r>
              <a:rPr lang="en-US" dirty="0" err="1"/>
              <a:t>soit</a:t>
            </a:r>
            <a:r>
              <a:rPr lang="en-US" dirty="0"/>
              <a:t> 25.03 </a:t>
            </a:r>
            <a:r>
              <a:rPr lang="en-US" dirty="0" err="1"/>
              <a:t>milions</a:t>
            </a:r>
            <a:r>
              <a:rPr lang="en-US" dirty="0"/>
              <a:t>, le Canada a 20.96% </a:t>
            </a:r>
            <a:r>
              <a:rPr lang="en-US" dirty="0" err="1"/>
              <a:t>soit</a:t>
            </a:r>
            <a:r>
              <a:rPr lang="en-US" dirty="0"/>
              <a:t> 24.89 millions , la France a 20.51% </a:t>
            </a:r>
            <a:r>
              <a:rPr lang="en-US" dirty="0" err="1"/>
              <a:t>soit</a:t>
            </a:r>
            <a:r>
              <a:rPr lang="en-US" dirty="0"/>
              <a:t> 24.35 millions, </a:t>
            </a:r>
            <a:r>
              <a:rPr lang="en-US" dirty="0" err="1"/>
              <a:t>L’Allemagne</a:t>
            </a:r>
            <a:r>
              <a:rPr lang="en-US" dirty="0"/>
              <a:t> a 19.8% </a:t>
            </a:r>
            <a:r>
              <a:rPr lang="en-US" dirty="0" err="1"/>
              <a:t>soit</a:t>
            </a:r>
            <a:r>
              <a:rPr lang="en-US" dirty="0"/>
              <a:t> 23.51 millions et le </a:t>
            </a:r>
            <a:r>
              <a:rPr lang="en-US" dirty="0" err="1"/>
              <a:t>Mexique</a:t>
            </a:r>
            <a:r>
              <a:rPr lang="en-US" dirty="0"/>
              <a:t> a 17.65% </a:t>
            </a:r>
            <a:r>
              <a:rPr lang="en-US" dirty="0" err="1"/>
              <a:t>soit</a:t>
            </a:r>
            <a:r>
              <a:rPr lang="en-US" dirty="0"/>
              <a:t> 20.95 millions de la </a:t>
            </a:r>
            <a:r>
              <a:rPr lang="en-US" dirty="0" err="1"/>
              <a:t>somme</a:t>
            </a:r>
            <a:r>
              <a:rPr lang="en-US" dirty="0"/>
              <a:t> des ventes. </a:t>
            </a:r>
          </a:p>
          <a:p>
            <a:r>
              <a:rPr lang="en-US" dirty="0" err="1"/>
              <a:t>Feuille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 err="1"/>
              <a:t>C’est</a:t>
            </a:r>
            <a:r>
              <a:rPr lang="en-US" dirty="0"/>
              <a:t> un Bar Chart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representation </a:t>
            </a:r>
            <a:r>
              <a:rPr lang="en-US" dirty="0" err="1"/>
              <a:t>graphique</a:t>
            </a:r>
            <a:r>
              <a:rPr lang="en-US" dirty="0"/>
              <a:t> de la </a:t>
            </a:r>
            <a:r>
              <a:rPr lang="en-US" dirty="0" err="1"/>
              <a:t>somme</a:t>
            </a:r>
            <a:r>
              <a:rPr lang="en-US" dirty="0"/>
              <a:t> des prix de la Fabrication par pays : les </a:t>
            </a:r>
            <a:r>
              <a:rPr lang="en-US" dirty="0" err="1"/>
              <a:t>Etats</a:t>
            </a:r>
            <a:r>
              <a:rPr lang="en-US" dirty="0"/>
              <a:t>-Unis a 14246 , le Canada a 13150, la France a 13374, </a:t>
            </a:r>
            <a:r>
              <a:rPr lang="en-US" dirty="0" err="1"/>
              <a:t>L’Allemagne</a:t>
            </a:r>
            <a:r>
              <a:rPr lang="en-US" dirty="0"/>
              <a:t> a 13370 et le </a:t>
            </a:r>
            <a:r>
              <a:rPr lang="en-US" dirty="0" err="1"/>
              <a:t>Mexique</a:t>
            </a:r>
            <a:r>
              <a:rPr lang="en-US" dirty="0"/>
              <a:t> a 13394 prix de Fabrication</a:t>
            </a:r>
          </a:p>
        </p:txBody>
      </p:sp>
    </p:spTree>
    <p:extLst>
      <p:ext uri="{BB962C8B-B14F-4D97-AF65-F5344CB8AC3E}">
        <p14:creationId xmlns:p14="http://schemas.microsoft.com/office/powerpoint/2010/main" val="145465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636C-9528-F510-634B-F3E63ABB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Analyse Synthétique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C1B9-EAD3-893A-E8A9-03AD8176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Feuille 3</a:t>
            </a:r>
          </a:p>
          <a:p>
            <a:pPr marL="0" indent="0">
              <a:buNone/>
            </a:pPr>
            <a:r>
              <a:rPr lang="en-US" dirty="0" err="1"/>
              <a:t>C’est</a:t>
            </a:r>
            <a:r>
              <a:rPr lang="en-US" dirty="0"/>
              <a:t> un Waterfall Chart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representation </a:t>
            </a:r>
            <a:r>
              <a:rPr lang="en-US" dirty="0" err="1"/>
              <a:t>graphique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pays par </a:t>
            </a:r>
            <a:r>
              <a:rPr lang="en-US" dirty="0" err="1"/>
              <a:t>produit</a:t>
            </a:r>
            <a:r>
              <a:rPr lang="en-US" dirty="0"/>
              <a:t>: 202 pays sous la production du Paseo, 109 pays pour Velo, 109 pays pour VTT, 94 pays pour Amarilla, 93 pays pour Carretera et 93 pays pour Montana.</a:t>
            </a:r>
          </a:p>
          <a:p>
            <a:r>
              <a:rPr lang="en-US" dirty="0" err="1"/>
              <a:t>Feuille</a:t>
            </a:r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 err="1"/>
              <a:t>C’est</a:t>
            </a:r>
            <a:r>
              <a:rPr lang="en-US" dirty="0"/>
              <a:t> un Stacked and Clustered Column Chart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representation </a:t>
            </a:r>
            <a:r>
              <a:rPr lang="en-US" dirty="0" err="1"/>
              <a:t>graphique</a:t>
            </a:r>
            <a:r>
              <a:rPr lang="en-US" dirty="0"/>
              <a:t> de la </a:t>
            </a:r>
            <a:r>
              <a:rPr lang="en-US" dirty="0" err="1"/>
              <a:t>somme</a:t>
            </a:r>
            <a:r>
              <a:rPr lang="en-US" dirty="0"/>
              <a:t> des ventes par </a:t>
            </a:r>
            <a:r>
              <a:rPr lang="en-US" dirty="0" err="1"/>
              <a:t>ann</a:t>
            </a:r>
            <a:r>
              <a:rPr lang="fr-FR" dirty="0" err="1"/>
              <a:t>ée</a:t>
            </a:r>
            <a:r>
              <a:rPr lang="en-US" dirty="0"/>
              <a:t>: Il </a:t>
            </a:r>
            <a:r>
              <a:rPr lang="en-US" dirty="0" err="1"/>
              <a:t>y’a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26,415,255.51 ventes </a:t>
            </a:r>
            <a:r>
              <a:rPr lang="en-US" dirty="0" err="1"/>
              <a:t>en</a:t>
            </a:r>
            <a:r>
              <a:rPr lang="en-US" dirty="0"/>
              <a:t> 2013 et 92,311,094.75 ventes </a:t>
            </a:r>
            <a:r>
              <a:rPr lang="en-US" dirty="0" err="1"/>
              <a:t>en</a:t>
            </a:r>
            <a:r>
              <a:rPr lang="en-US" dirty="0"/>
              <a:t> 2014.</a:t>
            </a:r>
          </a:p>
        </p:txBody>
      </p:sp>
    </p:spTree>
    <p:extLst>
      <p:ext uri="{BB962C8B-B14F-4D97-AF65-F5344CB8AC3E}">
        <p14:creationId xmlns:p14="http://schemas.microsoft.com/office/powerpoint/2010/main" val="36215932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296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Gill Sans MT</vt:lpstr>
      <vt:lpstr>Roboto</vt:lpstr>
      <vt:lpstr>Gallery</vt:lpstr>
      <vt:lpstr>TD1 Introduction à Power BI</vt:lpstr>
      <vt:lpstr>Nom et Définition des Données</vt:lpstr>
      <vt:lpstr>Dashboard</vt:lpstr>
      <vt:lpstr>Analyse Synthétique</vt:lpstr>
      <vt:lpstr>Analyse Synthétique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TD1 Introduction à Power BI</dc:title>
  <dc:creator>Moise II OUNG-VANG</dc:creator>
  <cp:lastModifiedBy>Moise II OUNG-VANG</cp:lastModifiedBy>
  <cp:revision>1</cp:revision>
  <dcterms:created xsi:type="dcterms:W3CDTF">2024-03-11T13:50:57Z</dcterms:created>
  <dcterms:modified xsi:type="dcterms:W3CDTF">2024-03-11T14:42:14Z</dcterms:modified>
</cp:coreProperties>
</file>