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2" r:id="rId5"/>
    <p:sldId id="263"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Ecma_International" TargetMode="External"/><Relationship Id="rId2" Type="http://schemas.openxmlformats.org/officeDocument/2006/relationships/hyperlink" Target="https://en.wikipedia.org/wiki/International_standard"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C%2B%2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Variable_shadow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36765" y="83725"/>
            <a:ext cx="5427669" cy="699593"/>
          </a:xfrm>
        </p:spPr>
        <p:txBody>
          <a:bodyPr>
            <a:normAutofit fontScale="90000"/>
          </a:bodyPr>
          <a:lstStyle/>
          <a:p>
            <a:r>
              <a:rPr lang="fr-FR" dirty="0" smtClean="0">
                <a:solidFill>
                  <a:srgbClr val="FF0000"/>
                </a:solidFill>
              </a:rPr>
              <a:t>DATE DE CREATION DE C#</a:t>
            </a:r>
            <a:br>
              <a:rPr lang="fr-FR" dirty="0" smtClean="0">
                <a:solidFill>
                  <a:srgbClr val="FF0000"/>
                </a:solidFill>
              </a:rPr>
            </a:br>
            <a:endParaRPr lang="fr-FR" dirty="0">
              <a:solidFill>
                <a:srgbClr val="FF0000"/>
              </a:solidFill>
            </a:endParaRPr>
          </a:p>
        </p:txBody>
      </p:sp>
      <p:sp>
        <p:nvSpPr>
          <p:cNvPr id="3" name="Espace réservé du contenu 2"/>
          <p:cNvSpPr>
            <a:spLocks noGrp="1"/>
          </p:cNvSpPr>
          <p:nvPr>
            <p:ph idx="1"/>
          </p:nvPr>
        </p:nvSpPr>
        <p:spPr>
          <a:xfrm>
            <a:off x="1875109" y="635726"/>
            <a:ext cx="8915400" cy="1314994"/>
          </a:xfrm>
        </p:spPr>
        <p:txBody>
          <a:bodyPr/>
          <a:lstStyle/>
          <a:p>
            <a:r>
              <a:rPr lang="fr-FR" sz="2400" dirty="0"/>
              <a:t>C# a été conçu par Anders </a:t>
            </a:r>
            <a:r>
              <a:rPr lang="fr-FR" sz="2400" dirty="0" err="1"/>
              <a:t>Hejlsberg</a:t>
            </a:r>
            <a:r>
              <a:rPr lang="fr-FR" sz="2400" dirty="0"/>
              <a:t> de Microsoft en 2000 et a ensuite été approuvé comme norme</a:t>
            </a:r>
            <a:r>
              <a:rPr lang="fr-FR" sz="2400" dirty="0">
                <a:hlinkClick r:id="rId2" tooltip="International standard"/>
              </a:rPr>
              <a:t> </a:t>
            </a:r>
            <a:r>
              <a:rPr lang="fr-FR" sz="2400" dirty="0"/>
              <a:t>internationale par </a:t>
            </a:r>
            <a:r>
              <a:rPr lang="fr-FR" sz="2400" dirty="0" err="1" smtClean="0">
                <a:hlinkClick r:id="rId3" tooltip="Ecma International"/>
              </a:rPr>
              <a:t>Ecma</a:t>
            </a:r>
            <a:r>
              <a:rPr lang="fr-FR" sz="2400" dirty="0"/>
              <a:t> </a:t>
            </a:r>
            <a:r>
              <a:rPr lang="fr-FR" sz="2400" dirty="0" smtClean="0"/>
              <a:t>en </a:t>
            </a:r>
            <a:r>
              <a:rPr lang="fr-FR" sz="2400" dirty="0"/>
              <a:t>2002</a:t>
            </a:r>
            <a:r>
              <a:rPr lang="fr-FR" sz="1600" dirty="0"/>
              <a:t> </a:t>
            </a:r>
            <a:r>
              <a:rPr lang="fr-FR" dirty="0"/>
              <a:t>.</a:t>
            </a:r>
          </a:p>
        </p:txBody>
      </p:sp>
      <p:pic>
        <p:nvPicPr>
          <p:cNvPr id="4" name="Image 3"/>
          <p:cNvPicPr>
            <a:picLocks noChangeAspect="1"/>
          </p:cNvPicPr>
          <p:nvPr/>
        </p:nvPicPr>
        <p:blipFill>
          <a:blip r:embed="rId4"/>
          <a:stretch>
            <a:fillRect/>
          </a:stretch>
        </p:blipFill>
        <p:spPr>
          <a:xfrm>
            <a:off x="1025572" y="1777454"/>
            <a:ext cx="10891236" cy="4893311"/>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267831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26868" y="384624"/>
            <a:ext cx="8911687" cy="773616"/>
          </a:xfrm>
        </p:spPr>
        <p:txBody>
          <a:bodyPr>
            <a:noAutofit/>
          </a:bodyPr>
          <a:lstStyle/>
          <a:p>
            <a:pPr algn="ctr"/>
            <a:r>
              <a:rPr lang="fr-FR" sz="4800" dirty="0">
                <a:solidFill>
                  <a:srgbClr val="FF0000"/>
                </a:solidFill>
              </a:rPr>
              <a:t>Usage </a:t>
            </a:r>
            <a:r>
              <a:rPr lang="fr-FR" sz="4800" dirty="0" smtClean="0">
                <a:solidFill>
                  <a:srgbClr val="FF0000"/>
                </a:solidFill>
              </a:rPr>
              <a:t>de C#</a:t>
            </a:r>
            <a:endParaRPr lang="fr-FR" sz="4800" dirty="0">
              <a:solidFill>
                <a:srgbClr val="FF0000"/>
              </a:solidFill>
            </a:endParaRPr>
          </a:p>
        </p:txBody>
      </p:sp>
      <p:sp>
        <p:nvSpPr>
          <p:cNvPr id="3" name="Espace réservé du contenu 2"/>
          <p:cNvSpPr>
            <a:spLocks noGrp="1"/>
          </p:cNvSpPr>
          <p:nvPr>
            <p:ph idx="1"/>
          </p:nvPr>
        </p:nvSpPr>
        <p:spPr>
          <a:xfrm>
            <a:off x="1788023" y="1264555"/>
            <a:ext cx="9907587" cy="4874988"/>
          </a:xfrm>
        </p:spPr>
        <p:txBody>
          <a:bodyPr>
            <a:noAutofit/>
          </a:bodyPr>
          <a:lstStyle/>
          <a:p>
            <a:r>
              <a:rPr lang="fr-FR" sz="3200" b="1" dirty="0"/>
              <a:t>C</a:t>
            </a:r>
            <a:r>
              <a:rPr lang="fr-FR" sz="2800" b="1" dirty="0"/>
              <a:t>#</a:t>
            </a:r>
            <a:r>
              <a:rPr lang="fr-FR" sz="2800" dirty="0"/>
              <a:t> est un langage de programmation multi-paradigme à usage général. C# englobe le typage </a:t>
            </a:r>
            <a:r>
              <a:rPr lang="fr-FR" sz="2800" dirty="0">
                <a:solidFill>
                  <a:srgbClr val="FF0000"/>
                </a:solidFill>
              </a:rPr>
              <a:t>statique</a:t>
            </a:r>
            <a:r>
              <a:rPr lang="fr-FR" sz="2800" dirty="0"/>
              <a:t>, le typage </a:t>
            </a:r>
            <a:r>
              <a:rPr lang="fr-FR" sz="2800" dirty="0" smtClean="0">
                <a:solidFill>
                  <a:srgbClr val="FF0000"/>
                </a:solidFill>
              </a:rPr>
              <a:t>fort</a:t>
            </a:r>
            <a:r>
              <a:rPr lang="fr-FR" sz="2800" dirty="0"/>
              <a:t>.</a:t>
            </a:r>
            <a:r>
              <a:rPr lang="fr-FR" sz="2800" dirty="0" smtClean="0"/>
              <a:t> </a:t>
            </a:r>
          </a:p>
          <a:p>
            <a:r>
              <a:rPr lang="fr-FR" sz="2000" dirty="0" smtClean="0"/>
              <a:t>Le </a:t>
            </a:r>
            <a:r>
              <a:rPr lang="fr-FR" sz="2000" dirty="0"/>
              <a:t>langage est destiné à être un langage de programmation simple, moderne, polyvalent et orienté </a:t>
            </a:r>
            <a:r>
              <a:rPr lang="fr-FR" sz="2000" dirty="0" smtClean="0"/>
              <a:t>objet</a:t>
            </a:r>
          </a:p>
          <a:p>
            <a:r>
              <a:rPr lang="fr-FR" sz="2400" smtClean="0"/>
              <a:t>Contrairement </a:t>
            </a:r>
            <a:r>
              <a:rPr lang="fr-FR" sz="2400" dirty="0"/>
              <a:t>à </a:t>
            </a:r>
            <a:r>
              <a:rPr lang="fr-FR" sz="2400" dirty="0">
                <a:hlinkClick r:id="rId2" tooltip="C++"/>
              </a:rPr>
              <a:t>C++</a:t>
            </a:r>
            <a:r>
              <a:rPr lang="fr-FR" sz="2400" dirty="0"/>
              <a:t>, C# ne prend pas en charge </a:t>
            </a:r>
            <a:r>
              <a:rPr lang="fr-FR" sz="2400" dirty="0">
                <a:solidFill>
                  <a:srgbClr val="FF0000"/>
                </a:solidFill>
              </a:rPr>
              <a:t>l’héritage </a:t>
            </a:r>
            <a:r>
              <a:rPr lang="fr-FR" sz="2400" dirty="0" smtClean="0">
                <a:solidFill>
                  <a:srgbClr val="FF0000"/>
                </a:solidFill>
              </a:rPr>
              <a:t>multiple </a:t>
            </a:r>
            <a:r>
              <a:rPr lang="fr-FR" sz="2400" dirty="0" smtClean="0">
                <a:solidFill>
                  <a:srgbClr val="00B0F0"/>
                </a:solidFill>
              </a:rPr>
              <a:t>(</a:t>
            </a:r>
            <a:r>
              <a:rPr lang="fr-FR" sz="2400" b="1" dirty="0">
                <a:solidFill>
                  <a:srgbClr val="00B0F0"/>
                </a:solidFill>
              </a:rPr>
              <a:t>L’héritage multiple</a:t>
            </a:r>
            <a:r>
              <a:rPr lang="fr-FR" sz="2400" dirty="0">
                <a:solidFill>
                  <a:srgbClr val="00B0F0"/>
                </a:solidFill>
              </a:rPr>
              <a:t> est une fonctionnalité de certains langages de programmation informatique orientés objet dans lesquels un objet ou une classe peut hériter de fonctions de plusieurs objets parents ou classes </a:t>
            </a:r>
            <a:r>
              <a:rPr lang="fr-FR" sz="2400" dirty="0" smtClean="0">
                <a:solidFill>
                  <a:srgbClr val="00B0F0"/>
                </a:solidFill>
              </a:rPr>
              <a:t>parentes)</a:t>
            </a:r>
            <a:endParaRPr lang="fr-FR" sz="3600" dirty="0" smtClean="0">
              <a:solidFill>
                <a:srgbClr val="00B0F0"/>
              </a:solidFill>
            </a:endParaRPr>
          </a:p>
          <a:p>
            <a:endParaRPr lang="fr-FR" sz="3200" dirty="0"/>
          </a:p>
          <a:p>
            <a:endParaRPr lang="fr-FR" sz="3200" dirty="0"/>
          </a:p>
          <a:p>
            <a:pPr marL="0" indent="0">
              <a:buNone/>
            </a:pPr>
            <a:endParaRPr lang="fr-FR" sz="3200" dirty="0"/>
          </a:p>
        </p:txBody>
      </p:sp>
      <p:sp>
        <p:nvSpPr>
          <p:cNvPr id="4" name="Titre 1"/>
          <p:cNvSpPr txBox="1">
            <a:spLocks/>
          </p:cNvSpPr>
          <p:nvPr/>
        </p:nvSpPr>
        <p:spPr>
          <a:xfrm>
            <a:off x="2589212"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fr-FR"/>
          </a:p>
        </p:txBody>
      </p:sp>
    </p:spTree>
    <p:extLst>
      <p:ext uri="{BB962C8B-B14F-4D97-AF65-F5344CB8AC3E}">
        <p14:creationId xmlns:p14="http://schemas.microsoft.com/office/powerpoint/2010/main" val="674872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6890709" cy="717010"/>
          </a:xfrm>
        </p:spPr>
        <p:txBody>
          <a:bodyPr>
            <a:normAutofit fontScale="90000"/>
          </a:bodyPr>
          <a:lstStyle/>
          <a:p>
            <a:r>
              <a:rPr lang="fr-FR" dirty="0" smtClean="0">
                <a:solidFill>
                  <a:srgbClr val="FF0000"/>
                </a:solidFill>
              </a:rPr>
              <a:t>Fortement ou faiblement typé?</a:t>
            </a:r>
            <a:endParaRPr lang="fr-FR" dirty="0">
              <a:solidFill>
                <a:srgbClr val="FF0000"/>
              </a:solidFill>
            </a:endParaRPr>
          </a:p>
        </p:txBody>
      </p:sp>
      <p:sp>
        <p:nvSpPr>
          <p:cNvPr id="3" name="Espace réservé du contenu 2"/>
          <p:cNvSpPr>
            <a:spLocks noGrp="1"/>
          </p:cNvSpPr>
          <p:nvPr>
            <p:ph idx="1"/>
          </p:nvPr>
        </p:nvSpPr>
        <p:spPr>
          <a:xfrm>
            <a:off x="1892526" y="1471747"/>
            <a:ext cx="9655040" cy="4929053"/>
          </a:xfrm>
        </p:spPr>
        <p:txBody>
          <a:bodyPr>
            <a:normAutofit/>
          </a:bodyPr>
          <a:lstStyle/>
          <a:p>
            <a:r>
              <a:rPr lang="fr-FR" sz="2400" dirty="0"/>
              <a:t>C# prend en charge les déclarations de variables fortement et implicitement typées avec le mot clé , et les tableaux implicitement typés avec le mot clé suivi d’un initialiseur de </a:t>
            </a:r>
            <a:r>
              <a:rPr lang="fr-FR" sz="2400" dirty="0" smtClean="0"/>
              <a:t>collection </a:t>
            </a:r>
            <a:r>
              <a:rPr lang="fr-FR" sz="2400" dirty="0" smtClean="0">
                <a:solidFill>
                  <a:srgbClr val="FF0000"/>
                </a:solidFill>
              </a:rPr>
              <a:t>.Var new[]</a:t>
            </a:r>
          </a:p>
          <a:p>
            <a:r>
              <a:rPr lang="fr-FR" sz="2400" dirty="0"/>
              <a:t>C# prend en charge un </a:t>
            </a:r>
            <a:r>
              <a:rPr lang="fr-FR" sz="2400" dirty="0">
                <a:solidFill>
                  <a:srgbClr val="FF0000"/>
                </a:solidFill>
              </a:rPr>
              <a:t>type de données booléen</a:t>
            </a:r>
            <a:r>
              <a:rPr lang="fr-FR" sz="2400" dirty="0"/>
              <a:t> </a:t>
            </a:r>
            <a:r>
              <a:rPr lang="fr-FR" sz="2400" dirty="0"/>
              <a:t>strict </a:t>
            </a:r>
            <a:r>
              <a:rPr lang="fr-FR" sz="2400" dirty="0" err="1" smtClean="0">
                <a:solidFill>
                  <a:srgbClr val="92D050"/>
                </a:solidFill>
              </a:rPr>
              <a:t>bool</a:t>
            </a:r>
            <a:r>
              <a:rPr lang="fr-FR" sz="2400" dirty="0" smtClean="0">
                <a:solidFill>
                  <a:srgbClr val="92D050"/>
                </a:solidFill>
              </a:rPr>
              <a:t> </a:t>
            </a:r>
            <a:r>
              <a:rPr lang="fr-FR" sz="2400" dirty="0" err="1" smtClean="0">
                <a:solidFill>
                  <a:srgbClr val="92D050"/>
                </a:solidFill>
              </a:rPr>
              <a:t>while</a:t>
            </a:r>
            <a:r>
              <a:rPr lang="fr-FR" sz="2400" dirty="0" smtClean="0">
                <a:solidFill>
                  <a:srgbClr val="92D050"/>
                </a:solidFill>
              </a:rPr>
              <a:t> if </a:t>
            </a:r>
            <a:r>
              <a:rPr lang="fr-FR" sz="2400" dirty="0" err="1" smtClean="0"/>
              <a:t>t</a:t>
            </a:r>
            <a:r>
              <a:rPr lang="fr-FR" sz="2400" dirty="0" err="1" smtClean="0">
                <a:solidFill>
                  <a:srgbClr val="0070C0"/>
                </a:solidFill>
              </a:rPr>
              <a:t>rue</a:t>
            </a:r>
            <a:r>
              <a:rPr lang="fr-FR" sz="2400" dirty="0" smtClean="0">
                <a:solidFill>
                  <a:srgbClr val="0070C0"/>
                </a:solidFill>
              </a:rPr>
              <a:t> if </a:t>
            </a:r>
            <a:r>
              <a:rPr lang="fr-FR" sz="2400" dirty="0">
                <a:solidFill>
                  <a:srgbClr val="0070C0"/>
                </a:solidFill>
              </a:rPr>
              <a:t>(</a:t>
            </a:r>
            <a:r>
              <a:rPr lang="fr-FR" sz="2400" dirty="0" smtClean="0">
                <a:solidFill>
                  <a:srgbClr val="0070C0"/>
                </a:solidFill>
              </a:rPr>
              <a:t>a)</a:t>
            </a:r>
            <a:r>
              <a:rPr lang="fr-FR" sz="2400" dirty="0" err="1" smtClean="0">
                <a:solidFill>
                  <a:srgbClr val="0070C0"/>
                </a:solidFill>
              </a:rPr>
              <a:t>aa</a:t>
            </a:r>
            <a:r>
              <a:rPr lang="fr-FR" sz="2400" dirty="0" smtClean="0">
                <a:solidFill>
                  <a:srgbClr val="0070C0"/>
                </a:solidFill>
              </a:rPr>
              <a:t> </a:t>
            </a:r>
            <a:r>
              <a:rPr lang="fr-FR" sz="2400" dirty="0" err="1" smtClean="0">
                <a:solidFill>
                  <a:srgbClr val="7030A0"/>
                </a:solidFill>
              </a:rPr>
              <a:t>bool</a:t>
            </a:r>
            <a:r>
              <a:rPr lang="fr-FR" sz="2400" dirty="0" smtClean="0">
                <a:solidFill>
                  <a:srgbClr val="7030A0"/>
                </a:solidFill>
              </a:rPr>
              <a:t> if </a:t>
            </a:r>
            <a:r>
              <a:rPr lang="fr-FR" sz="2400" dirty="0">
                <a:solidFill>
                  <a:srgbClr val="7030A0"/>
                </a:solidFill>
              </a:rPr>
              <a:t>(a = b</a:t>
            </a:r>
            <a:r>
              <a:rPr lang="fr-FR" sz="2400" dirty="0" smtClean="0">
                <a:solidFill>
                  <a:srgbClr val="7030A0"/>
                </a:solidFill>
              </a:rPr>
              <a:t>)= </a:t>
            </a:r>
            <a:r>
              <a:rPr lang="fr-FR" sz="2400" dirty="0" smtClean="0">
                <a:solidFill>
                  <a:srgbClr val="FF0000"/>
                </a:solidFill>
              </a:rPr>
              <a:t>==</a:t>
            </a:r>
          </a:p>
          <a:p>
            <a:r>
              <a:rPr lang="fr-FR" sz="2200" dirty="0"/>
              <a:t>Le langage C# n’autorise pas les variables ou fonctions globales. Toutes les méthodes et tous les membres doivent être déclarés dans les classes. Les membres statiques des classes publiques peuvent remplacer les variables et fonctions globales.</a:t>
            </a:r>
          </a:p>
          <a:p>
            <a:r>
              <a:rPr lang="fr-FR" sz="2200" dirty="0"/>
              <a:t>Les variables locales ne peuvent pas </a:t>
            </a:r>
            <a:r>
              <a:rPr lang="fr-FR" sz="2200" dirty="0">
                <a:hlinkClick r:id="rId2" tooltip="Variable shadowing"/>
              </a:rPr>
              <a:t>ombrer</a:t>
            </a:r>
            <a:r>
              <a:rPr lang="fr-FR" sz="2200" dirty="0"/>
              <a:t> les variables du bloc englobant, contrairement à C et C++.</a:t>
            </a:r>
          </a:p>
          <a:p>
            <a:pPr marL="0" indent="0">
              <a:buNone/>
            </a:pPr>
            <a:endParaRPr lang="fr-FR" dirty="0">
              <a:solidFill>
                <a:srgbClr val="FF0000"/>
              </a:solidFill>
            </a:endParaRPr>
          </a:p>
        </p:txBody>
      </p:sp>
      <p:sp>
        <p:nvSpPr>
          <p:cNvPr id="6" name="Rectangle 3"/>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boolwhileiftrueif (a)aaboolif (a = b)===</a:t>
            </a:r>
            <a:r>
              <a:rPr kumimoji="0" lang="fr-FR" altLang="fr-FR" sz="800" b="0" i="0" u="none" strike="noStrike" cap="none" normalizeH="0" baseline="0" smtClean="0">
                <a:ln>
                  <a:noFill/>
                </a:ln>
                <a:solidFill>
                  <a:schemeClr val="tx1"/>
                </a:solidFill>
                <a:effectLst/>
              </a:rPr>
              <a:t> </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154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11234" y="145138"/>
            <a:ext cx="6185315" cy="795387"/>
          </a:xfrm>
        </p:spPr>
        <p:txBody>
          <a:bodyPr/>
          <a:lstStyle/>
          <a:p>
            <a:pPr algn="ctr"/>
            <a:r>
              <a:rPr lang="fr-FR" b="1" dirty="0">
                <a:solidFill>
                  <a:srgbClr val="FF0000"/>
                </a:solidFill>
              </a:rPr>
              <a:t>Typage dynamique </a:t>
            </a:r>
            <a:endParaRPr lang="fr-FR" b="1" dirty="0">
              <a:solidFill>
                <a:srgbClr val="FF0000"/>
              </a:solidFill>
            </a:endParaRPr>
          </a:p>
        </p:txBody>
      </p:sp>
      <p:sp>
        <p:nvSpPr>
          <p:cNvPr id="3" name="Espace réservé du contenu 2"/>
          <p:cNvSpPr>
            <a:spLocks noGrp="1"/>
          </p:cNvSpPr>
          <p:nvPr>
            <p:ph idx="1"/>
          </p:nvPr>
        </p:nvSpPr>
        <p:spPr>
          <a:xfrm>
            <a:off x="1846191" y="966651"/>
            <a:ext cx="9300780" cy="4511040"/>
          </a:xfrm>
        </p:spPr>
        <p:txBody>
          <a:bodyPr>
            <a:normAutofit/>
          </a:bodyPr>
          <a:lstStyle/>
          <a:p>
            <a:r>
              <a:rPr lang="fr-FR" sz="2800" dirty="0" smtClean="0"/>
              <a:t>Le C# est un langage statique.</a:t>
            </a:r>
          </a:p>
          <a:p>
            <a:r>
              <a:rPr lang="fr-FR" sz="2800" dirty="0" smtClean="0"/>
              <a:t>Car ici c’est l’utilisateur lui-même qui va déclarer le type des variables.</a:t>
            </a:r>
          </a:p>
          <a:p>
            <a:r>
              <a:rPr lang="fr-FR" sz="2800" dirty="0" smtClean="0"/>
              <a:t>C’est-à-dire si par exemple je déclare une variable </a:t>
            </a:r>
            <a:r>
              <a:rPr lang="fr-FR" sz="2800" dirty="0" err="1" smtClean="0"/>
              <a:t>int</a:t>
            </a:r>
            <a:r>
              <a:rPr lang="fr-FR" sz="2800" dirty="0" smtClean="0"/>
              <a:t> (je peut pas mettre des chaines de caractères à l’</a:t>
            </a:r>
            <a:r>
              <a:rPr lang="fr-FR" sz="2800" dirty="0" err="1" smtClean="0"/>
              <a:t>interieure</a:t>
            </a:r>
            <a:r>
              <a:rPr lang="fr-FR" sz="2800" dirty="0" smtClean="0"/>
              <a:t>). Alors en dynamique c’est possible.</a:t>
            </a:r>
            <a:endParaRPr lang="fr-FR" sz="2800" dirty="0"/>
          </a:p>
        </p:txBody>
      </p:sp>
    </p:spTree>
    <p:extLst>
      <p:ext uri="{BB962C8B-B14F-4D97-AF65-F5344CB8AC3E}">
        <p14:creationId xmlns:p14="http://schemas.microsoft.com/office/powerpoint/2010/main" val="327243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420239" y="232224"/>
            <a:ext cx="5610549" cy="847639"/>
          </a:xfrm>
        </p:spPr>
        <p:txBody>
          <a:bodyPr>
            <a:noAutofit/>
          </a:bodyPr>
          <a:lstStyle/>
          <a:p>
            <a:pPr algn="ctr"/>
            <a:r>
              <a:rPr lang="fr-FR" sz="4400" dirty="0">
                <a:solidFill>
                  <a:srgbClr val="FF0000"/>
                </a:solidFill>
              </a:rPr>
              <a:t>Interprété ou natif ?</a:t>
            </a:r>
            <a:br>
              <a:rPr lang="fr-FR" sz="4400" dirty="0">
                <a:solidFill>
                  <a:srgbClr val="FF0000"/>
                </a:solidFill>
              </a:rPr>
            </a:br>
            <a:endParaRPr lang="fr-FR" sz="4400" dirty="0">
              <a:solidFill>
                <a:srgbClr val="FF0000"/>
              </a:solidFill>
            </a:endParaRPr>
          </a:p>
        </p:txBody>
      </p:sp>
      <p:sp>
        <p:nvSpPr>
          <p:cNvPr id="3" name="Espace réservé du contenu 2"/>
          <p:cNvSpPr>
            <a:spLocks noGrp="1"/>
          </p:cNvSpPr>
          <p:nvPr>
            <p:ph idx="1"/>
          </p:nvPr>
        </p:nvSpPr>
        <p:spPr>
          <a:xfrm>
            <a:off x="2014446" y="1114696"/>
            <a:ext cx="8915400" cy="4798423"/>
          </a:xfrm>
        </p:spPr>
        <p:txBody>
          <a:bodyPr>
            <a:noAutofit/>
          </a:bodyPr>
          <a:lstStyle/>
          <a:p>
            <a:r>
              <a:rPr lang="fr-FR" sz="2800" dirty="0"/>
              <a:t>Le code source écrit en </a:t>
            </a:r>
            <a:r>
              <a:rPr lang="fr-FR" sz="2800" dirty="0" smtClean="0"/>
              <a:t>C# </a:t>
            </a:r>
            <a:r>
              <a:rPr lang="fr-FR" sz="2800" dirty="0"/>
              <a:t>est compilé dans un langage intermédiaire (IL) conforme à la spécification </a:t>
            </a:r>
            <a:r>
              <a:rPr lang="fr-FR" sz="2800" dirty="0" smtClean="0"/>
              <a:t>CLI </a:t>
            </a:r>
            <a:r>
              <a:rPr lang="fr-FR" sz="2800" dirty="0"/>
              <a:t> </a:t>
            </a:r>
            <a:r>
              <a:rPr lang="fr-FR" sz="2800" dirty="0" smtClean="0"/>
              <a:t>(Common </a:t>
            </a:r>
            <a:r>
              <a:rPr lang="fr-FR" sz="2800" dirty="0" err="1"/>
              <a:t>Language</a:t>
            </a:r>
            <a:r>
              <a:rPr lang="fr-FR" sz="2800" dirty="0"/>
              <a:t> </a:t>
            </a:r>
            <a:r>
              <a:rPr lang="fr-FR" sz="2800" dirty="0" err="1" smtClean="0"/>
              <a:t>Runtime</a:t>
            </a:r>
            <a:r>
              <a:rPr lang="fr-FR" sz="2800" dirty="0" smtClean="0"/>
              <a:t>),</a:t>
            </a:r>
          </a:p>
          <a:p>
            <a:r>
              <a:rPr lang="fr-FR" sz="2800" dirty="0"/>
              <a:t>C # est compilé en IL, par le compilateur </a:t>
            </a:r>
            <a:r>
              <a:rPr lang="fr-FR" sz="2800" dirty="0" smtClean="0"/>
              <a:t>c#.</a:t>
            </a:r>
            <a:endParaRPr lang="fr-FR" sz="2800" dirty="0"/>
          </a:p>
          <a:p>
            <a:r>
              <a:rPr lang="fr-FR" sz="2800" dirty="0"/>
              <a:t>Cet IL est ensuite compilé juste à temps (JIT) selon les besoins, dans le langage d'assemblage natif de la machine hôte. Il serait cependant possible d'écrire un </a:t>
            </a:r>
            <a:r>
              <a:rPr lang="fr-FR" sz="2800" dirty="0" err="1"/>
              <a:t>runtime</a:t>
            </a:r>
            <a:r>
              <a:rPr lang="fr-FR" sz="2800" dirty="0"/>
              <a:t> .NET qui interpréterait l'IL à la place. </a:t>
            </a:r>
          </a:p>
          <a:p>
            <a:pPr marL="0" indent="0">
              <a:buNone/>
            </a:pPr>
            <a:endParaRPr lang="fr-FR" sz="2800" dirty="0"/>
          </a:p>
        </p:txBody>
      </p:sp>
    </p:spTree>
    <p:extLst>
      <p:ext uri="{BB962C8B-B14F-4D97-AF65-F5344CB8AC3E}">
        <p14:creationId xmlns:p14="http://schemas.microsoft.com/office/powerpoint/2010/main" val="301744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6037269" cy="804096"/>
          </a:xfrm>
        </p:spPr>
        <p:txBody>
          <a:bodyPr/>
          <a:lstStyle/>
          <a:p>
            <a:r>
              <a:rPr lang="fr-FR" dirty="0"/>
              <a:t>Classement : Mars 2022</a:t>
            </a:r>
            <a:endParaRPr lang="fr-FR" dirty="0"/>
          </a:p>
        </p:txBody>
      </p:sp>
      <p:sp>
        <p:nvSpPr>
          <p:cNvPr id="3" name="Espace réservé du contenu 2"/>
          <p:cNvSpPr>
            <a:spLocks noGrp="1"/>
          </p:cNvSpPr>
          <p:nvPr>
            <p:ph idx="1"/>
          </p:nvPr>
        </p:nvSpPr>
        <p:spPr>
          <a:xfrm>
            <a:off x="2484708" y="1611085"/>
            <a:ext cx="3829007" cy="470263"/>
          </a:xfrm>
        </p:spPr>
        <p:txBody>
          <a:bodyPr/>
          <a:lstStyle/>
          <a:p>
            <a:r>
              <a:rPr lang="fr-FR" dirty="0" smtClean="0"/>
              <a:t>C#: 6</a:t>
            </a:r>
            <a:r>
              <a:rPr lang="fr-FR" baseline="30000" dirty="0" smtClean="0"/>
              <a:t>ème</a:t>
            </a:r>
            <a:r>
              <a:rPr lang="fr-FR" dirty="0" smtClean="0"/>
              <a:t> du classement. </a:t>
            </a:r>
            <a:endParaRPr lang="fr-FR" dirty="0"/>
          </a:p>
        </p:txBody>
      </p:sp>
    </p:spTree>
    <p:extLst>
      <p:ext uri="{BB962C8B-B14F-4D97-AF65-F5344CB8AC3E}">
        <p14:creationId xmlns:p14="http://schemas.microsoft.com/office/powerpoint/2010/main" val="2579285910"/>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186</TotalTime>
  <Words>435</Words>
  <Application>Microsoft Office PowerPoint</Application>
  <PresentationFormat>Grand écran</PresentationFormat>
  <Paragraphs>23</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Century Gothic</vt:lpstr>
      <vt:lpstr>Courier New</vt:lpstr>
      <vt:lpstr>Wingdings 3</vt:lpstr>
      <vt:lpstr>Brin</vt:lpstr>
      <vt:lpstr>DATE DE CREATION DE C# </vt:lpstr>
      <vt:lpstr>Usage de C#</vt:lpstr>
      <vt:lpstr>Fortement ou faiblement typé?</vt:lpstr>
      <vt:lpstr>Typage dynamique </vt:lpstr>
      <vt:lpstr>Interprété ou natif ? </vt:lpstr>
      <vt:lpstr>Classement : Mars 2022</vt:lpstr>
    </vt:vector>
  </TitlesOfParts>
  <Company>Infans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LANGAGE C #</dc:title>
  <dc:creator>Stagiaire Osengo 01</dc:creator>
  <cp:lastModifiedBy>Stagiaire Osengo 01</cp:lastModifiedBy>
  <cp:revision>19</cp:revision>
  <dcterms:created xsi:type="dcterms:W3CDTF">2022-03-28T07:00:37Z</dcterms:created>
  <dcterms:modified xsi:type="dcterms:W3CDTF">2022-03-28T10:06:38Z</dcterms:modified>
</cp:coreProperties>
</file>