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handoutMasterIdLst>
    <p:handoutMasterId r:id="rId14"/>
  </p:handoutMasterIdLst>
  <p:sldIdLst>
    <p:sldId id="262" r:id="rId2"/>
    <p:sldId id="263" r:id="rId3"/>
    <p:sldId id="256" r:id="rId4"/>
    <p:sldId id="257" r:id="rId5"/>
    <p:sldId id="258" r:id="rId6"/>
    <p:sldId id="270" r:id="rId7"/>
    <p:sldId id="265"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Rg st="1" end="14"/>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2531" autoAdjust="0"/>
  </p:normalViewPr>
  <p:slideViewPr>
    <p:cSldViewPr snapToGrid="0">
      <p:cViewPr varScale="1">
        <p:scale>
          <a:sx n="88" d="100"/>
          <a:sy n="88" d="100"/>
        </p:scale>
        <p:origin x="494"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184556-F305-41B5-A58F-0D90683990A0}" type="datetimeFigureOut">
              <a:rPr lang="fr-FR" smtClean="0"/>
              <a:t>14/03/2022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AC3DAD-F2B5-498C-8B52-B9DFA9E5E553}" type="slidenum">
              <a:rPr lang="fr-FR" smtClean="0"/>
              <a:t>‹N°›</a:t>
            </a:fld>
            <a:endParaRPr lang="fr-FR"/>
          </a:p>
        </p:txBody>
      </p:sp>
    </p:spTree>
    <p:extLst>
      <p:ext uri="{BB962C8B-B14F-4D97-AF65-F5344CB8AC3E}">
        <p14:creationId xmlns:p14="http://schemas.microsoft.com/office/powerpoint/2010/main" val="415504973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AEA0CA-3988-476B-AB69-5EE6F3057E10}" type="datetimeFigureOut">
              <a:rPr lang="fr-FR" smtClean="0"/>
              <a:t>14/03/2022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A7A1A-9894-4E4E-9721-9F24927DF8E3}" type="slidenum">
              <a:rPr lang="fr-FR" smtClean="0"/>
              <a:t>‹N°›</a:t>
            </a:fld>
            <a:endParaRPr lang="fr-FR"/>
          </a:p>
        </p:txBody>
      </p:sp>
    </p:spTree>
    <p:extLst>
      <p:ext uri="{BB962C8B-B14F-4D97-AF65-F5344CB8AC3E}">
        <p14:creationId xmlns:p14="http://schemas.microsoft.com/office/powerpoint/2010/main" val="375778027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u="sng" dirty="0" smtClean="0"/>
              <a:t>Qu’est-ce que le téléphone ?</a:t>
            </a:r>
            <a:endParaRPr lang="fr-FR" dirty="0" smtClean="0"/>
          </a:p>
          <a:p>
            <a:r>
              <a:rPr lang="fr-FR" dirty="0" smtClean="0"/>
              <a:t>Le téléphone est un</a:t>
            </a:r>
            <a:r>
              <a:rPr lang="fr-FR" b="1" dirty="0" smtClean="0"/>
              <a:t> appareil de communication initialement conçu pour transmettre la voix humaine et pouvoir communiquer à distance</a:t>
            </a:r>
            <a:r>
              <a:rPr lang="fr-FR" dirty="0" smtClean="0"/>
              <a:t>. </a:t>
            </a:r>
          </a:p>
          <a:p>
            <a:endParaRPr lang="fr-FR" dirty="0" smtClean="0"/>
          </a:p>
          <a:p>
            <a:r>
              <a:rPr lang="fr-FR" dirty="0" smtClean="0"/>
              <a:t>Pourquoi</a:t>
            </a:r>
            <a:r>
              <a:rPr lang="fr-FR" baseline="0" dirty="0" smtClean="0"/>
              <a:t> le téléphone: </a:t>
            </a:r>
            <a:endParaRPr lang="fr-FR" dirty="0"/>
          </a:p>
        </p:txBody>
      </p:sp>
      <p:sp>
        <p:nvSpPr>
          <p:cNvPr id="4" name="Espace réservé de l'en-tête 3"/>
          <p:cNvSpPr>
            <a:spLocks noGrp="1"/>
          </p:cNvSpPr>
          <p:nvPr>
            <p:ph type="hd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ABDA7A1A-9894-4E4E-9721-9F24927DF8E3}" type="slidenum">
              <a:rPr lang="fr-FR" smtClean="0"/>
              <a:t>3</a:t>
            </a:fld>
            <a:endParaRPr lang="fr-FR"/>
          </a:p>
        </p:txBody>
      </p:sp>
    </p:spTree>
    <p:extLst>
      <p:ext uri="{BB962C8B-B14F-4D97-AF65-F5344CB8AC3E}">
        <p14:creationId xmlns:p14="http://schemas.microsoft.com/office/powerpoint/2010/main" val="2070126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u="sng" kern="1200" dirty="0" smtClean="0">
                <a:solidFill>
                  <a:schemeClr val="tx1"/>
                </a:solidFill>
                <a:effectLst/>
                <a:latin typeface="+mn-lt"/>
                <a:ea typeface="+mn-ea"/>
                <a:cs typeface="+mn-cs"/>
              </a:rPr>
              <a:t>Les types de téléphones</a:t>
            </a:r>
            <a:endParaRPr lang="fr-FR" sz="1200" kern="1200" dirty="0" smtClean="0">
              <a:solidFill>
                <a:schemeClr val="tx1"/>
              </a:solidFill>
              <a:effectLst/>
              <a:latin typeface="+mn-lt"/>
              <a:ea typeface="+mn-ea"/>
              <a:cs typeface="+mn-cs"/>
            </a:endParaRPr>
          </a:p>
          <a:p>
            <a:r>
              <a:rPr lang="fr-FR" sz="1800" kern="1200" dirty="0" smtClean="0">
                <a:solidFill>
                  <a:schemeClr val="tx1"/>
                </a:solidFill>
                <a:effectLst/>
                <a:latin typeface="+mn-lt"/>
                <a:ea typeface="+mn-ea"/>
                <a:cs typeface="+mn-cs"/>
              </a:rPr>
              <a:t>Il existe trois types de téléphones portables :</a:t>
            </a:r>
          </a:p>
          <a:p>
            <a:r>
              <a:rPr lang="fr-FR" sz="1800" kern="1200" dirty="0" smtClean="0">
                <a:solidFill>
                  <a:schemeClr val="tx1"/>
                </a:solidFill>
                <a:effectLst/>
                <a:latin typeface="+mn-lt"/>
                <a:ea typeface="+mn-ea"/>
                <a:cs typeface="+mn-cs"/>
              </a:rPr>
              <a:t>Téléphone portable simple : le téléphone ne servant qu'à téléphoner ou envoyer des SMS.</a:t>
            </a:r>
          </a:p>
          <a:p>
            <a:r>
              <a:rPr lang="fr-FR" sz="1800" kern="1200" dirty="0" smtClean="0">
                <a:solidFill>
                  <a:schemeClr val="tx1"/>
                </a:solidFill>
                <a:effectLst/>
                <a:latin typeface="+mn-lt"/>
                <a:ea typeface="+mn-ea"/>
                <a:cs typeface="+mn-cs"/>
              </a:rPr>
              <a:t>Téléphone portable multimédia : le téléphone plus élaboré qui offre un plus large choix d'utilisations (appareil photo, musique, vidéo, etc.).</a:t>
            </a:r>
          </a:p>
          <a:p>
            <a:r>
              <a:rPr lang="fr-FR" sz="1800" kern="1200" dirty="0" smtClean="0">
                <a:solidFill>
                  <a:schemeClr val="tx1"/>
                </a:solidFill>
                <a:effectLst/>
                <a:latin typeface="+mn-lt"/>
                <a:ea typeface="+mn-ea"/>
                <a:cs typeface="+mn-cs"/>
              </a:rPr>
              <a:t>Smartphone : véritable ordinateur de poche, il est la rencontre du PDA et du téléphone portable (beaucoup plus de mémoire, de fonctions, écran tactile, etc.). C'est le type de portable qui prend une part de marché de plus en plus importante.</a:t>
            </a:r>
          </a:p>
          <a:p>
            <a:endParaRPr lang="fr-FR" dirty="0"/>
          </a:p>
        </p:txBody>
      </p:sp>
      <p:sp>
        <p:nvSpPr>
          <p:cNvPr id="4" name="Espace réservé de l'en-tête 3"/>
          <p:cNvSpPr>
            <a:spLocks noGrp="1"/>
          </p:cNvSpPr>
          <p:nvPr>
            <p:ph type="hd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ABDA7A1A-9894-4E4E-9721-9F24927DF8E3}" type="slidenum">
              <a:rPr lang="fr-FR" smtClean="0"/>
              <a:t>4</a:t>
            </a:fld>
            <a:endParaRPr lang="fr-FR"/>
          </a:p>
        </p:txBody>
      </p:sp>
    </p:spTree>
    <p:extLst>
      <p:ext uri="{BB962C8B-B14F-4D97-AF65-F5344CB8AC3E}">
        <p14:creationId xmlns:p14="http://schemas.microsoft.com/office/powerpoint/2010/main" val="2119944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mn-lt"/>
                <a:ea typeface="+mn-ea"/>
                <a:cs typeface="+mn-cs"/>
              </a:rPr>
              <a:t>Téléphone portable simple : le téléphone ne servant qu'à téléphoner ou envoyer des SMS.</a:t>
            </a:r>
          </a:p>
          <a:p>
            <a:r>
              <a:rPr lang="fr-FR" sz="1200" kern="1200" dirty="0" smtClean="0">
                <a:solidFill>
                  <a:schemeClr val="tx1"/>
                </a:solidFill>
                <a:effectLst/>
                <a:latin typeface="+mn-lt"/>
                <a:ea typeface="+mn-ea"/>
                <a:cs typeface="+mn-cs"/>
              </a:rPr>
              <a:t>Téléphone portable multimédia : le téléphone plus élaboré qui offre un plus large choix d'utilisations (appareil photo, musique, vidéo, etc.).</a:t>
            </a:r>
          </a:p>
          <a:p>
            <a:endParaRPr lang="fr-FR" dirty="0"/>
          </a:p>
        </p:txBody>
      </p:sp>
      <p:sp>
        <p:nvSpPr>
          <p:cNvPr id="4" name="Espace réservé de l'en-tête 3"/>
          <p:cNvSpPr>
            <a:spLocks noGrp="1"/>
          </p:cNvSpPr>
          <p:nvPr>
            <p:ph type="hd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ABDA7A1A-9894-4E4E-9721-9F24927DF8E3}" type="slidenum">
              <a:rPr lang="fr-FR" smtClean="0"/>
              <a:t>5</a:t>
            </a:fld>
            <a:endParaRPr lang="fr-FR"/>
          </a:p>
        </p:txBody>
      </p:sp>
    </p:spTree>
    <p:extLst>
      <p:ext uri="{BB962C8B-B14F-4D97-AF65-F5344CB8AC3E}">
        <p14:creationId xmlns:p14="http://schemas.microsoft.com/office/powerpoint/2010/main" val="348664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Smartphone : véritable ordinateur de poche, il est la rencontre du PDA et du téléphone portable (beaucoup plus de mémoire, de fonctions, écran tactile, etc.). C'est le type de portable qui prend une part de marché de plus en plus importante.</a:t>
            </a:r>
          </a:p>
          <a:p>
            <a:endParaRPr lang="fr-FR" dirty="0"/>
          </a:p>
        </p:txBody>
      </p:sp>
      <p:sp>
        <p:nvSpPr>
          <p:cNvPr id="4" name="Espace réservé de l'en-tête 3"/>
          <p:cNvSpPr>
            <a:spLocks noGrp="1"/>
          </p:cNvSpPr>
          <p:nvPr>
            <p:ph type="hd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ABDA7A1A-9894-4E4E-9721-9F24927DF8E3}" type="slidenum">
              <a:rPr lang="fr-FR" smtClean="0"/>
              <a:t>6</a:t>
            </a:fld>
            <a:endParaRPr lang="fr-FR"/>
          </a:p>
        </p:txBody>
      </p:sp>
    </p:spTree>
    <p:extLst>
      <p:ext uri="{BB962C8B-B14F-4D97-AF65-F5344CB8AC3E}">
        <p14:creationId xmlns:p14="http://schemas.microsoft.com/office/powerpoint/2010/main" val="3625872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 La 5G a un débit 10 fois plus élevé que la 4G.</a:t>
            </a:r>
          </a:p>
          <a:p>
            <a:r>
              <a:rPr lang="fr-FR" dirty="0" smtClean="0"/>
              <a:t>- Dont l’objectif est de réduire le temps de la latence dans la transmission des données.</a:t>
            </a:r>
          </a:p>
          <a:p>
            <a:pPr lvl="0"/>
            <a:endParaRPr lang="fr-FR" sz="1200" b="1" kern="1200" dirty="0" smtClean="0">
              <a:solidFill>
                <a:schemeClr val="tx1"/>
              </a:solidFill>
              <a:effectLst/>
              <a:latin typeface="+mn-lt"/>
              <a:ea typeface="+mn-ea"/>
              <a:cs typeface="+mn-cs"/>
            </a:endParaRPr>
          </a:p>
          <a:p>
            <a:pPr lvl="0"/>
            <a:r>
              <a:rPr lang="fr-FR" sz="1200" b="1" kern="1200" dirty="0" smtClean="0">
                <a:solidFill>
                  <a:schemeClr val="tx1"/>
                </a:solidFill>
                <a:effectLst/>
                <a:latin typeface="+mn-lt"/>
                <a:ea typeface="+mn-ea"/>
                <a:cs typeface="+mn-cs"/>
              </a:rPr>
              <a:t>La 5G : </a:t>
            </a:r>
            <a:r>
              <a:rPr lang="fr-FR" sz="1200" kern="1200" dirty="0" smtClean="0">
                <a:solidFill>
                  <a:schemeClr val="tx1"/>
                </a:solidFill>
                <a:effectLst/>
                <a:latin typeface="+mn-lt"/>
                <a:ea typeface="+mn-ea"/>
                <a:cs typeface="+mn-cs"/>
              </a:rPr>
              <a:t>Mais la priorité n’est pas la vitesse. La 5G a surtout pour but de réduire le temps de latence dans la transmission des données.</a:t>
            </a:r>
          </a:p>
          <a:p>
            <a:pPr lvl="0"/>
            <a:r>
              <a:rPr lang="fr-FR" sz="1200" b="1" kern="1200" dirty="0" smtClean="0">
                <a:solidFill>
                  <a:srgbClr val="FF0000"/>
                </a:solidFill>
                <a:effectLst/>
                <a:latin typeface="+mn-lt"/>
                <a:ea typeface="+mn-ea"/>
                <a:cs typeface="+mn-cs"/>
              </a:rPr>
              <a:t>Les avantages de la 5G :</a:t>
            </a:r>
            <a:endParaRPr lang="fr-FR" sz="1200" kern="1200" dirty="0" smtClean="0">
              <a:solidFill>
                <a:srgbClr val="FF0000"/>
              </a:solidFill>
              <a:effectLst/>
              <a:latin typeface="+mn-lt"/>
              <a:ea typeface="+mn-ea"/>
              <a:cs typeface="+mn-cs"/>
            </a:endParaRPr>
          </a:p>
          <a:p>
            <a:r>
              <a:rPr lang="fr-FR" sz="1200" kern="1200" dirty="0" smtClean="0">
                <a:solidFill>
                  <a:schemeClr val="tx1"/>
                </a:solidFill>
                <a:effectLst/>
                <a:latin typeface="+mn-lt"/>
                <a:ea typeface="+mn-ea"/>
                <a:cs typeface="+mn-cs"/>
              </a:rPr>
              <a:t>La technologie 5G permet une forte réduction de la consommation d’énergie, augmentation des débits, prolongement de la durée de vie des appareils.</a:t>
            </a:r>
          </a:p>
          <a:p>
            <a:pPr lvl="0"/>
            <a:r>
              <a:rPr lang="fr-FR" sz="1200" kern="1200" dirty="0" smtClean="0">
                <a:solidFill>
                  <a:schemeClr val="tx1"/>
                </a:solidFill>
                <a:effectLst/>
                <a:latin typeface="+mn-lt"/>
                <a:ea typeface="+mn-ea"/>
                <a:cs typeface="+mn-cs"/>
              </a:rPr>
              <a:t>Permet de faire des communications simultanées sans impacte la vitesse de connexion.</a:t>
            </a:r>
          </a:p>
          <a:p>
            <a:pPr lvl="0"/>
            <a:r>
              <a:rPr lang="fr-FR" sz="1200" b="1" kern="1200" dirty="0" smtClean="0">
                <a:solidFill>
                  <a:srgbClr val="00B0F0"/>
                </a:solidFill>
                <a:effectLst/>
                <a:latin typeface="+mn-lt"/>
                <a:ea typeface="+mn-ea"/>
                <a:cs typeface="+mn-cs"/>
              </a:rPr>
              <a:t>Les inconvénients de la 5G :</a:t>
            </a:r>
          </a:p>
          <a:p>
            <a:pPr lvl="0"/>
            <a:r>
              <a:rPr lang="fr-FR" sz="1200" kern="1200" dirty="0" smtClean="0">
                <a:solidFill>
                  <a:schemeClr val="tx1"/>
                </a:solidFill>
                <a:effectLst/>
                <a:latin typeface="+mn-lt"/>
                <a:ea typeface="+mn-ea"/>
                <a:cs typeface="+mn-cs"/>
              </a:rPr>
              <a:t>Des antennes partout (jusque sur les réverbères et les abribus), </a:t>
            </a:r>
          </a:p>
          <a:p>
            <a:pPr lvl="0"/>
            <a:r>
              <a:rPr lang="fr-FR" sz="1200" kern="1200" dirty="0" smtClean="0">
                <a:solidFill>
                  <a:schemeClr val="tx1"/>
                </a:solidFill>
                <a:effectLst/>
                <a:latin typeface="+mn-lt"/>
                <a:ea typeface="+mn-ea"/>
                <a:cs typeface="+mn-cs"/>
              </a:rPr>
              <a:t>Risque d’impacter les prévisions météos</a:t>
            </a:r>
          </a:p>
          <a:p>
            <a:pPr lvl="0"/>
            <a:r>
              <a:rPr lang="fr-FR" sz="1200" kern="1200" dirty="0" smtClean="0">
                <a:solidFill>
                  <a:schemeClr val="tx1"/>
                </a:solidFill>
                <a:effectLst/>
                <a:latin typeface="+mn-lt"/>
                <a:ea typeface="+mn-ea"/>
                <a:cs typeface="+mn-cs"/>
              </a:rPr>
              <a:t>Problème de santé par effet des ondes électromagnétiques Troubles neurologiques, Stress cellulaire, risque de cancer… ».</a:t>
            </a:r>
          </a:p>
        </p:txBody>
      </p:sp>
      <p:sp>
        <p:nvSpPr>
          <p:cNvPr id="4" name="Espace réservé du numéro de diapositive 3"/>
          <p:cNvSpPr>
            <a:spLocks noGrp="1"/>
          </p:cNvSpPr>
          <p:nvPr>
            <p:ph type="sldNum" sz="quarter" idx="10"/>
          </p:nvPr>
        </p:nvSpPr>
        <p:spPr/>
        <p:txBody>
          <a:bodyPr/>
          <a:lstStyle/>
          <a:p>
            <a:fld id="{ABDA7A1A-9894-4E4E-9721-9F24927DF8E3}" type="slidenum">
              <a:rPr lang="fr-FR" smtClean="0"/>
              <a:t>7</a:t>
            </a:fld>
            <a:endParaRPr lang="fr-FR"/>
          </a:p>
        </p:txBody>
      </p:sp>
      <p:sp>
        <p:nvSpPr>
          <p:cNvPr id="5" name="Espace réservé de l'en-tête 4"/>
          <p:cNvSpPr>
            <a:spLocks noGrp="1"/>
          </p:cNvSpPr>
          <p:nvPr>
            <p:ph type="hdr" sz="quarter" idx="11"/>
          </p:nvPr>
        </p:nvSpPr>
        <p:spPr/>
        <p:txBody>
          <a:bodyPr/>
          <a:lstStyle/>
          <a:p>
            <a:endParaRPr lang="fr-FR"/>
          </a:p>
        </p:txBody>
      </p:sp>
    </p:spTree>
    <p:extLst>
      <p:ext uri="{BB962C8B-B14F-4D97-AF65-F5344CB8AC3E}">
        <p14:creationId xmlns:p14="http://schemas.microsoft.com/office/powerpoint/2010/main" val="2989418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Wingdings" panose="05000000000000000000" pitchFamily="2" charset="2"/>
              <a:buChar char="Ø"/>
            </a:pPr>
            <a:r>
              <a:rPr lang="fr-FR" dirty="0" smtClean="0"/>
              <a:t>Le téléphone de demain comportera une puce qui, en plus d’être intelligente,</a:t>
            </a:r>
            <a:r>
              <a:rPr lang="fr-FR" baseline="0" dirty="0" smtClean="0"/>
              <a:t> </a:t>
            </a:r>
            <a:r>
              <a:rPr lang="fr-FR" dirty="0" smtClean="0"/>
              <a:t>conseillera les usagers du téléphone ; </a:t>
            </a:r>
          </a:p>
          <a:p>
            <a:pPr marL="285750" indent="-285750">
              <a:lnSpc>
                <a:spcPct val="150000"/>
              </a:lnSpc>
              <a:buFont typeface="Wingdings" panose="05000000000000000000" pitchFamily="2" charset="2"/>
              <a:buChar char="Ø"/>
            </a:pPr>
            <a:r>
              <a:rPr lang="fr-FR" dirty="0" smtClean="0"/>
              <a:t>choisira leurs produits qu’elle scannera en une fraction de seconde,</a:t>
            </a:r>
          </a:p>
          <a:p>
            <a:pPr marL="285750" indent="-285750">
              <a:lnSpc>
                <a:spcPct val="150000"/>
              </a:lnSpc>
              <a:buFont typeface="Wingdings" panose="05000000000000000000" pitchFamily="2" charset="2"/>
              <a:buChar char="Ø"/>
            </a:pPr>
            <a:r>
              <a:rPr lang="fr-FR" dirty="0" smtClean="0"/>
              <a:t> comparant la qualité et les prix ; </a:t>
            </a:r>
          </a:p>
          <a:p>
            <a:pPr marL="285750" indent="-285750">
              <a:lnSpc>
                <a:spcPct val="150000"/>
              </a:lnSpc>
              <a:buFont typeface="Wingdings" panose="05000000000000000000" pitchFamily="2" charset="2"/>
              <a:buChar char="Ø"/>
            </a:pPr>
            <a:r>
              <a:rPr lang="fr-FR" dirty="0" smtClean="0"/>
              <a:t>diagnostiquera les symptômes de la maladie lorsque la température de l’utilisateur baissera ou augmentera, </a:t>
            </a:r>
          </a:p>
          <a:p>
            <a:pPr marL="285750" indent="-285750">
              <a:lnSpc>
                <a:spcPct val="150000"/>
              </a:lnSpc>
              <a:buFont typeface="Wingdings" panose="05000000000000000000" pitchFamily="2" charset="2"/>
              <a:buChar char="Ø"/>
            </a:pPr>
            <a:r>
              <a:rPr lang="fr-FR" dirty="0" smtClean="0"/>
              <a:t>il figera momentanément l’utilisateur quand il est sur un passage piéton, au moment où il s’apprête à traverser,.</a:t>
            </a:r>
          </a:p>
          <a:p>
            <a:pPr marL="285750" indent="-285750">
              <a:lnSpc>
                <a:spcPct val="150000"/>
              </a:lnSpc>
              <a:buFont typeface="Wingdings" panose="05000000000000000000" pitchFamily="2" charset="2"/>
              <a:buChar char="Ø"/>
            </a:pPr>
            <a:r>
              <a:rPr lang="fr-FR" dirty="0" smtClean="0"/>
              <a:t> Il enverra des signaux quand une personne à côté vient d’être terrassée par un infarctus du myocarde et qu’elle a besoin d’une aide urgente,</a:t>
            </a:r>
          </a:p>
          <a:p>
            <a:pPr marL="285750" indent="-285750">
              <a:lnSpc>
                <a:spcPct val="150000"/>
              </a:lnSpc>
              <a:buFont typeface="Wingdings" panose="05000000000000000000" pitchFamily="2" charset="2"/>
              <a:buChar char="Ø"/>
            </a:pPr>
            <a:r>
              <a:rPr lang="fr-FR" dirty="0" smtClean="0"/>
              <a:t> Appellera  l’alerte automatiquement après avoir fourni </a:t>
            </a:r>
            <a:r>
              <a:rPr lang="fr-FR" i="1" dirty="0" smtClean="0"/>
              <a:t>in site</a:t>
            </a:r>
            <a:r>
              <a:rPr lang="fr-FR" dirty="0" smtClean="0"/>
              <a:t> aux secouristes en route pour le lieu du drame après un accident</a:t>
            </a:r>
          </a:p>
          <a:p>
            <a:endParaRPr lang="fr-FR" dirty="0"/>
          </a:p>
        </p:txBody>
      </p:sp>
      <p:sp>
        <p:nvSpPr>
          <p:cNvPr id="4" name="Espace réservé de l'en-tête 3"/>
          <p:cNvSpPr>
            <a:spLocks noGrp="1"/>
          </p:cNvSpPr>
          <p:nvPr>
            <p:ph type="hd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ABDA7A1A-9894-4E4E-9721-9F24927DF8E3}" type="slidenum">
              <a:rPr lang="fr-FR" smtClean="0"/>
              <a:t>9</a:t>
            </a:fld>
            <a:endParaRPr lang="fr-FR"/>
          </a:p>
        </p:txBody>
      </p:sp>
    </p:spTree>
    <p:extLst>
      <p:ext uri="{BB962C8B-B14F-4D97-AF65-F5344CB8AC3E}">
        <p14:creationId xmlns:p14="http://schemas.microsoft.com/office/powerpoint/2010/main" val="79041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Nous</a:t>
            </a:r>
            <a:r>
              <a:rPr lang="fr-FR" baseline="0" dirty="0" smtClean="0"/>
              <a:t> remarquons que depuis l’apparition du téléphone dans les années 1876 il est en cours d’évolution année après année et jours après jours.</a:t>
            </a:r>
          </a:p>
          <a:p>
            <a:endParaRPr lang="fr-FR" dirty="0"/>
          </a:p>
        </p:txBody>
      </p:sp>
      <p:sp>
        <p:nvSpPr>
          <p:cNvPr id="4" name="Espace réservé de l'en-tête 3"/>
          <p:cNvSpPr>
            <a:spLocks noGrp="1"/>
          </p:cNvSpPr>
          <p:nvPr>
            <p:ph type="hd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ABDA7A1A-9894-4E4E-9721-9F24927DF8E3}" type="slidenum">
              <a:rPr lang="fr-FR" smtClean="0"/>
              <a:t>10</a:t>
            </a:fld>
            <a:endParaRPr lang="fr-FR"/>
          </a:p>
        </p:txBody>
      </p:sp>
    </p:spTree>
    <p:extLst>
      <p:ext uri="{BB962C8B-B14F-4D97-AF65-F5344CB8AC3E}">
        <p14:creationId xmlns:p14="http://schemas.microsoft.com/office/powerpoint/2010/main" val="3182179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2449D1C6-7D71-41DD-8396-D58667D5F0EC}" type="datetime1">
              <a:rPr lang="fr-FR" smtClean="0"/>
              <a:t>14/03/2022</a:t>
            </a:fld>
            <a:endParaRPr lang="fr-FR"/>
          </a:p>
        </p:txBody>
      </p:sp>
      <p:sp>
        <p:nvSpPr>
          <p:cNvPr id="5" name="Footer Placeholder 4"/>
          <p:cNvSpPr>
            <a:spLocks noGrp="1"/>
          </p:cNvSpPr>
          <p:nvPr>
            <p:ph type="ftr" sz="quarter" idx="11"/>
          </p:nvPr>
        </p:nvSpPr>
        <p:spPr/>
        <p:txBody>
          <a:bodyPr/>
          <a:lstStyle/>
          <a:p>
            <a:r>
              <a:rPr lang="fr-FR" smtClean="0"/>
              <a:t>DIALLO ALPHA OUSMANE</a:t>
            </a:r>
            <a:endParaRPr lang="fr-FR"/>
          </a:p>
        </p:txBody>
      </p:sp>
      <p:sp>
        <p:nvSpPr>
          <p:cNvPr id="6" name="Slide Number Placeholder 5"/>
          <p:cNvSpPr>
            <a:spLocks noGrp="1"/>
          </p:cNvSpPr>
          <p:nvPr>
            <p:ph type="sldNum" sz="quarter" idx="12"/>
          </p:nvPr>
        </p:nvSpPr>
        <p:spPr/>
        <p:txBody>
          <a:bodyPr/>
          <a:lstStyle/>
          <a:p>
            <a:fld id="{8C9D131F-F502-4AB0-8C35-595E3C7688B1}" type="slidenum">
              <a:rPr lang="fr-FR" smtClean="0"/>
              <a:t>‹N°›</a:t>
            </a:fld>
            <a:endParaRPr lang="fr-FR"/>
          </a:p>
        </p:txBody>
      </p:sp>
    </p:spTree>
    <p:extLst>
      <p:ext uri="{BB962C8B-B14F-4D97-AF65-F5344CB8AC3E}">
        <p14:creationId xmlns:p14="http://schemas.microsoft.com/office/powerpoint/2010/main" val="330624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838215B4-CDE2-4AF0-AE8A-52EA1F186303}" type="datetime1">
              <a:rPr lang="fr-FR" smtClean="0"/>
              <a:t>14/03/2022</a:t>
            </a:fld>
            <a:endParaRPr lang="fr-FR"/>
          </a:p>
        </p:txBody>
      </p:sp>
      <p:sp>
        <p:nvSpPr>
          <p:cNvPr id="5" name="Footer Placeholder 4"/>
          <p:cNvSpPr>
            <a:spLocks noGrp="1"/>
          </p:cNvSpPr>
          <p:nvPr>
            <p:ph type="ftr" sz="quarter" idx="11"/>
          </p:nvPr>
        </p:nvSpPr>
        <p:spPr/>
        <p:txBody>
          <a:bodyPr/>
          <a:lstStyle/>
          <a:p>
            <a:r>
              <a:rPr lang="fr-FR" smtClean="0"/>
              <a:t>DIALLO ALPHA OUSMANE</a:t>
            </a:r>
            <a:endParaRPr lang="fr-FR"/>
          </a:p>
        </p:txBody>
      </p:sp>
      <p:sp>
        <p:nvSpPr>
          <p:cNvPr id="6" name="Slide Number Placeholder 5"/>
          <p:cNvSpPr>
            <a:spLocks noGrp="1"/>
          </p:cNvSpPr>
          <p:nvPr>
            <p:ph type="sldNum" sz="quarter" idx="12"/>
          </p:nvPr>
        </p:nvSpPr>
        <p:spPr/>
        <p:txBody>
          <a:bodyPr/>
          <a:lstStyle/>
          <a:p>
            <a:fld id="{8C9D131F-F502-4AB0-8C35-595E3C7688B1}" type="slidenum">
              <a:rPr lang="fr-FR" smtClean="0"/>
              <a:t>‹N°›</a:t>
            </a:fld>
            <a:endParaRPr lang="fr-FR"/>
          </a:p>
        </p:txBody>
      </p:sp>
    </p:spTree>
    <p:extLst>
      <p:ext uri="{BB962C8B-B14F-4D97-AF65-F5344CB8AC3E}">
        <p14:creationId xmlns:p14="http://schemas.microsoft.com/office/powerpoint/2010/main" val="345682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E6BD7515-6E27-41F0-834E-60AC908F891F}" type="datetime1">
              <a:rPr lang="fr-FR" smtClean="0"/>
              <a:t>14/03/2022</a:t>
            </a:fld>
            <a:endParaRPr lang="fr-FR"/>
          </a:p>
        </p:txBody>
      </p:sp>
      <p:sp>
        <p:nvSpPr>
          <p:cNvPr id="5" name="Footer Placeholder 4"/>
          <p:cNvSpPr>
            <a:spLocks noGrp="1"/>
          </p:cNvSpPr>
          <p:nvPr>
            <p:ph type="ftr" sz="quarter" idx="11"/>
          </p:nvPr>
        </p:nvSpPr>
        <p:spPr/>
        <p:txBody>
          <a:bodyPr/>
          <a:lstStyle/>
          <a:p>
            <a:r>
              <a:rPr lang="fr-FR" smtClean="0"/>
              <a:t>DIALLO ALPHA OUSMANE</a:t>
            </a:r>
            <a:endParaRPr lang="fr-FR"/>
          </a:p>
        </p:txBody>
      </p:sp>
      <p:sp>
        <p:nvSpPr>
          <p:cNvPr id="6" name="Slide Number Placeholder 5"/>
          <p:cNvSpPr>
            <a:spLocks noGrp="1"/>
          </p:cNvSpPr>
          <p:nvPr>
            <p:ph type="sldNum" sz="quarter" idx="12"/>
          </p:nvPr>
        </p:nvSpPr>
        <p:spPr/>
        <p:txBody>
          <a:bodyPr/>
          <a:lstStyle/>
          <a:p>
            <a:fld id="{8C9D131F-F502-4AB0-8C35-595E3C7688B1}"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2470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8F03D1B6-1C06-4477-B463-712A721D3737}" type="datetime1">
              <a:rPr lang="fr-FR" smtClean="0"/>
              <a:t>14/03/2022</a:t>
            </a:fld>
            <a:endParaRPr lang="fr-FR"/>
          </a:p>
        </p:txBody>
      </p:sp>
      <p:sp>
        <p:nvSpPr>
          <p:cNvPr id="5" name="Footer Placeholder 4"/>
          <p:cNvSpPr>
            <a:spLocks noGrp="1"/>
          </p:cNvSpPr>
          <p:nvPr>
            <p:ph type="ftr" sz="quarter" idx="11"/>
          </p:nvPr>
        </p:nvSpPr>
        <p:spPr/>
        <p:txBody>
          <a:bodyPr/>
          <a:lstStyle/>
          <a:p>
            <a:r>
              <a:rPr lang="fr-FR" smtClean="0"/>
              <a:t>DIALLO ALPHA OUSMANE</a:t>
            </a:r>
            <a:endParaRPr lang="fr-FR"/>
          </a:p>
        </p:txBody>
      </p:sp>
      <p:sp>
        <p:nvSpPr>
          <p:cNvPr id="6" name="Slide Number Placeholder 5"/>
          <p:cNvSpPr>
            <a:spLocks noGrp="1"/>
          </p:cNvSpPr>
          <p:nvPr>
            <p:ph type="sldNum" sz="quarter" idx="12"/>
          </p:nvPr>
        </p:nvSpPr>
        <p:spPr/>
        <p:txBody>
          <a:bodyPr/>
          <a:lstStyle/>
          <a:p>
            <a:fld id="{8C9D131F-F502-4AB0-8C35-595E3C7688B1}" type="slidenum">
              <a:rPr lang="fr-FR" smtClean="0"/>
              <a:t>‹N°›</a:t>
            </a:fld>
            <a:endParaRPr lang="fr-FR"/>
          </a:p>
        </p:txBody>
      </p:sp>
    </p:spTree>
    <p:extLst>
      <p:ext uri="{BB962C8B-B14F-4D97-AF65-F5344CB8AC3E}">
        <p14:creationId xmlns:p14="http://schemas.microsoft.com/office/powerpoint/2010/main" val="2198719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5B1EE72B-3425-4F27-9461-95B97F0B1C0C}" type="datetime1">
              <a:rPr lang="fr-FR" smtClean="0"/>
              <a:t>14/03/2022</a:t>
            </a:fld>
            <a:endParaRPr lang="fr-FR"/>
          </a:p>
        </p:txBody>
      </p:sp>
      <p:sp>
        <p:nvSpPr>
          <p:cNvPr id="5" name="Footer Placeholder 4"/>
          <p:cNvSpPr>
            <a:spLocks noGrp="1"/>
          </p:cNvSpPr>
          <p:nvPr>
            <p:ph type="ftr" sz="quarter" idx="11"/>
          </p:nvPr>
        </p:nvSpPr>
        <p:spPr/>
        <p:txBody>
          <a:bodyPr/>
          <a:lstStyle/>
          <a:p>
            <a:r>
              <a:rPr lang="fr-FR" smtClean="0"/>
              <a:t>DIALLO ALPHA OUSMANE</a:t>
            </a:r>
            <a:endParaRPr lang="fr-FR"/>
          </a:p>
        </p:txBody>
      </p:sp>
      <p:sp>
        <p:nvSpPr>
          <p:cNvPr id="6" name="Slide Number Placeholder 5"/>
          <p:cNvSpPr>
            <a:spLocks noGrp="1"/>
          </p:cNvSpPr>
          <p:nvPr>
            <p:ph type="sldNum" sz="quarter" idx="12"/>
          </p:nvPr>
        </p:nvSpPr>
        <p:spPr/>
        <p:txBody>
          <a:bodyPr/>
          <a:lstStyle/>
          <a:p>
            <a:fld id="{8C9D131F-F502-4AB0-8C35-595E3C7688B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6200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BC048F9-1C49-423B-816D-AAFE4C0C3186}" type="datetime1">
              <a:rPr lang="fr-FR" smtClean="0"/>
              <a:t>14/03/2022</a:t>
            </a:fld>
            <a:endParaRPr lang="fr-FR"/>
          </a:p>
        </p:txBody>
      </p:sp>
      <p:sp>
        <p:nvSpPr>
          <p:cNvPr id="5" name="Footer Placeholder 4"/>
          <p:cNvSpPr>
            <a:spLocks noGrp="1"/>
          </p:cNvSpPr>
          <p:nvPr>
            <p:ph type="ftr" sz="quarter" idx="11"/>
          </p:nvPr>
        </p:nvSpPr>
        <p:spPr/>
        <p:txBody>
          <a:bodyPr/>
          <a:lstStyle/>
          <a:p>
            <a:r>
              <a:rPr lang="fr-FR" smtClean="0"/>
              <a:t>DIALLO ALPHA OUSMANE</a:t>
            </a:r>
            <a:endParaRPr lang="fr-FR"/>
          </a:p>
        </p:txBody>
      </p:sp>
      <p:sp>
        <p:nvSpPr>
          <p:cNvPr id="6" name="Slide Number Placeholder 5"/>
          <p:cNvSpPr>
            <a:spLocks noGrp="1"/>
          </p:cNvSpPr>
          <p:nvPr>
            <p:ph type="sldNum" sz="quarter" idx="12"/>
          </p:nvPr>
        </p:nvSpPr>
        <p:spPr/>
        <p:txBody>
          <a:bodyPr/>
          <a:lstStyle/>
          <a:p>
            <a:fld id="{8C9D131F-F502-4AB0-8C35-595E3C7688B1}" type="slidenum">
              <a:rPr lang="fr-FR" smtClean="0"/>
              <a:t>‹N°›</a:t>
            </a:fld>
            <a:endParaRPr lang="fr-FR"/>
          </a:p>
        </p:txBody>
      </p:sp>
    </p:spTree>
    <p:extLst>
      <p:ext uri="{BB962C8B-B14F-4D97-AF65-F5344CB8AC3E}">
        <p14:creationId xmlns:p14="http://schemas.microsoft.com/office/powerpoint/2010/main" val="3941027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FEFF8D8-188E-4AC6-960A-F2EC8DFFB260}" type="datetime1">
              <a:rPr lang="fr-FR" smtClean="0"/>
              <a:t>14/03/2022</a:t>
            </a:fld>
            <a:endParaRPr lang="fr-FR"/>
          </a:p>
        </p:txBody>
      </p:sp>
      <p:sp>
        <p:nvSpPr>
          <p:cNvPr id="5" name="Footer Placeholder 4"/>
          <p:cNvSpPr>
            <a:spLocks noGrp="1"/>
          </p:cNvSpPr>
          <p:nvPr>
            <p:ph type="ftr" sz="quarter" idx="11"/>
          </p:nvPr>
        </p:nvSpPr>
        <p:spPr/>
        <p:txBody>
          <a:bodyPr/>
          <a:lstStyle/>
          <a:p>
            <a:r>
              <a:rPr lang="fr-FR" smtClean="0"/>
              <a:t>DIALLO ALPHA OUSMANE</a:t>
            </a:r>
            <a:endParaRPr lang="fr-FR"/>
          </a:p>
        </p:txBody>
      </p:sp>
      <p:sp>
        <p:nvSpPr>
          <p:cNvPr id="6" name="Slide Number Placeholder 5"/>
          <p:cNvSpPr>
            <a:spLocks noGrp="1"/>
          </p:cNvSpPr>
          <p:nvPr>
            <p:ph type="sldNum" sz="quarter" idx="12"/>
          </p:nvPr>
        </p:nvSpPr>
        <p:spPr/>
        <p:txBody>
          <a:bodyPr/>
          <a:lstStyle/>
          <a:p>
            <a:fld id="{8C9D131F-F502-4AB0-8C35-595E3C7688B1}" type="slidenum">
              <a:rPr lang="fr-FR" smtClean="0"/>
              <a:t>‹N°›</a:t>
            </a:fld>
            <a:endParaRPr lang="fr-FR"/>
          </a:p>
        </p:txBody>
      </p:sp>
    </p:spTree>
    <p:extLst>
      <p:ext uri="{BB962C8B-B14F-4D97-AF65-F5344CB8AC3E}">
        <p14:creationId xmlns:p14="http://schemas.microsoft.com/office/powerpoint/2010/main" val="316629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6E258E6-6F03-4FC5-92DE-2774BEC4112A}" type="datetime1">
              <a:rPr lang="fr-FR" smtClean="0"/>
              <a:t>14/03/2022</a:t>
            </a:fld>
            <a:endParaRPr lang="fr-FR"/>
          </a:p>
        </p:txBody>
      </p:sp>
      <p:sp>
        <p:nvSpPr>
          <p:cNvPr id="5" name="Footer Placeholder 4"/>
          <p:cNvSpPr>
            <a:spLocks noGrp="1"/>
          </p:cNvSpPr>
          <p:nvPr>
            <p:ph type="ftr" sz="quarter" idx="11"/>
          </p:nvPr>
        </p:nvSpPr>
        <p:spPr/>
        <p:txBody>
          <a:bodyPr/>
          <a:lstStyle/>
          <a:p>
            <a:r>
              <a:rPr lang="fr-FR" smtClean="0"/>
              <a:t>DIALLO ALPHA OUSMANE</a:t>
            </a:r>
            <a:endParaRPr lang="fr-FR"/>
          </a:p>
        </p:txBody>
      </p:sp>
      <p:sp>
        <p:nvSpPr>
          <p:cNvPr id="6" name="Slide Number Placeholder 5"/>
          <p:cNvSpPr>
            <a:spLocks noGrp="1"/>
          </p:cNvSpPr>
          <p:nvPr>
            <p:ph type="sldNum" sz="quarter" idx="12"/>
          </p:nvPr>
        </p:nvSpPr>
        <p:spPr/>
        <p:txBody>
          <a:bodyPr/>
          <a:lstStyle/>
          <a:p>
            <a:fld id="{8C9D131F-F502-4AB0-8C35-595E3C7688B1}" type="slidenum">
              <a:rPr lang="fr-FR" smtClean="0"/>
              <a:t>‹N°›</a:t>
            </a:fld>
            <a:endParaRPr lang="fr-FR"/>
          </a:p>
        </p:txBody>
      </p:sp>
    </p:spTree>
    <p:extLst>
      <p:ext uri="{BB962C8B-B14F-4D97-AF65-F5344CB8AC3E}">
        <p14:creationId xmlns:p14="http://schemas.microsoft.com/office/powerpoint/2010/main" val="110062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E09636C-E267-40A9-9D91-D1DD045C9E6F}" type="datetime1">
              <a:rPr lang="fr-FR" smtClean="0"/>
              <a:t>14/03/2022</a:t>
            </a:fld>
            <a:endParaRPr lang="fr-FR"/>
          </a:p>
        </p:txBody>
      </p:sp>
      <p:sp>
        <p:nvSpPr>
          <p:cNvPr id="5" name="Footer Placeholder 4"/>
          <p:cNvSpPr>
            <a:spLocks noGrp="1"/>
          </p:cNvSpPr>
          <p:nvPr>
            <p:ph type="ftr" sz="quarter" idx="11"/>
          </p:nvPr>
        </p:nvSpPr>
        <p:spPr/>
        <p:txBody>
          <a:bodyPr/>
          <a:lstStyle/>
          <a:p>
            <a:r>
              <a:rPr lang="fr-FR" smtClean="0"/>
              <a:t>DIALLO ALPHA OUSMANE</a:t>
            </a:r>
            <a:endParaRPr lang="fr-FR"/>
          </a:p>
        </p:txBody>
      </p:sp>
      <p:sp>
        <p:nvSpPr>
          <p:cNvPr id="6" name="Slide Number Placeholder 5"/>
          <p:cNvSpPr>
            <a:spLocks noGrp="1"/>
          </p:cNvSpPr>
          <p:nvPr>
            <p:ph type="sldNum" sz="quarter" idx="12"/>
          </p:nvPr>
        </p:nvSpPr>
        <p:spPr/>
        <p:txBody>
          <a:bodyPr/>
          <a:lstStyle/>
          <a:p>
            <a:fld id="{8C9D131F-F502-4AB0-8C35-595E3C7688B1}" type="slidenum">
              <a:rPr lang="fr-FR" smtClean="0"/>
              <a:t>‹N°›</a:t>
            </a:fld>
            <a:endParaRPr lang="fr-FR"/>
          </a:p>
        </p:txBody>
      </p:sp>
    </p:spTree>
    <p:extLst>
      <p:ext uri="{BB962C8B-B14F-4D97-AF65-F5344CB8AC3E}">
        <p14:creationId xmlns:p14="http://schemas.microsoft.com/office/powerpoint/2010/main" val="392892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5922A915-6EE1-4CC6-96A7-C46B5CCDCB79}" type="datetime1">
              <a:rPr lang="fr-FR" smtClean="0"/>
              <a:t>14/03/2022</a:t>
            </a:fld>
            <a:endParaRPr lang="fr-FR"/>
          </a:p>
        </p:txBody>
      </p:sp>
      <p:sp>
        <p:nvSpPr>
          <p:cNvPr id="5" name="Footer Placeholder 4"/>
          <p:cNvSpPr>
            <a:spLocks noGrp="1"/>
          </p:cNvSpPr>
          <p:nvPr>
            <p:ph type="ftr" sz="quarter" idx="11"/>
          </p:nvPr>
        </p:nvSpPr>
        <p:spPr/>
        <p:txBody>
          <a:bodyPr/>
          <a:lstStyle/>
          <a:p>
            <a:r>
              <a:rPr lang="fr-FR" smtClean="0"/>
              <a:t>DIALLO ALPHA OUSMANE</a:t>
            </a:r>
            <a:endParaRPr lang="fr-FR"/>
          </a:p>
        </p:txBody>
      </p:sp>
      <p:sp>
        <p:nvSpPr>
          <p:cNvPr id="6" name="Slide Number Placeholder 5"/>
          <p:cNvSpPr>
            <a:spLocks noGrp="1"/>
          </p:cNvSpPr>
          <p:nvPr>
            <p:ph type="sldNum" sz="quarter" idx="12"/>
          </p:nvPr>
        </p:nvSpPr>
        <p:spPr/>
        <p:txBody>
          <a:bodyPr/>
          <a:lstStyle/>
          <a:p>
            <a:fld id="{8C9D131F-F502-4AB0-8C35-595E3C7688B1}" type="slidenum">
              <a:rPr lang="fr-FR" smtClean="0"/>
              <a:t>‹N°›</a:t>
            </a:fld>
            <a:endParaRPr lang="fr-FR"/>
          </a:p>
        </p:txBody>
      </p:sp>
    </p:spTree>
    <p:extLst>
      <p:ext uri="{BB962C8B-B14F-4D97-AF65-F5344CB8AC3E}">
        <p14:creationId xmlns:p14="http://schemas.microsoft.com/office/powerpoint/2010/main" val="2586386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2650153-0E3F-4169-8405-66467F2CC730}" type="datetime1">
              <a:rPr lang="fr-FR" smtClean="0"/>
              <a:t>14/03/2022</a:t>
            </a:fld>
            <a:endParaRPr lang="fr-FR"/>
          </a:p>
        </p:txBody>
      </p:sp>
      <p:sp>
        <p:nvSpPr>
          <p:cNvPr id="6" name="Footer Placeholder 5"/>
          <p:cNvSpPr>
            <a:spLocks noGrp="1"/>
          </p:cNvSpPr>
          <p:nvPr>
            <p:ph type="ftr" sz="quarter" idx="11"/>
          </p:nvPr>
        </p:nvSpPr>
        <p:spPr/>
        <p:txBody>
          <a:bodyPr/>
          <a:lstStyle/>
          <a:p>
            <a:r>
              <a:rPr lang="fr-FR" smtClean="0"/>
              <a:t>DIALLO ALPHA OUSMANE</a:t>
            </a:r>
            <a:endParaRPr lang="fr-FR"/>
          </a:p>
        </p:txBody>
      </p:sp>
      <p:sp>
        <p:nvSpPr>
          <p:cNvPr id="7" name="Slide Number Placeholder 6"/>
          <p:cNvSpPr>
            <a:spLocks noGrp="1"/>
          </p:cNvSpPr>
          <p:nvPr>
            <p:ph type="sldNum" sz="quarter" idx="12"/>
          </p:nvPr>
        </p:nvSpPr>
        <p:spPr/>
        <p:txBody>
          <a:bodyPr/>
          <a:lstStyle/>
          <a:p>
            <a:fld id="{8C9D131F-F502-4AB0-8C35-595E3C7688B1}" type="slidenum">
              <a:rPr lang="fr-FR" smtClean="0"/>
              <a:t>‹N°›</a:t>
            </a:fld>
            <a:endParaRPr lang="fr-FR"/>
          </a:p>
        </p:txBody>
      </p:sp>
    </p:spTree>
    <p:extLst>
      <p:ext uri="{BB962C8B-B14F-4D97-AF65-F5344CB8AC3E}">
        <p14:creationId xmlns:p14="http://schemas.microsoft.com/office/powerpoint/2010/main" val="192411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7C321BE-FB73-4A56-9075-19A8FFCF263E}" type="datetime1">
              <a:rPr lang="fr-FR" smtClean="0"/>
              <a:t>14/03/2022</a:t>
            </a:fld>
            <a:endParaRPr lang="fr-FR"/>
          </a:p>
        </p:txBody>
      </p:sp>
      <p:sp>
        <p:nvSpPr>
          <p:cNvPr id="8" name="Footer Placeholder 7"/>
          <p:cNvSpPr>
            <a:spLocks noGrp="1"/>
          </p:cNvSpPr>
          <p:nvPr>
            <p:ph type="ftr" sz="quarter" idx="11"/>
          </p:nvPr>
        </p:nvSpPr>
        <p:spPr/>
        <p:txBody>
          <a:bodyPr/>
          <a:lstStyle/>
          <a:p>
            <a:r>
              <a:rPr lang="fr-FR" smtClean="0"/>
              <a:t>DIALLO ALPHA OUSMANE</a:t>
            </a:r>
            <a:endParaRPr lang="fr-FR"/>
          </a:p>
        </p:txBody>
      </p:sp>
      <p:sp>
        <p:nvSpPr>
          <p:cNvPr id="9" name="Slide Number Placeholder 8"/>
          <p:cNvSpPr>
            <a:spLocks noGrp="1"/>
          </p:cNvSpPr>
          <p:nvPr>
            <p:ph type="sldNum" sz="quarter" idx="12"/>
          </p:nvPr>
        </p:nvSpPr>
        <p:spPr/>
        <p:txBody>
          <a:bodyPr/>
          <a:lstStyle/>
          <a:p>
            <a:fld id="{8C9D131F-F502-4AB0-8C35-595E3C7688B1}" type="slidenum">
              <a:rPr lang="fr-FR" smtClean="0"/>
              <a:t>‹N°›</a:t>
            </a:fld>
            <a:endParaRPr lang="fr-FR"/>
          </a:p>
        </p:txBody>
      </p:sp>
    </p:spTree>
    <p:extLst>
      <p:ext uri="{BB962C8B-B14F-4D97-AF65-F5344CB8AC3E}">
        <p14:creationId xmlns:p14="http://schemas.microsoft.com/office/powerpoint/2010/main" val="914705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3D533EE-EE50-4426-AC3C-A4849F510EAC}" type="datetime1">
              <a:rPr lang="fr-FR" smtClean="0"/>
              <a:t>14/03/2022</a:t>
            </a:fld>
            <a:endParaRPr lang="fr-FR"/>
          </a:p>
        </p:txBody>
      </p:sp>
      <p:sp>
        <p:nvSpPr>
          <p:cNvPr id="4" name="Footer Placeholder 3"/>
          <p:cNvSpPr>
            <a:spLocks noGrp="1"/>
          </p:cNvSpPr>
          <p:nvPr>
            <p:ph type="ftr" sz="quarter" idx="11"/>
          </p:nvPr>
        </p:nvSpPr>
        <p:spPr/>
        <p:txBody>
          <a:bodyPr/>
          <a:lstStyle/>
          <a:p>
            <a:r>
              <a:rPr lang="fr-FR" smtClean="0"/>
              <a:t>DIALLO ALPHA OUSMANE</a:t>
            </a:r>
            <a:endParaRPr lang="fr-FR"/>
          </a:p>
        </p:txBody>
      </p:sp>
      <p:sp>
        <p:nvSpPr>
          <p:cNvPr id="5" name="Slide Number Placeholder 4"/>
          <p:cNvSpPr>
            <a:spLocks noGrp="1"/>
          </p:cNvSpPr>
          <p:nvPr>
            <p:ph type="sldNum" sz="quarter" idx="12"/>
          </p:nvPr>
        </p:nvSpPr>
        <p:spPr/>
        <p:txBody>
          <a:bodyPr/>
          <a:lstStyle/>
          <a:p>
            <a:fld id="{8C9D131F-F502-4AB0-8C35-595E3C7688B1}" type="slidenum">
              <a:rPr lang="fr-FR" smtClean="0"/>
              <a:t>‹N°›</a:t>
            </a:fld>
            <a:endParaRPr lang="fr-FR"/>
          </a:p>
        </p:txBody>
      </p:sp>
    </p:spTree>
    <p:extLst>
      <p:ext uri="{BB962C8B-B14F-4D97-AF65-F5344CB8AC3E}">
        <p14:creationId xmlns:p14="http://schemas.microsoft.com/office/powerpoint/2010/main" val="326323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BE446-667F-46B8-A35E-FBBDD7B1D422}" type="datetime1">
              <a:rPr lang="fr-FR" smtClean="0"/>
              <a:t>14/03/2022</a:t>
            </a:fld>
            <a:endParaRPr lang="fr-FR"/>
          </a:p>
        </p:txBody>
      </p:sp>
      <p:sp>
        <p:nvSpPr>
          <p:cNvPr id="3" name="Footer Placeholder 2"/>
          <p:cNvSpPr>
            <a:spLocks noGrp="1"/>
          </p:cNvSpPr>
          <p:nvPr>
            <p:ph type="ftr" sz="quarter" idx="11"/>
          </p:nvPr>
        </p:nvSpPr>
        <p:spPr/>
        <p:txBody>
          <a:bodyPr/>
          <a:lstStyle/>
          <a:p>
            <a:r>
              <a:rPr lang="fr-FR" smtClean="0"/>
              <a:t>DIALLO ALPHA OUSMANE</a:t>
            </a:r>
            <a:endParaRPr lang="fr-FR"/>
          </a:p>
        </p:txBody>
      </p:sp>
      <p:sp>
        <p:nvSpPr>
          <p:cNvPr id="4" name="Slide Number Placeholder 3"/>
          <p:cNvSpPr>
            <a:spLocks noGrp="1"/>
          </p:cNvSpPr>
          <p:nvPr>
            <p:ph type="sldNum" sz="quarter" idx="12"/>
          </p:nvPr>
        </p:nvSpPr>
        <p:spPr/>
        <p:txBody>
          <a:bodyPr/>
          <a:lstStyle/>
          <a:p>
            <a:fld id="{8C9D131F-F502-4AB0-8C35-595E3C7688B1}" type="slidenum">
              <a:rPr lang="fr-FR" smtClean="0"/>
              <a:t>‹N°›</a:t>
            </a:fld>
            <a:endParaRPr lang="fr-FR"/>
          </a:p>
        </p:txBody>
      </p:sp>
    </p:spTree>
    <p:extLst>
      <p:ext uri="{BB962C8B-B14F-4D97-AF65-F5344CB8AC3E}">
        <p14:creationId xmlns:p14="http://schemas.microsoft.com/office/powerpoint/2010/main" val="53358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F4FDD267-4FBF-4187-9CA3-7EB0B4C00B2A}" type="datetime1">
              <a:rPr lang="fr-FR" smtClean="0"/>
              <a:t>14/03/2022</a:t>
            </a:fld>
            <a:endParaRPr lang="fr-FR"/>
          </a:p>
        </p:txBody>
      </p:sp>
      <p:sp>
        <p:nvSpPr>
          <p:cNvPr id="6" name="Footer Placeholder 5"/>
          <p:cNvSpPr>
            <a:spLocks noGrp="1"/>
          </p:cNvSpPr>
          <p:nvPr>
            <p:ph type="ftr" sz="quarter" idx="11"/>
          </p:nvPr>
        </p:nvSpPr>
        <p:spPr/>
        <p:txBody>
          <a:bodyPr/>
          <a:lstStyle/>
          <a:p>
            <a:r>
              <a:rPr lang="fr-FR" smtClean="0"/>
              <a:t>DIALLO ALPHA OUSMANE</a:t>
            </a:r>
            <a:endParaRPr lang="fr-FR"/>
          </a:p>
        </p:txBody>
      </p:sp>
      <p:sp>
        <p:nvSpPr>
          <p:cNvPr id="7" name="Slide Number Placeholder 6"/>
          <p:cNvSpPr>
            <a:spLocks noGrp="1"/>
          </p:cNvSpPr>
          <p:nvPr>
            <p:ph type="sldNum" sz="quarter" idx="12"/>
          </p:nvPr>
        </p:nvSpPr>
        <p:spPr/>
        <p:txBody>
          <a:bodyPr/>
          <a:lstStyle/>
          <a:p>
            <a:fld id="{8C9D131F-F502-4AB0-8C35-595E3C7688B1}" type="slidenum">
              <a:rPr lang="fr-FR" smtClean="0"/>
              <a:t>‹N°›</a:t>
            </a:fld>
            <a:endParaRPr lang="fr-FR"/>
          </a:p>
        </p:txBody>
      </p:sp>
    </p:spTree>
    <p:extLst>
      <p:ext uri="{BB962C8B-B14F-4D97-AF65-F5344CB8AC3E}">
        <p14:creationId xmlns:p14="http://schemas.microsoft.com/office/powerpoint/2010/main" val="703020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C6D24A8A-8964-423F-8783-32C8BD9589F9}" type="datetime1">
              <a:rPr lang="fr-FR" smtClean="0"/>
              <a:t>14/03/2022</a:t>
            </a:fld>
            <a:endParaRPr lang="fr-FR"/>
          </a:p>
        </p:txBody>
      </p:sp>
      <p:sp>
        <p:nvSpPr>
          <p:cNvPr id="6" name="Footer Placeholder 5"/>
          <p:cNvSpPr>
            <a:spLocks noGrp="1"/>
          </p:cNvSpPr>
          <p:nvPr>
            <p:ph type="ftr" sz="quarter" idx="11"/>
          </p:nvPr>
        </p:nvSpPr>
        <p:spPr/>
        <p:txBody>
          <a:bodyPr/>
          <a:lstStyle/>
          <a:p>
            <a:r>
              <a:rPr lang="fr-FR" smtClean="0"/>
              <a:t>DIALLO ALPHA OUSMANE</a:t>
            </a:r>
            <a:endParaRPr lang="fr-FR"/>
          </a:p>
        </p:txBody>
      </p:sp>
      <p:sp>
        <p:nvSpPr>
          <p:cNvPr id="7" name="Slide Number Placeholder 6"/>
          <p:cNvSpPr>
            <a:spLocks noGrp="1"/>
          </p:cNvSpPr>
          <p:nvPr>
            <p:ph type="sldNum" sz="quarter" idx="12"/>
          </p:nvPr>
        </p:nvSpPr>
        <p:spPr/>
        <p:txBody>
          <a:bodyPr/>
          <a:lstStyle/>
          <a:p>
            <a:fld id="{8C9D131F-F502-4AB0-8C35-595E3C7688B1}" type="slidenum">
              <a:rPr lang="fr-FR" smtClean="0"/>
              <a:t>‹N°›</a:t>
            </a:fld>
            <a:endParaRPr lang="fr-FR"/>
          </a:p>
        </p:txBody>
      </p:sp>
    </p:spTree>
    <p:extLst>
      <p:ext uri="{BB962C8B-B14F-4D97-AF65-F5344CB8AC3E}">
        <p14:creationId xmlns:p14="http://schemas.microsoft.com/office/powerpoint/2010/main" val="250370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60CFBA-1C43-4D27-9E7F-27A687AA836E}" type="datetime1">
              <a:rPr lang="fr-FR" smtClean="0"/>
              <a:t>14/03/2022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FR" smtClean="0"/>
              <a:t>DIALLO ALPHA OUSMANE</a:t>
            </a:r>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9D131F-F502-4AB0-8C35-595E3C7688B1}" type="slidenum">
              <a:rPr lang="fr-FR" smtClean="0"/>
              <a:t>‹N°›</a:t>
            </a:fld>
            <a:endParaRPr lang="fr-FR"/>
          </a:p>
        </p:txBody>
      </p:sp>
    </p:spTree>
    <p:extLst>
      <p:ext uri="{BB962C8B-B14F-4D97-AF65-F5344CB8AC3E}">
        <p14:creationId xmlns:p14="http://schemas.microsoft.com/office/powerpoint/2010/main" val="3396557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fr.wikipedia.org/wiki/T%C3%A9l%C3%A9phonie_par_satellite" TargetMode="External"/><Relationship Id="rId5" Type="http://schemas.openxmlformats.org/officeDocument/2006/relationships/hyperlink" Target="https://fr.wikipedia.org/wiki/Faisceau_hertzien" TargetMode="External"/><Relationship Id="rId4" Type="http://schemas.openxmlformats.org/officeDocument/2006/relationships/hyperlink" Target="https://fr.wikipedia.org/wiki/Antenne-relai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a:picLocks noChangeAspect="1"/>
          </p:cNvPicPr>
          <p:nvPr/>
        </p:nvPicPr>
        <p:blipFill>
          <a:blip r:embed="rId2"/>
          <a:stretch>
            <a:fillRect/>
          </a:stretch>
        </p:blipFill>
        <p:spPr>
          <a:xfrm>
            <a:off x="6546700" y="1029736"/>
            <a:ext cx="3479159" cy="1939745"/>
          </a:xfrm>
          <a:prstGeom prst="rect">
            <a:avLst/>
          </a:prstGeom>
        </p:spPr>
      </p:pic>
      <p:sp>
        <p:nvSpPr>
          <p:cNvPr id="2" name="Titre 1"/>
          <p:cNvSpPr>
            <a:spLocks noGrp="1"/>
          </p:cNvSpPr>
          <p:nvPr>
            <p:ph type="title"/>
          </p:nvPr>
        </p:nvSpPr>
        <p:spPr>
          <a:xfrm>
            <a:off x="642500" y="219032"/>
            <a:ext cx="8596668" cy="722811"/>
          </a:xfrm>
        </p:spPr>
        <p:txBody>
          <a:bodyPr/>
          <a:lstStyle/>
          <a:p>
            <a:pPr algn="ctr"/>
            <a:r>
              <a:rPr lang="fr-FR" dirty="0" smtClean="0"/>
              <a:t>LES TELEPHONES PORTABLE</a:t>
            </a:r>
            <a:endParaRPr lang="fr-FR" dirty="0"/>
          </a:p>
        </p:txBody>
      </p:sp>
      <p:pic>
        <p:nvPicPr>
          <p:cNvPr id="4" name="Image 3"/>
          <p:cNvPicPr>
            <a:picLocks noChangeAspect="1"/>
          </p:cNvPicPr>
          <p:nvPr/>
        </p:nvPicPr>
        <p:blipFill>
          <a:blip r:embed="rId3"/>
          <a:stretch>
            <a:fillRect/>
          </a:stretch>
        </p:blipFill>
        <p:spPr>
          <a:xfrm>
            <a:off x="6863470" y="3102208"/>
            <a:ext cx="2446961" cy="2324421"/>
          </a:xfrm>
          <a:prstGeom prst="rect">
            <a:avLst/>
          </a:prstGeom>
        </p:spPr>
      </p:pic>
      <p:pic>
        <p:nvPicPr>
          <p:cNvPr id="5" name="Image 4" descr="https://gallica.bnf.fr/blog/sites/default/files/telephone.png"/>
          <p:cNvPicPr/>
          <p:nvPr/>
        </p:nvPicPr>
        <p:blipFill>
          <a:blip r:embed="rId4">
            <a:extLst>
              <a:ext uri="{28A0092B-C50C-407E-A947-70E740481C1C}">
                <a14:useLocalDpi xmlns:a14="http://schemas.microsoft.com/office/drawing/2010/main" val="0"/>
              </a:ext>
            </a:extLst>
          </a:blip>
          <a:srcRect/>
          <a:stretch>
            <a:fillRect/>
          </a:stretch>
        </p:blipFill>
        <p:spPr bwMode="auto">
          <a:xfrm>
            <a:off x="258404" y="1065520"/>
            <a:ext cx="2765838" cy="1913010"/>
          </a:xfrm>
          <a:prstGeom prst="rect">
            <a:avLst/>
          </a:prstGeom>
          <a:noFill/>
          <a:ln>
            <a:noFill/>
          </a:ln>
        </p:spPr>
      </p:pic>
      <p:pic>
        <p:nvPicPr>
          <p:cNvPr id="7" name="Image 6" descr="https://upload.wikimedia.org/wikipedia/commons/thumb/c/cd/Telephone_model_PTT24-IMG_9919.jpg/220px-Telephone_model_PTT24-IMG_9919.jpg"/>
          <p:cNvPicPr/>
          <p:nvPr/>
        </p:nvPicPr>
        <p:blipFill>
          <a:blip r:embed="rId5">
            <a:extLst>
              <a:ext uri="{28A0092B-C50C-407E-A947-70E740481C1C}">
                <a14:useLocalDpi xmlns:a14="http://schemas.microsoft.com/office/drawing/2010/main" val="0"/>
              </a:ext>
            </a:extLst>
          </a:blip>
          <a:srcRect/>
          <a:stretch>
            <a:fillRect/>
          </a:stretch>
        </p:blipFill>
        <p:spPr bwMode="auto">
          <a:xfrm>
            <a:off x="213576" y="2969481"/>
            <a:ext cx="2095500" cy="2095500"/>
          </a:xfrm>
          <a:prstGeom prst="rect">
            <a:avLst/>
          </a:prstGeom>
          <a:noFill/>
          <a:ln>
            <a:noFill/>
          </a:ln>
        </p:spPr>
      </p:pic>
      <p:pic>
        <p:nvPicPr>
          <p:cNvPr id="8" name="Image 7" descr="https://upload.wikimedia.org/wikipedia/commons/thumb/b/b2/ATTtelephone-large.jpg/130px-ATTtelephone-large.jpg"/>
          <p:cNvPicPr/>
          <p:nvPr/>
        </p:nvPicPr>
        <p:blipFill>
          <a:blip r:embed="rId6">
            <a:extLst>
              <a:ext uri="{28A0092B-C50C-407E-A947-70E740481C1C}">
                <a14:useLocalDpi xmlns:a14="http://schemas.microsoft.com/office/drawing/2010/main" val="0"/>
              </a:ext>
            </a:extLst>
          </a:blip>
          <a:srcRect/>
          <a:stretch>
            <a:fillRect/>
          </a:stretch>
        </p:blipFill>
        <p:spPr bwMode="auto">
          <a:xfrm>
            <a:off x="2309076" y="3709355"/>
            <a:ext cx="1495696" cy="1599088"/>
          </a:xfrm>
          <a:prstGeom prst="rect">
            <a:avLst/>
          </a:prstGeom>
          <a:noFill/>
          <a:ln>
            <a:noFill/>
          </a:ln>
        </p:spPr>
      </p:pic>
      <p:pic>
        <p:nvPicPr>
          <p:cNvPr id="9" name="Image 8" descr="https://upload.wikimedia.org/wikipedia/commons/thumb/9/96/Samsung_Galaxy_Android_Smartphone.jpg/120px-Samsung_Galaxy_Android_Smartphone.jpg"/>
          <p:cNvPicPr/>
          <p:nvPr/>
        </p:nvPicPr>
        <p:blipFill>
          <a:blip r:embed="rId7">
            <a:extLst>
              <a:ext uri="{28A0092B-C50C-407E-A947-70E740481C1C}">
                <a14:useLocalDpi xmlns:a14="http://schemas.microsoft.com/office/drawing/2010/main" val="0"/>
              </a:ext>
            </a:extLst>
          </a:blip>
          <a:srcRect/>
          <a:stretch>
            <a:fillRect/>
          </a:stretch>
        </p:blipFill>
        <p:spPr bwMode="auto">
          <a:xfrm>
            <a:off x="4258900" y="3434413"/>
            <a:ext cx="2287800" cy="1992216"/>
          </a:xfrm>
          <a:prstGeom prst="rect">
            <a:avLst/>
          </a:prstGeom>
          <a:noFill/>
          <a:ln>
            <a:noFill/>
          </a:ln>
        </p:spPr>
      </p:pic>
      <p:pic>
        <p:nvPicPr>
          <p:cNvPr id="3074" name="Picture 2" descr="Résultat d’image pour histoire du téléphone. Taille: 231 x 160. Source: www.futura-sciences.co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1034" y="1071436"/>
            <a:ext cx="27432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p:cNvSpPr txBox="1"/>
          <p:nvPr/>
        </p:nvSpPr>
        <p:spPr>
          <a:xfrm>
            <a:off x="9440091" y="6483532"/>
            <a:ext cx="2943497" cy="374468"/>
          </a:xfrm>
          <a:prstGeom prst="rect">
            <a:avLst/>
          </a:prstGeom>
          <a:noFill/>
        </p:spPr>
        <p:txBody>
          <a:bodyPr wrap="square" rtlCol="0">
            <a:spAutoFit/>
          </a:bodyPr>
          <a:lstStyle/>
          <a:p>
            <a:r>
              <a:rPr lang="fr-FR" dirty="0" smtClean="0">
                <a:solidFill>
                  <a:srgbClr val="C00000"/>
                </a:solidFill>
              </a:rPr>
              <a:t>DIALLO ALPHA OUSMANE</a:t>
            </a:r>
            <a:endParaRPr lang="fr-FR" dirty="0">
              <a:solidFill>
                <a:srgbClr val="C00000"/>
              </a:solidFill>
            </a:endParaRPr>
          </a:p>
        </p:txBody>
      </p:sp>
      <p:pic>
        <p:nvPicPr>
          <p:cNvPr id="13" name="Picture 2" descr="Résultat d’image pour histoire du téléphone. Taille: 231 x 160. Source: www.futura-sciences.co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6206" y="1097385"/>
            <a:ext cx="27432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p:cNvPicPr>
            <a:picLocks noChangeAspect="1"/>
          </p:cNvPicPr>
          <p:nvPr/>
        </p:nvPicPr>
        <p:blipFill>
          <a:blip r:embed="rId2"/>
          <a:stretch>
            <a:fillRect/>
          </a:stretch>
        </p:blipFill>
        <p:spPr>
          <a:xfrm>
            <a:off x="6591528" y="1071436"/>
            <a:ext cx="3479159" cy="1939745"/>
          </a:xfrm>
          <a:prstGeom prst="rect">
            <a:avLst/>
          </a:prstGeom>
        </p:spPr>
      </p:pic>
      <p:pic>
        <p:nvPicPr>
          <p:cNvPr id="16" name="Picture 2" descr="Résultat d’image pour histoire du téléphone. Taille: 231 x 160. Source: www.futura-sciences.co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1034" y="1139085"/>
            <a:ext cx="27432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 16" descr="https://upload.wikimedia.org/wikipedia/commons/thumb/c/cd/Telephone_model_PTT24-IMG_9919.jpg/220px-Telephone_model_PTT24-IMG_9919.jpg"/>
          <p:cNvPicPr/>
          <p:nvPr/>
        </p:nvPicPr>
        <p:blipFill>
          <a:blip r:embed="rId5">
            <a:extLst>
              <a:ext uri="{28A0092B-C50C-407E-A947-70E740481C1C}">
                <a14:useLocalDpi xmlns:a14="http://schemas.microsoft.com/office/drawing/2010/main" val="0"/>
              </a:ext>
            </a:extLst>
          </a:blip>
          <a:srcRect/>
          <a:stretch>
            <a:fillRect/>
          </a:stretch>
        </p:blipFill>
        <p:spPr bwMode="auto">
          <a:xfrm>
            <a:off x="258404" y="2981489"/>
            <a:ext cx="2095500" cy="2095500"/>
          </a:xfrm>
          <a:prstGeom prst="rect">
            <a:avLst/>
          </a:prstGeom>
          <a:noFill/>
          <a:ln>
            <a:noFill/>
          </a:ln>
        </p:spPr>
      </p:pic>
      <p:pic>
        <p:nvPicPr>
          <p:cNvPr id="18" name="Image 17" descr="https://upload.wikimedia.org/wikipedia/commons/thumb/b/b2/ATTtelephone-large.jpg/130px-ATTtelephone-large.jpg"/>
          <p:cNvPicPr/>
          <p:nvPr/>
        </p:nvPicPr>
        <p:blipFill>
          <a:blip r:embed="rId6">
            <a:extLst>
              <a:ext uri="{28A0092B-C50C-407E-A947-70E740481C1C}">
                <a14:useLocalDpi xmlns:a14="http://schemas.microsoft.com/office/drawing/2010/main" val="0"/>
              </a:ext>
            </a:extLst>
          </a:blip>
          <a:srcRect/>
          <a:stretch>
            <a:fillRect/>
          </a:stretch>
        </p:blipFill>
        <p:spPr bwMode="auto">
          <a:xfrm>
            <a:off x="2353904" y="3721363"/>
            <a:ext cx="1495696" cy="1599088"/>
          </a:xfrm>
          <a:prstGeom prst="rect">
            <a:avLst/>
          </a:prstGeom>
          <a:noFill/>
          <a:ln>
            <a:noFill/>
          </a:ln>
        </p:spPr>
      </p:pic>
      <p:pic>
        <p:nvPicPr>
          <p:cNvPr id="19" name="Image 18"/>
          <p:cNvPicPr>
            <a:picLocks noChangeAspect="1"/>
          </p:cNvPicPr>
          <p:nvPr/>
        </p:nvPicPr>
        <p:blipFill>
          <a:blip r:embed="rId2"/>
          <a:stretch>
            <a:fillRect/>
          </a:stretch>
        </p:blipFill>
        <p:spPr>
          <a:xfrm>
            <a:off x="6636356" y="1083444"/>
            <a:ext cx="3479159" cy="1939745"/>
          </a:xfrm>
          <a:prstGeom prst="rect">
            <a:avLst/>
          </a:prstGeom>
        </p:spPr>
      </p:pic>
      <p:pic>
        <p:nvPicPr>
          <p:cNvPr id="21" name="Picture 2" descr="Résultat d’image pour histoire du téléphone. Taille: 231 x 160. Source: www.futura-sciences.co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5862" y="1151093"/>
            <a:ext cx="27432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2" name="Image 21"/>
          <p:cNvPicPr>
            <a:picLocks noChangeAspect="1"/>
          </p:cNvPicPr>
          <p:nvPr/>
        </p:nvPicPr>
        <p:blipFill>
          <a:blip r:embed="rId3"/>
          <a:stretch>
            <a:fillRect/>
          </a:stretch>
        </p:blipFill>
        <p:spPr>
          <a:xfrm>
            <a:off x="6908298" y="3102208"/>
            <a:ext cx="2446961" cy="2324421"/>
          </a:xfrm>
          <a:prstGeom prst="rect">
            <a:avLst/>
          </a:prstGeom>
        </p:spPr>
      </p:pic>
      <p:pic>
        <p:nvPicPr>
          <p:cNvPr id="23" name="Image 22" descr="https://upload.wikimedia.org/wikipedia/commons/thumb/9/96/Samsung_Galaxy_Android_Smartphone.jpg/120px-Samsung_Galaxy_Android_Smartphone.jpg"/>
          <p:cNvPicPr/>
          <p:nvPr/>
        </p:nvPicPr>
        <p:blipFill>
          <a:blip r:embed="rId7">
            <a:extLst>
              <a:ext uri="{28A0092B-C50C-407E-A947-70E740481C1C}">
                <a14:useLocalDpi xmlns:a14="http://schemas.microsoft.com/office/drawing/2010/main" val="0"/>
              </a:ext>
            </a:extLst>
          </a:blip>
          <a:srcRect/>
          <a:stretch>
            <a:fillRect/>
          </a:stretch>
        </p:blipFill>
        <p:spPr bwMode="auto">
          <a:xfrm>
            <a:off x="4303728" y="3434413"/>
            <a:ext cx="2287800" cy="1992216"/>
          </a:xfrm>
          <a:prstGeom prst="rect">
            <a:avLst/>
          </a:prstGeom>
          <a:noFill/>
          <a:ln>
            <a:noFill/>
          </a:ln>
        </p:spPr>
      </p:pic>
      <p:pic>
        <p:nvPicPr>
          <p:cNvPr id="24" name="Image 23" descr="https://upload.wikimedia.org/wikipedia/commons/thumb/c/cd/Telephone_model_PTT24-IMG_9919.jpg/220px-Telephone_model_PTT24-IMG_9919.jpg"/>
          <p:cNvPicPr/>
          <p:nvPr/>
        </p:nvPicPr>
        <p:blipFill>
          <a:blip r:embed="rId5">
            <a:extLst>
              <a:ext uri="{28A0092B-C50C-407E-A947-70E740481C1C}">
                <a14:useLocalDpi xmlns:a14="http://schemas.microsoft.com/office/drawing/2010/main" val="0"/>
              </a:ext>
            </a:extLst>
          </a:blip>
          <a:srcRect/>
          <a:stretch>
            <a:fillRect/>
          </a:stretch>
        </p:blipFill>
        <p:spPr bwMode="auto">
          <a:xfrm>
            <a:off x="303232" y="2981489"/>
            <a:ext cx="2095500" cy="2095500"/>
          </a:xfrm>
          <a:prstGeom prst="rect">
            <a:avLst/>
          </a:prstGeom>
          <a:noFill/>
          <a:ln>
            <a:noFill/>
          </a:ln>
        </p:spPr>
      </p:pic>
      <p:pic>
        <p:nvPicPr>
          <p:cNvPr id="25" name="Image 24" descr="https://upload.wikimedia.org/wikipedia/commons/thumb/b/b2/ATTtelephone-large.jpg/130px-ATTtelephone-large.jpg"/>
          <p:cNvPicPr/>
          <p:nvPr/>
        </p:nvPicPr>
        <p:blipFill>
          <a:blip r:embed="rId6">
            <a:extLst>
              <a:ext uri="{28A0092B-C50C-407E-A947-70E740481C1C}">
                <a14:useLocalDpi xmlns:a14="http://schemas.microsoft.com/office/drawing/2010/main" val="0"/>
              </a:ext>
            </a:extLst>
          </a:blip>
          <a:srcRect/>
          <a:stretch>
            <a:fillRect/>
          </a:stretch>
        </p:blipFill>
        <p:spPr bwMode="auto">
          <a:xfrm>
            <a:off x="2398732" y="3721363"/>
            <a:ext cx="1495696" cy="1599088"/>
          </a:xfrm>
          <a:prstGeom prst="rect">
            <a:avLst/>
          </a:prstGeom>
          <a:noFill/>
          <a:ln>
            <a:noFill/>
          </a:ln>
        </p:spPr>
      </p:pic>
      <p:pic>
        <p:nvPicPr>
          <p:cNvPr id="26" name="Image 25"/>
          <p:cNvPicPr>
            <a:picLocks noChangeAspect="1"/>
          </p:cNvPicPr>
          <p:nvPr/>
        </p:nvPicPr>
        <p:blipFill>
          <a:blip r:embed="rId2"/>
          <a:stretch>
            <a:fillRect/>
          </a:stretch>
        </p:blipFill>
        <p:spPr>
          <a:xfrm>
            <a:off x="6681184" y="1083444"/>
            <a:ext cx="3479159" cy="1939745"/>
          </a:xfrm>
          <a:prstGeom prst="rect">
            <a:avLst/>
          </a:prstGeom>
        </p:spPr>
      </p:pic>
      <p:pic>
        <p:nvPicPr>
          <p:cNvPr id="28" name="Picture 2" descr="Résultat d’image pour histoire du téléphone. Taille: 231 x 160. Source: www.futura-sciences.co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095" y="1177042"/>
            <a:ext cx="27432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Résultat d’image pour histoire du téléphone. Taille: 231 x 160. Source: www.futura-sciences.co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4772" y="1140447"/>
            <a:ext cx="27432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1" name="Image 30" descr="https://gallica.bnf.fr/blog/sites/default/files/telephone.png"/>
          <p:cNvPicPr/>
          <p:nvPr/>
        </p:nvPicPr>
        <p:blipFill>
          <a:blip r:embed="rId4">
            <a:extLst>
              <a:ext uri="{28A0092B-C50C-407E-A947-70E740481C1C}">
                <a14:useLocalDpi xmlns:a14="http://schemas.microsoft.com/office/drawing/2010/main" val="0"/>
              </a:ext>
            </a:extLst>
          </a:blip>
          <a:srcRect/>
          <a:stretch>
            <a:fillRect/>
          </a:stretch>
        </p:blipFill>
        <p:spPr bwMode="auto">
          <a:xfrm>
            <a:off x="211803" y="1071436"/>
            <a:ext cx="2765838" cy="1913010"/>
          </a:xfrm>
          <a:prstGeom prst="rect">
            <a:avLst/>
          </a:prstGeom>
          <a:noFill/>
          <a:ln>
            <a:noFill/>
          </a:ln>
        </p:spPr>
      </p:pic>
    </p:spTree>
    <p:extLst>
      <p:ext uri="{BB962C8B-B14F-4D97-AF65-F5344CB8AC3E}">
        <p14:creationId xmlns:p14="http://schemas.microsoft.com/office/powerpoint/2010/main" val="2254396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52206" y="139336"/>
            <a:ext cx="5442857" cy="896983"/>
          </a:xfrm>
        </p:spPr>
        <p:txBody>
          <a:bodyPr>
            <a:noAutofit/>
          </a:bodyPr>
          <a:lstStyle/>
          <a:p>
            <a:pPr algn="ctr"/>
            <a:r>
              <a:rPr lang="fr-FR" sz="4400" dirty="0" smtClean="0">
                <a:solidFill>
                  <a:srgbClr val="00B0F0"/>
                </a:solidFill>
              </a:rPr>
              <a:t>CONCLUSION</a:t>
            </a:r>
            <a:endParaRPr lang="fr-FR" sz="4400" dirty="0">
              <a:solidFill>
                <a:srgbClr val="00B0F0"/>
              </a:solidFill>
            </a:endParaRPr>
          </a:p>
        </p:txBody>
      </p:sp>
      <p:pic>
        <p:nvPicPr>
          <p:cNvPr id="3" name="Picture 10" descr="fluid-flexible-phili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445" y="1308618"/>
            <a:ext cx="4223628" cy="38468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descr="kambala_phon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9294" y="1223311"/>
            <a:ext cx="3538946" cy="393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68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2072" y="2682240"/>
            <a:ext cx="8057362" cy="879566"/>
          </a:xfrm>
        </p:spPr>
        <p:txBody>
          <a:bodyPr>
            <a:normAutofit/>
          </a:bodyPr>
          <a:lstStyle/>
          <a:p>
            <a:r>
              <a:rPr lang="fr-FR" sz="4800" i="1" dirty="0" smtClean="0">
                <a:solidFill>
                  <a:srgbClr val="00B0F0"/>
                </a:solidFill>
              </a:rPr>
              <a:t>MERCI DE VOTRE ATTENTION</a:t>
            </a:r>
            <a:endParaRPr lang="fr-FR" sz="4800" i="1" dirty="0">
              <a:solidFill>
                <a:srgbClr val="00B0F0"/>
              </a:solidFill>
            </a:endParaRPr>
          </a:p>
        </p:txBody>
      </p:sp>
    </p:spTree>
    <p:extLst>
      <p:ext uri="{BB962C8B-B14F-4D97-AF65-F5344CB8AC3E}">
        <p14:creationId xmlns:p14="http://schemas.microsoft.com/office/powerpoint/2010/main" val="2708456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28335" y="278674"/>
            <a:ext cx="3894666" cy="740229"/>
          </a:xfrm>
        </p:spPr>
        <p:txBody>
          <a:bodyPr>
            <a:noAutofit/>
          </a:bodyPr>
          <a:lstStyle/>
          <a:p>
            <a:pPr algn="ctr"/>
            <a:r>
              <a:rPr lang="fr-FR" sz="4800" b="1" dirty="0" smtClean="0"/>
              <a:t>SOMMAIRE</a:t>
            </a:r>
            <a:endParaRPr lang="fr-FR" sz="4800" b="1" dirty="0"/>
          </a:p>
        </p:txBody>
      </p:sp>
      <p:sp>
        <p:nvSpPr>
          <p:cNvPr id="3" name="Espace réservé du contenu 2"/>
          <p:cNvSpPr>
            <a:spLocks noGrp="1"/>
          </p:cNvSpPr>
          <p:nvPr>
            <p:ph idx="1"/>
          </p:nvPr>
        </p:nvSpPr>
        <p:spPr>
          <a:xfrm>
            <a:off x="520580" y="1272315"/>
            <a:ext cx="8596668" cy="4684348"/>
          </a:xfrm>
        </p:spPr>
        <p:txBody>
          <a:bodyPr>
            <a:noAutofit/>
          </a:bodyPr>
          <a:lstStyle/>
          <a:p>
            <a:pPr>
              <a:lnSpc>
                <a:spcPts val="4500"/>
              </a:lnSpc>
              <a:spcBef>
                <a:spcPts val="0"/>
              </a:spcBef>
            </a:pPr>
            <a:r>
              <a:rPr lang="fr-FR" sz="3200" dirty="0" smtClean="0"/>
              <a:t>L’historique du téléphone</a:t>
            </a:r>
          </a:p>
          <a:p>
            <a:pPr marL="0" indent="0">
              <a:lnSpc>
                <a:spcPts val="4500"/>
              </a:lnSpc>
              <a:spcBef>
                <a:spcPts val="0"/>
              </a:spcBef>
              <a:buNone/>
            </a:pPr>
            <a:r>
              <a:rPr lang="fr-FR" sz="3200" dirty="0" smtClean="0"/>
              <a:t>-  </a:t>
            </a:r>
            <a:r>
              <a:rPr lang="fr-FR" sz="3200" dirty="0" smtClean="0">
                <a:solidFill>
                  <a:srgbClr val="00B0F0"/>
                </a:solidFill>
              </a:rPr>
              <a:t>Définition</a:t>
            </a:r>
          </a:p>
          <a:p>
            <a:pPr>
              <a:lnSpc>
                <a:spcPts val="4500"/>
              </a:lnSpc>
              <a:spcBef>
                <a:spcPts val="0"/>
              </a:spcBef>
            </a:pPr>
            <a:r>
              <a:rPr lang="fr-FR" sz="3200" dirty="0" smtClean="0"/>
              <a:t>L’évolution et les différents types de téléphones </a:t>
            </a:r>
          </a:p>
          <a:p>
            <a:pPr>
              <a:lnSpc>
                <a:spcPts val="4500"/>
              </a:lnSpc>
              <a:spcBef>
                <a:spcPts val="0"/>
              </a:spcBef>
            </a:pPr>
            <a:r>
              <a:rPr lang="fr-FR" sz="3200" dirty="0" smtClean="0"/>
              <a:t>Les réseaux téléphoniques</a:t>
            </a:r>
          </a:p>
          <a:p>
            <a:pPr>
              <a:lnSpc>
                <a:spcPts val="4500"/>
              </a:lnSpc>
              <a:spcBef>
                <a:spcPts val="0"/>
              </a:spcBef>
            </a:pPr>
            <a:r>
              <a:rPr lang="fr-FR" sz="3200" dirty="0" smtClean="0"/>
              <a:t>Les avantages et inconvénients des téléphones</a:t>
            </a:r>
          </a:p>
          <a:p>
            <a:pPr>
              <a:lnSpc>
                <a:spcPts val="4500"/>
              </a:lnSpc>
              <a:spcBef>
                <a:spcPts val="0"/>
              </a:spcBef>
            </a:pPr>
            <a:r>
              <a:rPr lang="fr-FR" sz="3200" dirty="0" smtClean="0"/>
              <a:t>Les téléphones de demain</a:t>
            </a:r>
          </a:p>
          <a:p>
            <a:pPr>
              <a:lnSpc>
                <a:spcPts val="4500"/>
              </a:lnSpc>
              <a:spcBef>
                <a:spcPts val="0"/>
              </a:spcBef>
            </a:pPr>
            <a:r>
              <a:rPr lang="fr-FR" sz="3200" dirty="0" smtClean="0"/>
              <a:t>conclusion</a:t>
            </a:r>
            <a:endParaRPr lang="fr-FR" sz="3200" dirty="0"/>
          </a:p>
        </p:txBody>
      </p:sp>
      <p:sp>
        <p:nvSpPr>
          <p:cNvPr id="8" name="ZoneTexte 7"/>
          <p:cNvSpPr txBox="1"/>
          <p:nvPr/>
        </p:nvSpPr>
        <p:spPr>
          <a:xfrm>
            <a:off x="9440091" y="6483532"/>
            <a:ext cx="2943497" cy="374468"/>
          </a:xfrm>
          <a:prstGeom prst="rect">
            <a:avLst/>
          </a:prstGeom>
          <a:noFill/>
        </p:spPr>
        <p:txBody>
          <a:bodyPr wrap="square" rtlCol="0">
            <a:spAutoFit/>
          </a:bodyPr>
          <a:lstStyle/>
          <a:p>
            <a:r>
              <a:rPr lang="fr-FR" dirty="0" smtClean="0">
                <a:solidFill>
                  <a:srgbClr val="C00000"/>
                </a:solidFill>
              </a:rPr>
              <a:t>DIALLO ALPHA OUSMANE</a:t>
            </a:r>
            <a:endParaRPr lang="fr-FR" dirty="0">
              <a:solidFill>
                <a:srgbClr val="C00000"/>
              </a:solidFill>
            </a:endParaRPr>
          </a:p>
        </p:txBody>
      </p:sp>
    </p:spTree>
    <p:extLst>
      <p:ext uri="{BB962C8B-B14F-4D97-AF65-F5344CB8AC3E}">
        <p14:creationId xmlns:p14="http://schemas.microsoft.com/office/powerpoint/2010/main" val="4123481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843497" y="1801106"/>
            <a:ext cx="6873782" cy="369332"/>
          </a:xfrm>
          <a:prstGeom prst="rect">
            <a:avLst/>
          </a:prstGeom>
          <a:noFill/>
        </p:spPr>
        <p:txBody>
          <a:bodyPr wrap="square" rtlCol="0">
            <a:spAutoFit/>
          </a:bodyPr>
          <a:lstStyle/>
          <a:p>
            <a:pPr algn="ctr"/>
            <a:r>
              <a:rPr lang="fr-FR" b="1" dirty="0" smtClean="0">
                <a:solidFill>
                  <a:srgbClr val="00B0F0"/>
                </a:solidFill>
              </a:rPr>
              <a:t>Première communication entre BELL et son assistant Watson</a:t>
            </a:r>
            <a:endParaRPr lang="fr-FR" b="1" dirty="0">
              <a:solidFill>
                <a:srgbClr val="00B0F0"/>
              </a:solidFill>
            </a:endParaRPr>
          </a:p>
        </p:txBody>
      </p:sp>
      <p:pic>
        <p:nvPicPr>
          <p:cNvPr id="11" name="Image 10" descr="https://gallica.bnf.fr/blog/sites/default/files/btv1b53119088s_f1_opt.jpg"/>
          <p:cNvPicPr/>
          <p:nvPr/>
        </p:nvPicPr>
        <p:blipFill>
          <a:blip r:embed="rId3">
            <a:extLst>
              <a:ext uri="{28A0092B-C50C-407E-A947-70E740481C1C}">
                <a14:useLocalDpi xmlns:a14="http://schemas.microsoft.com/office/drawing/2010/main" val="0"/>
              </a:ext>
            </a:extLst>
          </a:blip>
          <a:srcRect/>
          <a:stretch>
            <a:fillRect/>
          </a:stretch>
        </p:blipFill>
        <p:spPr bwMode="auto">
          <a:xfrm>
            <a:off x="713285" y="2451464"/>
            <a:ext cx="4567103" cy="3387634"/>
          </a:xfrm>
          <a:prstGeom prst="rect">
            <a:avLst/>
          </a:prstGeom>
          <a:noFill/>
          <a:ln>
            <a:noFill/>
          </a:ln>
        </p:spPr>
      </p:pic>
      <p:sp>
        <p:nvSpPr>
          <p:cNvPr id="8" name="ZoneTexte 7"/>
          <p:cNvSpPr txBox="1"/>
          <p:nvPr/>
        </p:nvSpPr>
        <p:spPr>
          <a:xfrm>
            <a:off x="5175885" y="2498790"/>
            <a:ext cx="4981302" cy="400110"/>
          </a:xfrm>
          <a:prstGeom prst="rect">
            <a:avLst/>
          </a:prstGeom>
          <a:noFill/>
        </p:spPr>
        <p:txBody>
          <a:bodyPr wrap="square" rtlCol="0">
            <a:spAutoFit/>
          </a:bodyPr>
          <a:lstStyle/>
          <a:p>
            <a:r>
              <a:rPr lang="fr-FR" sz="1600" dirty="0"/>
              <a:t>«</a:t>
            </a:r>
            <a:r>
              <a:rPr lang="fr-FR" sz="1600" b="1" dirty="0"/>
              <a:t> </a:t>
            </a:r>
            <a:r>
              <a:rPr lang="fr-FR" sz="1600" b="1" dirty="0" err="1"/>
              <a:t>Mister</a:t>
            </a:r>
            <a:r>
              <a:rPr lang="fr-FR" sz="1600" b="1" dirty="0"/>
              <a:t> Watson, come </a:t>
            </a:r>
            <a:r>
              <a:rPr lang="fr-FR" sz="1600" b="1" dirty="0" err="1"/>
              <a:t>here</a:t>
            </a:r>
            <a:r>
              <a:rPr lang="fr-FR" sz="1600" b="1" dirty="0"/>
              <a:t>, I </a:t>
            </a:r>
            <a:r>
              <a:rPr lang="fr-FR" sz="1600" b="1" dirty="0" err="1"/>
              <a:t>want</a:t>
            </a:r>
            <a:r>
              <a:rPr lang="fr-FR" sz="1600" b="1" dirty="0"/>
              <a:t> to </a:t>
            </a:r>
            <a:r>
              <a:rPr lang="fr-FR" sz="1600" b="1" dirty="0" err="1"/>
              <a:t>see</a:t>
            </a:r>
            <a:r>
              <a:rPr lang="fr-FR" sz="1600" b="1" dirty="0"/>
              <a:t> </a:t>
            </a:r>
            <a:r>
              <a:rPr lang="fr-FR" sz="1600" b="1" dirty="0" err="1" smtClean="0"/>
              <a:t>you</a:t>
            </a:r>
            <a:r>
              <a:rPr lang="fr-FR" sz="2000" b="1" dirty="0"/>
              <a:t> </a:t>
            </a:r>
            <a:r>
              <a:rPr lang="fr-FR" sz="2000" b="1" dirty="0" smtClean="0"/>
              <a:t>» </a:t>
            </a:r>
            <a:endParaRPr lang="fr-FR" sz="1600" b="1" dirty="0"/>
          </a:p>
        </p:txBody>
      </p:sp>
      <p:sp>
        <p:nvSpPr>
          <p:cNvPr id="12" name="ZoneTexte 11"/>
          <p:cNvSpPr txBox="1"/>
          <p:nvPr/>
        </p:nvSpPr>
        <p:spPr>
          <a:xfrm>
            <a:off x="9440091" y="6483532"/>
            <a:ext cx="2943497" cy="374468"/>
          </a:xfrm>
          <a:prstGeom prst="rect">
            <a:avLst/>
          </a:prstGeom>
          <a:noFill/>
        </p:spPr>
        <p:txBody>
          <a:bodyPr wrap="square" rtlCol="0">
            <a:spAutoFit/>
          </a:bodyPr>
          <a:lstStyle/>
          <a:p>
            <a:r>
              <a:rPr lang="fr-FR" dirty="0" smtClean="0">
                <a:solidFill>
                  <a:srgbClr val="C00000"/>
                </a:solidFill>
              </a:rPr>
              <a:t>DIALLO ALPHA OUSMANE</a:t>
            </a:r>
            <a:endParaRPr lang="fr-FR" dirty="0">
              <a:solidFill>
                <a:srgbClr val="C00000"/>
              </a:solidFill>
            </a:endParaRPr>
          </a:p>
        </p:txBody>
      </p:sp>
      <p:sp>
        <p:nvSpPr>
          <p:cNvPr id="7" name="ZoneTexte 6"/>
          <p:cNvSpPr txBox="1"/>
          <p:nvPr/>
        </p:nvSpPr>
        <p:spPr>
          <a:xfrm>
            <a:off x="2934789" y="389640"/>
            <a:ext cx="4968240" cy="66941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lnSpc>
                <a:spcPts val="4500"/>
              </a:lnSpc>
              <a:spcBef>
                <a:spcPts val="0"/>
              </a:spcBef>
            </a:pPr>
            <a:r>
              <a:rPr lang="fr-FR" sz="2800" b="1" dirty="0">
                <a:solidFill>
                  <a:srgbClr val="7030A0"/>
                </a:solidFill>
              </a:rPr>
              <a:t>L’historique du téléphone </a:t>
            </a:r>
          </a:p>
        </p:txBody>
      </p:sp>
      <p:pic>
        <p:nvPicPr>
          <p:cNvPr id="9" name="Image 8" descr="https://gallica.bnf.fr/blog/sites/default/files/telephone.png"/>
          <p:cNvPicPr/>
          <p:nvPr/>
        </p:nvPicPr>
        <p:blipFill>
          <a:blip r:embed="rId4">
            <a:extLst>
              <a:ext uri="{28A0092B-C50C-407E-A947-70E740481C1C}">
                <a14:useLocalDpi xmlns:a14="http://schemas.microsoft.com/office/drawing/2010/main" val="0"/>
              </a:ext>
            </a:extLst>
          </a:blip>
          <a:srcRect/>
          <a:stretch>
            <a:fillRect/>
          </a:stretch>
        </p:blipFill>
        <p:spPr bwMode="auto">
          <a:xfrm>
            <a:off x="5629422" y="3188776"/>
            <a:ext cx="3453617" cy="2567590"/>
          </a:xfrm>
          <a:prstGeom prst="rect">
            <a:avLst/>
          </a:prstGeom>
          <a:noFill/>
          <a:ln>
            <a:noFill/>
          </a:ln>
        </p:spPr>
      </p:pic>
    </p:spTree>
    <p:extLst>
      <p:ext uri="{BB962C8B-B14F-4D97-AF65-F5344CB8AC3E}">
        <p14:creationId xmlns:p14="http://schemas.microsoft.com/office/powerpoint/2010/main" val="1176527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551613" y="496386"/>
            <a:ext cx="5085805" cy="584775"/>
          </a:xfrm>
          <a:prstGeom prst="rect">
            <a:avLst/>
          </a:prstGeom>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sz="3200" dirty="0" smtClean="0">
                <a:solidFill>
                  <a:srgbClr val="7030A0"/>
                </a:solidFill>
              </a:rPr>
              <a:t>L’évolution des téléphones</a:t>
            </a:r>
            <a:endParaRPr lang="fr-FR" sz="3200" dirty="0">
              <a:solidFill>
                <a:srgbClr val="7030A0"/>
              </a:solidFill>
            </a:endParaRPr>
          </a:p>
        </p:txBody>
      </p:sp>
      <p:sp>
        <p:nvSpPr>
          <p:cNvPr id="6" name="ZoneTexte 5"/>
          <p:cNvSpPr txBox="1"/>
          <p:nvPr/>
        </p:nvSpPr>
        <p:spPr>
          <a:xfrm>
            <a:off x="1018904" y="1384663"/>
            <a:ext cx="2542902" cy="523220"/>
          </a:xfrm>
          <a:prstGeom prst="rect">
            <a:avLst/>
          </a:prstGeom>
          <a:noFill/>
        </p:spPr>
        <p:txBody>
          <a:bodyPr wrap="square" rtlCol="0">
            <a:spAutoFit/>
          </a:bodyPr>
          <a:lstStyle/>
          <a:p>
            <a:r>
              <a:rPr lang="fr-FR" sz="1400" b="1" dirty="0"/>
              <a:t>1880, le téléphone d'Ader</a:t>
            </a:r>
            <a:endParaRPr lang="fr-FR" sz="1400" dirty="0"/>
          </a:p>
          <a:p>
            <a:endParaRPr lang="fr-FR" sz="1400" dirty="0"/>
          </a:p>
        </p:txBody>
      </p:sp>
      <p:pic>
        <p:nvPicPr>
          <p:cNvPr id="7" name="Image 6" descr="Résultat d’images pour le téléphone d'Ader"/>
          <p:cNvPicPr/>
          <p:nvPr/>
        </p:nvPicPr>
        <p:blipFill>
          <a:blip r:embed="rId3">
            <a:extLst>
              <a:ext uri="{28A0092B-C50C-407E-A947-70E740481C1C}">
                <a14:useLocalDpi xmlns:a14="http://schemas.microsoft.com/office/drawing/2010/main" val="0"/>
              </a:ext>
            </a:extLst>
          </a:blip>
          <a:srcRect/>
          <a:stretch>
            <a:fillRect/>
          </a:stretch>
        </p:blipFill>
        <p:spPr bwMode="auto">
          <a:xfrm>
            <a:off x="928779" y="1807360"/>
            <a:ext cx="2148388" cy="1854383"/>
          </a:xfrm>
          <a:prstGeom prst="rect">
            <a:avLst/>
          </a:prstGeom>
          <a:noFill/>
          <a:ln>
            <a:noFill/>
          </a:ln>
        </p:spPr>
      </p:pic>
      <p:sp>
        <p:nvSpPr>
          <p:cNvPr id="8" name="ZoneTexte 7"/>
          <p:cNvSpPr txBox="1"/>
          <p:nvPr/>
        </p:nvSpPr>
        <p:spPr>
          <a:xfrm>
            <a:off x="5138059" y="1437101"/>
            <a:ext cx="2542902" cy="369332"/>
          </a:xfrm>
          <a:prstGeom prst="rect">
            <a:avLst/>
          </a:prstGeom>
          <a:noFill/>
        </p:spPr>
        <p:txBody>
          <a:bodyPr wrap="square" rtlCol="0">
            <a:spAutoFit/>
          </a:bodyPr>
          <a:lstStyle/>
          <a:p>
            <a:r>
              <a:rPr lang="fr-FR" b="1" dirty="0"/>
              <a:t>1892, le Mildé</a:t>
            </a:r>
            <a:endParaRPr lang="fr-FR" dirty="0"/>
          </a:p>
        </p:txBody>
      </p:sp>
      <p:pic>
        <p:nvPicPr>
          <p:cNvPr id="9" name="Image 8" descr="Résultat d’images pour Le Téléphone Mildé"/>
          <p:cNvPicPr/>
          <p:nvPr/>
        </p:nvPicPr>
        <p:blipFill>
          <a:blip r:embed="rId4">
            <a:extLst>
              <a:ext uri="{28A0092B-C50C-407E-A947-70E740481C1C}">
                <a14:useLocalDpi xmlns:a14="http://schemas.microsoft.com/office/drawing/2010/main" val="0"/>
              </a:ext>
            </a:extLst>
          </a:blip>
          <a:srcRect/>
          <a:stretch>
            <a:fillRect/>
          </a:stretch>
        </p:blipFill>
        <p:spPr bwMode="auto">
          <a:xfrm>
            <a:off x="5240427" y="1806432"/>
            <a:ext cx="2318613" cy="1798915"/>
          </a:xfrm>
          <a:prstGeom prst="rect">
            <a:avLst/>
          </a:prstGeom>
          <a:noFill/>
          <a:ln>
            <a:noFill/>
          </a:ln>
        </p:spPr>
      </p:pic>
      <p:sp>
        <p:nvSpPr>
          <p:cNvPr id="10" name="ZoneTexte 9"/>
          <p:cNvSpPr txBox="1"/>
          <p:nvPr/>
        </p:nvSpPr>
        <p:spPr>
          <a:xfrm>
            <a:off x="928779" y="3786984"/>
            <a:ext cx="2542902" cy="369332"/>
          </a:xfrm>
          <a:prstGeom prst="rect">
            <a:avLst/>
          </a:prstGeom>
          <a:noFill/>
        </p:spPr>
        <p:txBody>
          <a:bodyPr wrap="square" rtlCol="0">
            <a:spAutoFit/>
          </a:bodyPr>
          <a:lstStyle/>
          <a:p>
            <a:r>
              <a:rPr lang="fr-FR" b="1" dirty="0"/>
              <a:t>1904, le SIT</a:t>
            </a:r>
          </a:p>
        </p:txBody>
      </p:sp>
      <p:pic>
        <p:nvPicPr>
          <p:cNvPr id="2050" name="Picture 2" descr="Résultat d’image pour le téléphone sit. Taille: 180 x 160. Source: dayatarabsidiyahiyazaer2.jimdo.c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175" y="4281557"/>
            <a:ext cx="2509249" cy="2230443"/>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p:cNvSpPr txBox="1"/>
          <p:nvPr/>
        </p:nvSpPr>
        <p:spPr>
          <a:xfrm>
            <a:off x="5344930" y="3786984"/>
            <a:ext cx="2542902" cy="369332"/>
          </a:xfrm>
          <a:prstGeom prst="rect">
            <a:avLst/>
          </a:prstGeom>
          <a:noFill/>
        </p:spPr>
        <p:txBody>
          <a:bodyPr wrap="square" rtlCol="0">
            <a:spAutoFit/>
          </a:bodyPr>
          <a:lstStyle/>
          <a:p>
            <a:r>
              <a:rPr lang="fr-FR" dirty="0"/>
              <a:t>1905, le type 10</a:t>
            </a:r>
            <a:endParaRPr lang="fr-FR" b="1" dirty="0"/>
          </a:p>
        </p:txBody>
      </p:sp>
      <p:pic>
        <p:nvPicPr>
          <p:cNvPr id="2052" name="Picture 4" descr="https://www.bing.com/th?id=OIP.2UhxM_4AYN7W1z5Tl1WUWAHaM1&amp;w=120&amp;h=170&amp;c=8&amp;rs=1&amp;qlt=80&amp;o=6&amp;dpr=1.25&amp;pid=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8829" y="4204118"/>
            <a:ext cx="1604782" cy="2268093"/>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p:cNvSpPr txBox="1"/>
          <p:nvPr/>
        </p:nvSpPr>
        <p:spPr>
          <a:xfrm>
            <a:off x="9440091" y="6483532"/>
            <a:ext cx="2943497" cy="374468"/>
          </a:xfrm>
          <a:prstGeom prst="rect">
            <a:avLst/>
          </a:prstGeom>
          <a:noFill/>
        </p:spPr>
        <p:txBody>
          <a:bodyPr wrap="square" rtlCol="0">
            <a:spAutoFit/>
          </a:bodyPr>
          <a:lstStyle/>
          <a:p>
            <a:r>
              <a:rPr lang="fr-FR" dirty="0" smtClean="0">
                <a:solidFill>
                  <a:srgbClr val="C00000"/>
                </a:solidFill>
              </a:rPr>
              <a:t>DIALLO ALPHA OUSMANE</a:t>
            </a:r>
            <a:endParaRPr lang="fr-FR" dirty="0">
              <a:solidFill>
                <a:srgbClr val="C00000"/>
              </a:solidFill>
            </a:endParaRPr>
          </a:p>
        </p:txBody>
      </p:sp>
    </p:spTree>
    <p:extLst>
      <p:ext uri="{BB962C8B-B14F-4D97-AF65-F5344CB8AC3E}">
        <p14:creationId xmlns:p14="http://schemas.microsoft.com/office/powerpoint/2010/main" val="392654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22060" y="565639"/>
            <a:ext cx="9139654" cy="523220"/>
          </a:xfrm>
          <a:prstGeom prst="rect">
            <a:avLst/>
          </a:prstGeom>
          <a:noFill/>
        </p:spPr>
        <p:txBody>
          <a:bodyPr wrap="square" rtlCol="0">
            <a:spAutoFit/>
          </a:bodyPr>
          <a:lstStyle/>
          <a:p>
            <a:pPr lvl="0" algn="ctr"/>
            <a:r>
              <a:rPr lang="fr-FR" sz="2800" b="1" dirty="0">
                <a:solidFill>
                  <a:srgbClr val="FF0000"/>
                </a:solidFill>
              </a:rPr>
              <a:t>Années 1990 et </a:t>
            </a:r>
            <a:r>
              <a:rPr lang="fr-FR" sz="2800" b="1" dirty="0" smtClean="0">
                <a:solidFill>
                  <a:srgbClr val="FF0000"/>
                </a:solidFill>
              </a:rPr>
              <a:t>2000 </a:t>
            </a:r>
            <a:r>
              <a:rPr lang="fr-FR" sz="2800" b="1" dirty="0">
                <a:solidFill>
                  <a:srgbClr val="FF0000"/>
                </a:solidFill>
              </a:rPr>
              <a:t>téléphone mobile</a:t>
            </a:r>
          </a:p>
        </p:txBody>
      </p:sp>
      <p:pic>
        <p:nvPicPr>
          <p:cNvPr id="3" name="Image 2" descr="https://upload.wikimedia.org/wikipedia/commons/thumb/2/2b/Schnurlostelefon.jpg/130px-Schnurlostelefon.jpg"/>
          <p:cNvPicPr/>
          <p:nvPr/>
        </p:nvPicPr>
        <p:blipFill>
          <a:blip r:embed="rId3">
            <a:extLst>
              <a:ext uri="{28A0092B-C50C-407E-A947-70E740481C1C}">
                <a14:useLocalDpi xmlns:a14="http://schemas.microsoft.com/office/drawing/2010/main" val="0"/>
              </a:ext>
            </a:extLst>
          </a:blip>
          <a:srcRect/>
          <a:stretch>
            <a:fillRect/>
          </a:stretch>
        </p:blipFill>
        <p:spPr bwMode="auto">
          <a:xfrm>
            <a:off x="4270963" y="1568225"/>
            <a:ext cx="4097974" cy="4484232"/>
          </a:xfrm>
          <a:prstGeom prst="rect">
            <a:avLst/>
          </a:prstGeom>
          <a:noFill/>
          <a:ln>
            <a:noFill/>
          </a:ln>
        </p:spPr>
      </p:pic>
      <p:sp>
        <p:nvSpPr>
          <p:cNvPr id="4" name="ZoneTexte 3"/>
          <p:cNvSpPr txBox="1"/>
          <p:nvPr/>
        </p:nvSpPr>
        <p:spPr>
          <a:xfrm>
            <a:off x="222060" y="1737393"/>
            <a:ext cx="4781011" cy="584775"/>
          </a:xfrm>
          <a:prstGeom prst="rect">
            <a:avLst/>
          </a:prstGeom>
          <a:noFill/>
        </p:spPr>
        <p:txBody>
          <a:bodyPr wrap="square" rtlCol="0">
            <a:spAutoFit/>
          </a:bodyPr>
          <a:lstStyle/>
          <a:p>
            <a:r>
              <a:rPr lang="fr-FR" sz="1600" dirty="0"/>
              <a:t>Grâce aux </a:t>
            </a:r>
            <a:r>
              <a:rPr lang="fr-FR" sz="1600" u="sng" dirty="0"/>
              <a:t>antenne-relais</a:t>
            </a:r>
            <a:r>
              <a:rPr lang="fr-FR" sz="1600" dirty="0"/>
              <a:t>, des </a:t>
            </a:r>
            <a:r>
              <a:rPr lang="fr-FR" sz="1600" u="sng" dirty="0"/>
              <a:t>faisceaux hertziens</a:t>
            </a:r>
            <a:r>
              <a:rPr lang="fr-FR" sz="1600" dirty="0"/>
              <a:t> et/ou par </a:t>
            </a:r>
            <a:r>
              <a:rPr lang="fr-FR" sz="1600" u="sng" dirty="0"/>
              <a:t>satellite</a:t>
            </a:r>
            <a:r>
              <a:rPr lang="fr-FR" sz="1600" dirty="0" smtClean="0"/>
              <a:t>.</a:t>
            </a:r>
            <a:endParaRPr lang="fr-FR" sz="1600" dirty="0"/>
          </a:p>
        </p:txBody>
      </p:sp>
      <p:sp>
        <p:nvSpPr>
          <p:cNvPr id="11" name="ZoneTexte 10"/>
          <p:cNvSpPr txBox="1"/>
          <p:nvPr/>
        </p:nvSpPr>
        <p:spPr>
          <a:xfrm>
            <a:off x="9440091" y="6483532"/>
            <a:ext cx="2943497" cy="374468"/>
          </a:xfrm>
          <a:prstGeom prst="rect">
            <a:avLst/>
          </a:prstGeom>
          <a:noFill/>
        </p:spPr>
        <p:txBody>
          <a:bodyPr wrap="square" rtlCol="0">
            <a:spAutoFit/>
          </a:bodyPr>
          <a:lstStyle/>
          <a:p>
            <a:r>
              <a:rPr lang="fr-FR" dirty="0" smtClean="0">
                <a:solidFill>
                  <a:srgbClr val="C00000"/>
                </a:solidFill>
              </a:rPr>
              <a:t>DIALLO ALPHA OUSMANE</a:t>
            </a:r>
            <a:endParaRPr lang="fr-FR" dirty="0">
              <a:solidFill>
                <a:srgbClr val="C00000"/>
              </a:solidFill>
            </a:endParaRPr>
          </a:p>
        </p:txBody>
      </p:sp>
    </p:spTree>
    <p:extLst>
      <p:ext uri="{BB962C8B-B14F-4D97-AF65-F5344CB8AC3E}">
        <p14:creationId xmlns:p14="http://schemas.microsoft.com/office/powerpoint/2010/main" val="1468811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fficher l’image sour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7934" y="2404606"/>
            <a:ext cx="3836132" cy="3836132"/>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695005" y="1831929"/>
            <a:ext cx="9001991" cy="400110"/>
          </a:xfrm>
          <a:prstGeom prst="rect">
            <a:avLst/>
          </a:prstGeom>
          <a:noFill/>
        </p:spPr>
        <p:txBody>
          <a:bodyPr wrap="square" rtlCol="0">
            <a:spAutoFit/>
          </a:bodyPr>
          <a:lstStyle/>
          <a:p>
            <a:r>
              <a:rPr lang="fr-FR" sz="2000" dirty="0"/>
              <a:t>Grâce aux </a:t>
            </a:r>
            <a:r>
              <a:rPr lang="fr-FR" sz="2000" u="sng" dirty="0">
                <a:hlinkClick r:id="rId4" tooltip="Antenne-relais"/>
              </a:rPr>
              <a:t>antenne-relais</a:t>
            </a:r>
            <a:r>
              <a:rPr lang="fr-FR" sz="2000" dirty="0"/>
              <a:t>, des </a:t>
            </a:r>
            <a:r>
              <a:rPr lang="fr-FR" sz="2000" u="sng" dirty="0">
                <a:hlinkClick r:id="rId5" tooltip="Faisceau hertzien"/>
              </a:rPr>
              <a:t>faisceaux hertziens</a:t>
            </a:r>
            <a:r>
              <a:rPr lang="fr-FR" sz="2000" dirty="0"/>
              <a:t> et/ou par </a:t>
            </a:r>
            <a:r>
              <a:rPr lang="fr-FR" sz="2000" u="sng" dirty="0">
                <a:hlinkClick r:id="rId6" tooltip="Téléphonie par satellite"/>
              </a:rPr>
              <a:t>satellite</a:t>
            </a:r>
            <a:r>
              <a:rPr lang="fr-FR" sz="2000" dirty="0" smtClean="0"/>
              <a:t>.</a:t>
            </a:r>
            <a:endParaRPr lang="fr-FR" sz="2000" dirty="0"/>
          </a:p>
        </p:txBody>
      </p:sp>
      <p:sp>
        <p:nvSpPr>
          <p:cNvPr id="6" name="ZoneTexte 5"/>
          <p:cNvSpPr txBox="1"/>
          <p:nvPr/>
        </p:nvSpPr>
        <p:spPr>
          <a:xfrm>
            <a:off x="748937" y="705255"/>
            <a:ext cx="8469077" cy="954107"/>
          </a:xfrm>
          <a:prstGeom prst="rect">
            <a:avLst/>
          </a:prstGeom>
          <a:noFill/>
        </p:spPr>
        <p:txBody>
          <a:bodyPr wrap="square" rtlCol="0">
            <a:spAutoFit/>
          </a:bodyPr>
          <a:lstStyle/>
          <a:p>
            <a:pPr lvl="0" algn="ctr"/>
            <a:r>
              <a:rPr lang="fr-FR" sz="2800" b="1" i="1" dirty="0" smtClean="0">
                <a:solidFill>
                  <a:srgbClr val="FF0000"/>
                </a:solidFill>
              </a:rPr>
              <a:t>Années 2010</a:t>
            </a:r>
          </a:p>
          <a:p>
            <a:pPr lvl="0" algn="ctr"/>
            <a:r>
              <a:rPr lang="fr-FR" sz="2800" b="1" i="1" dirty="0" smtClean="0">
                <a:solidFill>
                  <a:srgbClr val="FF0000"/>
                </a:solidFill>
              </a:rPr>
              <a:t>le </a:t>
            </a:r>
            <a:r>
              <a:rPr lang="fr-FR" sz="2800" b="1" i="1" dirty="0">
                <a:solidFill>
                  <a:srgbClr val="FF0000"/>
                </a:solidFill>
              </a:rPr>
              <a:t>smartphone</a:t>
            </a:r>
            <a:endParaRPr lang="fr-FR" sz="4000" b="1" i="1" dirty="0">
              <a:solidFill>
                <a:srgbClr val="FF0000"/>
              </a:solidFill>
            </a:endParaRPr>
          </a:p>
        </p:txBody>
      </p:sp>
    </p:spTree>
    <p:extLst>
      <p:ext uri="{BB962C8B-B14F-4D97-AF65-F5344CB8AC3E}">
        <p14:creationId xmlns:p14="http://schemas.microsoft.com/office/powerpoint/2010/main" val="1509931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6506754" y="4170243"/>
            <a:ext cx="3671171" cy="2313289"/>
          </a:xfrm>
          <a:prstGeom prst="rect">
            <a:avLst/>
          </a:prstGeom>
        </p:spPr>
      </p:pic>
      <p:sp>
        <p:nvSpPr>
          <p:cNvPr id="8" name="ZoneTexte 7"/>
          <p:cNvSpPr txBox="1"/>
          <p:nvPr/>
        </p:nvSpPr>
        <p:spPr>
          <a:xfrm>
            <a:off x="9440091" y="6483532"/>
            <a:ext cx="2943497" cy="374468"/>
          </a:xfrm>
          <a:prstGeom prst="rect">
            <a:avLst/>
          </a:prstGeom>
          <a:noFill/>
        </p:spPr>
        <p:txBody>
          <a:bodyPr wrap="square" rtlCol="0">
            <a:spAutoFit/>
          </a:bodyPr>
          <a:lstStyle/>
          <a:p>
            <a:r>
              <a:rPr lang="fr-FR" dirty="0" smtClean="0">
                <a:solidFill>
                  <a:srgbClr val="C00000"/>
                </a:solidFill>
              </a:rPr>
              <a:t>DIALLO ALPHA OUSMANE</a:t>
            </a:r>
            <a:endParaRPr lang="fr-FR" dirty="0">
              <a:solidFill>
                <a:srgbClr val="C00000"/>
              </a:solidFill>
            </a:endParaRPr>
          </a:p>
        </p:txBody>
      </p:sp>
      <p:pic>
        <p:nvPicPr>
          <p:cNvPr id="6" name="Image 5"/>
          <p:cNvPicPr>
            <a:picLocks noChangeAspect="1"/>
          </p:cNvPicPr>
          <p:nvPr/>
        </p:nvPicPr>
        <p:blipFill>
          <a:blip r:embed="rId4"/>
          <a:stretch>
            <a:fillRect/>
          </a:stretch>
        </p:blipFill>
        <p:spPr>
          <a:xfrm>
            <a:off x="176711" y="1323295"/>
            <a:ext cx="3280954" cy="1557734"/>
          </a:xfrm>
          <a:prstGeom prst="rect">
            <a:avLst/>
          </a:prstGeom>
        </p:spPr>
      </p:pic>
      <p:pic>
        <p:nvPicPr>
          <p:cNvPr id="7" name="Image 6"/>
          <p:cNvPicPr>
            <a:picLocks noChangeAspect="1"/>
          </p:cNvPicPr>
          <p:nvPr/>
        </p:nvPicPr>
        <p:blipFill>
          <a:blip r:embed="rId5"/>
          <a:stretch>
            <a:fillRect/>
          </a:stretch>
        </p:blipFill>
        <p:spPr>
          <a:xfrm>
            <a:off x="873688" y="4261258"/>
            <a:ext cx="4295429" cy="2131257"/>
          </a:xfrm>
          <a:prstGeom prst="rect">
            <a:avLst/>
          </a:prstGeom>
        </p:spPr>
      </p:pic>
      <p:pic>
        <p:nvPicPr>
          <p:cNvPr id="9" name="Image 8"/>
          <p:cNvPicPr>
            <a:picLocks noChangeAspect="1"/>
          </p:cNvPicPr>
          <p:nvPr/>
        </p:nvPicPr>
        <p:blipFill rotWithShape="1">
          <a:blip r:embed="rId6"/>
          <a:srcRect l="40724" t="18070" r="14160" b="3080"/>
          <a:stretch/>
        </p:blipFill>
        <p:spPr>
          <a:xfrm>
            <a:off x="6883768" y="868099"/>
            <a:ext cx="3424785" cy="2667581"/>
          </a:xfrm>
          <a:prstGeom prst="rect">
            <a:avLst/>
          </a:prstGeom>
        </p:spPr>
      </p:pic>
      <p:pic>
        <p:nvPicPr>
          <p:cNvPr id="10" name="Image 9"/>
          <p:cNvPicPr>
            <a:picLocks noChangeAspect="1"/>
          </p:cNvPicPr>
          <p:nvPr/>
        </p:nvPicPr>
        <p:blipFill rotWithShape="1">
          <a:blip r:embed="rId7"/>
          <a:srcRect l="50852"/>
          <a:stretch/>
        </p:blipFill>
        <p:spPr>
          <a:xfrm>
            <a:off x="3640002" y="981954"/>
            <a:ext cx="2930800" cy="2240416"/>
          </a:xfrm>
          <a:prstGeom prst="rect">
            <a:avLst/>
          </a:prstGeom>
        </p:spPr>
      </p:pic>
    </p:spTree>
    <p:extLst>
      <p:ext uri="{BB962C8B-B14F-4D97-AF65-F5344CB8AC3E}">
        <p14:creationId xmlns:p14="http://schemas.microsoft.com/office/powerpoint/2010/main" val="105718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2" presetClass="emph" presetSubtype="0" fill="hold" nodeType="clickEffect">
                                  <p:stCondLst>
                                    <p:cond delay="0"/>
                                  </p:stCondLst>
                                  <p:childTnLst>
                                    <p:animRot by="120000">
                                      <p:cBhvr>
                                        <p:cTn id="16" dur="100" fill="hold">
                                          <p:stCondLst>
                                            <p:cond delay="0"/>
                                          </p:stCondLst>
                                        </p:cTn>
                                        <p:tgtEl>
                                          <p:spTgt spid="7"/>
                                        </p:tgtEl>
                                        <p:attrNameLst>
                                          <p:attrName>r</p:attrName>
                                        </p:attrNameLst>
                                      </p:cBhvr>
                                    </p:animRot>
                                    <p:animRot by="-240000">
                                      <p:cBhvr>
                                        <p:cTn id="17" dur="200" fill="hold">
                                          <p:stCondLst>
                                            <p:cond delay="200"/>
                                          </p:stCondLst>
                                        </p:cTn>
                                        <p:tgtEl>
                                          <p:spTgt spid="7"/>
                                        </p:tgtEl>
                                        <p:attrNameLst>
                                          <p:attrName>r</p:attrName>
                                        </p:attrNameLst>
                                      </p:cBhvr>
                                    </p:animRot>
                                    <p:animRot by="240000">
                                      <p:cBhvr>
                                        <p:cTn id="18" dur="200" fill="hold">
                                          <p:stCondLst>
                                            <p:cond delay="400"/>
                                          </p:stCondLst>
                                        </p:cTn>
                                        <p:tgtEl>
                                          <p:spTgt spid="7"/>
                                        </p:tgtEl>
                                        <p:attrNameLst>
                                          <p:attrName>r</p:attrName>
                                        </p:attrNameLst>
                                      </p:cBhvr>
                                    </p:animRot>
                                    <p:animRot by="-240000">
                                      <p:cBhvr>
                                        <p:cTn id="19" dur="200" fill="hold">
                                          <p:stCondLst>
                                            <p:cond delay="600"/>
                                          </p:stCondLst>
                                        </p:cTn>
                                        <p:tgtEl>
                                          <p:spTgt spid="7"/>
                                        </p:tgtEl>
                                        <p:attrNameLst>
                                          <p:attrName>r</p:attrName>
                                        </p:attrNameLst>
                                      </p:cBhvr>
                                    </p:animRot>
                                    <p:animRot by="120000">
                                      <p:cBhvr>
                                        <p:cTn id="20" dur="200" fill="hold">
                                          <p:stCondLst>
                                            <p:cond delay="800"/>
                                          </p:stCondLst>
                                        </p:cTn>
                                        <p:tgtEl>
                                          <p:spTgt spid="7"/>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mph" presetSubtype="0" fill="hold" nodeType="clickEffect">
                                  <p:stCondLst>
                                    <p:cond delay="0"/>
                                  </p:stCondLst>
                                  <p:childTnLst>
                                    <p:animRot by="21600000">
                                      <p:cBhvr>
                                        <p:cTn id="29" dur="2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9204958" y="6483532"/>
            <a:ext cx="2943497" cy="374468"/>
          </a:xfrm>
          <a:prstGeom prst="rect">
            <a:avLst/>
          </a:prstGeom>
          <a:noFill/>
        </p:spPr>
        <p:txBody>
          <a:bodyPr wrap="square" rtlCol="0">
            <a:spAutoFit/>
          </a:bodyPr>
          <a:lstStyle/>
          <a:p>
            <a:r>
              <a:rPr lang="fr-FR" dirty="0" smtClean="0">
                <a:solidFill>
                  <a:srgbClr val="C00000"/>
                </a:solidFill>
              </a:rPr>
              <a:t>DIALLO ALPHA OUSMANE</a:t>
            </a:r>
            <a:endParaRPr lang="fr-FR" dirty="0">
              <a:solidFill>
                <a:srgbClr val="C00000"/>
              </a:solidFill>
            </a:endParaRPr>
          </a:p>
        </p:txBody>
      </p:sp>
      <p:sp>
        <p:nvSpPr>
          <p:cNvPr id="7" name="ZoneTexte 6"/>
          <p:cNvSpPr txBox="1"/>
          <p:nvPr/>
        </p:nvSpPr>
        <p:spPr>
          <a:xfrm>
            <a:off x="1297578" y="261258"/>
            <a:ext cx="7707085" cy="461665"/>
          </a:xfrm>
          <a:prstGeom prst="rect">
            <a:avLst/>
          </a:prstGeom>
          <a:noFill/>
        </p:spPr>
        <p:txBody>
          <a:bodyPr wrap="square" rtlCol="0">
            <a:spAutoFit/>
          </a:bodyPr>
          <a:lstStyle/>
          <a:p>
            <a:r>
              <a:rPr lang="fr-FR" sz="2400" b="1" dirty="0" smtClean="0">
                <a:solidFill>
                  <a:srgbClr val="C00000"/>
                </a:solidFill>
              </a:rPr>
              <a:t>LES AVANTAGES ET INCONVENIENTS DES TELEPHONES</a:t>
            </a:r>
            <a:endParaRPr lang="fr-FR" sz="2400" b="1" dirty="0">
              <a:solidFill>
                <a:srgbClr val="C00000"/>
              </a:solidFill>
            </a:endParaRPr>
          </a:p>
        </p:txBody>
      </p:sp>
      <p:sp>
        <p:nvSpPr>
          <p:cNvPr id="8" name="ZoneTexte 7"/>
          <p:cNvSpPr txBox="1"/>
          <p:nvPr/>
        </p:nvSpPr>
        <p:spPr>
          <a:xfrm>
            <a:off x="627013" y="1018902"/>
            <a:ext cx="9614263" cy="2246769"/>
          </a:xfrm>
          <a:prstGeom prst="rect">
            <a:avLst/>
          </a:prstGeom>
          <a:noFill/>
        </p:spPr>
        <p:txBody>
          <a:bodyPr wrap="square" rtlCol="0">
            <a:spAutoFit/>
          </a:bodyPr>
          <a:lstStyle/>
          <a:p>
            <a:pPr marL="342900" indent="-342900">
              <a:buAutoNum type="arabicParenR"/>
            </a:pPr>
            <a:r>
              <a:rPr lang="fr-FR" sz="2800" dirty="0" smtClean="0">
                <a:solidFill>
                  <a:srgbClr val="FFC000"/>
                </a:solidFill>
              </a:rPr>
              <a:t>Les avantages:</a:t>
            </a:r>
          </a:p>
          <a:p>
            <a:pPr marL="285750" lvl="0" indent="-285750">
              <a:buFont typeface="Wingdings" panose="05000000000000000000" pitchFamily="2" charset="2"/>
              <a:buChar char="ü"/>
            </a:pPr>
            <a:r>
              <a:rPr lang="fr-FR" sz="2800" dirty="0"/>
              <a:t>Il permet de faire la communication avec les proches sans se déplacer ;</a:t>
            </a:r>
          </a:p>
          <a:p>
            <a:pPr marL="285750" lvl="0" indent="-285750">
              <a:buFont typeface="Wingdings" panose="05000000000000000000" pitchFamily="2" charset="2"/>
              <a:buChar char="ü"/>
            </a:pPr>
            <a:r>
              <a:rPr lang="fr-FR" sz="2800" dirty="0"/>
              <a:t>D’alerter une personne en cas de danger.</a:t>
            </a:r>
          </a:p>
          <a:p>
            <a:pPr marL="285750" indent="-285750">
              <a:buFont typeface="Wingdings" panose="05000000000000000000" pitchFamily="2" charset="2"/>
              <a:buChar char="ü"/>
            </a:pPr>
            <a:r>
              <a:rPr lang="fr-FR" sz="2800" dirty="0"/>
              <a:t>Permet de se localiser partout avec les système </a:t>
            </a:r>
            <a:r>
              <a:rPr lang="fr-FR" sz="2800" dirty="0" smtClean="0"/>
              <a:t>GPS etc.</a:t>
            </a:r>
          </a:p>
        </p:txBody>
      </p:sp>
      <p:sp>
        <p:nvSpPr>
          <p:cNvPr id="5" name="ZoneTexte 4"/>
          <p:cNvSpPr txBox="1"/>
          <p:nvPr/>
        </p:nvSpPr>
        <p:spPr>
          <a:xfrm>
            <a:off x="627012" y="3365862"/>
            <a:ext cx="9614263" cy="1815882"/>
          </a:xfrm>
          <a:prstGeom prst="rect">
            <a:avLst/>
          </a:prstGeom>
          <a:noFill/>
        </p:spPr>
        <p:txBody>
          <a:bodyPr wrap="square" rtlCol="0">
            <a:spAutoFit/>
          </a:bodyPr>
          <a:lstStyle/>
          <a:p>
            <a:r>
              <a:rPr lang="fr-FR" sz="2800" dirty="0" smtClean="0">
                <a:solidFill>
                  <a:srgbClr val="FFC000"/>
                </a:solidFill>
              </a:rPr>
              <a:t>2</a:t>
            </a:r>
            <a:r>
              <a:rPr lang="fr-FR" sz="2800" dirty="0">
                <a:solidFill>
                  <a:srgbClr val="FFC000"/>
                </a:solidFill>
              </a:rPr>
              <a:t>) Les inconvénients:</a:t>
            </a:r>
          </a:p>
          <a:p>
            <a:pPr marL="285750" indent="-285750">
              <a:buFont typeface="Wingdings" panose="05000000000000000000" pitchFamily="2" charset="2"/>
              <a:buChar char="ü"/>
            </a:pPr>
            <a:r>
              <a:rPr lang="fr-FR" sz="2800" dirty="0"/>
              <a:t>Des dangers tels que les risques de cancer, </a:t>
            </a:r>
          </a:p>
          <a:p>
            <a:pPr marL="285750" indent="-285750">
              <a:buFont typeface="Wingdings" panose="05000000000000000000" pitchFamily="2" charset="2"/>
              <a:buChar char="ü"/>
            </a:pPr>
            <a:r>
              <a:rPr lang="fr-FR" sz="2800" dirty="0"/>
              <a:t>les stress;</a:t>
            </a:r>
          </a:p>
          <a:p>
            <a:pPr marL="285750" indent="-285750">
              <a:buFont typeface="Wingdings" panose="05000000000000000000" pitchFamily="2" charset="2"/>
              <a:buChar char="ü"/>
            </a:pPr>
            <a:r>
              <a:rPr lang="fr-FR" sz="2800" dirty="0"/>
              <a:t>oxydation, etc.</a:t>
            </a:r>
          </a:p>
        </p:txBody>
      </p:sp>
    </p:spTree>
    <p:extLst>
      <p:ext uri="{BB962C8B-B14F-4D97-AF65-F5344CB8AC3E}">
        <p14:creationId xmlns:p14="http://schemas.microsoft.com/office/powerpoint/2010/main" val="35743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4912" y="0"/>
            <a:ext cx="6324357" cy="696686"/>
          </a:xfrm>
        </p:spPr>
        <p:txBody>
          <a:bodyPr/>
          <a:lstStyle/>
          <a:p>
            <a:pPr algn="ctr"/>
            <a:r>
              <a:rPr lang="fr-FR" b="1" dirty="0" smtClean="0">
                <a:solidFill>
                  <a:schemeClr val="accent5"/>
                </a:solidFill>
              </a:rPr>
              <a:t>LES TELEPHONES DE DEMAIN</a:t>
            </a:r>
            <a:endParaRPr lang="fr-FR" b="1" dirty="0">
              <a:solidFill>
                <a:schemeClr val="accent5"/>
              </a:solidFill>
            </a:endParaRPr>
          </a:p>
        </p:txBody>
      </p:sp>
      <p:sp>
        <p:nvSpPr>
          <p:cNvPr id="6" name="ZoneTexte 5"/>
          <p:cNvSpPr txBox="1"/>
          <p:nvPr/>
        </p:nvSpPr>
        <p:spPr>
          <a:xfrm>
            <a:off x="293887" y="733391"/>
            <a:ext cx="4504536" cy="584775"/>
          </a:xfrm>
          <a:prstGeom prst="rect">
            <a:avLst/>
          </a:prstGeom>
          <a:noFill/>
        </p:spPr>
        <p:txBody>
          <a:bodyPr wrap="square" rtlCol="0">
            <a:spAutoFit/>
          </a:bodyPr>
          <a:lstStyle/>
          <a:p>
            <a:r>
              <a:rPr lang="fr-FR" sz="1600" dirty="0">
                <a:solidFill>
                  <a:srgbClr val="00B0F0"/>
                </a:solidFill>
              </a:rPr>
              <a:t>Ce téléphone fonctionne avec du Coca-Cola </a:t>
            </a:r>
          </a:p>
          <a:p>
            <a:endParaRPr lang="fr-FR" sz="1600" dirty="0">
              <a:solidFill>
                <a:srgbClr val="00B0F0"/>
              </a:solidFill>
            </a:endParaRPr>
          </a:p>
        </p:txBody>
      </p:sp>
      <p:pic>
        <p:nvPicPr>
          <p:cNvPr id="1028" name="Picture 4" descr="tel-co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03" y="1103921"/>
            <a:ext cx="4873169" cy="2736986"/>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5444769" y="753230"/>
            <a:ext cx="3873402" cy="369332"/>
          </a:xfrm>
          <a:prstGeom prst="rect">
            <a:avLst/>
          </a:prstGeom>
          <a:noFill/>
        </p:spPr>
        <p:txBody>
          <a:bodyPr wrap="square" rtlCol="0">
            <a:spAutoFit/>
          </a:bodyPr>
          <a:lstStyle/>
          <a:p>
            <a:r>
              <a:rPr lang="fr-FR" dirty="0">
                <a:solidFill>
                  <a:srgbClr val="00B0F0"/>
                </a:solidFill>
              </a:rPr>
              <a:t>Smartphone qui réagit aux </a:t>
            </a:r>
            <a:r>
              <a:rPr lang="fr-FR" dirty="0" smtClean="0">
                <a:solidFill>
                  <a:srgbClr val="00B0F0"/>
                </a:solidFill>
              </a:rPr>
              <a:t>humeurs</a:t>
            </a:r>
            <a:endParaRPr lang="fr-FR" dirty="0">
              <a:solidFill>
                <a:srgbClr val="00B0F0"/>
              </a:solidFill>
            </a:endParaRPr>
          </a:p>
        </p:txBody>
      </p:sp>
      <p:pic>
        <p:nvPicPr>
          <p:cNvPr id="1030" name="Picture 6" descr="smartpho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6583" y="1141204"/>
            <a:ext cx="2634275" cy="2662419"/>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3106500" y="4022968"/>
            <a:ext cx="4191283" cy="307777"/>
          </a:xfrm>
          <a:prstGeom prst="rect">
            <a:avLst/>
          </a:prstGeom>
          <a:noFill/>
        </p:spPr>
        <p:txBody>
          <a:bodyPr wrap="square" rtlCol="0">
            <a:spAutoFit/>
          </a:bodyPr>
          <a:lstStyle/>
          <a:p>
            <a:r>
              <a:rPr lang="fr-FR" sz="1400" dirty="0">
                <a:solidFill>
                  <a:srgbClr val="00B0F0"/>
                </a:solidFill>
              </a:rPr>
              <a:t>Ce téléphone Nec fonctionne avec du carburant </a:t>
            </a:r>
          </a:p>
        </p:txBody>
      </p:sp>
      <p:pic>
        <p:nvPicPr>
          <p:cNvPr id="1032" name="Picture 8" descr="NEC-tel-au-carburent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4685" y="4378378"/>
            <a:ext cx="3196046" cy="2317535"/>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p:cNvSpPr txBox="1"/>
          <p:nvPr/>
        </p:nvSpPr>
        <p:spPr>
          <a:xfrm>
            <a:off x="9204958" y="6483532"/>
            <a:ext cx="2943497" cy="374468"/>
          </a:xfrm>
          <a:prstGeom prst="rect">
            <a:avLst/>
          </a:prstGeom>
          <a:noFill/>
        </p:spPr>
        <p:txBody>
          <a:bodyPr wrap="square" rtlCol="0">
            <a:spAutoFit/>
          </a:bodyPr>
          <a:lstStyle/>
          <a:p>
            <a:r>
              <a:rPr lang="fr-FR" dirty="0" smtClean="0">
                <a:solidFill>
                  <a:srgbClr val="C00000"/>
                </a:solidFill>
              </a:rPr>
              <a:t>DIALLO ALPHA OUSMANE</a:t>
            </a:r>
            <a:endParaRPr lang="fr-FR" dirty="0">
              <a:solidFill>
                <a:srgbClr val="C00000"/>
              </a:solidFill>
            </a:endParaRPr>
          </a:p>
        </p:txBody>
      </p:sp>
    </p:spTree>
    <p:extLst>
      <p:ext uri="{BB962C8B-B14F-4D97-AF65-F5344CB8AC3E}">
        <p14:creationId xmlns:p14="http://schemas.microsoft.com/office/powerpoint/2010/main" val="41761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3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P spid="11" grpId="0"/>
    </p:bld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706</TotalTime>
  <Words>752</Words>
  <Application>Microsoft Office PowerPoint</Application>
  <PresentationFormat>Grand écran</PresentationFormat>
  <Paragraphs>83</Paragraphs>
  <Slides>11</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Trebuchet MS</vt:lpstr>
      <vt:lpstr>Wingdings</vt:lpstr>
      <vt:lpstr>Wingdings 3</vt:lpstr>
      <vt:lpstr>Facette</vt:lpstr>
      <vt:lpstr>LES TELEPHONES PORTABLE</vt:lpstr>
      <vt:lpstr>SOMMAIRE</vt:lpstr>
      <vt:lpstr>Présentation PowerPoint</vt:lpstr>
      <vt:lpstr>Présentation PowerPoint</vt:lpstr>
      <vt:lpstr>Présentation PowerPoint</vt:lpstr>
      <vt:lpstr>Présentation PowerPoint</vt:lpstr>
      <vt:lpstr>Présentation PowerPoint</vt:lpstr>
      <vt:lpstr>Présentation PowerPoint</vt:lpstr>
      <vt:lpstr>LES TELEPHONES DE DEMAIN</vt:lpstr>
      <vt:lpstr>CONCLUSION</vt:lpstr>
      <vt:lpstr>MERCI DE VOTRE ATTENTION</vt:lpstr>
    </vt:vector>
  </TitlesOfParts>
  <Company>Infans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Stagiaire Osengo 01</dc:creator>
  <cp:lastModifiedBy>Stagiaire Osengo 01</cp:lastModifiedBy>
  <cp:revision>61</cp:revision>
  <dcterms:created xsi:type="dcterms:W3CDTF">2022-03-08T14:04:12Z</dcterms:created>
  <dcterms:modified xsi:type="dcterms:W3CDTF">2022-03-14T08:51:26Z</dcterms:modified>
</cp:coreProperties>
</file>