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3C499-3E29-45C8-8D2E-FC1F3742448B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C8403-A10E-4EDD-8E4D-A0C433FB9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45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1BE83-1ECC-70E5-2100-04009551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F5524C-BB97-E234-AFF5-085AEAD2D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A07D07-F52B-9712-7982-D3E6CB2D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2110B7-0CB0-C3D5-4331-84FE0CD4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7DF116-A17A-9BD5-564F-556BFAA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30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429D9-8E0A-52EE-22AA-DBFD0FE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55AA12-CFAD-0A9E-0E62-2EDD3C289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D012F-90BA-E1B7-05D6-D8F0A4DD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F9E19A-3023-7B2E-347D-BBC7642D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1D3BB-41E2-6F3B-8C59-D41BB07A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6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D7BAC0-CEB2-A0FF-52DD-505A81C81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0B4D14-1E0F-F6DF-A9FC-A6F6C90AC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D2D25-62E5-AAA4-BBA9-E8DEB31A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F066F-FFC7-DB0A-40FB-8C754E61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522BE7-7B36-2852-028E-68702640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9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BC76-BE16-6023-8C18-52B5B347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D7912-4B81-0A98-7AB8-49A3E9D6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66C1C-4399-4FAE-E501-759BCF7E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F9313C-8764-7694-C99E-7DE10D9F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B74DCB-833C-5838-BCAE-A1648D1A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9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E3E15-623C-41B4-F403-8B4CB1DD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5D0220-C1F7-72A4-5C95-A3D5828C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8397CE-2FCC-6CC0-F398-9543BA34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DBB20-AE7A-A7FE-B917-C525AD49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166FE-2BF8-6D38-6F97-98B38624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1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96A6F-0F3F-F2BF-FE0B-77795E40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DB90F-EC65-5517-6DC3-28AA963BE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12EAC8-5B7F-7688-3578-355ACB40A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C0B79-7DFE-0EA9-017E-DDFCE3AA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DD3493-A0A8-2D23-0BB8-81931301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D339E-8E50-9996-4DE0-6DC1F988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9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ECD7A-BA0E-85CB-92F1-1ACDC3E0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C936F5-5933-1F72-4C08-453B93451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555DA2-C7C5-D3AC-FEE3-418900C16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B6BB65-B4DA-615F-1FBB-DAB984EE4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E9E150-F194-3C4F-1CC1-D15335C77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EF688E-7C33-1E06-C4E6-AAB465C7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D88A99-B8EB-3F3E-6990-AC26C2E0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108145-42AF-CF53-5EBC-BA834716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3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12BAE-0262-02EA-6687-9741971B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B0F4BA-64A2-8A02-0028-933047A7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5D9815-F339-B6A2-D1DB-86CE7457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C12911-CE86-79C3-FCB9-FA6076C2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4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4DBBFE-D452-9341-3917-1F642A7E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896C6D-4D8E-D567-70ED-4DA7AB5A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3D3094-40E0-4A87-27CA-6FEBDC5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17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8FFA8-DBA3-F919-50B6-6BE39969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3A695-8DFB-0661-8388-90DC9853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2E8692-D416-5693-9499-AAFAF8423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C8AAB2-EACE-EC53-7F60-6B5D4FE7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4FC8D0-42A8-5B56-73DB-B9F2642B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BE7322-BC31-6FF6-DB81-D2C19916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A8D91-B9C9-AA06-5AED-AA1497D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7A772F-FE25-9895-94D1-450C24C86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15E0BD-83C1-D866-50C0-B6AC7CF43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ED61C7-791F-097B-4B3E-D78107F5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5FBC42-84E7-DDC4-77D8-6BE58734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15B39D-1542-1569-00C4-825F1152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8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534A3-6680-4274-BD3D-BC9FC3F2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D56391-DF44-B7A6-7822-021F737B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FD417-D72F-02BB-855B-93B606266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07.03.2023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DC6F9-66CD-78BA-E191-DA1E18E9D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CE3E39-E04F-B65D-465E-ADC0AFF81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BCCE-A30D-462F-9647-0269238E0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59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47768-AC78-720A-92E0-8178B2A0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5637"/>
          </a:xfrm>
        </p:spPr>
        <p:txBody>
          <a:bodyPr>
            <a:normAutofit/>
          </a:bodyPr>
          <a:lstStyle/>
          <a:p>
            <a:r>
              <a:rPr lang="ru-RU" sz="4400" dirty="0"/>
              <a:t>Проект: Автоматизация процессов расчета заработной платы и отчетности компании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FECDC2-EBD4-B131-E272-4BA236BD8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ru-RU" sz="3800" dirty="0"/>
              <a:t>Встреча Управляющего Комитета</a:t>
            </a:r>
          </a:p>
          <a:p>
            <a:endParaRPr lang="ru-RU" sz="3200" dirty="0"/>
          </a:p>
          <a:p>
            <a:r>
              <a:rPr lang="ru-RU" sz="3200" dirty="0"/>
              <a:t>Материалы: текущая презентация, </a:t>
            </a:r>
          </a:p>
          <a:p>
            <a:r>
              <a:rPr lang="ru-RU" sz="3200" dirty="0"/>
              <a:t>Приложение: ИСР</a:t>
            </a:r>
          </a:p>
          <a:p>
            <a:r>
              <a:rPr lang="ru-RU" sz="3200" dirty="0"/>
              <a:t>07.03.2023 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78B89-E005-E8AF-8AC1-383FA44D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Руководитель проекта Гиричева Ольга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307193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72595-12C6-BD62-DB1E-1B416E39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ИСР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25E7A04-5850-7693-B1F6-99A160A67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514" y="619804"/>
            <a:ext cx="9459685" cy="5919108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4AB4BBE-84FD-835C-9B09-D3C47784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E2E0A2-A704-8645-DCF6-B6164380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8E376-61F3-841A-1F88-8A50E170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/>
          </a:bodyPr>
          <a:lstStyle/>
          <a:p>
            <a:r>
              <a:rPr lang="ru-RU" sz="3600" dirty="0"/>
              <a:t>Стейкхолдеры проекта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649283-E3E8-7A5F-B40F-BD37CD10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0311"/>
            <a:ext cx="2743200" cy="365125"/>
          </a:xfrm>
        </p:spPr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49E9B1-B48F-2A62-F360-66E2E7D2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0033C7-DCD5-EA36-8A15-D4A13D1C3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44193"/>
              </p:ext>
            </p:extLst>
          </p:nvPr>
        </p:nvGraphicFramePr>
        <p:xfrm>
          <a:off x="838200" y="1676399"/>
          <a:ext cx="7011305" cy="3856428"/>
        </p:xfrm>
        <a:graphic>
          <a:graphicData uri="http://schemas.openxmlformats.org/drawingml/2006/table">
            <a:tbl>
              <a:tblPr/>
              <a:tblGrid>
                <a:gridCol w="2186577">
                  <a:extLst>
                    <a:ext uri="{9D8B030D-6E8A-4147-A177-3AD203B41FA5}">
                      <a16:colId xmlns:a16="http://schemas.microsoft.com/office/drawing/2014/main" val="3419926151"/>
                    </a:ext>
                  </a:extLst>
                </a:gridCol>
                <a:gridCol w="2970892">
                  <a:extLst>
                    <a:ext uri="{9D8B030D-6E8A-4147-A177-3AD203B41FA5}">
                      <a16:colId xmlns:a16="http://schemas.microsoft.com/office/drawing/2014/main" val="3656680460"/>
                    </a:ext>
                  </a:extLst>
                </a:gridCol>
                <a:gridCol w="1853836">
                  <a:extLst>
                    <a:ext uri="{9D8B030D-6E8A-4147-A177-3AD203B41FA5}">
                      <a16:colId xmlns:a16="http://schemas.microsoft.com/office/drawing/2014/main" val="1199166371"/>
                    </a:ext>
                  </a:extLst>
                </a:gridCol>
              </a:tblGrid>
              <a:tr h="34598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Спонсор проекта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Генеральный директор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Листков И.И.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29412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82414"/>
                  </a:ext>
                </a:extLst>
              </a:tr>
              <a:tr h="39660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Заказчики проекта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Гл.Бухгалтер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Кузнецова А.А.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78578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Гл.методолог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расчета ЗП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Ким. С.В.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49869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ИТ-Директор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Васильев И.И.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374953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29588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Команда проекта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Руководитель проекта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Гиричева О.В.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72473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Аналитик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Петров В.В.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40780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Тимлид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Иванов П.П.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0570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802046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Вендор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Консультант от вендора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Соколов А.А.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1256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6BB667D-E054-CD1C-8A39-146E2832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28" y="1676399"/>
            <a:ext cx="4082143" cy="29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7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1322B-FACA-1674-7BA4-D4591AFF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Повестка встречи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351BA-C8A0-7191-3C04-859179E3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Принять решение по Зарплатному проекту: </a:t>
            </a:r>
          </a:p>
          <a:p>
            <a:pPr marL="0" indent="0">
              <a:buNone/>
            </a:pPr>
            <a:r>
              <a:rPr lang="ru-RU" dirty="0"/>
              <a:t>Согласовать увеличение объема работ для реализации функционала ЭЦП (электронно-цифровой подписи) в связи с изменениями законодательства.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EF95A-9DA1-878D-AE26-42F8A738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0918D2-A2A6-A5D7-D129-618ED54D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14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74D60-B0A3-8511-A0BF-7E6F40C2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81" y="424543"/>
            <a:ext cx="10493828" cy="241356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Бизнес-кейс </a:t>
            </a:r>
            <a:br>
              <a:rPr lang="ru-RU" sz="4000" dirty="0"/>
            </a:br>
            <a:br>
              <a:rPr lang="ru-RU" sz="3600" dirty="0"/>
            </a:br>
            <a:r>
              <a:rPr lang="ru-RU" sz="3600" dirty="0"/>
              <a:t>Сокращение расходов компании и повышение эффективности за счет уменьшения объема ручного труда</a:t>
            </a:r>
            <a:br>
              <a:rPr lang="ru-RU" sz="3600" dirty="0"/>
            </a:br>
            <a:r>
              <a:rPr lang="ru-RU" sz="3600" dirty="0"/>
              <a:t>           Описание проблемы                         Решение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A118E17-B0A0-960B-6D20-56E29BD4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61825"/>
              </p:ext>
            </p:extLst>
          </p:nvPr>
        </p:nvGraphicFramePr>
        <p:xfrm>
          <a:off x="752019" y="3114843"/>
          <a:ext cx="5246011" cy="2421051"/>
        </p:xfrm>
        <a:graphic>
          <a:graphicData uri="http://schemas.openxmlformats.org/drawingml/2006/table">
            <a:tbl>
              <a:tblPr/>
              <a:tblGrid>
                <a:gridCol w="1589308">
                  <a:extLst>
                    <a:ext uri="{9D8B030D-6E8A-4147-A177-3AD203B41FA5}">
                      <a16:colId xmlns:a16="http://schemas.microsoft.com/office/drawing/2014/main" val="4249102245"/>
                    </a:ext>
                  </a:extLst>
                </a:gridCol>
                <a:gridCol w="1266279">
                  <a:extLst>
                    <a:ext uri="{9D8B030D-6E8A-4147-A177-3AD203B41FA5}">
                      <a16:colId xmlns:a16="http://schemas.microsoft.com/office/drawing/2014/main" val="2441720038"/>
                    </a:ext>
                  </a:extLst>
                </a:gridCol>
                <a:gridCol w="1214594">
                  <a:extLst>
                    <a:ext uri="{9D8B030D-6E8A-4147-A177-3AD203B41FA5}">
                      <a16:colId xmlns:a16="http://schemas.microsoft.com/office/drawing/2014/main" val="3531708947"/>
                    </a:ext>
                  </a:extLst>
                </a:gridCol>
                <a:gridCol w="1175830">
                  <a:extLst>
                    <a:ext uri="{9D8B030D-6E8A-4147-A177-3AD203B41FA5}">
                      <a16:colId xmlns:a16="http://schemas.microsoft.com/office/drawing/2014/main" val="4007510295"/>
                    </a:ext>
                  </a:extLst>
                </a:gridCol>
              </a:tblGrid>
              <a:tr h="48271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IT-</a:t>
                      </a: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компания 1000 человек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49852"/>
                  </a:ext>
                </a:extLst>
              </a:tr>
              <a:tr h="48271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Расчет зарплаты в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81431"/>
                  </a:ext>
                </a:extLst>
              </a:tr>
              <a:tr h="4901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Москва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Казань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Вологда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Кострома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254715"/>
                  </a:ext>
                </a:extLst>
              </a:tr>
              <a:tr h="48271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бухгалтеров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бухгалтера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бухгалтера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 бухгалтера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35076"/>
                  </a:ext>
                </a:extLst>
              </a:tr>
              <a:tr h="48271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кадровиков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кадровик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кадровик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кадровик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93103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638DE1F-BA72-ADB6-81B0-7A70CC477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99116"/>
              </p:ext>
            </p:extLst>
          </p:nvPr>
        </p:nvGraphicFramePr>
        <p:xfrm>
          <a:off x="6193972" y="3147840"/>
          <a:ext cx="5071837" cy="2413565"/>
        </p:xfrm>
        <a:graphic>
          <a:graphicData uri="http://schemas.openxmlformats.org/drawingml/2006/table">
            <a:tbl>
              <a:tblPr/>
              <a:tblGrid>
                <a:gridCol w="1536542">
                  <a:extLst>
                    <a:ext uri="{9D8B030D-6E8A-4147-A177-3AD203B41FA5}">
                      <a16:colId xmlns:a16="http://schemas.microsoft.com/office/drawing/2014/main" val="2430975408"/>
                    </a:ext>
                  </a:extLst>
                </a:gridCol>
                <a:gridCol w="1224237">
                  <a:extLst>
                    <a:ext uri="{9D8B030D-6E8A-4147-A177-3AD203B41FA5}">
                      <a16:colId xmlns:a16="http://schemas.microsoft.com/office/drawing/2014/main" val="2868714109"/>
                    </a:ext>
                  </a:extLst>
                </a:gridCol>
                <a:gridCol w="1174268">
                  <a:extLst>
                    <a:ext uri="{9D8B030D-6E8A-4147-A177-3AD203B41FA5}">
                      <a16:colId xmlns:a16="http://schemas.microsoft.com/office/drawing/2014/main" val="104469765"/>
                    </a:ext>
                  </a:extLst>
                </a:gridCol>
                <a:gridCol w="1136790">
                  <a:extLst>
                    <a:ext uri="{9D8B030D-6E8A-4147-A177-3AD203B41FA5}">
                      <a16:colId xmlns:a16="http://schemas.microsoft.com/office/drawing/2014/main" val="1981400992"/>
                    </a:ext>
                  </a:extLst>
                </a:gridCol>
              </a:tblGrid>
              <a:tr h="48271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IT-</a:t>
                      </a: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компания 1000 человек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15365"/>
                  </a:ext>
                </a:extLst>
              </a:tr>
              <a:tr h="48271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Расчет зарплаты в 1 С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1424"/>
                  </a:ext>
                </a:extLst>
              </a:tr>
              <a:tr h="48271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Москва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Казань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Вологда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Кострома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51856"/>
                  </a:ext>
                </a:extLst>
              </a:tr>
              <a:tr h="48271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бухгалтеров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бухгалтер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бухгалтер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 бухгалтер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84972"/>
                  </a:ext>
                </a:extLst>
              </a:tr>
              <a:tr h="48271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кадровика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кадровик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кадровик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кадровик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3193"/>
                  </a:ext>
                </a:extLst>
              </a:tr>
            </a:tbl>
          </a:graphicData>
        </a:graphic>
      </p:graphicFrame>
      <p:sp>
        <p:nvSpPr>
          <p:cNvPr id="8" name="Дата 7">
            <a:extLst>
              <a:ext uri="{FF2B5EF4-FFF2-40B4-BE49-F238E27FC236}">
                <a16:creationId xmlns:a16="http://schemas.microsoft.com/office/drawing/2014/main" id="{48881F89-BB80-2815-E8E8-9D9F6174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E48EEE-41C9-2690-22AA-DD4E606B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608CF-DFDD-D649-EE4B-68776501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5F00C-B2D2-4633-EB9E-E32C2172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956"/>
            <a:ext cx="10515600" cy="171223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Автоматизировать процессы расчета заработной платы и составления отчетности компании путем внедрения коробочного решения 1С - блоки «Кадры» и «Бухгалтерия» </a:t>
            </a:r>
          </a:p>
          <a:p>
            <a:r>
              <a:rPr lang="ru-RU" dirty="0"/>
              <a:t>Срок реализации – до 15.02.2024 г.</a:t>
            </a:r>
          </a:p>
        </p:txBody>
      </p:sp>
      <p:pic>
        <p:nvPicPr>
          <p:cNvPr id="3076" name="Picture 4" descr="190 человечков для презентации на прозрачном фоне">
            <a:extLst>
              <a:ext uri="{FF2B5EF4-FFF2-40B4-BE49-F238E27FC236}">
                <a16:creationId xmlns:a16="http://schemas.microsoft.com/office/drawing/2014/main" id="{EEB74B61-62DA-FD6F-4DA3-3C54DBA81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57" y="3429000"/>
            <a:ext cx="7151914" cy="2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054807AD-9D47-C728-4864-108BC0D9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28DB69-5D52-FC37-BF15-7B4D7428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8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EC831D-4171-D5F4-0D9A-700039013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03515"/>
            <a:ext cx="10515600" cy="4963886"/>
          </a:xfrm>
          <a:prstGeom prst="rect">
            <a:avLst/>
          </a:prstGeom>
        </p:spPr>
      </p:pic>
      <p:sp>
        <p:nvSpPr>
          <p:cNvPr id="6" name="Дата 5">
            <a:extLst>
              <a:ext uri="{FF2B5EF4-FFF2-40B4-BE49-F238E27FC236}">
                <a16:creationId xmlns:a16="http://schemas.microsoft.com/office/drawing/2014/main" id="{13A4A6EF-30F8-0C0A-7F3D-48D9258E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42EA96-437D-64C5-EE51-AABD5BD6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2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69653-E46C-41AD-28F9-7EADD0D6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>
            <a:normAutofit/>
          </a:bodyPr>
          <a:lstStyle/>
          <a:p>
            <a:r>
              <a:rPr lang="ru-RU" sz="3600" dirty="0"/>
              <a:t>Изменения на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520F0-291D-3875-E9AC-03FE358F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7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Новый блок работ по </a:t>
            </a:r>
            <a:r>
              <a:rPr lang="ru-R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функционалу ЭЦП 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+ 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ресурсы:</a:t>
            </a:r>
          </a:p>
          <a:p>
            <a:endParaRPr lang="ru-RU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CBD3D-3034-2F0E-3753-3D7122E7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670753-5C5D-A6AC-7748-5987F495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2C77C41-A041-D911-FF9E-BB12E1AC2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19661"/>
              </p:ext>
            </p:extLst>
          </p:nvPr>
        </p:nvGraphicFramePr>
        <p:xfrm>
          <a:off x="729343" y="2688770"/>
          <a:ext cx="10515600" cy="3309260"/>
        </p:xfrm>
        <a:graphic>
          <a:graphicData uri="http://schemas.openxmlformats.org/drawingml/2006/table">
            <a:tbl>
              <a:tblPr/>
              <a:tblGrid>
                <a:gridCol w="5182688">
                  <a:extLst>
                    <a:ext uri="{9D8B030D-6E8A-4147-A177-3AD203B41FA5}">
                      <a16:colId xmlns:a16="http://schemas.microsoft.com/office/drawing/2014/main" val="58764322"/>
                    </a:ext>
                  </a:extLst>
                </a:gridCol>
                <a:gridCol w="5332912">
                  <a:extLst>
                    <a:ext uri="{9D8B030D-6E8A-4147-A177-3AD203B41FA5}">
                      <a16:colId xmlns:a16="http://schemas.microsoft.com/office/drawing/2014/main" val="1836963048"/>
                    </a:ext>
                  </a:extLst>
                </a:gridCol>
              </a:tblGrid>
              <a:tr h="66185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Вариант 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Вариант 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01892"/>
                  </a:ext>
                </a:extLst>
              </a:tr>
              <a:tr h="66185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бэкенд-разработчика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Увеличение сроков проекта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548030"/>
                  </a:ext>
                </a:extLst>
              </a:tr>
              <a:tr h="66185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загрузка 2 недели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 2 месяца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08115"/>
                  </a:ext>
                </a:extLst>
              </a:tr>
              <a:tr h="66185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новых задач 160 часов для разработки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80187"/>
                  </a:ext>
                </a:extLst>
              </a:tr>
              <a:tr h="66185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Увеличение стоимости проекта на 0,5 млн руб.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0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0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28969-7C0B-BBE7-4058-0CA77841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Вопросы, предложения?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6F5ED-D7B9-1F28-1F19-C8F9A2DF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FBD30F-8ED1-1598-7B7D-6D75A92E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8</a:t>
            </a:fld>
            <a:endParaRPr lang="ru-RU"/>
          </a:p>
        </p:txBody>
      </p:sp>
      <p:pic>
        <p:nvPicPr>
          <p:cNvPr id="6146" name="Picture 2" descr="190 человечков для презентации на прозрачном фоне">
            <a:extLst>
              <a:ext uri="{FF2B5EF4-FFF2-40B4-BE49-F238E27FC236}">
                <a16:creationId xmlns:a16="http://schemas.microsoft.com/office/drawing/2014/main" id="{2A4BCCD5-6E0F-24D7-0C39-316B20D52B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92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408BD-A152-DD31-A32C-7EA80B5C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1F4E3F-FA28-3A87-E572-BEA93C70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07.03.2023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0E6E4E-78F6-E9DE-D9AE-EF6F2191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BCCE-A30D-462F-9647-0269238E05BC}" type="slidenum">
              <a:rPr lang="ru-RU" smtClean="0"/>
              <a:t>9</a:t>
            </a:fld>
            <a:endParaRPr lang="ru-RU"/>
          </a:p>
        </p:txBody>
      </p:sp>
      <p:pic>
        <p:nvPicPr>
          <p:cNvPr id="5122" name="Picture 2" descr="190 человечков для презентации на прозрачном фоне">
            <a:extLst>
              <a:ext uri="{FF2B5EF4-FFF2-40B4-BE49-F238E27FC236}">
                <a16:creationId xmlns:a16="http://schemas.microsoft.com/office/drawing/2014/main" id="{7DBA65DC-5B75-8C7D-878F-35C8826497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39" y="1825625"/>
            <a:ext cx="4460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552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315</Words>
  <Application>Microsoft Office PowerPoint</Application>
  <PresentationFormat>Широкоэкранный</PresentationFormat>
  <Paragraphs>108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Проект: Автоматизация процессов расчета заработной платы и отчетности компании</vt:lpstr>
      <vt:lpstr>Стейкхолдеры проекта</vt:lpstr>
      <vt:lpstr>Повестка встречи</vt:lpstr>
      <vt:lpstr>Бизнес-кейс   Сокращение расходов компании и повышение эффективности за счет уменьшения объема ручного труда            Описание проблемы                         Решение</vt:lpstr>
      <vt:lpstr>Цель проекта</vt:lpstr>
      <vt:lpstr>Презентация PowerPoint</vt:lpstr>
      <vt:lpstr>Изменения на проекте</vt:lpstr>
      <vt:lpstr>Вопросы, предложения?</vt:lpstr>
      <vt:lpstr>Спасибо!</vt:lpstr>
      <vt:lpstr>ИСР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Автоматизация процессов расчета заработной платы и отчетности компании</dc:title>
  <dc:creator>Ольга</dc:creator>
  <cp:lastModifiedBy>Ольга</cp:lastModifiedBy>
  <cp:revision>50</cp:revision>
  <dcterms:created xsi:type="dcterms:W3CDTF">2023-03-06T21:22:29Z</dcterms:created>
  <dcterms:modified xsi:type="dcterms:W3CDTF">2023-06-06T13:08:38Z</dcterms:modified>
</cp:coreProperties>
</file>