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04.jpg"/><Relationship Id="rId5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0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Relationship Id="rId4" Type="http://schemas.openxmlformats.org/officeDocument/2006/relationships/image" Target="../media/image0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Scaling study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B757 wing finite element 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needed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Wing</a:t>
            </a:r>
            <a:br>
              <a:rPr lang="en"/>
            </a:br>
            <a:r>
              <a:rPr lang="en"/>
              <a:t>	- material:  aluminum E = 10E6 psi, Poisson’s ratio = .3</a:t>
            </a:r>
            <a:br>
              <a:rPr lang="en"/>
            </a:br>
            <a:r>
              <a:rPr lang="en"/>
              <a:t>	- thickness: .05 to .1 inch (best guess)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Lattice</a:t>
            </a:r>
            <a:br>
              <a:rPr lang="en"/>
            </a:br>
            <a:r>
              <a:rPr lang="en"/>
              <a:t>	- material: graphite epoxy?</a:t>
            </a:r>
            <a:br>
              <a:rPr lang="en"/>
            </a:br>
            <a:r>
              <a:rPr lang="en"/>
              <a:t>	- section dimension is a design parameter (base line?)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Tentative schedule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93C47D"/>
              </a:buClr>
              <a:buChar char="-"/>
            </a:pPr>
            <a:r>
              <a:rPr lang="en">
                <a:solidFill>
                  <a:srgbClr val="93C47D"/>
                </a:solidFill>
              </a:rPr>
              <a:t>Select and verify beam/shell coupling modeling technique           now - 7/29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Char char="-"/>
            </a:pPr>
            <a:r>
              <a:rPr lang="en">
                <a:solidFill>
                  <a:srgbClr val="6AA84F"/>
                </a:solidFill>
              </a:rPr>
              <a:t>Develop automated mesh building code                                        now - 8/5</a:t>
            </a:r>
          </a:p>
          <a:p>
            <a:pPr indent="-228600" lvl="0" marL="457200" rtl="0">
              <a:spcBef>
                <a:spcPts val="0"/>
              </a:spcBef>
              <a:buClr>
                <a:srgbClr val="93C47D"/>
              </a:buClr>
              <a:buChar char="-"/>
            </a:pPr>
            <a:r>
              <a:rPr lang="en">
                <a:solidFill>
                  <a:srgbClr val="93C47D"/>
                </a:solidFill>
              </a:rPr>
              <a:t>Can “our” ABAQUS handle large mesh?                                       now - 8/1</a:t>
            </a:r>
          </a:p>
          <a:p>
            <a:pPr indent="-228600" lvl="0" marL="457200" rtl="0">
              <a:spcBef>
                <a:spcPts val="0"/>
              </a:spcBef>
              <a:buClr>
                <a:srgbClr val="6AA84F"/>
              </a:buClr>
              <a:buChar char="-"/>
            </a:pPr>
            <a:r>
              <a:rPr lang="en">
                <a:solidFill>
                  <a:srgbClr val="6AA84F"/>
                </a:solidFill>
              </a:rPr>
              <a:t>Develop method for reducing 3D wing model to beam model       now - 8/10</a:t>
            </a:r>
          </a:p>
          <a:p>
            <a:pPr indent="-228600" lvl="0" marL="457200" rtl="0">
              <a:spcBef>
                <a:spcPts val="0"/>
              </a:spcBef>
              <a:buClr>
                <a:srgbClr val="FF9900"/>
              </a:buClr>
              <a:buChar char="-"/>
            </a:pPr>
            <a:r>
              <a:rPr lang="en">
                <a:solidFill>
                  <a:srgbClr val="FF9900"/>
                </a:solidFill>
              </a:rPr>
              <a:t>Working ABAQUS model (code integrations, trial analyses)          8/10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Optimization (different voxel designs) and getting results              8/11 - 8/16</a:t>
            </a:r>
            <a:br>
              <a:rPr lang="en"/>
            </a:br>
            <a:r>
              <a:rPr lang="en"/>
              <a:t>- Sean: determine what optimizations to do</a:t>
            </a:r>
            <a:br>
              <a:rPr lang="en"/>
            </a:br>
            <a:r>
              <a:rPr lang="en"/>
              <a:t>- Joseph: make mesh generation code available to all</a:t>
            </a:r>
            <a:br>
              <a:rPr lang="en"/>
            </a:br>
            <a:r>
              <a:rPr lang="en"/>
              <a:t>- Khanh: </a:t>
            </a:r>
            <a:br>
              <a:rPr lang="en"/>
            </a:br>
            <a:r>
              <a:rPr lang="en"/>
              <a:t>	</a:t>
            </a:r>
            <a:r>
              <a:rPr lang="en"/>
              <a:t>b</a:t>
            </a:r>
            <a:r>
              <a:rPr lang="en"/>
              <a:t>uild beam model and estimate (EI)</a:t>
            </a:r>
            <a:r>
              <a:rPr baseline="-25000" lang="en"/>
              <a:t>root</a:t>
            </a:r>
            <a:r>
              <a:rPr lang="en"/>
              <a:t> and (GJ)</a:t>
            </a:r>
            <a:r>
              <a:rPr baseline="-25000" lang="en"/>
              <a:t>root</a:t>
            </a:r>
            <a:br>
              <a:rPr baseline="-25000" lang="en"/>
            </a:br>
            <a:r>
              <a:rPr lang="en"/>
              <a:t>	debug and help with optimization runs</a:t>
            </a:r>
            <a:br>
              <a:rPr lang="en"/>
            </a:br>
            <a:r>
              <a:rPr lang="en"/>
              <a:t>	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20125"/>
            <a:ext cx="7961100" cy="89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Objectives: comparisons between B757 wing with ribs and spars against same wing with voxel lattice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33100" y="14846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EI, GJ, running mass distributions</a:t>
            </a:r>
            <a:br>
              <a:rPr lang="en" sz="1400"/>
            </a:br>
            <a:r>
              <a:rPr lang="en" sz="1400"/>
              <a:t>- We have results for B757 with ribs and spars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Frequencies and mode shapes of beam models</a:t>
            </a:r>
            <a:br>
              <a:rPr lang="en" sz="1400"/>
            </a:b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Coupled aero-elastic analyses </a:t>
            </a:r>
            <a:br>
              <a:rPr lang="en" sz="1400"/>
            </a:br>
            <a:r>
              <a:rPr lang="en" sz="1400"/>
              <a:t>- flutter results?</a:t>
            </a:r>
            <a:br>
              <a:rPr lang="en" sz="1400"/>
            </a:b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Other comparisons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descr="spanwise_running_mass.jp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5025" y="1361400"/>
            <a:ext cx="1817275" cy="136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anwise_stiffness.jpg"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150" y="1383373"/>
            <a:ext cx="1721224" cy="1318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ng_mode_shapes.png"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3000" y="2783464"/>
            <a:ext cx="1721225" cy="184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Modeling strategy and challenges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Meshing the voxel lattice substructure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Meshing wing skin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Attaching substructure to skin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Meshing is much simpler if mesh size of lattice and skin is independent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Need a method that will simplify the meshing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Static and modal analyses of 3D model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Reduce 3D wing with cuboid lattice substructure to simple beam model with EI, GJ and mass distribution along beam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Static and modal analyses of beam model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resulting mesh will be of significant size.  Can we handle it with our ABAQUS?</a:t>
            </a:r>
          </a:p>
        </p:txBody>
      </p:sp>
      <p:pic>
        <p:nvPicPr>
          <p:cNvPr descr="cuboid_lattice_wing_substructure.jp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125" y="242052"/>
            <a:ext cx="1983249" cy="143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ng_shell.JPG"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4174" y="1099150"/>
            <a:ext cx="2037126" cy="10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Meshing the voxel lattice substructure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4594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can do this now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Need to have a process for producing large mesh</a:t>
            </a:r>
          </a:p>
        </p:txBody>
      </p:sp>
      <p:pic>
        <p:nvPicPr>
          <p:cNvPr descr="cuboid_lattice_wing_substructure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724" y="1886149"/>
            <a:ext cx="4257825" cy="30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Meshing wing skin with 3D shell elements from CAD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Extract points on wing surface at constant cross sections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Set mesh seeds on each section using same pattern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Create structured quad shell mesh by joining nodes on adjacent sections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 have done this before!</a:t>
            </a:r>
          </a:p>
        </p:txBody>
      </p:sp>
      <p:pic>
        <p:nvPicPr>
          <p:cNvPr descr="wing_shell.JP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875" y="2561074"/>
            <a:ext cx="4540600" cy="23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85575" y="193550"/>
            <a:ext cx="6457200" cy="557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Shell/beam couplings (new work)</a:t>
            </a:r>
          </a:p>
        </p:txBody>
      </p:sp>
      <p:sp>
        <p:nvSpPr>
          <p:cNvPr id="94" name="Shape 94"/>
          <p:cNvSpPr/>
          <p:nvPr/>
        </p:nvSpPr>
        <p:spPr>
          <a:xfrm rot="-687385">
            <a:off x="4190701" y="716710"/>
            <a:ext cx="4280483" cy="131466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5" name="Shape 95"/>
          <p:cNvCxnSpPr/>
          <p:nvPr/>
        </p:nvCxnSpPr>
        <p:spPr>
          <a:xfrm flipH="1">
            <a:off x="6103400" y="2388900"/>
            <a:ext cx="455100" cy="6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" name="Shape 96"/>
          <p:cNvCxnSpPr/>
          <p:nvPr/>
        </p:nvCxnSpPr>
        <p:spPr>
          <a:xfrm flipH="1">
            <a:off x="6885900" y="2820150"/>
            <a:ext cx="295500" cy="6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" name="Shape 97"/>
          <p:cNvCxnSpPr/>
          <p:nvPr/>
        </p:nvCxnSpPr>
        <p:spPr>
          <a:xfrm flipH="1">
            <a:off x="6795300" y="2812150"/>
            <a:ext cx="3861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/>
          <p:nvPr/>
        </p:nvCxnSpPr>
        <p:spPr>
          <a:xfrm rot="10800000">
            <a:off x="6079325" y="3051775"/>
            <a:ext cx="716100" cy="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/>
          <p:nvPr/>
        </p:nvCxnSpPr>
        <p:spPr>
          <a:xfrm>
            <a:off x="6542525" y="2401200"/>
            <a:ext cx="25290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" name="Shape 100"/>
          <p:cNvCxnSpPr/>
          <p:nvPr/>
        </p:nvCxnSpPr>
        <p:spPr>
          <a:xfrm>
            <a:off x="6795300" y="3106750"/>
            <a:ext cx="747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" name="Shape 101"/>
          <p:cNvCxnSpPr/>
          <p:nvPr/>
        </p:nvCxnSpPr>
        <p:spPr>
          <a:xfrm rot="10800000">
            <a:off x="6542700" y="2381175"/>
            <a:ext cx="6387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/>
          <p:nvPr/>
        </p:nvCxnSpPr>
        <p:spPr>
          <a:xfrm>
            <a:off x="7620700" y="1238850"/>
            <a:ext cx="34500" cy="9666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" name="Shape 103"/>
          <p:cNvCxnSpPr/>
          <p:nvPr/>
        </p:nvCxnSpPr>
        <p:spPr>
          <a:xfrm>
            <a:off x="6382800" y="1486475"/>
            <a:ext cx="159600" cy="9147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/>
          <p:nvPr/>
        </p:nvCxnSpPr>
        <p:spPr>
          <a:xfrm>
            <a:off x="5245000" y="1758025"/>
            <a:ext cx="235500" cy="8268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/>
          <p:nvPr/>
        </p:nvCxnSpPr>
        <p:spPr>
          <a:xfrm>
            <a:off x="6079325" y="3051775"/>
            <a:ext cx="766800" cy="3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" name="Shape 106"/>
          <p:cNvCxnSpPr/>
          <p:nvPr/>
        </p:nvCxnSpPr>
        <p:spPr>
          <a:xfrm flipH="1">
            <a:off x="7181400" y="2193137"/>
            <a:ext cx="455100" cy="6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/>
          <p:nvPr/>
        </p:nvCxnSpPr>
        <p:spPr>
          <a:xfrm flipH="1">
            <a:off x="7963900" y="2624387"/>
            <a:ext cx="295500" cy="6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873300" y="2616387"/>
            <a:ext cx="3861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" name="Shape 109"/>
          <p:cNvCxnSpPr/>
          <p:nvPr/>
        </p:nvCxnSpPr>
        <p:spPr>
          <a:xfrm rot="10800000">
            <a:off x="7157325" y="2856012"/>
            <a:ext cx="716100" cy="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" name="Shape 110"/>
          <p:cNvCxnSpPr/>
          <p:nvPr/>
        </p:nvCxnSpPr>
        <p:spPr>
          <a:xfrm>
            <a:off x="7620525" y="2205437"/>
            <a:ext cx="25290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7873300" y="2910987"/>
            <a:ext cx="747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" name="Shape 112"/>
          <p:cNvCxnSpPr/>
          <p:nvPr/>
        </p:nvCxnSpPr>
        <p:spPr>
          <a:xfrm rot="10800000">
            <a:off x="7620700" y="2185412"/>
            <a:ext cx="6387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" name="Shape 113"/>
          <p:cNvCxnSpPr/>
          <p:nvPr/>
        </p:nvCxnSpPr>
        <p:spPr>
          <a:xfrm>
            <a:off x="7157325" y="2856012"/>
            <a:ext cx="766800" cy="3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" name="Shape 114"/>
          <p:cNvCxnSpPr/>
          <p:nvPr/>
        </p:nvCxnSpPr>
        <p:spPr>
          <a:xfrm flipH="1">
            <a:off x="5025400" y="2572512"/>
            <a:ext cx="455100" cy="6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/>
          <p:nvPr/>
        </p:nvCxnSpPr>
        <p:spPr>
          <a:xfrm flipH="1">
            <a:off x="5807900" y="3003762"/>
            <a:ext cx="295500" cy="6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/>
          <p:nvPr/>
        </p:nvCxnSpPr>
        <p:spPr>
          <a:xfrm flipH="1">
            <a:off x="5717300" y="2995762"/>
            <a:ext cx="3861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5001325" y="3235387"/>
            <a:ext cx="716100" cy="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/>
          <p:nvPr/>
        </p:nvCxnSpPr>
        <p:spPr>
          <a:xfrm>
            <a:off x="5464525" y="2584812"/>
            <a:ext cx="25290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/>
          <p:nvPr/>
        </p:nvCxnSpPr>
        <p:spPr>
          <a:xfrm>
            <a:off x="5717300" y="3290362"/>
            <a:ext cx="747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/>
          <p:nvPr/>
        </p:nvCxnSpPr>
        <p:spPr>
          <a:xfrm rot="10800000">
            <a:off x="5464700" y="2564787"/>
            <a:ext cx="6387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1" name="Shape 121"/>
          <p:cNvCxnSpPr/>
          <p:nvPr/>
        </p:nvCxnSpPr>
        <p:spPr>
          <a:xfrm>
            <a:off x="5001325" y="3235387"/>
            <a:ext cx="766800" cy="3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beam_shell_coupling.JP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25" y="1339380"/>
            <a:ext cx="3121949" cy="23203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hape 123"/>
          <p:cNvCxnSpPr/>
          <p:nvPr/>
        </p:nvCxnSpPr>
        <p:spPr>
          <a:xfrm flipH="1" rot="10800000">
            <a:off x="3963375" y="2547450"/>
            <a:ext cx="1461000" cy="4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/>
          <p:nvPr/>
        </p:nvCxnSpPr>
        <p:spPr>
          <a:xfrm flipH="1" rot="10800000">
            <a:off x="3804025" y="1189775"/>
            <a:ext cx="1844100" cy="7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5" name="Shape 125"/>
          <p:cNvSpPr txBox="1"/>
          <p:nvPr/>
        </p:nvSpPr>
        <p:spPr>
          <a:xfrm>
            <a:off x="6382800" y="3533975"/>
            <a:ext cx="14853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Voxels</a:t>
            </a:r>
          </a:p>
        </p:txBody>
      </p:sp>
      <p:cxnSp>
        <p:nvCxnSpPr>
          <p:cNvPr id="126" name="Shape 126"/>
          <p:cNvCxnSpPr/>
          <p:nvPr/>
        </p:nvCxnSpPr>
        <p:spPr>
          <a:xfrm flipH="1" rot="10800000">
            <a:off x="3707818" y="2122119"/>
            <a:ext cx="2769600" cy="6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7" name="Shape 127"/>
          <p:cNvCxnSpPr/>
          <p:nvPr/>
        </p:nvCxnSpPr>
        <p:spPr>
          <a:xfrm flipH="1" rot="10800000">
            <a:off x="3868143" y="1972469"/>
            <a:ext cx="3704700" cy="8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8" name="Shape 128"/>
          <p:cNvSpPr txBox="1"/>
          <p:nvPr/>
        </p:nvSpPr>
        <p:spPr>
          <a:xfrm>
            <a:off x="584950" y="3622750"/>
            <a:ext cx="68364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Verify this modeling approach with simple model (Khanh?)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Identify boundary nodes of lattice (Joseph?)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Pair boundary nodes with nearest surface shell element (Joseph?)</a:t>
            </a:r>
            <a:br>
              <a:rPr lang="en"/>
            </a:br>
            <a:r>
              <a:rPr lang="en"/>
              <a:t>- Calculate connector point on wing surface </a:t>
            </a:r>
            <a:r>
              <a:rPr lang="en">
                <a:solidFill>
                  <a:schemeClr val="dk1"/>
                </a:solidFill>
              </a:rPr>
              <a:t>(line/plane intersection calculations)</a:t>
            </a:r>
            <a:br>
              <a:rPr lang="en">
                <a:solidFill>
                  <a:schemeClr val="dk1"/>
                </a:solidFill>
              </a:rPr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311700" y="299150"/>
            <a:ext cx="8520600" cy="61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Mesh will be large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436150" y="1203150"/>
            <a:ext cx="5092200" cy="36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Simplifying lattice</a:t>
            </a:r>
            <a:br>
              <a:rPr lang="en" sz="1800"/>
            </a:br>
            <a:r>
              <a:rPr lang="en" sz="1800"/>
              <a:t>	- 4,2 or 1 beams per leg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1800"/>
              <a:t>Simplifying shell surface</a:t>
            </a:r>
            <a:br>
              <a:rPr lang="en" sz="1800"/>
            </a:br>
            <a:r>
              <a:rPr lang="en" sz="1800"/>
              <a:t>	- fine mesh will have shell element side proportional to voxel pitch</a:t>
            </a:r>
            <a:br>
              <a:rPr lang="en" sz="1800"/>
            </a:br>
            <a:r>
              <a:rPr lang="en" sz="1800"/>
              <a:t>	- shell elements can be larger to reduce mesh size</a:t>
            </a:r>
          </a:p>
        </p:txBody>
      </p:sp>
      <p:pic>
        <p:nvPicPr>
          <p:cNvPr descr="lattice_shell.JP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700" y="1840575"/>
            <a:ext cx="1023475" cy="982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Shape 136"/>
          <p:cNvCxnSpPr/>
          <p:nvPr/>
        </p:nvCxnSpPr>
        <p:spPr>
          <a:xfrm flipH="1" rot="10800000">
            <a:off x="6133987" y="2050200"/>
            <a:ext cx="43890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7" name="Shape 137"/>
          <p:cNvCxnSpPr/>
          <p:nvPr/>
        </p:nvCxnSpPr>
        <p:spPr>
          <a:xfrm flipH="1" rot="10800000">
            <a:off x="6286387" y="2202600"/>
            <a:ext cx="43890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8" name="Shape 138"/>
          <p:cNvCxnSpPr/>
          <p:nvPr/>
        </p:nvCxnSpPr>
        <p:spPr>
          <a:xfrm flipH="1" rot="10800000">
            <a:off x="5947512" y="2006100"/>
            <a:ext cx="43890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9" name="Shape 139"/>
          <p:cNvCxnSpPr/>
          <p:nvPr/>
        </p:nvCxnSpPr>
        <p:spPr>
          <a:xfrm flipH="1" rot="10800000">
            <a:off x="5842725" y="1968400"/>
            <a:ext cx="291300" cy="1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0" name="Shape 140"/>
          <p:cNvCxnSpPr/>
          <p:nvPr/>
        </p:nvCxnSpPr>
        <p:spPr>
          <a:xfrm>
            <a:off x="5849275" y="2004350"/>
            <a:ext cx="812100" cy="1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1" name="Shape 141"/>
          <p:cNvCxnSpPr/>
          <p:nvPr/>
        </p:nvCxnSpPr>
        <p:spPr>
          <a:xfrm>
            <a:off x="5855825" y="2102600"/>
            <a:ext cx="658200" cy="1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lattice_shell.JPG"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1200" y="3216300"/>
            <a:ext cx="1122400" cy="1077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Shape 143"/>
          <p:cNvCxnSpPr/>
          <p:nvPr/>
        </p:nvCxnSpPr>
        <p:spPr>
          <a:xfrm flipH="1" rot="10800000">
            <a:off x="5100750" y="2137950"/>
            <a:ext cx="653700" cy="1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/>
          <p:nvPr/>
        </p:nvCxnSpPr>
        <p:spPr>
          <a:xfrm>
            <a:off x="5216500" y="2974600"/>
            <a:ext cx="2333700" cy="5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186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Reduce 3D wing with lattice substructure to simple beam model.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687050"/>
            <a:ext cx="8520600" cy="12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Estimated elastic axis from section centroid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Assumed spanwise relationship for EI and GJ.  </a:t>
            </a:r>
            <a:br>
              <a:rPr lang="en" sz="1400"/>
            </a:br>
            <a:r>
              <a:rPr lang="en" sz="1400"/>
              <a:t>   EI(x) = (EI)</a:t>
            </a:r>
            <a:r>
              <a:rPr baseline="-25000" lang="en" sz="1400"/>
              <a:t>root</a:t>
            </a:r>
            <a:r>
              <a:rPr lang="en" sz="1400"/>
              <a:t>*f(x).  f(x) is guesstimated.</a:t>
            </a:r>
            <a:br>
              <a:rPr lang="en" sz="1400"/>
            </a:br>
            <a:r>
              <a:rPr lang="en" sz="1400"/>
              <a:t>   GJ(x) = (GJ)</a:t>
            </a:r>
            <a:r>
              <a:rPr baseline="-25000" lang="en" sz="1400"/>
              <a:t>root</a:t>
            </a:r>
            <a:r>
              <a:rPr lang="en" sz="1400"/>
              <a:t>*g(x).  g(x) is guesstimated.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" sz="1400"/>
              <a:t>Calculate (EI)</a:t>
            </a:r>
            <a:r>
              <a:rPr baseline="-25000" lang="en" sz="1400"/>
              <a:t>root</a:t>
            </a:r>
            <a:r>
              <a:rPr lang="en" sz="1400"/>
              <a:t> and (GJ)</a:t>
            </a:r>
            <a:r>
              <a:rPr baseline="-25000" lang="en" sz="1400"/>
              <a:t>root</a:t>
            </a:r>
            <a:r>
              <a:rPr lang="en" sz="1400"/>
              <a:t> from matching tip displacement of 3D model and beam model</a:t>
            </a:r>
          </a:p>
        </p:txBody>
      </p:sp>
      <p:pic>
        <p:nvPicPr>
          <p:cNvPr descr="stick_model_full_plane.JP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99" y="2233099"/>
            <a:ext cx="2818174" cy="260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6325" y="2925775"/>
            <a:ext cx="2586249" cy="179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4125" y="2999999"/>
            <a:ext cx="2470150" cy="17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222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 results</a:t>
            </a:r>
            <a:br>
              <a:rPr lang="en"/>
            </a:br>
            <a:r>
              <a:rPr lang="en"/>
              <a:t>  From Boeing B757 stick model</a:t>
            </a:r>
          </a:p>
        </p:txBody>
      </p:sp>
      <p:pic>
        <p:nvPicPr>
          <p:cNvPr descr="B757_stick_model_modal_results.JP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22" y="1711125"/>
            <a:ext cx="6188125" cy="332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3385875" y="2329125"/>
            <a:ext cx="733200" cy="222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