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6" r:id="rId4"/>
    <p:sldId id="269" r:id="rId5"/>
    <p:sldId id="258" r:id="rId6"/>
    <p:sldId id="271" r:id="rId7"/>
    <p:sldId id="262" r:id="rId8"/>
    <p:sldId id="263" r:id="rId9"/>
    <p:sldId id="268" r:id="rId10"/>
    <p:sldId id="267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/>
    <p:restoredTop sz="86416"/>
  </p:normalViewPr>
  <p:slideViewPr>
    <p:cSldViewPr snapToGrid="0" snapToObjects="1">
      <p:cViewPr>
        <p:scale>
          <a:sx n="64" d="100"/>
          <a:sy n="64" d="100"/>
        </p:scale>
        <p:origin x="2152" y="1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38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271CF-940C-904B-B64A-D744480D011D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85AD-54FB-904C-99D3-67E8763E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교재설명</a:t>
            </a:r>
            <a:endParaRPr lang="en-US" altLang="ko-KR" dirty="0" smtClean="0"/>
          </a:p>
          <a:p>
            <a:r>
              <a:rPr lang="ko-KR" altLang="en-US" dirty="0" smtClean="0"/>
              <a:t>수업 진행 방식</a:t>
            </a:r>
            <a:endParaRPr lang="en-US" altLang="ko-KR" dirty="0" smtClean="0"/>
          </a:p>
          <a:p>
            <a:r>
              <a:rPr lang="ko-KR" altLang="en-US" dirty="0" smtClean="0"/>
              <a:t>질문의 중요성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182D4-232B-2048-9D92-35B4D3969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is force divided by the area to which it is applied.</a:t>
            </a:r>
          </a:p>
          <a:p>
            <a:r>
              <a:rPr lang="en-US" baseline="0" dirty="0" smtClean="0"/>
              <a:t>Strain is a measure to quantify the amount of ‘deformation’ applied to the tested piece.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85AD-54FB-904C-99D3-67E8763E1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DFB6-012E-D34D-8672-B0E45FC3DCE4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83A-2C91-3947-AB94-8CB56E63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jeong@changwon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ngung.jeong@gmail.com" TargetMode="External"/><Relationship Id="rId3" Type="http://schemas.openxmlformats.org/officeDocument/2006/relationships/hyperlink" Target="mailto:yjeong@changwon.ac.k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금속 유동 해석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(Metal Flow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Youngung Jeong (</a:t>
            </a:r>
            <a:r>
              <a:rPr lang="ko-KR" altLang="en-US" dirty="0" smtClean="0"/>
              <a:t>정영웅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yjeong@changwon.ac.kr</a:t>
            </a:r>
            <a:endParaRPr lang="en-US" dirty="0" smtClean="0"/>
          </a:p>
          <a:p>
            <a:r>
              <a:rPr lang="en-US" dirty="0" smtClean="0"/>
              <a:t>#52208</a:t>
            </a:r>
          </a:p>
          <a:p>
            <a:r>
              <a:rPr lang="en-US" dirty="0" smtClean="0"/>
              <a:t>Department of Metallurgy and Materials Science and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Elasticity and plasticity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탄성이란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소성이란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Can you explain it in the atomic scale?</a:t>
            </a:r>
          </a:p>
          <a:p>
            <a:pPr lvl="1"/>
            <a:r>
              <a:rPr lang="en-US" altLang="ko-KR" dirty="0" smtClean="0"/>
              <a:t>(Reminders: Atomic bonding, repulsive and attractive forces)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Can you explain it in the macro scale?</a:t>
            </a:r>
          </a:p>
        </p:txBody>
      </p:sp>
    </p:spTree>
    <p:extLst>
      <p:ext uri="{BB962C8B-B14F-4D97-AF65-F5344CB8AC3E}">
        <p14:creationId xmlns:p14="http://schemas.microsoft.com/office/powerpoint/2010/main" val="20468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behavior expected from a mild steel sample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71" y="892518"/>
            <a:ext cx="4699641" cy="3558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8758" y="4684295"/>
            <a:ext cx="9240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properties can be </a:t>
            </a:r>
            <a:r>
              <a:rPr lang="en-US" i="1" dirty="0" smtClean="0"/>
              <a:t>extracted </a:t>
            </a:r>
            <a:r>
              <a:rPr lang="en-US" dirty="0" smtClean="0"/>
              <a:t>from this data?</a:t>
            </a:r>
          </a:p>
          <a:p>
            <a:pPr marL="342900" indent="-342900">
              <a:buAutoNum type="arabicPeriod"/>
            </a:pPr>
            <a:r>
              <a:rPr lang="en-US" dirty="0" smtClean="0"/>
              <a:t>Strain hardening (work hardening)</a:t>
            </a:r>
          </a:p>
          <a:p>
            <a:pPr marL="342900" indent="-342900">
              <a:buAutoNum type="arabicPeriod"/>
            </a:pPr>
            <a:r>
              <a:rPr lang="en-US" dirty="0" smtClean="0"/>
              <a:t>Yield stress</a:t>
            </a:r>
          </a:p>
          <a:p>
            <a:pPr marL="342900" indent="-342900">
              <a:buAutoNum type="arabicPeriod"/>
            </a:pPr>
            <a:r>
              <a:rPr lang="en-US" dirty="0" smtClean="0"/>
              <a:t>Ultimate tensile stress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elongation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Elastic modulus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7660" y="5005137"/>
            <a:ext cx="399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is dependent on the size of material. A material property does not scale with the amount of applied load.</a:t>
            </a:r>
          </a:p>
          <a:p>
            <a:r>
              <a:rPr lang="en-US" dirty="0" smtClean="0"/>
              <a:t>What about extension?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2915" y="1690687"/>
            <a:ext cx="31623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10015"/>
              </p:ext>
            </p:extLst>
          </p:nvPr>
        </p:nvGraphicFramePr>
        <p:xfrm>
          <a:off x="9072514" y="2623662"/>
          <a:ext cx="2084321" cy="95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4" imgW="584200" imgH="266700" progId="Equation.DSMT4">
                  <p:embed/>
                </p:oleObj>
              </mc:Choice>
              <mc:Fallback>
                <p:oleObj r:id="rId4" imgW="5842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14" y="2623662"/>
                        <a:ext cx="2084321" cy="95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3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Engineering stress/strain curves</a:t>
            </a:r>
          </a:p>
          <a:p>
            <a:r>
              <a:rPr lang="en-US" dirty="0" smtClean="0"/>
              <a:t>Determine True stress/strain curves</a:t>
            </a:r>
          </a:p>
          <a:p>
            <a:r>
              <a:rPr lang="en-US" dirty="0" smtClean="0"/>
              <a:t>The data will be emailed to you after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891870"/>
            <a:ext cx="4296585" cy="240608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860465"/>
            <a:ext cx="5582920" cy="4164098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particular textbook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Reference books</a:t>
            </a:r>
          </a:p>
          <a:p>
            <a:pPr lvl="1"/>
            <a:r>
              <a:rPr lang="en-US" smtClean="0">
                <a:solidFill>
                  <a:schemeClr val="bg1"/>
                </a:solidFill>
              </a:rPr>
              <a:t>Recommended readings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Interactions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 do not know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During </a:t>
            </a:r>
            <a:r>
              <a:rPr lang="en-US" dirty="0" smtClean="0">
                <a:solidFill>
                  <a:schemeClr val="bg1"/>
                </a:solidFill>
              </a:rPr>
              <a:t>lecture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If things are not clear, blame 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After lecture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Email: </a:t>
            </a:r>
            <a:r>
              <a:rPr lang="en-US" dirty="0" err="1" smtClean="0">
                <a:solidFill>
                  <a:srgbClr val="FFFF00"/>
                </a:solidFill>
              </a:rPr>
              <a:t>yjeong@changwon.ac.kr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Knock knock </a:t>
            </a:r>
            <a:r>
              <a:rPr lang="en-US" dirty="0" smtClean="0">
                <a:solidFill>
                  <a:schemeClr val="bg1"/>
                </a:solidFill>
              </a:rPr>
              <a:t>knock #52208</a:t>
            </a:r>
          </a:p>
        </p:txBody>
      </p:sp>
    </p:spTree>
    <p:extLst>
      <p:ext uri="{BB962C8B-B14F-4D97-AF65-F5344CB8AC3E}">
        <p14:creationId xmlns:p14="http://schemas.microsoft.com/office/powerpoint/2010/main" val="21110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(to be determined)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1/3 Attendance</a:t>
            </a:r>
          </a:p>
          <a:p>
            <a:r>
              <a:rPr lang="en-US" dirty="0" smtClean="0"/>
              <a:t>1/3 Assignment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(Quiz)</a:t>
            </a:r>
            <a:endParaRPr lang="en-US" dirty="0" smtClean="0"/>
          </a:p>
          <a:p>
            <a:r>
              <a:rPr lang="en-US" dirty="0" smtClean="0"/>
              <a:t>1/3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(overall)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theories associated with metal plasticity</a:t>
            </a:r>
          </a:p>
          <a:p>
            <a:r>
              <a:rPr lang="en-US" dirty="0" smtClean="0"/>
              <a:t>Understand how material scientists / engineers represent the mechanical behavior in terms of mathematical expressions</a:t>
            </a:r>
          </a:p>
          <a:p>
            <a:r>
              <a:rPr lang="en-US" dirty="0" smtClean="0"/>
              <a:t>Successfully analyze / visualize experimental data / conduct some statistical estimation</a:t>
            </a:r>
          </a:p>
        </p:txBody>
      </p:sp>
    </p:spTree>
    <p:extLst>
      <p:ext uri="{BB962C8B-B14F-4D97-AF65-F5344CB8AC3E}">
        <p14:creationId xmlns:p14="http://schemas.microsoft.com/office/powerpoint/2010/main" val="7443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(who’s enrolled?)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4525"/>
          </a:xfrm>
        </p:spPr>
        <p:txBody>
          <a:bodyPr/>
          <a:lstStyle/>
          <a:p>
            <a:r>
              <a:rPr lang="en-US" dirty="0" smtClean="0"/>
              <a:t>Let’s take a moment for me to figure out who’s enrolled</a:t>
            </a:r>
          </a:p>
          <a:p>
            <a:pPr lvl="1"/>
            <a:r>
              <a:rPr lang="en-US" dirty="0" smtClean="0"/>
              <a:t>Understand your background by surveying the past lectures you’ve taken</a:t>
            </a:r>
          </a:p>
          <a:p>
            <a:pPr lvl="1"/>
            <a:r>
              <a:rPr lang="en-US" dirty="0" smtClean="0"/>
              <a:t>Do </a:t>
            </a:r>
            <a:r>
              <a:rPr lang="en-US" b="1" dirty="0" smtClean="0"/>
              <a:t>NOT</a:t>
            </a:r>
            <a:r>
              <a:rPr lang="en-US" dirty="0" smtClean="0"/>
              <a:t> leave your personal information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Action required</a:t>
            </a:r>
            <a:r>
              <a:rPr lang="en-US" dirty="0" smtClean="0"/>
              <a:t>) Please send your email address to 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smtClean="0">
                <a:hlinkClick r:id="rId2"/>
              </a:rPr>
              <a:t>youngung.jeong@gmail.com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hlinkClick r:id="rId3"/>
              </a:rPr>
              <a:t>yjeong@changwon.ac.kr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865" y="642989"/>
            <a:ext cx="3145347" cy="5242246"/>
          </a:xfrm>
          <a:prstGeom prst="rect">
            <a:avLst/>
          </a:prstGeom>
        </p:spPr>
      </p:pic>
      <p:sp>
        <p:nvSpPr>
          <p:cNvPr id="1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Lecture 1. Uniaxial tension test</a:t>
            </a:r>
          </a:p>
        </p:txBody>
      </p:sp>
    </p:spTree>
    <p:extLst>
      <p:ext uri="{BB962C8B-B14F-4D97-AF65-F5344CB8AC3E}">
        <p14:creationId xmlns:p14="http://schemas.microsoft.com/office/powerpoint/2010/main" val="20283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uniaxial tension test</a:t>
            </a:r>
          </a:p>
          <a:p>
            <a:r>
              <a:rPr lang="en-US" dirty="0" smtClean="0"/>
              <a:t>Understand how to describe </a:t>
            </a:r>
            <a:r>
              <a:rPr lang="en-US" dirty="0"/>
              <a:t>the behavior of metals subjected to uniaxial loading and the standard engineering quantities that are used in practical applications to characterize the mechanical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Understand how to process the draw data collected in a uniaxial tension test to obtain a few material properties</a:t>
            </a:r>
          </a:p>
        </p:txBody>
      </p:sp>
    </p:spTree>
    <p:extLst>
      <p:ext uri="{BB962C8B-B14F-4D97-AF65-F5344CB8AC3E}">
        <p14:creationId xmlns:p14="http://schemas.microsoft.com/office/powerpoint/2010/main" val="877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Uniaxial tension test (</a:t>
            </a:r>
            <a:r>
              <a:rPr lang="ko-KR" altLang="en-US" dirty="0" smtClean="0"/>
              <a:t>일축 인장 실험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18" y="1637933"/>
            <a:ext cx="8840296" cy="2547204"/>
          </a:xfrm>
          <a:prstGeom prst="rect">
            <a:avLst/>
          </a:prstGeom>
        </p:spPr>
      </p:pic>
      <p:sp>
        <p:nvSpPr>
          <p:cNvPr id="190" name="Rectangle 189"/>
          <p:cNvSpPr/>
          <p:nvPr/>
        </p:nvSpPr>
        <p:spPr>
          <a:xfrm>
            <a:off x="795542" y="4245230"/>
            <a:ext cx="578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charset="0"/>
                <a:ea typeface="ＭＳ 明朝" charset="-128"/>
                <a:cs typeface="Times New Roman" charset="0"/>
              </a:rPr>
              <a:t>(a) A strip tensile test piece and (b) a round bar specimen.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262" y="5051587"/>
            <a:ext cx="4262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변형률</a:t>
            </a:r>
            <a:endParaRPr lang="en-US" altLang="ko-KR" dirty="0" smtClean="0"/>
          </a:p>
          <a:p>
            <a:r>
              <a:rPr lang="ko-KR" altLang="en-US" dirty="0" smtClean="0"/>
              <a:t>변형의 정도</a:t>
            </a:r>
            <a:endParaRPr lang="en-US" altLang="ko-KR" dirty="0" smtClean="0"/>
          </a:p>
          <a:p>
            <a:r>
              <a:rPr lang="ko-KR" altLang="en-US" dirty="0" smtClean="0"/>
              <a:t>변형이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얼마나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되었는가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변형이 일어나기 전과 후의 차이는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8434" y="5059485"/>
            <a:ext cx="4778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물성 </a:t>
            </a:r>
            <a:r>
              <a:rPr lang="en-US" altLang="ko-KR" dirty="0" smtClean="0"/>
              <a:t>(material property)</a:t>
            </a:r>
            <a:r>
              <a:rPr lang="ko-KR" altLang="en-US" dirty="0" smtClean="0"/>
              <a:t>를 측정하는 방법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Thermal Conductivity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Thermal expansion coefficient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Stiffness</a:t>
            </a:r>
          </a:p>
        </p:txBody>
      </p:sp>
    </p:spTree>
    <p:extLst>
      <p:ext uri="{BB962C8B-B14F-4D97-AF65-F5344CB8AC3E}">
        <p14:creationId xmlns:p14="http://schemas.microsoft.com/office/powerpoint/2010/main" val="18988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(</a:t>
            </a:r>
            <a:r>
              <a:rPr lang="ko-KR" altLang="en-US" dirty="0" smtClean="0"/>
              <a:t>응력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strain (</a:t>
            </a:r>
            <a:r>
              <a:rPr lang="ko-KR" altLang="en-US" dirty="0" smtClean="0"/>
              <a:t>변형률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</a:t>
            </a:r>
            <a:r>
              <a:rPr lang="ko-KR" altLang="en-US" dirty="0" smtClean="0"/>
              <a:t>와</a:t>
            </a:r>
            <a:r>
              <a:rPr lang="en-US" dirty="0" smtClean="0"/>
              <a:t> strain </a:t>
            </a:r>
            <a:r>
              <a:rPr lang="ko-KR" altLang="en-US" dirty="0" smtClean="0"/>
              <a:t>으로 측정할 수 있는 물성은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기계적 물성</a:t>
            </a:r>
            <a:r>
              <a:rPr lang="en-US" altLang="ko-KR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Strain </a:t>
            </a:r>
            <a:r>
              <a:rPr lang="ko-KR" altLang="en-US" dirty="0"/>
              <a:t>측정법</a:t>
            </a:r>
            <a:r>
              <a:rPr lang="en-US" altLang="ko-KR" dirty="0"/>
              <a:t>?</a:t>
            </a:r>
          </a:p>
          <a:p>
            <a:pPr lvl="1"/>
            <a:r>
              <a:rPr lang="en-US" dirty="0"/>
              <a:t>Extensometer?</a:t>
            </a:r>
          </a:p>
          <a:p>
            <a:pPr lvl="1"/>
            <a:r>
              <a:rPr lang="en-US" dirty="0"/>
              <a:t>Lattice?</a:t>
            </a:r>
          </a:p>
          <a:p>
            <a:pPr lvl="1"/>
            <a:r>
              <a:rPr lang="en-US" dirty="0"/>
              <a:t>Strain </a:t>
            </a:r>
            <a:r>
              <a:rPr lang="en-US" dirty="0" smtClean="0"/>
              <a:t>gauge (</a:t>
            </a:r>
            <a:r>
              <a:rPr lang="ko-KR" altLang="en-US" dirty="0" smtClean="0"/>
              <a:t>저항 변화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Digital Image Correlation (using contrast between pixels, speckle pattern)</a:t>
            </a:r>
          </a:p>
          <a:p>
            <a:pPr lvl="1"/>
            <a:endParaRPr lang="en-US" dirty="0"/>
          </a:p>
          <a:p>
            <a:r>
              <a:rPr lang="en-US" dirty="0" smtClean="0"/>
              <a:t>Stress </a:t>
            </a:r>
            <a:r>
              <a:rPr lang="ko-KR" altLang="en-US" dirty="0" smtClean="0"/>
              <a:t>측정법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smtClean="0"/>
              <a:t>Load-cell</a:t>
            </a:r>
          </a:p>
          <a:p>
            <a:pPr lvl="1"/>
            <a:r>
              <a:rPr lang="en-US" dirty="0" smtClean="0"/>
              <a:t>Crystal Lattice (Diffraction)</a:t>
            </a:r>
          </a:p>
        </p:txBody>
      </p:sp>
    </p:spTree>
    <p:extLst>
      <p:ext uri="{BB962C8B-B14F-4D97-AF65-F5344CB8AC3E}">
        <p14:creationId xmlns:p14="http://schemas.microsoft.com/office/powerpoint/2010/main" val="1785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476</Words>
  <Application>Microsoft Macintosh PowerPoint</Application>
  <PresentationFormat>Widescreen</PresentationFormat>
  <Paragraphs>87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ＭＳ 明朝</vt:lpstr>
      <vt:lpstr>Times New Roman</vt:lpstr>
      <vt:lpstr>맑은 고딕</vt:lpstr>
      <vt:lpstr>Office Theme</vt:lpstr>
      <vt:lpstr>Equation.DSMT4</vt:lpstr>
      <vt:lpstr>금속 유동 해석  (Metal Flow Analysis)</vt:lpstr>
      <vt:lpstr>Information</vt:lpstr>
      <vt:lpstr>Assessment (to be determined)</vt:lpstr>
      <vt:lpstr>Objectives (overall)</vt:lpstr>
      <vt:lpstr>Survey (who’s enrolled?)</vt:lpstr>
      <vt:lpstr>Lecture 1. Uniaxial tension test</vt:lpstr>
      <vt:lpstr>Objectives</vt:lpstr>
      <vt:lpstr>Uniaxial tension test (일축 인장 실험)</vt:lpstr>
      <vt:lpstr>Stress (응력) and strain (변형률)</vt:lpstr>
      <vt:lpstr>Elasticity and plasticity</vt:lpstr>
      <vt:lpstr>Typical behavior expected from a mild steel sample</vt:lpstr>
      <vt:lpstr>Assignment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Youngung</dc:creator>
  <cp:lastModifiedBy>Youngung</cp:lastModifiedBy>
  <cp:revision>131</cp:revision>
  <dcterms:created xsi:type="dcterms:W3CDTF">2017-02-24T04:23:43Z</dcterms:created>
  <dcterms:modified xsi:type="dcterms:W3CDTF">2017-03-07T03:14:14Z</dcterms:modified>
</cp:coreProperties>
</file>