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64" r:id="rId10"/>
    <p:sldId id="267" r:id="rId11"/>
    <p:sldId id="274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EDA70-BA75-3EA7-B6AB-C404CF4F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0AFA7A-0DF5-1BFC-4415-9C779B2AE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9A443A-4187-0E40-47A7-B7A5934F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198087-6B25-AFEE-7B4D-1F190C0F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965C3-1E15-C487-24E8-B55A617A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3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58B81-410D-85D0-C1B4-287F6044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0528D5-4226-9D7E-5CA5-0B9E6F219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B267D-AF0D-16D1-950E-B17252F4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9C5F9F-76A2-6773-EFE7-E04AAB46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773D8-EDAA-D0F3-6631-C64BFFF7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3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C20D2D-CFA4-EE59-C868-121764ABC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D29A11-7A98-820D-A72A-B35077B8D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D13BFF-405E-E118-6E1F-A87D2D17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F1002E-CB9B-95F2-1487-9D3B9A3F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A9714-EDF1-EE5E-2490-CA2899B7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7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29979-19B9-9E39-936B-A345A7F9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FCC7C-9B98-367F-E8E0-7C53F0FE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B86315-747B-BB33-4988-8BC5E4E0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2F860-A6DD-C811-F6F8-80CF1141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74B3A-6162-C641-81CA-492EF77D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A5D49-7C3C-1BA1-507B-0663E5E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2CE8BF-86B0-17C7-66BB-1BE631B0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B7F3F-D76F-F0C5-4903-583C6A2B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AB1E67-D52A-95C7-7880-03670862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9B3F40-B99E-FC9B-DFE6-2BC73B2D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69DDC-AE80-BE63-1CD6-BA42ADB3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FD654-5177-1EF8-DA7B-AD30929E4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BCB38A-0989-A580-6DB7-9A15B114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48E9D-ADBD-4A1A-D3E9-ECD972E8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DB074D-085F-D068-EEC7-F15BEA8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A151FE-71A6-347E-6EB7-19FFB36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48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9A2FD-2272-5B0E-8995-6564E074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95EAE-FD4B-5244-9F3B-88B75B89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3EFFCE-1411-411D-0B21-7835BFED2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CE79EC-4693-C97D-4D5D-C209D6EAF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B3F498-CBA7-8278-8B11-176B3B555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8C0D23-70C5-4A02-BE61-9B66A5BE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7AE0D3-0D12-7A9B-4887-D80811A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FE2290-4F61-0512-9885-76DB3C34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4EB84-7EDB-4594-6776-B5683B9F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645DBA-7CC6-92E7-6DD8-FEA263CA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549D29-BC56-3541-D65F-6713F32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1942F-DEA1-B9DA-6EB9-1B972FA4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1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0BCB69-CFDF-B57C-94A0-21566BAA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C093FD-81EA-EA5A-6AA0-438D7093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C4A016-AA93-C85E-52E9-153E9A3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5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470A1-DC6F-72C7-5FED-E2321EAD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336B2-D3EA-10F9-9B2D-93408630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F7783B-6758-E4CF-34E7-88725E72E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CC698E-29C0-7F02-76C2-29E4C353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99731-6673-9465-20FE-ACD9668E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D02BE-1D7A-945F-DC2A-08C48301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69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8522B-FBE6-ECAA-B095-43BFE959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6E4B62-4B94-B0E4-E92B-48ECB72D6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81190-0D52-45D6-686A-8A4ECEE5D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A26D5-4D54-F138-1C3B-645696FE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37203F-80A7-FC16-2210-AF672EB5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A056BD-10E1-7FF6-F02B-5434ED48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48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243E5-4998-A2AF-0E34-FD4B7C74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1E4CCB-4942-782A-0A3C-E73A63C5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47D10-4BC7-C811-5164-3E70B6043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4B45-6342-4F65-9BFB-62695122870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77975-49E8-975B-9D7B-9FF862F0C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DE1F9-6DD9-FA1F-E580-035BD6B90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1772-8B83-429D-9D21-2693445CA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83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C9085-5F9C-597B-C3E1-3A9717129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ru-RU" sz="25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ВЫПУСКНАЯ КВАЛИФИКАЦИОННАЯ РАБОТА </a:t>
            </a:r>
            <a:br>
              <a:rPr lang="ru-RU" sz="2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5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по курсу </a:t>
            </a:r>
            <a:r>
              <a:rPr lang="ru-RU" sz="25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«</a:t>
            </a:r>
            <a:r>
              <a:rPr lang="en-US" sz="25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Data Science</a:t>
            </a:r>
            <a:r>
              <a:rPr lang="ru-RU" sz="25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»</a:t>
            </a:r>
            <a:br>
              <a:rPr lang="ru-RU" sz="25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ru-RU" sz="25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ru-RU" sz="25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на тему «Прогнозирование конечных свойств новых материалов (композиционных материалов)»</a:t>
            </a:r>
            <a:endParaRPr lang="ru-RU" sz="2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C014D1-8EBE-898D-1206-6BDD52715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Слушатель					Маслова Ольга Владимировна</a:t>
            </a:r>
          </a:p>
          <a:p>
            <a:endParaRPr lang="ru-RU" sz="1800" dirty="0">
              <a:latin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</a:rPr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31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577925"/>
          </a:xfrm>
        </p:spPr>
        <p:txBody>
          <a:bodyPr>
            <a:normAutofit/>
          </a:bodyPr>
          <a:lstStyle/>
          <a:p>
            <a:r>
              <a:rPr lang="ru-RU" sz="4000" dirty="0"/>
              <a:t>Прогнозирование моделей для прогноза прочности при растяжении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D171EF4D-D4C6-5F1D-598F-3286A3335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7103006"/>
                  </p:ext>
                </p:extLst>
              </p:nvPr>
            </p:nvGraphicFramePr>
            <p:xfrm>
              <a:off x="5729437" y="1199983"/>
              <a:ext cx="6265245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4196502988"/>
                        </a:ext>
                      </a:extLst>
                    </a:gridCol>
                    <a:gridCol w="1201153">
                      <a:extLst>
                        <a:ext uri="{9D8B030D-6E8A-4147-A177-3AD203B41FA5}">
                          <a16:colId xmlns:a16="http://schemas.microsoft.com/office/drawing/2014/main" val="2350311215"/>
                        </a:ext>
                      </a:extLst>
                    </a:gridCol>
                    <a:gridCol w="1212783">
                      <a:extLst>
                        <a:ext uri="{9D8B030D-6E8A-4147-A177-3AD203B41FA5}">
                          <a16:colId xmlns:a16="http://schemas.microsoft.com/office/drawing/2014/main" val="4219582723"/>
                        </a:ext>
                      </a:extLst>
                    </a:gridCol>
                    <a:gridCol w="1222409">
                      <a:extLst>
                        <a:ext uri="{9D8B030D-6E8A-4147-A177-3AD203B41FA5}">
                          <a16:colId xmlns:a16="http://schemas.microsoft.com/office/drawing/2014/main" val="3023049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MSE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4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Линейная регрессия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-0,0128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0,0341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0,1463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830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Случайный лес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-0,0087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0,0340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0,1484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924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К-ближайших соседей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-0,1515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0,0388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0,1578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402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D171EF4D-D4C6-5F1D-598F-3286A3335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7103006"/>
                  </p:ext>
                </p:extLst>
              </p:nvPr>
            </p:nvGraphicFramePr>
            <p:xfrm>
              <a:off x="5729437" y="1199983"/>
              <a:ext cx="6265245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4196502988"/>
                        </a:ext>
                      </a:extLst>
                    </a:gridCol>
                    <a:gridCol w="1201153">
                      <a:extLst>
                        <a:ext uri="{9D8B030D-6E8A-4147-A177-3AD203B41FA5}">
                          <a16:colId xmlns:a16="http://schemas.microsoft.com/office/drawing/2014/main" val="2350311215"/>
                        </a:ext>
                      </a:extLst>
                    </a:gridCol>
                    <a:gridCol w="1212783">
                      <a:extLst>
                        <a:ext uri="{9D8B030D-6E8A-4147-A177-3AD203B41FA5}">
                          <a16:colId xmlns:a16="http://schemas.microsoft.com/office/drawing/2014/main" val="4219582723"/>
                        </a:ext>
                      </a:extLst>
                    </a:gridCol>
                    <a:gridCol w="1222409">
                      <a:extLst>
                        <a:ext uri="{9D8B030D-6E8A-4147-A177-3AD203B41FA5}">
                          <a16:colId xmlns:a16="http://schemas.microsoft.com/office/drawing/2014/main" val="302304986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19797" t="-8197" r="-205076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MSE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4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Линейная регрессия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-0,0128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0,0341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0,1463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830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Случайный лес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-0,0087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0,0340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0,1484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924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К-ближайших соседей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-0,1515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0,0388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0,1578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402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Объект 2">
            <a:extLst>
              <a:ext uri="{FF2B5EF4-FFF2-40B4-BE49-F238E27FC236}">
                <a16:creationId xmlns:a16="http://schemas.microsoft.com/office/drawing/2014/main" id="{B7F7C158-A629-4712-C7E8-E7A1FB62F128}"/>
              </a:ext>
            </a:extLst>
          </p:cNvPr>
          <p:cNvSpPr txBox="1">
            <a:spLocks/>
          </p:cNvSpPr>
          <p:nvPr/>
        </p:nvSpPr>
        <p:spPr>
          <a:xfrm>
            <a:off x="604520" y="1467366"/>
            <a:ext cx="10398760" cy="1961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ru-RU" dirty="0"/>
              <a:t>Полученные результаты не </a:t>
            </a:r>
          </a:p>
          <a:p>
            <a:pPr marL="0" indent="0">
              <a:buNone/>
            </a:pPr>
            <a:r>
              <a:rPr lang="ru-RU" dirty="0"/>
              <a:t>позволяют говорить о какой-либо </a:t>
            </a:r>
          </a:p>
          <a:p>
            <a:pPr marL="0" indent="0">
              <a:buNone/>
            </a:pPr>
            <a:r>
              <a:rPr lang="ru-RU" dirty="0"/>
              <a:t>линейной зависимости</a:t>
            </a:r>
          </a:p>
          <a:p>
            <a:pPr marL="0" indent="0">
              <a:buNone/>
            </a:pPr>
            <a:r>
              <a:rPr lang="ru-RU" dirty="0"/>
              <a:t>2) Выбрать из данных моделей </a:t>
            </a:r>
          </a:p>
          <a:p>
            <a:pPr marL="0" indent="0">
              <a:buNone/>
            </a:pPr>
            <a:r>
              <a:rPr lang="ru-RU" dirty="0"/>
              <a:t>«лучшую» также не представляется возможным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31DA7A-1F29-179F-4117-6464A5AD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3491818"/>
            <a:ext cx="3845896" cy="26366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55FDA9-CE4E-6896-4FED-B06693C03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657" y="3529577"/>
            <a:ext cx="3752716" cy="26616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520264-A47B-3066-CCCB-2A849176D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373" y="3466758"/>
            <a:ext cx="3845896" cy="28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0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577925"/>
          </a:xfrm>
        </p:spPr>
        <p:txBody>
          <a:bodyPr>
            <a:normAutofit/>
          </a:bodyPr>
          <a:lstStyle/>
          <a:p>
            <a:r>
              <a:rPr lang="ru-RU" sz="4000" dirty="0"/>
              <a:t>Прогнозирование моделей для прогноза модуля упругости при растяжении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D171EF4D-D4C6-5F1D-598F-3286A3335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5878894"/>
                  </p:ext>
                </p:extLst>
              </p:nvPr>
            </p:nvGraphicFramePr>
            <p:xfrm>
              <a:off x="5705024" y="1189809"/>
              <a:ext cx="6265245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4196502988"/>
                        </a:ext>
                      </a:extLst>
                    </a:gridCol>
                    <a:gridCol w="1201153">
                      <a:extLst>
                        <a:ext uri="{9D8B030D-6E8A-4147-A177-3AD203B41FA5}">
                          <a16:colId xmlns:a16="http://schemas.microsoft.com/office/drawing/2014/main" val="2350311215"/>
                        </a:ext>
                      </a:extLst>
                    </a:gridCol>
                    <a:gridCol w="1212783">
                      <a:extLst>
                        <a:ext uri="{9D8B030D-6E8A-4147-A177-3AD203B41FA5}">
                          <a16:colId xmlns:a16="http://schemas.microsoft.com/office/drawing/2014/main" val="4219582723"/>
                        </a:ext>
                      </a:extLst>
                    </a:gridCol>
                    <a:gridCol w="1222409">
                      <a:extLst>
                        <a:ext uri="{9D8B030D-6E8A-4147-A177-3AD203B41FA5}">
                          <a16:colId xmlns:a16="http://schemas.microsoft.com/office/drawing/2014/main" val="3023049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MSE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4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Линейная регрессия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-0,0181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0,0385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0,1605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830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Случайный лес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-0,0513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0,0398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0,1626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924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К-ближайших соседей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-0,1185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0,0448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0,1723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402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D171EF4D-D4C6-5F1D-598F-3286A3335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5878894"/>
                  </p:ext>
                </p:extLst>
              </p:nvPr>
            </p:nvGraphicFramePr>
            <p:xfrm>
              <a:off x="5705024" y="1189809"/>
              <a:ext cx="6265245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4196502988"/>
                        </a:ext>
                      </a:extLst>
                    </a:gridCol>
                    <a:gridCol w="1201153">
                      <a:extLst>
                        <a:ext uri="{9D8B030D-6E8A-4147-A177-3AD203B41FA5}">
                          <a16:colId xmlns:a16="http://schemas.microsoft.com/office/drawing/2014/main" val="2350311215"/>
                        </a:ext>
                      </a:extLst>
                    </a:gridCol>
                    <a:gridCol w="1212783">
                      <a:extLst>
                        <a:ext uri="{9D8B030D-6E8A-4147-A177-3AD203B41FA5}">
                          <a16:colId xmlns:a16="http://schemas.microsoft.com/office/drawing/2014/main" val="4219582723"/>
                        </a:ext>
                      </a:extLst>
                    </a:gridCol>
                    <a:gridCol w="1222409">
                      <a:extLst>
                        <a:ext uri="{9D8B030D-6E8A-4147-A177-3AD203B41FA5}">
                          <a16:colId xmlns:a16="http://schemas.microsoft.com/office/drawing/2014/main" val="302304986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19797" t="-8197" r="-20507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MSE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4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Линейная регрессия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-0,0181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0,0385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0,1605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830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Случайный лес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-0,0513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0,0398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0,1626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924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К-ближайших соседей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-0,1185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0,0448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0,1723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402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Объект 2">
            <a:extLst>
              <a:ext uri="{FF2B5EF4-FFF2-40B4-BE49-F238E27FC236}">
                <a16:creationId xmlns:a16="http://schemas.microsoft.com/office/drawing/2014/main" id="{B7F7C158-A629-4712-C7E8-E7A1FB62F128}"/>
              </a:ext>
            </a:extLst>
          </p:cNvPr>
          <p:cNvSpPr txBox="1">
            <a:spLocks/>
          </p:cNvSpPr>
          <p:nvPr/>
        </p:nvSpPr>
        <p:spPr>
          <a:xfrm>
            <a:off x="604520" y="1467366"/>
            <a:ext cx="10398760" cy="1961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ru-RU" dirty="0"/>
              <a:t>Полученные результаты также не </a:t>
            </a:r>
          </a:p>
          <a:p>
            <a:pPr marL="0" indent="0">
              <a:buNone/>
            </a:pPr>
            <a:r>
              <a:rPr lang="ru-RU" dirty="0"/>
              <a:t>позволяют говорить о какой-либо </a:t>
            </a:r>
          </a:p>
          <a:p>
            <a:pPr marL="0" indent="0">
              <a:buNone/>
            </a:pPr>
            <a:r>
              <a:rPr lang="ru-RU" dirty="0"/>
              <a:t>линейной зависимости</a:t>
            </a:r>
          </a:p>
          <a:p>
            <a:pPr marL="0" indent="0">
              <a:buNone/>
            </a:pPr>
            <a:r>
              <a:rPr lang="ru-RU" dirty="0"/>
              <a:t>2) Выбрать из данных моделей </a:t>
            </a:r>
          </a:p>
          <a:p>
            <a:pPr marL="0" indent="0">
              <a:buNone/>
            </a:pPr>
            <a:r>
              <a:rPr lang="ru-RU" dirty="0"/>
              <a:t>«лучшую» также не представляется возможным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7018DA-C3D7-28ED-773D-6C148B2E1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1" y="3591051"/>
            <a:ext cx="3449473" cy="25387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C26404A-58EB-CC84-3432-04B592E0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627" y="3483336"/>
            <a:ext cx="3722485" cy="27193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924AE35-1EF8-2B33-A7FD-54507B40C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505" y="3529578"/>
            <a:ext cx="3737902" cy="27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19" y="-58203"/>
            <a:ext cx="10515600" cy="1362977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нейронной сети для рекомендации соотношения матрица-наполнитель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2094B-F197-A81A-9656-C7DC5ED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49" y="1379370"/>
            <a:ext cx="6524855" cy="2251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Полученные результаты говорят о том, что либо в нашей выборке нет зависимостей, либо наша модель не смогла их определить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539BAE-97C7-E268-0FA0-9919CBDF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31" y="1304774"/>
            <a:ext cx="3990745" cy="38447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D2C2E5-3A31-D6D1-9FE9-1A2CB44F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2582476"/>
            <a:ext cx="5826472" cy="36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5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2094B-F197-A81A-9656-C7DC5ED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931545"/>
            <a:ext cx="10398760" cy="5122746"/>
          </a:xfrm>
        </p:spPr>
        <p:txBody>
          <a:bodyPr/>
          <a:lstStyle/>
          <a:p>
            <a:r>
              <a:rPr lang="ru-RU" dirty="0"/>
              <a:t>Первичный статистический анализ не выявил очевидных зависимостей между переменными</a:t>
            </a:r>
          </a:p>
          <a:p>
            <a:r>
              <a:rPr lang="ru-RU" dirty="0"/>
              <a:t>Построенные модели линейной регрессии, случайного леса, к-ближайших соседей, нейронной сети также не продемонстрировали удовлетворительных результатов для прогноза модуля упругости при растяжении, прочности при растяжении и </a:t>
            </a:r>
            <a:r>
              <a:rPr lang="ru-RU"/>
              <a:t>соотношения матрицы-наполнителя</a:t>
            </a:r>
            <a:endParaRPr lang="ru-RU" dirty="0"/>
          </a:p>
          <a:p>
            <a:r>
              <a:rPr lang="ru-RU" dirty="0"/>
              <a:t>Используемым набором алгоритмов задачу прогнозирования конечных свойств новых материалов (композитных материалов) решить не удалось</a:t>
            </a:r>
          </a:p>
        </p:txBody>
      </p:sp>
    </p:spTree>
    <p:extLst>
      <p:ext uri="{BB962C8B-B14F-4D97-AF65-F5344CB8AC3E}">
        <p14:creationId xmlns:p14="http://schemas.microsoft.com/office/powerpoint/2010/main" val="301632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0E307-2F1C-1B0A-7D22-0400A425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Решаемые задачи, анализ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58294-79AF-6854-D53D-95F8CCBD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Разведочный анализ данных</a:t>
            </a:r>
          </a:p>
          <a:p>
            <a:r>
              <a:rPr lang="ru-RU" dirty="0"/>
              <a:t>Построение нескольких моделей для прогноза модуля упругости при растяжении и прочности при растяжении</a:t>
            </a:r>
          </a:p>
          <a:p>
            <a:r>
              <a:rPr lang="ru-RU" dirty="0"/>
              <a:t>Построение нейронной сети для прогноза соотношения матрица-наполнитель</a:t>
            </a:r>
          </a:p>
          <a:p>
            <a:endParaRPr lang="ru-RU" sz="2800" b="1" dirty="0">
              <a:cs typeface="Arial" panose="020B0604020202020204" pitchFamily="34" charset="0"/>
            </a:endParaRPr>
          </a:p>
          <a:p>
            <a:r>
              <a:rPr lang="ru-RU" dirty="0"/>
              <a:t>13 показателей</a:t>
            </a:r>
          </a:p>
          <a:p>
            <a:r>
              <a:rPr lang="ru-RU" dirty="0"/>
              <a:t>1023 строки данных по показателям</a:t>
            </a:r>
          </a:p>
          <a:p>
            <a:r>
              <a:rPr lang="ru-RU" dirty="0"/>
              <a:t>Пропуски в данных отсутствуют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5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325563"/>
          </a:xfrm>
        </p:spPr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2094B-F197-A81A-9656-C7DC5ED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931545"/>
            <a:ext cx="10398760" cy="1019175"/>
          </a:xfrm>
        </p:spPr>
        <p:txBody>
          <a:bodyPr/>
          <a:lstStyle/>
          <a:p>
            <a:r>
              <a:rPr lang="ru-RU" dirty="0"/>
              <a:t>Описательная статистика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A1BAC2-958F-A757-BC74-E7D53A27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555750"/>
            <a:ext cx="9468444" cy="459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34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2094B-F197-A81A-9656-C7DC5ED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931545"/>
            <a:ext cx="10398760" cy="1019175"/>
          </a:xfrm>
        </p:spPr>
        <p:txBody>
          <a:bodyPr/>
          <a:lstStyle/>
          <a:p>
            <a:r>
              <a:rPr lang="ru-RU" dirty="0"/>
              <a:t>Гистограмма распределения </a:t>
            </a:r>
          </a:p>
          <a:p>
            <a:pPr marL="0" indent="0">
              <a:buNone/>
            </a:pPr>
            <a:r>
              <a:rPr lang="ru-RU" dirty="0"/>
              <a:t>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18F4A9-E381-28E3-391D-34D811B25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791200" cy="40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19C583-256E-C64B-268E-779724C1E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4121150"/>
            <a:ext cx="3803650" cy="2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0CFB90D-3489-3044-8211-EDD01C04C23C}"/>
              </a:ext>
            </a:extLst>
          </p:cNvPr>
          <p:cNvSpPr txBox="1">
            <a:spLocks/>
          </p:cNvSpPr>
          <p:nvPr/>
        </p:nvSpPr>
        <p:spPr>
          <a:xfrm>
            <a:off x="662940" y="2583815"/>
            <a:ext cx="5351780" cy="388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ru-RU" sz="2200" dirty="0"/>
              <a:t>Нормальное распределение для большинства данных с неотрицательными значениями</a:t>
            </a:r>
          </a:p>
          <a:p>
            <a:pPr marL="514350" indent="-514350">
              <a:buAutoNum type="arabicParenR"/>
            </a:pPr>
            <a:r>
              <a:rPr lang="ru-RU" sz="2200" dirty="0"/>
              <a:t>«Угол нашивки» принимает только 2 дискретных значения</a:t>
            </a:r>
          </a:p>
          <a:p>
            <a:pPr marL="514350" indent="-514350">
              <a:buAutoNum type="arabicParenR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12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2094B-F197-A81A-9656-C7DC5ED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931545"/>
            <a:ext cx="10398760" cy="1019175"/>
          </a:xfrm>
        </p:spPr>
        <p:txBody>
          <a:bodyPr/>
          <a:lstStyle/>
          <a:p>
            <a:r>
              <a:rPr lang="ru-RU" dirty="0"/>
              <a:t>«Ящики с усами»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ACBB05-C021-1F05-4819-C185CAA9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52070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5D39DF-0951-6579-F60A-B584CB955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920" y="4338320"/>
            <a:ext cx="2427604" cy="24477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629934F-B47C-7D6E-6859-E357B201B15F}"/>
              </a:ext>
            </a:extLst>
          </p:cNvPr>
          <p:cNvSpPr txBox="1">
            <a:spLocks/>
          </p:cNvSpPr>
          <p:nvPr/>
        </p:nvSpPr>
        <p:spPr>
          <a:xfrm>
            <a:off x="662940" y="2583815"/>
            <a:ext cx="5351780" cy="388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/>
              <a:t>Наличие некоторого количества выбросов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68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2094B-F197-A81A-9656-C7DC5ED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931545"/>
            <a:ext cx="4702426" cy="1019175"/>
          </a:xfrm>
        </p:spPr>
        <p:txBody>
          <a:bodyPr/>
          <a:lstStyle/>
          <a:p>
            <a:r>
              <a:rPr lang="ru-RU" dirty="0"/>
              <a:t>Попарные графики рассеивания точек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EA950D-E5C4-9DA6-A67A-86D97AF36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46" y="285315"/>
            <a:ext cx="6771423" cy="64908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4004D373-B28E-35D8-F044-22F08B0C4BD3}"/>
              </a:ext>
            </a:extLst>
          </p:cNvPr>
          <p:cNvSpPr txBox="1">
            <a:spLocks/>
          </p:cNvSpPr>
          <p:nvPr/>
        </p:nvSpPr>
        <p:spPr>
          <a:xfrm>
            <a:off x="662940" y="2583815"/>
            <a:ext cx="4111191" cy="388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ru-RU" sz="2200" dirty="0"/>
              <a:t>Также наличие некоторого количества выбросов вдали от общего «облака»</a:t>
            </a:r>
          </a:p>
          <a:p>
            <a:pPr marL="457200" indent="-457200">
              <a:buAutoNum type="arabicParenR"/>
            </a:pPr>
            <a:r>
              <a:rPr lang="ru-RU" sz="2200" dirty="0"/>
              <a:t>Очевидных зависимостей нет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6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2094B-F197-A81A-9656-C7DC5ED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931545"/>
            <a:ext cx="4150360" cy="1019175"/>
          </a:xfrm>
        </p:spPr>
        <p:txBody>
          <a:bodyPr/>
          <a:lstStyle/>
          <a:p>
            <a:r>
              <a:rPr lang="ru-RU" dirty="0"/>
              <a:t>Тепловая карта корреляций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69636F-B190-D5C2-7BF4-C48C2A829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18" y="331270"/>
            <a:ext cx="8545061" cy="5739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C2FD6B9-BC5D-FEB1-CCDF-531B7EEB4C21}"/>
              </a:ext>
            </a:extLst>
          </p:cNvPr>
          <p:cNvSpPr txBox="1">
            <a:spLocks/>
          </p:cNvSpPr>
          <p:nvPr/>
        </p:nvSpPr>
        <p:spPr>
          <a:xfrm>
            <a:off x="662940" y="2583815"/>
            <a:ext cx="4111191" cy="388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/>
              <a:t>Линейных </a:t>
            </a:r>
          </a:p>
          <a:p>
            <a:pPr marL="0" indent="0">
              <a:buNone/>
            </a:pPr>
            <a:r>
              <a:rPr lang="ru-RU" sz="2200" dirty="0"/>
              <a:t>зависимостей нет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75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325563"/>
          </a:xfrm>
        </p:spPr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2094B-F197-A81A-9656-C7DC5ED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931545"/>
            <a:ext cx="9097745" cy="1019175"/>
          </a:xfrm>
        </p:spPr>
        <p:txBody>
          <a:bodyPr/>
          <a:lstStyle/>
          <a:p>
            <a:r>
              <a:rPr lang="ru-RU" dirty="0"/>
              <a:t>Данные до удаления выбросов и нормализации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63249-5721-284A-9556-7EBB00F10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09" y="1655712"/>
            <a:ext cx="8567422" cy="4270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51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8CB45-7518-9C88-003A-C4A6FF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211138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2094B-F197-A81A-9656-C7DC5ED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931545"/>
            <a:ext cx="10398760" cy="1019175"/>
          </a:xfrm>
        </p:spPr>
        <p:txBody>
          <a:bodyPr/>
          <a:lstStyle/>
          <a:p>
            <a:r>
              <a:rPr lang="ru-RU" dirty="0"/>
              <a:t>Данные после удаления выбросов и нормализации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D49BA9-7099-725F-D468-BC9B694DA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665871"/>
            <a:ext cx="7266637" cy="4715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169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332</Words>
  <Application>Microsoft Office PowerPoint</Application>
  <PresentationFormat>Широкоэкранный</PresentationFormat>
  <Paragraphs>78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 по курсу «Data Science»  на тему «Прогнозирование конечных свойств новых материалов (композиционных материалов)»</vt:lpstr>
      <vt:lpstr>Решаемые задачи, анализ датасета</vt:lpstr>
      <vt:lpstr>Разведочный анализ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Предобработка данных</vt:lpstr>
      <vt:lpstr>Презентация PowerPoint</vt:lpstr>
      <vt:lpstr>Прогнозирование моделей для прогноза прочности при растяжении</vt:lpstr>
      <vt:lpstr>Прогнозирование моделей для прогноза модуля упругости при растяжении</vt:lpstr>
      <vt:lpstr>Создание нейронной сети для рекомендации соотношения матрица-наполнитель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Ольга Маслова</dc:creator>
  <cp:lastModifiedBy>Ольга Маслова</cp:lastModifiedBy>
  <cp:revision>18</cp:revision>
  <dcterms:created xsi:type="dcterms:W3CDTF">2022-06-17T13:20:11Z</dcterms:created>
  <dcterms:modified xsi:type="dcterms:W3CDTF">2022-06-17T15:00:23Z</dcterms:modified>
</cp:coreProperties>
</file>