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98" r:id="rId2"/>
    <p:sldMasterId id="2147483710" r:id="rId3"/>
  </p:sldMasterIdLst>
  <p:notesMasterIdLst>
    <p:notesMasterId r:id="rId40"/>
  </p:notesMasterIdLst>
  <p:sldIdLst>
    <p:sldId id="298" r:id="rId4"/>
    <p:sldId id="299" r:id="rId5"/>
    <p:sldId id="256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90" r:id="rId34"/>
    <p:sldId id="291" r:id="rId35"/>
    <p:sldId id="293" r:id="rId36"/>
    <p:sldId id="294" r:id="rId37"/>
    <p:sldId id="295" r:id="rId38"/>
    <p:sldId id="296" r:id="rId3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Poppins" panose="000005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6.fntdata"/><Relationship Id="rId20" Type="http://schemas.openxmlformats.org/officeDocument/2006/relationships/slide" Target="slides/slide17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e5381c84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e5381c84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e5381c846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e5381c846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e5381c846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e5381c846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e5381c846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e5381c846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e5381c846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e5381c846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e5381c846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e5381c846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eed7a9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eed7a9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e93e7cd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e93e7cd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e5381c846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e5381c846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eb243501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eb243501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5381c846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e5381c846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e5381c846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e5381c846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e5381c846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e5381c846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e5381c846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e5381c846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e5381c846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e5381c846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e5381c846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e5381c846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2f1dfc1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2f1dfc1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5381c846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5381c846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e5381c846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e5381c846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e5381c846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e5381c846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e5381c846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e5381c846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de5381c846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de5381c846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eec63859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eec63859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defc1f0b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defc1f0b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6a09c3e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16a09c3e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e5381c846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e5381c846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e5381c846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e5381c846_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6a09c3e0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6a09c3e0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e5381c846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e5381c846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5381c846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5381c846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e5381c846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e5381c846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e5381c846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e5381c846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e5381c846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e5381c846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e5381c846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e5381c846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0F91-5398-3E48-90A3-332886D7B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9596B-C84F-1642-A802-573DD956E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99E1-ED47-E54D-8C8F-1C178F0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BFE-AD06-774F-B9B3-2512EFFBB483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308FA-E094-2D47-BFB8-10BEC957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76751-039C-A94C-95B6-430C59DF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983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 between slides image 1">
  <p:cSld name="in between slides image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22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54BF-32AC-489B-A1E2-185655158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1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099791"/>
          </a:xfrm>
        </p:spPr>
        <p:txBody>
          <a:bodyPr>
            <a:norm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099791"/>
          </a:xfrm>
        </p:spPr>
        <p:txBody>
          <a:bodyPr>
            <a:norm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54BF-32AC-489B-A1E2-185655158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6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template - short title - long name  ">
  <p:cSld name="Cover template - short title - long name  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ctrTitle"/>
          </p:nvPr>
        </p:nvSpPr>
        <p:spPr>
          <a:xfrm>
            <a:off x="1942086" y="2328970"/>
            <a:ext cx="5261100" cy="9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ctrTitle" idx="2"/>
          </p:nvPr>
        </p:nvSpPr>
        <p:spPr>
          <a:xfrm>
            <a:off x="2144696" y="3226620"/>
            <a:ext cx="4854900" cy="3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967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pport side image 2 1">
  <p:cSld name="support side image 2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ctrTitle"/>
          </p:nvPr>
        </p:nvSpPr>
        <p:spPr>
          <a:xfrm>
            <a:off x="311700" y="456725"/>
            <a:ext cx="48549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ubTitle" idx="1"/>
          </p:nvPr>
        </p:nvSpPr>
        <p:spPr>
          <a:xfrm>
            <a:off x="311700" y="908825"/>
            <a:ext cx="485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2"/>
          </p:nvPr>
        </p:nvSpPr>
        <p:spPr>
          <a:xfrm>
            <a:off x="312400" y="1483875"/>
            <a:ext cx="54429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306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pport side image 2 1 1">
  <p:cSld name="support side image 2 1 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ctrTitle"/>
          </p:nvPr>
        </p:nvSpPr>
        <p:spPr>
          <a:xfrm>
            <a:off x="311700" y="456725"/>
            <a:ext cx="48549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subTitle" idx="1"/>
          </p:nvPr>
        </p:nvSpPr>
        <p:spPr>
          <a:xfrm>
            <a:off x="311700" y="908825"/>
            <a:ext cx="485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subTitle" idx="2"/>
          </p:nvPr>
        </p:nvSpPr>
        <p:spPr>
          <a:xfrm>
            <a:off x="312400" y="1483875"/>
            <a:ext cx="54429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2262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 ">
  <p:cSld name="Blank page 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426350" y="1483875"/>
            <a:ext cx="82647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>
          <a:xfrm>
            <a:off x="426350" y="478125"/>
            <a:ext cx="82647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2"/>
          </p:nvPr>
        </p:nvSpPr>
        <p:spPr>
          <a:xfrm>
            <a:off x="426350" y="930225"/>
            <a:ext cx="826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752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 between slides image 3 1">
  <p:cSld name="in between slides image 3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56225" y="1441550"/>
            <a:ext cx="57735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8698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 between slides image 1">
  <p:cSld name="in between slides image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63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883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0F91-5398-3E48-90A3-332886D7B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9596B-C84F-1642-A802-573DD956E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99E1-ED47-E54D-8C8F-1C178F0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BFE-AD06-774F-B9B3-2512EFFBB483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308FA-E094-2D47-BFB8-10BEC957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76751-039C-A94C-95B6-430C59DF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DF04-9F8B-8A47-B7CF-4A06DBCD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90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template - short title - long name  ">
  <p:cSld name="Cover template - short title - long name  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ctrTitle"/>
          </p:nvPr>
        </p:nvSpPr>
        <p:spPr>
          <a:xfrm>
            <a:off x="1942086" y="2328970"/>
            <a:ext cx="5261100" cy="9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ctrTitle" idx="2"/>
          </p:nvPr>
        </p:nvSpPr>
        <p:spPr>
          <a:xfrm>
            <a:off x="2144696" y="3226620"/>
            <a:ext cx="4854900" cy="3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9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pport side image 2 1">
  <p:cSld name="support side image 2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ctrTitle"/>
          </p:nvPr>
        </p:nvSpPr>
        <p:spPr>
          <a:xfrm>
            <a:off x="311700" y="456725"/>
            <a:ext cx="48549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ubTitle" idx="1"/>
          </p:nvPr>
        </p:nvSpPr>
        <p:spPr>
          <a:xfrm>
            <a:off x="311700" y="908825"/>
            <a:ext cx="485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2"/>
          </p:nvPr>
        </p:nvSpPr>
        <p:spPr>
          <a:xfrm>
            <a:off x="312400" y="1483875"/>
            <a:ext cx="54429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081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ame page">
  <p:cSld name="frame pag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ctrTitle"/>
          </p:nvPr>
        </p:nvSpPr>
        <p:spPr>
          <a:xfrm>
            <a:off x="396290" y="456725"/>
            <a:ext cx="8351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1"/>
          </p:nvPr>
        </p:nvSpPr>
        <p:spPr>
          <a:xfrm>
            <a:off x="396304" y="903662"/>
            <a:ext cx="8351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90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pport side image 2 1 1">
  <p:cSld name="support side image 2 1 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ctrTitle"/>
          </p:nvPr>
        </p:nvSpPr>
        <p:spPr>
          <a:xfrm>
            <a:off x="311700" y="456725"/>
            <a:ext cx="48549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subTitle" idx="1"/>
          </p:nvPr>
        </p:nvSpPr>
        <p:spPr>
          <a:xfrm>
            <a:off x="311700" y="908825"/>
            <a:ext cx="485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subTitle" idx="2"/>
          </p:nvPr>
        </p:nvSpPr>
        <p:spPr>
          <a:xfrm>
            <a:off x="312400" y="1483875"/>
            <a:ext cx="54429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8354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 ">
  <p:cSld name="Blank page 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426350" y="1483875"/>
            <a:ext cx="82647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>
          <a:xfrm>
            <a:off x="426350" y="478125"/>
            <a:ext cx="82647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2"/>
          </p:nvPr>
        </p:nvSpPr>
        <p:spPr>
          <a:xfrm>
            <a:off x="426350" y="930225"/>
            <a:ext cx="826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910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 1">
  <p:cSld name="Q&amp;A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1716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 between slides image 3 1">
  <p:cSld name="in between slides image 3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56225" y="1441550"/>
            <a:ext cx="57735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-149492" y="4799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13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293818"/>
          </a:xfrm>
          <a:prstGeom prst="rect">
            <a:avLst/>
          </a:prstGeom>
          <a:solidFill>
            <a:srgbClr val="223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099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05485" y="4299942"/>
            <a:ext cx="8784976" cy="683382"/>
            <a:chOff x="179512" y="5805264"/>
            <a:chExt cx="8784976" cy="911176"/>
          </a:xfrm>
        </p:grpSpPr>
        <p:sp>
          <p:nvSpPr>
            <p:cNvPr id="8" name="Rectangle 7"/>
            <p:cNvSpPr/>
            <p:nvPr/>
          </p:nvSpPr>
          <p:spPr>
            <a:xfrm>
              <a:off x="1072824" y="5805264"/>
              <a:ext cx="7891664" cy="9111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75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805264"/>
              <a:ext cx="911176" cy="911176"/>
            </a:xfrm>
            <a:prstGeom prst="rect">
              <a:avLst/>
            </a:prstGeom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0336" y="49442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4420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54BF-32AC-489B-A1E2-185655158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01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5" r:id="rId6"/>
    <p:sldLayoutId id="2147483706" r:id="rId7"/>
    <p:sldLayoutId id="2147483708" r:id="rId8"/>
    <p:sldLayoutId id="2147483709" r:id="rId9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293818"/>
          </a:xfrm>
          <a:prstGeom prst="rect">
            <a:avLst/>
          </a:prstGeom>
          <a:solidFill>
            <a:srgbClr val="223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3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cc-web-development-np058r?file=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code-with-us-2t00f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codesandbox.io/s/eager-mcclintock-0sh4yp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" TargetMode="External"/><Relationship Id="rId7" Type="http://schemas.openxmlformats.org/officeDocument/2006/relationships/hyperlink" Target="https://codesandbox.io/s/complex-elements-y9nv0q?file=/index.html:0-97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tml-cheat-sheet-html-elements-list-reference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freecodecamp.org/news/html-tables-table-tutorial-with-css-example-code/" TargetMode="External"/><Relationship Id="rId4" Type="http://schemas.openxmlformats.org/officeDocument/2006/relationships/hyperlink" Target="https://www.freecodecamp.org/news/html-best-practic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youtube.com/watch?v=JN63v_czZqI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google.com/intl/en_uk/chrom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4C6C-53AE-3240-AB41-AC6E5C962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Development </a:t>
            </a:r>
            <a:br>
              <a:rPr lang="en-GB" dirty="0"/>
            </a:br>
            <a:r>
              <a:rPr lang="en-GB" dirty="0"/>
              <a:t>Week 1 - HTML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5CF254-978F-4077-9517-04442006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40" y="2709609"/>
            <a:ext cx="1466190" cy="14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 HTML document</a:t>
            </a:r>
            <a:endParaRPr/>
          </a:p>
        </p:txBody>
      </p:sp>
      <p:sp>
        <p:nvSpPr>
          <p:cNvPr id="382" name="Google Shape;382;p50"/>
          <p:cNvSpPr txBox="1"/>
          <p:nvPr/>
        </p:nvSpPr>
        <p:spPr>
          <a:xfrm>
            <a:off x="311200" y="1170000"/>
            <a:ext cx="3249900" cy="2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</a:t>
            </a:r>
            <a:r>
              <a:rPr lang="en-GB" sz="2000">
                <a:solidFill>
                  <a:srgbClr val="2897FF"/>
                </a:solidFill>
              </a:rPr>
              <a:t>!DOCTYPE</a:t>
            </a:r>
            <a:r>
              <a:rPr lang="en-GB" sz="2000"/>
              <a:t> html&gt;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&lt;</a:t>
            </a:r>
            <a:r>
              <a:rPr lang="en-GB" sz="2000" b="1">
                <a:solidFill>
                  <a:srgbClr val="2897FF"/>
                </a:solidFill>
              </a:rPr>
              <a:t>html</a:t>
            </a:r>
            <a:r>
              <a:rPr lang="en-GB" sz="2000" b="1"/>
              <a:t>&gt;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&lt;</a:t>
            </a:r>
            <a:r>
              <a:rPr lang="en-GB" sz="2000" b="1">
                <a:solidFill>
                  <a:srgbClr val="2897FF"/>
                </a:solidFill>
              </a:rPr>
              <a:t>/html</a:t>
            </a:r>
            <a:r>
              <a:rPr lang="en-GB" sz="2000" b="1"/>
              <a:t>&gt;</a:t>
            </a:r>
            <a:endParaRPr sz="2000" b="1"/>
          </a:p>
        </p:txBody>
      </p:sp>
      <p:cxnSp>
        <p:nvCxnSpPr>
          <p:cNvPr id="383" name="Google Shape;383;p50"/>
          <p:cNvCxnSpPr>
            <a:endCxn id="384" idx="1"/>
          </p:cNvCxnSpPr>
          <p:nvPr/>
        </p:nvCxnSpPr>
        <p:spPr>
          <a:xfrm>
            <a:off x="1346350" y="1891075"/>
            <a:ext cx="999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84" name="Google Shape;384;p50"/>
          <p:cNvSpPr txBox="1"/>
          <p:nvPr/>
        </p:nvSpPr>
        <p:spPr>
          <a:xfrm>
            <a:off x="2345950" y="1606075"/>
            <a:ext cx="4885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tag tells the browser that this is a </a:t>
            </a:r>
            <a:r>
              <a:rPr lang="en-GB" b="1"/>
              <a:t>HTML document</a:t>
            </a:r>
            <a:r>
              <a:rPr lang="en-GB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also the </a:t>
            </a:r>
            <a:r>
              <a:rPr lang="en-GB" b="1"/>
              <a:t>container </a:t>
            </a:r>
            <a:r>
              <a:rPr lang="en-GB"/>
              <a:t>for all our other HTML elements.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 HTML document</a:t>
            </a:r>
            <a:endParaRPr/>
          </a:p>
        </p:txBody>
      </p:sp>
      <p:cxnSp>
        <p:nvCxnSpPr>
          <p:cNvPr id="390" name="Google Shape;390;p51"/>
          <p:cNvCxnSpPr>
            <a:endCxn id="391" idx="1"/>
          </p:cNvCxnSpPr>
          <p:nvPr/>
        </p:nvCxnSpPr>
        <p:spPr>
          <a:xfrm>
            <a:off x="2716075" y="1903550"/>
            <a:ext cx="833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91" name="Google Shape;391;p51"/>
          <p:cNvSpPr txBox="1"/>
          <p:nvPr/>
        </p:nvSpPr>
        <p:spPr>
          <a:xfrm>
            <a:off x="3549175" y="1462250"/>
            <a:ext cx="53007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give </a:t>
            </a:r>
            <a:r>
              <a:rPr lang="en-GB" b="1"/>
              <a:t>the html element</a:t>
            </a:r>
            <a:r>
              <a:rPr lang="en-GB"/>
              <a:t> an </a:t>
            </a:r>
            <a:r>
              <a:rPr lang="en-GB" b="1"/>
              <a:t>attribute</a:t>
            </a:r>
            <a:r>
              <a:rPr lang="en-GB"/>
              <a:t> and specify the </a:t>
            </a:r>
            <a:r>
              <a:rPr lang="en-GB" b="1"/>
              <a:t>language</a:t>
            </a:r>
            <a:r>
              <a:rPr lang="en-GB"/>
              <a:t> of the webpage. This will help </a:t>
            </a:r>
            <a:r>
              <a:rPr lang="en-GB" b="1"/>
              <a:t>search engines and browsers </a:t>
            </a:r>
            <a:r>
              <a:rPr lang="en-GB"/>
              <a:t>return specific webpage results for </a:t>
            </a:r>
            <a:r>
              <a:rPr lang="en-GB" b="1"/>
              <a:t>different languages</a:t>
            </a:r>
            <a:r>
              <a:rPr lang="en-GB"/>
              <a:t>.</a:t>
            </a:r>
            <a:endParaRPr/>
          </a:p>
        </p:txBody>
      </p:sp>
      <p:sp>
        <p:nvSpPr>
          <p:cNvPr id="392" name="Google Shape;392;p51"/>
          <p:cNvSpPr txBox="1"/>
          <p:nvPr/>
        </p:nvSpPr>
        <p:spPr>
          <a:xfrm>
            <a:off x="311200" y="1170000"/>
            <a:ext cx="2693100" cy="2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</a:t>
            </a:r>
            <a:r>
              <a:rPr lang="en-GB" sz="2000">
                <a:solidFill>
                  <a:srgbClr val="2897FF"/>
                </a:solidFill>
              </a:rPr>
              <a:t>!DOCTYPE</a:t>
            </a:r>
            <a:r>
              <a:rPr lang="en-GB" sz="2000"/>
              <a:t> html&gt;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</a:t>
            </a:r>
            <a:r>
              <a:rPr lang="en-GB" sz="2000">
                <a:solidFill>
                  <a:srgbClr val="2897FF"/>
                </a:solidFill>
              </a:rPr>
              <a:t>html</a:t>
            </a:r>
            <a:r>
              <a:rPr lang="en-GB" sz="2000" b="1"/>
              <a:t> lang=</a:t>
            </a:r>
            <a:r>
              <a:rPr lang="en-GB" sz="2000" b="1">
                <a:solidFill>
                  <a:srgbClr val="FF002E"/>
                </a:solidFill>
              </a:rPr>
              <a:t>”en”</a:t>
            </a:r>
            <a:r>
              <a:rPr lang="en-GB" sz="2000" b="1"/>
              <a:t>&gt;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&lt;/</a:t>
            </a:r>
            <a:r>
              <a:rPr lang="en-GB" sz="2000">
                <a:solidFill>
                  <a:srgbClr val="2897FF"/>
                </a:solidFill>
              </a:rPr>
              <a:t>html</a:t>
            </a:r>
            <a:r>
              <a:rPr lang="en-GB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 HTML document</a:t>
            </a:r>
            <a:endParaRPr/>
          </a:p>
        </p:txBody>
      </p:sp>
      <p:sp>
        <p:nvSpPr>
          <p:cNvPr id="398" name="Google Shape;398;p52"/>
          <p:cNvSpPr txBox="1"/>
          <p:nvPr/>
        </p:nvSpPr>
        <p:spPr>
          <a:xfrm>
            <a:off x="311200" y="1170000"/>
            <a:ext cx="3249900" cy="2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</a:t>
            </a:r>
            <a:r>
              <a:rPr lang="en-GB" sz="2000">
                <a:solidFill>
                  <a:srgbClr val="2897FF"/>
                </a:solidFill>
              </a:rPr>
              <a:t>!DOCTYPE</a:t>
            </a:r>
            <a:r>
              <a:rPr lang="en-GB" sz="2000"/>
              <a:t> html&gt;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</a:t>
            </a:r>
            <a:r>
              <a:rPr lang="en-GB" sz="2000">
                <a:solidFill>
                  <a:srgbClr val="2897FF"/>
                </a:solidFill>
              </a:rPr>
              <a:t>html</a:t>
            </a:r>
            <a:r>
              <a:rPr lang="en-GB" sz="2000" b="1"/>
              <a:t> </a:t>
            </a:r>
            <a:r>
              <a:rPr lang="en-GB" sz="2000"/>
              <a:t>lang=</a:t>
            </a:r>
            <a:r>
              <a:rPr lang="en-GB" sz="2000">
                <a:solidFill>
                  <a:srgbClr val="FF002E"/>
                </a:solidFill>
              </a:rPr>
              <a:t>”en”</a:t>
            </a:r>
            <a:r>
              <a:rPr lang="en-GB" sz="2000"/>
              <a:t>&gt;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</a:t>
            </a:r>
            <a:r>
              <a:rPr lang="en-GB" sz="2000" b="1"/>
              <a:t>&lt;</a:t>
            </a:r>
            <a:r>
              <a:rPr lang="en-GB" sz="2000" b="1">
                <a:solidFill>
                  <a:srgbClr val="2897FF"/>
                </a:solidFill>
              </a:rPr>
              <a:t>head</a:t>
            </a:r>
            <a:r>
              <a:rPr lang="en-GB" sz="2000" b="1"/>
              <a:t>&gt;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	&lt;/</a:t>
            </a:r>
            <a:r>
              <a:rPr lang="en-GB" sz="2000" b="1">
                <a:solidFill>
                  <a:srgbClr val="2897FF"/>
                </a:solidFill>
              </a:rPr>
              <a:t>head</a:t>
            </a:r>
            <a:r>
              <a:rPr lang="en-GB" sz="2000" b="1"/>
              <a:t>&gt;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&lt;/</a:t>
            </a:r>
            <a:r>
              <a:rPr lang="en-GB" sz="2000">
                <a:solidFill>
                  <a:srgbClr val="2897FF"/>
                </a:solidFill>
              </a:rPr>
              <a:t>html</a:t>
            </a:r>
            <a:r>
              <a:rPr lang="en-GB" sz="2000"/>
              <a:t>&gt;</a:t>
            </a:r>
            <a:endParaRPr sz="2000"/>
          </a:p>
        </p:txBody>
      </p:sp>
      <p:cxnSp>
        <p:nvCxnSpPr>
          <p:cNvPr id="399" name="Google Shape;399;p52"/>
          <p:cNvCxnSpPr>
            <a:endCxn id="400" idx="1"/>
          </p:cNvCxnSpPr>
          <p:nvPr/>
        </p:nvCxnSpPr>
        <p:spPr>
          <a:xfrm>
            <a:off x="2052850" y="2348700"/>
            <a:ext cx="999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00" name="Google Shape;400;p52"/>
          <p:cNvSpPr txBox="1"/>
          <p:nvPr/>
        </p:nvSpPr>
        <p:spPr>
          <a:xfrm>
            <a:off x="3052450" y="1707750"/>
            <a:ext cx="55200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 b="1"/>
              <a:t>head tag</a:t>
            </a:r>
            <a:r>
              <a:rPr lang="en-GB"/>
              <a:t> is used to contain </a:t>
            </a:r>
            <a:r>
              <a:rPr lang="en-GB" b="1"/>
              <a:t>metadata</a:t>
            </a:r>
            <a:r>
              <a:rPr lang="en-GB"/>
              <a:t> about our website.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can include the title, links to stylesheets and more.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Anything between the starting and closing tags </a:t>
            </a:r>
            <a:r>
              <a:rPr lang="en-GB" b="1">
                <a:solidFill>
                  <a:srgbClr val="000000"/>
                </a:solidFill>
              </a:rPr>
              <a:t>won’t be displayed on the webpage</a:t>
            </a:r>
            <a:r>
              <a:rPr lang="en-GB">
                <a:solidFill>
                  <a:srgbClr val="000000"/>
                </a:solidFill>
              </a:rPr>
              <a:t> but will be used by the browser.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 HTML document</a:t>
            </a:r>
            <a:endParaRPr/>
          </a:p>
        </p:txBody>
      </p:sp>
      <p:sp>
        <p:nvSpPr>
          <p:cNvPr id="406" name="Google Shape;406;p53"/>
          <p:cNvSpPr txBox="1"/>
          <p:nvPr/>
        </p:nvSpPr>
        <p:spPr>
          <a:xfrm>
            <a:off x="311200" y="1170000"/>
            <a:ext cx="5662200" cy="2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</a:t>
            </a:r>
            <a:r>
              <a:rPr lang="en-GB" sz="2000">
                <a:solidFill>
                  <a:srgbClr val="2897FF"/>
                </a:solidFill>
              </a:rPr>
              <a:t>!DOCTYPE</a:t>
            </a:r>
            <a:r>
              <a:rPr lang="en-GB" sz="2000"/>
              <a:t> html&gt;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</a:t>
            </a:r>
            <a:r>
              <a:rPr lang="en-GB" sz="2000">
                <a:solidFill>
                  <a:srgbClr val="2897FF"/>
                </a:solidFill>
              </a:rPr>
              <a:t>html</a:t>
            </a:r>
            <a:r>
              <a:rPr lang="en-GB" sz="2000" b="1"/>
              <a:t> </a:t>
            </a:r>
            <a:r>
              <a:rPr lang="en-GB" sz="2000"/>
              <a:t>lang=</a:t>
            </a:r>
            <a:r>
              <a:rPr lang="en-GB" sz="2000">
                <a:solidFill>
                  <a:srgbClr val="FF002E"/>
                </a:solidFill>
              </a:rPr>
              <a:t>”en”</a:t>
            </a:r>
            <a:r>
              <a:rPr lang="en-GB" sz="2000"/>
              <a:t>&gt;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&lt;</a:t>
            </a:r>
            <a:r>
              <a:rPr lang="en-GB" sz="2000">
                <a:solidFill>
                  <a:srgbClr val="2897FF"/>
                </a:solidFill>
              </a:rPr>
              <a:t>head</a:t>
            </a:r>
            <a:r>
              <a:rPr lang="en-GB" sz="2000"/>
              <a:t>&gt;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	</a:t>
            </a:r>
            <a:r>
              <a:rPr lang="en-GB" sz="2000" b="1"/>
              <a:t>&lt;</a:t>
            </a:r>
            <a:r>
              <a:rPr lang="en-GB" sz="2000" b="1">
                <a:solidFill>
                  <a:srgbClr val="2897FF"/>
                </a:solidFill>
              </a:rPr>
              <a:t>title</a:t>
            </a:r>
            <a:r>
              <a:rPr lang="en-GB" sz="2000" b="1"/>
              <a:t>&gt;Page Title&lt;/</a:t>
            </a:r>
            <a:r>
              <a:rPr lang="en-GB" sz="2000" b="1">
                <a:solidFill>
                  <a:srgbClr val="2897FF"/>
                </a:solidFill>
              </a:rPr>
              <a:t>title</a:t>
            </a:r>
            <a:r>
              <a:rPr lang="en-GB" sz="2000" b="1"/>
              <a:t>&gt;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&lt;/</a:t>
            </a:r>
            <a:r>
              <a:rPr lang="en-GB" sz="2000">
                <a:solidFill>
                  <a:srgbClr val="2897FF"/>
                </a:solidFill>
              </a:rPr>
              <a:t>head</a:t>
            </a:r>
            <a:r>
              <a:rPr lang="en-GB" sz="2000"/>
              <a:t>&gt;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&lt;/</a:t>
            </a:r>
            <a:r>
              <a:rPr lang="en-GB" sz="2000">
                <a:solidFill>
                  <a:srgbClr val="2897FF"/>
                </a:solidFill>
              </a:rPr>
              <a:t>html</a:t>
            </a:r>
            <a:r>
              <a:rPr lang="en-GB" sz="2000"/>
              <a:t>&gt;</a:t>
            </a:r>
            <a:endParaRPr sz="2000"/>
          </a:p>
        </p:txBody>
      </p:sp>
      <p:sp>
        <p:nvSpPr>
          <p:cNvPr id="407" name="Google Shape;407;p53"/>
          <p:cNvSpPr txBox="1"/>
          <p:nvPr/>
        </p:nvSpPr>
        <p:spPr>
          <a:xfrm>
            <a:off x="3635400" y="1362250"/>
            <a:ext cx="48858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 b="1"/>
              <a:t>title tag</a:t>
            </a:r>
            <a:r>
              <a:rPr lang="en-GB"/>
              <a:t> is a required tag and describes the title of the webpage. This will be used by search engines when displaying the webpage results.</a:t>
            </a:r>
            <a:endParaRPr/>
          </a:p>
        </p:txBody>
      </p:sp>
      <p:cxnSp>
        <p:nvCxnSpPr>
          <p:cNvPr id="408" name="Google Shape;408;p53"/>
          <p:cNvCxnSpPr/>
          <p:nvPr/>
        </p:nvCxnSpPr>
        <p:spPr>
          <a:xfrm rot="10800000" flipH="1">
            <a:off x="1999800" y="1590850"/>
            <a:ext cx="1635600" cy="1008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pic>
        <p:nvPicPr>
          <p:cNvPr id="409" name="Google Shape;4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75" y="3284950"/>
            <a:ext cx="4008501" cy="86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53"/>
          <p:cNvCxnSpPr/>
          <p:nvPr/>
        </p:nvCxnSpPr>
        <p:spPr>
          <a:xfrm rot="10800000">
            <a:off x="2701075" y="2966250"/>
            <a:ext cx="1618500" cy="64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 HTML document</a:t>
            </a:r>
            <a:endParaRPr/>
          </a:p>
        </p:txBody>
      </p:sp>
      <p:sp>
        <p:nvSpPr>
          <p:cNvPr id="416" name="Google Shape;416;p54"/>
          <p:cNvSpPr txBox="1"/>
          <p:nvPr/>
        </p:nvSpPr>
        <p:spPr>
          <a:xfrm>
            <a:off x="300003" y="1050568"/>
            <a:ext cx="5662200" cy="3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&lt;</a:t>
            </a:r>
            <a:r>
              <a:rPr lang="en-GB" sz="2000" dirty="0">
                <a:solidFill>
                  <a:srgbClr val="2897FF"/>
                </a:solidFill>
              </a:rPr>
              <a:t>!DOCTYPE</a:t>
            </a:r>
            <a:r>
              <a:rPr lang="en-GB" sz="2000" dirty="0"/>
              <a:t> html&gt;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&lt;</a:t>
            </a:r>
            <a:r>
              <a:rPr lang="en-GB" sz="2000" dirty="0">
                <a:solidFill>
                  <a:srgbClr val="2897FF"/>
                </a:solidFill>
              </a:rPr>
              <a:t>html</a:t>
            </a:r>
            <a:r>
              <a:rPr lang="en-GB" sz="2000" b="1" dirty="0"/>
              <a:t> </a:t>
            </a:r>
            <a:r>
              <a:rPr lang="en-GB" sz="2000" dirty="0"/>
              <a:t>lang=</a:t>
            </a:r>
            <a:r>
              <a:rPr lang="en-GB" sz="2000" dirty="0">
                <a:solidFill>
                  <a:srgbClr val="FF002E"/>
                </a:solidFill>
              </a:rPr>
              <a:t>”</a:t>
            </a:r>
            <a:r>
              <a:rPr lang="en-GB" sz="2000" dirty="0" err="1">
                <a:solidFill>
                  <a:srgbClr val="FF002E"/>
                </a:solidFill>
              </a:rPr>
              <a:t>en</a:t>
            </a:r>
            <a:r>
              <a:rPr lang="en-GB" sz="2000" dirty="0">
                <a:solidFill>
                  <a:srgbClr val="FF002E"/>
                </a:solidFill>
              </a:rPr>
              <a:t>”</a:t>
            </a:r>
            <a:r>
              <a:rPr lang="en-GB" sz="2000" dirty="0"/>
              <a:t>&gt;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	&lt;</a:t>
            </a:r>
            <a:r>
              <a:rPr lang="en-GB" sz="2000" dirty="0">
                <a:solidFill>
                  <a:srgbClr val="2897FF"/>
                </a:solidFill>
              </a:rPr>
              <a:t>head</a:t>
            </a:r>
            <a:r>
              <a:rPr lang="en-GB" sz="2000" dirty="0"/>
              <a:t>&gt;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		&lt;</a:t>
            </a:r>
            <a:r>
              <a:rPr lang="en-GB" sz="2000" dirty="0">
                <a:solidFill>
                  <a:srgbClr val="2897FF"/>
                </a:solidFill>
              </a:rPr>
              <a:t>title</a:t>
            </a:r>
            <a:r>
              <a:rPr lang="en-GB" sz="2000" dirty="0"/>
              <a:t>&gt;Page Title&lt;/</a:t>
            </a:r>
            <a:r>
              <a:rPr lang="en-GB" sz="2000" dirty="0">
                <a:solidFill>
                  <a:srgbClr val="2897FF"/>
                </a:solidFill>
              </a:rPr>
              <a:t>title</a:t>
            </a:r>
            <a:r>
              <a:rPr lang="en-GB" sz="2000" dirty="0"/>
              <a:t>&gt;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	&lt;/</a:t>
            </a:r>
            <a:r>
              <a:rPr lang="en-GB" sz="2000" dirty="0">
                <a:solidFill>
                  <a:srgbClr val="2897FF"/>
                </a:solidFill>
              </a:rPr>
              <a:t>head</a:t>
            </a:r>
            <a:r>
              <a:rPr lang="en-GB" sz="2000" dirty="0"/>
              <a:t>&gt;</a:t>
            </a: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&lt;</a:t>
            </a:r>
            <a:r>
              <a:rPr lang="en-GB" sz="2000" b="1" dirty="0">
                <a:solidFill>
                  <a:srgbClr val="2897FF"/>
                </a:solidFill>
              </a:rPr>
              <a:t>body</a:t>
            </a:r>
            <a:r>
              <a:rPr lang="en-GB" sz="2000" b="1" dirty="0"/>
              <a:t>&gt;</a:t>
            </a:r>
            <a:endParaRPr sz="2000" b="1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&lt;/</a:t>
            </a:r>
            <a:r>
              <a:rPr lang="en-GB" sz="2000" b="1" dirty="0">
                <a:solidFill>
                  <a:srgbClr val="2897FF"/>
                </a:solidFill>
              </a:rPr>
              <a:t>body</a:t>
            </a:r>
            <a:r>
              <a:rPr lang="en-GB" sz="2000" b="1" dirty="0"/>
              <a:t>&gt;</a:t>
            </a:r>
            <a:endParaRPr sz="20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&lt;/</a:t>
            </a:r>
            <a:r>
              <a:rPr lang="en-GB" sz="2000" dirty="0">
                <a:solidFill>
                  <a:srgbClr val="2897FF"/>
                </a:solidFill>
              </a:rPr>
              <a:t>html</a:t>
            </a:r>
            <a:r>
              <a:rPr lang="en-GB" sz="2000" dirty="0"/>
              <a:t>&gt;</a:t>
            </a:r>
            <a:endParaRPr sz="2000" dirty="0"/>
          </a:p>
        </p:txBody>
      </p:sp>
      <p:cxnSp>
        <p:nvCxnSpPr>
          <p:cNvPr id="417" name="Google Shape;417;p54"/>
          <p:cNvCxnSpPr/>
          <p:nvPr/>
        </p:nvCxnSpPr>
        <p:spPr>
          <a:xfrm>
            <a:off x="1842975" y="3808900"/>
            <a:ext cx="869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18" name="Google Shape;418;p54"/>
          <p:cNvSpPr txBox="1"/>
          <p:nvPr/>
        </p:nvSpPr>
        <p:spPr>
          <a:xfrm>
            <a:off x="2712275" y="3339500"/>
            <a:ext cx="5662200" cy="1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tag defines the </a:t>
            </a:r>
            <a:r>
              <a:rPr lang="en-GB" b="1"/>
              <a:t>document’s body</a:t>
            </a:r>
            <a:r>
              <a:rPr lang="en-GB"/>
              <a:t>, which has the main content of the page. HTML </a:t>
            </a:r>
            <a:r>
              <a:rPr lang="en-GB" b="1"/>
              <a:t>elements we want to be displayed on the web page</a:t>
            </a:r>
            <a:r>
              <a:rPr lang="en-GB"/>
              <a:t> must be contained within these tags.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ctrTitle"/>
          </p:nvPr>
        </p:nvSpPr>
        <p:spPr>
          <a:xfrm>
            <a:off x="426350" y="478125"/>
            <a:ext cx="50289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 element</a:t>
            </a:r>
            <a:endParaRPr/>
          </a:p>
        </p:txBody>
      </p:sp>
      <p:sp>
        <p:nvSpPr>
          <p:cNvPr id="424" name="Google Shape;424;p55"/>
          <p:cNvSpPr txBox="1"/>
          <p:nvPr/>
        </p:nvSpPr>
        <p:spPr>
          <a:xfrm>
            <a:off x="5730500" y="2851625"/>
            <a:ext cx="81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897FF"/>
                </a:solidFill>
              </a:rPr>
              <a:t>&lt;/p&gt;</a:t>
            </a:r>
            <a:endParaRPr>
              <a:solidFill>
                <a:srgbClr val="2897FF"/>
              </a:solidFill>
            </a:endParaRPr>
          </a:p>
        </p:txBody>
      </p:sp>
      <p:sp>
        <p:nvSpPr>
          <p:cNvPr id="425" name="Google Shape;425;p55"/>
          <p:cNvSpPr txBox="1"/>
          <p:nvPr/>
        </p:nvSpPr>
        <p:spPr>
          <a:xfrm>
            <a:off x="4398225" y="2851625"/>
            <a:ext cx="1665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Content</a:t>
            </a:r>
            <a:endParaRPr/>
          </a:p>
        </p:txBody>
      </p:sp>
      <p:sp>
        <p:nvSpPr>
          <p:cNvPr id="426" name="Google Shape;426;p55"/>
          <p:cNvSpPr/>
          <p:nvPr/>
        </p:nvSpPr>
        <p:spPr>
          <a:xfrm rot="-5400000">
            <a:off x="3144700" y="2943000"/>
            <a:ext cx="817800" cy="14526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FF0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5"/>
          <p:cNvSpPr txBox="1"/>
          <p:nvPr/>
        </p:nvSpPr>
        <p:spPr>
          <a:xfrm>
            <a:off x="461575" y="991088"/>
            <a:ext cx="5448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building blocks of HTML are called </a:t>
            </a:r>
            <a:r>
              <a:rPr lang="en-GB" b="1">
                <a:solidFill>
                  <a:srgbClr val="000000"/>
                </a:solidFill>
              </a:rPr>
              <a:t>ELEMENTS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428" name="Google Shape;428;p55"/>
          <p:cNvSpPr/>
          <p:nvPr/>
        </p:nvSpPr>
        <p:spPr>
          <a:xfrm rot="5400000">
            <a:off x="3520725" y="1867900"/>
            <a:ext cx="145500" cy="20274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289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</a:endParaRPr>
          </a:p>
        </p:txBody>
      </p:sp>
      <p:sp>
        <p:nvSpPr>
          <p:cNvPr id="429" name="Google Shape;429;p55"/>
          <p:cNvSpPr/>
          <p:nvPr/>
        </p:nvSpPr>
        <p:spPr>
          <a:xfrm rot="5400000">
            <a:off x="6009050" y="2659150"/>
            <a:ext cx="145500" cy="4449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289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5"/>
          <p:cNvSpPr txBox="1"/>
          <p:nvPr/>
        </p:nvSpPr>
        <p:spPr>
          <a:xfrm>
            <a:off x="2878400" y="2371400"/>
            <a:ext cx="11964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897FF"/>
                </a:solidFill>
              </a:rPr>
              <a:t>Opening tag</a:t>
            </a:r>
            <a:endParaRPr>
              <a:solidFill>
                <a:srgbClr val="2897FF"/>
              </a:solidFill>
            </a:endParaRPr>
          </a:p>
        </p:txBody>
      </p:sp>
      <p:sp>
        <p:nvSpPr>
          <p:cNvPr id="431" name="Google Shape;431;p55"/>
          <p:cNvSpPr txBox="1"/>
          <p:nvPr/>
        </p:nvSpPr>
        <p:spPr>
          <a:xfrm>
            <a:off x="5470700" y="2371400"/>
            <a:ext cx="11964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897FF"/>
                </a:solidFill>
              </a:rPr>
              <a:t>Closing tag</a:t>
            </a:r>
            <a:endParaRPr>
              <a:solidFill>
                <a:srgbClr val="2897FF"/>
              </a:solidFill>
            </a:endParaRPr>
          </a:p>
        </p:txBody>
      </p:sp>
      <p:sp>
        <p:nvSpPr>
          <p:cNvPr id="432" name="Google Shape;432;p55"/>
          <p:cNvSpPr/>
          <p:nvPr/>
        </p:nvSpPr>
        <p:spPr>
          <a:xfrm rot="5400000">
            <a:off x="4391900" y="247575"/>
            <a:ext cx="459600" cy="41169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4006250" y="1697250"/>
            <a:ext cx="11964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Element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34" name="Google Shape;434;p55"/>
          <p:cNvSpPr txBox="1"/>
          <p:nvPr/>
        </p:nvSpPr>
        <p:spPr>
          <a:xfrm>
            <a:off x="2041675" y="4189150"/>
            <a:ext cx="1196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Element </a:t>
            </a:r>
            <a:endParaRPr sz="120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name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435" name="Google Shape;435;p55"/>
          <p:cNvCxnSpPr>
            <a:stCxn id="434" idx="0"/>
          </p:cNvCxnSpPr>
          <p:nvPr/>
        </p:nvCxnSpPr>
        <p:spPr>
          <a:xfrm rot="10800000">
            <a:off x="2639875" y="3373150"/>
            <a:ext cx="0" cy="81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55"/>
          <p:cNvSpPr txBox="1"/>
          <p:nvPr/>
        </p:nvSpPr>
        <p:spPr>
          <a:xfrm>
            <a:off x="2779675" y="3528000"/>
            <a:ext cx="81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2E"/>
                </a:solidFill>
              </a:rPr>
              <a:t>Attribute</a:t>
            </a:r>
            <a:endParaRPr sz="1200">
              <a:solidFill>
                <a:srgbClr val="FF002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2E"/>
                </a:solidFill>
              </a:rPr>
              <a:t>name</a:t>
            </a:r>
            <a:endParaRPr sz="1200">
              <a:solidFill>
                <a:srgbClr val="FF002E"/>
              </a:solidFill>
            </a:endParaRPr>
          </a:p>
        </p:txBody>
      </p:sp>
      <p:cxnSp>
        <p:nvCxnSpPr>
          <p:cNvPr id="437" name="Google Shape;437;p55"/>
          <p:cNvCxnSpPr/>
          <p:nvPr/>
        </p:nvCxnSpPr>
        <p:spPr>
          <a:xfrm rot="10800000">
            <a:off x="3185725" y="3296500"/>
            <a:ext cx="0" cy="251700"/>
          </a:xfrm>
          <a:prstGeom prst="straightConnector1">
            <a:avLst/>
          </a:prstGeom>
          <a:noFill/>
          <a:ln w="9525" cap="flat" cmpd="sng">
            <a:solidFill>
              <a:srgbClr val="FF002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Google Shape;438;p55"/>
          <p:cNvSpPr txBox="1"/>
          <p:nvPr/>
        </p:nvSpPr>
        <p:spPr>
          <a:xfrm>
            <a:off x="3470225" y="3528000"/>
            <a:ext cx="87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2E"/>
                </a:solidFill>
              </a:rPr>
              <a:t>Attribute</a:t>
            </a:r>
            <a:endParaRPr sz="1200">
              <a:solidFill>
                <a:srgbClr val="FF002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2E"/>
                </a:solidFill>
              </a:rPr>
              <a:t>value</a:t>
            </a:r>
            <a:endParaRPr sz="1200">
              <a:solidFill>
                <a:srgbClr val="FF002E"/>
              </a:solidFill>
            </a:endParaRPr>
          </a:p>
        </p:txBody>
      </p:sp>
      <p:cxnSp>
        <p:nvCxnSpPr>
          <p:cNvPr id="439" name="Google Shape;439;p55"/>
          <p:cNvCxnSpPr/>
          <p:nvPr/>
        </p:nvCxnSpPr>
        <p:spPr>
          <a:xfrm rot="10800000">
            <a:off x="3898752" y="3296579"/>
            <a:ext cx="0" cy="251700"/>
          </a:xfrm>
          <a:prstGeom prst="straightConnector1">
            <a:avLst/>
          </a:prstGeom>
          <a:noFill/>
          <a:ln w="9525" cap="flat" cmpd="sng">
            <a:solidFill>
              <a:srgbClr val="FF002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" name="Google Shape;440;p55"/>
          <p:cNvSpPr txBox="1"/>
          <p:nvPr/>
        </p:nvSpPr>
        <p:spPr>
          <a:xfrm>
            <a:off x="2955400" y="409365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2E"/>
                </a:solidFill>
              </a:rPr>
              <a:t>Attribute</a:t>
            </a:r>
            <a:endParaRPr sz="1200">
              <a:solidFill>
                <a:srgbClr val="FF002E"/>
              </a:solidFill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4266050" y="2851622"/>
            <a:ext cx="676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897FF"/>
                </a:solidFill>
                <a:latin typeface="Barlow"/>
                <a:ea typeface="Barlow"/>
                <a:cs typeface="Barlow"/>
                <a:sym typeface="Barlow"/>
              </a:rPr>
              <a:t>&gt;</a:t>
            </a:r>
            <a:endParaRPr>
              <a:solidFill>
                <a:srgbClr val="2897FF"/>
              </a:solidFill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2301463" y="2854350"/>
            <a:ext cx="676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897FF"/>
                </a:solidFill>
              </a:rPr>
              <a:t>&lt;p</a:t>
            </a:r>
            <a:endParaRPr>
              <a:solidFill>
                <a:srgbClr val="2897FF"/>
              </a:solidFill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733950" y="2854350"/>
            <a:ext cx="1770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2E"/>
                </a:solidFill>
              </a:rPr>
              <a:t>lang=”en-US”</a:t>
            </a:r>
            <a:endParaRPr>
              <a:solidFill>
                <a:srgbClr val="FF002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>
            <a:spLocks noGrp="1"/>
          </p:cNvSpPr>
          <p:nvPr>
            <p:ph type="subTitle" idx="1"/>
          </p:nvPr>
        </p:nvSpPr>
        <p:spPr>
          <a:xfrm>
            <a:off x="426350" y="1116900"/>
            <a:ext cx="8264700" cy="3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</a:rPr>
              <a:t>Some elements don’t need any attributes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dirty="0">
                <a:solidFill>
                  <a:srgbClr val="000000"/>
                </a:solidFill>
              </a:rPr>
              <a:t>In between opening/closing tags there could be text or another element (children)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300" dirty="0">
                <a:solidFill>
                  <a:srgbClr val="000000"/>
                </a:solidFill>
              </a:rPr>
            </a:br>
            <a:br>
              <a:rPr lang="en-GB" sz="1300" dirty="0">
                <a:solidFill>
                  <a:srgbClr val="000000"/>
                </a:solidFill>
              </a:rPr>
            </a:b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Some elements only function with mandatory attributes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000000"/>
              </a:solidFill>
            </a:endParaRPr>
          </a:p>
        </p:txBody>
      </p:sp>
      <p:sp>
        <p:nvSpPr>
          <p:cNvPr id="449" name="Google Shape;449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 element</a:t>
            </a:r>
            <a:endParaRPr/>
          </a:p>
        </p:txBody>
      </p:sp>
      <p:sp>
        <p:nvSpPr>
          <p:cNvPr id="450" name="Google Shape;450;p56"/>
          <p:cNvSpPr txBox="1"/>
          <p:nvPr/>
        </p:nvSpPr>
        <p:spPr>
          <a:xfrm>
            <a:off x="1407025" y="1526550"/>
            <a:ext cx="17193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897FF"/>
                </a:solidFill>
              </a:rPr>
              <a:t>&lt;p&gt;Content&lt;/p&gt;</a:t>
            </a:r>
            <a:endParaRPr sz="1600">
              <a:solidFill>
                <a:srgbClr val="2897FF"/>
              </a:solidFill>
            </a:endParaRPr>
          </a:p>
        </p:txBody>
      </p:sp>
      <p:sp>
        <p:nvSpPr>
          <p:cNvPr id="451" name="Google Shape;451;p56"/>
          <p:cNvSpPr txBox="1"/>
          <p:nvPr/>
        </p:nvSpPr>
        <p:spPr>
          <a:xfrm>
            <a:off x="1250271" y="2285175"/>
            <a:ext cx="2698444" cy="1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897FF"/>
                </a:solidFill>
              </a:rPr>
              <a:t>&lt;div&gt;</a:t>
            </a:r>
            <a:endParaRPr sz="1600" dirty="0">
              <a:solidFill>
                <a:srgbClr val="289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897FF"/>
                </a:solidFill>
              </a:rPr>
              <a:t>	&lt;p&gt;content&lt;/p&gt;</a:t>
            </a:r>
            <a:endParaRPr sz="1600" dirty="0">
              <a:solidFill>
                <a:srgbClr val="289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897FF"/>
                </a:solidFill>
              </a:rPr>
              <a:t>&lt;/div&gt;</a:t>
            </a:r>
            <a:endParaRPr sz="1600" dirty="0">
              <a:solidFill>
                <a:srgbClr val="2897FF"/>
              </a:solidFill>
            </a:endParaRPr>
          </a:p>
        </p:txBody>
      </p:sp>
      <p:sp>
        <p:nvSpPr>
          <p:cNvPr id="452" name="Google Shape;452;p56"/>
          <p:cNvSpPr txBox="1"/>
          <p:nvPr/>
        </p:nvSpPr>
        <p:spPr>
          <a:xfrm>
            <a:off x="1092434" y="3796800"/>
            <a:ext cx="29304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897FF"/>
                </a:solidFill>
              </a:rPr>
              <a:t>&lt;</a:t>
            </a:r>
            <a:r>
              <a:rPr lang="en-GB" sz="1600" dirty="0" err="1">
                <a:solidFill>
                  <a:srgbClr val="2897FF"/>
                </a:solidFill>
              </a:rPr>
              <a:t>img</a:t>
            </a:r>
            <a:r>
              <a:rPr lang="en-GB" sz="1600" dirty="0">
                <a:solidFill>
                  <a:srgbClr val="2897FF"/>
                </a:solidFill>
              </a:rPr>
              <a:t> </a:t>
            </a:r>
            <a:r>
              <a:rPr lang="en-GB" sz="1600" dirty="0" err="1">
                <a:solidFill>
                  <a:srgbClr val="2897FF"/>
                </a:solidFill>
              </a:rPr>
              <a:t>src</a:t>
            </a:r>
            <a:r>
              <a:rPr lang="en-GB" sz="1600" dirty="0">
                <a:solidFill>
                  <a:srgbClr val="2897FF"/>
                </a:solidFill>
              </a:rPr>
              <a:t>=”./</a:t>
            </a:r>
            <a:r>
              <a:rPr lang="en-GB" sz="1600" dirty="0" err="1">
                <a:solidFill>
                  <a:srgbClr val="2897FF"/>
                </a:solidFill>
              </a:rPr>
              <a:t>imgs</a:t>
            </a:r>
            <a:r>
              <a:rPr lang="en-GB" sz="1600" dirty="0">
                <a:solidFill>
                  <a:srgbClr val="2897FF"/>
                </a:solidFill>
              </a:rPr>
              <a:t>/dog.png” /&gt;</a:t>
            </a:r>
            <a:endParaRPr sz="1600" dirty="0">
              <a:solidFill>
                <a:srgbClr val="2897FF"/>
              </a:solidFill>
            </a:endParaRPr>
          </a:p>
        </p:txBody>
      </p:sp>
      <p:sp>
        <p:nvSpPr>
          <p:cNvPr id="453" name="Google Shape;453;p56"/>
          <p:cNvSpPr txBox="1"/>
          <p:nvPr/>
        </p:nvSpPr>
        <p:spPr>
          <a:xfrm>
            <a:off x="5715625" y="3603850"/>
            <a:ext cx="22464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Enclosed closing tag doesn’t allow for children</a:t>
            </a:r>
            <a:endParaRPr sz="1100"/>
          </a:p>
        </p:txBody>
      </p:sp>
      <p:cxnSp>
        <p:nvCxnSpPr>
          <p:cNvPr id="454" name="Google Shape;454;p56"/>
          <p:cNvCxnSpPr/>
          <p:nvPr/>
        </p:nvCxnSpPr>
        <p:spPr>
          <a:xfrm rot="10800000" flipH="1">
            <a:off x="3893500" y="3872750"/>
            <a:ext cx="2025000" cy="38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>
            <a:spLocks noGrp="1"/>
          </p:cNvSpPr>
          <p:nvPr>
            <p:ph type="subTitle" idx="1"/>
          </p:nvPr>
        </p:nvSpPr>
        <p:spPr>
          <a:xfrm>
            <a:off x="426350" y="1483875"/>
            <a:ext cx="82647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/>
              <a:t>Throughout the 12 week course, you will be developing your own </a:t>
            </a:r>
            <a:r>
              <a:rPr lang="en-GB" sz="1100" b="1" dirty="0"/>
              <a:t>portfolio website</a:t>
            </a:r>
            <a:r>
              <a:rPr lang="en-GB" sz="1100" dirty="0"/>
              <a:t>. To get you started we have created a </a:t>
            </a:r>
            <a:r>
              <a:rPr lang="en-GB" sz="1100" b="1" dirty="0"/>
              <a:t>template</a:t>
            </a:r>
            <a:r>
              <a:rPr lang="en-GB" sz="1100" dirty="0"/>
              <a:t> with a basic website folder structure. Please copy this by “forking” the </a:t>
            </a:r>
            <a:r>
              <a:rPr lang="en-GB" sz="1100" dirty="0" err="1"/>
              <a:t>codesandbox</a:t>
            </a:r>
            <a:r>
              <a:rPr lang="en-GB" sz="1100" dirty="0"/>
              <a:t>.  </a:t>
            </a:r>
            <a:endParaRPr sz="1100" dirty="0"/>
          </a:p>
        </p:txBody>
      </p:sp>
      <p:sp>
        <p:nvSpPr>
          <p:cNvPr id="460" name="Google Shape;460;p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 - Website folder structure</a:t>
            </a:r>
            <a:endParaRPr/>
          </a:p>
        </p:txBody>
      </p:sp>
      <p:sp>
        <p:nvSpPr>
          <p:cNvPr id="461" name="Google Shape;461;p57"/>
          <p:cNvSpPr txBox="1">
            <a:spLocks noGrp="1"/>
          </p:cNvSpPr>
          <p:nvPr>
            <p:ph type="subTitle" idx="2"/>
          </p:nvPr>
        </p:nvSpPr>
        <p:spPr>
          <a:xfrm>
            <a:off x="426349" y="930225"/>
            <a:ext cx="8374283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/>
              <a:t>Template </a:t>
            </a:r>
            <a:r>
              <a:rPr lang="en-GB" b="1" dirty="0" err="1"/>
              <a:t>link:</a:t>
            </a:r>
            <a:r>
              <a:rPr lang="en-GB" b="1" dirty="0" err="1">
                <a:hlinkClick r:id="rId3"/>
              </a:rPr>
              <a:t>https</a:t>
            </a:r>
            <a:r>
              <a:rPr lang="en-GB" b="1" dirty="0">
                <a:hlinkClick r:id="rId3"/>
              </a:rPr>
              <a:t>://codesandbox.io/s/cc-web-development-np058r?file=/index.html</a:t>
            </a:r>
            <a:endParaRPr sz="1200" b="1" u="sng" dirty="0">
              <a:solidFill>
                <a:srgbClr val="2897FF"/>
              </a:solidFill>
            </a:endParaRPr>
          </a:p>
        </p:txBody>
      </p:sp>
      <p:pic>
        <p:nvPicPr>
          <p:cNvPr id="462" name="Google Shape;462;p57"/>
          <p:cNvPicPr preferRelativeResize="0"/>
          <p:nvPr/>
        </p:nvPicPr>
        <p:blipFill rotWithShape="1">
          <a:blip r:embed="rId4">
            <a:alphaModFix/>
          </a:blip>
          <a:srcRect l="10040" r="12247"/>
          <a:stretch/>
        </p:blipFill>
        <p:spPr>
          <a:xfrm>
            <a:off x="1631600" y="2931250"/>
            <a:ext cx="726925" cy="9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7"/>
          <p:cNvPicPr preferRelativeResize="0"/>
          <p:nvPr/>
        </p:nvPicPr>
        <p:blipFill rotWithShape="1">
          <a:blip r:embed="rId4">
            <a:alphaModFix/>
          </a:blip>
          <a:srcRect l="10039" t="18524" b="19313"/>
          <a:stretch/>
        </p:blipFill>
        <p:spPr>
          <a:xfrm>
            <a:off x="1018250" y="2349825"/>
            <a:ext cx="841500" cy="5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7"/>
          <p:cNvSpPr/>
          <p:nvPr/>
        </p:nvSpPr>
        <p:spPr>
          <a:xfrm>
            <a:off x="1273413" y="2723000"/>
            <a:ext cx="1069500" cy="204000"/>
          </a:xfrm>
          <a:prstGeom prst="rect">
            <a:avLst/>
          </a:prstGeom>
          <a:solidFill>
            <a:srgbClr val="2897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 Template </a:t>
            </a:r>
            <a:endParaRPr sz="1000" b="1"/>
          </a:p>
        </p:txBody>
      </p:sp>
      <p:pic>
        <p:nvPicPr>
          <p:cNvPr id="465" name="Google Shape;465;p57"/>
          <p:cNvPicPr preferRelativeResize="0"/>
          <p:nvPr/>
        </p:nvPicPr>
        <p:blipFill rotWithShape="1">
          <a:blip r:embed="rId4">
            <a:alphaModFix/>
          </a:blip>
          <a:srcRect l="10040" r="12247"/>
          <a:stretch/>
        </p:blipFill>
        <p:spPr>
          <a:xfrm>
            <a:off x="2948800" y="2913200"/>
            <a:ext cx="726925" cy="9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5748" y="3105601"/>
            <a:ext cx="550550" cy="5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110" y="3105601"/>
            <a:ext cx="550550" cy="5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498" y="3105601"/>
            <a:ext cx="550550" cy="5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7"/>
          <p:cNvSpPr/>
          <p:nvPr/>
        </p:nvSpPr>
        <p:spPr>
          <a:xfrm>
            <a:off x="1966988" y="3479325"/>
            <a:ext cx="631200" cy="204000"/>
          </a:xfrm>
          <a:prstGeom prst="rect">
            <a:avLst/>
          </a:prstGeom>
          <a:solidFill>
            <a:srgbClr val="2897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css</a:t>
            </a:r>
            <a:endParaRPr sz="1000" b="1"/>
          </a:p>
        </p:txBody>
      </p:sp>
      <p:sp>
        <p:nvSpPr>
          <p:cNvPr id="470" name="Google Shape;470;p57"/>
          <p:cNvSpPr/>
          <p:nvPr/>
        </p:nvSpPr>
        <p:spPr>
          <a:xfrm>
            <a:off x="3335337" y="3461275"/>
            <a:ext cx="631200" cy="204000"/>
          </a:xfrm>
          <a:prstGeom prst="rect">
            <a:avLst/>
          </a:prstGeom>
          <a:solidFill>
            <a:srgbClr val="2897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images</a:t>
            </a:r>
            <a:endParaRPr sz="1000" b="1"/>
          </a:p>
        </p:txBody>
      </p:sp>
      <p:cxnSp>
        <p:nvCxnSpPr>
          <p:cNvPr id="471" name="Google Shape;471;p57"/>
          <p:cNvCxnSpPr>
            <a:stCxn id="464" idx="1"/>
            <a:endCxn id="462" idx="1"/>
          </p:cNvCxnSpPr>
          <p:nvPr/>
        </p:nvCxnSpPr>
        <p:spPr>
          <a:xfrm>
            <a:off x="1273413" y="2825000"/>
            <a:ext cx="358200" cy="573900"/>
          </a:xfrm>
          <a:prstGeom prst="bentConnector3">
            <a:avLst>
              <a:gd name="adj1" fmla="val -6647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7"/>
          <p:cNvCxnSpPr>
            <a:stCxn id="462" idx="3"/>
            <a:endCxn id="473" idx="1"/>
          </p:cNvCxnSpPr>
          <p:nvPr/>
        </p:nvCxnSpPr>
        <p:spPr>
          <a:xfrm>
            <a:off x="2358524" y="3398938"/>
            <a:ext cx="607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57"/>
          <p:cNvCxnSpPr>
            <a:stCxn id="465" idx="3"/>
            <a:endCxn id="466" idx="1"/>
          </p:cNvCxnSpPr>
          <p:nvPr/>
        </p:nvCxnSpPr>
        <p:spPr>
          <a:xfrm>
            <a:off x="3675724" y="3380888"/>
            <a:ext cx="71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57"/>
          <p:cNvCxnSpPr>
            <a:stCxn id="466" idx="3"/>
            <a:endCxn id="467" idx="1"/>
          </p:cNvCxnSpPr>
          <p:nvPr/>
        </p:nvCxnSpPr>
        <p:spPr>
          <a:xfrm>
            <a:off x="4936298" y="3380889"/>
            <a:ext cx="365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57"/>
          <p:cNvCxnSpPr>
            <a:stCxn id="467" idx="3"/>
            <a:endCxn id="468" idx="1"/>
          </p:cNvCxnSpPr>
          <p:nvPr/>
        </p:nvCxnSpPr>
        <p:spPr>
          <a:xfrm>
            <a:off x="5852660" y="3380889"/>
            <a:ext cx="365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57"/>
          <p:cNvSpPr txBox="1"/>
          <p:nvPr/>
        </p:nvSpPr>
        <p:spPr>
          <a:xfrm>
            <a:off x="1637563" y="3714225"/>
            <a:ext cx="10095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main.css</a:t>
            </a:r>
            <a:endParaRPr sz="900"/>
          </a:p>
        </p:txBody>
      </p:sp>
      <p:sp>
        <p:nvSpPr>
          <p:cNvPr id="478" name="Google Shape;478;p57"/>
          <p:cNvSpPr txBox="1"/>
          <p:nvPr/>
        </p:nvSpPr>
        <p:spPr>
          <a:xfrm>
            <a:off x="2901938" y="3696175"/>
            <a:ext cx="13359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/>
              <a:t>placeholder-and.png</a:t>
            </a:r>
            <a:endParaRPr sz="900" dirty="0"/>
          </a:p>
        </p:txBody>
      </p:sp>
      <p:sp>
        <p:nvSpPr>
          <p:cNvPr id="479" name="Google Shape;479;p57"/>
          <p:cNvSpPr txBox="1"/>
          <p:nvPr/>
        </p:nvSpPr>
        <p:spPr>
          <a:xfrm>
            <a:off x="2901938" y="3944325"/>
            <a:ext cx="14838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/>
              <a:t>placeholder-profile.jpg</a:t>
            </a:r>
            <a:endParaRPr sz="900" dirty="0"/>
          </a:p>
        </p:txBody>
      </p:sp>
      <p:sp>
        <p:nvSpPr>
          <p:cNvPr id="480" name="Google Shape;480;p57"/>
          <p:cNvSpPr txBox="1"/>
          <p:nvPr/>
        </p:nvSpPr>
        <p:spPr>
          <a:xfrm>
            <a:off x="4315975" y="3696175"/>
            <a:ext cx="8415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index.html</a:t>
            </a:r>
            <a:endParaRPr sz="900" b="1"/>
          </a:p>
        </p:txBody>
      </p:sp>
      <p:sp>
        <p:nvSpPr>
          <p:cNvPr id="481" name="Google Shape;481;p57"/>
          <p:cNvSpPr txBox="1"/>
          <p:nvPr/>
        </p:nvSpPr>
        <p:spPr>
          <a:xfrm>
            <a:off x="5235600" y="3696175"/>
            <a:ext cx="9291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contact.html</a:t>
            </a:r>
            <a:endParaRPr sz="900"/>
          </a:p>
        </p:txBody>
      </p:sp>
      <p:sp>
        <p:nvSpPr>
          <p:cNvPr id="482" name="Google Shape;482;p57"/>
          <p:cNvSpPr txBox="1"/>
          <p:nvPr/>
        </p:nvSpPr>
        <p:spPr>
          <a:xfrm>
            <a:off x="6164700" y="3696175"/>
            <a:ext cx="9291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top-five.html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fork a repo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2183F-559D-4FBF-AD97-C27C1D03B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5" t="6821" r="1044" b="54431"/>
          <a:stretch/>
        </p:blipFill>
        <p:spPr>
          <a:xfrm>
            <a:off x="426350" y="1007705"/>
            <a:ext cx="8221261" cy="25673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elements</a:t>
            </a:r>
            <a:endParaRPr/>
          </a:p>
        </p:txBody>
      </p:sp>
      <p:sp>
        <p:nvSpPr>
          <p:cNvPr id="494" name="Google Shape;494;p59"/>
          <p:cNvSpPr txBox="1"/>
          <p:nvPr/>
        </p:nvSpPr>
        <p:spPr>
          <a:xfrm>
            <a:off x="542328" y="1010675"/>
            <a:ext cx="74841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000000"/>
                </a:solidFill>
              </a:rPr>
              <a:t>Header elements</a:t>
            </a:r>
            <a:r>
              <a:rPr lang="en-GB" sz="1300" dirty="0">
                <a:solidFill>
                  <a:srgbClr val="000000"/>
                </a:solidFill>
              </a:rPr>
              <a:t> used for titles (</a:t>
            </a:r>
            <a:r>
              <a:rPr lang="en-GB" sz="1300" b="1" i="1" dirty="0">
                <a:solidFill>
                  <a:srgbClr val="000000"/>
                </a:solidFill>
              </a:rPr>
              <a:t>h1</a:t>
            </a:r>
            <a:r>
              <a:rPr lang="en-GB" sz="1300" dirty="0">
                <a:solidFill>
                  <a:srgbClr val="000000"/>
                </a:solidFill>
              </a:rPr>
              <a:t> for most important to </a:t>
            </a:r>
            <a:r>
              <a:rPr lang="en-GB" sz="1300" b="1" i="1" dirty="0">
                <a:solidFill>
                  <a:srgbClr val="000000"/>
                </a:solidFill>
              </a:rPr>
              <a:t>h6</a:t>
            </a:r>
            <a:r>
              <a:rPr lang="en-GB" sz="1300" dirty="0">
                <a:solidFill>
                  <a:srgbClr val="000000"/>
                </a:solidFill>
              </a:rPr>
              <a:t> for least important)</a:t>
            </a:r>
            <a:endParaRPr sz="19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&lt;</a:t>
            </a:r>
            <a:r>
              <a:rPr lang="en-GB" sz="1600" dirty="0">
                <a:solidFill>
                  <a:srgbClr val="2897FF"/>
                </a:solidFill>
              </a:rPr>
              <a:t>h1</a:t>
            </a:r>
            <a:r>
              <a:rPr lang="en-GB" sz="1600" dirty="0"/>
              <a:t>&gt;The most important header. This should only be used once per page&lt;/</a:t>
            </a:r>
            <a:r>
              <a:rPr lang="en-GB" sz="1600" dirty="0">
                <a:solidFill>
                  <a:srgbClr val="2897FF"/>
                </a:solidFill>
              </a:rPr>
              <a:t>h1</a:t>
            </a:r>
            <a:r>
              <a:rPr lang="en-GB" sz="1600" dirty="0"/>
              <a:t>&gt;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&lt;</a:t>
            </a:r>
            <a:r>
              <a:rPr lang="en-GB" sz="1600" dirty="0">
                <a:solidFill>
                  <a:srgbClr val="2897FF"/>
                </a:solidFill>
              </a:rPr>
              <a:t>h2</a:t>
            </a:r>
            <a:r>
              <a:rPr lang="en-GB" sz="1600" dirty="0"/>
              <a:t>&gt;The second most important header&lt;/</a:t>
            </a:r>
            <a:r>
              <a:rPr lang="en-GB" sz="1600" dirty="0">
                <a:solidFill>
                  <a:srgbClr val="2897FF"/>
                </a:solidFill>
              </a:rPr>
              <a:t>h2</a:t>
            </a:r>
            <a:r>
              <a:rPr lang="en-GB" sz="1600" dirty="0"/>
              <a:t>&gt;</a:t>
            </a:r>
            <a:endParaRPr sz="1600" dirty="0"/>
          </a:p>
        </p:txBody>
      </p:sp>
      <p:sp>
        <p:nvSpPr>
          <p:cNvPr id="495" name="Google Shape;495;p59"/>
          <p:cNvSpPr txBox="1"/>
          <p:nvPr/>
        </p:nvSpPr>
        <p:spPr>
          <a:xfrm>
            <a:off x="579650" y="2348375"/>
            <a:ext cx="5662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/>
              <a:t>Paragraph</a:t>
            </a:r>
            <a:r>
              <a:rPr lang="en-GB" sz="1300" dirty="0"/>
              <a:t> of text</a:t>
            </a:r>
            <a:endParaRPr sz="1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&lt;</a:t>
            </a:r>
            <a:r>
              <a:rPr lang="en-GB" sz="1600" dirty="0">
                <a:solidFill>
                  <a:srgbClr val="2897FF"/>
                </a:solidFill>
              </a:rPr>
              <a:t>p</a:t>
            </a:r>
            <a:r>
              <a:rPr lang="en-GB" sz="1600" dirty="0"/>
              <a:t>&gt;This is a paragraph&lt;/</a:t>
            </a:r>
            <a:r>
              <a:rPr lang="en-GB" sz="1600" dirty="0">
                <a:solidFill>
                  <a:srgbClr val="2897FF"/>
                </a:solidFill>
              </a:rPr>
              <a:t>p</a:t>
            </a:r>
            <a:r>
              <a:rPr lang="en-GB" sz="1600" dirty="0"/>
              <a:t>&gt;</a:t>
            </a:r>
            <a:endParaRPr sz="1600" dirty="0"/>
          </a:p>
        </p:txBody>
      </p:sp>
      <p:sp>
        <p:nvSpPr>
          <p:cNvPr id="496" name="Google Shape;496;p59"/>
          <p:cNvSpPr txBox="1"/>
          <p:nvPr/>
        </p:nvSpPr>
        <p:spPr>
          <a:xfrm>
            <a:off x="4817944" y="2346325"/>
            <a:ext cx="19068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/>
              <a:t>Division</a:t>
            </a:r>
            <a:r>
              <a:rPr lang="en-GB" sz="1300" dirty="0"/>
              <a:t> of content</a:t>
            </a:r>
            <a:endParaRPr sz="1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&lt;</a:t>
            </a:r>
            <a:r>
              <a:rPr lang="en-GB" sz="1600" dirty="0">
                <a:solidFill>
                  <a:srgbClr val="2897FF"/>
                </a:solidFill>
              </a:rPr>
              <a:t>div</a:t>
            </a:r>
            <a:r>
              <a:rPr lang="en-GB" sz="1600" dirty="0"/>
              <a:t>&gt; …. &lt;/</a:t>
            </a:r>
            <a:r>
              <a:rPr lang="en-GB" sz="1600" dirty="0">
                <a:solidFill>
                  <a:srgbClr val="2897FF"/>
                </a:solidFill>
              </a:rPr>
              <a:t>div</a:t>
            </a:r>
            <a:r>
              <a:rPr lang="en-GB" sz="1600" dirty="0"/>
              <a:t>&gt;</a:t>
            </a:r>
            <a:endParaRPr sz="1600" dirty="0"/>
          </a:p>
        </p:txBody>
      </p:sp>
      <p:sp>
        <p:nvSpPr>
          <p:cNvPr id="497" name="Google Shape;497;p59"/>
          <p:cNvSpPr txBox="1"/>
          <p:nvPr/>
        </p:nvSpPr>
        <p:spPr>
          <a:xfrm>
            <a:off x="4690910" y="3421622"/>
            <a:ext cx="2631754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/>
              <a:t>Line break </a:t>
            </a:r>
            <a:r>
              <a:rPr lang="en-GB" sz="1300" dirty="0"/>
              <a:t>or force a new line</a:t>
            </a:r>
            <a:endParaRPr sz="1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&lt;</a:t>
            </a:r>
            <a:r>
              <a:rPr lang="en-GB" sz="1600" dirty="0" err="1">
                <a:solidFill>
                  <a:srgbClr val="2897FF"/>
                </a:solidFill>
              </a:rPr>
              <a:t>br</a:t>
            </a:r>
            <a:r>
              <a:rPr lang="en-GB" sz="1600" dirty="0"/>
              <a:t>&gt;</a:t>
            </a:r>
            <a:endParaRPr sz="1600" dirty="0"/>
          </a:p>
        </p:txBody>
      </p:sp>
      <p:sp>
        <p:nvSpPr>
          <p:cNvPr id="498" name="Google Shape;498;p59"/>
          <p:cNvSpPr txBox="1"/>
          <p:nvPr/>
        </p:nvSpPr>
        <p:spPr>
          <a:xfrm>
            <a:off x="579650" y="3482112"/>
            <a:ext cx="27225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Basic </a:t>
            </a:r>
            <a:r>
              <a:rPr lang="en-GB" sz="1300" b="1" dirty="0"/>
              <a:t>horizontal line</a:t>
            </a:r>
            <a:endParaRPr sz="13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&lt;</a:t>
            </a:r>
            <a:r>
              <a:rPr lang="en-GB" sz="1600" dirty="0">
                <a:solidFill>
                  <a:srgbClr val="2897FF"/>
                </a:solidFill>
              </a:rPr>
              <a:t>hr</a:t>
            </a:r>
            <a:r>
              <a:rPr lang="en-GB" sz="1600" dirty="0"/>
              <a:t>&gt;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0305-DC0B-5934-A521-B7D59AF1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Let’s Introduce 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8932-6F86-12E1-F5B8-9609CA42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612098" cy="2882082"/>
          </a:xfrm>
        </p:spPr>
        <p:txBody>
          <a:bodyPr/>
          <a:lstStyle/>
          <a:p>
            <a:r>
              <a:rPr lang="en-GB" dirty="0"/>
              <a:t>Where are you from?</a:t>
            </a:r>
          </a:p>
          <a:p>
            <a:r>
              <a:rPr lang="en-GB" dirty="0"/>
              <a:t>What do you do?</a:t>
            </a:r>
          </a:p>
          <a:p>
            <a:r>
              <a:rPr lang="en-GB" dirty="0"/>
              <a:t>Why did you join Bootcamp?</a:t>
            </a:r>
          </a:p>
          <a:p>
            <a:r>
              <a:rPr lang="en-GB" dirty="0"/>
              <a:t>Your future plan?</a:t>
            </a:r>
          </a:p>
        </p:txBody>
      </p:sp>
    </p:spTree>
    <p:extLst>
      <p:ext uri="{BB962C8B-B14F-4D97-AF65-F5344CB8AC3E}">
        <p14:creationId xmlns:p14="http://schemas.microsoft.com/office/powerpoint/2010/main" val="2490514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Headings</a:t>
            </a:r>
            <a:endParaRPr/>
          </a:p>
        </p:txBody>
      </p:sp>
      <p:sp>
        <p:nvSpPr>
          <p:cNvPr id="504" name="Google Shape;504;p60"/>
          <p:cNvSpPr txBox="1"/>
          <p:nvPr/>
        </p:nvSpPr>
        <p:spPr>
          <a:xfrm>
            <a:off x="514350" y="1450475"/>
            <a:ext cx="2397000" cy="2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323232"/>
                </a:solidFill>
              </a:rPr>
              <a:t>&lt;h1&gt;Heading 1&lt;/h1&gt;</a:t>
            </a:r>
            <a:endParaRPr sz="1300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323232"/>
                </a:solidFill>
              </a:rPr>
              <a:t>&lt;h2&gt;Heading 2&lt;/h2&gt;</a:t>
            </a:r>
            <a:endParaRPr sz="1300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323232"/>
                </a:solidFill>
              </a:rPr>
              <a:t>&lt;h3&gt;Heading 3&lt;/h3&gt;</a:t>
            </a:r>
            <a:endParaRPr sz="1300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323232"/>
                </a:solidFill>
              </a:rPr>
              <a:t>&lt;h4&gt;Heading 4&lt;/h4&gt;</a:t>
            </a:r>
            <a:endParaRPr sz="1300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323232"/>
                </a:solidFill>
              </a:rPr>
              <a:t>&lt;h5&gt;Heading 5&lt;/h5&gt;</a:t>
            </a:r>
            <a:endParaRPr sz="1300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323232"/>
                </a:solidFill>
              </a:rPr>
              <a:t>&lt;h6&gt;Heading 6&lt;/h6&gt;</a:t>
            </a:r>
            <a:endParaRPr/>
          </a:p>
        </p:txBody>
      </p:sp>
      <p:pic>
        <p:nvPicPr>
          <p:cNvPr id="505" name="Google Shape;5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850" y="1172550"/>
            <a:ext cx="1644950" cy="2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Code with us: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510" name="Google Shape;510;p6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elements</a:t>
            </a:r>
            <a:endParaRPr/>
          </a:p>
        </p:txBody>
      </p:sp>
      <p:pic>
        <p:nvPicPr>
          <p:cNvPr id="512" name="Google Shape;5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800" y="1513550"/>
            <a:ext cx="3749800" cy="28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1"/>
          <p:cNvSpPr txBox="1"/>
          <p:nvPr/>
        </p:nvSpPr>
        <p:spPr>
          <a:xfrm>
            <a:off x="1749475" y="930225"/>
            <a:ext cx="72198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2897FF"/>
                </a:solidFill>
                <a:latin typeface="Poppins"/>
                <a:ea typeface="Poppins"/>
                <a:cs typeface="Poppins"/>
                <a:sym typeface="Poppins"/>
              </a:rPr>
              <a:t>https://codesandbox.io/s/festive-roentgen-6czib4?file=/index.html</a:t>
            </a:r>
            <a:endParaRPr sz="1300" b="1" dirty="0">
              <a:solidFill>
                <a:srgbClr val="2897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elements</a:t>
            </a:r>
            <a:endParaRPr/>
          </a:p>
        </p:txBody>
      </p:sp>
      <p:pic>
        <p:nvPicPr>
          <p:cNvPr id="520" name="Google Shape;5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00" y="1447100"/>
            <a:ext cx="3749800" cy="28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2"/>
          <p:cNvSpPr txBox="1"/>
          <p:nvPr/>
        </p:nvSpPr>
        <p:spPr>
          <a:xfrm>
            <a:off x="463600" y="1170000"/>
            <a:ext cx="4260900" cy="3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h1</a:t>
            </a:r>
            <a:r>
              <a:rPr lang="en-GB">
                <a:solidFill>
                  <a:srgbClr val="000000"/>
                </a:solidFill>
              </a:rPr>
              <a:t>&gt;My awesome portfolio&lt;/</a:t>
            </a:r>
            <a:r>
              <a:rPr lang="en-GB">
                <a:solidFill>
                  <a:srgbClr val="2897FF"/>
                </a:solidFill>
              </a:rPr>
              <a:t>h1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p</a:t>
            </a:r>
            <a:r>
              <a:rPr lang="en-GB">
                <a:solidFill>
                  <a:srgbClr val="000000"/>
                </a:solidFill>
              </a:rPr>
              <a:t>&gt;This is the page for my portfolio.&lt;/</a:t>
            </a:r>
            <a:r>
              <a:rPr lang="en-GB">
                <a:solidFill>
                  <a:srgbClr val="2897FF"/>
                </a:solidFill>
              </a:rPr>
              <a:t>p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hr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div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h2</a:t>
            </a:r>
            <a:r>
              <a:rPr lang="en-GB">
                <a:solidFill>
                  <a:srgbClr val="000000"/>
                </a:solidFill>
              </a:rPr>
              <a:t>&gt;Introduction&lt;/</a:t>
            </a:r>
            <a:r>
              <a:rPr lang="en-GB">
                <a:solidFill>
                  <a:srgbClr val="2897FF"/>
                </a:solidFill>
              </a:rPr>
              <a:t>h2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p</a:t>
            </a:r>
            <a:r>
              <a:rPr lang="en-GB">
                <a:solidFill>
                  <a:srgbClr val="000000"/>
                </a:solidFill>
              </a:rPr>
              <a:t>&gt;Let me tell you about myself.&lt;/</a:t>
            </a:r>
            <a:r>
              <a:rPr lang="en-GB">
                <a:solidFill>
                  <a:srgbClr val="2897FF"/>
                </a:solidFill>
              </a:rPr>
              <a:t>p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&lt;/</a:t>
            </a:r>
            <a:r>
              <a:rPr lang="en-GB">
                <a:solidFill>
                  <a:srgbClr val="2897FF"/>
                </a:solidFill>
              </a:rPr>
              <a:t>div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div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h2</a:t>
            </a:r>
            <a:r>
              <a:rPr lang="en-GB">
                <a:solidFill>
                  <a:srgbClr val="000000"/>
                </a:solidFill>
              </a:rPr>
              <a:t>&gt;Achievements&lt;/</a:t>
            </a:r>
            <a:r>
              <a:rPr lang="en-GB">
                <a:solidFill>
                  <a:srgbClr val="2897FF"/>
                </a:solidFill>
              </a:rPr>
              <a:t>h2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</a:t>
            </a:r>
            <a:r>
              <a:rPr lang="en-GB">
                <a:solidFill>
                  <a:srgbClr val="2897FF"/>
                </a:solidFill>
              </a:rPr>
              <a:t>p</a:t>
            </a:r>
            <a:r>
              <a:rPr lang="en-GB">
                <a:solidFill>
                  <a:srgbClr val="000000"/>
                </a:solidFill>
              </a:rPr>
              <a:t>&gt;I’m fluent in HTML!&lt;/</a:t>
            </a:r>
            <a:r>
              <a:rPr lang="en-GB">
                <a:solidFill>
                  <a:srgbClr val="2897FF"/>
                </a:solidFill>
              </a:rPr>
              <a:t>p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&lt;/</a:t>
            </a:r>
            <a:r>
              <a:rPr lang="en-GB">
                <a:solidFill>
                  <a:srgbClr val="2897FF"/>
                </a:solidFill>
              </a:rPr>
              <a:t>div</a:t>
            </a:r>
            <a:r>
              <a:rPr lang="en-GB"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526" name="Google Shape;526;p63"/>
          <p:cNvSpPr txBox="1">
            <a:spLocks noGrp="1"/>
          </p:cNvSpPr>
          <p:nvPr>
            <p:ph type="subTitle" idx="1"/>
          </p:nvPr>
        </p:nvSpPr>
        <p:spPr>
          <a:xfrm>
            <a:off x="312400" y="1080550"/>
            <a:ext cx="5442900" cy="3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Exercise 1</a:t>
            </a:r>
            <a:endParaRPr sz="1300" b="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In your portfolio codesandbox : Change the </a:t>
            </a:r>
            <a:r>
              <a:rPr lang="en-GB" sz="1100" b="1">
                <a:solidFill>
                  <a:srgbClr val="000000"/>
                </a:solidFill>
              </a:rPr>
              <a:t>h1</a:t>
            </a:r>
            <a:r>
              <a:rPr lang="en-GB" sz="1100">
                <a:solidFill>
                  <a:srgbClr val="000000"/>
                </a:solidFill>
              </a:rPr>
              <a:t> element to your name, add your current occupation as an </a:t>
            </a:r>
            <a:r>
              <a:rPr lang="en-GB" sz="1100" b="1">
                <a:solidFill>
                  <a:srgbClr val="000000"/>
                </a:solidFill>
              </a:rPr>
              <a:t>h2</a:t>
            </a:r>
            <a:r>
              <a:rPr lang="en-GB" sz="1100">
                <a:solidFill>
                  <a:srgbClr val="000000"/>
                </a:solidFill>
              </a:rPr>
              <a:t> element, and write an introductory paragraph about yourself using the </a:t>
            </a:r>
            <a:r>
              <a:rPr lang="en-GB" sz="1100" b="1">
                <a:solidFill>
                  <a:srgbClr val="000000"/>
                </a:solidFill>
              </a:rPr>
              <a:t>p</a:t>
            </a:r>
            <a:r>
              <a:rPr lang="en-GB" sz="1100">
                <a:solidFill>
                  <a:srgbClr val="000000"/>
                </a:solidFill>
              </a:rPr>
              <a:t> element. 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elements</a:t>
            </a:r>
            <a:endParaRPr/>
          </a:p>
        </p:txBody>
      </p:sp>
      <p:sp>
        <p:nvSpPr>
          <p:cNvPr id="533" name="Google Shape;533;p64"/>
          <p:cNvSpPr txBox="1"/>
          <p:nvPr/>
        </p:nvSpPr>
        <p:spPr>
          <a:xfrm>
            <a:off x="439650" y="1226975"/>
            <a:ext cx="8522700" cy="1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Unordered Lists.</a:t>
            </a:r>
            <a:r>
              <a:rPr lang="en-GB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</a:rPr>
              <a:t>Each </a:t>
            </a:r>
            <a:r>
              <a:rPr lang="en-GB" sz="1100" b="1">
                <a:solidFill>
                  <a:srgbClr val="000000"/>
                </a:solidFill>
              </a:rPr>
              <a:t>list item</a:t>
            </a:r>
            <a:r>
              <a:rPr lang="en-GB" sz="1100">
                <a:solidFill>
                  <a:srgbClr val="000000"/>
                </a:solidFill>
              </a:rPr>
              <a:t> starts with an </a:t>
            </a:r>
            <a:r>
              <a:rPr lang="en-GB" sz="1100" b="1" i="1">
                <a:solidFill>
                  <a:srgbClr val="000000"/>
                </a:solidFill>
              </a:rPr>
              <a:t>li </a:t>
            </a:r>
            <a:r>
              <a:rPr lang="en-GB" sz="1100" b="1">
                <a:solidFill>
                  <a:srgbClr val="000000"/>
                </a:solidFill>
              </a:rPr>
              <a:t>tag</a:t>
            </a:r>
            <a:r>
              <a:rPr lang="en-GB" sz="1100">
                <a:solidFill>
                  <a:srgbClr val="000000"/>
                </a:solidFill>
              </a:rPr>
              <a:t> and will have a</a:t>
            </a:r>
            <a:r>
              <a:rPr lang="en-GB" sz="1100" b="1">
                <a:solidFill>
                  <a:srgbClr val="000000"/>
                </a:solidFill>
              </a:rPr>
              <a:t> bullet point</a:t>
            </a:r>
            <a:r>
              <a:rPr lang="en-GB" sz="1100">
                <a:solidFill>
                  <a:srgbClr val="000000"/>
                </a:solidFill>
              </a:rPr>
              <a:t> by default.</a:t>
            </a:r>
            <a:endParaRPr sz="1700"/>
          </a:p>
          <a:p>
            <a:pPr marL="3200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534" name="Google Shape;534;p64"/>
          <p:cNvSpPr txBox="1"/>
          <p:nvPr/>
        </p:nvSpPr>
        <p:spPr>
          <a:xfrm>
            <a:off x="426350" y="3033275"/>
            <a:ext cx="8522700" cy="1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Ordered Lists.</a:t>
            </a:r>
            <a:r>
              <a:rPr lang="en-GB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</a:rPr>
              <a:t>Each </a:t>
            </a:r>
            <a:r>
              <a:rPr lang="en-GB" sz="1100" b="1">
                <a:solidFill>
                  <a:srgbClr val="000000"/>
                </a:solidFill>
              </a:rPr>
              <a:t>list item</a:t>
            </a:r>
            <a:r>
              <a:rPr lang="en-GB" sz="1100">
                <a:solidFill>
                  <a:srgbClr val="000000"/>
                </a:solidFill>
              </a:rPr>
              <a:t> starts with an </a:t>
            </a:r>
            <a:r>
              <a:rPr lang="en-GB" sz="1100" b="1" i="1">
                <a:solidFill>
                  <a:srgbClr val="000000"/>
                </a:solidFill>
              </a:rPr>
              <a:t>li</a:t>
            </a:r>
            <a:r>
              <a:rPr lang="en-GB" sz="1100">
                <a:solidFill>
                  <a:srgbClr val="000000"/>
                </a:solidFill>
              </a:rPr>
              <a:t> </a:t>
            </a:r>
            <a:r>
              <a:rPr lang="en-GB" sz="1100" b="1">
                <a:solidFill>
                  <a:srgbClr val="000000"/>
                </a:solidFill>
              </a:rPr>
              <a:t>tag</a:t>
            </a:r>
            <a:r>
              <a:rPr lang="en-GB" sz="1100">
                <a:solidFill>
                  <a:srgbClr val="000000"/>
                </a:solidFill>
              </a:rPr>
              <a:t> and will be marked with a </a:t>
            </a:r>
            <a:r>
              <a:rPr lang="en-GB" sz="1100" b="1">
                <a:solidFill>
                  <a:srgbClr val="000000"/>
                </a:solidFill>
              </a:rPr>
              <a:t>number</a:t>
            </a:r>
            <a:r>
              <a:rPr lang="en-GB" sz="1100">
                <a:solidFill>
                  <a:srgbClr val="000000"/>
                </a:solidFill>
              </a:rPr>
              <a:t> by default.</a:t>
            </a:r>
            <a:endParaRPr sz="1700"/>
          </a:p>
          <a:p>
            <a:pPr marL="3200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535" name="Google Shape;535;p64"/>
          <p:cNvSpPr txBox="1"/>
          <p:nvPr/>
        </p:nvSpPr>
        <p:spPr>
          <a:xfrm>
            <a:off x="5403300" y="1068775"/>
            <a:ext cx="23985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&lt;</a:t>
            </a:r>
            <a:r>
              <a:rPr lang="en-GB" sz="1700" dirty="0">
                <a:solidFill>
                  <a:srgbClr val="2897FF"/>
                </a:solidFill>
              </a:rPr>
              <a:t>ul</a:t>
            </a:r>
            <a:r>
              <a:rPr lang="en-GB" sz="1700" dirty="0">
                <a:solidFill>
                  <a:schemeClr val="dk1"/>
                </a:solidFill>
              </a:rPr>
              <a:t>&gt;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		&lt;</a:t>
            </a:r>
            <a:r>
              <a:rPr lang="en-GB" sz="1700" dirty="0">
                <a:solidFill>
                  <a:srgbClr val="2897FF"/>
                </a:solidFill>
              </a:rPr>
              <a:t>li</a:t>
            </a:r>
            <a:r>
              <a:rPr lang="en-GB" sz="1700" dirty="0">
                <a:solidFill>
                  <a:schemeClr val="dk1"/>
                </a:solidFill>
              </a:rPr>
              <a:t>&gt;...&lt;/</a:t>
            </a:r>
            <a:r>
              <a:rPr lang="en-GB" sz="1700" dirty="0">
                <a:solidFill>
                  <a:srgbClr val="2897FF"/>
                </a:solidFill>
              </a:rPr>
              <a:t>li</a:t>
            </a:r>
            <a:r>
              <a:rPr lang="en-GB" sz="1700" dirty="0">
                <a:solidFill>
                  <a:schemeClr val="dk1"/>
                </a:solidFill>
              </a:rPr>
              <a:t>&gt;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&lt;</a:t>
            </a:r>
            <a:r>
              <a:rPr lang="en-GB" sz="1700" dirty="0">
                <a:solidFill>
                  <a:srgbClr val="2897FF"/>
                </a:solidFill>
              </a:rPr>
              <a:t>li</a:t>
            </a:r>
            <a:r>
              <a:rPr lang="en-GB" sz="1700" dirty="0">
                <a:solidFill>
                  <a:schemeClr val="dk1"/>
                </a:solidFill>
              </a:rPr>
              <a:t>&gt;...&lt;/</a:t>
            </a:r>
            <a:r>
              <a:rPr lang="en-GB" sz="1700" dirty="0">
                <a:solidFill>
                  <a:srgbClr val="2897FF"/>
                </a:solidFill>
              </a:rPr>
              <a:t>li</a:t>
            </a:r>
            <a:r>
              <a:rPr lang="en-GB" sz="1700" dirty="0">
                <a:solidFill>
                  <a:schemeClr val="dk1"/>
                </a:solidFill>
              </a:rPr>
              <a:t>&gt;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&lt;/</a:t>
            </a:r>
            <a:r>
              <a:rPr lang="en-GB" sz="1700" dirty="0">
                <a:solidFill>
                  <a:srgbClr val="2897FF"/>
                </a:solidFill>
              </a:rPr>
              <a:t>ul</a:t>
            </a:r>
            <a:r>
              <a:rPr lang="en-GB" sz="1700" dirty="0">
                <a:solidFill>
                  <a:schemeClr val="dk1"/>
                </a:solidFill>
              </a:rPr>
              <a:t>&gt;</a:t>
            </a:r>
            <a:endParaRPr dirty="0"/>
          </a:p>
        </p:txBody>
      </p:sp>
      <p:sp>
        <p:nvSpPr>
          <p:cNvPr id="536" name="Google Shape;536;p64"/>
          <p:cNvSpPr txBox="1"/>
          <p:nvPr/>
        </p:nvSpPr>
        <p:spPr>
          <a:xfrm>
            <a:off x="5403300" y="3154350"/>
            <a:ext cx="23985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&lt;</a:t>
            </a:r>
            <a:r>
              <a:rPr lang="en-GB" sz="1700" dirty="0" err="1">
                <a:solidFill>
                  <a:srgbClr val="2897FF"/>
                </a:solidFill>
              </a:rPr>
              <a:t>ol</a:t>
            </a:r>
            <a:r>
              <a:rPr lang="en-GB" sz="1700" dirty="0">
                <a:solidFill>
                  <a:schemeClr val="dk1"/>
                </a:solidFill>
              </a:rPr>
              <a:t>&gt;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		&lt;</a:t>
            </a:r>
            <a:r>
              <a:rPr lang="en-GB" sz="1700" dirty="0">
                <a:solidFill>
                  <a:srgbClr val="2897FF"/>
                </a:solidFill>
              </a:rPr>
              <a:t>li</a:t>
            </a:r>
            <a:r>
              <a:rPr lang="en-GB" sz="1700" dirty="0">
                <a:solidFill>
                  <a:schemeClr val="dk1"/>
                </a:solidFill>
              </a:rPr>
              <a:t>&gt;...&lt;/</a:t>
            </a:r>
            <a:r>
              <a:rPr lang="en-GB" sz="1700" dirty="0">
                <a:solidFill>
                  <a:srgbClr val="2897FF"/>
                </a:solidFill>
              </a:rPr>
              <a:t>li</a:t>
            </a:r>
            <a:r>
              <a:rPr lang="en-GB" sz="1700" dirty="0">
                <a:solidFill>
                  <a:schemeClr val="dk1"/>
                </a:solidFill>
              </a:rPr>
              <a:t>&gt;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&lt;</a:t>
            </a:r>
            <a:r>
              <a:rPr lang="en-GB" sz="1700" dirty="0">
                <a:solidFill>
                  <a:srgbClr val="2897FF"/>
                </a:solidFill>
              </a:rPr>
              <a:t>li</a:t>
            </a:r>
            <a:r>
              <a:rPr lang="en-GB" sz="1700" dirty="0">
                <a:solidFill>
                  <a:schemeClr val="dk1"/>
                </a:solidFill>
              </a:rPr>
              <a:t>&gt;...&lt;/</a:t>
            </a:r>
            <a:r>
              <a:rPr lang="en-GB" sz="1700" dirty="0">
                <a:solidFill>
                  <a:srgbClr val="2897FF"/>
                </a:solidFill>
              </a:rPr>
              <a:t>li</a:t>
            </a:r>
            <a:r>
              <a:rPr lang="en-GB" sz="1700" dirty="0">
                <a:solidFill>
                  <a:schemeClr val="dk1"/>
                </a:solidFill>
              </a:rPr>
              <a:t>&gt;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&lt;/</a:t>
            </a:r>
            <a:r>
              <a:rPr lang="en-GB" sz="1700" dirty="0" err="1">
                <a:solidFill>
                  <a:srgbClr val="2897FF"/>
                </a:solidFill>
              </a:rPr>
              <a:t>ol</a:t>
            </a:r>
            <a:r>
              <a:rPr lang="en-GB" sz="1700" dirty="0">
                <a:solidFill>
                  <a:schemeClr val="dk1"/>
                </a:solidFill>
              </a:rPr>
              <a:t>&gt;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/>
              <a:t>Code with us: </a:t>
            </a:r>
            <a:endParaRPr b="1"/>
          </a:p>
        </p:txBody>
      </p:sp>
      <p:sp>
        <p:nvSpPr>
          <p:cNvPr id="541" name="Google Shape;541;p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elements</a:t>
            </a:r>
            <a:endParaRPr/>
          </a:p>
        </p:txBody>
      </p:sp>
      <p:sp>
        <p:nvSpPr>
          <p:cNvPr id="543" name="Google Shape;543;p65"/>
          <p:cNvSpPr txBox="1"/>
          <p:nvPr/>
        </p:nvSpPr>
        <p:spPr>
          <a:xfrm>
            <a:off x="1773700" y="926925"/>
            <a:ext cx="61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https://codesandbox.io/s/code-with-us-2t00fd</a:t>
            </a:r>
            <a:endParaRPr b="1" u="sng" dirty="0">
              <a:solidFill>
                <a:srgbClr val="2897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44" name="Google Shape;544;p65"/>
          <p:cNvGrpSpPr/>
          <p:nvPr/>
        </p:nvGrpSpPr>
        <p:grpSpPr>
          <a:xfrm>
            <a:off x="1108825" y="1471025"/>
            <a:ext cx="3265200" cy="2881151"/>
            <a:chOff x="956425" y="1471025"/>
            <a:chExt cx="3265200" cy="2881151"/>
          </a:xfrm>
        </p:grpSpPr>
        <p:pic>
          <p:nvPicPr>
            <p:cNvPr id="545" name="Google Shape;545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2999" y="3280189"/>
              <a:ext cx="2246808" cy="1071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6" name="Google Shape;546;p65"/>
            <p:cNvSpPr txBox="1"/>
            <p:nvPr/>
          </p:nvSpPr>
          <p:spPr>
            <a:xfrm>
              <a:off x="956425" y="1471025"/>
              <a:ext cx="3265200" cy="16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000000"/>
                  </a:solidFill>
                </a:rPr>
                <a:t>&lt;</a:t>
              </a:r>
              <a:r>
                <a:rPr lang="en-GB" dirty="0">
                  <a:solidFill>
                    <a:srgbClr val="2897FF"/>
                  </a:solidFill>
                </a:rPr>
                <a:t>ul</a:t>
              </a:r>
              <a:r>
                <a:rPr lang="en-GB" dirty="0">
                  <a:solidFill>
                    <a:srgbClr val="000000"/>
                  </a:solidFill>
                </a:rPr>
                <a:t>&gt;</a:t>
              </a:r>
              <a:endParaRPr dirty="0">
                <a:solidFill>
                  <a:srgbClr val="000000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000000"/>
                  </a:solidFill>
                </a:rPr>
                <a:t>	&lt;</a:t>
              </a:r>
              <a:r>
                <a:rPr lang="en-GB" dirty="0">
                  <a:solidFill>
                    <a:srgbClr val="2897FF"/>
                  </a:solidFill>
                </a:rPr>
                <a:t>li</a:t>
              </a:r>
              <a:r>
                <a:rPr lang="en-GB" dirty="0">
                  <a:solidFill>
                    <a:srgbClr val="000000"/>
                  </a:solidFill>
                </a:rPr>
                <a:t>&gt;HTML&lt;/</a:t>
              </a:r>
              <a:r>
                <a:rPr lang="en-GB" dirty="0">
                  <a:solidFill>
                    <a:srgbClr val="2897FF"/>
                  </a:solidFill>
                </a:rPr>
                <a:t>li</a:t>
              </a:r>
              <a:r>
                <a:rPr lang="en-GB" dirty="0">
                  <a:solidFill>
                    <a:srgbClr val="000000"/>
                  </a:solidFill>
                </a:rPr>
                <a:t>&gt;</a:t>
              </a:r>
              <a:endParaRPr dirty="0">
                <a:solidFill>
                  <a:srgbClr val="000000"/>
                </a:solidFill>
              </a:endParaRPr>
            </a:p>
            <a:p>
              <a:pPr marL="0" lvl="0" indent="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000000"/>
                  </a:solidFill>
                </a:rPr>
                <a:t>&lt;</a:t>
              </a:r>
              <a:r>
                <a:rPr lang="en-GB" dirty="0">
                  <a:solidFill>
                    <a:srgbClr val="2897FF"/>
                  </a:solidFill>
                </a:rPr>
                <a:t>li</a:t>
              </a:r>
              <a:r>
                <a:rPr lang="en-GB" dirty="0">
                  <a:solidFill>
                    <a:srgbClr val="000000"/>
                  </a:solidFill>
                </a:rPr>
                <a:t>&gt;CSS&lt;/</a:t>
              </a:r>
              <a:r>
                <a:rPr lang="en-GB" dirty="0">
                  <a:solidFill>
                    <a:srgbClr val="2897FF"/>
                  </a:solidFill>
                </a:rPr>
                <a:t>li</a:t>
              </a:r>
              <a:r>
                <a:rPr lang="en-GB" dirty="0">
                  <a:solidFill>
                    <a:srgbClr val="000000"/>
                  </a:solidFill>
                </a:rPr>
                <a:t>&gt;</a:t>
              </a:r>
              <a:endParaRPr dirty="0">
                <a:solidFill>
                  <a:srgbClr val="000000"/>
                </a:solidFill>
              </a:endParaRPr>
            </a:p>
            <a:p>
              <a:pPr marL="0" lvl="0" indent="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000000"/>
                  </a:solidFill>
                </a:rPr>
                <a:t>&lt;</a:t>
              </a:r>
              <a:r>
                <a:rPr lang="en-GB" dirty="0">
                  <a:solidFill>
                    <a:srgbClr val="2897FF"/>
                  </a:solidFill>
                </a:rPr>
                <a:t>li</a:t>
              </a:r>
              <a:r>
                <a:rPr lang="en-GB" dirty="0">
                  <a:solidFill>
                    <a:srgbClr val="000000"/>
                  </a:solidFill>
                </a:rPr>
                <a:t>&gt;</a:t>
              </a:r>
              <a:r>
                <a:rPr lang="en-GB" dirty="0" err="1">
                  <a:solidFill>
                    <a:srgbClr val="000000"/>
                  </a:solidFill>
                </a:rPr>
                <a:t>Javascript</a:t>
              </a:r>
              <a:r>
                <a:rPr lang="en-GB" dirty="0">
                  <a:solidFill>
                    <a:srgbClr val="000000"/>
                  </a:solidFill>
                </a:rPr>
                <a:t>&lt;/</a:t>
              </a:r>
              <a:r>
                <a:rPr lang="en-GB" dirty="0">
                  <a:solidFill>
                    <a:srgbClr val="2897FF"/>
                  </a:solidFill>
                </a:rPr>
                <a:t>li</a:t>
              </a:r>
              <a:r>
                <a:rPr lang="en-GB" dirty="0">
                  <a:solidFill>
                    <a:srgbClr val="000000"/>
                  </a:solidFill>
                </a:rPr>
                <a:t>&gt;</a:t>
              </a:r>
              <a:endParaRPr dirty="0">
                <a:solidFill>
                  <a:srgbClr val="000000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000000"/>
                  </a:solidFill>
                </a:rPr>
                <a:t>&lt;/</a:t>
              </a:r>
              <a:r>
                <a:rPr lang="en-GB" dirty="0">
                  <a:solidFill>
                    <a:srgbClr val="2897FF"/>
                  </a:solidFill>
                </a:rPr>
                <a:t>ul</a:t>
              </a:r>
              <a:r>
                <a:rPr lang="en-GB" dirty="0">
                  <a:solidFill>
                    <a:srgbClr val="000000"/>
                  </a:solidFill>
                </a:rPr>
                <a:t>&gt;</a:t>
              </a:r>
              <a:endParaRPr sz="1100" dirty="0"/>
            </a:p>
          </p:txBody>
        </p:sp>
      </p:grpSp>
      <p:grpSp>
        <p:nvGrpSpPr>
          <p:cNvPr id="547" name="Google Shape;547;p65"/>
          <p:cNvGrpSpPr/>
          <p:nvPr/>
        </p:nvGrpSpPr>
        <p:grpSpPr>
          <a:xfrm>
            <a:off x="4990388" y="1471025"/>
            <a:ext cx="2979137" cy="2914450"/>
            <a:chOff x="4914188" y="1471025"/>
            <a:chExt cx="2979137" cy="2914450"/>
          </a:xfrm>
        </p:grpSpPr>
        <p:pic>
          <p:nvPicPr>
            <p:cNvPr id="548" name="Google Shape;548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14188" y="3246900"/>
              <a:ext cx="2246808" cy="113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65"/>
            <p:cNvSpPr txBox="1"/>
            <p:nvPr/>
          </p:nvSpPr>
          <p:spPr>
            <a:xfrm>
              <a:off x="4940125" y="1471025"/>
              <a:ext cx="2953200" cy="18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</a:rPr>
                <a:t>&lt;</a:t>
              </a:r>
              <a:r>
                <a:rPr lang="en-GB">
                  <a:solidFill>
                    <a:srgbClr val="2897FF"/>
                  </a:solidFill>
                </a:rPr>
                <a:t>ol</a:t>
              </a:r>
              <a:r>
                <a:rPr lang="en-GB">
                  <a:solidFill>
                    <a:srgbClr val="000000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</a:rPr>
                <a:t>	&lt;</a:t>
              </a:r>
              <a:r>
                <a:rPr lang="en-GB">
                  <a:solidFill>
                    <a:srgbClr val="2897FF"/>
                  </a:solidFill>
                </a:rPr>
                <a:t>li</a:t>
              </a:r>
              <a:r>
                <a:rPr lang="en-GB">
                  <a:solidFill>
                    <a:srgbClr val="000000"/>
                  </a:solidFill>
                </a:rPr>
                <a:t>&gt;Coffee&lt;/</a:t>
              </a:r>
              <a:r>
                <a:rPr lang="en-GB">
                  <a:solidFill>
                    <a:srgbClr val="2897FF"/>
                  </a:solidFill>
                </a:rPr>
                <a:t>li</a:t>
              </a:r>
              <a:r>
                <a:rPr lang="en-GB">
                  <a:solidFill>
                    <a:srgbClr val="000000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marL="0" lvl="0" indent="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</a:rPr>
                <a:t>&lt;</a:t>
              </a:r>
              <a:r>
                <a:rPr lang="en-GB">
                  <a:solidFill>
                    <a:srgbClr val="2897FF"/>
                  </a:solidFill>
                </a:rPr>
                <a:t>li</a:t>
              </a:r>
              <a:r>
                <a:rPr lang="en-GB">
                  <a:solidFill>
                    <a:srgbClr val="000000"/>
                  </a:solidFill>
                </a:rPr>
                <a:t>&gt;Tea&lt;/</a:t>
              </a:r>
              <a:r>
                <a:rPr lang="en-GB">
                  <a:solidFill>
                    <a:srgbClr val="2897FF"/>
                  </a:solidFill>
                </a:rPr>
                <a:t>li</a:t>
              </a:r>
              <a:r>
                <a:rPr lang="en-GB"/>
                <a:t>&gt;</a:t>
              </a:r>
              <a:endParaRPr>
                <a:solidFill>
                  <a:srgbClr val="000000"/>
                </a:solidFill>
              </a:endParaRPr>
            </a:p>
            <a:p>
              <a:pPr marL="0" lvl="0" indent="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</a:rPr>
                <a:t>&lt;</a:t>
              </a:r>
              <a:r>
                <a:rPr lang="en-GB">
                  <a:solidFill>
                    <a:srgbClr val="2897FF"/>
                  </a:solidFill>
                </a:rPr>
                <a:t>li</a:t>
              </a:r>
              <a:r>
                <a:rPr lang="en-GB">
                  <a:solidFill>
                    <a:srgbClr val="000000"/>
                  </a:solidFill>
                </a:rPr>
                <a:t>&gt;Milk&lt;/</a:t>
              </a:r>
              <a:r>
                <a:rPr lang="en-GB">
                  <a:solidFill>
                    <a:srgbClr val="2897FF"/>
                  </a:solidFill>
                </a:rPr>
                <a:t>li</a:t>
              </a:r>
              <a:r>
                <a:rPr lang="en-GB">
                  <a:solidFill>
                    <a:srgbClr val="000000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</a:rPr>
                <a:t>&lt;/</a:t>
              </a:r>
              <a:r>
                <a:rPr lang="en-GB">
                  <a:solidFill>
                    <a:srgbClr val="2897FF"/>
                  </a:solidFill>
                </a:rPr>
                <a:t>ol</a:t>
              </a:r>
              <a:r>
                <a:rPr lang="en-GB">
                  <a:solidFill>
                    <a:srgbClr val="000000"/>
                  </a:solidFill>
                </a:rPr>
                <a:t>&gt;</a:t>
              </a:r>
              <a:endParaRPr sz="1100"/>
            </a:p>
          </p:txBody>
        </p:sp>
      </p:grpSp>
      <p:sp>
        <p:nvSpPr>
          <p:cNvPr id="550" name="Google Shape;550;p65"/>
          <p:cNvSpPr txBox="1"/>
          <p:nvPr/>
        </p:nvSpPr>
        <p:spPr>
          <a:xfrm>
            <a:off x="1284767" y="4522139"/>
            <a:ext cx="680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Poppins"/>
                <a:ea typeface="Poppins"/>
                <a:cs typeface="Poppins"/>
                <a:sym typeface="Poppins"/>
              </a:rPr>
              <a:t>Finished code: </a:t>
            </a:r>
            <a:r>
              <a:rPr lang="en-GB" sz="1000" dirty="0">
                <a:latin typeface="Poppins"/>
                <a:ea typeface="Poppins"/>
                <a:cs typeface="Poppins"/>
                <a:sym typeface="Poppins"/>
                <a:hlinkClick r:id="rId6"/>
              </a:rPr>
              <a:t>https://codesandbox.io/s/eager-mcclintock-0sh4yp</a:t>
            </a:r>
            <a:endParaRPr lang="en-GB" sz="1000" b="1" dirty="0">
              <a:solidFill>
                <a:srgbClr val="2897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Commenting Code</a:t>
            </a:r>
            <a:endParaRPr/>
          </a:p>
        </p:txBody>
      </p:sp>
      <p:sp>
        <p:nvSpPr>
          <p:cNvPr id="556" name="Google Shape;556;p66"/>
          <p:cNvSpPr txBox="1"/>
          <p:nvPr/>
        </p:nvSpPr>
        <p:spPr>
          <a:xfrm>
            <a:off x="1773700" y="926925"/>
            <a:ext cx="61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2897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7" name="Google Shape;557;p66"/>
          <p:cNvSpPr txBox="1"/>
          <p:nvPr/>
        </p:nvSpPr>
        <p:spPr>
          <a:xfrm>
            <a:off x="651700" y="1408500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add notes that html will ignore.</a:t>
            </a:r>
            <a:endParaRPr/>
          </a:p>
        </p:txBody>
      </p:sp>
      <p:sp>
        <p:nvSpPr>
          <p:cNvPr id="558" name="Google Shape;558;p66"/>
          <p:cNvSpPr txBox="1"/>
          <p:nvPr/>
        </p:nvSpPr>
        <p:spPr>
          <a:xfrm>
            <a:off x="974050" y="25577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&lt;!-- this is where comments go --&gt;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563" name="Google Shape;563;p67"/>
          <p:cNvSpPr txBox="1">
            <a:spLocks noGrp="1"/>
          </p:cNvSpPr>
          <p:nvPr>
            <p:ph type="subTitle" idx="1"/>
          </p:nvPr>
        </p:nvSpPr>
        <p:spPr>
          <a:xfrm>
            <a:off x="312400" y="1080550"/>
            <a:ext cx="5442900" cy="3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Exercise 2</a:t>
            </a:r>
            <a:endParaRPr sz="1300" b="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 your portfolio CodeSandbox : Add an</a:t>
            </a:r>
            <a:r>
              <a:rPr lang="en-GB" sz="1100" b="1">
                <a:solidFill>
                  <a:schemeClr val="dk1"/>
                </a:solidFill>
              </a:rPr>
              <a:t> unordered list</a:t>
            </a:r>
            <a:r>
              <a:rPr lang="en-GB" sz="1100">
                <a:solidFill>
                  <a:schemeClr val="dk1"/>
                </a:solidFill>
              </a:rPr>
              <a:t> to your page above your h1. Your </a:t>
            </a:r>
            <a:r>
              <a:rPr lang="en-GB" sz="1100" b="1">
                <a:solidFill>
                  <a:schemeClr val="dk1"/>
                </a:solidFill>
              </a:rPr>
              <a:t>list items</a:t>
            </a:r>
            <a:r>
              <a:rPr lang="en-GB" sz="1100">
                <a:solidFill>
                  <a:schemeClr val="dk1"/>
                </a:solidFill>
              </a:rPr>
              <a:t> will be the other pages of your portfolio eg.: Home, Contact, Interests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elements</a:t>
            </a:r>
            <a:endParaRPr/>
          </a:p>
        </p:txBody>
      </p:sp>
      <p:sp>
        <p:nvSpPr>
          <p:cNvPr id="570" name="Google Shape;570;p68"/>
          <p:cNvSpPr txBox="1"/>
          <p:nvPr/>
        </p:nvSpPr>
        <p:spPr>
          <a:xfrm>
            <a:off x="322975" y="1088150"/>
            <a:ext cx="78600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b="1" dirty="0">
                <a:solidFill>
                  <a:srgbClr val="000000"/>
                </a:solidFill>
              </a:rPr>
              <a:t>image element</a:t>
            </a:r>
            <a:r>
              <a:rPr lang="en-GB" dirty="0">
                <a:solidFill>
                  <a:srgbClr val="000000"/>
                </a:solidFill>
              </a:rPr>
              <a:t> only has attributes (no</a:t>
            </a:r>
            <a:r>
              <a:rPr lang="en-GB" dirty="0"/>
              <a:t> content)</a:t>
            </a:r>
            <a:r>
              <a:rPr lang="en-GB" dirty="0">
                <a:solidFill>
                  <a:srgbClr val="000000"/>
                </a:solidFill>
              </a:rPr>
              <a:t> and has an </a:t>
            </a:r>
            <a:r>
              <a:rPr lang="en-GB" b="1" dirty="0">
                <a:solidFill>
                  <a:srgbClr val="000000"/>
                </a:solidFill>
              </a:rPr>
              <a:t>enclosed closing tag</a:t>
            </a:r>
            <a:r>
              <a:rPr lang="en-GB" dirty="0">
                <a:solidFill>
                  <a:srgbClr val="000000"/>
                </a:solidFill>
              </a:rPr>
              <a:t>. The </a:t>
            </a:r>
            <a:r>
              <a:rPr lang="en-GB" b="1" i="1" dirty="0" err="1">
                <a:solidFill>
                  <a:srgbClr val="000000"/>
                </a:solidFill>
              </a:rPr>
              <a:t>src</a:t>
            </a:r>
            <a:r>
              <a:rPr lang="en-GB" b="1" dirty="0">
                <a:solidFill>
                  <a:srgbClr val="000000"/>
                </a:solidFill>
              </a:rPr>
              <a:t> attribute</a:t>
            </a:r>
            <a:r>
              <a:rPr lang="en-GB" dirty="0">
                <a:solidFill>
                  <a:srgbClr val="000000"/>
                </a:solidFill>
              </a:rPr>
              <a:t> specifies the path to the image. The </a:t>
            </a:r>
            <a:r>
              <a:rPr lang="en-GB" b="1" i="1" dirty="0">
                <a:solidFill>
                  <a:srgbClr val="000000"/>
                </a:solidFill>
              </a:rPr>
              <a:t>alt</a:t>
            </a:r>
            <a:r>
              <a:rPr lang="en-GB" b="1" dirty="0">
                <a:solidFill>
                  <a:srgbClr val="000000"/>
                </a:solidFill>
              </a:rPr>
              <a:t> attribute</a:t>
            </a:r>
            <a:r>
              <a:rPr lang="en-GB" dirty="0">
                <a:solidFill>
                  <a:srgbClr val="000000"/>
                </a:solidFill>
              </a:rPr>
              <a:t> provides an alternative text for the image, in case the user cannot view it for some reason.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&lt;</a:t>
            </a:r>
            <a:r>
              <a:rPr lang="en-GB" sz="1700" dirty="0" err="1">
                <a:solidFill>
                  <a:srgbClr val="2897FF"/>
                </a:solidFill>
              </a:rPr>
              <a:t>img</a:t>
            </a:r>
            <a:r>
              <a:rPr lang="en-GB" sz="1700" dirty="0"/>
              <a:t> </a:t>
            </a:r>
            <a:r>
              <a:rPr lang="en-GB" sz="1700" dirty="0" err="1"/>
              <a:t>src</a:t>
            </a:r>
            <a:r>
              <a:rPr lang="en-GB" sz="1700" dirty="0"/>
              <a:t>=</a:t>
            </a:r>
            <a:r>
              <a:rPr lang="en-GB" sz="1700" dirty="0">
                <a:solidFill>
                  <a:srgbClr val="FF002E"/>
                </a:solidFill>
              </a:rPr>
              <a:t>”</a:t>
            </a:r>
            <a:r>
              <a:rPr lang="en-GB" sz="1700" dirty="0" err="1">
                <a:solidFill>
                  <a:srgbClr val="FF002E"/>
                </a:solidFill>
              </a:rPr>
              <a:t>filename.filetype</a:t>
            </a:r>
            <a:r>
              <a:rPr lang="en-GB" sz="1700" dirty="0">
                <a:solidFill>
                  <a:srgbClr val="FF002E"/>
                </a:solidFill>
              </a:rPr>
              <a:t>”</a:t>
            </a:r>
            <a:r>
              <a:rPr lang="en-GB" sz="1700" dirty="0">
                <a:solidFill>
                  <a:srgbClr val="0097A7"/>
                </a:solidFill>
              </a:rPr>
              <a:t> </a:t>
            </a:r>
            <a:r>
              <a:rPr lang="en-GB" sz="1700" dirty="0"/>
              <a:t>alt=</a:t>
            </a:r>
            <a:r>
              <a:rPr lang="en-GB" sz="1700" dirty="0">
                <a:solidFill>
                  <a:srgbClr val="FF002E"/>
                </a:solidFill>
              </a:rPr>
              <a:t>””</a:t>
            </a:r>
            <a:r>
              <a:rPr lang="en-GB" sz="1700" dirty="0"/>
              <a:t> /&gt;</a:t>
            </a:r>
            <a:endParaRPr sz="17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000000"/>
                </a:solidFill>
              </a:rPr>
              <a:t>&lt;</a:t>
            </a:r>
            <a:r>
              <a:rPr lang="en-GB" sz="1700" dirty="0" err="1">
                <a:solidFill>
                  <a:srgbClr val="2897FF"/>
                </a:solidFill>
              </a:rPr>
              <a:t>img</a:t>
            </a:r>
            <a:r>
              <a:rPr lang="en-GB" sz="1700" dirty="0">
                <a:solidFill>
                  <a:srgbClr val="000000"/>
                </a:solidFill>
              </a:rPr>
              <a:t> </a:t>
            </a:r>
            <a:r>
              <a:rPr lang="en-GB" sz="1700" dirty="0" err="1">
                <a:solidFill>
                  <a:srgbClr val="000000"/>
                </a:solidFill>
              </a:rPr>
              <a:t>src</a:t>
            </a:r>
            <a:r>
              <a:rPr lang="en-GB" sz="1700" dirty="0">
                <a:solidFill>
                  <a:srgbClr val="000000"/>
                </a:solidFill>
              </a:rPr>
              <a:t>=</a:t>
            </a:r>
            <a:r>
              <a:rPr lang="en-GB" sz="1700" dirty="0">
                <a:solidFill>
                  <a:srgbClr val="FF002E"/>
                </a:solidFill>
              </a:rPr>
              <a:t>”dogPicture.png”</a:t>
            </a:r>
            <a:r>
              <a:rPr lang="en-GB" sz="1700" dirty="0">
                <a:solidFill>
                  <a:srgbClr val="000000"/>
                </a:solidFill>
              </a:rPr>
              <a:t> alt=</a:t>
            </a:r>
            <a:r>
              <a:rPr lang="en-GB" sz="1700" dirty="0">
                <a:solidFill>
                  <a:srgbClr val="FF002E"/>
                </a:solidFill>
              </a:rPr>
              <a:t>”A happy dog”</a:t>
            </a:r>
            <a:r>
              <a:rPr lang="en-GB" sz="1700" dirty="0">
                <a:solidFill>
                  <a:srgbClr val="0097A7"/>
                </a:solidFill>
              </a:rPr>
              <a:t> </a:t>
            </a:r>
            <a:r>
              <a:rPr lang="en-GB" sz="1700" dirty="0">
                <a:solidFill>
                  <a:srgbClr val="000000"/>
                </a:solidFill>
              </a:rPr>
              <a:t>/&gt;</a:t>
            </a:r>
            <a:endParaRPr sz="1700" dirty="0"/>
          </a:p>
        </p:txBody>
      </p:sp>
      <p:sp>
        <p:nvSpPr>
          <p:cNvPr id="571" name="Google Shape;571;p68"/>
          <p:cNvSpPr txBox="1"/>
          <p:nvPr/>
        </p:nvSpPr>
        <p:spPr>
          <a:xfrm>
            <a:off x="293117" y="3016852"/>
            <a:ext cx="78600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b="1" dirty="0">
                <a:solidFill>
                  <a:srgbClr val="000000"/>
                </a:solidFill>
              </a:rPr>
              <a:t>anchor element</a:t>
            </a:r>
            <a:r>
              <a:rPr lang="en-GB" dirty="0">
                <a:solidFill>
                  <a:srgbClr val="000000"/>
                </a:solidFill>
              </a:rPr>
              <a:t> is used to create a hyperlink that you can click and jump to another document or webpage. The </a:t>
            </a:r>
            <a:r>
              <a:rPr lang="en-GB" b="1" i="1" dirty="0" err="1">
                <a:solidFill>
                  <a:srgbClr val="000000"/>
                </a:solidFill>
              </a:rPr>
              <a:t>href</a:t>
            </a:r>
            <a:r>
              <a:rPr lang="en-GB" b="1" dirty="0">
                <a:solidFill>
                  <a:srgbClr val="000000"/>
                </a:solidFill>
              </a:rPr>
              <a:t> attribute </a:t>
            </a:r>
            <a:r>
              <a:rPr lang="en-GB" dirty="0">
                <a:solidFill>
                  <a:srgbClr val="000000"/>
                </a:solidFill>
              </a:rPr>
              <a:t>specifies the destination address of the link.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&lt;</a:t>
            </a:r>
            <a:r>
              <a:rPr lang="en-GB" sz="1700" dirty="0">
                <a:solidFill>
                  <a:srgbClr val="2897FF"/>
                </a:solidFill>
              </a:rPr>
              <a:t>a</a:t>
            </a:r>
            <a:r>
              <a:rPr lang="en-GB" sz="1700" dirty="0"/>
              <a:t> </a:t>
            </a:r>
            <a:r>
              <a:rPr lang="en-GB" sz="1700" dirty="0" err="1"/>
              <a:t>href</a:t>
            </a:r>
            <a:r>
              <a:rPr lang="en-GB" sz="1700" dirty="0"/>
              <a:t>=</a:t>
            </a:r>
            <a:r>
              <a:rPr lang="en-GB" sz="1700" dirty="0">
                <a:solidFill>
                  <a:srgbClr val="FF002E"/>
                </a:solidFill>
              </a:rPr>
              <a:t>”https://www.facebook.com”</a:t>
            </a:r>
            <a:r>
              <a:rPr lang="en-GB" sz="1700" dirty="0"/>
              <a:t>&gt;Click me to go to Facebook&lt;/</a:t>
            </a:r>
            <a:r>
              <a:rPr lang="en-GB" sz="1700" dirty="0">
                <a:solidFill>
                  <a:srgbClr val="2897FF"/>
                </a:solidFill>
              </a:rPr>
              <a:t>a</a:t>
            </a:r>
            <a:r>
              <a:rPr lang="en-GB" sz="1700" dirty="0"/>
              <a:t>&gt;</a:t>
            </a:r>
            <a:endParaRPr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elements</a:t>
            </a:r>
            <a:endParaRPr/>
          </a:p>
        </p:txBody>
      </p:sp>
      <p:sp>
        <p:nvSpPr>
          <p:cNvPr id="577" name="Google Shape;577;p69"/>
          <p:cNvSpPr txBox="1"/>
          <p:nvPr/>
        </p:nvSpPr>
        <p:spPr>
          <a:xfrm>
            <a:off x="426350" y="930225"/>
            <a:ext cx="852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&lt;</a:t>
            </a:r>
            <a:r>
              <a:rPr lang="en-GB" sz="1300" dirty="0">
                <a:solidFill>
                  <a:srgbClr val="2897FF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GB" sz="13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href</a:t>
            </a:r>
            <a:r>
              <a:rPr lang="en-GB" sz="13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=</a:t>
            </a:r>
            <a:r>
              <a:rPr lang="en-GB" sz="1300" dirty="0">
                <a:solidFill>
                  <a:srgbClr val="FF002E"/>
                </a:solidFill>
                <a:latin typeface="Barlow"/>
                <a:ea typeface="Barlow"/>
                <a:cs typeface="Barlow"/>
                <a:sym typeface="Barlow"/>
              </a:rPr>
              <a:t>”</a:t>
            </a:r>
            <a:r>
              <a:rPr lang="en-GB" sz="1300" u="sng" dirty="0">
                <a:solidFill>
                  <a:srgbClr val="FF002E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</a:t>
            </a:r>
            <a:r>
              <a:rPr lang="en-GB" sz="1300" dirty="0">
                <a:solidFill>
                  <a:srgbClr val="FF002E"/>
                </a:solidFill>
                <a:latin typeface="Barlow"/>
                <a:ea typeface="Barlow"/>
                <a:cs typeface="Barlow"/>
                <a:sym typeface="Barlow"/>
              </a:rPr>
              <a:t>”</a:t>
            </a:r>
            <a:r>
              <a:rPr lang="en-GB" sz="13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&gt;Click me&lt;/</a:t>
            </a:r>
            <a:r>
              <a:rPr lang="en-GB" sz="1300" dirty="0">
                <a:solidFill>
                  <a:srgbClr val="2897FF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GB" sz="13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&gt;</a:t>
            </a:r>
            <a:endParaRPr sz="1300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&lt;</a:t>
            </a:r>
            <a:r>
              <a:rPr lang="en-GB" sz="1200" dirty="0" err="1">
                <a:solidFill>
                  <a:srgbClr val="2897FF"/>
                </a:solidFill>
                <a:latin typeface="Barlow"/>
                <a:ea typeface="Barlow"/>
                <a:cs typeface="Barlow"/>
                <a:sym typeface="Barlow"/>
              </a:rPr>
              <a:t>img</a:t>
            </a:r>
            <a:r>
              <a:rPr lang="en-GB" sz="1200" dirty="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src</a:t>
            </a:r>
            <a:r>
              <a:rPr lang="en-GB" sz="12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=</a:t>
            </a:r>
            <a:r>
              <a:rPr lang="en-GB" sz="1200" dirty="0">
                <a:solidFill>
                  <a:srgbClr val="FF002E"/>
                </a:solidFill>
                <a:latin typeface="Barlow"/>
                <a:ea typeface="Barlow"/>
                <a:cs typeface="Barlow"/>
                <a:sym typeface="Barlow"/>
              </a:rPr>
              <a:t>”https://image.shutterstock.com/image-photo/give-me-five-puppy-pressing.png”</a:t>
            </a:r>
            <a:r>
              <a:rPr lang="en-GB" sz="12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alt=</a:t>
            </a:r>
            <a:r>
              <a:rPr lang="en-GB" sz="1200" dirty="0">
                <a:solidFill>
                  <a:srgbClr val="FF002E"/>
                </a:solidFill>
                <a:latin typeface="Barlow"/>
                <a:ea typeface="Barlow"/>
                <a:cs typeface="Barlow"/>
                <a:sym typeface="Barlow"/>
              </a:rPr>
              <a:t>”high-five-dog”</a:t>
            </a:r>
            <a:r>
              <a:rPr lang="en-GB" sz="1200" dirty="0">
                <a:solidFill>
                  <a:srgbClr val="0097A7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/&gt;</a:t>
            </a:r>
            <a:endParaRPr sz="1200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78" name="Google Shape;57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846" y="1438400"/>
            <a:ext cx="1414879" cy="54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724" y="2678838"/>
            <a:ext cx="2111551" cy="14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7423" y="3196773"/>
            <a:ext cx="1698825" cy="613102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9">
            <a:hlinkClick r:id="rId7"/>
          </p:cNvPr>
          <p:cNvSpPr txBox="1"/>
          <p:nvPr/>
        </p:nvSpPr>
        <p:spPr>
          <a:xfrm>
            <a:off x="1322089" y="4531936"/>
            <a:ext cx="68016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Poppins"/>
                <a:ea typeface="Poppins"/>
                <a:cs typeface="Poppins"/>
                <a:sym typeface="Poppins"/>
                <a:hlinkClick r:id="rId7"/>
              </a:rPr>
              <a:t>https://codesandbox.io/s/complex-elements-y9nv0q?file=/index.html:0-979</a:t>
            </a:r>
            <a:endParaRPr sz="600" b="1" dirty="0">
              <a:solidFill>
                <a:srgbClr val="2897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0269A5-78AB-47C1-8D56-5C8727D96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954" y="1843777"/>
            <a:ext cx="5261100" cy="914700"/>
          </a:xfrm>
        </p:spPr>
        <p:txBody>
          <a:bodyPr/>
          <a:lstStyle/>
          <a:p>
            <a:r>
              <a:rPr lang="en-GB" sz="5400" dirty="0">
                <a:solidFill>
                  <a:schemeClr val="tx2"/>
                </a:solidFill>
              </a:rPr>
              <a:t>HTML BASICS</a:t>
            </a:r>
            <a:endParaRPr lang="en-GB" sz="5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646" name="Google Shape;646;p73"/>
          <p:cNvSpPr txBox="1">
            <a:spLocks noGrp="1"/>
          </p:cNvSpPr>
          <p:nvPr>
            <p:ph type="subTitle" idx="1"/>
          </p:nvPr>
        </p:nvSpPr>
        <p:spPr>
          <a:xfrm>
            <a:off x="312400" y="1080550"/>
            <a:ext cx="5442900" cy="3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Exercise 3</a:t>
            </a:r>
            <a:endParaRPr sz="1300" b="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Using </a:t>
            </a:r>
            <a:r>
              <a:rPr lang="en-GB" sz="1100" b="1">
                <a:solidFill>
                  <a:srgbClr val="000000"/>
                </a:solidFill>
              </a:rPr>
              <a:t>anchor elements </a:t>
            </a:r>
            <a:r>
              <a:rPr lang="en-GB" sz="1100">
                <a:solidFill>
                  <a:srgbClr val="000000"/>
                </a:solidFill>
              </a:rPr>
              <a:t>(&lt;a&gt;), add links to the Unordered List you created in exercise 2. These links should go directly to the pages already supplied in the template (e.g contact.html).</a:t>
            </a:r>
            <a:br>
              <a:rPr lang="en-GB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Using an </a:t>
            </a:r>
            <a:r>
              <a:rPr lang="en-GB" sz="1100" b="1">
                <a:solidFill>
                  <a:srgbClr val="000000"/>
                </a:solidFill>
              </a:rPr>
              <a:t>image</a:t>
            </a:r>
            <a:r>
              <a:rPr lang="en-GB" sz="1100">
                <a:solidFill>
                  <a:srgbClr val="000000"/>
                </a:solidFill>
              </a:rPr>
              <a:t> element, add a photo of yourself underneath your introductory paragraph. 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652" name="Google Shape;652;p74"/>
          <p:cNvSpPr txBox="1">
            <a:spLocks noGrp="1"/>
          </p:cNvSpPr>
          <p:nvPr>
            <p:ph type="subTitle" idx="1"/>
          </p:nvPr>
        </p:nvSpPr>
        <p:spPr>
          <a:xfrm>
            <a:off x="1015681" y="908825"/>
            <a:ext cx="5459763" cy="3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Code with us!</a:t>
            </a:r>
            <a:endParaRPr sz="1300" b="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Let’s explore the Google Chrome </a:t>
            </a:r>
            <a:r>
              <a:rPr lang="en-GB" b="1" dirty="0">
                <a:solidFill>
                  <a:srgbClr val="000000"/>
                </a:solidFill>
              </a:rPr>
              <a:t>developer tools</a:t>
            </a:r>
            <a:r>
              <a:rPr lang="en-GB" dirty="0">
                <a:solidFill>
                  <a:srgbClr val="000000"/>
                </a:solidFill>
              </a:rPr>
              <a:t>!</a:t>
            </a:r>
            <a:endParaRPr dirty="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dirty="0">
                <a:solidFill>
                  <a:srgbClr val="000000"/>
                </a:solidFill>
              </a:rPr>
              <a:t>Navigate to the </a:t>
            </a:r>
            <a:r>
              <a:rPr lang="en-GB" b="1" dirty="0">
                <a:solidFill>
                  <a:srgbClr val="000000"/>
                </a:solidFill>
              </a:rPr>
              <a:t>BBC’s homepage</a:t>
            </a:r>
            <a:br>
              <a:rPr lang="en-GB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dirty="0">
                <a:solidFill>
                  <a:srgbClr val="000000"/>
                </a:solidFill>
              </a:rPr>
              <a:t>Open the developer tools*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sz="900" dirty="0">
                <a:solidFill>
                  <a:srgbClr val="000000"/>
                </a:solidFill>
              </a:rPr>
              <a:t>*Right click on a headline on the page, and click inspect from the dropdown </a:t>
            </a:r>
            <a:br>
              <a:rPr lang="en-GB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dirty="0">
                <a:solidFill>
                  <a:srgbClr val="000000"/>
                </a:solidFill>
              </a:rPr>
              <a:t>You should see the headline inside a HTML tag. Change the title of this headline to be your name.</a:t>
            </a:r>
            <a:br>
              <a:rPr lang="en-GB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dirty="0">
                <a:solidFill>
                  <a:srgbClr val="000000"/>
                </a:solidFill>
              </a:rPr>
              <a:t>To undo any changes refresh the page</a:t>
            </a:r>
            <a:br>
              <a:rPr lang="en-GB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dirty="0">
                <a:solidFill>
                  <a:srgbClr val="000000"/>
                </a:solidFill>
              </a:rPr>
              <a:t>Try and change the headline and summary of a news article to tell the world you’ve started your journey into web development!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	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1 Recap</a:t>
            </a:r>
            <a:endParaRPr/>
          </a:p>
        </p:txBody>
      </p:sp>
      <p:sp>
        <p:nvSpPr>
          <p:cNvPr id="659" name="Google Shape;659;p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Throughout this session you learnt about:</a:t>
            </a:r>
            <a:endParaRPr/>
          </a:p>
        </p:txBody>
      </p:sp>
      <p:sp>
        <p:nvSpPr>
          <p:cNvPr id="660" name="Google Shape;660;p7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/>
              <a:t>How are websites made?</a:t>
            </a:r>
            <a:endParaRPr sz="1300" b="1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/>
              <a:t>What is HTML?</a:t>
            </a:r>
            <a:endParaRPr sz="1300" b="1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/>
              <a:t>Anatomy of an HTML document</a:t>
            </a:r>
            <a:endParaRPr sz="1300" b="1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/>
              <a:t>Common elements</a:t>
            </a:r>
            <a:endParaRPr sz="1300" b="1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/>
              <a:t>Complex elements</a:t>
            </a:r>
            <a:endParaRPr sz="1300" b="1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/>
              <a:t>Types of file paths</a:t>
            </a:r>
            <a:endParaRPr sz="13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7"/>
          <p:cNvSpPr txBox="1">
            <a:spLocks noGrp="1"/>
          </p:cNvSpPr>
          <p:nvPr>
            <p:ph type="title"/>
          </p:nvPr>
        </p:nvSpPr>
        <p:spPr>
          <a:xfrm>
            <a:off x="1618495" y="1769987"/>
            <a:ext cx="57735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Additional Information </a:t>
            </a:r>
            <a:r>
              <a:rPr lang="en-GB" b="0" dirty="0">
                <a:solidFill>
                  <a:schemeClr val="accent1"/>
                </a:solidFill>
              </a:rPr>
              <a:t>(Optional)</a:t>
            </a:r>
            <a:endParaRPr b="0" dirty="0">
              <a:solidFill>
                <a:schemeClr val="accent1"/>
              </a:solidFill>
            </a:endParaRPr>
          </a:p>
        </p:txBody>
      </p:sp>
      <p:sp>
        <p:nvSpPr>
          <p:cNvPr id="670" name="Google Shape;670;p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8"/>
          <p:cNvSpPr txBox="1">
            <a:spLocks noGrp="1"/>
          </p:cNvSpPr>
          <p:nvPr>
            <p:ph type="ctrTitle"/>
          </p:nvPr>
        </p:nvSpPr>
        <p:spPr>
          <a:xfrm>
            <a:off x="380050" y="190100"/>
            <a:ext cx="82647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</a:t>
            </a:r>
            <a:endParaRPr/>
          </a:p>
        </p:txBody>
      </p:sp>
      <p:sp>
        <p:nvSpPr>
          <p:cNvPr id="677" name="Google Shape;677;p78"/>
          <p:cNvSpPr txBox="1"/>
          <p:nvPr/>
        </p:nvSpPr>
        <p:spPr>
          <a:xfrm>
            <a:off x="341058" y="844300"/>
            <a:ext cx="84024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</a:rPr>
              <a:t>Forms are essential for many websites, and are really easy to make! Each field is known as an </a:t>
            </a:r>
            <a:r>
              <a:rPr lang="en-GB" sz="1200" b="1" dirty="0">
                <a:solidFill>
                  <a:srgbClr val="000000"/>
                </a:solidFill>
              </a:rPr>
              <a:t>input</a:t>
            </a:r>
            <a:r>
              <a:rPr lang="en-GB" sz="1200" dirty="0">
                <a:solidFill>
                  <a:srgbClr val="000000"/>
                </a:solidFill>
              </a:rPr>
              <a:t> and usually has a </a:t>
            </a:r>
            <a:r>
              <a:rPr lang="en-GB" sz="1200" b="1" dirty="0">
                <a:solidFill>
                  <a:srgbClr val="000000"/>
                </a:solidFill>
              </a:rPr>
              <a:t>label</a:t>
            </a:r>
            <a:r>
              <a:rPr lang="en-GB" sz="1200" dirty="0">
                <a:solidFill>
                  <a:srgbClr val="000000"/>
                </a:solidFill>
              </a:rPr>
              <a:t> to describe the </a:t>
            </a:r>
            <a:r>
              <a:rPr lang="en-GB" sz="1200" b="1" dirty="0">
                <a:solidFill>
                  <a:srgbClr val="000000"/>
                </a:solidFill>
              </a:rPr>
              <a:t>input</a:t>
            </a:r>
            <a:r>
              <a:rPr lang="en-GB" sz="1200" dirty="0">
                <a:solidFill>
                  <a:srgbClr val="000000"/>
                </a:solidFill>
              </a:rPr>
              <a:t>. 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</a:rPr>
              <a:t>To link the label with its input field, we use the </a:t>
            </a:r>
            <a:r>
              <a:rPr lang="en-GB" sz="1200" b="1" dirty="0">
                <a:solidFill>
                  <a:srgbClr val="000000"/>
                </a:solidFill>
              </a:rPr>
              <a:t>for</a:t>
            </a:r>
            <a:r>
              <a:rPr lang="en-GB" sz="1200" dirty="0">
                <a:solidFill>
                  <a:srgbClr val="000000"/>
                </a:solidFill>
              </a:rPr>
              <a:t> property on the label and we set it to the </a:t>
            </a:r>
            <a:r>
              <a:rPr lang="en-GB" sz="1200" b="1" dirty="0">
                <a:solidFill>
                  <a:srgbClr val="000000"/>
                </a:solidFill>
              </a:rPr>
              <a:t>name</a:t>
            </a:r>
            <a:r>
              <a:rPr lang="en-GB" sz="1200" dirty="0">
                <a:solidFill>
                  <a:srgbClr val="000000"/>
                </a:solidFill>
              </a:rPr>
              <a:t> we have given to our input.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678" name="Google Shape;678;p78"/>
          <p:cNvSpPr txBox="1"/>
          <p:nvPr/>
        </p:nvSpPr>
        <p:spPr>
          <a:xfrm>
            <a:off x="426350" y="2658600"/>
            <a:ext cx="4670700" cy="2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000000"/>
                </a:solidFill>
              </a:rPr>
              <a:t>&lt;</a:t>
            </a:r>
            <a:r>
              <a:rPr lang="en-GB" sz="1600" dirty="0">
                <a:solidFill>
                  <a:srgbClr val="2897FF"/>
                </a:solidFill>
              </a:rPr>
              <a:t>form</a:t>
            </a:r>
            <a:r>
              <a:rPr lang="en-GB" sz="1600" dirty="0">
                <a:solidFill>
                  <a:srgbClr val="F54996"/>
                </a:solidFill>
              </a:rPr>
              <a:t> </a:t>
            </a:r>
            <a:r>
              <a:rPr lang="en-GB" sz="1600" dirty="0"/>
              <a:t>id=</a:t>
            </a:r>
            <a:r>
              <a:rPr lang="en-GB" sz="1600" dirty="0">
                <a:solidFill>
                  <a:srgbClr val="FF002E"/>
                </a:solidFill>
              </a:rPr>
              <a:t>”</a:t>
            </a:r>
            <a:r>
              <a:rPr lang="en-GB" sz="1600" dirty="0" err="1">
                <a:solidFill>
                  <a:srgbClr val="FF002E"/>
                </a:solidFill>
              </a:rPr>
              <a:t>myAwesomeForm</a:t>
            </a:r>
            <a:r>
              <a:rPr lang="en-GB" sz="1600" dirty="0">
                <a:solidFill>
                  <a:srgbClr val="FF002E"/>
                </a:solidFill>
              </a:rPr>
              <a:t>”</a:t>
            </a:r>
            <a:r>
              <a:rPr lang="en-GB" sz="1600" dirty="0">
                <a:solidFill>
                  <a:srgbClr val="000000"/>
                </a:solidFill>
              </a:rPr>
              <a:t>&gt;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</a:rPr>
              <a:t>	&lt;</a:t>
            </a:r>
            <a:r>
              <a:rPr lang="en-GB" sz="1600" dirty="0">
                <a:solidFill>
                  <a:srgbClr val="2897FF"/>
                </a:solidFill>
              </a:rPr>
              <a:t>label</a:t>
            </a:r>
            <a:r>
              <a:rPr lang="en-GB" sz="1600" dirty="0">
                <a:solidFill>
                  <a:srgbClr val="F54996"/>
                </a:solidFill>
              </a:rPr>
              <a:t> </a:t>
            </a:r>
            <a:r>
              <a:rPr lang="en-GB" sz="1600" dirty="0"/>
              <a:t>for=</a:t>
            </a:r>
            <a:r>
              <a:rPr lang="en-GB" sz="1600" dirty="0">
                <a:solidFill>
                  <a:srgbClr val="FF002E"/>
                </a:solidFill>
              </a:rPr>
              <a:t>”name”</a:t>
            </a:r>
            <a:r>
              <a:rPr lang="en-GB" sz="1600" dirty="0"/>
              <a:t>&gt;Name:&lt;/</a:t>
            </a:r>
            <a:r>
              <a:rPr lang="en-GB" sz="1600" dirty="0">
                <a:solidFill>
                  <a:srgbClr val="2897FF"/>
                </a:solidFill>
              </a:rPr>
              <a:t>label</a:t>
            </a:r>
            <a:r>
              <a:rPr lang="en-GB" sz="1600" dirty="0"/>
              <a:t>&gt;&lt;</a:t>
            </a:r>
            <a:r>
              <a:rPr lang="en-GB" sz="1600" dirty="0" err="1">
                <a:solidFill>
                  <a:srgbClr val="2897FF"/>
                </a:solidFill>
              </a:rPr>
              <a:t>br</a:t>
            </a:r>
            <a:r>
              <a:rPr lang="en-GB" sz="1600" dirty="0"/>
              <a:t>&gt;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&lt;</a:t>
            </a:r>
            <a:r>
              <a:rPr lang="en-GB" sz="1600" dirty="0">
                <a:solidFill>
                  <a:srgbClr val="2897FF"/>
                </a:solidFill>
              </a:rPr>
              <a:t>input</a:t>
            </a:r>
            <a:r>
              <a:rPr lang="en-GB" sz="1600" dirty="0"/>
              <a:t> name=</a:t>
            </a:r>
            <a:r>
              <a:rPr lang="en-GB" sz="1600" dirty="0">
                <a:solidFill>
                  <a:srgbClr val="FF002E"/>
                </a:solidFill>
              </a:rPr>
              <a:t>”name”</a:t>
            </a:r>
            <a:r>
              <a:rPr lang="en-GB" sz="1600" dirty="0">
                <a:solidFill>
                  <a:srgbClr val="0097A7"/>
                </a:solidFill>
              </a:rPr>
              <a:t> </a:t>
            </a:r>
            <a:r>
              <a:rPr lang="en-GB" sz="1600" dirty="0"/>
              <a:t>type=</a:t>
            </a:r>
            <a:r>
              <a:rPr lang="en-GB" sz="1600" dirty="0">
                <a:solidFill>
                  <a:srgbClr val="FF002E"/>
                </a:solidFill>
              </a:rPr>
              <a:t>”text”</a:t>
            </a:r>
            <a:r>
              <a:rPr lang="en-GB" sz="1600" dirty="0"/>
              <a:t>/&gt;</a:t>
            </a:r>
            <a:r>
              <a:rPr lang="en-GB" sz="1600" dirty="0">
                <a:solidFill>
                  <a:srgbClr val="000000"/>
                </a:solidFill>
              </a:rPr>
              <a:t>&lt;</a:t>
            </a:r>
            <a:r>
              <a:rPr lang="en-GB" sz="1600" dirty="0" err="1">
                <a:solidFill>
                  <a:srgbClr val="2897FF"/>
                </a:solidFill>
              </a:rPr>
              <a:t>br</a:t>
            </a:r>
            <a:r>
              <a:rPr lang="en-GB" sz="1600" dirty="0">
                <a:solidFill>
                  <a:srgbClr val="000000"/>
                </a:solidFill>
              </a:rPr>
              <a:t>&gt;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 dirty="0"/>
              <a:t>	&lt;</a:t>
            </a:r>
            <a:r>
              <a:rPr lang="en-GB" sz="1600" dirty="0">
                <a:solidFill>
                  <a:srgbClr val="2897FF"/>
                </a:solidFill>
              </a:rPr>
              <a:t>input</a:t>
            </a:r>
            <a:r>
              <a:rPr lang="en-GB" sz="1600" dirty="0"/>
              <a:t> type=</a:t>
            </a:r>
            <a:r>
              <a:rPr lang="en-GB" sz="1600" dirty="0">
                <a:solidFill>
                  <a:srgbClr val="0097A7"/>
                </a:solidFill>
              </a:rPr>
              <a:t>”</a:t>
            </a:r>
            <a:r>
              <a:rPr lang="en-GB" sz="1600" dirty="0">
                <a:solidFill>
                  <a:srgbClr val="FF002E"/>
                </a:solidFill>
              </a:rPr>
              <a:t>submit”</a:t>
            </a:r>
            <a:r>
              <a:rPr lang="en-GB" sz="1600" dirty="0"/>
              <a:t> value=</a:t>
            </a:r>
            <a:r>
              <a:rPr lang="en-GB" sz="1600" dirty="0">
                <a:solidFill>
                  <a:srgbClr val="FF002E"/>
                </a:solidFill>
              </a:rPr>
              <a:t>”Send”</a:t>
            </a:r>
            <a:r>
              <a:rPr lang="en-GB" sz="1600" dirty="0"/>
              <a:t>/&gt;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000000"/>
                </a:solidFill>
              </a:rPr>
              <a:t>&lt;/</a:t>
            </a:r>
            <a:r>
              <a:rPr lang="en-GB" sz="1600" dirty="0">
                <a:solidFill>
                  <a:srgbClr val="2897FF"/>
                </a:solidFill>
              </a:rPr>
              <a:t>form</a:t>
            </a:r>
            <a:r>
              <a:rPr lang="en-GB" sz="1600" dirty="0">
                <a:solidFill>
                  <a:srgbClr val="000000"/>
                </a:solidFill>
              </a:rPr>
              <a:t>&gt;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pic>
        <p:nvPicPr>
          <p:cNvPr id="679" name="Google Shape;67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25" y="2991375"/>
            <a:ext cx="3116375" cy="13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</a:t>
            </a:r>
            <a:endParaRPr/>
          </a:p>
        </p:txBody>
      </p:sp>
      <p:sp>
        <p:nvSpPr>
          <p:cNvPr id="687" name="Google Shape;687;p79"/>
          <p:cNvSpPr txBox="1"/>
          <p:nvPr/>
        </p:nvSpPr>
        <p:spPr>
          <a:xfrm>
            <a:off x="1035325" y="2393675"/>
            <a:ext cx="43116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000000"/>
                </a:solidFill>
              </a:rPr>
              <a:t>&lt;</a:t>
            </a:r>
            <a:r>
              <a:rPr lang="en-GB" dirty="0">
                <a:solidFill>
                  <a:srgbClr val="2897FF"/>
                </a:solidFill>
              </a:rPr>
              <a:t>form</a:t>
            </a:r>
            <a:r>
              <a:rPr lang="en-GB" dirty="0">
                <a:solidFill>
                  <a:srgbClr val="F54996"/>
                </a:solidFill>
              </a:rPr>
              <a:t> </a:t>
            </a:r>
            <a:r>
              <a:rPr lang="en-GB" dirty="0"/>
              <a:t>id=</a:t>
            </a:r>
            <a:r>
              <a:rPr lang="en-GB" dirty="0">
                <a:solidFill>
                  <a:srgbClr val="FF002E"/>
                </a:solidFill>
              </a:rPr>
              <a:t>”</a:t>
            </a:r>
            <a:r>
              <a:rPr lang="en-GB" dirty="0" err="1">
                <a:solidFill>
                  <a:srgbClr val="FF002E"/>
                </a:solidFill>
              </a:rPr>
              <a:t>myAwesomeForm</a:t>
            </a:r>
            <a:r>
              <a:rPr lang="en-GB" dirty="0">
                <a:solidFill>
                  <a:srgbClr val="FF002E"/>
                </a:solidFill>
              </a:rPr>
              <a:t>”</a:t>
            </a:r>
            <a:r>
              <a:rPr lang="en-GB" dirty="0">
                <a:solidFill>
                  <a:srgbClr val="000000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	&lt;</a:t>
            </a:r>
            <a:r>
              <a:rPr lang="en-GB" dirty="0">
                <a:solidFill>
                  <a:srgbClr val="2897FF"/>
                </a:solidFill>
              </a:rPr>
              <a:t>label</a:t>
            </a:r>
            <a:r>
              <a:rPr lang="en-GB" dirty="0">
                <a:solidFill>
                  <a:srgbClr val="F54996"/>
                </a:solidFill>
              </a:rPr>
              <a:t> </a:t>
            </a:r>
            <a:r>
              <a:rPr lang="en-GB" dirty="0"/>
              <a:t>for=</a:t>
            </a:r>
            <a:r>
              <a:rPr lang="en-GB" dirty="0">
                <a:solidFill>
                  <a:srgbClr val="FF002E"/>
                </a:solidFill>
              </a:rPr>
              <a:t>”name”</a:t>
            </a:r>
            <a:r>
              <a:rPr lang="en-GB" dirty="0"/>
              <a:t>&gt;Name:&lt;/</a:t>
            </a:r>
            <a:r>
              <a:rPr lang="en-GB" dirty="0">
                <a:solidFill>
                  <a:srgbClr val="2897FF"/>
                </a:solidFill>
              </a:rPr>
              <a:t>label</a:t>
            </a:r>
            <a:r>
              <a:rPr lang="en-GB" dirty="0"/>
              <a:t>&gt;&lt;</a:t>
            </a:r>
            <a:r>
              <a:rPr lang="en-GB" dirty="0" err="1">
                <a:solidFill>
                  <a:srgbClr val="2897FF"/>
                </a:solidFill>
              </a:rPr>
              <a:t>br</a:t>
            </a:r>
            <a:r>
              <a:rPr lang="en-GB" dirty="0"/>
              <a:t>&gt;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&lt;</a:t>
            </a:r>
            <a:r>
              <a:rPr lang="en-GB" dirty="0">
                <a:solidFill>
                  <a:srgbClr val="2897FF"/>
                </a:solidFill>
              </a:rPr>
              <a:t>input</a:t>
            </a:r>
            <a:r>
              <a:rPr lang="en-GB" dirty="0"/>
              <a:t> name=</a:t>
            </a:r>
            <a:r>
              <a:rPr lang="en-GB" dirty="0">
                <a:solidFill>
                  <a:srgbClr val="FF002E"/>
                </a:solidFill>
              </a:rPr>
              <a:t>”name”</a:t>
            </a:r>
            <a:r>
              <a:rPr lang="en-GB" dirty="0">
                <a:solidFill>
                  <a:srgbClr val="0097A7"/>
                </a:solidFill>
              </a:rPr>
              <a:t> </a:t>
            </a:r>
            <a:r>
              <a:rPr lang="en-GB" dirty="0"/>
              <a:t>type=</a:t>
            </a:r>
            <a:r>
              <a:rPr lang="en-GB" dirty="0">
                <a:solidFill>
                  <a:srgbClr val="FF002E"/>
                </a:solidFill>
              </a:rPr>
              <a:t>”text”</a:t>
            </a:r>
            <a:r>
              <a:rPr lang="en-GB" dirty="0"/>
              <a:t>/&gt;</a:t>
            </a:r>
            <a:r>
              <a:rPr lang="en-GB" dirty="0">
                <a:solidFill>
                  <a:srgbClr val="000000"/>
                </a:solidFill>
              </a:rPr>
              <a:t>&lt;</a:t>
            </a:r>
            <a:r>
              <a:rPr lang="en-GB" dirty="0" err="1">
                <a:solidFill>
                  <a:srgbClr val="2897FF"/>
                </a:solidFill>
              </a:rPr>
              <a:t>br</a:t>
            </a:r>
            <a:r>
              <a:rPr lang="en-GB" dirty="0">
                <a:solidFill>
                  <a:srgbClr val="000000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000000"/>
                </a:solidFill>
              </a:rPr>
              <a:t>	&lt;</a:t>
            </a:r>
            <a:r>
              <a:rPr lang="en-GB" dirty="0">
                <a:solidFill>
                  <a:srgbClr val="2897FF"/>
                </a:solidFill>
              </a:rPr>
              <a:t>label</a:t>
            </a:r>
            <a:r>
              <a:rPr lang="en-GB" dirty="0">
                <a:solidFill>
                  <a:srgbClr val="F54996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for=</a:t>
            </a:r>
            <a:r>
              <a:rPr lang="en-GB" dirty="0">
                <a:solidFill>
                  <a:srgbClr val="FF002E"/>
                </a:solidFill>
              </a:rPr>
              <a:t>”email”</a:t>
            </a:r>
            <a:r>
              <a:rPr lang="en-GB" dirty="0">
                <a:solidFill>
                  <a:srgbClr val="000000"/>
                </a:solidFill>
              </a:rPr>
              <a:t>&gt;Email:&lt;/</a:t>
            </a:r>
            <a:r>
              <a:rPr lang="en-GB" dirty="0">
                <a:solidFill>
                  <a:srgbClr val="2897FF"/>
                </a:solidFill>
              </a:rPr>
              <a:t>label</a:t>
            </a:r>
            <a:r>
              <a:rPr lang="en-GB" dirty="0">
                <a:solidFill>
                  <a:srgbClr val="000000"/>
                </a:solidFill>
              </a:rPr>
              <a:t>&gt;&lt;</a:t>
            </a:r>
            <a:r>
              <a:rPr lang="en-GB" dirty="0" err="1">
                <a:solidFill>
                  <a:srgbClr val="2897FF"/>
                </a:solidFill>
              </a:rPr>
              <a:t>br</a:t>
            </a:r>
            <a:r>
              <a:rPr lang="en-GB" dirty="0">
                <a:solidFill>
                  <a:srgbClr val="000000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000000"/>
                </a:solidFill>
              </a:rPr>
              <a:t>	&lt;</a:t>
            </a:r>
            <a:r>
              <a:rPr lang="en-GB" dirty="0">
                <a:solidFill>
                  <a:srgbClr val="2897FF"/>
                </a:solidFill>
              </a:rPr>
              <a:t>input</a:t>
            </a:r>
            <a:r>
              <a:rPr lang="en-GB" dirty="0">
                <a:solidFill>
                  <a:srgbClr val="000000"/>
                </a:solidFill>
              </a:rPr>
              <a:t> name=</a:t>
            </a:r>
            <a:r>
              <a:rPr lang="en-GB" dirty="0">
                <a:solidFill>
                  <a:srgbClr val="FF002E"/>
                </a:solidFill>
              </a:rPr>
              <a:t>”email”</a:t>
            </a:r>
            <a:r>
              <a:rPr lang="en-GB" dirty="0">
                <a:solidFill>
                  <a:srgbClr val="0097A7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type=</a:t>
            </a:r>
            <a:r>
              <a:rPr lang="en-GB" dirty="0">
                <a:solidFill>
                  <a:srgbClr val="FF002E"/>
                </a:solidFill>
              </a:rPr>
              <a:t>”email”</a:t>
            </a:r>
            <a:r>
              <a:rPr lang="en-GB" dirty="0">
                <a:solidFill>
                  <a:srgbClr val="000000"/>
                </a:solidFill>
              </a:rPr>
              <a:t>/&gt;&lt;</a:t>
            </a:r>
            <a:r>
              <a:rPr lang="en-GB" dirty="0" err="1">
                <a:solidFill>
                  <a:srgbClr val="2897FF"/>
                </a:solidFill>
              </a:rPr>
              <a:t>br</a:t>
            </a:r>
            <a:r>
              <a:rPr lang="en-GB" dirty="0">
                <a:solidFill>
                  <a:srgbClr val="000000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/>
              <a:t>	&lt;</a:t>
            </a:r>
            <a:r>
              <a:rPr lang="en-GB" dirty="0">
                <a:solidFill>
                  <a:srgbClr val="2897FF"/>
                </a:solidFill>
              </a:rPr>
              <a:t>input</a:t>
            </a:r>
            <a:r>
              <a:rPr lang="en-GB" dirty="0"/>
              <a:t> type=</a:t>
            </a:r>
            <a:r>
              <a:rPr lang="en-GB" dirty="0">
                <a:solidFill>
                  <a:srgbClr val="FF002E"/>
                </a:solidFill>
              </a:rPr>
              <a:t>”submit”</a:t>
            </a:r>
            <a:r>
              <a:rPr lang="en-GB" dirty="0"/>
              <a:t> value=</a:t>
            </a:r>
            <a:r>
              <a:rPr lang="en-GB" dirty="0">
                <a:solidFill>
                  <a:srgbClr val="FF002E"/>
                </a:solidFill>
              </a:rPr>
              <a:t>”Send”</a:t>
            </a:r>
            <a:r>
              <a:rPr lang="en-GB" dirty="0"/>
              <a:t>/&gt;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000000"/>
                </a:solidFill>
              </a:rPr>
              <a:t>&lt;/</a:t>
            </a:r>
            <a:r>
              <a:rPr lang="en-GB" dirty="0">
                <a:solidFill>
                  <a:srgbClr val="2897FF"/>
                </a:solidFill>
              </a:rPr>
              <a:t>form</a:t>
            </a:r>
            <a:r>
              <a:rPr lang="en-GB" dirty="0">
                <a:solidFill>
                  <a:srgbClr val="000000"/>
                </a:solidFill>
              </a:rPr>
              <a:t>&gt;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688" name="Google Shape;688;p79"/>
          <p:cNvPicPr preferRelativeResize="0"/>
          <p:nvPr/>
        </p:nvPicPr>
        <p:blipFill rotWithShape="1">
          <a:blip r:embed="rId3">
            <a:alphaModFix/>
          </a:blip>
          <a:srcRect r="14617"/>
          <a:stretch/>
        </p:blipFill>
        <p:spPr>
          <a:xfrm>
            <a:off x="5487535" y="2570421"/>
            <a:ext cx="2957340" cy="196953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9"/>
          <p:cNvSpPr txBox="1"/>
          <p:nvPr/>
        </p:nvSpPr>
        <p:spPr>
          <a:xfrm>
            <a:off x="426350" y="1477300"/>
            <a:ext cx="87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forms to actually function, you will also need some JavaScript. We provided this in the codesandbox above.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0"/>
          <p:cNvSpPr txBox="1"/>
          <p:nvPr/>
        </p:nvSpPr>
        <p:spPr>
          <a:xfrm>
            <a:off x="378002" y="224363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1"/>
                </a:solidFill>
              </a:rPr>
              <a:t>References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95" name="Google Shape;695;p80"/>
          <p:cNvSpPr txBox="1"/>
          <p:nvPr/>
        </p:nvSpPr>
        <p:spPr>
          <a:xfrm>
            <a:off x="954475" y="772627"/>
            <a:ext cx="610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https://www.freecodecamp.org/news/html-cheat-sheet-html-elements-list-reference/</a:t>
            </a:r>
            <a:endParaRPr/>
          </a:p>
        </p:txBody>
      </p:sp>
      <p:sp>
        <p:nvSpPr>
          <p:cNvPr id="696" name="Google Shape;696;p80"/>
          <p:cNvSpPr txBox="1"/>
          <p:nvPr/>
        </p:nvSpPr>
        <p:spPr>
          <a:xfrm>
            <a:off x="954475" y="1283725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https://www.freecodecamp.org/news/html-best-practices/</a:t>
            </a:r>
            <a:endParaRPr/>
          </a:p>
        </p:txBody>
      </p:sp>
      <p:sp>
        <p:nvSpPr>
          <p:cNvPr id="697" name="Google Shape;697;p80"/>
          <p:cNvSpPr txBox="1"/>
          <p:nvPr/>
        </p:nvSpPr>
        <p:spPr>
          <a:xfrm>
            <a:off x="954475" y="1771050"/>
            <a:ext cx="6108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5"/>
              </a:rPr>
              <a:t>https://www.freecodecamp.org/news/html-tables-table-tutorial-with-css-example-code/</a:t>
            </a:r>
            <a:endParaRPr lang="en-GB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www.w3schools.com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ctrTitle"/>
          </p:nvPr>
        </p:nvSpPr>
        <p:spPr>
          <a:xfrm>
            <a:off x="321800" y="404700"/>
            <a:ext cx="48549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Kick-off Checklist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1"/>
          </p:nvPr>
        </p:nvSpPr>
        <p:spPr>
          <a:xfrm>
            <a:off x="321800" y="856800"/>
            <a:ext cx="5619000" cy="40887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Please make sure you have successfully completed the following setup steps:</a:t>
            </a:r>
            <a:br>
              <a:rPr lang="en-GB" dirty="0"/>
            </a:b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300" b="1" dirty="0"/>
              <a:t>Created an account on </a:t>
            </a:r>
            <a:r>
              <a:rPr lang="en-GB" sz="1300" b="1" dirty="0" err="1"/>
              <a:t>Codesandbox</a:t>
            </a:r>
            <a:r>
              <a:rPr lang="en-GB" sz="1300" b="1" dirty="0"/>
              <a:t> </a:t>
            </a:r>
            <a:br>
              <a:rPr lang="en-GB" dirty="0"/>
            </a:br>
            <a:r>
              <a:rPr lang="en-GB" sz="1300" u="sng" dirty="0">
                <a:solidFill>
                  <a:schemeClr val="hlink"/>
                </a:solidFill>
                <a:hlinkClick r:id="rId3"/>
              </a:rPr>
              <a:t>https://codesandbox.io/</a:t>
            </a:r>
            <a:endParaRPr sz="13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en-GB" sz="1300" b="1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GB" sz="1300" b="1" dirty="0"/>
              <a:t>         Installed Google Chrome</a:t>
            </a:r>
            <a:br>
              <a:rPr lang="en-GB" sz="1300" b="1" dirty="0"/>
            </a:br>
            <a:r>
              <a:rPr lang="en-GB" sz="1300" b="1" dirty="0"/>
              <a:t>        </a:t>
            </a:r>
            <a:r>
              <a:rPr lang="en-GB" sz="13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https://www.google.com/intl/en_uk/chrome/</a:t>
            </a:r>
            <a:endParaRPr lang="en-GB" sz="1300" u="sng" dirty="0">
              <a:solidFill>
                <a:schemeClr val="accent5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en-GB" sz="1300" u="sng" dirty="0">
              <a:solidFill>
                <a:schemeClr val="accent5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GB" sz="1300" u="sng" dirty="0">
                <a:solidFill>
                  <a:schemeClr val="accent5"/>
                </a:solidFill>
              </a:rPr>
              <a:t> </a:t>
            </a:r>
            <a:r>
              <a:rPr lang="en-GB" sz="1300" b="1" dirty="0"/>
              <a:t>      Installed VS Studio Code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GB" sz="1300" dirty="0">
                <a:hlinkClick r:id="rId5"/>
              </a:rPr>
              <a:t>       https://code.visualstudio.com/</a:t>
            </a:r>
            <a:endParaRPr sz="1300" dirty="0"/>
          </a:p>
        </p:txBody>
      </p:sp>
      <p:sp>
        <p:nvSpPr>
          <p:cNvPr id="308" name="Google Shape;308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pSp>
        <p:nvGrpSpPr>
          <p:cNvPr id="311" name="Google Shape;311;p43"/>
          <p:cNvGrpSpPr/>
          <p:nvPr/>
        </p:nvGrpSpPr>
        <p:grpSpPr>
          <a:xfrm>
            <a:off x="471525" y="1286727"/>
            <a:ext cx="298450" cy="400212"/>
            <a:chOff x="341475" y="2042000"/>
            <a:chExt cx="298450" cy="393600"/>
          </a:xfrm>
        </p:grpSpPr>
        <p:sp>
          <p:nvSpPr>
            <p:cNvPr id="312" name="Google Shape;312;p43"/>
            <p:cNvSpPr/>
            <p:nvPr/>
          </p:nvSpPr>
          <p:spPr>
            <a:xfrm>
              <a:off x="380425" y="2099425"/>
              <a:ext cx="259500" cy="259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A05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 txBox="1"/>
            <p:nvPr/>
          </p:nvSpPr>
          <p:spPr>
            <a:xfrm>
              <a:off x="341475" y="2042000"/>
              <a:ext cx="256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A050FF"/>
                  </a:solidFill>
                </a:rPr>
                <a:t>✓</a:t>
              </a:r>
              <a:endParaRPr sz="1600">
                <a:solidFill>
                  <a:srgbClr val="A050FF"/>
                </a:solidFill>
              </a:endParaRPr>
            </a:p>
          </p:txBody>
        </p:sp>
      </p:grpSp>
      <p:grpSp>
        <p:nvGrpSpPr>
          <p:cNvPr id="314" name="Google Shape;314;p43"/>
          <p:cNvGrpSpPr/>
          <p:nvPr/>
        </p:nvGrpSpPr>
        <p:grpSpPr>
          <a:xfrm>
            <a:off x="471525" y="1973611"/>
            <a:ext cx="298450" cy="400212"/>
            <a:chOff x="341475" y="2042000"/>
            <a:chExt cx="298450" cy="393600"/>
          </a:xfrm>
        </p:grpSpPr>
        <p:sp>
          <p:nvSpPr>
            <p:cNvPr id="315" name="Google Shape;315;p43"/>
            <p:cNvSpPr/>
            <p:nvPr/>
          </p:nvSpPr>
          <p:spPr>
            <a:xfrm>
              <a:off x="380425" y="2099425"/>
              <a:ext cx="259500" cy="259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A05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3"/>
            <p:cNvSpPr txBox="1"/>
            <p:nvPr/>
          </p:nvSpPr>
          <p:spPr>
            <a:xfrm>
              <a:off x="341475" y="2042000"/>
              <a:ext cx="256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A050FF"/>
                  </a:solidFill>
                </a:rPr>
                <a:t>✓</a:t>
              </a:r>
              <a:endParaRPr sz="1600">
                <a:solidFill>
                  <a:srgbClr val="A050FF"/>
                </a:solidFill>
              </a:endParaRPr>
            </a:p>
          </p:txBody>
        </p:sp>
      </p:grpSp>
      <p:grpSp>
        <p:nvGrpSpPr>
          <p:cNvPr id="317" name="Google Shape;317;p43"/>
          <p:cNvGrpSpPr/>
          <p:nvPr/>
        </p:nvGrpSpPr>
        <p:grpSpPr>
          <a:xfrm>
            <a:off x="494183" y="3197634"/>
            <a:ext cx="282388" cy="400212"/>
            <a:chOff x="357537" y="2032374"/>
            <a:chExt cx="282388" cy="393600"/>
          </a:xfrm>
        </p:grpSpPr>
        <p:sp>
          <p:nvSpPr>
            <p:cNvPr id="318" name="Google Shape;318;p43"/>
            <p:cNvSpPr/>
            <p:nvPr/>
          </p:nvSpPr>
          <p:spPr>
            <a:xfrm>
              <a:off x="380425" y="2099425"/>
              <a:ext cx="259500" cy="259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A05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3"/>
            <p:cNvSpPr txBox="1"/>
            <p:nvPr/>
          </p:nvSpPr>
          <p:spPr>
            <a:xfrm>
              <a:off x="357537" y="2032374"/>
              <a:ext cx="256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A050FF"/>
                  </a:solidFill>
                </a:rPr>
                <a:t>✓</a:t>
              </a:r>
              <a:endParaRPr sz="1600" dirty="0">
                <a:solidFill>
                  <a:srgbClr val="A050FF"/>
                </a:solidFill>
              </a:endParaRPr>
            </a:p>
          </p:txBody>
        </p:sp>
      </p:grpSp>
      <p:grpSp>
        <p:nvGrpSpPr>
          <p:cNvPr id="16" name="Google Shape;317;p43">
            <a:extLst>
              <a:ext uri="{FF2B5EF4-FFF2-40B4-BE49-F238E27FC236}">
                <a16:creationId xmlns:a16="http://schemas.microsoft.com/office/drawing/2014/main" id="{BED06BA8-9E27-4148-912C-1DAC999BEB71}"/>
              </a:ext>
            </a:extLst>
          </p:cNvPr>
          <p:cNvGrpSpPr/>
          <p:nvPr/>
        </p:nvGrpSpPr>
        <p:grpSpPr>
          <a:xfrm>
            <a:off x="494183" y="2613605"/>
            <a:ext cx="276119" cy="400212"/>
            <a:chOff x="363806" y="2032375"/>
            <a:chExt cx="276119" cy="393600"/>
          </a:xfrm>
        </p:grpSpPr>
        <p:sp>
          <p:nvSpPr>
            <p:cNvPr id="17" name="Google Shape;318;p43">
              <a:extLst>
                <a:ext uri="{FF2B5EF4-FFF2-40B4-BE49-F238E27FC236}">
                  <a16:creationId xmlns:a16="http://schemas.microsoft.com/office/drawing/2014/main" id="{5475C94E-F877-42B6-8451-9210F7BDE8F4}"/>
                </a:ext>
              </a:extLst>
            </p:cNvPr>
            <p:cNvSpPr/>
            <p:nvPr/>
          </p:nvSpPr>
          <p:spPr>
            <a:xfrm>
              <a:off x="380425" y="2099425"/>
              <a:ext cx="259500" cy="259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A05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9;p43">
              <a:extLst>
                <a:ext uri="{FF2B5EF4-FFF2-40B4-BE49-F238E27FC236}">
                  <a16:creationId xmlns:a16="http://schemas.microsoft.com/office/drawing/2014/main" id="{459BAA19-A4AB-4971-864B-E368F1C5137F}"/>
                </a:ext>
              </a:extLst>
            </p:cNvPr>
            <p:cNvSpPr txBox="1"/>
            <p:nvPr/>
          </p:nvSpPr>
          <p:spPr>
            <a:xfrm>
              <a:off x="363806" y="2032375"/>
              <a:ext cx="256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A050FF"/>
                  </a:solidFill>
                </a:rPr>
                <a:t>✓</a:t>
              </a:r>
              <a:endParaRPr sz="1600" dirty="0">
                <a:solidFill>
                  <a:srgbClr val="A050FF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BD728D-BCB4-4DBC-8FFD-17D0233A0F04}"/>
              </a:ext>
            </a:extLst>
          </p:cNvPr>
          <p:cNvSpPr txBox="1"/>
          <p:nvPr/>
        </p:nvSpPr>
        <p:spPr>
          <a:xfrm>
            <a:off x="776571" y="3197634"/>
            <a:ext cx="44489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b="1" dirty="0">
                <a:latin typeface="Poppins" panose="00000500000000000000" pitchFamily="2" charset="0"/>
                <a:cs typeface="Poppins" panose="00000500000000000000" pitchFamily="2" charset="0"/>
              </a:rPr>
              <a:t>Sign up on GitHub and also download the </a:t>
            </a:r>
            <a:r>
              <a:rPr lang="en-GB" sz="1300" b="1" dirty="0" err="1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GB" sz="1300" b="1" dirty="0">
                <a:latin typeface="Poppins" panose="00000500000000000000" pitchFamily="2" charset="0"/>
                <a:cs typeface="Poppins" panose="00000500000000000000" pitchFamily="2" charset="0"/>
              </a:rPr>
              <a:t> Desktop version</a:t>
            </a:r>
          </a:p>
          <a:p>
            <a:r>
              <a:rPr lang="en-GB" sz="1400" dirty="0"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https://www.youtube.com/watch?v=JN63v_czZqI</a:t>
            </a:r>
            <a:endParaRPr lang="en-GB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GB" dirty="0"/>
          </a:p>
        </p:txBody>
      </p:sp>
      <p:pic>
        <p:nvPicPr>
          <p:cNvPr id="21" name="Picture 20">
            <a:hlinkClick r:id="rId6"/>
            <a:extLst>
              <a:ext uri="{FF2B5EF4-FFF2-40B4-BE49-F238E27FC236}">
                <a16:creationId xmlns:a16="http://schemas.microsoft.com/office/drawing/2014/main" id="{01CBAC25-976C-4FF5-93E8-7380E21C4EEC}"/>
              </a:ext>
            </a:extLst>
          </p:cNvPr>
          <p:cNvPicPr/>
          <p:nvPr/>
        </p:nvPicPr>
        <p:blipFill rotWithShape="1">
          <a:blip r:embed="rId7"/>
          <a:srcRect l="4489" t="40140" r="50531" b="27435"/>
          <a:stretch/>
        </p:blipFill>
        <p:spPr bwMode="auto">
          <a:xfrm>
            <a:off x="6212548" y="3013817"/>
            <a:ext cx="2690495" cy="1292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Morning Session 1: HTML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We’ll be covering the basics of HTML:</a:t>
            </a:r>
            <a:endParaRPr dirty="0"/>
          </a:p>
        </p:txBody>
      </p:sp>
      <p:sp>
        <p:nvSpPr>
          <p:cNvPr id="333" name="Google Shape;333;p4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How are websites made?</a:t>
            </a:r>
            <a:endParaRPr sz="1300" b="1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What is HTML?</a:t>
            </a:r>
            <a:endParaRPr sz="1300" b="1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Anatomy of an HTML document</a:t>
            </a:r>
            <a:endParaRPr sz="1300" b="1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Common elements</a:t>
            </a:r>
            <a:endParaRPr sz="1300" b="1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Complex elements</a:t>
            </a:r>
            <a:endParaRPr sz="1300" b="1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Types of file paths</a:t>
            </a:r>
            <a:endParaRPr sz="13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6"/>
          <p:cNvPicPr preferRelativeResize="0"/>
          <p:nvPr/>
        </p:nvPicPr>
        <p:blipFill rotWithShape="1">
          <a:blip r:embed="rId3">
            <a:alphaModFix amt="10000"/>
          </a:blip>
          <a:srcRect t="56543" b="7063"/>
          <a:stretch/>
        </p:blipFill>
        <p:spPr>
          <a:xfrm>
            <a:off x="5085900" y="4292424"/>
            <a:ext cx="3375649" cy="6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6"/>
          <p:cNvSpPr txBox="1">
            <a:spLocks noGrp="1"/>
          </p:cNvSpPr>
          <p:nvPr>
            <p:ph type="subTitle" idx="1"/>
          </p:nvPr>
        </p:nvSpPr>
        <p:spPr>
          <a:xfrm>
            <a:off x="426350" y="1483875"/>
            <a:ext cx="4309800" cy="31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Websites are built using three different components:</a:t>
            </a:r>
            <a:endParaRPr sz="1300" dirty="0"/>
          </a:p>
          <a:p>
            <a:pPr marL="457200" lvl="0" indent="-3111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HTML</a:t>
            </a:r>
            <a:endParaRPr sz="1300" b="1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CSS</a:t>
            </a:r>
            <a:endParaRPr sz="1300" b="1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 dirty="0"/>
              <a:t>JavaScript</a:t>
            </a:r>
            <a:endParaRPr sz="1300" b="1"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are websites made?</a:t>
            </a:r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400" y="575375"/>
            <a:ext cx="3375649" cy="18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/>
        </p:nvSpPr>
        <p:spPr>
          <a:xfrm>
            <a:off x="6350575" y="2951450"/>
            <a:ext cx="86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  Person</a:t>
            </a:r>
            <a:endParaRPr sz="1300" b="1"/>
          </a:p>
        </p:txBody>
      </p:sp>
      <p:sp>
        <p:nvSpPr>
          <p:cNvPr id="343" name="Google Shape;343;p46"/>
          <p:cNvSpPr txBox="1"/>
          <p:nvPr/>
        </p:nvSpPr>
        <p:spPr>
          <a:xfrm>
            <a:off x="5013625" y="4019150"/>
            <a:ext cx="504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FF002E"/>
                </a:solidFill>
              </a:rPr>
              <a:t>Skeleton</a:t>
            </a:r>
            <a:r>
              <a:rPr lang="en-GB" sz="1300" dirty="0"/>
              <a:t>	     </a:t>
            </a:r>
            <a:r>
              <a:rPr lang="en-GB" sz="1300" b="1" dirty="0">
                <a:solidFill>
                  <a:srgbClr val="2897FF"/>
                </a:solidFill>
              </a:rPr>
              <a:t>Appearance</a:t>
            </a:r>
            <a:r>
              <a:rPr lang="en-GB" sz="1300" dirty="0"/>
              <a:t>	   </a:t>
            </a:r>
            <a:r>
              <a:rPr lang="en-GB" sz="1300" b="1" dirty="0">
                <a:solidFill>
                  <a:srgbClr val="FF9900"/>
                </a:solidFill>
              </a:rPr>
              <a:t>Behaviour, actions</a:t>
            </a:r>
            <a:endParaRPr sz="1300" b="1" dirty="0">
              <a:solidFill>
                <a:srgbClr val="FF9900"/>
              </a:solidFill>
            </a:endParaRPr>
          </a:p>
        </p:txBody>
      </p:sp>
      <p:cxnSp>
        <p:nvCxnSpPr>
          <p:cNvPr id="344" name="Google Shape;344;p46"/>
          <p:cNvCxnSpPr>
            <a:stCxn id="342" idx="2"/>
          </p:cNvCxnSpPr>
          <p:nvPr/>
        </p:nvCxnSpPr>
        <p:spPr>
          <a:xfrm flipH="1">
            <a:off x="6762775" y="3336350"/>
            <a:ext cx="21900" cy="7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46"/>
          <p:cNvCxnSpPr>
            <a:stCxn id="342" idx="2"/>
          </p:cNvCxnSpPr>
          <p:nvPr/>
        </p:nvCxnSpPr>
        <p:spPr>
          <a:xfrm>
            <a:off x="6784675" y="3336350"/>
            <a:ext cx="1248300" cy="7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6"/>
          <p:cNvCxnSpPr>
            <a:stCxn id="342" idx="2"/>
          </p:cNvCxnSpPr>
          <p:nvPr/>
        </p:nvCxnSpPr>
        <p:spPr>
          <a:xfrm flipH="1">
            <a:off x="5649175" y="3336350"/>
            <a:ext cx="1135500" cy="7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6"/>
          <p:cNvSpPr/>
          <p:nvPr/>
        </p:nvSpPr>
        <p:spPr>
          <a:xfrm>
            <a:off x="6198700" y="2996650"/>
            <a:ext cx="261000" cy="261000"/>
          </a:xfrm>
          <a:prstGeom prst="smileyFace">
            <a:avLst>
              <a:gd name="adj" fmla="val 4653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Websites are built using three different components:</a:t>
            </a:r>
            <a:endParaRPr sz="1300"/>
          </a:p>
          <a:p>
            <a:pPr marL="457200" lvl="0" indent="-3111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/>
              <a:t>HTML</a:t>
            </a:r>
            <a:endParaRPr sz="1300" b="1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●"/>
            </a:pPr>
            <a:r>
              <a:rPr lang="en-GB" sz="1300" b="1">
                <a:solidFill>
                  <a:srgbClr val="CCCCCC"/>
                </a:solidFill>
              </a:rPr>
              <a:t>CSS</a:t>
            </a:r>
            <a:endParaRPr sz="1300" b="1">
              <a:solidFill>
                <a:srgbClr val="CCCCCC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●"/>
            </a:pPr>
            <a:r>
              <a:rPr lang="en-GB" sz="1300" b="1">
                <a:solidFill>
                  <a:srgbClr val="CCCCCC"/>
                </a:solidFill>
              </a:rPr>
              <a:t>JavaScript</a:t>
            </a:r>
            <a:endParaRPr sz="1300" b="1">
              <a:solidFill>
                <a:srgbClr val="CCCCCC"/>
              </a:solidFill>
            </a:endParaRPr>
          </a:p>
        </p:txBody>
      </p:sp>
      <p:sp>
        <p:nvSpPr>
          <p:cNvPr id="353" name="Google Shape;353;p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are websites made?</a:t>
            </a:r>
            <a:endParaRPr/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5315400" y="577300"/>
            <a:ext cx="3375649" cy="187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7"/>
          <p:cNvPicPr preferRelativeResize="0"/>
          <p:nvPr/>
        </p:nvPicPr>
        <p:blipFill rotWithShape="1">
          <a:blip r:embed="rId3">
            <a:alphaModFix/>
          </a:blip>
          <a:srcRect t="53887" r="78330"/>
          <a:stretch/>
        </p:blipFill>
        <p:spPr>
          <a:xfrm>
            <a:off x="5315400" y="1588375"/>
            <a:ext cx="731499" cy="8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7"/>
          <p:cNvPicPr preferRelativeResize="0"/>
          <p:nvPr/>
        </p:nvPicPr>
        <p:blipFill rotWithShape="1">
          <a:blip r:embed="rId3">
            <a:alphaModFix amt="10000"/>
          </a:blip>
          <a:srcRect t="56543" b="7063"/>
          <a:stretch/>
        </p:blipFill>
        <p:spPr>
          <a:xfrm>
            <a:off x="5111125" y="3766100"/>
            <a:ext cx="3375649" cy="6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7"/>
          <p:cNvSpPr txBox="1"/>
          <p:nvPr/>
        </p:nvSpPr>
        <p:spPr>
          <a:xfrm>
            <a:off x="6350575" y="2951450"/>
            <a:ext cx="86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999999"/>
                </a:solidFill>
              </a:rPr>
              <a:t>  Person</a:t>
            </a:r>
            <a:endParaRPr sz="1300" b="1">
              <a:solidFill>
                <a:srgbClr val="999999"/>
              </a:solidFill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5013625" y="4019150"/>
            <a:ext cx="504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002E"/>
                </a:solidFill>
              </a:rPr>
              <a:t>Skeleton</a:t>
            </a:r>
            <a:r>
              <a:rPr lang="en-GB" sz="1300"/>
              <a:t>	     </a:t>
            </a:r>
            <a:r>
              <a:rPr lang="en-GB" sz="1300" b="1">
                <a:solidFill>
                  <a:srgbClr val="CFE2F3"/>
                </a:solidFill>
              </a:rPr>
              <a:t>Appearance</a:t>
            </a:r>
            <a:r>
              <a:rPr lang="en-GB" sz="1300"/>
              <a:t>	   </a:t>
            </a:r>
            <a:r>
              <a:rPr lang="en-GB" sz="1300" b="1">
                <a:solidFill>
                  <a:srgbClr val="FCE5CD"/>
                </a:solidFill>
              </a:rPr>
              <a:t>Behaviour, actions</a:t>
            </a:r>
            <a:endParaRPr sz="1300" b="1">
              <a:solidFill>
                <a:srgbClr val="FCE5CD"/>
              </a:solidFill>
            </a:endParaRPr>
          </a:p>
        </p:txBody>
      </p:sp>
      <p:cxnSp>
        <p:nvCxnSpPr>
          <p:cNvPr id="359" name="Google Shape;359;p47"/>
          <p:cNvCxnSpPr>
            <a:stCxn id="357" idx="2"/>
          </p:cNvCxnSpPr>
          <p:nvPr/>
        </p:nvCxnSpPr>
        <p:spPr>
          <a:xfrm flipH="1">
            <a:off x="6762775" y="3336350"/>
            <a:ext cx="21900" cy="7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7"/>
          <p:cNvCxnSpPr>
            <a:stCxn id="357" idx="2"/>
          </p:cNvCxnSpPr>
          <p:nvPr/>
        </p:nvCxnSpPr>
        <p:spPr>
          <a:xfrm>
            <a:off x="6784675" y="3336350"/>
            <a:ext cx="1248300" cy="7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7"/>
          <p:cNvCxnSpPr>
            <a:stCxn id="357" idx="2"/>
          </p:cNvCxnSpPr>
          <p:nvPr/>
        </p:nvCxnSpPr>
        <p:spPr>
          <a:xfrm flipH="1">
            <a:off x="5649175" y="3336350"/>
            <a:ext cx="1135500" cy="7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47"/>
          <p:cNvSpPr/>
          <p:nvPr/>
        </p:nvSpPr>
        <p:spPr>
          <a:xfrm>
            <a:off x="6198700" y="2996650"/>
            <a:ext cx="261000" cy="261000"/>
          </a:xfrm>
          <a:prstGeom prst="smileyFace">
            <a:avLst>
              <a:gd name="adj" fmla="val 4653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>
            <a:spLocks noGrp="1"/>
          </p:cNvSpPr>
          <p:nvPr>
            <p:ph type="subTitle" idx="1"/>
          </p:nvPr>
        </p:nvSpPr>
        <p:spPr>
          <a:xfrm>
            <a:off x="426350" y="930225"/>
            <a:ext cx="8264700" cy="3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-GB" sz="1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</a:t>
            </a:r>
            <a:r>
              <a:rPr lang="en-GB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sz="15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lang="en-GB" sz="1300" b="1" dirty="0">
                <a:solidFill>
                  <a:schemeClr val="dk1"/>
                </a:solidFill>
              </a:rPr>
              <a:t>Hyper Text Markup Language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Provides the </a:t>
            </a:r>
            <a:r>
              <a:rPr lang="en-GB" sz="1300" b="1" dirty="0">
                <a:solidFill>
                  <a:schemeClr val="dk1"/>
                </a:solidFill>
              </a:rPr>
              <a:t>skeleton for all web pages</a:t>
            </a:r>
            <a:r>
              <a:rPr lang="en-GB" sz="1300" dirty="0">
                <a:solidFill>
                  <a:schemeClr val="dk1"/>
                </a:solidFill>
              </a:rPr>
              <a:t> and is the very first thing loaded by the browser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Written using </a:t>
            </a:r>
            <a:r>
              <a:rPr lang="en-GB" sz="1300" b="1" dirty="0">
                <a:solidFill>
                  <a:schemeClr val="dk1"/>
                </a:solidFill>
              </a:rPr>
              <a:t>elements</a:t>
            </a:r>
            <a:r>
              <a:rPr lang="en-GB" sz="1300" dirty="0">
                <a:solidFill>
                  <a:schemeClr val="dk1"/>
                </a:solidFill>
              </a:rPr>
              <a:t> which can provide meaning to the pages’ content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Search-engines and screen readers rely on HTML to understand the pages content and it’s meaning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-GB" sz="1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ISN’T </a:t>
            </a:r>
            <a:r>
              <a:rPr lang="en-GB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A design/styling language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A programming language</a:t>
            </a:r>
            <a:endParaRPr sz="900" dirty="0"/>
          </a:p>
        </p:txBody>
      </p:sp>
      <p:sp>
        <p:nvSpPr>
          <p:cNvPr id="368" name="Google Shape;368;p48"/>
          <p:cNvSpPr txBox="1">
            <a:spLocks noGrp="1"/>
          </p:cNvSpPr>
          <p:nvPr>
            <p:ph type="ctrTitle"/>
          </p:nvPr>
        </p:nvSpPr>
        <p:spPr>
          <a:xfrm>
            <a:off x="426350" y="269800"/>
            <a:ext cx="82647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is/isn’t HTML?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 HTML document</a:t>
            </a:r>
            <a:endParaRPr/>
          </a:p>
        </p:txBody>
      </p:sp>
      <p:sp>
        <p:nvSpPr>
          <p:cNvPr id="374" name="Google Shape;374;p49"/>
          <p:cNvSpPr txBox="1"/>
          <p:nvPr/>
        </p:nvSpPr>
        <p:spPr>
          <a:xfrm>
            <a:off x="311200" y="1170000"/>
            <a:ext cx="32499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&lt;</a:t>
            </a:r>
            <a:r>
              <a:rPr lang="en-GB" sz="2000" b="1">
                <a:solidFill>
                  <a:srgbClr val="2897FF"/>
                </a:solidFill>
              </a:rPr>
              <a:t>!DOCTYPE</a:t>
            </a:r>
            <a:r>
              <a:rPr lang="en-GB" sz="2000" b="1"/>
              <a:t> html&gt;</a:t>
            </a:r>
            <a:endParaRPr b="1"/>
          </a:p>
        </p:txBody>
      </p:sp>
      <p:cxnSp>
        <p:nvCxnSpPr>
          <p:cNvPr id="375" name="Google Shape;375;p49"/>
          <p:cNvCxnSpPr/>
          <p:nvPr/>
        </p:nvCxnSpPr>
        <p:spPr>
          <a:xfrm>
            <a:off x="2772025" y="1422950"/>
            <a:ext cx="1145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76" name="Google Shape;376;p49"/>
          <p:cNvSpPr txBox="1"/>
          <p:nvPr/>
        </p:nvSpPr>
        <p:spPr>
          <a:xfrm>
            <a:off x="3917725" y="1170000"/>
            <a:ext cx="4495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Must be placed at the </a:t>
            </a:r>
            <a:r>
              <a:rPr lang="en-GB" b="1"/>
              <a:t>beginning of every HTML document</a:t>
            </a:r>
            <a:r>
              <a:rPr lang="en-GB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informs the browser about type and version of HTML used.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thspatheme">
  <a:themeElements>
    <a:clrScheme name="Custom 3">
      <a:dk1>
        <a:srgbClr val="22314E"/>
      </a:dk1>
      <a:lt1>
        <a:srgbClr val="F8F8F8"/>
      </a:lt1>
      <a:dk2>
        <a:srgbClr val="7F2347"/>
      </a:dk2>
      <a:lt2>
        <a:srgbClr val="C79316"/>
      </a:lt2>
      <a:accent1>
        <a:srgbClr val="BEB2A6"/>
      </a:accent1>
      <a:accent2>
        <a:srgbClr val="6D5E51"/>
      </a:accent2>
      <a:accent3>
        <a:srgbClr val="C79316"/>
      </a:accent3>
      <a:accent4>
        <a:srgbClr val="7F2347"/>
      </a:accent4>
      <a:accent5>
        <a:srgbClr val="0098CD"/>
      </a:accent5>
      <a:accent6>
        <a:srgbClr val="00AD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thspatheme" id="{C0894922-A91F-4E01-9D79-FD7C21264A7B}" vid="{1229ED6C-BB27-4C2E-8108-55B0D9CB4F3B}"/>
    </a:ext>
  </a:extLst>
</a:theme>
</file>

<file path=ppt/theme/theme2.xml><?xml version="1.0" encoding="utf-8"?>
<a:theme xmlns:a="http://schemas.openxmlformats.org/drawingml/2006/main" name="Office Theme">
  <a:themeElements>
    <a:clrScheme name="Custom 3">
      <a:dk1>
        <a:srgbClr val="22314E"/>
      </a:dk1>
      <a:lt1>
        <a:srgbClr val="F8F8F8"/>
      </a:lt1>
      <a:dk2>
        <a:srgbClr val="22314E"/>
      </a:dk2>
      <a:lt2>
        <a:srgbClr val="C79316"/>
      </a:lt2>
      <a:accent1>
        <a:srgbClr val="22314E"/>
      </a:accent1>
      <a:accent2>
        <a:srgbClr val="BEB2A6"/>
      </a:accent2>
      <a:accent3>
        <a:srgbClr val="6D5E51"/>
      </a:accent3>
      <a:accent4>
        <a:srgbClr val="C79316"/>
      </a:accent4>
      <a:accent5>
        <a:srgbClr val="0098CD"/>
      </a:accent5>
      <a:accent6>
        <a:srgbClr val="00B05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Custom 3">
      <a:dk1>
        <a:srgbClr val="22314E"/>
      </a:dk1>
      <a:lt1>
        <a:srgbClr val="F8F8F8"/>
      </a:lt1>
      <a:dk2>
        <a:srgbClr val="7F2347"/>
      </a:dk2>
      <a:lt2>
        <a:srgbClr val="C79316"/>
      </a:lt2>
      <a:accent1>
        <a:srgbClr val="BEB2A6"/>
      </a:accent1>
      <a:accent2>
        <a:srgbClr val="6D5E51"/>
      </a:accent2>
      <a:accent3>
        <a:srgbClr val="C79316"/>
      </a:accent3>
      <a:accent4>
        <a:srgbClr val="7F2347"/>
      </a:accent4>
      <a:accent5>
        <a:srgbClr val="0098CD"/>
      </a:accent5>
      <a:accent6>
        <a:srgbClr val="00AD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68920D-9703-7E4D-9AA7-EB8F7E6B6B8C}" vid="{1C640252-127A-0042-9C6E-2BE7AADE86E2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10924</TotalTime>
  <Words>1931</Words>
  <Application>Microsoft Office PowerPoint</Application>
  <PresentationFormat>On-screen Show (16:9)</PresentationFormat>
  <Paragraphs>272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Poppins</vt:lpstr>
      <vt:lpstr>Barlow</vt:lpstr>
      <vt:lpstr>Arial</vt:lpstr>
      <vt:lpstr>Bathspatheme</vt:lpstr>
      <vt:lpstr>Office Theme</vt:lpstr>
      <vt:lpstr>Theme1</vt:lpstr>
      <vt:lpstr>Web Development  Week 1 - HTML</vt:lpstr>
      <vt:lpstr>Let’s Introduce Ourself</vt:lpstr>
      <vt:lpstr>HTML BASICS</vt:lpstr>
      <vt:lpstr>Kick-off Checklist</vt:lpstr>
      <vt:lpstr>Morning Session 1: HTML</vt:lpstr>
      <vt:lpstr>How are websites made?</vt:lpstr>
      <vt:lpstr>How are websites made?</vt:lpstr>
      <vt:lpstr>What is/isn’t HTML?</vt:lpstr>
      <vt:lpstr>Anatomy of an HTML document</vt:lpstr>
      <vt:lpstr>Anatomy of an HTML document</vt:lpstr>
      <vt:lpstr>Anatomy of an HTML document</vt:lpstr>
      <vt:lpstr>Anatomy of an HTML document</vt:lpstr>
      <vt:lpstr>Anatomy of an HTML document</vt:lpstr>
      <vt:lpstr>Anatomy of an HTML document</vt:lpstr>
      <vt:lpstr>Anatomy of an element</vt:lpstr>
      <vt:lpstr>Anatomy of an element</vt:lpstr>
      <vt:lpstr>Exercises - Website folder structure</vt:lpstr>
      <vt:lpstr>How to fork a repo</vt:lpstr>
      <vt:lpstr>Common elements</vt:lpstr>
      <vt:lpstr>Headings</vt:lpstr>
      <vt:lpstr>Common elements</vt:lpstr>
      <vt:lpstr>Common elements</vt:lpstr>
      <vt:lpstr>Exercises</vt:lpstr>
      <vt:lpstr>Complex elements</vt:lpstr>
      <vt:lpstr>Complex elements</vt:lpstr>
      <vt:lpstr>Commenting Code</vt:lpstr>
      <vt:lpstr>Exercises</vt:lpstr>
      <vt:lpstr>Complex elements</vt:lpstr>
      <vt:lpstr>Complex elements</vt:lpstr>
      <vt:lpstr>Exercises</vt:lpstr>
      <vt:lpstr>Exercises</vt:lpstr>
      <vt:lpstr>Session 1 Recap</vt:lpstr>
      <vt:lpstr>Additional Information (Optional)</vt:lpstr>
      <vt:lpstr>Forms</vt:lpstr>
      <vt:lpstr>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1 - HTML and CSS</dc:title>
  <dc:creator>Amy Ra</dc:creator>
  <cp:lastModifiedBy>Amy Ra</cp:lastModifiedBy>
  <cp:revision>27</cp:revision>
  <dcterms:modified xsi:type="dcterms:W3CDTF">2022-05-16T19:49:00Z</dcterms:modified>
</cp:coreProperties>
</file>