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7315200" cy="12344400"/>
  <p:embeddedFontLst>
    <p:embeddedFont>
      <p:font typeface="Roboto"/>
      <p:regular r:id="rId24"/>
      <p:bold r:id="rId25"/>
      <p:italic r:id="rId26"/>
      <p:boldItalic r:id="rId27"/>
    </p:embeddedFont>
    <p:embeddedFont>
      <p:font typeface="Candara"/>
      <p:regular r:id="rId28"/>
      <p:bold r:id="rId29"/>
      <p:italic r:id="rId30"/>
      <p:boldItalic r:id="rId31"/>
    </p:embeddedFont>
    <p:embeddedFont>
      <p:font typeface="Stardos Stencil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03A04E-1A8B-481C-BF23-A50CACEDF7CB}">
  <a:tblStyle styleId="{5903A04E-1A8B-481C-BF23-A50CACEDF7CB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F6EE"/>
          </a:solidFill>
        </a:fill>
      </a:tcStyle>
    </a:wholeTbl>
    <a:band1H>
      <a:tcTxStyle/>
      <a:tcStyle>
        <a:fill>
          <a:solidFill>
            <a:srgbClr val="CFEEDB"/>
          </a:solidFill>
        </a:fill>
      </a:tcStyle>
    </a:band1H>
    <a:band2H>
      <a:tcTxStyle/>
    </a:band2H>
    <a:band1V>
      <a:tcTxStyle/>
      <a:tcStyle>
        <a:fill>
          <a:solidFill>
            <a:srgbClr val="CFEEDB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andara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Canda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4.xml"/><Relationship Id="rId33" Type="http://schemas.openxmlformats.org/officeDocument/2006/relationships/font" Target="fonts/StardosStencil-bold.fntdata"/><Relationship Id="rId10" Type="http://schemas.openxmlformats.org/officeDocument/2006/relationships/slide" Target="slides/slide3.xml"/><Relationship Id="rId32" Type="http://schemas.openxmlformats.org/officeDocument/2006/relationships/font" Target="fonts/StardosStencil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619364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LXF-wcoeT0o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LXF-wcoeT0o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0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0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IEEE 754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https://youtu.be/8afbTaA-gOQ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https://www.youtube.com/watch?v=LXF-wcoeT0o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3:notes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819ca5450_0_0:notes"/>
          <p:cNvSpPr/>
          <p:nvPr>
            <p:ph idx="2" type="sldImg"/>
          </p:nvPr>
        </p:nvSpPr>
        <p:spPr>
          <a:xfrm>
            <a:off x="-44450" y="1543050"/>
            <a:ext cx="7404000" cy="416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e819ca5450_0_0:notes"/>
          <p:cNvSpPr txBox="1"/>
          <p:nvPr>
            <p:ph idx="1" type="body"/>
          </p:nvPr>
        </p:nvSpPr>
        <p:spPr>
          <a:xfrm>
            <a:off x="731520" y="5940742"/>
            <a:ext cx="5852100" cy="4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IEEE 754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https://youtu.be/8afbTaA-gOQ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https://www.youtube.com/watch?v=LXF-wcoeT0o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e819ca5450_0_0:notes"/>
          <p:cNvSpPr txBox="1"/>
          <p:nvPr>
            <p:ph idx="12" type="sldNum"/>
          </p:nvPr>
        </p:nvSpPr>
        <p:spPr>
          <a:xfrm>
            <a:off x="4143587" y="11725038"/>
            <a:ext cx="31698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3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:notes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:notes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5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  <a:ln>
            <a:noFill/>
          </a:ln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5:notes"/>
          <p:cNvSpPr txBox="1"/>
          <p:nvPr>
            <p:ph idx="12" type="sldNum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  <a:noFill/>
          <a:ln>
            <a:noFill/>
          </a:ln>
        </p:spPr>
        <p:txBody>
          <a:bodyPr anchorCtr="0" anchor="b" bIns="56150" lIns="112325" spcFirstLastPara="1" rIns="112325" wrap="square" tIns="56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7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8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8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:notes"/>
          <p:cNvSpPr txBox="1"/>
          <p:nvPr>
            <p:ph idx="1" type="body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anchorCtr="0" anchor="t" bIns="56150" lIns="112325" spcFirstLastPara="1" rIns="112325" wrap="square" tIns="56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9:notes"/>
          <p:cNvSpPr/>
          <p:nvPr>
            <p:ph idx="2" type="sldImg"/>
          </p:nvPr>
        </p:nvSpPr>
        <p:spPr>
          <a:xfrm>
            <a:off x="-44450" y="1543050"/>
            <a:ext cx="7404100" cy="4165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0" name="Google Shape;60;p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62" name="Google Shape;62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1" name="Google Shape;71;p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5" name="Google Shape;75;p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3" name="Google Shape;83;p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5" name="Google Shape;85;p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5" name="Google Shape;115;p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8" name="Google Shape;118;p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1347794" y="2675314"/>
            <a:ext cx="1730495" cy="1418738"/>
            <a:chOff x="35718" y="41762"/>
            <a:chExt cx="791370" cy="648801"/>
          </a:xfrm>
        </p:grpSpPr>
        <p:sp>
          <p:nvSpPr>
            <p:cNvPr id="122" name="Google Shape;122;p2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2"/>
          <p:cNvGrpSpPr/>
          <p:nvPr/>
        </p:nvGrpSpPr>
        <p:grpSpPr>
          <a:xfrm>
            <a:off x="10136267" y="2602823"/>
            <a:ext cx="1767385" cy="1650362"/>
            <a:chOff x="1422231" y="747645"/>
            <a:chExt cx="1155835" cy="1079305"/>
          </a:xfrm>
        </p:grpSpPr>
        <p:sp>
          <p:nvSpPr>
            <p:cNvPr id="125" name="Google Shape;125;p2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698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8" name="Google Shape;228;p11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9" name="Google Shape;229;p1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1" name="Google Shape;241;p13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42" name="Google Shape;242;p1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5" name="Google Shape;245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246" name="Google Shape;246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lang="pt-BR" sz="80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50" name="Google Shape;250;p1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6" name="Google Shape;256;p15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7" name="Google Shape;257;p15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58" name="Google Shape;258;p15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59" name="Google Shape;259;p15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0" name="Google Shape;260;p15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1" name="Google Shape;261;p1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67" name="Google Shape;267;p16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8" name="Google Shape;268;p16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69" name="Google Shape;269;p16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0" name="Google Shape;270;p16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1" name="Google Shape;271;p16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2" name="Google Shape;272;p16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73" name="Google Shape;273;p16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4" name="Google Shape;274;p16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75" name="Google Shape;275;p1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 rot="5400000">
            <a:off x="3892946" y="-1928418"/>
            <a:ext cx="4785520" cy="10634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1" name="Google Shape;281;p1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87" name="Google Shape;287;p1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 cap="none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3" name="Google Shape;343;p2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968373" y="930839"/>
            <a:ext cx="10696757" cy="560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2" name="Google Shape;152;p3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155" name="Google Shape;155;p3"/>
          <p:cNvGrpSpPr/>
          <p:nvPr/>
        </p:nvGrpSpPr>
        <p:grpSpPr>
          <a:xfrm>
            <a:off x="11386899" y="96944"/>
            <a:ext cx="819571" cy="765305"/>
            <a:chOff x="1422231" y="747645"/>
            <a:chExt cx="1155835" cy="1079305"/>
          </a:xfrm>
        </p:grpSpPr>
        <p:sp>
          <p:nvSpPr>
            <p:cNvPr id="156" name="Google Shape;156;p3"/>
            <p:cNvSpPr/>
            <p:nvPr/>
          </p:nvSpPr>
          <p:spPr>
            <a:xfrm>
              <a:off x="1560194" y="809339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588294" y="1305894"/>
              <a:ext cx="809625" cy="31461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667827" y="903875"/>
              <a:ext cx="647700" cy="657225"/>
            </a:xfrm>
            <a:custGeom>
              <a:rect b="b" l="l" r="r" t="t"/>
              <a:pathLst>
                <a:path extrusionOk="0" h="657225" w="647700">
                  <a:moveTo>
                    <a:pt x="1905" y="240744"/>
                  </a:moveTo>
                  <a:cubicBezTo>
                    <a:pt x="2858" y="239792"/>
                    <a:pt x="5715" y="238839"/>
                    <a:pt x="5715" y="237887"/>
                  </a:cubicBezTo>
                  <a:cubicBezTo>
                    <a:pt x="9525" y="226457"/>
                    <a:pt x="12383" y="214074"/>
                    <a:pt x="17145" y="201692"/>
                  </a:cubicBezTo>
                  <a:cubicBezTo>
                    <a:pt x="19050" y="195977"/>
                    <a:pt x="24765" y="191214"/>
                    <a:pt x="28575" y="186452"/>
                  </a:cubicBezTo>
                  <a:cubicBezTo>
                    <a:pt x="29528" y="185499"/>
                    <a:pt x="33338" y="185499"/>
                    <a:pt x="35243" y="186452"/>
                  </a:cubicBezTo>
                  <a:cubicBezTo>
                    <a:pt x="40005" y="187404"/>
                    <a:pt x="44768" y="189309"/>
                    <a:pt x="49530" y="190262"/>
                  </a:cubicBezTo>
                  <a:cubicBezTo>
                    <a:pt x="60960" y="193119"/>
                    <a:pt x="71438" y="195977"/>
                    <a:pt x="82868" y="197882"/>
                  </a:cubicBezTo>
                  <a:cubicBezTo>
                    <a:pt x="93345" y="199787"/>
                    <a:pt x="103823" y="204549"/>
                    <a:pt x="114300" y="200739"/>
                  </a:cubicBezTo>
                  <a:cubicBezTo>
                    <a:pt x="118110" y="198834"/>
                    <a:pt x="123825" y="196929"/>
                    <a:pt x="125730" y="193119"/>
                  </a:cubicBezTo>
                  <a:cubicBezTo>
                    <a:pt x="131445" y="179784"/>
                    <a:pt x="143828" y="171212"/>
                    <a:pt x="152400" y="160734"/>
                  </a:cubicBezTo>
                  <a:cubicBezTo>
                    <a:pt x="158115" y="154067"/>
                    <a:pt x="157163" y="147399"/>
                    <a:pt x="155258" y="141684"/>
                  </a:cubicBezTo>
                  <a:cubicBezTo>
                    <a:pt x="152400" y="132159"/>
                    <a:pt x="146685" y="123587"/>
                    <a:pt x="141923" y="114062"/>
                  </a:cubicBezTo>
                  <a:cubicBezTo>
                    <a:pt x="138113" y="104537"/>
                    <a:pt x="134303" y="95012"/>
                    <a:pt x="130493" y="84534"/>
                  </a:cubicBezTo>
                  <a:cubicBezTo>
                    <a:pt x="128588" y="79772"/>
                    <a:pt x="126683" y="75009"/>
                    <a:pt x="125730" y="70247"/>
                  </a:cubicBezTo>
                  <a:cubicBezTo>
                    <a:pt x="123825" y="63579"/>
                    <a:pt x="128588" y="59769"/>
                    <a:pt x="133350" y="56912"/>
                  </a:cubicBezTo>
                  <a:cubicBezTo>
                    <a:pt x="142875" y="51197"/>
                    <a:pt x="153353" y="45482"/>
                    <a:pt x="162878" y="39767"/>
                  </a:cubicBezTo>
                  <a:cubicBezTo>
                    <a:pt x="167640" y="36909"/>
                    <a:pt x="171450" y="34052"/>
                    <a:pt x="176213" y="32147"/>
                  </a:cubicBezTo>
                  <a:cubicBezTo>
                    <a:pt x="180975" y="30242"/>
                    <a:pt x="186690" y="28337"/>
                    <a:pt x="191453" y="33099"/>
                  </a:cubicBezTo>
                  <a:cubicBezTo>
                    <a:pt x="200025" y="42624"/>
                    <a:pt x="207645" y="52149"/>
                    <a:pt x="215265" y="62627"/>
                  </a:cubicBezTo>
                  <a:cubicBezTo>
                    <a:pt x="221933" y="71199"/>
                    <a:pt x="228600" y="80724"/>
                    <a:pt x="236220" y="90249"/>
                  </a:cubicBezTo>
                  <a:cubicBezTo>
                    <a:pt x="239078" y="94059"/>
                    <a:pt x="243840" y="96917"/>
                    <a:pt x="247650" y="99774"/>
                  </a:cubicBezTo>
                  <a:cubicBezTo>
                    <a:pt x="248603" y="100727"/>
                    <a:pt x="250508" y="100727"/>
                    <a:pt x="252413" y="99774"/>
                  </a:cubicBezTo>
                  <a:cubicBezTo>
                    <a:pt x="260033" y="97869"/>
                    <a:pt x="267653" y="97869"/>
                    <a:pt x="274320" y="94059"/>
                  </a:cubicBezTo>
                  <a:cubicBezTo>
                    <a:pt x="281940" y="89297"/>
                    <a:pt x="290513" y="91202"/>
                    <a:pt x="299085" y="90249"/>
                  </a:cubicBezTo>
                  <a:cubicBezTo>
                    <a:pt x="307658" y="89297"/>
                    <a:pt x="315278" y="82629"/>
                    <a:pt x="317183" y="75009"/>
                  </a:cubicBezTo>
                  <a:cubicBezTo>
                    <a:pt x="319088" y="66437"/>
                    <a:pt x="322898" y="58817"/>
                    <a:pt x="325755" y="50244"/>
                  </a:cubicBezTo>
                  <a:cubicBezTo>
                    <a:pt x="327660" y="43577"/>
                    <a:pt x="330518" y="36909"/>
                    <a:pt x="332423" y="29289"/>
                  </a:cubicBezTo>
                  <a:cubicBezTo>
                    <a:pt x="334328" y="21669"/>
                    <a:pt x="335280" y="14049"/>
                    <a:pt x="338138" y="7382"/>
                  </a:cubicBezTo>
                  <a:cubicBezTo>
                    <a:pt x="339090" y="4524"/>
                    <a:pt x="342900" y="714"/>
                    <a:pt x="346710" y="714"/>
                  </a:cubicBezTo>
                  <a:cubicBezTo>
                    <a:pt x="356235" y="-238"/>
                    <a:pt x="364808" y="-238"/>
                    <a:pt x="374333" y="714"/>
                  </a:cubicBezTo>
                  <a:cubicBezTo>
                    <a:pt x="383858" y="1667"/>
                    <a:pt x="392430" y="3572"/>
                    <a:pt x="401955" y="5477"/>
                  </a:cubicBezTo>
                  <a:cubicBezTo>
                    <a:pt x="414338" y="8334"/>
                    <a:pt x="421958" y="23574"/>
                    <a:pt x="417195" y="35004"/>
                  </a:cubicBezTo>
                  <a:cubicBezTo>
                    <a:pt x="416243" y="37862"/>
                    <a:pt x="415290" y="39767"/>
                    <a:pt x="415290" y="42624"/>
                  </a:cubicBezTo>
                  <a:cubicBezTo>
                    <a:pt x="414338" y="57864"/>
                    <a:pt x="414338" y="73104"/>
                    <a:pt x="414338" y="88344"/>
                  </a:cubicBezTo>
                  <a:cubicBezTo>
                    <a:pt x="414338" y="101679"/>
                    <a:pt x="418148" y="105489"/>
                    <a:pt x="429578" y="111204"/>
                  </a:cubicBezTo>
                  <a:cubicBezTo>
                    <a:pt x="441008" y="116919"/>
                    <a:pt x="451485" y="123587"/>
                    <a:pt x="462915" y="130254"/>
                  </a:cubicBezTo>
                  <a:cubicBezTo>
                    <a:pt x="473393" y="136922"/>
                    <a:pt x="480060" y="135969"/>
                    <a:pt x="488633" y="129302"/>
                  </a:cubicBezTo>
                  <a:cubicBezTo>
                    <a:pt x="497205" y="122634"/>
                    <a:pt x="506730" y="116919"/>
                    <a:pt x="516255" y="110252"/>
                  </a:cubicBezTo>
                  <a:cubicBezTo>
                    <a:pt x="524828" y="104537"/>
                    <a:pt x="534353" y="97869"/>
                    <a:pt x="542925" y="92154"/>
                  </a:cubicBezTo>
                  <a:cubicBezTo>
                    <a:pt x="547688" y="88344"/>
                    <a:pt x="558165" y="91202"/>
                    <a:pt x="562928" y="96917"/>
                  </a:cubicBezTo>
                  <a:cubicBezTo>
                    <a:pt x="573405" y="110252"/>
                    <a:pt x="583883" y="122634"/>
                    <a:pt x="594360" y="135969"/>
                  </a:cubicBezTo>
                  <a:cubicBezTo>
                    <a:pt x="600075" y="142637"/>
                    <a:pt x="599123" y="148352"/>
                    <a:pt x="592455" y="155019"/>
                  </a:cubicBezTo>
                  <a:cubicBezTo>
                    <a:pt x="576263" y="172164"/>
                    <a:pt x="559118" y="188357"/>
                    <a:pt x="544830" y="206454"/>
                  </a:cubicBezTo>
                  <a:cubicBezTo>
                    <a:pt x="541020" y="211217"/>
                    <a:pt x="542925" y="221694"/>
                    <a:pt x="544830" y="229314"/>
                  </a:cubicBezTo>
                  <a:cubicBezTo>
                    <a:pt x="545783" y="235982"/>
                    <a:pt x="549593" y="243602"/>
                    <a:pt x="553403" y="249317"/>
                  </a:cubicBezTo>
                  <a:cubicBezTo>
                    <a:pt x="558165" y="258842"/>
                    <a:pt x="556260" y="271224"/>
                    <a:pt x="568643" y="276939"/>
                  </a:cubicBezTo>
                  <a:cubicBezTo>
                    <a:pt x="570548" y="277892"/>
                    <a:pt x="572453" y="278844"/>
                    <a:pt x="574358" y="279797"/>
                  </a:cubicBezTo>
                  <a:cubicBezTo>
                    <a:pt x="580073" y="279797"/>
                    <a:pt x="585788" y="279797"/>
                    <a:pt x="591503" y="280749"/>
                  </a:cubicBezTo>
                  <a:cubicBezTo>
                    <a:pt x="608648" y="282654"/>
                    <a:pt x="626745" y="283607"/>
                    <a:pt x="643890" y="285512"/>
                  </a:cubicBezTo>
                  <a:cubicBezTo>
                    <a:pt x="649605" y="286464"/>
                    <a:pt x="657225" y="295037"/>
                    <a:pt x="657225" y="301704"/>
                  </a:cubicBezTo>
                  <a:cubicBezTo>
                    <a:pt x="657225" y="318849"/>
                    <a:pt x="657225" y="335994"/>
                    <a:pt x="657225" y="353139"/>
                  </a:cubicBezTo>
                  <a:cubicBezTo>
                    <a:pt x="657225" y="359807"/>
                    <a:pt x="652463" y="364569"/>
                    <a:pt x="644843" y="365522"/>
                  </a:cubicBezTo>
                  <a:cubicBezTo>
                    <a:pt x="630555" y="367427"/>
                    <a:pt x="616268" y="369332"/>
                    <a:pt x="601980" y="371237"/>
                  </a:cubicBezTo>
                  <a:cubicBezTo>
                    <a:pt x="592455" y="372189"/>
                    <a:pt x="582930" y="373142"/>
                    <a:pt x="573405" y="375999"/>
                  </a:cubicBezTo>
                  <a:cubicBezTo>
                    <a:pt x="567690" y="376952"/>
                    <a:pt x="562928" y="379809"/>
                    <a:pt x="561023" y="386477"/>
                  </a:cubicBezTo>
                  <a:cubicBezTo>
                    <a:pt x="555308" y="402669"/>
                    <a:pt x="548640" y="417909"/>
                    <a:pt x="542925" y="434102"/>
                  </a:cubicBezTo>
                  <a:cubicBezTo>
                    <a:pt x="540068" y="441722"/>
                    <a:pt x="544830" y="447437"/>
                    <a:pt x="549593" y="452199"/>
                  </a:cubicBezTo>
                  <a:cubicBezTo>
                    <a:pt x="555308" y="458867"/>
                    <a:pt x="561975" y="464582"/>
                    <a:pt x="567690" y="471249"/>
                  </a:cubicBezTo>
                  <a:cubicBezTo>
                    <a:pt x="579120" y="482679"/>
                    <a:pt x="589598" y="494109"/>
                    <a:pt x="600075" y="506492"/>
                  </a:cubicBezTo>
                  <a:cubicBezTo>
                    <a:pt x="601980" y="508397"/>
                    <a:pt x="601980" y="513159"/>
                    <a:pt x="600075" y="515064"/>
                  </a:cubicBezTo>
                  <a:cubicBezTo>
                    <a:pt x="593408" y="525542"/>
                    <a:pt x="585788" y="535067"/>
                    <a:pt x="578168" y="544592"/>
                  </a:cubicBezTo>
                  <a:cubicBezTo>
                    <a:pt x="573405" y="551259"/>
                    <a:pt x="566738" y="556022"/>
                    <a:pt x="561023" y="562689"/>
                  </a:cubicBezTo>
                  <a:cubicBezTo>
                    <a:pt x="556260" y="568404"/>
                    <a:pt x="549593" y="567452"/>
                    <a:pt x="544830" y="564594"/>
                  </a:cubicBezTo>
                  <a:cubicBezTo>
                    <a:pt x="530543" y="556022"/>
                    <a:pt x="518160" y="546497"/>
                    <a:pt x="503873" y="537924"/>
                  </a:cubicBezTo>
                  <a:cubicBezTo>
                    <a:pt x="494348" y="532209"/>
                    <a:pt x="483870" y="527447"/>
                    <a:pt x="473393" y="522684"/>
                  </a:cubicBezTo>
                  <a:cubicBezTo>
                    <a:pt x="471488" y="521732"/>
                    <a:pt x="467678" y="524589"/>
                    <a:pt x="464820" y="526494"/>
                  </a:cubicBezTo>
                  <a:cubicBezTo>
                    <a:pt x="450533" y="534114"/>
                    <a:pt x="436245" y="542687"/>
                    <a:pt x="422910" y="551259"/>
                  </a:cubicBezTo>
                  <a:cubicBezTo>
                    <a:pt x="419100" y="554117"/>
                    <a:pt x="417195" y="560784"/>
                    <a:pt x="416243" y="565547"/>
                  </a:cubicBezTo>
                  <a:cubicBezTo>
                    <a:pt x="415290" y="571262"/>
                    <a:pt x="416243" y="576977"/>
                    <a:pt x="416243" y="581739"/>
                  </a:cubicBezTo>
                  <a:cubicBezTo>
                    <a:pt x="417195" y="601742"/>
                    <a:pt x="419100" y="621744"/>
                    <a:pt x="420053" y="641747"/>
                  </a:cubicBezTo>
                  <a:cubicBezTo>
                    <a:pt x="420053" y="644604"/>
                    <a:pt x="416243" y="647462"/>
                    <a:pt x="413385" y="649367"/>
                  </a:cubicBezTo>
                  <a:cubicBezTo>
                    <a:pt x="410528" y="651272"/>
                    <a:pt x="406718" y="653177"/>
                    <a:pt x="402908" y="653177"/>
                  </a:cubicBezTo>
                  <a:cubicBezTo>
                    <a:pt x="383858" y="653177"/>
                    <a:pt x="365760" y="663654"/>
                    <a:pt x="345758" y="657939"/>
                  </a:cubicBezTo>
                  <a:cubicBezTo>
                    <a:pt x="340995" y="643652"/>
                    <a:pt x="335280" y="629364"/>
                    <a:pt x="330518" y="615077"/>
                  </a:cubicBezTo>
                  <a:cubicBezTo>
                    <a:pt x="327660" y="607457"/>
                    <a:pt x="325755" y="598884"/>
                    <a:pt x="323850" y="590312"/>
                  </a:cubicBezTo>
                  <a:cubicBezTo>
                    <a:pt x="320993" y="576977"/>
                    <a:pt x="312420" y="569357"/>
                    <a:pt x="299085" y="568404"/>
                  </a:cubicBezTo>
                  <a:cubicBezTo>
                    <a:pt x="289560" y="568404"/>
                    <a:pt x="280988" y="568404"/>
                    <a:pt x="271463" y="564594"/>
                  </a:cubicBezTo>
                  <a:cubicBezTo>
                    <a:pt x="255270" y="558879"/>
                    <a:pt x="245745" y="563642"/>
                    <a:pt x="234315" y="579834"/>
                  </a:cubicBezTo>
                  <a:cubicBezTo>
                    <a:pt x="221933" y="596979"/>
                    <a:pt x="210503" y="614124"/>
                    <a:pt x="198120" y="630317"/>
                  </a:cubicBezTo>
                  <a:cubicBezTo>
                    <a:pt x="196215" y="633174"/>
                    <a:pt x="189547" y="634127"/>
                    <a:pt x="186690" y="632222"/>
                  </a:cubicBezTo>
                  <a:cubicBezTo>
                    <a:pt x="173355" y="625554"/>
                    <a:pt x="160973" y="617934"/>
                    <a:pt x="148590" y="610314"/>
                  </a:cubicBezTo>
                  <a:cubicBezTo>
                    <a:pt x="142875" y="606504"/>
                    <a:pt x="138113" y="602694"/>
                    <a:pt x="132398" y="597932"/>
                  </a:cubicBezTo>
                  <a:cubicBezTo>
                    <a:pt x="130493" y="596027"/>
                    <a:pt x="129540" y="592217"/>
                    <a:pt x="130493" y="590312"/>
                  </a:cubicBezTo>
                  <a:cubicBezTo>
                    <a:pt x="134303" y="580787"/>
                    <a:pt x="139065" y="571262"/>
                    <a:pt x="143828" y="561737"/>
                  </a:cubicBezTo>
                  <a:cubicBezTo>
                    <a:pt x="146685" y="556022"/>
                    <a:pt x="148590" y="549354"/>
                    <a:pt x="150495" y="542687"/>
                  </a:cubicBezTo>
                  <a:cubicBezTo>
                    <a:pt x="152400" y="536972"/>
                    <a:pt x="154305" y="532209"/>
                    <a:pt x="157163" y="527447"/>
                  </a:cubicBezTo>
                  <a:cubicBezTo>
                    <a:pt x="161925" y="518874"/>
                    <a:pt x="160973" y="506492"/>
                    <a:pt x="153353" y="498872"/>
                  </a:cubicBezTo>
                  <a:cubicBezTo>
                    <a:pt x="142875" y="488394"/>
                    <a:pt x="134303" y="476964"/>
                    <a:pt x="123825" y="466487"/>
                  </a:cubicBezTo>
                  <a:cubicBezTo>
                    <a:pt x="122873" y="465534"/>
                    <a:pt x="120968" y="464582"/>
                    <a:pt x="120015" y="464582"/>
                  </a:cubicBezTo>
                  <a:cubicBezTo>
                    <a:pt x="110490" y="465534"/>
                    <a:pt x="100965" y="466487"/>
                    <a:pt x="91440" y="467439"/>
                  </a:cubicBezTo>
                  <a:cubicBezTo>
                    <a:pt x="90488" y="467439"/>
                    <a:pt x="89535" y="468392"/>
                    <a:pt x="88583" y="468392"/>
                  </a:cubicBezTo>
                  <a:cubicBezTo>
                    <a:pt x="78105" y="470297"/>
                    <a:pt x="66675" y="472202"/>
                    <a:pt x="56198" y="474107"/>
                  </a:cubicBezTo>
                  <a:cubicBezTo>
                    <a:pt x="49530" y="475059"/>
                    <a:pt x="42863" y="477917"/>
                    <a:pt x="35243" y="478869"/>
                  </a:cubicBezTo>
                  <a:cubicBezTo>
                    <a:pt x="25717" y="479822"/>
                    <a:pt x="21908" y="476012"/>
                    <a:pt x="19050" y="467439"/>
                  </a:cubicBezTo>
                  <a:cubicBezTo>
                    <a:pt x="15240" y="456009"/>
                    <a:pt x="8573" y="444579"/>
                    <a:pt x="5715" y="433149"/>
                  </a:cubicBezTo>
                  <a:cubicBezTo>
                    <a:pt x="3810" y="424577"/>
                    <a:pt x="3810" y="415052"/>
                    <a:pt x="5715" y="406479"/>
                  </a:cubicBezTo>
                  <a:cubicBezTo>
                    <a:pt x="6667" y="403622"/>
                    <a:pt x="13335" y="401717"/>
                    <a:pt x="18098" y="399812"/>
                  </a:cubicBezTo>
                  <a:cubicBezTo>
                    <a:pt x="26670" y="396002"/>
                    <a:pt x="35243" y="392192"/>
                    <a:pt x="42863" y="387429"/>
                  </a:cubicBezTo>
                  <a:cubicBezTo>
                    <a:pt x="50483" y="383619"/>
                    <a:pt x="58102" y="377904"/>
                    <a:pt x="66675" y="374094"/>
                  </a:cubicBezTo>
                  <a:cubicBezTo>
                    <a:pt x="75248" y="369332"/>
                    <a:pt x="80963" y="363617"/>
                    <a:pt x="80963" y="352187"/>
                  </a:cubicBezTo>
                  <a:cubicBezTo>
                    <a:pt x="80010" y="337899"/>
                    <a:pt x="80010" y="323612"/>
                    <a:pt x="80963" y="308372"/>
                  </a:cubicBezTo>
                  <a:cubicBezTo>
                    <a:pt x="81915" y="298847"/>
                    <a:pt x="73343" y="292179"/>
                    <a:pt x="64770" y="287417"/>
                  </a:cubicBezTo>
                  <a:cubicBezTo>
                    <a:pt x="56198" y="283607"/>
                    <a:pt x="47625" y="278844"/>
                    <a:pt x="39052" y="274082"/>
                  </a:cubicBezTo>
                  <a:cubicBezTo>
                    <a:pt x="31433" y="270272"/>
                    <a:pt x="22860" y="266462"/>
                    <a:pt x="14288" y="262652"/>
                  </a:cubicBezTo>
                  <a:cubicBezTo>
                    <a:pt x="9525" y="260747"/>
                    <a:pt x="4763" y="258842"/>
                    <a:pt x="0" y="256937"/>
                  </a:cubicBezTo>
                  <a:cubicBezTo>
                    <a:pt x="1905" y="253127"/>
                    <a:pt x="1905" y="247412"/>
                    <a:pt x="1905" y="240744"/>
                  </a:cubicBezTo>
                  <a:close/>
                  <a:moveTo>
                    <a:pt x="489585" y="332184"/>
                  </a:moveTo>
                  <a:cubicBezTo>
                    <a:pt x="488633" y="332184"/>
                    <a:pt x="488633" y="332184"/>
                    <a:pt x="487680" y="332184"/>
                  </a:cubicBezTo>
                  <a:cubicBezTo>
                    <a:pt x="488633" y="312182"/>
                    <a:pt x="486728" y="292179"/>
                    <a:pt x="477203" y="273129"/>
                  </a:cubicBezTo>
                  <a:cubicBezTo>
                    <a:pt x="473393" y="264557"/>
                    <a:pt x="471488" y="255032"/>
                    <a:pt x="465773" y="247412"/>
                  </a:cubicBezTo>
                  <a:cubicBezTo>
                    <a:pt x="458153" y="235982"/>
                    <a:pt x="448628" y="225504"/>
                    <a:pt x="439103" y="215027"/>
                  </a:cubicBezTo>
                  <a:cubicBezTo>
                    <a:pt x="423863" y="199787"/>
                    <a:pt x="406718" y="187404"/>
                    <a:pt x="386715" y="179784"/>
                  </a:cubicBezTo>
                  <a:cubicBezTo>
                    <a:pt x="371475" y="174069"/>
                    <a:pt x="356235" y="171212"/>
                    <a:pt x="340995" y="167402"/>
                  </a:cubicBezTo>
                  <a:cubicBezTo>
                    <a:pt x="321945" y="162639"/>
                    <a:pt x="302895" y="169307"/>
                    <a:pt x="283845" y="172164"/>
                  </a:cubicBezTo>
                  <a:cubicBezTo>
                    <a:pt x="282893" y="172164"/>
                    <a:pt x="282893" y="173117"/>
                    <a:pt x="281940" y="173117"/>
                  </a:cubicBezTo>
                  <a:cubicBezTo>
                    <a:pt x="270510" y="177879"/>
                    <a:pt x="260033" y="181689"/>
                    <a:pt x="248603" y="186452"/>
                  </a:cubicBezTo>
                  <a:cubicBezTo>
                    <a:pt x="240983" y="190262"/>
                    <a:pt x="233363" y="194072"/>
                    <a:pt x="227647" y="199787"/>
                  </a:cubicBezTo>
                  <a:cubicBezTo>
                    <a:pt x="219075" y="206454"/>
                    <a:pt x="211455" y="214074"/>
                    <a:pt x="203835" y="221694"/>
                  </a:cubicBezTo>
                  <a:cubicBezTo>
                    <a:pt x="191453" y="233124"/>
                    <a:pt x="183833" y="247412"/>
                    <a:pt x="177165" y="262652"/>
                  </a:cubicBezTo>
                  <a:cubicBezTo>
                    <a:pt x="174308" y="268367"/>
                    <a:pt x="172403" y="273129"/>
                    <a:pt x="170498" y="278844"/>
                  </a:cubicBezTo>
                  <a:cubicBezTo>
                    <a:pt x="167640" y="289322"/>
                    <a:pt x="163830" y="299799"/>
                    <a:pt x="162878" y="310277"/>
                  </a:cubicBezTo>
                  <a:cubicBezTo>
                    <a:pt x="161925" y="324564"/>
                    <a:pt x="161925" y="338852"/>
                    <a:pt x="162878" y="354092"/>
                  </a:cubicBezTo>
                  <a:cubicBezTo>
                    <a:pt x="163830" y="364569"/>
                    <a:pt x="167640" y="375047"/>
                    <a:pt x="171450" y="385524"/>
                  </a:cubicBezTo>
                  <a:cubicBezTo>
                    <a:pt x="174308" y="394097"/>
                    <a:pt x="179070" y="403622"/>
                    <a:pt x="182880" y="412194"/>
                  </a:cubicBezTo>
                  <a:cubicBezTo>
                    <a:pt x="186690" y="418862"/>
                    <a:pt x="190500" y="426482"/>
                    <a:pt x="195263" y="432197"/>
                  </a:cubicBezTo>
                  <a:cubicBezTo>
                    <a:pt x="201930" y="440769"/>
                    <a:pt x="209550" y="448389"/>
                    <a:pt x="218122" y="456009"/>
                  </a:cubicBezTo>
                  <a:cubicBezTo>
                    <a:pt x="226695" y="463629"/>
                    <a:pt x="236220" y="471249"/>
                    <a:pt x="246697" y="476964"/>
                  </a:cubicBezTo>
                  <a:cubicBezTo>
                    <a:pt x="255270" y="481727"/>
                    <a:pt x="265748" y="485537"/>
                    <a:pt x="276225" y="488394"/>
                  </a:cubicBezTo>
                  <a:cubicBezTo>
                    <a:pt x="287655" y="492204"/>
                    <a:pt x="299085" y="495062"/>
                    <a:pt x="311468" y="496967"/>
                  </a:cubicBezTo>
                  <a:cubicBezTo>
                    <a:pt x="331470" y="499824"/>
                    <a:pt x="349568" y="494109"/>
                    <a:pt x="369570" y="491252"/>
                  </a:cubicBezTo>
                  <a:cubicBezTo>
                    <a:pt x="370523" y="491252"/>
                    <a:pt x="371475" y="491252"/>
                    <a:pt x="371475" y="490299"/>
                  </a:cubicBezTo>
                  <a:cubicBezTo>
                    <a:pt x="381000" y="485537"/>
                    <a:pt x="391478" y="481727"/>
                    <a:pt x="401003" y="476964"/>
                  </a:cubicBezTo>
                  <a:cubicBezTo>
                    <a:pt x="408623" y="473154"/>
                    <a:pt x="416243" y="470297"/>
                    <a:pt x="421958" y="465534"/>
                  </a:cubicBezTo>
                  <a:cubicBezTo>
                    <a:pt x="440055" y="449342"/>
                    <a:pt x="460058" y="433149"/>
                    <a:pt x="469583" y="409337"/>
                  </a:cubicBezTo>
                  <a:cubicBezTo>
                    <a:pt x="473393" y="400764"/>
                    <a:pt x="480060" y="392192"/>
                    <a:pt x="481965" y="383619"/>
                  </a:cubicBezTo>
                  <a:cubicBezTo>
                    <a:pt x="484823" y="364569"/>
                    <a:pt x="486728" y="348377"/>
                    <a:pt x="489585" y="332184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 rot="-3893153">
              <a:off x="1650733" y="957659"/>
              <a:ext cx="882965" cy="659276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 rot="1828673">
              <a:off x="1491426" y="1109167"/>
              <a:ext cx="864103" cy="508251"/>
            </a:xfrm>
            <a:prstGeom prst="ellipse">
              <a:avLst/>
            </a:prstGeom>
            <a:solidFill>
              <a:srgbClr val="D8D8D8">
                <a:alpha val="1686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52575" y="795052"/>
              <a:ext cx="876300" cy="876300"/>
            </a:xfrm>
            <a:custGeom>
              <a:rect b="b" l="l" r="r" t="t"/>
              <a:pathLst>
                <a:path extrusionOk="0" h="876300" w="876300">
                  <a:moveTo>
                    <a:pt x="441960" y="882968"/>
                  </a:moveTo>
                  <a:lnTo>
                    <a:pt x="441960" y="882968"/>
                  </a:lnTo>
                  <a:cubicBezTo>
                    <a:pt x="199073" y="882968"/>
                    <a:pt x="0" y="683895"/>
                    <a:pt x="0" y="441008"/>
                  </a:cubicBezTo>
                  <a:lnTo>
                    <a:pt x="0" y="441008"/>
                  </a:lnTo>
                  <a:cubicBezTo>
                    <a:pt x="0" y="198120"/>
                    <a:pt x="199073" y="0"/>
                    <a:pt x="441960" y="0"/>
                  </a:cubicBezTo>
                  <a:lnTo>
                    <a:pt x="441960" y="0"/>
                  </a:lnTo>
                  <a:cubicBezTo>
                    <a:pt x="684848" y="0"/>
                    <a:pt x="883920" y="199073"/>
                    <a:pt x="883920" y="441960"/>
                  </a:cubicBezTo>
                  <a:lnTo>
                    <a:pt x="883920" y="441960"/>
                  </a:lnTo>
                  <a:cubicBezTo>
                    <a:pt x="883920" y="683895"/>
                    <a:pt x="684848" y="882968"/>
                    <a:pt x="441960" y="882968"/>
                  </a:cubicBezTo>
                  <a:close/>
                </a:path>
              </a:pathLst>
            </a:custGeom>
            <a:noFill/>
            <a:ln cap="flat" cmpd="sng" w="44450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792604" y="1157954"/>
              <a:ext cx="38100" cy="76200"/>
            </a:xfrm>
            <a:custGeom>
              <a:rect b="b" l="l" r="r" t="t"/>
              <a:pathLst>
                <a:path extrusionOk="0" h="76200" w="38100">
                  <a:moveTo>
                    <a:pt x="45720" y="81915"/>
                  </a:moveTo>
                  <a:lnTo>
                    <a:pt x="0" y="81915"/>
                  </a:lnTo>
                  <a:lnTo>
                    <a:pt x="0" y="0"/>
                  </a:lnTo>
                  <a:lnTo>
                    <a:pt x="45720" y="0"/>
                  </a:lnTo>
                  <a:lnTo>
                    <a:pt x="45720" y="11430"/>
                  </a:lnTo>
                  <a:lnTo>
                    <a:pt x="13335" y="11430"/>
                  </a:lnTo>
                  <a:lnTo>
                    <a:pt x="13335" y="34290"/>
                  </a:lnTo>
                  <a:lnTo>
                    <a:pt x="43815" y="34290"/>
                  </a:lnTo>
                  <a:lnTo>
                    <a:pt x="43815" y="45720"/>
                  </a:lnTo>
                  <a:lnTo>
                    <a:pt x="13335" y="45720"/>
                  </a:lnTo>
                  <a:lnTo>
                    <a:pt x="13335" y="71438"/>
                  </a:lnTo>
                  <a:lnTo>
                    <a:pt x="45720" y="71438"/>
                  </a:lnTo>
                  <a:lnTo>
                    <a:pt x="4572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849754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53340" y="60007"/>
                  </a:moveTo>
                  <a:cubicBezTo>
                    <a:pt x="53340" y="67627"/>
                    <a:pt x="50482" y="73342"/>
                    <a:pt x="45720" y="77152"/>
                  </a:cubicBezTo>
                  <a:cubicBezTo>
                    <a:pt x="40957" y="80963"/>
                    <a:pt x="33338" y="83820"/>
                    <a:pt x="23813" y="83820"/>
                  </a:cubicBezTo>
                  <a:cubicBezTo>
                    <a:pt x="14288" y="83820"/>
                    <a:pt x="6668" y="81915"/>
                    <a:pt x="953" y="79057"/>
                  </a:cubicBezTo>
                  <a:lnTo>
                    <a:pt x="953" y="66675"/>
                  </a:lnTo>
                  <a:cubicBezTo>
                    <a:pt x="4763" y="68580"/>
                    <a:pt x="8573" y="69532"/>
                    <a:pt x="12382" y="70485"/>
                  </a:cubicBezTo>
                  <a:cubicBezTo>
                    <a:pt x="16193" y="71438"/>
                    <a:pt x="20003" y="72390"/>
                    <a:pt x="23813" y="72390"/>
                  </a:cubicBezTo>
                  <a:cubicBezTo>
                    <a:pt x="29528" y="72390"/>
                    <a:pt x="33338" y="71438"/>
                    <a:pt x="35243" y="69532"/>
                  </a:cubicBezTo>
                  <a:cubicBezTo>
                    <a:pt x="37148" y="67627"/>
                    <a:pt x="39053" y="64770"/>
                    <a:pt x="39053" y="61913"/>
                  </a:cubicBezTo>
                  <a:cubicBezTo>
                    <a:pt x="39053" y="59055"/>
                    <a:pt x="38100" y="56197"/>
                    <a:pt x="35243" y="54292"/>
                  </a:cubicBezTo>
                  <a:cubicBezTo>
                    <a:pt x="32385" y="52388"/>
                    <a:pt x="28575" y="49530"/>
                    <a:pt x="20955" y="46672"/>
                  </a:cubicBezTo>
                  <a:cubicBezTo>
                    <a:pt x="13335" y="43815"/>
                    <a:pt x="8573" y="40005"/>
                    <a:pt x="4763" y="36195"/>
                  </a:cubicBezTo>
                  <a:cubicBezTo>
                    <a:pt x="953" y="32385"/>
                    <a:pt x="0" y="27622"/>
                    <a:pt x="0" y="21907"/>
                  </a:cubicBezTo>
                  <a:cubicBezTo>
                    <a:pt x="0" y="15240"/>
                    <a:pt x="2858" y="9525"/>
                    <a:pt x="7620" y="5715"/>
                  </a:cubicBezTo>
                  <a:cubicBezTo>
                    <a:pt x="12382" y="1905"/>
                    <a:pt x="19050" y="0"/>
                    <a:pt x="26670" y="0"/>
                  </a:cubicBezTo>
                  <a:cubicBezTo>
                    <a:pt x="34290" y="0"/>
                    <a:pt x="41910" y="1905"/>
                    <a:pt x="49530" y="4763"/>
                  </a:cubicBezTo>
                  <a:lnTo>
                    <a:pt x="47625" y="15240"/>
                  </a:lnTo>
                  <a:cubicBezTo>
                    <a:pt x="40005" y="12382"/>
                    <a:pt x="34290" y="10477"/>
                    <a:pt x="28575" y="10477"/>
                  </a:cubicBezTo>
                  <a:cubicBezTo>
                    <a:pt x="23813" y="10477"/>
                    <a:pt x="20955" y="11430"/>
                    <a:pt x="19050" y="13335"/>
                  </a:cubicBezTo>
                  <a:cubicBezTo>
                    <a:pt x="17145" y="15240"/>
                    <a:pt x="15240" y="18097"/>
                    <a:pt x="15240" y="20955"/>
                  </a:cubicBezTo>
                  <a:cubicBezTo>
                    <a:pt x="15240" y="22860"/>
                    <a:pt x="15240" y="24765"/>
                    <a:pt x="16193" y="26670"/>
                  </a:cubicBezTo>
                  <a:cubicBezTo>
                    <a:pt x="17145" y="28575"/>
                    <a:pt x="18098" y="29527"/>
                    <a:pt x="20955" y="30480"/>
                  </a:cubicBezTo>
                  <a:cubicBezTo>
                    <a:pt x="23813" y="31432"/>
                    <a:pt x="26670" y="33338"/>
                    <a:pt x="32385" y="36195"/>
                  </a:cubicBezTo>
                  <a:cubicBezTo>
                    <a:pt x="38100" y="39052"/>
                    <a:pt x="42863" y="40957"/>
                    <a:pt x="45720" y="42863"/>
                  </a:cubicBezTo>
                  <a:cubicBezTo>
                    <a:pt x="48578" y="44767"/>
                    <a:pt x="50482" y="47625"/>
                    <a:pt x="51435" y="50482"/>
                  </a:cubicBezTo>
                  <a:cubicBezTo>
                    <a:pt x="52388" y="53340"/>
                    <a:pt x="53340" y="56197"/>
                    <a:pt x="53340" y="6000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915477" y="1159859"/>
              <a:ext cx="57150" cy="76200"/>
            </a:xfrm>
            <a:custGeom>
              <a:rect b="b" l="l" r="r" t="t"/>
              <a:pathLst>
                <a:path extrusionOk="0" h="76200" w="57150">
                  <a:moveTo>
                    <a:pt x="38100" y="9525"/>
                  </a:moveTo>
                  <a:cubicBezTo>
                    <a:pt x="30480" y="9525"/>
                    <a:pt x="24765" y="12383"/>
                    <a:pt x="20002" y="18098"/>
                  </a:cubicBezTo>
                  <a:cubicBezTo>
                    <a:pt x="15240" y="23813"/>
                    <a:pt x="13335" y="31433"/>
                    <a:pt x="13335" y="40958"/>
                  </a:cubicBezTo>
                  <a:cubicBezTo>
                    <a:pt x="13335" y="51435"/>
                    <a:pt x="15240" y="58103"/>
                    <a:pt x="20002" y="63818"/>
                  </a:cubicBezTo>
                  <a:cubicBezTo>
                    <a:pt x="24765" y="69533"/>
                    <a:pt x="30480" y="71438"/>
                    <a:pt x="38100" y="71438"/>
                  </a:cubicBezTo>
                  <a:cubicBezTo>
                    <a:pt x="41910" y="71438"/>
                    <a:pt x="44768" y="71438"/>
                    <a:pt x="48577" y="70485"/>
                  </a:cubicBezTo>
                  <a:cubicBezTo>
                    <a:pt x="52388" y="69533"/>
                    <a:pt x="55245" y="68580"/>
                    <a:pt x="59055" y="67628"/>
                  </a:cubicBezTo>
                  <a:lnTo>
                    <a:pt x="59055" y="79058"/>
                  </a:lnTo>
                  <a:cubicBezTo>
                    <a:pt x="52388" y="81915"/>
                    <a:pt x="45720" y="82868"/>
                    <a:pt x="37147" y="82868"/>
                  </a:cubicBezTo>
                  <a:cubicBezTo>
                    <a:pt x="24765" y="82868"/>
                    <a:pt x="16193" y="79058"/>
                    <a:pt x="9525" y="72390"/>
                  </a:cubicBezTo>
                  <a:cubicBezTo>
                    <a:pt x="2857" y="65723"/>
                    <a:pt x="0" y="55245"/>
                    <a:pt x="0" y="40958"/>
                  </a:cubicBezTo>
                  <a:cubicBezTo>
                    <a:pt x="0" y="32385"/>
                    <a:pt x="1905" y="24765"/>
                    <a:pt x="4763" y="19050"/>
                  </a:cubicBezTo>
                  <a:cubicBezTo>
                    <a:pt x="7620" y="13335"/>
                    <a:pt x="12382" y="7620"/>
                    <a:pt x="18097" y="4763"/>
                  </a:cubicBezTo>
                  <a:cubicBezTo>
                    <a:pt x="23813" y="1905"/>
                    <a:pt x="30480" y="0"/>
                    <a:pt x="39052" y="0"/>
                  </a:cubicBezTo>
                  <a:cubicBezTo>
                    <a:pt x="47625" y="0"/>
                    <a:pt x="55245" y="1905"/>
                    <a:pt x="61913" y="5715"/>
                  </a:cubicBezTo>
                  <a:lnTo>
                    <a:pt x="57150" y="17145"/>
                  </a:lnTo>
                  <a:cubicBezTo>
                    <a:pt x="54293" y="16193"/>
                    <a:pt x="51435" y="14288"/>
                    <a:pt x="48577" y="13335"/>
                  </a:cubicBezTo>
                  <a:cubicBezTo>
                    <a:pt x="45720" y="12383"/>
                    <a:pt x="40957" y="9525"/>
                    <a:pt x="38100" y="952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986915" y="1157954"/>
              <a:ext cx="76200" cy="76200"/>
            </a:xfrm>
            <a:custGeom>
              <a:rect b="b" l="l" r="r" t="t"/>
              <a:pathLst>
                <a:path extrusionOk="0" h="76200" w="76200">
                  <a:moveTo>
                    <a:pt x="76200" y="41910"/>
                  </a:moveTo>
                  <a:cubicBezTo>
                    <a:pt x="76200" y="55245"/>
                    <a:pt x="73343" y="65722"/>
                    <a:pt x="66675" y="73342"/>
                  </a:cubicBezTo>
                  <a:cubicBezTo>
                    <a:pt x="60007" y="80963"/>
                    <a:pt x="50482" y="84772"/>
                    <a:pt x="38100" y="84772"/>
                  </a:cubicBezTo>
                  <a:cubicBezTo>
                    <a:pt x="25718" y="84772"/>
                    <a:pt x="16193" y="80963"/>
                    <a:pt x="9525" y="73342"/>
                  </a:cubicBezTo>
                  <a:cubicBezTo>
                    <a:pt x="2857" y="65722"/>
                    <a:pt x="0" y="55245"/>
                    <a:pt x="0" y="41910"/>
                  </a:cubicBezTo>
                  <a:cubicBezTo>
                    <a:pt x="0" y="28575"/>
                    <a:pt x="2857" y="18097"/>
                    <a:pt x="9525" y="10477"/>
                  </a:cubicBezTo>
                  <a:cubicBezTo>
                    <a:pt x="16193" y="2857"/>
                    <a:pt x="25718" y="0"/>
                    <a:pt x="38100" y="0"/>
                  </a:cubicBezTo>
                  <a:cubicBezTo>
                    <a:pt x="50482" y="0"/>
                    <a:pt x="60007" y="3810"/>
                    <a:pt x="66675" y="11430"/>
                  </a:cubicBezTo>
                  <a:cubicBezTo>
                    <a:pt x="73343" y="19050"/>
                    <a:pt x="76200" y="28575"/>
                    <a:pt x="76200" y="41910"/>
                  </a:cubicBezTo>
                  <a:close/>
                  <a:moveTo>
                    <a:pt x="14288" y="41910"/>
                  </a:moveTo>
                  <a:cubicBezTo>
                    <a:pt x="14288" y="52388"/>
                    <a:pt x="16193" y="60007"/>
                    <a:pt x="20002" y="64770"/>
                  </a:cubicBezTo>
                  <a:cubicBezTo>
                    <a:pt x="23813" y="69532"/>
                    <a:pt x="30480" y="72390"/>
                    <a:pt x="38100" y="72390"/>
                  </a:cubicBezTo>
                  <a:cubicBezTo>
                    <a:pt x="45720" y="72390"/>
                    <a:pt x="52388" y="69532"/>
                    <a:pt x="56197" y="64770"/>
                  </a:cubicBezTo>
                  <a:cubicBezTo>
                    <a:pt x="60007" y="60007"/>
                    <a:pt x="61913" y="52388"/>
                    <a:pt x="61913" y="41910"/>
                  </a:cubicBezTo>
                  <a:cubicBezTo>
                    <a:pt x="61913" y="31432"/>
                    <a:pt x="60007" y="24765"/>
                    <a:pt x="56197" y="19050"/>
                  </a:cubicBezTo>
                  <a:cubicBezTo>
                    <a:pt x="52388" y="13335"/>
                    <a:pt x="46672" y="11430"/>
                    <a:pt x="38100" y="11430"/>
                  </a:cubicBezTo>
                  <a:cubicBezTo>
                    <a:pt x="30480" y="11430"/>
                    <a:pt x="23813" y="14288"/>
                    <a:pt x="20002" y="19050"/>
                  </a:cubicBezTo>
                  <a:cubicBezTo>
                    <a:pt x="16193" y="23813"/>
                    <a:pt x="14288" y="31432"/>
                    <a:pt x="14288" y="4191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81212" y="1157954"/>
              <a:ext cx="47625" cy="76200"/>
            </a:xfrm>
            <a:custGeom>
              <a:rect b="b" l="l" r="r" t="t"/>
              <a:pathLst>
                <a:path extrusionOk="0" h="76200" w="47625">
                  <a:moveTo>
                    <a:pt x="0" y="81915"/>
                  </a:moveTo>
                  <a:lnTo>
                    <a:pt x="0" y="0"/>
                  </a:lnTo>
                  <a:lnTo>
                    <a:pt x="13335" y="0"/>
                  </a:lnTo>
                  <a:lnTo>
                    <a:pt x="13335" y="70485"/>
                  </a:lnTo>
                  <a:lnTo>
                    <a:pt x="47625" y="70485"/>
                  </a:lnTo>
                  <a:lnTo>
                    <a:pt x="47625" y="81915"/>
                  </a:lnTo>
                  <a:lnTo>
                    <a:pt x="0" y="8191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132647" y="1157954"/>
              <a:ext cx="66675" cy="76200"/>
            </a:xfrm>
            <a:custGeom>
              <a:rect b="b" l="l" r="r" t="t"/>
              <a:pathLst>
                <a:path extrusionOk="0" h="76200" w="66675">
                  <a:moveTo>
                    <a:pt x="60960" y="81915"/>
                  </a:moveTo>
                  <a:lnTo>
                    <a:pt x="52388" y="59055"/>
                  </a:lnTo>
                  <a:lnTo>
                    <a:pt x="20955" y="59055"/>
                  </a:lnTo>
                  <a:lnTo>
                    <a:pt x="13335" y="81915"/>
                  </a:lnTo>
                  <a:lnTo>
                    <a:pt x="0" y="81915"/>
                  </a:lnTo>
                  <a:lnTo>
                    <a:pt x="30480" y="0"/>
                  </a:lnTo>
                  <a:lnTo>
                    <a:pt x="44767" y="0"/>
                  </a:lnTo>
                  <a:lnTo>
                    <a:pt x="75248" y="81915"/>
                  </a:lnTo>
                  <a:lnTo>
                    <a:pt x="60960" y="81915"/>
                  </a:lnTo>
                  <a:close/>
                  <a:moveTo>
                    <a:pt x="49530" y="48577"/>
                  </a:moveTo>
                  <a:lnTo>
                    <a:pt x="41910" y="26670"/>
                  </a:lnTo>
                  <a:cubicBezTo>
                    <a:pt x="40958" y="24765"/>
                    <a:pt x="40958" y="22860"/>
                    <a:pt x="40005" y="20002"/>
                  </a:cubicBezTo>
                  <a:cubicBezTo>
                    <a:pt x="39052" y="17145"/>
                    <a:pt x="38100" y="14288"/>
                    <a:pt x="38100" y="13335"/>
                  </a:cubicBezTo>
                  <a:cubicBezTo>
                    <a:pt x="37148" y="18097"/>
                    <a:pt x="35242" y="22860"/>
                    <a:pt x="33338" y="28575"/>
                  </a:cubicBezTo>
                  <a:lnTo>
                    <a:pt x="25718" y="49530"/>
                  </a:lnTo>
                  <a:lnTo>
                    <a:pt x="49530" y="4953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683067" y="1267492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48577" y="21907"/>
                  </a:moveTo>
                  <a:cubicBezTo>
                    <a:pt x="48577" y="29527"/>
                    <a:pt x="46673" y="35242"/>
                    <a:pt x="41910" y="39052"/>
                  </a:cubicBezTo>
                  <a:cubicBezTo>
                    <a:pt x="37148" y="42863"/>
                    <a:pt x="31433" y="45720"/>
                    <a:pt x="22860" y="45720"/>
                  </a:cubicBezTo>
                  <a:lnTo>
                    <a:pt x="18097" y="45720"/>
                  </a:lnTo>
                  <a:lnTo>
                    <a:pt x="18097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2" y="0"/>
                  </a:lnTo>
                  <a:cubicBezTo>
                    <a:pt x="32385" y="0"/>
                    <a:pt x="39052" y="1905"/>
                    <a:pt x="42862" y="5715"/>
                  </a:cubicBezTo>
                  <a:cubicBezTo>
                    <a:pt x="46673" y="9525"/>
                    <a:pt x="48577" y="15240"/>
                    <a:pt x="48577" y="21907"/>
                  </a:cubicBezTo>
                  <a:close/>
                  <a:moveTo>
                    <a:pt x="18097" y="30480"/>
                  </a:moveTo>
                  <a:lnTo>
                    <a:pt x="20955" y="30480"/>
                  </a:lnTo>
                  <a:cubicBezTo>
                    <a:pt x="23812" y="30480"/>
                    <a:pt x="25717" y="29527"/>
                    <a:pt x="27623" y="28575"/>
                  </a:cubicBezTo>
                  <a:cubicBezTo>
                    <a:pt x="29527" y="26670"/>
                    <a:pt x="30480" y="24765"/>
                    <a:pt x="30480" y="21907"/>
                  </a:cubicBezTo>
                  <a:cubicBezTo>
                    <a:pt x="30480" y="17145"/>
                    <a:pt x="27623" y="15240"/>
                    <a:pt x="22860" y="15240"/>
                  </a:cubicBezTo>
                  <a:lnTo>
                    <a:pt x="18097" y="15240"/>
                  </a:lnTo>
                  <a:lnTo>
                    <a:pt x="18097" y="304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739265" y="1267492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66675" y="34290"/>
                  </a:moveTo>
                  <a:cubicBezTo>
                    <a:pt x="66675" y="45720"/>
                    <a:pt x="63817" y="54292"/>
                    <a:pt x="58102" y="60007"/>
                  </a:cubicBezTo>
                  <a:cubicBezTo>
                    <a:pt x="52388" y="65722"/>
                    <a:pt x="43815" y="68580"/>
                    <a:pt x="33338" y="68580"/>
                  </a:cubicBezTo>
                  <a:cubicBezTo>
                    <a:pt x="22860" y="68580"/>
                    <a:pt x="14288" y="65722"/>
                    <a:pt x="8572" y="60007"/>
                  </a:cubicBezTo>
                  <a:cubicBezTo>
                    <a:pt x="2857" y="54292"/>
                    <a:pt x="0" y="45720"/>
                    <a:pt x="0" y="34290"/>
                  </a:cubicBezTo>
                  <a:cubicBezTo>
                    <a:pt x="0" y="22860"/>
                    <a:pt x="2857" y="14288"/>
                    <a:pt x="8572" y="8572"/>
                  </a:cubicBezTo>
                  <a:cubicBezTo>
                    <a:pt x="14288" y="2857"/>
                    <a:pt x="22860" y="0"/>
                    <a:pt x="33338" y="0"/>
                  </a:cubicBezTo>
                  <a:cubicBezTo>
                    <a:pt x="43815" y="0"/>
                    <a:pt x="52388" y="2857"/>
                    <a:pt x="58102" y="8572"/>
                  </a:cubicBezTo>
                  <a:cubicBezTo>
                    <a:pt x="64770" y="14288"/>
                    <a:pt x="66675" y="22860"/>
                    <a:pt x="66675" y="34290"/>
                  </a:cubicBezTo>
                  <a:close/>
                  <a:moveTo>
                    <a:pt x="20002" y="34290"/>
                  </a:moveTo>
                  <a:cubicBezTo>
                    <a:pt x="20002" y="47625"/>
                    <a:pt x="24765" y="54292"/>
                    <a:pt x="33338" y="54292"/>
                  </a:cubicBezTo>
                  <a:cubicBezTo>
                    <a:pt x="38100" y="54292"/>
                    <a:pt x="41910" y="52388"/>
                    <a:pt x="43815" y="49530"/>
                  </a:cubicBezTo>
                  <a:cubicBezTo>
                    <a:pt x="45720" y="46672"/>
                    <a:pt x="47625" y="40957"/>
                    <a:pt x="47625" y="34290"/>
                  </a:cubicBezTo>
                  <a:cubicBezTo>
                    <a:pt x="47625" y="27622"/>
                    <a:pt x="46672" y="22860"/>
                    <a:pt x="43815" y="19050"/>
                  </a:cubicBezTo>
                  <a:cubicBezTo>
                    <a:pt x="41910" y="16192"/>
                    <a:pt x="38100" y="14288"/>
                    <a:pt x="33338" y="14288"/>
                  </a:cubicBezTo>
                  <a:cubicBezTo>
                    <a:pt x="24765" y="14288"/>
                    <a:pt x="20002" y="20955"/>
                    <a:pt x="20002" y="3429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18322" y="1267492"/>
              <a:ext cx="38100" cy="66675"/>
            </a:xfrm>
            <a:custGeom>
              <a:rect b="b" l="l" r="r" t="t"/>
              <a:pathLst>
                <a:path extrusionOk="0" h="66675" w="38100">
                  <a:moveTo>
                    <a:pt x="0" y="67627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53340"/>
                  </a:lnTo>
                  <a:lnTo>
                    <a:pt x="44768" y="53340"/>
                  </a:lnTo>
                  <a:lnTo>
                    <a:pt x="4476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874520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7" y="0"/>
                  </a:lnTo>
                  <a:lnTo>
                    <a:pt x="18097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903095" y="1266539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4290" y="68580"/>
                  </a:moveTo>
                  <a:lnTo>
                    <a:pt x="16192" y="68580"/>
                  </a:lnTo>
                  <a:lnTo>
                    <a:pt x="16192" y="15240"/>
                  </a:lnTo>
                  <a:lnTo>
                    <a:pt x="0" y="15240"/>
                  </a:lnTo>
                  <a:lnTo>
                    <a:pt x="0" y="0"/>
                  </a:lnTo>
                  <a:lnTo>
                    <a:pt x="51435" y="0"/>
                  </a:lnTo>
                  <a:lnTo>
                    <a:pt x="51435" y="15240"/>
                  </a:lnTo>
                  <a:lnTo>
                    <a:pt x="35242" y="15240"/>
                  </a:lnTo>
                  <a:lnTo>
                    <a:pt x="35242" y="6858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964054" y="1247489"/>
              <a:ext cx="38100" cy="85725"/>
            </a:xfrm>
            <a:custGeom>
              <a:rect b="b" l="l" r="r" t="t"/>
              <a:pathLst>
                <a:path extrusionOk="0" h="85725" w="38100">
                  <a:moveTo>
                    <a:pt x="40005" y="87630"/>
                  </a:moveTo>
                  <a:lnTo>
                    <a:pt x="0" y="87630"/>
                  </a:lnTo>
                  <a:lnTo>
                    <a:pt x="0" y="20003"/>
                  </a:lnTo>
                  <a:lnTo>
                    <a:pt x="40005" y="20003"/>
                  </a:lnTo>
                  <a:lnTo>
                    <a:pt x="40005" y="34290"/>
                  </a:lnTo>
                  <a:lnTo>
                    <a:pt x="18098" y="34290"/>
                  </a:lnTo>
                  <a:lnTo>
                    <a:pt x="18098" y="44768"/>
                  </a:lnTo>
                  <a:lnTo>
                    <a:pt x="38100" y="44768"/>
                  </a:lnTo>
                  <a:lnTo>
                    <a:pt x="38100" y="59055"/>
                  </a:lnTo>
                  <a:lnTo>
                    <a:pt x="18098" y="59055"/>
                  </a:lnTo>
                  <a:lnTo>
                    <a:pt x="18098" y="71438"/>
                  </a:lnTo>
                  <a:lnTo>
                    <a:pt x="40005" y="71438"/>
                  </a:lnTo>
                  <a:lnTo>
                    <a:pt x="40005" y="87630"/>
                  </a:lnTo>
                  <a:close/>
                  <a:moveTo>
                    <a:pt x="8573" y="14288"/>
                  </a:moveTo>
                  <a:lnTo>
                    <a:pt x="8573" y="13335"/>
                  </a:lnTo>
                  <a:cubicBezTo>
                    <a:pt x="13335" y="8573"/>
                    <a:pt x="16193" y="4763"/>
                    <a:pt x="18098" y="3810"/>
                  </a:cubicBezTo>
                  <a:cubicBezTo>
                    <a:pt x="20003" y="2857"/>
                    <a:pt x="20003" y="953"/>
                    <a:pt x="20955" y="0"/>
                  </a:cubicBezTo>
                  <a:lnTo>
                    <a:pt x="40957" y="0"/>
                  </a:lnTo>
                  <a:lnTo>
                    <a:pt x="40957" y="953"/>
                  </a:lnTo>
                  <a:cubicBezTo>
                    <a:pt x="38100" y="2857"/>
                    <a:pt x="35243" y="5715"/>
                    <a:pt x="30480" y="8573"/>
                  </a:cubicBezTo>
                  <a:cubicBezTo>
                    <a:pt x="25718" y="11430"/>
                    <a:pt x="22860" y="14288"/>
                    <a:pt x="20955" y="15240"/>
                  </a:cubicBezTo>
                  <a:lnTo>
                    <a:pt x="8573" y="1524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012632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7" y="15240"/>
                    <a:pt x="22860" y="19050"/>
                  </a:cubicBezTo>
                  <a:cubicBezTo>
                    <a:pt x="20002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7" y="54293"/>
                    <a:pt x="40005" y="54293"/>
                    <a:pt x="42863" y="53340"/>
                  </a:cubicBezTo>
                  <a:cubicBezTo>
                    <a:pt x="45720" y="52388"/>
                    <a:pt x="48577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2" y="69532"/>
                    <a:pt x="32385" y="69532"/>
                  </a:cubicBezTo>
                  <a:cubicBezTo>
                    <a:pt x="21907" y="69532"/>
                    <a:pt x="14288" y="66675"/>
                    <a:pt x="8572" y="60960"/>
                  </a:cubicBezTo>
                  <a:cubicBezTo>
                    <a:pt x="2857" y="55245"/>
                    <a:pt x="0" y="46673"/>
                    <a:pt x="0" y="35243"/>
                  </a:cubicBezTo>
                  <a:cubicBezTo>
                    <a:pt x="0" y="28575"/>
                    <a:pt x="952" y="21907"/>
                    <a:pt x="3810" y="17145"/>
                  </a:cubicBezTo>
                  <a:cubicBezTo>
                    <a:pt x="6667" y="11430"/>
                    <a:pt x="10477" y="7620"/>
                    <a:pt x="15240" y="4763"/>
                  </a:cubicBezTo>
                  <a:cubicBezTo>
                    <a:pt x="20002" y="1905"/>
                    <a:pt x="25717" y="0"/>
                    <a:pt x="32385" y="0"/>
                  </a:cubicBezTo>
                  <a:cubicBezTo>
                    <a:pt x="40005" y="0"/>
                    <a:pt x="46672" y="1905"/>
                    <a:pt x="53340" y="4763"/>
                  </a:cubicBezTo>
                  <a:lnTo>
                    <a:pt x="47625" y="19050"/>
                  </a:lnTo>
                  <a:cubicBezTo>
                    <a:pt x="44767" y="18098"/>
                    <a:pt x="42863" y="17145"/>
                    <a:pt x="40005" y="16193"/>
                  </a:cubicBezTo>
                  <a:cubicBezTo>
                    <a:pt x="39052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078354" y="1267492"/>
              <a:ext cx="57150" cy="66675"/>
            </a:xfrm>
            <a:custGeom>
              <a:rect b="b" l="l" r="r" t="t"/>
              <a:pathLst>
                <a:path extrusionOk="0" h="66675" w="57150">
                  <a:moveTo>
                    <a:pt x="63818" y="67627"/>
                  </a:moveTo>
                  <a:lnTo>
                    <a:pt x="40005" y="67627"/>
                  </a:lnTo>
                  <a:lnTo>
                    <a:pt x="15240" y="20002"/>
                  </a:lnTo>
                  <a:lnTo>
                    <a:pt x="15240" y="20002"/>
                  </a:lnTo>
                  <a:cubicBezTo>
                    <a:pt x="16193" y="27622"/>
                    <a:pt x="16193" y="33338"/>
                    <a:pt x="16193" y="37147"/>
                  </a:cubicBezTo>
                  <a:lnTo>
                    <a:pt x="16193" y="67627"/>
                  </a:lnTo>
                  <a:lnTo>
                    <a:pt x="0" y="67627"/>
                  </a:lnTo>
                  <a:lnTo>
                    <a:pt x="0" y="0"/>
                  </a:lnTo>
                  <a:lnTo>
                    <a:pt x="23813" y="0"/>
                  </a:lnTo>
                  <a:lnTo>
                    <a:pt x="48578" y="47625"/>
                  </a:lnTo>
                  <a:lnTo>
                    <a:pt x="48578" y="47625"/>
                  </a:lnTo>
                  <a:cubicBezTo>
                    <a:pt x="48578" y="40957"/>
                    <a:pt x="47625" y="35242"/>
                    <a:pt x="47625" y="31432"/>
                  </a:cubicBezTo>
                  <a:lnTo>
                    <a:pt x="47625" y="952"/>
                  </a:lnTo>
                  <a:lnTo>
                    <a:pt x="63818" y="952"/>
                  </a:lnTo>
                  <a:lnTo>
                    <a:pt x="63818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157412" y="1267492"/>
              <a:ext cx="9525" cy="66675"/>
            </a:xfrm>
            <a:custGeom>
              <a:rect b="b" l="l" r="r" t="t"/>
              <a:pathLst>
                <a:path extrusionOk="0" h="66675" w="9525">
                  <a:moveTo>
                    <a:pt x="0" y="67627"/>
                  </a:moveTo>
                  <a:lnTo>
                    <a:pt x="0" y="0"/>
                  </a:lnTo>
                  <a:lnTo>
                    <a:pt x="18098" y="0"/>
                  </a:lnTo>
                  <a:lnTo>
                    <a:pt x="18098" y="67627"/>
                  </a:lnTo>
                  <a:lnTo>
                    <a:pt x="0" y="6762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186939" y="1268444"/>
              <a:ext cx="47625" cy="66675"/>
            </a:xfrm>
            <a:custGeom>
              <a:rect b="b" l="l" r="r" t="t"/>
              <a:pathLst>
                <a:path extrusionOk="0" h="66675" w="47625">
                  <a:moveTo>
                    <a:pt x="33338" y="13335"/>
                  </a:moveTo>
                  <a:cubicBezTo>
                    <a:pt x="28575" y="13335"/>
                    <a:pt x="25718" y="15240"/>
                    <a:pt x="22860" y="19050"/>
                  </a:cubicBezTo>
                  <a:cubicBezTo>
                    <a:pt x="20003" y="22860"/>
                    <a:pt x="19050" y="27623"/>
                    <a:pt x="19050" y="34290"/>
                  </a:cubicBezTo>
                  <a:cubicBezTo>
                    <a:pt x="19050" y="47625"/>
                    <a:pt x="23813" y="54293"/>
                    <a:pt x="34290" y="54293"/>
                  </a:cubicBezTo>
                  <a:cubicBezTo>
                    <a:pt x="37148" y="54293"/>
                    <a:pt x="40005" y="54293"/>
                    <a:pt x="42863" y="53340"/>
                  </a:cubicBezTo>
                  <a:cubicBezTo>
                    <a:pt x="45720" y="52388"/>
                    <a:pt x="48578" y="51435"/>
                    <a:pt x="51435" y="50482"/>
                  </a:cubicBezTo>
                  <a:lnTo>
                    <a:pt x="51435" y="65723"/>
                  </a:lnTo>
                  <a:cubicBezTo>
                    <a:pt x="45720" y="68580"/>
                    <a:pt x="39053" y="69532"/>
                    <a:pt x="32385" y="69532"/>
                  </a:cubicBezTo>
                  <a:cubicBezTo>
                    <a:pt x="21908" y="69532"/>
                    <a:pt x="14288" y="66675"/>
                    <a:pt x="8573" y="60960"/>
                  </a:cubicBezTo>
                  <a:cubicBezTo>
                    <a:pt x="2858" y="55245"/>
                    <a:pt x="0" y="46673"/>
                    <a:pt x="0" y="35243"/>
                  </a:cubicBezTo>
                  <a:cubicBezTo>
                    <a:pt x="0" y="28575"/>
                    <a:pt x="953" y="21907"/>
                    <a:pt x="3810" y="17145"/>
                  </a:cubicBezTo>
                  <a:cubicBezTo>
                    <a:pt x="6668" y="11430"/>
                    <a:pt x="10478" y="7620"/>
                    <a:pt x="15240" y="4763"/>
                  </a:cubicBezTo>
                  <a:cubicBezTo>
                    <a:pt x="20003" y="1905"/>
                    <a:pt x="25718" y="0"/>
                    <a:pt x="32385" y="0"/>
                  </a:cubicBezTo>
                  <a:cubicBezTo>
                    <a:pt x="40005" y="0"/>
                    <a:pt x="46673" y="1905"/>
                    <a:pt x="53340" y="4763"/>
                  </a:cubicBezTo>
                  <a:lnTo>
                    <a:pt x="47625" y="19050"/>
                  </a:lnTo>
                  <a:cubicBezTo>
                    <a:pt x="44768" y="18098"/>
                    <a:pt x="42863" y="17145"/>
                    <a:pt x="40005" y="16193"/>
                  </a:cubicBezTo>
                  <a:cubicBezTo>
                    <a:pt x="39053" y="13335"/>
                    <a:pt x="36195" y="13335"/>
                    <a:pt x="33338" y="133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45042" y="1266539"/>
              <a:ext cx="66675" cy="66675"/>
            </a:xfrm>
            <a:custGeom>
              <a:rect b="b" l="l" r="r" t="t"/>
              <a:pathLst>
                <a:path extrusionOk="0" h="66675" w="66675">
                  <a:moveTo>
                    <a:pt x="48577" y="68580"/>
                  </a:moveTo>
                  <a:lnTo>
                    <a:pt x="44767" y="56198"/>
                  </a:lnTo>
                  <a:lnTo>
                    <a:pt x="22860" y="56198"/>
                  </a:lnTo>
                  <a:lnTo>
                    <a:pt x="20002" y="68580"/>
                  </a:lnTo>
                  <a:lnTo>
                    <a:pt x="0" y="68580"/>
                  </a:lnTo>
                  <a:lnTo>
                    <a:pt x="21907" y="0"/>
                  </a:lnTo>
                  <a:lnTo>
                    <a:pt x="46672" y="0"/>
                  </a:lnTo>
                  <a:lnTo>
                    <a:pt x="68580" y="68580"/>
                  </a:lnTo>
                  <a:lnTo>
                    <a:pt x="48577" y="68580"/>
                  </a:lnTo>
                  <a:close/>
                  <a:moveTo>
                    <a:pt x="41910" y="40957"/>
                  </a:moveTo>
                  <a:lnTo>
                    <a:pt x="39052" y="30480"/>
                  </a:lnTo>
                  <a:cubicBezTo>
                    <a:pt x="38100" y="27623"/>
                    <a:pt x="37147" y="24765"/>
                    <a:pt x="36195" y="20955"/>
                  </a:cubicBezTo>
                  <a:cubicBezTo>
                    <a:pt x="35242" y="17145"/>
                    <a:pt x="34290" y="14288"/>
                    <a:pt x="34290" y="12382"/>
                  </a:cubicBezTo>
                  <a:cubicBezTo>
                    <a:pt x="34290" y="14288"/>
                    <a:pt x="33338" y="16193"/>
                    <a:pt x="32385" y="20003"/>
                  </a:cubicBezTo>
                  <a:cubicBezTo>
                    <a:pt x="31432" y="23813"/>
                    <a:pt x="29527" y="30480"/>
                    <a:pt x="26670" y="41910"/>
                  </a:cubicBezTo>
                  <a:lnTo>
                    <a:pt x="41910" y="419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960244" y="1448214"/>
              <a:ext cx="76200" cy="153320"/>
            </a:xfrm>
            <a:custGeom>
              <a:rect b="b" l="l" r="r" t="t"/>
              <a:pathLst>
                <a:path extrusionOk="0" h="159068" w="79057">
                  <a:moveTo>
                    <a:pt x="40957" y="159068"/>
                  </a:moveTo>
                  <a:cubicBezTo>
                    <a:pt x="38100" y="155258"/>
                    <a:pt x="34290" y="151448"/>
                    <a:pt x="31432" y="148590"/>
                  </a:cubicBezTo>
                  <a:cubicBezTo>
                    <a:pt x="24765" y="141923"/>
                    <a:pt x="17145" y="135255"/>
                    <a:pt x="10477" y="128588"/>
                  </a:cubicBezTo>
                  <a:cubicBezTo>
                    <a:pt x="3810" y="121920"/>
                    <a:pt x="0" y="114300"/>
                    <a:pt x="0" y="104775"/>
                  </a:cubicBezTo>
                  <a:cubicBezTo>
                    <a:pt x="0" y="98108"/>
                    <a:pt x="2857" y="92393"/>
                    <a:pt x="6667" y="87630"/>
                  </a:cubicBezTo>
                  <a:cubicBezTo>
                    <a:pt x="12382" y="80010"/>
                    <a:pt x="19268" y="74448"/>
                    <a:pt x="24248" y="65993"/>
                  </a:cubicBezTo>
                  <a:cubicBezTo>
                    <a:pt x="29228" y="57538"/>
                    <a:pt x="33051" y="54759"/>
                    <a:pt x="36547" y="36900"/>
                  </a:cubicBezTo>
                  <a:cubicBezTo>
                    <a:pt x="39173" y="25901"/>
                    <a:pt x="38635" y="5356"/>
                    <a:pt x="40005" y="0"/>
                  </a:cubicBezTo>
                  <a:cubicBezTo>
                    <a:pt x="41910" y="953"/>
                    <a:pt x="42863" y="2858"/>
                    <a:pt x="44767" y="4763"/>
                  </a:cubicBezTo>
                  <a:cubicBezTo>
                    <a:pt x="52388" y="15240"/>
                    <a:pt x="60960" y="24765"/>
                    <a:pt x="69532" y="34290"/>
                  </a:cubicBezTo>
                  <a:cubicBezTo>
                    <a:pt x="76200" y="40958"/>
                    <a:pt x="79057" y="49530"/>
                    <a:pt x="79057" y="58103"/>
                  </a:cubicBezTo>
                  <a:cubicBezTo>
                    <a:pt x="79057" y="66675"/>
                    <a:pt x="75247" y="74295"/>
                    <a:pt x="69532" y="80010"/>
                  </a:cubicBezTo>
                  <a:cubicBezTo>
                    <a:pt x="64770" y="85725"/>
                    <a:pt x="59055" y="90488"/>
                    <a:pt x="55245" y="96203"/>
                  </a:cubicBezTo>
                  <a:cubicBezTo>
                    <a:pt x="52119" y="104224"/>
                    <a:pt x="46631" y="105475"/>
                    <a:pt x="45120" y="120737"/>
                  </a:cubicBezTo>
                  <a:cubicBezTo>
                    <a:pt x="42007" y="144456"/>
                    <a:pt x="41868" y="140429"/>
                    <a:pt x="40957" y="159068"/>
                  </a:cubicBezTo>
                  <a:lnTo>
                    <a:pt x="40957" y="159068"/>
                  </a:lnTo>
                  <a:close/>
                </a:path>
              </a:pathLst>
            </a:custGeom>
            <a:solidFill>
              <a:srgbClr val="5D7E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type="title"/>
          </p:nvPr>
        </p:nvSpPr>
        <p:spPr>
          <a:xfrm>
            <a:off x="1141411" y="1697494"/>
            <a:ext cx="9906000" cy="1731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1143000" y="3429000"/>
            <a:ext cx="9906000" cy="526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4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6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6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99" name="Google Shape;199;p6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6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7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9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14" name="Google Shape;214;p9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15" name="Google Shape;215;p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21" name="Google Shape;221;p10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22" name="Google Shape;222;p10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0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1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1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1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56" name="Google Shape;56;p1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57" name="Google Shape;57;p1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  <p:sldLayoutId id="2147483664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91" name="Google Shape;291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93" name="Google Shape;29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94" name="Google Shape;29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8" name="Google Shape;29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0" name="Google Shape;30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1" name="Google Shape;30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4" name="Google Shape;30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5" name="Google Shape;30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6" name="Google Shape;30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7" name="Google Shape;30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8" name="Google Shape;30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9" name="Google Shape;30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2" name="Google Shape;31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4" name="Google Shape;31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6" name="Google Shape;31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7" name="Google Shape;31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0" name="Google Shape;32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22" name="Google Shape;32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3" name="Google Shape;32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6" name="Google Shape;32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8" name="Google Shape;32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0" name="Google Shape;33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12161A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9"/>
          <p:cNvSpPr txBox="1"/>
          <p:nvPr>
            <p:ph type="title"/>
          </p:nvPr>
        </p:nvSpPr>
        <p:spPr>
          <a:xfrm>
            <a:off x="1180309" y="211137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3" name="Google Shape;333;p19"/>
          <p:cNvSpPr txBox="1"/>
          <p:nvPr>
            <p:ph idx="1" type="body"/>
          </p:nvPr>
        </p:nvSpPr>
        <p:spPr>
          <a:xfrm>
            <a:off x="968374" y="996154"/>
            <a:ext cx="10634664" cy="478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4" name="Google Shape;334;p19"/>
          <p:cNvSpPr txBox="1"/>
          <p:nvPr>
            <p:ph idx="10" type="dt"/>
          </p:nvPr>
        </p:nvSpPr>
        <p:spPr>
          <a:xfrm>
            <a:off x="10359284" y="6638313"/>
            <a:ext cx="814497" cy="252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5" name="Google Shape;335;p19"/>
          <p:cNvSpPr txBox="1"/>
          <p:nvPr>
            <p:ph idx="11" type="ftr"/>
          </p:nvPr>
        </p:nvSpPr>
        <p:spPr>
          <a:xfrm>
            <a:off x="982662" y="6646862"/>
            <a:ext cx="8788355" cy="18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6" name="Google Shape;336;p19"/>
          <p:cNvSpPr txBox="1"/>
          <p:nvPr>
            <p:ph idx="12" type="sldNum"/>
          </p:nvPr>
        </p:nvSpPr>
        <p:spPr>
          <a:xfrm>
            <a:off x="11771024" y="6651374"/>
            <a:ext cx="435260" cy="1976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100" u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37" name="Google Shape;337;p19"/>
          <p:cNvGrpSpPr/>
          <p:nvPr/>
        </p:nvGrpSpPr>
        <p:grpSpPr>
          <a:xfrm>
            <a:off x="35718" y="41762"/>
            <a:ext cx="791370" cy="648801"/>
            <a:chOff x="35718" y="41762"/>
            <a:chExt cx="791370" cy="648801"/>
          </a:xfrm>
        </p:grpSpPr>
        <p:sp>
          <p:nvSpPr>
            <p:cNvPr id="338" name="Google Shape;338;p19"/>
            <p:cNvSpPr/>
            <p:nvPr/>
          </p:nvSpPr>
          <p:spPr>
            <a:xfrm>
              <a:off x="35718" y="556661"/>
              <a:ext cx="791370" cy="133902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39" name="Google Shape;33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499" y="41762"/>
              <a:ext cx="777921" cy="6340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ctrTitle"/>
          </p:nvPr>
        </p:nvSpPr>
        <p:spPr>
          <a:xfrm>
            <a:off x="2095502" y="957081"/>
            <a:ext cx="9896201" cy="137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pt-BR"/>
              <a:t>SISTEMAS DIGITAIS</a:t>
            </a:r>
            <a:endParaRPr/>
          </a:p>
        </p:txBody>
      </p:sp>
      <p:sp>
        <p:nvSpPr>
          <p:cNvPr id="351" name="Google Shape;351;p21"/>
          <p:cNvSpPr txBox="1"/>
          <p:nvPr>
            <p:ph idx="1" type="subTitle"/>
          </p:nvPr>
        </p:nvSpPr>
        <p:spPr>
          <a:xfrm>
            <a:off x="3200128" y="2418965"/>
            <a:ext cx="6993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PARTE 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pt-BR"/>
              <a:t>COMPREENSÃO DA ELETRÔNICA ENTRE CARACTERES E DADOS BINÁRIOS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0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NÚMERO EM BYTE</a:t>
            </a:r>
            <a:endParaRPr/>
          </a:p>
        </p:txBody>
      </p:sp>
      <p:sp>
        <p:nvSpPr>
          <p:cNvPr id="563" name="Google Shape;563;p30"/>
          <p:cNvSpPr txBox="1"/>
          <p:nvPr/>
        </p:nvSpPr>
        <p:spPr>
          <a:xfrm>
            <a:off x="6495047" y="4192634"/>
            <a:ext cx="50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Soma dos valores ativos dos bits = </a:t>
            </a:r>
            <a:r>
              <a:rPr b="1" lang="pt-BR" sz="24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255</a:t>
            </a:r>
            <a:endParaRPr/>
          </a:p>
        </p:txBody>
      </p:sp>
      <p:sp>
        <p:nvSpPr>
          <p:cNvPr id="564" name="Google Shape;564;p30"/>
          <p:cNvSpPr txBox="1"/>
          <p:nvPr>
            <p:ph idx="1" type="body"/>
          </p:nvPr>
        </p:nvSpPr>
        <p:spPr>
          <a:xfrm>
            <a:off x="957373" y="1414414"/>
            <a:ext cx="106968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Byte Numérico</a:t>
            </a:r>
            <a:endParaRPr/>
          </a:p>
        </p:txBody>
      </p:sp>
      <p:graphicFrame>
        <p:nvGraphicFramePr>
          <p:cNvPr id="565" name="Google Shape;565;p30"/>
          <p:cNvGraphicFramePr/>
          <p:nvPr/>
        </p:nvGraphicFramePr>
        <p:xfrm>
          <a:off x="678849" y="25410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3037700"/>
                <a:gridCol w="971050"/>
                <a:gridCol w="975100"/>
                <a:gridCol w="975100"/>
                <a:gridCol w="975100"/>
                <a:gridCol w="975100"/>
                <a:gridCol w="975100"/>
                <a:gridCol w="975100"/>
                <a:gridCol w="974950"/>
              </a:tblGrid>
              <a:tr h="50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Bits acionados: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45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b="0" lang="pt-BR" sz="1900" u="none" cap="none" strike="noStrike"/>
                        <a:t>Peso de cada bit (base 2)</a:t>
                      </a:r>
                      <a:endParaRPr b="0" sz="19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7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6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5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4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3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wentieth Century"/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2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1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</a:tr>
              <a:tr h="624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solidFill>
                            <a:schemeClr val="dk1"/>
                          </a:solidFill>
                        </a:rPr>
                        <a:t>Cada bit convertido em decimal</a:t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128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NÚMEROS NO COMPUTADOR</a:t>
            </a:r>
            <a:endParaRPr/>
          </a:p>
        </p:txBody>
      </p:sp>
      <p:sp>
        <p:nvSpPr>
          <p:cNvPr id="571" name="Google Shape;571;p31"/>
          <p:cNvSpPr txBox="1"/>
          <p:nvPr/>
        </p:nvSpPr>
        <p:spPr>
          <a:xfrm>
            <a:off x="1097075" y="843925"/>
            <a:ext cx="9990900" cy="5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As 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linguagens 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de programação e sistemas de 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bancos de dados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pt-BR" sz="30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concatenam bits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em quantidades proporcionais </a:t>
            </a:r>
            <a:r>
              <a:rPr lang="pt-BR" sz="30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combinando bytes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Por exemplo, um número 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inteiro curto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pode ter, </a:t>
            </a:r>
            <a:r>
              <a:rPr lang="pt-BR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em geral*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2 bytes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mas é lido como </a:t>
            </a:r>
            <a:r>
              <a:rPr b="1" lang="pt-BR" sz="3600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16 bits contínuos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para o mesmo dado.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Um número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 inteiro longo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pode ter </a:t>
            </a:r>
            <a:r>
              <a:rPr b="1" lang="pt-BR" sz="2400">
                <a:solidFill>
                  <a:srgbClr val="66D69E"/>
                </a:solidFill>
                <a:latin typeface="Candara"/>
                <a:ea typeface="Candara"/>
                <a:cs typeface="Candara"/>
                <a:sym typeface="Candara"/>
              </a:rPr>
              <a:t>4 bytes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lidos como um dado de</a:t>
            </a:r>
            <a:r>
              <a:rPr lang="pt-BR" sz="2400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b="1" lang="pt-BR" sz="2400">
                <a:solidFill>
                  <a:srgbClr val="FFFF00"/>
                </a:solidFill>
                <a:latin typeface="Candara"/>
                <a:ea typeface="Candara"/>
                <a:cs typeface="Candara"/>
                <a:sym typeface="Candara"/>
              </a:rPr>
              <a:t>32 bits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* em geral, pois dependendo da linguagem, pode tratar com 2, 4 ou 8 bytes por padrão - o “fabricante” da linguagem ou sistema gerenciador de banco de dados que define quais tipos de dados existirão e que tamanhos terão em bits.</a:t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aphicFrame>
        <p:nvGraphicFramePr>
          <p:cNvPr id="572" name="Google Shape;572;p31"/>
          <p:cNvGraphicFramePr/>
          <p:nvPr/>
        </p:nvGraphicFramePr>
        <p:xfrm>
          <a:off x="1191292" y="3382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  <a:gridCol w="612525"/>
              </a:tblGrid>
              <a:tr h="306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DBF5E8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DBF5E8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DBF5E8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>
                        <a:solidFill>
                          <a:srgbClr val="DBF5E8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BF5E8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rgbClr val="DBF5E8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>
                        <a:solidFill>
                          <a:srgbClr val="DBF5E8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4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15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/>
                        <a:t>14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32768</a:t>
                      </a:r>
                      <a:endParaRPr b="0" sz="11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16384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/>
                        <a:t>8192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4096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2048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1024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/>
                        <a:t>512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/>
                        <a:t>256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pt-BR" sz="1100">
                          <a:solidFill>
                            <a:srgbClr val="888888"/>
                          </a:solidFill>
                        </a:rPr>
                        <a:t>128</a:t>
                      </a:r>
                      <a:endParaRPr b="0"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rgbClr val="888888"/>
                          </a:solidFill>
                        </a:rPr>
                        <a:t>8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3" name="Google Shape;573;p31"/>
          <p:cNvSpPr/>
          <p:nvPr/>
        </p:nvSpPr>
        <p:spPr>
          <a:xfrm rot="-5400000">
            <a:off x="5934460" y="-1647600"/>
            <a:ext cx="324000" cy="9810300"/>
          </a:xfrm>
          <a:prstGeom prst="rightBrace">
            <a:avLst>
              <a:gd fmla="val 123775" name="adj1"/>
              <a:gd fmla="val 51122" name="adj2"/>
            </a:avLst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4" name="Google Shape;574;p31"/>
          <p:cNvSpPr txBox="1"/>
          <p:nvPr/>
        </p:nvSpPr>
        <p:spPr>
          <a:xfrm>
            <a:off x="4849039" y="2826000"/>
            <a:ext cx="254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Inteiro Curto = 2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Bytes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2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EXEMPLO DO NÚMERO INTEIRO CURTO (2 BYTES)</a:t>
            </a:r>
            <a:endParaRPr/>
          </a:p>
        </p:txBody>
      </p:sp>
      <p:graphicFrame>
        <p:nvGraphicFramePr>
          <p:cNvPr id="580" name="Google Shape;580;p32"/>
          <p:cNvGraphicFramePr/>
          <p:nvPr/>
        </p:nvGraphicFramePr>
        <p:xfrm>
          <a:off x="984086" y="20648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382900"/>
                <a:gridCol w="959500"/>
                <a:gridCol w="831150"/>
                <a:gridCol w="785425"/>
                <a:gridCol w="806075"/>
                <a:gridCol w="772800"/>
                <a:gridCol w="588975"/>
                <a:gridCol w="588975"/>
                <a:gridCol w="588975"/>
                <a:gridCol w="588975"/>
                <a:gridCol w="588975"/>
                <a:gridCol w="588975"/>
                <a:gridCol w="588975"/>
                <a:gridCol w="588975"/>
                <a:gridCol w="588975"/>
                <a:gridCol w="588975"/>
              </a:tblGrid>
              <a:tr h="46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/>
                        <a:t>14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-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16384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8192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4096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2048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1024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512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256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128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64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16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4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</a:t>
                      </a:r>
                      <a:endParaRPr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b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65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36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16384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8192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2048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1024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256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0075">
                <a:tc gridSpan="16"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/>
                        <a:t>Soma dos bits ligados = </a:t>
                      </a:r>
                      <a:r>
                        <a:rPr b="1" lang="pt-BR" sz="3600">
                          <a:solidFill>
                            <a:srgbClr val="FFC000"/>
                          </a:solidFill>
                        </a:rPr>
                        <a:t>( </a:t>
                      </a:r>
                      <a:r>
                        <a:rPr b="1" lang="pt-BR" sz="3600" u="none" cap="none" strike="noStrike"/>
                        <a:t>-</a:t>
                      </a:r>
                      <a:r>
                        <a:rPr b="1" lang="pt-BR" sz="3600" u="none" cap="none" strike="noStrike">
                          <a:solidFill>
                            <a:srgbClr val="FFC000"/>
                          </a:solidFill>
                        </a:rPr>
                        <a:t> </a:t>
                      </a:r>
                      <a:r>
                        <a:rPr b="1" lang="pt-BR" sz="3600" u="none" cap="none" strike="noStrike"/>
                        <a:t>27.957 </a:t>
                      </a:r>
                      <a:r>
                        <a:rPr b="1" lang="pt-BR" sz="3600">
                          <a:solidFill>
                            <a:srgbClr val="FFC000"/>
                          </a:solidFill>
                        </a:rPr>
                        <a:t>)</a:t>
                      </a:r>
                      <a:endParaRPr b="1" sz="36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81" name="Google Shape;581;p32"/>
          <p:cNvSpPr txBox="1"/>
          <p:nvPr/>
        </p:nvSpPr>
        <p:spPr>
          <a:xfrm>
            <a:off x="1051035" y="6021370"/>
            <a:ext cx="50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da esquerda marca se o número é negativo.</a:t>
            </a:r>
            <a:endParaRPr b="1">
              <a:solidFill>
                <a:srgbClr val="FFC000"/>
              </a:solidFill>
            </a:endParaRPr>
          </a:p>
        </p:txBody>
      </p:sp>
      <p:sp>
        <p:nvSpPr>
          <p:cNvPr id="582" name="Google Shape;582;p32"/>
          <p:cNvSpPr/>
          <p:nvPr/>
        </p:nvSpPr>
        <p:spPr>
          <a:xfrm>
            <a:off x="954450" y="3343526"/>
            <a:ext cx="432000" cy="2623200"/>
          </a:xfrm>
          <a:prstGeom prst="downArrow">
            <a:avLst>
              <a:gd fmla="val 26806" name="adj1"/>
              <a:gd fmla="val 134077" name="adj2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3" name="Google Shape;583;p32"/>
          <p:cNvSpPr txBox="1"/>
          <p:nvPr/>
        </p:nvSpPr>
        <p:spPr>
          <a:xfrm>
            <a:off x="1501851" y="5223775"/>
            <a:ext cx="59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Os demais bits acumulam o valor do número a ser processado.</a:t>
            </a:r>
            <a:endParaRPr/>
          </a:p>
        </p:txBody>
      </p:sp>
      <p:sp>
        <p:nvSpPr>
          <p:cNvPr id="584" name="Google Shape;584;p32"/>
          <p:cNvSpPr txBox="1"/>
          <p:nvPr/>
        </p:nvSpPr>
        <p:spPr>
          <a:xfrm>
            <a:off x="940038" y="1055100"/>
            <a:ext cx="106056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 compilador ou o interpretador da linguagem, ou ainda o sistema gerenciador de banco de dados podem permitir o uso de um bit para o sinal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3"/>
          <p:cNvSpPr txBox="1"/>
          <p:nvPr>
            <p:ph type="title"/>
          </p:nvPr>
        </p:nvSpPr>
        <p:spPr>
          <a:xfrm>
            <a:off x="1180300" y="270475"/>
            <a:ext cx="10125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pt-BR" sz="2020"/>
              <a:t>NÚMERO SIMPLES DE PONTO FLUTUANTE (4 BYTES)</a:t>
            </a:r>
            <a:endParaRPr sz="2020"/>
          </a:p>
        </p:txBody>
      </p:sp>
      <p:graphicFrame>
        <p:nvGraphicFramePr>
          <p:cNvPr id="591" name="Google Shape;591;p33"/>
          <p:cNvGraphicFramePr/>
          <p:nvPr/>
        </p:nvGraphicFramePr>
        <p:xfrm>
          <a:off x="383936" y="851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369000"/>
                <a:gridCol w="642000"/>
                <a:gridCol w="514075"/>
                <a:gridCol w="500450"/>
                <a:gridCol w="483500"/>
                <a:gridCol w="481075"/>
                <a:gridCol w="525200"/>
                <a:gridCol w="538375"/>
                <a:gridCol w="516300"/>
                <a:gridCol w="663150"/>
                <a:gridCol w="689350"/>
                <a:gridCol w="872825"/>
                <a:gridCol w="749900"/>
                <a:gridCol w="1021825"/>
                <a:gridCol w="896750"/>
                <a:gridCol w="980175"/>
                <a:gridCol w="980175"/>
              </a:tblGrid>
              <a:tr h="3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CC"/>
                          </a:solidFill>
                        </a:rPr>
                        <a:t>...</a:t>
                      </a:r>
                      <a:endParaRPr sz="18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wentieth Century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/>
                        <a:t>3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-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12</a:t>
                      </a: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-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/>
                        <a:t>128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/>
                        <a:t>2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...23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300">
                <a:tc gridSpan="1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2" name="Google Shape;592;p33"/>
          <p:cNvSpPr txBox="1"/>
          <p:nvPr/>
        </p:nvSpPr>
        <p:spPr>
          <a:xfrm>
            <a:off x="208039" y="6139255"/>
            <a:ext cx="47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 da esquerda marca 1 se o número é negativo.</a:t>
            </a:r>
            <a:endParaRPr>
              <a:solidFill>
                <a:srgbClr val="FFC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208050" y="2934350"/>
            <a:ext cx="432000" cy="3204900"/>
          </a:xfrm>
          <a:prstGeom prst="downArrow">
            <a:avLst>
              <a:gd fmla="val 26806" name="adj1"/>
              <a:gd fmla="val 107622" name="adj2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4" name="Google Shape;594;p33"/>
          <p:cNvSpPr txBox="1"/>
          <p:nvPr/>
        </p:nvSpPr>
        <p:spPr>
          <a:xfrm>
            <a:off x="1744025" y="4091700"/>
            <a:ext cx="618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Viés do expoente: </a:t>
            </a:r>
            <a:r>
              <a:rPr lang="pt-BR" sz="24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- 127 =&gt; </a:t>
            </a:r>
            <a:r>
              <a:rPr lang="pt-BR" sz="18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130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- 127 =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pt-BR" sz="18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1800">
              <a:solidFill>
                <a:srgbClr val="00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1.01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x 2</a:t>
            </a:r>
            <a:r>
              <a:rPr b="1" baseline="30000" lang="pt-BR" sz="24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=&gt; </a:t>
            </a:r>
            <a:r>
              <a:rPr b="1" lang="pt-BR" sz="18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=&gt; 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pt-BR" sz="2400">
                <a:solidFill>
                  <a:srgbClr val="66D69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+</a:t>
            </a: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+ 0,25 + 0 + 0,0625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11,3125 </a:t>
            </a:r>
            <a:r>
              <a:rPr b="1" lang="pt-B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b="1" lang="pt-BR" sz="30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</a:t>
            </a:r>
            <a:r>
              <a:rPr b="1" lang="pt-BR" sz="1800">
                <a:solidFill>
                  <a:srgbClr val="FFC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b="1" sz="1800">
              <a:solidFill>
                <a:srgbClr val="FFC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5" name="Google Shape;595;p33"/>
          <p:cNvSpPr txBox="1"/>
          <p:nvPr/>
        </p:nvSpPr>
        <p:spPr>
          <a:xfrm>
            <a:off x="787549" y="1944750"/>
            <a:ext cx="33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Expoente “n”</a:t>
            </a:r>
            <a:r>
              <a:rPr lang="pt-BR" sz="1800">
                <a:solidFill>
                  <a:srgbClr val="1C45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=&gt;  1.M x 2</a:t>
            </a:r>
            <a:r>
              <a:rPr b="1" baseline="30000" lang="pt-BR" sz="2000">
                <a:solidFill>
                  <a:srgbClr val="1C45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sz="1800">
              <a:solidFill>
                <a:srgbClr val="1C458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6" name="Google Shape;596;p33"/>
          <p:cNvSpPr txBox="1"/>
          <p:nvPr/>
        </p:nvSpPr>
        <p:spPr>
          <a:xfrm>
            <a:off x="706000" y="3068500"/>
            <a:ext cx="45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128 + 0 </a:t>
            </a: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+ 0 + 0 + 0 + 0</a:t>
            </a: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+ 2 + 0 = 130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7" name="Google Shape;597;p33"/>
          <p:cNvSpPr txBox="1"/>
          <p:nvPr/>
        </p:nvSpPr>
        <p:spPr>
          <a:xfrm>
            <a:off x="4970076" y="1287500"/>
            <a:ext cx="16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Mantissa “M”</a:t>
            </a:r>
            <a:endParaRPr sz="1800">
              <a:solidFill>
                <a:srgbClr val="38761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8" name="Google Shape;598;p33"/>
          <p:cNvSpPr txBox="1"/>
          <p:nvPr/>
        </p:nvSpPr>
        <p:spPr>
          <a:xfrm>
            <a:off x="552112" y="3352795"/>
            <a:ext cx="680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Notação científica binária ( 1.M x 2</a:t>
            </a:r>
            <a:r>
              <a:rPr baseline="30000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)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a representação de número de ponto flutuante conforme IEEE 754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99" name="Google Shape;599;p33"/>
          <p:cNvGraphicFramePr/>
          <p:nvPr/>
        </p:nvGraphicFramePr>
        <p:xfrm>
          <a:off x="5331011" y="46699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725400"/>
                <a:gridCol w="754050"/>
                <a:gridCol w="954750"/>
                <a:gridCol w="820275"/>
                <a:gridCol w="1117725"/>
                <a:gridCol w="980925"/>
                <a:gridCol w="1072175"/>
              </a:tblGrid>
              <a:tr h="30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r>
                        <a:rPr b="1" baseline="30000" lang="pt-BR" sz="2000">
                          <a:solidFill>
                            <a:srgbClr val="BFBFBF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r>
                        <a:rPr b="1" baseline="30000" lang="pt-BR" sz="2000">
                          <a:solidFill>
                            <a:srgbClr val="BFBFBF"/>
                          </a:solidFill>
                        </a:rPr>
                        <a:t>6</a:t>
                      </a:r>
                      <a:endParaRPr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rgbClr val="BFBFBF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rgbClr val="BFBFBF"/>
                          </a:solidFill>
                        </a:rPr>
                        <a:t>-</a:t>
                      </a:r>
                      <a:r>
                        <a:rPr b="1" baseline="30000" lang="pt-BR" sz="2000">
                          <a:solidFill>
                            <a:srgbClr val="BFBFBF"/>
                          </a:solidFill>
                        </a:rPr>
                        <a:t>7</a:t>
                      </a:r>
                      <a:endParaRPr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0,50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0,25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0,125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0,0625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solidFill>
                            <a:srgbClr val="BFBFBF"/>
                          </a:solidFill>
                        </a:rPr>
                        <a:t>0,03125</a:t>
                      </a:r>
                      <a:endParaRPr b="1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solidFill>
                            <a:srgbClr val="BFBFBF"/>
                          </a:solidFill>
                        </a:rPr>
                        <a:t>0,015625</a:t>
                      </a:r>
                      <a:endParaRPr b="1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solidFill>
                            <a:srgbClr val="BFBFBF"/>
                          </a:solidFill>
                        </a:rPr>
                        <a:t>0,0078125</a:t>
                      </a:r>
                      <a:endParaRPr b="1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9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 b="1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</a:t>
                      </a:r>
                      <a:r>
                        <a:rPr b="1" lang="pt-BR"/>
                        <a:t>25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>
                          <a:solidFill>
                            <a:srgbClr val="BFBFBF"/>
                          </a:solidFill>
                        </a:rPr>
                        <a:t>0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/>
                        <a:t>0,0625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...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0" name="Google Shape;600;p33"/>
          <p:cNvSpPr/>
          <p:nvPr/>
        </p:nvSpPr>
        <p:spPr>
          <a:xfrm rot="10800000">
            <a:off x="2952969" y="5611950"/>
            <a:ext cx="333300" cy="615300"/>
          </a:xfrm>
          <a:prstGeom prst="downArrow">
            <a:avLst>
              <a:gd fmla="val 26806" name="adj1"/>
              <a:gd fmla="val 107622" name="adj2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4"/>
          <p:cNvSpPr txBox="1"/>
          <p:nvPr>
            <p:ph type="title"/>
          </p:nvPr>
        </p:nvSpPr>
        <p:spPr>
          <a:xfrm>
            <a:off x="1180300" y="270475"/>
            <a:ext cx="101250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None/>
            </a:pPr>
            <a:r>
              <a:rPr lang="pt-BR" sz="2020"/>
              <a:t>NÚMERO SIMPLES DE PONTO FLUTUANTE (4 BYTES)</a:t>
            </a:r>
            <a:endParaRPr sz="2020"/>
          </a:p>
        </p:txBody>
      </p:sp>
      <p:graphicFrame>
        <p:nvGraphicFramePr>
          <p:cNvPr id="607" name="Google Shape;607;p34"/>
          <p:cNvGraphicFramePr/>
          <p:nvPr/>
        </p:nvGraphicFramePr>
        <p:xfrm>
          <a:off x="383936" y="851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369000"/>
                <a:gridCol w="642000"/>
                <a:gridCol w="514075"/>
                <a:gridCol w="500450"/>
                <a:gridCol w="483500"/>
                <a:gridCol w="481075"/>
                <a:gridCol w="525200"/>
                <a:gridCol w="538375"/>
                <a:gridCol w="516300"/>
                <a:gridCol w="663150"/>
                <a:gridCol w="689350"/>
                <a:gridCol w="872825"/>
                <a:gridCol w="749900"/>
                <a:gridCol w="1021825"/>
                <a:gridCol w="896750"/>
                <a:gridCol w="980175"/>
                <a:gridCol w="980175"/>
              </a:tblGrid>
              <a:tr h="3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49AC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0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FFFFCC"/>
                          </a:solidFill>
                        </a:rPr>
                        <a:t>1</a:t>
                      </a:r>
                      <a:endParaRPr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rgbClr val="FFFFCC"/>
                          </a:solidFill>
                        </a:rPr>
                        <a:t>...</a:t>
                      </a:r>
                      <a:endParaRPr sz="1800" u="none" cap="none" strike="noStrike">
                        <a:solidFill>
                          <a:srgbClr val="FFFFCC"/>
                        </a:solidFill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wentieth Century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/>
                        <a:t>3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12</a:t>
                      </a: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2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26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6</a:t>
                      </a: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3</a:t>
                      </a: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/>
                        <a:t>4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/>
                        <a:t>2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BFBFBF"/>
                          </a:solidFill>
                        </a:rPr>
                        <a:t>0</a:t>
                      </a:r>
                      <a:endParaRPr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...23 bits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9300">
                <a:tc gridSpan="1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8" name="Google Shape;608;p34"/>
          <p:cNvSpPr txBox="1"/>
          <p:nvPr/>
        </p:nvSpPr>
        <p:spPr>
          <a:xfrm>
            <a:off x="786925" y="3957375"/>
            <a:ext cx="6185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Viés do expoente: </a:t>
            </a:r>
            <a:r>
              <a:rPr lang="pt-BR" sz="24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- 127 =&gt; </a:t>
            </a:r>
            <a:r>
              <a:rPr lang="pt-BR" sz="18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126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- 127 = </a:t>
            </a:r>
            <a:r>
              <a:rPr b="1" lang="pt-BR" sz="18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- 1</a:t>
            </a:r>
            <a:endParaRPr b="1" sz="1800">
              <a:solidFill>
                <a:srgbClr val="00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011</a:t>
            </a: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x 2</a:t>
            </a:r>
            <a:r>
              <a:rPr b="1" baseline="30000" lang="pt-BR" sz="2400">
                <a:solidFill>
                  <a:srgbClr val="00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=&gt; 0.</a:t>
            </a:r>
            <a:r>
              <a:rPr lang="pt-BR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1011</a:t>
            </a:r>
            <a:r>
              <a:rPr lang="pt-BR" sz="1800">
                <a:solidFill>
                  <a:srgbClr val="FFFF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0101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=&gt; 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0,5 + 0,125 + 0,0625 + 0,015625 +</a:t>
            </a:r>
            <a:b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rgbClr val="FFFFC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+ 0,00390625 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0,70703125</a:t>
            </a:r>
            <a:endParaRPr b="1" sz="1800">
              <a:solidFill>
                <a:srgbClr val="FFC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>
            <a:off x="787549" y="1944750"/>
            <a:ext cx="33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C45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Expoente “n”  =&gt;  1.M x 2</a:t>
            </a:r>
            <a:r>
              <a:rPr b="1" baseline="30000" lang="pt-BR" sz="2000">
                <a:solidFill>
                  <a:srgbClr val="1C4587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sz="1800">
              <a:solidFill>
                <a:srgbClr val="1C4587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>
            <a:off x="208050" y="3063108"/>
            <a:ext cx="512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= 0 + 64 + 32 + 16 + 8 + 0 + 2 + 0 = 126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>
            <a:off x="4970076" y="1287500"/>
            <a:ext cx="16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8761D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Mantissa “M”</a:t>
            </a:r>
            <a:endParaRPr sz="1800">
              <a:solidFill>
                <a:srgbClr val="38761D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>
            <a:off x="478537" y="3352795"/>
            <a:ext cx="680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Notação científica binária ( 1.M x 2</a:t>
            </a:r>
            <a:r>
              <a:rPr baseline="30000" lang="pt-BR" sz="2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)</a:t>
            </a:r>
            <a:b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a representação de número de ponto flutuante conforme IEEE 754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613" name="Google Shape;613;p34"/>
          <p:cNvGraphicFramePr/>
          <p:nvPr/>
        </p:nvGraphicFramePr>
        <p:xfrm>
          <a:off x="4566236" y="43756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722175"/>
                <a:gridCol w="750675"/>
                <a:gridCol w="950475"/>
                <a:gridCol w="816600"/>
                <a:gridCol w="1112700"/>
                <a:gridCol w="976550"/>
                <a:gridCol w="1067350"/>
                <a:gridCol w="1229250"/>
              </a:tblGrid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 sz="1800"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-3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-</a:t>
                      </a:r>
                      <a:r>
                        <a:rPr b="1" baseline="30000" lang="pt-BR" sz="2000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-</a:t>
                      </a:r>
                      <a:r>
                        <a:rPr b="1" baseline="30000" lang="pt-BR" sz="2000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-</a:t>
                      </a:r>
                      <a:r>
                        <a:rPr b="1" baseline="30000" lang="pt-BR" sz="2000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-8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0,50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0,25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0,125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0,0625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0,03125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0,015625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u="none" cap="none" strike="noStrike"/>
                        <a:t>0,0078125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0,00390625</a:t>
                      </a:r>
                      <a:endParaRPr b="1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9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0,50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/>
                        <a:t>0,125</a:t>
                      </a:r>
                      <a:endParaRPr b="1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/>
                        <a:t>0,0625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0,015625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0,00390625</a:t>
                      </a:r>
                      <a:endParaRPr b="1"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36"/>
          <p:cNvGrpSpPr/>
          <p:nvPr/>
        </p:nvGrpSpPr>
        <p:grpSpPr>
          <a:xfrm>
            <a:off x="4317510" y="1944256"/>
            <a:ext cx="3096344" cy="3093008"/>
            <a:chOff x="7894576" y="87608"/>
            <a:chExt cx="453817" cy="453328"/>
          </a:xfrm>
        </p:grpSpPr>
        <p:sp>
          <p:nvSpPr>
            <p:cNvPr id="623" name="Google Shape;623;p36"/>
            <p:cNvSpPr/>
            <p:nvPr/>
          </p:nvSpPr>
          <p:spPr>
            <a:xfrm>
              <a:off x="7894576" y="87608"/>
              <a:ext cx="453817" cy="453328"/>
            </a:xfrm>
            <a:custGeom>
              <a:rect b="b" l="l" r="r" t="t"/>
              <a:pathLst>
                <a:path extrusionOk="0" h="2235877" w="2238289">
                  <a:moveTo>
                    <a:pt x="1119145" y="2235877"/>
                  </a:moveTo>
                  <a:lnTo>
                    <a:pt x="1119145" y="2235877"/>
                  </a:lnTo>
                  <a:cubicBezTo>
                    <a:pt x="504097" y="2235877"/>
                    <a:pt x="0" y="1731780"/>
                    <a:pt x="0" y="1116733"/>
                  </a:cubicBezTo>
                  <a:lnTo>
                    <a:pt x="0" y="1116733"/>
                  </a:lnTo>
                  <a:cubicBezTo>
                    <a:pt x="0" y="501686"/>
                    <a:pt x="504097" y="0"/>
                    <a:pt x="1119145" y="0"/>
                  </a:cubicBezTo>
                  <a:lnTo>
                    <a:pt x="1119145" y="0"/>
                  </a:lnTo>
                  <a:cubicBezTo>
                    <a:pt x="1734192" y="0"/>
                    <a:pt x="2238289" y="504097"/>
                    <a:pt x="2238289" y="1119145"/>
                  </a:cubicBezTo>
                  <a:lnTo>
                    <a:pt x="2238289" y="1119145"/>
                  </a:lnTo>
                  <a:cubicBezTo>
                    <a:pt x="2238289" y="1731780"/>
                    <a:pt x="1734192" y="2235877"/>
                    <a:pt x="1119145" y="223587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367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937887" y="127559"/>
              <a:ext cx="369152" cy="370511"/>
            </a:xfrm>
            <a:custGeom>
              <a:rect b="b" l="l" r="r" t="t"/>
              <a:pathLst>
                <a:path extrusionOk="0" h="1670373" w="1664245">
                  <a:moveTo>
                    <a:pt x="4824" y="609620"/>
                  </a:moveTo>
                  <a:cubicBezTo>
                    <a:pt x="7236" y="607208"/>
                    <a:pt x="14472" y="604796"/>
                    <a:pt x="14472" y="602384"/>
                  </a:cubicBezTo>
                  <a:cubicBezTo>
                    <a:pt x="24119" y="573441"/>
                    <a:pt x="31355" y="542086"/>
                    <a:pt x="43415" y="510730"/>
                  </a:cubicBezTo>
                  <a:cubicBezTo>
                    <a:pt x="48239" y="496259"/>
                    <a:pt x="62711" y="484199"/>
                    <a:pt x="72358" y="472139"/>
                  </a:cubicBezTo>
                  <a:cubicBezTo>
                    <a:pt x="74770" y="469727"/>
                    <a:pt x="84418" y="469727"/>
                    <a:pt x="89242" y="472139"/>
                  </a:cubicBezTo>
                  <a:cubicBezTo>
                    <a:pt x="101302" y="474551"/>
                    <a:pt x="113362" y="479375"/>
                    <a:pt x="125421" y="481787"/>
                  </a:cubicBezTo>
                  <a:cubicBezTo>
                    <a:pt x="154365" y="489023"/>
                    <a:pt x="180896" y="496259"/>
                    <a:pt x="209840" y="501083"/>
                  </a:cubicBezTo>
                  <a:cubicBezTo>
                    <a:pt x="236371" y="505906"/>
                    <a:pt x="262903" y="517966"/>
                    <a:pt x="289434" y="508318"/>
                  </a:cubicBezTo>
                  <a:cubicBezTo>
                    <a:pt x="299082" y="503494"/>
                    <a:pt x="313553" y="498671"/>
                    <a:pt x="318377" y="489023"/>
                  </a:cubicBezTo>
                  <a:cubicBezTo>
                    <a:pt x="332849" y="455255"/>
                    <a:pt x="364204" y="433548"/>
                    <a:pt x="385912" y="407016"/>
                  </a:cubicBezTo>
                  <a:cubicBezTo>
                    <a:pt x="400384" y="390133"/>
                    <a:pt x="397972" y="373249"/>
                    <a:pt x="393148" y="358778"/>
                  </a:cubicBezTo>
                  <a:cubicBezTo>
                    <a:pt x="385912" y="334658"/>
                    <a:pt x="371440" y="312950"/>
                    <a:pt x="359380" y="288831"/>
                  </a:cubicBezTo>
                  <a:cubicBezTo>
                    <a:pt x="349733" y="264711"/>
                    <a:pt x="340085" y="240592"/>
                    <a:pt x="330437" y="214061"/>
                  </a:cubicBezTo>
                  <a:cubicBezTo>
                    <a:pt x="325613" y="202001"/>
                    <a:pt x="320789" y="189941"/>
                    <a:pt x="318377" y="177881"/>
                  </a:cubicBezTo>
                  <a:cubicBezTo>
                    <a:pt x="313553" y="160998"/>
                    <a:pt x="325613" y="151350"/>
                    <a:pt x="337673" y="144114"/>
                  </a:cubicBezTo>
                  <a:cubicBezTo>
                    <a:pt x="361792" y="129642"/>
                    <a:pt x="388324" y="115171"/>
                    <a:pt x="412443" y="100699"/>
                  </a:cubicBezTo>
                  <a:cubicBezTo>
                    <a:pt x="424503" y="93463"/>
                    <a:pt x="434151" y="86227"/>
                    <a:pt x="446211" y="81403"/>
                  </a:cubicBezTo>
                  <a:cubicBezTo>
                    <a:pt x="458270" y="76579"/>
                    <a:pt x="472742" y="71755"/>
                    <a:pt x="484802" y="83815"/>
                  </a:cubicBezTo>
                  <a:cubicBezTo>
                    <a:pt x="506509" y="107935"/>
                    <a:pt x="525805" y="132054"/>
                    <a:pt x="545101" y="158586"/>
                  </a:cubicBezTo>
                  <a:cubicBezTo>
                    <a:pt x="561984" y="180293"/>
                    <a:pt x="578868" y="204413"/>
                    <a:pt x="598164" y="228532"/>
                  </a:cubicBezTo>
                  <a:cubicBezTo>
                    <a:pt x="605399" y="238180"/>
                    <a:pt x="617459" y="245416"/>
                    <a:pt x="627107" y="252652"/>
                  </a:cubicBezTo>
                  <a:cubicBezTo>
                    <a:pt x="629519" y="255064"/>
                    <a:pt x="634343" y="255064"/>
                    <a:pt x="639167" y="252652"/>
                  </a:cubicBezTo>
                  <a:cubicBezTo>
                    <a:pt x="658462" y="247828"/>
                    <a:pt x="677758" y="247828"/>
                    <a:pt x="694641" y="238180"/>
                  </a:cubicBezTo>
                  <a:cubicBezTo>
                    <a:pt x="713937" y="226120"/>
                    <a:pt x="735645" y="230944"/>
                    <a:pt x="757352" y="228532"/>
                  </a:cubicBezTo>
                  <a:cubicBezTo>
                    <a:pt x="779060" y="226120"/>
                    <a:pt x="798355" y="209237"/>
                    <a:pt x="803179" y="189941"/>
                  </a:cubicBezTo>
                  <a:cubicBezTo>
                    <a:pt x="808003" y="168234"/>
                    <a:pt x="817651" y="148938"/>
                    <a:pt x="824887" y="127230"/>
                  </a:cubicBezTo>
                  <a:cubicBezTo>
                    <a:pt x="829711" y="110347"/>
                    <a:pt x="836947" y="93463"/>
                    <a:pt x="841770" y="74167"/>
                  </a:cubicBezTo>
                  <a:cubicBezTo>
                    <a:pt x="846594" y="54872"/>
                    <a:pt x="849006" y="35576"/>
                    <a:pt x="856242" y="18693"/>
                  </a:cubicBezTo>
                  <a:cubicBezTo>
                    <a:pt x="858654" y="11457"/>
                    <a:pt x="868302" y="1809"/>
                    <a:pt x="877950" y="1809"/>
                  </a:cubicBezTo>
                  <a:cubicBezTo>
                    <a:pt x="902069" y="-603"/>
                    <a:pt x="923777" y="-603"/>
                    <a:pt x="947896" y="1809"/>
                  </a:cubicBezTo>
                  <a:cubicBezTo>
                    <a:pt x="972016" y="4221"/>
                    <a:pt x="993723" y="9045"/>
                    <a:pt x="1017843" y="13869"/>
                  </a:cubicBezTo>
                  <a:cubicBezTo>
                    <a:pt x="1049198" y="21105"/>
                    <a:pt x="1068494" y="59696"/>
                    <a:pt x="1056434" y="88639"/>
                  </a:cubicBezTo>
                  <a:cubicBezTo>
                    <a:pt x="1054022" y="95875"/>
                    <a:pt x="1051610" y="100699"/>
                    <a:pt x="1051610" y="107935"/>
                  </a:cubicBezTo>
                  <a:cubicBezTo>
                    <a:pt x="1049198" y="146526"/>
                    <a:pt x="1049198" y="185117"/>
                    <a:pt x="1049198" y="223708"/>
                  </a:cubicBezTo>
                  <a:cubicBezTo>
                    <a:pt x="1049198" y="257476"/>
                    <a:pt x="1058846" y="267123"/>
                    <a:pt x="1087789" y="281595"/>
                  </a:cubicBezTo>
                  <a:cubicBezTo>
                    <a:pt x="1116733" y="296067"/>
                    <a:pt x="1143264" y="312950"/>
                    <a:pt x="1172207" y="329834"/>
                  </a:cubicBezTo>
                  <a:cubicBezTo>
                    <a:pt x="1198739" y="346718"/>
                    <a:pt x="1215623" y="344306"/>
                    <a:pt x="1237330" y="327422"/>
                  </a:cubicBezTo>
                  <a:cubicBezTo>
                    <a:pt x="1259038" y="310539"/>
                    <a:pt x="1283157" y="296067"/>
                    <a:pt x="1307277" y="279183"/>
                  </a:cubicBezTo>
                  <a:cubicBezTo>
                    <a:pt x="1328984" y="264711"/>
                    <a:pt x="1353104" y="247828"/>
                    <a:pt x="1374811" y="233356"/>
                  </a:cubicBezTo>
                  <a:cubicBezTo>
                    <a:pt x="1386871" y="223708"/>
                    <a:pt x="1413403" y="230944"/>
                    <a:pt x="1425462" y="245416"/>
                  </a:cubicBezTo>
                  <a:cubicBezTo>
                    <a:pt x="1451994" y="279183"/>
                    <a:pt x="1478525" y="310539"/>
                    <a:pt x="1505056" y="344306"/>
                  </a:cubicBezTo>
                  <a:cubicBezTo>
                    <a:pt x="1519528" y="361189"/>
                    <a:pt x="1517116" y="375661"/>
                    <a:pt x="1500233" y="392545"/>
                  </a:cubicBezTo>
                  <a:cubicBezTo>
                    <a:pt x="1459229" y="435960"/>
                    <a:pt x="1415814" y="476963"/>
                    <a:pt x="1379635" y="522790"/>
                  </a:cubicBezTo>
                  <a:cubicBezTo>
                    <a:pt x="1369987" y="534850"/>
                    <a:pt x="1374811" y="561381"/>
                    <a:pt x="1379635" y="580677"/>
                  </a:cubicBezTo>
                  <a:cubicBezTo>
                    <a:pt x="1382047" y="597561"/>
                    <a:pt x="1391695" y="616856"/>
                    <a:pt x="1401343" y="631328"/>
                  </a:cubicBezTo>
                  <a:cubicBezTo>
                    <a:pt x="1413403" y="655447"/>
                    <a:pt x="1408579" y="686803"/>
                    <a:pt x="1439934" y="701274"/>
                  </a:cubicBezTo>
                  <a:cubicBezTo>
                    <a:pt x="1444758" y="703686"/>
                    <a:pt x="1449582" y="706098"/>
                    <a:pt x="1454406" y="708510"/>
                  </a:cubicBezTo>
                  <a:cubicBezTo>
                    <a:pt x="1468877" y="708510"/>
                    <a:pt x="1483349" y="708510"/>
                    <a:pt x="1497821" y="710922"/>
                  </a:cubicBezTo>
                  <a:cubicBezTo>
                    <a:pt x="1541236" y="715746"/>
                    <a:pt x="1587063" y="718158"/>
                    <a:pt x="1630478" y="722982"/>
                  </a:cubicBezTo>
                  <a:cubicBezTo>
                    <a:pt x="1644950" y="725394"/>
                    <a:pt x="1664245" y="747101"/>
                    <a:pt x="1664245" y="763985"/>
                  </a:cubicBezTo>
                  <a:cubicBezTo>
                    <a:pt x="1664245" y="807400"/>
                    <a:pt x="1664245" y="850815"/>
                    <a:pt x="1664245" y="894230"/>
                  </a:cubicBezTo>
                  <a:cubicBezTo>
                    <a:pt x="1664245" y="911114"/>
                    <a:pt x="1652185" y="923174"/>
                    <a:pt x="1632890" y="925586"/>
                  </a:cubicBezTo>
                  <a:cubicBezTo>
                    <a:pt x="1596711" y="930410"/>
                    <a:pt x="1560531" y="935233"/>
                    <a:pt x="1524352" y="940057"/>
                  </a:cubicBezTo>
                  <a:cubicBezTo>
                    <a:pt x="1500233" y="942469"/>
                    <a:pt x="1476113" y="944881"/>
                    <a:pt x="1451994" y="952117"/>
                  </a:cubicBezTo>
                  <a:cubicBezTo>
                    <a:pt x="1437522" y="954529"/>
                    <a:pt x="1425462" y="961765"/>
                    <a:pt x="1420638" y="978649"/>
                  </a:cubicBezTo>
                  <a:cubicBezTo>
                    <a:pt x="1406167" y="1019652"/>
                    <a:pt x="1389283" y="1058243"/>
                    <a:pt x="1374811" y="1099246"/>
                  </a:cubicBezTo>
                  <a:cubicBezTo>
                    <a:pt x="1367575" y="1118542"/>
                    <a:pt x="1379635" y="1133013"/>
                    <a:pt x="1391695" y="1145073"/>
                  </a:cubicBezTo>
                  <a:cubicBezTo>
                    <a:pt x="1406167" y="1161957"/>
                    <a:pt x="1423050" y="1176428"/>
                    <a:pt x="1437522" y="1193312"/>
                  </a:cubicBezTo>
                  <a:cubicBezTo>
                    <a:pt x="1466465" y="1222255"/>
                    <a:pt x="1492997" y="1251199"/>
                    <a:pt x="1519528" y="1282554"/>
                  </a:cubicBezTo>
                  <a:cubicBezTo>
                    <a:pt x="1524352" y="1287378"/>
                    <a:pt x="1524352" y="1299438"/>
                    <a:pt x="1519528" y="1304262"/>
                  </a:cubicBezTo>
                  <a:cubicBezTo>
                    <a:pt x="1502645" y="1330793"/>
                    <a:pt x="1483349" y="1354913"/>
                    <a:pt x="1464053" y="1379032"/>
                  </a:cubicBezTo>
                  <a:cubicBezTo>
                    <a:pt x="1451994" y="1395916"/>
                    <a:pt x="1435110" y="1407976"/>
                    <a:pt x="1420638" y="1424859"/>
                  </a:cubicBezTo>
                  <a:cubicBezTo>
                    <a:pt x="1408579" y="1439331"/>
                    <a:pt x="1391695" y="1436919"/>
                    <a:pt x="1379635" y="1429683"/>
                  </a:cubicBezTo>
                  <a:cubicBezTo>
                    <a:pt x="1343456" y="1407976"/>
                    <a:pt x="1312101" y="1383856"/>
                    <a:pt x="1275921" y="1362148"/>
                  </a:cubicBezTo>
                  <a:cubicBezTo>
                    <a:pt x="1251802" y="1347677"/>
                    <a:pt x="1225270" y="1335617"/>
                    <a:pt x="1198739" y="1323557"/>
                  </a:cubicBezTo>
                  <a:cubicBezTo>
                    <a:pt x="1193915" y="1321145"/>
                    <a:pt x="1184267" y="1328381"/>
                    <a:pt x="1177031" y="1333205"/>
                  </a:cubicBezTo>
                  <a:cubicBezTo>
                    <a:pt x="1140852" y="1352501"/>
                    <a:pt x="1104673" y="1374208"/>
                    <a:pt x="1070906" y="1395916"/>
                  </a:cubicBezTo>
                  <a:cubicBezTo>
                    <a:pt x="1061258" y="1403152"/>
                    <a:pt x="1056434" y="1420035"/>
                    <a:pt x="1054022" y="1432095"/>
                  </a:cubicBezTo>
                  <a:cubicBezTo>
                    <a:pt x="1051610" y="1446567"/>
                    <a:pt x="1054022" y="1461039"/>
                    <a:pt x="1054022" y="1473098"/>
                  </a:cubicBezTo>
                  <a:cubicBezTo>
                    <a:pt x="1056434" y="1523749"/>
                    <a:pt x="1061258" y="1574400"/>
                    <a:pt x="1063670" y="1625051"/>
                  </a:cubicBezTo>
                  <a:cubicBezTo>
                    <a:pt x="1063670" y="1632287"/>
                    <a:pt x="1054022" y="1639523"/>
                    <a:pt x="1046786" y="1644347"/>
                  </a:cubicBezTo>
                  <a:cubicBezTo>
                    <a:pt x="1039550" y="1649170"/>
                    <a:pt x="1029902" y="1653994"/>
                    <a:pt x="1020255" y="1653994"/>
                  </a:cubicBezTo>
                  <a:cubicBezTo>
                    <a:pt x="972016" y="1653994"/>
                    <a:pt x="926189" y="1680526"/>
                    <a:pt x="875538" y="1666054"/>
                  </a:cubicBezTo>
                  <a:cubicBezTo>
                    <a:pt x="863478" y="1629875"/>
                    <a:pt x="849006" y="1593696"/>
                    <a:pt x="836947" y="1557517"/>
                  </a:cubicBezTo>
                  <a:cubicBezTo>
                    <a:pt x="829711" y="1538221"/>
                    <a:pt x="824887" y="1516513"/>
                    <a:pt x="820063" y="1494806"/>
                  </a:cubicBezTo>
                  <a:cubicBezTo>
                    <a:pt x="812827" y="1461039"/>
                    <a:pt x="791119" y="1441743"/>
                    <a:pt x="757352" y="1439331"/>
                  </a:cubicBezTo>
                  <a:cubicBezTo>
                    <a:pt x="733233" y="1439331"/>
                    <a:pt x="711525" y="1439331"/>
                    <a:pt x="687406" y="1429683"/>
                  </a:cubicBezTo>
                  <a:cubicBezTo>
                    <a:pt x="646402" y="1415211"/>
                    <a:pt x="622283" y="1427271"/>
                    <a:pt x="593340" y="1468274"/>
                  </a:cubicBezTo>
                  <a:cubicBezTo>
                    <a:pt x="561984" y="1511689"/>
                    <a:pt x="533041" y="1555104"/>
                    <a:pt x="501686" y="1596108"/>
                  </a:cubicBezTo>
                  <a:cubicBezTo>
                    <a:pt x="496862" y="1603343"/>
                    <a:pt x="479978" y="1605755"/>
                    <a:pt x="472742" y="1600931"/>
                  </a:cubicBezTo>
                  <a:cubicBezTo>
                    <a:pt x="438975" y="1584048"/>
                    <a:pt x="407619" y="1564752"/>
                    <a:pt x="376264" y="1545457"/>
                  </a:cubicBezTo>
                  <a:cubicBezTo>
                    <a:pt x="361792" y="1535809"/>
                    <a:pt x="349733" y="1526161"/>
                    <a:pt x="335261" y="1514101"/>
                  </a:cubicBezTo>
                  <a:cubicBezTo>
                    <a:pt x="330437" y="1509278"/>
                    <a:pt x="328025" y="1499630"/>
                    <a:pt x="330437" y="1494806"/>
                  </a:cubicBezTo>
                  <a:cubicBezTo>
                    <a:pt x="340085" y="1470686"/>
                    <a:pt x="352145" y="1446567"/>
                    <a:pt x="364204" y="1422447"/>
                  </a:cubicBezTo>
                  <a:cubicBezTo>
                    <a:pt x="371440" y="1407976"/>
                    <a:pt x="376264" y="1391092"/>
                    <a:pt x="381088" y="1374208"/>
                  </a:cubicBezTo>
                  <a:cubicBezTo>
                    <a:pt x="385912" y="1359737"/>
                    <a:pt x="390736" y="1347677"/>
                    <a:pt x="397972" y="1335617"/>
                  </a:cubicBezTo>
                  <a:cubicBezTo>
                    <a:pt x="410031" y="1313909"/>
                    <a:pt x="407619" y="1282554"/>
                    <a:pt x="388324" y="1263259"/>
                  </a:cubicBezTo>
                  <a:cubicBezTo>
                    <a:pt x="361792" y="1236727"/>
                    <a:pt x="340085" y="1207784"/>
                    <a:pt x="313553" y="1181252"/>
                  </a:cubicBezTo>
                  <a:cubicBezTo>
                    <a:pt x="311142" y="1178840"/>
                    <a:pt x="306318" y="1176428"/>
                    <a:pt x="303906" y="1176428"/>
                  </a:cubicBezTo>
                  <a:cubicBezTo>
                    <a:pt x="279786" y="1178840"/>
                    <a:pt x="255667" y="1181252"/>
                    <a:pt x="231547" y="1183664"/>
                  </a:cubicBezTo>
                  <a:cubicBezTo>
                    <a:pt x="229135" y="1183664"/>
                    <a:pt x="226723" y="1186076"/>
                    <a:pt x="224311" y="1186076"/>
                  </a:cubicBezTo>
                  <a:cubicBezTo>
                    <a:pt x="197780" y="1190900"/>
                    <a:pt x="168836" y="1195724"/>
                    <a:pt x="142305" y="1200548"/>
                  </a:cubicBezTo>
                  <a:cubicBezTo>
                    <a:pt x="125421" y="1202960"/>
                    <a:pt x="108538" y="1210196"/>
                    <a:pt x="89242" y="1212608"/>
                  </a:cubicBezTo>
                  <a:cubicBezTo>
                    <a:pt x="65123" y="1215020"/>
                    <a:pt x="55475" y="1205372"/>
                    <a:pt x="48239" y="1183664"/>
                  </a:cubicBezTo>
                  <a:cubicBezTo>
                    <a:pt x="38591" y="1154721"/>
                    <a:pt x="21708" y="1125778"/>
                    <a:pt x="14472" y="1096834"/>
                  </a:cubicBezTo>
                  <a:cubicBezTo>
                    <a:pt x="9648" y="1075127"/>
                    <a:pt x="9648" y="1051007"/>
                    <a:pt x="14472" y="1029300"/>
                  </a:cubicBezTo>
                  <a:cubicBezTo>
                    <a:pt x="16884" y="1022064"/>
                    <a:pt x="33767" y="1017240"/>
                    <a:pt x="45827" y="1012416"/>
                  </a:cubicBezTo>
                  <a:cubicBezTo>
                    <a:pt x="67535" y="1002768"/>
                    <a:pt x="89242" y="993120"/>
                    <a:pt x="108538" y="981061"/>
                  </a:cubicBezTo>
                  <a:cubicBezTo>
                    <a:pt x="127833" y="971413"/>
                    <a:pt x="147129" y="956941"/>
                    <a:pt x="168836" y="947293"/>
                  </a:cubicBezTo>
                  <a:cubicBezTo>
                    <a:pt x="190544" y="935233"/>
                    <a:pt x="205016" y="920762"/>
                    <a:pt x="205016" y="891818"/>
                  </a:cubicBezTo>
                  <a:cubicBezTo>
                    <a:pt x="202604" y="855639"/>
                    <a:pt x="202604" y="819460"/>
                    <a:pt x="205016" y="780869"/>
                  </a:cubicBezTo>
                  <a:cubicBezTo>
                    <a:pt x="207428" y="756749"/>
                    <a:pt x="185720" y="739866"/>
                    <a:pt x="164013" y="727806"/>
                  </a:cubicBezTo>
                  <a:cubicBezTo>
                    <a:pt x="142305" y="718158"/>
                    <a:pt x="120598" y="706098"/>
                    <a:pt x="98890" y="694038"/>
                  </a:cubicBezTo>
                  <a:cubicBezTo>
                    <a:pt x="79594" y="684391"/>
                    <a:pt x="57887" y="674743"/>
                    <a:pt x="36179" y="665095"/>
                  </a:cubicBezTo>
                  <a:cubicBezTo>
                    <a:pt x="24119" y="660271"/>
                    <a:pt x="12060" y="655447"/>
                    <a:pt x="0" y="650623"/>
                  </a:cubicBezTo>
                  <a:cubicBezTo>
                    <a:pt x="4824" y="640976"/>
                    <a:pt x="4824" y="626504"/>
                    <a:pt x="4824" y="609620"/>
                  </a:cubicBezTo>
                  <a:close/>
                  <a:moveTo>
                    <a:pt x="1239742" y="841167"/>
                  </a:moveTo>
                  <a:cubicBezTo>
                    <a:pt x="1237330" y="841167"/>
                    <a:pt x="1237330" y="841167"/>
                    <a:pt x="1234918" y="841167"/>
                  </a:cubicBezTo>
                  <a:cubicBezTo>
                    <a:pt x="1237330" y="790516"/>
                    <a:pt x="1232506" y="739866"/>
                    <a:pt x="1208387" y="691627"/>
                  </a:cubicBezTo>
                  <a:cubicBezTo>
                    <a:pt x="1198739" y="669919"/>
                    <a:pt x="1193915" y="645800"/>
                    <a:pt x="1179443" y="626504"/>
                  </a:cubicBezTo>
                  <a:cubicBezTo>
                    <a:pt x="1160148" y="597561"/>
                    <a:pt x="1136028" y="571029"/>
                    <a:pt x="1111909" y="544498"/>
                  </a:cubicBezTo>
                  <a:cubicBezTo>
                    <a:pt x="1073318" y="505906"/>
                    <a:pt x="1029902" y="474551"/>
                    <a:pt x="979251" y="455255"/>
                  </a:cubicBezTo>
                  <a:cubicBezTo>
                    <a:pt x="940660" y="440784"/>
                    <a:pt x="902069" y="433548"/>
                    <a:pt x="863478" y="423900"/>
                  </a:cubicBezTo>
                  <a:cubicBezTo>
                    <a:pt x="815239" y="411840"/>
                    <a:pt x="767000" y="428724"/>
                    <a:pt x="718761" y="435960"/>
                  </a:cubicBezTo>
                  <a:cubicBezTo>
                    <a:pt x="716349" y="435960"/>
                    <a:pt x="716349" y="438372"/>
                    <a:pt x="713937" y="438372"/>
                  </a:cubicBezTo>
                  <a:cubicBezTo>
                    <a:pt x="684994" y="450432"/>
                    <a:pt x="658462" y="460079"/>
                    <a:pt x="629519" y="472139"/>
                  </a:cubicBezTo>
                  <a:cubicBezTo>
                    <a:pt x="610223" y="481787"/>
                    <a:pt x="590928" y="491435"/>
                    <a:pt x="576456" y="505906"/>
                  </a:cubicBezTo>
                  <a:cubicBezTo>
                    <a:pt x="554748" y="522790"/>
                    <a:pt x="535453" y="542086"/>
                    <a:pt x="516157" y="561381"/>
                  </a:cubicBezTo>
                  <a:cubicBezTo>
                    <a:pt x="484802" y="590325"/>
                    <a:pt x="465506" y="626504"/>
                    <a:pt x="448623" y="665095"/>
                  </a:cubicBezTo>
                  <a:cubicBezTo>
                    <a:pt x="441387" y="679567"/>
                    <a:pt x="436563" y="691627"/>
                    <a:pt x="431739" y="706098"/>
                  </a:cubicBezTo>
                  <a:cubicBezTo>
                    <a:pt x="424503" y="732630"/>
                    <a:pt x="414855" y="759161"/>
                    <a:pt x="412443" y="785693"/>
                  </a:cubicBezTo>
                  <a:cubicBezTo>
                    <a:pt x="410031" y="821872"/>
                    <a:pt x="410031" y="858051"/>
                    <a:pt x="412443" y="896642"/>
                  </a:cubicBezTo>
                  <a:cubicBezTo>
                    <a:pt x="414855" y="923174"/>
                    <a:pt x="424503" y="949705"/>
                    <a:pt x="434151" y="976237"/>
                  </a:cubicBezTo>
                  <a:cubicBezTo>
                    <a:pt x="441387" y="997944"/>
                    <a:pt x="453447" y="1022064"/>
                    <a:pt x="463094" y="1043771"/>
                  </a:cubicBezTo>
                  <a:cubicBezTo>
                    <a:pt x="472742" y="1060655"/>
                    <a:pt x="482390" y="1079950"/>
                    <a:pt x="494450" y="1094422"/>
                  </a:cubicBezTo>
                  <a:cubicBezTo>
                    <a:pt x="511333" y="1116130"/>
                    <a:pt x="530629" y="1135425"/>
                    <a:pt x="552336" y="1154721"/>
                  </a:cubicBezTo>
                  <a:cubicBezTo>
                    <a:pt x="574044" y="1174017"/>
                    <a:pt x="598164" y="1193312"/>
                    <a:pt x="624695" y="1207784"/>
                  </a:cubicBezTo>
                  <a:cubicBezTo>
                    <a:pt x="646402" y="1219843"/>
                    <a:pt x="672934" y="1229491"/>
                    <a:pt x="699465" y="1236727"/>
                  </a:cubicBezTo>
                  <a:cubicBezTo>
                    <a:pt x="728409" y="1246375"/>
                    <a:pt x="757352" y="1253611"/>
                    <a:pt x="788708" y="1258435"/>
                  </a:cubicBezTo>
                  <a:cubicBezTo>
                    <a:pt x="839358" y="1265670"/>
                    <a:pt x="885186" y="1251199"/>
                    <a:pt x="935836" y="1243963"/>
                  </a:cubicBezTo>
                  <a:cubicBezTo>
                    <a:pt x="938248" y="1243963"/>
                    <a:pt x="940660" y="1243963"/>
                    <a:pt x="940660" y="1241551"/>
                  </a:cubicBezTo>
                  <a:cubicBezTo>
                    <a:pt x="964780" y="1229491"/>
                    <a:pt x="991311" y="1219843"/>
                    <a:pt x="1015431" y="1207784"/>
                  </a:cubicBezTo>
                  <a:cubicBezTo>
                    <a:pt x="1034726" y="1198136"/>
                    <a:pt x="1054022" y="1190900"/>
                    <a:pt x="1068494" y="1178840"/>
                  </a:cubicBezTo>
                  <a:cubicBezTo>
                    <a:pt x="1114321" y="1137837"/>
                    <a:pt x="1164972" y="1096834"/>
                    <a:pt x="1189091" y="1036535"/>
                  </a:cubicBezTo>
                  <a:cubicBezTo>
                    <a:pt x="1198739" y="1014828"/>
                    <a:pt x="1215623" y="993120"/>
                    <a:pt x="1220446" y="971413"/>
                  </a:cubicBezTo>
                  <a:cubicBezTo>
                    <a:pt x="1227682" y="923174"/>
                    <a:pt x="1232506" y="882171"/>
                    <a:pt x="1239742" y="841167"/>
                  </a:cubicBezTo>
                  <a:close/>
                </a:path>
              </a:pathLst>
            </a:custGeom>
            <a:solidFill>
              <a:srgbClr val="41404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8101826" y="433983"/>
              <a:ext cx="40457" cy="81402"/>
            </a:xfrm>
            <a:custGeom>
              <a:rect b="b" l="l" r="r" t="t"/>
              <a:pathLst>
                <a:path extrusionOk="0" h="402795" w="200191">
                  <a:moveTo>
                    <a:pt x="103714" y="402796"/>
                  </a:moveTo>
                  <a:cubicBezTo>
                    <a:pt x="96478" y="393148"/>
                    <a:pt x="86830" y="383500"/>
                    <a:pt x="79594" y="376264"/>
                  </a:cubicBezTo>
                  <a:cubicBezTo>
                    <a:pt x="62711" y="359381"/>
                    <a:pt x="43415" y="342497"/>
                    <a:pt x="26531" y="325613"/>
                  </a:cubicBezTo>
                  <a:cubicBezTo>
                    <a:pt x="9648" y="308730"/>
                    <a:pt x="0" y="289434"/>
                    <a:pt x="0" y="265314"/>
                  </a:cubicBezTo>
                  <a:cubicBezTo>
                    <a:pt x="0" y="248431"/>
                    <a:pt x="7236" y="233959"/>
                    <a:pt x="16884" y="221899"/>
                  </a:cubicBezTo>
                  <a:cubicBezTo>
                    <a:pt x="31355" y="202604"/>
                    <a:pt x="48239" y="180896"/>
                    <a:pt x="60299" y="161601"/>
                  </a:cubicBezTo>
                  <a:cubicBezTo>
                    <a:pt x="171248" y="-14472"/>
                    <a:pt x="50651" y="265314"/>
                    <a:pt x="89242" y="86830"/>
                  </a:cubicBezTo>
                  <a:cubicBezTo>
                    <a:pt x="94066" y="65123"/>
                    <a:pt x="96478" y="45827"/>
                    <a:pt x="98890" y="24119"/>
                  </a:cubicBezTo>
                  <a:cubicBezTo>
                    <a:pt x="98890" y="16884"/>
                    <a:pt x="101302" y="7236"/>
                    <a:pt x="101302" y="0"/>
                  </a:cubicBezTo>
                  <a:cubicBezTo>
                    <a:pt x="106126" y="2412"/>
                    <a:pt x="108538" y="7236"/>
                    <a:pt x="113362" y="12060"/>
                  </a:cubicBezTo>
                  <a:cubicBezTo>
                    <a:pt x="132657" y="38591"/>
                    <a:pt x="154365" y="62711"/>
                    <a:pt x="176072" y="86830"/>
                  </a:cubicBezTo>
                  <a:cubicBezTo>
                    <a:pt x="192956" y="103714"/>
                    <a:pt x="200192" y="125421"/>
                    <a:pt x="200192" y="147129"/>
                  </a:cubicBezTo>
                  <a:cubicBezTo>
                    <a:pt x="200192" y="168836"/>
                    <a:pt x="190544" y="188132"/>
                    <a:pt x="176072" y="202604"/>
                  </a:cubicBezTo>
                  <a:cubicBezTo>
                    <a:pt x="164013" y="217075"/>
                    <a:pt x="149541" y="229135"/>
                    <a:pt x="139893" y="243607"/>
                  </a:cubicBezTo>
                  <a:cubicBezTo>
                    <a:pt x="127833" y="260491"/>
                    <a:pt x="120597" y="279786"/>
                    <a:pt x="118185" y="301494"/>
                  </a:cubicBezTo>
                  <a:cubicBezTo>
                    <a:pt x="118185" y="303906"/>
                    <a:pt x="118185" y="308730"/>
                    <a:pt x="115774" y="311142"/>
                  </a:cubicBezTo>
                  <a:cubicBezTo>
                    <a:pt x="110950" y="318377"/>
                    <a:pt x="110950" y="328025"/>
                    <a:pt x="110950" y="337673"/>
                  </a:cubicBezTo>
                  <a:cubicBezTo>
                    <a:pt x="108538" y="349733"/>
                    <a:pt x="108538" y="364205"/>
                    <a:pt x="106126" y="376264"/>
                  </a:cubicBezTo>
                  <a:cubicBezTo>
                    <a:pt x="106126" y="385912"/>
                    <a:pt x="106126" y="393148"/>
                    <a:pt x="103714" y="402796"/>
                  </a:cubicBezTo>
                  <a:cubicBezTo>
                    <a:pt x="103714" y="402796"/>
                    <a:pt x="103714" y="402796"/>
                    <a:pt x="103714" y="402796"/>
                  </a:cubicBezTo>
                  <a:close/>
                </a:path>
              </a:pathLst>
            </a:custGeom>
            <a:solidFill>
              <a:srgbClr val="5D7E8B"/>
            </a:solidFill>
            <a:ln cap="flat" cmpd="sng" w="9525">
              <a:solidFill>
                <a:srgbClr val="5D7E8B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626" name="Google Shape;626;p36"/>
            <p:cNvGrpSpPr/>
            <p:nvPr/>
          </p:nvGrpSpPr>
          <p:grpSpPr>
            <a:xfrm>
              <a:off x="7961573" y="273927"/>
              <a:ext cx="323736" cy="92426"/>
              <a:chOff x="4040753" y="3560968"/>
              <a:chExt cx="1596710" cy="455858"/>
            </a:xfrm>
          </p:grpSpPr>
          <p:sp>
            <p:nvSpPr>
              <p:cNvPr id="627" name="Google Shape;627;p36"/>
              <p:cNvSpPr/>
              <p:nvPr/>
            </p:nvSpPr>
            <p:spPr>
              <a:xfrm>
                <a:off x="4318127" y="3560968"/>
                <a:ext cx="115773" cy="207427"/>
              </a:xfrm>
              <a:custGeom>
                <a:rect b="b" l="l" r="r" t="t"/>
                <a:pathLst>
                  <a:path extrusionOk="0" h="207427" w="115773">
                    <a:moveTo>
                      <a:pt x="115774" y="207428"/>
                    </a:moveTo>
                    <a:lnTo>
                      <a:pt x="0" y="207428"/>
                    </a:lnTo>
                    <a:lnTo>
                      <a:pt x="0" y="0"/>
                    </a:lnTo>
                    <a:lnTo>
                      <a:pt x="115774" y="0"/>
                    </a:lnTo>
                    <a:lnTo>
                      <a:pt x="115774" y="28943"/>
                    </a:lnTo>
                    <a:lnTo>
                      <a:pt x="33767" y="28943"/>
                    </a:lnTo>
                    <a:lnTo>
                      <a:pt x="33767" y="86830"/>
                    </a:lnTo>
                    <a:lnTo>
                      <a:pt x="110950" y="86830"/>
                    </a:lnTo>
                    <a:lnTo>
                      <a:pt x="110950" y="115774"/>
                    </a:lnTo>
                    <a:lnTo>
                      <a:pt x="33767" y="115774"/>
                    </a:lnTo>
                    <a:lnTo>
                      <a:pt x="33767" y="180896"/>
                    </a:lnTo>
                    <a:lnTo>
                      <a:pt x="115774" y="180896"/>
                    </a:lnTo>
                    <a:lnTo>
                      <a:pt x="115774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4462844" y="3560968"/>
                <a:ext cx="135069" cy="212251"/>
              </a:xfrm>
              <a:custGeom>
                <a:rect b="b" l="l" r="r" t="t"/>
                <a:pathLst>
                  <a:path extrusionOk="0" h="212251" w="135069">
                    <a:moveTo>
                      <a:pt x="135069" y="151953"/>
                    </a:moveTo>
                    <a:cubicBezTo>
                      <a:pt x="135069" y="171248"/>
                      <a:pt x="127833" y="185720"/>
                      <a:pt x="115774" y="195368"/>
                    </a:cubicBezTo>
                    <a:cubicBezTo>
                      <a:pt x="103714" y="205016"/>
                      <a:pt x="84418" y="212252"/>
                      <a:pt x="60299" y="212252"/>
                    </a:cubicBezTo>
                    <a:cubicBezTo>
                      <a:pt x="36179" y="212252"/>
                      <a:pt x="16884" y="207428"/>
                      <a:pt x="2412" y="200192"/>
                    </a:cubicBezTo>
                    <a:lnTo>
                      <a:pt x="2412" y="168836"/>
                    </a:lnTo>
                    <a:cubicBezTo>
                      <a:pt x="12060" y="173660"/>
                      <a:pt x="21708" y="176072"/>
                      <a:pt x="31355" y="178484"/>
                    </a:cubicBezTo>
                    <a:cubicBezTo>
                      <a:pt x="41003" y="180896"/>
                      <a:pt x="50651" y="183308"/>
                      <a:pt x="60299" y="183308"/>
                    </a:cubicBezTo>
                    <a:cubicBezTo>
                      <a:pt x="74770" y="183308"/>
                      <a:pt x="84418" y="180896"/>
                      <a:pt x="89242" y="176072"/>
                    </a:cubicBezTo>
                    <a:cubicBezTo>
                      <a:pt x="94066" y="171248"/>
                      <a:pt x="98890" y="164013"/>
                      <a:pt x="98890" y="156777"/>
                    </a:cubicBezTo>
                    <a:cubicBezTo>
                      <a:pt x="98890" y="149541"/>
                      <a:pt x="96478" y="142305"/>
                      <a:pt x="89242" y="137481"/>
                    </a:cubicBezTo>
                    <a:cubicBezTo>
                      <a:pt x="82006" y="132657"/>
                      <a:pt x="72358" y="125421"/>
                      <a:pt x="53063" y="118185"/>
                    </a:cubicBezTo>
                    <a:cubicBezTo>
                      <a:pt x="33767" y="110950"/>
                      <a:pt x="21708" y="101302"/>
                      <a:pt x="12060" y="91654"/>
                    </a:cubicBezTo>
                    <a:cubicBezTo>
                      <a:pt x="2412" y="82006"/>
                      <a:pt x="0" y="69946"/>
                      <a:pt x="0" y="55475"/>
                    </a:cubicBezTo>
                    <a:cubicBezTo>
                      <a:pt x="0" y="38591"/>
                      <a:pt x="7236" y="24119"/>
                      <a:pt x="19296" y="14472"/>
                    </a:cubicBezTo>
                    <a:cubicBezTo>
                      <a:pt x="31355" y="4824"/>
                      <a:pt x="48239" y="0"/>
                      <a:pt x="67535" y="0"/>
                    </a:cubicBezTo>
                    <a:cubicBezTo>
                      <a:pt x="86830" y="0"/>
                      <a:pt x="106126" y="4824"/>
                      <a:pt x="125421" y="12060"/>
                    </a:cubicBezTo>
                    <a:lnTo>
                      <a:pt x="120597" y="38591"/>
                    </a:lnTo>
                    <a:cubicBezTo>
                      <a:pt x="101302" y="31355"/>
                      <a:pt x="86830" y="26531"/>
                      <a:pt x="72358" y="26531"/>
                    </a:cubicBezTo>
                    <a:cubicBezTo>
                      <a:pt x="60299" y="26531"/>
                      <a:pt x="53063" y="28943"/>
                      <a:pt x="48239" y="33767"/>
                    </a:cubicBezTo>
                    <a:cubicBezTo>
                      <a:pt x="43415" y="38591"/>
                      <a:pt x="38591" y="45827"/>
                      <a:pt x="38591" y="53063"/>
                    </a:cubicBezTo>
                    <a:cubicBezTo>
                      <a:pt x="38591" y="57887"/>
                      <a:pt x="38591" y="62711"/>
                      <a:pt x="41003" y="67535"/>
                    </a:cubicBezTo>
                    <a:cubicBezTo>
                      <a:pt x="43415" y="72358"/>
                      <a:pt x="45827" y="74770"/>
                      <a:pt x="53063" y="77182"/>
                    </a:cubicBezTo>
                    <a:cubicBezTo>
                      <a:pt x="60299" y="79594"/>
                      <a:pt x="67535" y="84418"/>
                      <a:pt x="82006" y="91654"/>
                    </a:cubicBezTo>
                    <a:cubicBezTo>
                      <a:pt x="96478" y="98890"/>
                      <a:pt x="108538" y="103714"/>
                      <a:pt x="115774" y="108538"/>
                    </a:cubicBezTo>
                    <a:cubicBezTo>
                      <a:pt x="123009" y="113362"/>
                      <a:pt x="127833" y="120597"/>
                      <a:pt x="130245" y="127833"/>
                    </a:cubicBezTo>
                    <a:cubicBezTo>
                      <a:pt x="132657" y="135069"/>
                      <a:pt x="135069" y="142305"/>
                      <a:pt x="135069" y="151953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29" name="Google Shape;629;p36"/>
              <p:cNvSpPr/>
              <p:nvPr/>
            </p:nvSpPr>
            <p:spPr>
              <a:xfrm>
                <a:off x="4629268" y="3565792"/>
                <a:ext cx="156776" cy="209839"/>
              </a:xfrm>
              <a:custGeom>
                <a:rect b="b" l="l" r="r" t="t"/>
                <a:pathLst>
                  <a:path extrusionOk="0" h="209839" w="156776">
                    <a:moveTo>
                      <a:pt x="96478" y="24119"/>
                    </a:moveTo>
                    <a:cubicBezTo>
                      <a:pt x="77182" y="24119"/>
                      <a:pt x="62711" y="31355"/>
                      <a:pt x="50651" y="45827"/>
                    </a:cubicBezTo>
                    <a:cubicBezTo>
                      <a:pt x="38591" y="60299"/>
                      <a:pt x="33767" y="79594"/>
                      <a:pt x="33767" y="103714"/>
                    </a:cubicBezTo>
                    <a:cubicBezTo>
                      <a:pt x="33767" y="130245"/>
                      <a:pt x="38591" y="147129"/>
                      <a:pt x="50651" y="161601"/>
                    </a:cubicBezTo>
                    <a:cubicBezTo>
                      <a:pt x="62711" y="176072"/>
                      <a:pt x="77182" y="180896"/>
                      <a:pt x="96478" y="180896"/>
                    </a:cubicBezTo>
                    <a:cubicBezTo>
                      <a:pt x="106126" y="180896"/>
                      <a:pt x="113362" y="180896"/>
                      <a:pt x="123009" y="178484"/>
                    </a:cubicBezTo>
                    <a:cubicBezTo>
                      <a:pt x="132657" y="176072"/>
                      <a:pt x="139893" y="173660"/>
                      <a:pt x="149541" y="171248"/>
                    </a:cubicBezTo>
                    <a:lnTo>
                      <a:pt x="149541" y="200192"/>
                    </a:lnTo>
                    <a:cubicBezTo>
                      <a:pt x="132657" y="207428"/>
                      <a:pt x="115774" y="209840"/>
                      <a:pt x="94066" y="209840"/>
                    </a:cubicBezTo>
                    <a:cubicBezTo>
                      <a:pt x="62711" y="209840"/>
                      <a:pt x="41003" y="200192"/>
                      <a:pt x="24119" y="183308"/>
                    </a:cubicBezTo>
                    <a:cubicBezTo>
                      <a:pt x="7236" y="166425"/>
                      <a:pt x="0" y="139893"/>
                      <a:pt x="0" y="103714"/>
                    </a:cubicBezTo>
                    <a:cubicBezTo>
                      <a:pt x="0" y="82006"/>
                      <a:pt x="4824" y="62711"/>
                      <a:pt x="12060" y="48239"/>
                    </a:cubicBezTo>
                    <a:cubicBezTo>
                      <a:pt x="19296" y="33767"/>
                      <a:pt x="31355" y="19296"/>
                      <a:pt x="45827" y="12060"/>
                    </a:cubicBezTo>
                    <a:cubicBezTo>
                      <a:pt x="60299" y="4824"/>
                      <a:pt x="77182" y="0"/>
                      <a:pt x="98890" y="0"/>
                    </a:cubicBezTo>
                    <a:cubicBezTo>
                      <a:pt x="120597" y="0"/>
                      <a:pt x="139893" y="4824"/>
                      <a:pt x="156777" y="14472"/>
                    </a:cubicBezTo>
                    <a:lnTo>
                      <a:pt x="144717" y="43415"/>
                    </a:lnTo>
                    <a:cubicBezTo>
                      <a:pt x="137481" y="41003"/>
                      <a:pt x="130245" y="36179"/>
                      <a:pt x="123009" y="33767"/>
                    </a:cubicBezTo>
                    <a:cubicBezTo>
                      <a:pt x="115774" y="31355"/>
                      <a:pt x="103714" y="24119"/>
                      <a:pt x="96478" y="2411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4810164" y="3560968"/>
                <a:ext cx="192955" cy="214663"/>
              </a:xfrm>
              <a:custGeom>
                <a:rect b="b" l="l" r="r" t="t"/>
                <a:pathLst>
                  <a:path extrusionOk="0" h="214663" w="192955">
                    <a:moveTo>
                      <a:pt x="192956" y="106126"/>
                    </a:moveTo>
                    <a:cubicBezTo>
                      <a:pt x="192956" y="139893"/>
                      <a:pt x="185720" y="166424"/>
                      <a:pt x="168836" y="185720"/>
                    </a:cubicBezTo>
                    <a:cubicBezTo>
                      <a:pt x="151953" y="205016"/>
                      <a:pt x="127833" y="214663"/>
                      <a:pt x="96478" y="214663"/>
                    </a:cubicBezTo>
                    <a:cubicBezTo>
                      <a:pt x="65123" y="214663"/>
                      <a:pt x="41003" y="205016"/>
                      <a:pt x="24119" y="185720"/>
                    </a:cubicBezTo>
                    <a:cubicBezTo>
                      <a:pt x="7236" y="166424"/>
                      <a:pt x="0" y="139893"/>
                      <a:pt x="0" y="106126"/>
                    </a:cubicBezTo>
                    <a:cubicBezTo>
                      <a:pt x="0" y="72358"/>
                      <a:pt x="7236" y="45827"/>
                      <a:pt x="24119" y="26531"/>
                    </a:cubicBezTo>
                    <a:cubicBezTo>
                      <a:pt x="41003" y="7236"/>
                      <a:pt x="65123" y="0"/>
                      <a:pt x="96478" y="0"/>
                    </a:cubicBezTo>
                    <a:cubicBezTo>
                      <a:pt x="127833" y="0"/>
                      <a:pt x="151953" y="9648"/>
                      <a:pt x="168836" y="28943"/>
                    </a:cubicBezTo>
                    <a:cubicBezTo>
                      <a:pt x="185720" y="48239"/>
                      <a:pt x="192956" y="72358"/>
                      <a:pt x="192956" y="106126"/>
                    </a:cubicBezTo>
                    <a:close/>
                    <a:moveTo>
                      <a:pt x="36179" y="106126"/>
                    </a:moveTo>
                    <a:cubicBezTo>
                      <a:pt x="36179" y="132657"/>
                      <a:pt x="41003" y="151953"/>
                      <a:pt x="50651" y="164013"/>
                    </a:cubicBezTo>
                    <a:cubicBezTo>
                      <a:pt x="60299" y="176072"/>
                      <a:pt x="77182" y="183308"/>
                      <a:pt x="96478" y="183308"/>
                    </a:cubicBezTo>
                    <a:cubicBezTo>
                      <a:pt x="115774" y="183308"/>
                      <a:pt x="132657" y="176072"/>
                      <a:pt x="142305" y="164013"/>
                    </a:cubicBezTo>
                    <a:cubicBezTo>
                      <a:pt x="151953" y="151953"/>
                      <a:pt x="156777" y="132657"/>
                      <a:pt x="156777" y="106126"/>
                    </a:cubicBezTo>
                    <a:cubicBezTo>
                      <a:pt x="156777" y="79594"/>
                      <a:pt x="151953" y="62711"/>
                      <a:pt x="142305" y="48239"/>
                    </a:cubicBezTo>
                    <a:cubicBezTo>
                      <a:pt x="132657" y="33767"/>
                      <a:pt x="118185" y="28943"/>
                      <a:pt x="96478" y="28943"/>
                    </a:cubicBezTo>
                    <a:cubicBezTo>
                      <a:pt x="77182" y="28943"/>
                      <a:pt x="60299" y="36179"/>
                      <a:pt x="50651" y="48239"/>
                    </a:cubicBezTo>
                    <a:cubicBezTo>
                      <a:pt x="41003" y="60299"/>
                      <a:pt x="36179" y="79594"/>
                      <a:pt x="36179" y="106126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5048947" y="3560968"/>
                <a:ext cx="120597" cy="207427"/>
              </a:xfrm>
              <a:custGeom>
                <a:rect b="b" l="l" r="r" t="t"/>
                <a:pathLst>
                  <a:path extrusionOk="0" h="207427" w="120597">
                    <a:moveTo>
                      <a:pt x="0" y="207428"/>
                    </a:moveTo>
                    <a:lnTo>
                      <a:pt x="0" y="0"/>
                    </a:lnTo>
                    <a:lnTo>
                      <a:pt x="33767" y="0"/>
                    </a:lnTo>
                    <a:lnTo>
                      <a:pt x="33767" y="178484"/>
                    </a:lnTo>
                    <a:lnTo>
                      <a:pt x="120597" y="178484"/>
                    </a:lnTo>
                    <a:lnTo>
                      <a:pt x="120597" y="207428"/>
                    </a:lnTo>
                    <a:lnTo>
                      <a:pt x="0" y="20742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5179193" y="3560968"/>
                <a:ext cx="190544" cy="207427"/>
              </a:xfrm>
              <a:custGeom>
                <a:rect b="b" l="l" r="r" t="t"/>
                <a:pathLst>
                  <a:path extrusionOk="0" h="207427" w="190544">
                    <a:moveTo>
                      <a:pt x="154365" y="207428"/>
                    </a:moveTo>
                    <a:lnTo>
                      <a:pt x="132657" y="149541"/>
                    </a:lnTo>
                    <a:lnTo>
                      <a:pt x="53063" y="149541"/>
                    </a:lnTo>
                    <a:lnTo>
                      <a:pt x="33767" y="207428"/>
                    </a:lnTo>
                    <a:lnTo>
                      <a:pt x="0" y="207428"/>
                    </a:lnTo>
                    <a:lnTo>
                      <a:pt x="77182" y="0"/>
                    </a:lnTo>
                    <a:lnTo>
                      <a:pt x="113362" y="0"/>
                    </a:lnTo>
                    <a:lnTo>
                      <a:pt x="190544" y="207428"/>
                    </a:lnTo>
                    <a:lnTo>
                      <a:pt x="154365" y="207428"/>
                    </a:lnTo>
                    <a:close/>
                    <a:moveTo>
                      <a:pt x="125421" y="123009"/>
                    </a:moveTo>
                    <a:lnTo>
                      <a:pt x="106126" y="67535"/>
                    </a:lnTo>
                    <a:cubicBezTo>
                      <a:pt x="103714" y="62711"/>
                      <a:pt x="103714" y="57887"/>
                      <a:pt x="101302" y="50651"/>
                    </a:cubicBezTo>
                    <a:cubicBezTo>
                      <a:pt x="98890" y="43415"/>
                      <a:pt x="96478" y="36179"/>
                      <a:pt x="96478" y="33767"/>
                    </a:cubicBezTo>
                    <a:cubicBezTo>
                      <a:pt x="94066" y="45827"/>
                      <a:pt x="89242" y="57887"/>
                      <a:pt x="84418" y="72358"/>
                    </a:cubicBezTo>
                    <a:lnTo>
                      <a:pt x="65123" y="125421"/>
                    </a:lnTo>
                    <a:lnTo>
                      <a:pt x="125421" y="1254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3" name="Google Shape;633;p36"/>
              <p:cNvSpPr/>
              <p:nvPr/>
            </p:nvSpPr>
            <p:spPr>
              <a:xfrm>
                <a:off x="4040753" y="3838342"/>
                <a:ext cx="123009" cy="171248"/>
              </a:xfrm>
              <a:custGeom>
                <a:rect b="b" l="l" r="r" t="t"/>
                <a:pathLst>
                  <a:path extrusionOk="0" h="171248" w="123009">
                    <a:moveTo>
                      <a:pt x="123009" y="55475"/>
                    </a:moveTo>
                    <a:cubicBezTo>
                      <a:pt x="123009" y="74770"/>
                      <a:pt x="118186" y="89242"/>
                      <a:pt x="106126" y="98890"/>
                    </a:cubicBezTo>
                    <a:cubicBezTo>
                      <a:pt x="94066" y="108538"/>
                      <a:pt x="79594" y="115774"/>
                      <a:pt x="57887" y="115774"/>
                    </a:cubicBezTo>
                    <a:lnTo>
                      <a:pt x="45827" y="115774"/>
                    </a:lnTo>
                    <a:lnTo>
                      <a:pt x="45827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cubicBezTo>
                      <a:pt x="82006" y="0"/>
                      <a:pt x="98890" y="4824"/>
                      <a:pt x="108538" y="14472"/>
                    </a:cubicBezTo>
                    <a:cubicBezTo>
                      <a:pt x="118186" y="24119"/>
                      <a:pt x="123009" y="38591"/>
                      <a:pt x="123009" y="55475"/>
                    </a:cubicBezTo>
                    <a:close/>
                    <a:moveTo>
                      <a:pt x="45827" y="77182"/>
                    </a:moveTo>
                    <a:lnTo>
                      <a:pt x="53063" y="77182"/>
                    </a:lnTo>
                    <a:cubicBezTo>
                      <a:pt x="60299" y="77182"/>
                      <a:pt x="65123" y="74770"/>
                      <a:pt x="69947" y="72358"/>
                    </a:cubicBezTo>
                    <a:cubicBezTo>
                      <a:pt x="74770" y="67535"/>
                      <a:pt x="77182" y="62711"/>
                      <a:pt x="77182" y="55475"/>
                    </a:cubicBezTo>
                    <a:cubicBezTo>
                      <a:pt x="77182" y="43415"/>
                      <a:pt x="69947" y="38591"/>
                      <a:pt x="57887" y="38591"/>
                    </a:cubicBezTo>
                    <a:lnTo>
                      <a:pt x="45827" y="38591"/>
                    </a:lnTo>
                    <a:lnTo>
                      <a:pt x="45827" y="7718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4" name="Google Shape;634;p36"/>
              <p:cNvSpPr/>
              <p:nvPr/>
            </p:nvSpPr>
            <p:spPr>
              <a:xfrm>
                <a:off x="4183058" y="3838342"/>
                <a:ext cx="168836" cy="173660"/>
              </a:xfrm>
              <a:custGeom>
                <a:rect b="b" l="l" r="r" t="t"/>
                <a:pathLst>
                  <a:path extrusionOk="0" h="173660" w="168836">
                    <a:moveTo>
                      <a:pt x="168836" y="86830"/>
                    </a:moveTo>
                    <a:cubicBezTo>
                      <a:pt x="168836" y="115774"/>
                      <a:pt x="161601" y="137481"/>
                      <a:pt x="147129" y="151953"/>
                    </a:cubicBezTo>
                    <a:cubicBezTo>
                      <a:pt x="132657" y="166424"/>
                      <a:pt x="110950" y="173660"/>
                      <a:pt x="84418" y="173660"/>
                    </a:cubicBezTo>
                    <a:cubicBezTo>
                      <a:pt x="57887" y="173660"/>
                      <a:pt x="36179" y="166424"/>
                      <a:pt x="21708" y="151953"/>
                    </a:cubicBezTo>
                    <a:cubicBezTo>
                      <a:pt x="7236" y="137481"/>
                      <a:pt x="0" y="115774"/>
                      <a:pt x="0" y="86830"/>
                    </a:cubicBezTo>
                    <a:cubicBezTo>
                      <a:pt x="0" y="57887"/>
                      <a:pt x="7236" y="36179"/>
                      <a:pt x="21708" y="21707"/>
                    </a:cubicBezTo>
                    <a:cubicBezTo>
                      <a:pt x="36179" y="7236"/>
                      <a:pt x="57887" y="0"/>
                      <a:pt x="84418" y="0"/>
                    </a:cubicBezTo>
                    <a:cubicBezTo>
                      <a:pt x="110950" y="0"/>
                      <a:pt x="132657" y="7236"/>
                      <a:pt x="147129" y="21707"/>
                    </a:cubicBezTo>
                    <a:cubicBezTo>
                      <a:pt x="164013" y="36179"/>
                      <a:pt x="168836" y="57887"/>
                      <a:pt x="168836" y="86830"/>
                    </a:cubicBezTo>
                    <a:close/>
                    <a:moveTo>
                      <a:pt x="50651" y="86830"/>
                    </a:moveTo>
                    <a:cubicBezTo>
                      <a:pt x="50651" y="120597"/>
                      <a:pt x="62711" y="137481"/>
                      <a:pt x="84418" y="137481"/>
                    </a:cubicBezTo>
                    <a:cubicBezTo>
                      <a:pt x="96478" y="137481"/>
                      <a:pt x="106126" y="132657"/>
                      <a:pt x="110950" y="125421"/>
                    </a:cubicBezTo>
                    <a:cubicBezTo>
                      <a:pt x="115774" y="118185"/>
                      <a:pt x="120597" y="103714"/>
                      <a:pt x="120597" y="86830"/>
                    </a:cubicBezTo>
                    <a:cubicBezTo>
                      <a:pt x="120597" y="69946"/>
                      <a:pt x="118186" y="57887"/>
                      <a:pt x="110950" y="48239"/>
                    </a:cubicBezTo>
                    <a:cubicBezTo>
                      <a:pt x="106126" y="41003"/>
                      <a:pt x="96478" y="36179"/>
                      <a:pt x="84418" y="36179"/>
                    </a:cubicBezTo>
                    <a:cubicBezTo>
                      <a:pt x="62711" y="36179"/>
                      <a:pt x="50651" y="53063"/>
                      <a:pt x="50651" y="8683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4383249" y="3838342"/>
                <a:ext cx="113361" cy="171248"/>
              </a:xfrm>
              <a:custGeom>
                <a:rect b="b" l="l" r="r" t="t"/>
                <a:pathLst>
                  <a:path extrusionOk="0" h="171248" w="113361">
                    <a:moveTo>
                      <a:pt x="0" y="171248"/>
                    </a:moveTo>
                    <a:lnTo>
                      <a:pt x="0" y="0"/>
                    </a:lnTo>
                    <a:lnTo>
                      <a:pt x="48239" y="0"/>
                    </a:lnTo>
                    <a:lnTo>
                      <a:pt x="48239" y="135069"/>
                    </a:lnTo>
                    <a:lnTo>
                      <a:pt x="113362" y="135069"/>
                    </a:lnTo>
                    <a:lnTo>
                      <a:pt x="113362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4525554" y="3838342"/>
                <a:ext cx="45826" cy="171248"/>
              </a:xfrm>
              <a:custGeom>
                <a:rect b="b" l="l" r="r" t="t"/>
                <a:pathLst>
                  <a:path extrusionOk="0" h="171248" w="45826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4597913" y="3835930"/>
                <a:ext cx="130245" cy="173660"/>
              </a:xfrm>
              <a:custGeom>
                <a:rect b="b" l="l" r="r" t="t"/>
                <a:pathLst>
                  <a:path extrusionOk="0" h="173660" w="130245">
                    <a:moveTo>
                      <a:pt x="86830" y="173660"/>
                    </a:moveTo>
                    <a:lnTo>
                      <a:pt x="41003" y="173660"/>
                    </a:lnTo>
                    <a:lnTo>
                      <a:pt x="41003" y="38591"/>
                    </a:lnTo>
                    <a:lnTo>
                      <a:pt x="0" y="38591"/>
                    </a:lnTo>
                    <a:lnTo>
                      <a:pt x="0" y="0"/>
                    </a:lnTo>
                    <a:lnTo>
                      <a:pt x="130245" y="0"/>
                    </a:lnTo>
                    <a:lnTo>
                      <a:pt x="130245" y="38591"/>
                    </a:lnTo>
                    <a:lnTo>
                      <a:pt x="89242" y="38591"/>
                    </a:lnTo>
                    <a:lnTo>
                      <a:pt x="89242" y="17366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4752278" y="3787691"/>
                <a:ext cx="103713" cy="221899"/>
              </a:xfrm>
              <a:custGeom>
                <a:rect b="b" l="l" r="r" t="t"/>
                <a:pathLst>
                  <a:path extrusionOk="0" h="221899" w="103713">
                    <a:moveTo>
                      <a:pt x="101302" y="221899"/>
                    </a:moveTo>
                    <a:lnTo>
                      <a:pt x="0" y="221899"/>
                    </a:lnTo>
                    <a:lnTo>
                      <a:pt x="0" y="50651"/>
                    </a:lnTo>
                    <a:lnTo>
                      <a:pt x="101302" y="50651"/>
                    </a:lnTo>
                    <a:lnTo>
                      <a:pt x="101302" y="86830"/>
                    </a:lnTo>
                    <a:lnTo>
                      <a:pt x="45827" y="86830"/>
                    </a:lnTo>
                    <a:lnTo>
                      <a:pt x="45827" y="113362"/>
                    </a:lnTo>
                    <a:lnTo>
                      <a:pt x="96478" y="113362"/>
                    </a:lnTo>
                    <a:lnTo>
                      <a:pt x="96478" y="149541"/>
                    </a:lnTo>
                    <a:lnTo>
                      <a:pt x="45827" y="149541"/>
                    </a:lnTo>
                    <a:lnTo>
                      <a:pt x="45827" y="180896"/>
                    </a:lnTo>
                    <a:lnTo>
                      <a:pt x="101302" y="180896"/>
                    </a:lnTo>
                    <a:lnTo>
                      <a:pt x="101302" y="221899"/>
                    </a:lnTo>
                    <a:close/>
                    <a:moveTo>
                      <a:pt x="21708" y="36179"/>
                    </a:moveTo>
                    <a:lnTo>
                      <a:pt x="21708" y="33767"/>
                    </a:lnTo>
                    <a:cubicBezTo>
                      <a:pt x="33767" y="21708"/>
                      <a:pt x="41003" y="12060"/>
                      <a:pt x="45827" y="9648"/>
                    </a:cubicBezTo>
                    <a:cubicBezTo>
                      <a:pt x="50651" y="7236"/>
                      <a:pt x="50651" y="2412"/>
                      <a:pt x="53063" y="0"/>
                    </a:cubicBezTo>
                    <a:lnTo>
                      <a:pt x="103714" y="0"/>
                    </a:lnTo>
                    <a:lnTo>
                      <a:pt x="103714" y="2412"/>
                    </a:lnTo>
                    <a:cubicBezTo>
                      <a:pt x="96478" y="7236"/>
                      <a:pt x="89242" y="14472"/>
                      <a:pt x="77182" y="21708"/>
                    </a:cubicBezTo>
                    <a:cubicBezTo>
                      <a:pt x="65123" y="28943"/>
                      <a:pt x="57887" y="36179"/>
                      <a:pt x="53063" y="38591"/>
                    </a:cubicBezTo>
                    <a:lnTo>
                      <a:pt x="21708" y="3859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4875287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09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7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1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5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5041712" y="3838342"/>
                <a:ext cx="161600" cy="171248"/>
              </a:xfrm>
              <a:custGeom>
                <a:rect b="b" l="l" r="r" t="t"/>
                <a:pathLst>
                  <a:path extrusionOk="0" h="171248" w="161600">
                    <a:moveTo>
                      <a:pt x="161601" y="171248"/>
                    </a:moveTo>
                    <a:lnTo>
                      <a:pt x="101302" y="171248"/>
                    </a:lnTo>
                    <a:lnTo>
                      <a:pt x="38591" y="50651"/>
                    </a:lnTo>
                    <a:lnTo>
                      <a:pt x="38591" y="50651"/>
                    </a:lnTo>
                    <a:cubicBezTo>
                      <a:pt x="41003" y="69946"/>
                      <a:pt x="41003" y="84418"/>
                      <a:pt x="41003" y="94066"/>
                    </a:cubicBezTo>
                    <a:lnTo>
                      <a:pt x="41003" y="171248"/>
                    </a:lnTo>
                    <a:lnTo>
                      <a:pt x="0" y="171248"/>
                    </a:lnTo>
                    <a:lnTo>
                      <a:pt x="0" y="0"/>
                    </a:lnTo>
                    <a:lnTo>
                      <a:pt x="60299" y="0"/>
                    </a:lnTo>
                    <a:lnTo>
                      <a:pt x="123009" y="120597"/>
                    </a:lnTo>
                    <a:lnTo>
                      <a:pt x="123009" y="120597"/>
                    </a:lnTo>
                    <a:cubicBezTo>
                      <a:pt x="123009" y="103714"/>
                      <a:pt x="120597" y="89242"/>
                      <a:pt x="120597" y="79594"/>
                    </a:cubicBezTo>
                    <a:lnTo>
                      <a:pt x="120597" y="2412"/>
                    </a:lnTo>
                    <a:lnTo>
                      <a:pt x="161601" y="2412"/>
                    </a:lnTo>
                    <a:lnTo>
                      <a:pt x="161601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1" name="Google Shape;641;p36"/>
              <p:cNvSpPr/>
              <p:nvPr/>
            </p:nvSpPr>
            <p:spPr>
              <a:xfrm>
                <a:off x="5241903" y="3838342"/>
                <a:ext cx="45827" cy="171248"/>
              </a:xfrm>
              <a:custGeom>
                <a:rect b="b" l="l" r="r" t="t"/>
                <a:pathLst>
                  <a:path extrusionOk="0" h="171248" w="45827">
                    <a:moveTo>
                      <a:pt x="0" y="171248"/>
                    </a:moveTo>
                    <a:lnTo>
                      <a:pt x="0" y="0"/>
                    </a:lnTo>
                    <a:lnTo>
                      <a:pt x="45827" y="0"/>
                    </a:lnTo>
                    <a:lnTo>
                      <a:pt x="45827" y="171248"/>
                    </a:lnTo>
                    <a:lnTo>
                      <a:pt x="0" y="171248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>
                <a:off x="5316674" y="3840754"/>
                <a:ext cx="135069" cy="176072"/>
              </a:xfrm>
              <a:custGeom>
                <a:rect b="b" l="l" r="r" t="t"/>
                <a:pathLst>
                  <a:path extrusionOk="0" h="176072" w="135069">
                    <a:moveTo>
                      <a:pt x="84418" y="33767"/>
                    </a:moveTo>
                    <a:cubicBezTo>
                      <a:pt x="72358" y="33767"/>
                      <a:pt x="65123" y="38591"/>
                      <a:pt x="57887" y="48239"/>
                    </a:cubicBezTo>
                    <a:cubicBezTo>
                      <a:pt x="50651" y="57887"/>
                      <a:pt x="48239" y="69947"/>
                      <a:pt x="48239" y="86830"/>
                    </a:cubicBezTo>
                    <a:cubicBezTo>
                      <a:pt x="48239" y="120597"/>
                      <a:pt x="60299" y="137481"/>
                      <a:pt x="86830" y="137481"/>
                    </a:cubicBezTo>
                    <a:cubicBezTo>
                      <a:pt x="94066" y="137481"/>
                      <a:pt x="101302" y="137481"/>
                      <a:pt x="108538" y="135069"/>
                    </a:cubicBezTo>
                    <a:cubicBezTo>
                      <a:pt x="115774" y="132657"/>
                      <a:pt x="123010" y="130245"/>
                      <a:pt x="130245" y="127833"/>
                    </a:cubicBezTo>
                    <a:lnTo>
                      <a:pt x="130245" y="166425"/>
                    </a:lnTo>
                    <a:cubicBezTo>
                      <a:pt x="115774" y="173660"/>
                      <a:pt x="98890" y="176072"/>
                      <a:pt x="82006" y="176072"/>
                    </a:cubicBezTo>
                    <a:cubicBezTo>
                      <a:pt x="55475" y="176072"/>
                      <a:pt x="36179" y="168836"/>
                      <a:pt x="21708" y="154365"/>
                    </a:cubicBezTo>
                    <a:cubicBezTo>
                      <a:pt x="7236" y="139893"/>
                      <a:pt x="0" y="118186"/>
                      <a:pt x="0" y="89242"/>
                    </a:cubicBezTo>
                    <a:cubicBezTo>
                      <a:pt x="0" y="72358"/>
                      <a:pt x="2412" y="55475"/>
                      <a:pt x="9648" y="43415"/>
                    </a:cubicBezTo>
                    <a:cubicBezTo>
                      <a:pt x="16884" y="28943"/>
                      <a:pt x="26532" y="19296"/>
                      <a:pt x="38591" y="12060"/>
                    </a:cubicBezTo>
                    <a:cubicBezTo>
                      <a:pt x="50651" y="4824"/>
                      <a:pt x="65123" y="0"/>
                      <a:pt x="82006" y="0"/>
                    </a:cubicBezTo>
                    <a:cubicBezTo>
                      <a:pt x="101302" y="0"/>
                      <a:pt x="118186" y="4824"/>
                      <a:pt x="135069" y="12060"/>
                    </a:cubicBezTo>
                    <a:lnTo>
                      <a:pt x="120597" y="48239"/>
                    </a:lnTo>
                    <a:cubicBezTo>
                      <a:pt x="113362" y="45827"/>
                      <a:pt x="108538" y="43415"/>
                      <a:pt x="101302" y="41003"/>
                    </a:cubicBezTo>
                    <a:cubicBezTo>
                      <a:pt x="98890" y="33767"/>
                      <a:pt x="91654" y="33767"/>
                      <a:pt x="84418" y="3376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5463803" y="3835930"/>
                <a:ext cx="173660" cy="173660"/>
              </a:xfrm>
              <a:custGeom>
                <a:rect b="b" l="l" r="r" t="t"/>
                <a:pathLst>
                  <a:path extrusionOk="0" h="173660" w="173660">
                    <a:moveTo>
                      <a:pt x="123009" y="173660"/>
                    </a:moveTo>
                    <a:lnTo>
                      <a:pt x="113362" y="142305"/>
                    </a:lnTo>
                    <a:lnTo>
                      <a:pt x="57887" y="142305"/>
                    </a:lnTo>
                    <a:lnTo>
                      <a:pt x="50651" y="173660"/>
                    </a:lnTo>
                    <a:lnTo>
                      <a:pt x="0" y="173660"/>
                    </a:lnTo>
                    <a:lnTo>
                      <a:pt x="55475" y="0"/>
                    </a:lnTo>
                    <a:lnTo>
                      <a:pt x="118185" y="0"/>
                    </a:lnTo>
                    <a:lnTo>
                      <a:pt x="173660" y="173660"/>
                    </a:lnTo>
                    <a:lnTo>
                      <a:pt x="123009" y="173660"/>
                    </a:lnTo>
                    <a:close/>
                    <a:moveTo>
                      <a:pt x="106126" y="103714"/>
                    </a:moveTo>
                    <a:lnTo>
                      <a:pt x="98890" y="77182"/>
                    </a:lnTo>
                    <a:cubicBezTo>
                      <a:pt x="96478" y="69947"/>
                      <a:pt x="94066" y="62711"/>
                      <a:pt x="91654" y="53063"/>
                    </a:cubicBezTo>
                    <a:cubicBezTo>
                      <a:pt x="89242" y="43415"/>
                      <a:pt x="86830" y="36179"/>
                      <a:pt x="86830" y="31355"/>
                    </a:cubicBezTo>
                    <a:cubicBezTo>
                      <a:pt x="86830" y="36179"/>
                      <a:pt x="84418" y="41003"/>
                      <a:pt x="82006" y="50651"/>
                    </a:cubicBezTo>
                    <a:cubicBezTo>
                      <a:pt x="79594" y="60299"/>
                      <a:pt x="74770" y="77182"/>
                      <a:pt x="67534" y="106126"/>
                    </a:cubicBezTo>
                    <a:lnTo>
                      <a:pt x="106126" y="10612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2"/>
          <p:cNvPicPr preferRelativeResize="0"/>
          <p:nvPr/>
        </p:nvPicPr>
        <p:blipFill rotWithShape="1">
          <a:blip r:embed="rId3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2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358" name="Google Shape;358;p2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4" name="Google Shape;364;p22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5" name="Google Shape;365;p22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7" name="Google Shape;367;p22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8" name="Google Shape;368;p22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1" name="Google Shape;371;p22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3" name="Google Shape;373;p22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6" name="Google Shape;376;p22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79" name="Google Shape;379;p22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1" name="Google Shape;381;p22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3" name="Google Shape;383;p22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5" name="Google Shape;385;p22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89" name="Google Shape;389;p22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0" name="Google Shape;390;p22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2" name="Google Shape;392;p22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3" name="Google Shape;393;p22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5" name="Google Shape;395;p22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7" name="Google Shape;397;p22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0" name="Google Shape;400;p22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2" name="Google Shape;402;p22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5" name="Google Shape;405;p22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6" name="Google Shape;406;p22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09" name="Google Shape;409;p22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1" name="Google Shape;411;p22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0BFC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3" name="Google Shape;413;p2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4" name="Google Shape;414;p2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22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16" name="Google Shape;416;p22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417" name="Google Shape;417;p22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18" name="Google Shape;418;p22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1" name="Google Shape;421;p22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2" name="Google Shape;422;p22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5" name="Google Shape;425;p22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28" name="Google Shape;428;p22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1" name="Google Shape;431;p22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2" name="Google Shape;432;p22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435" name="Google Shape;435;p22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7" name="Google Shape;437;p22"/>
          <p:cNvSpPr txBox="1"/>
          <p:nvPr>
            <p:ph type="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pt-BR" sz="4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DADOS ELETRÔNICOS</a:t>
            </a:r>
            <a:endParaRPr sz="4800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8" name="Google Shape;438;p22"/>
          <p:cNvSpPr txBox="1"/>
          <p:nvPr>
            <p:ph idx="1" type="body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38"/>
              <a:buNone/>
            </a:pP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COMPREENSÃO DAS </a:t>
            </a: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CONVENÇÕES</a:t>
            </a:r>
            <a:r>
              <a:rPr lang="pt-BR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TRATAMENTO DE DADOS ELETRÔNICOS NO NÍVEL DA MÁQUINA</a:t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38"/>
              <a:buNone/>
            </a:pPr>
            <a:r>
              <a:t/>
            </a:r>
            <a:endParaRPr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3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TABELAS DE CARACTERES</a:t>
            </a:r>
            <a:endParaRPr i="1"/>
          </a:p>
        </p:txBody>
      </p:sp>
      <p:sp>
        <p:nvSpPr>
          <p:cNvPr id="445" name="Google Shape;445;p23"/>
          <p:cNvSpPr txBox="1"/>
          <p:nvPr>
            <p:ph idx="1" type="body"/>
          </p:nvPr>
        </p:nvSpPr>
        <p:spPr>
          <a:xfrm>
            <a:off x="752355" y="844952"/>
            <a:ext cx="10787605" cy="5521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Todo caractere é codificado em binário antes de ser processado por um computador digital.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Um computador permite a codificação dos caracteres: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26 letras minúsculas - 26 letras maiúsculas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10 algarismos decimais - 33 símbolos especiais (+, -, =, &amp;,%, *,” et cettera)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33 caracteres de controle ( line feed, delete, carriage return et cettera)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rPr lang="pt-BR" sz="2800"/>
              <a:t>128 = 27 códigos digitais distintos, que podem ser representados por 7 bits.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TABELAS DE CARACTERES</a:t>
            </a:r>
            <a:endParaRPr i="1"/>
          </a:p>
        </p:txBody>
      </p:sp>
      <p:sp>
        <p:nvSpPr>
          <p:cNvPr id="452" name="Google Shape;452;p24"/>
          <p:cNvSpPr txBox="1"/>
          <p:nvPr>
            <p:ph idx="1" type="body"/>
          </p:nvPr>
        </p:nvSpPr>
        <p:spPr>
          <a:xfrm>
            <a:off x="752355" y="725125"/>
            <a:ext cx="10787605" cy="601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128 maneiras diferentes de codificar tais símbolos, mas alguns padrões são mundialmente usados: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ASCII (American Standard Code for Information Interchange) - 7bits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EBCDIC (Extended Binary Code Decimal Interchange Code) - 8 bits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Símbolo 	ASCII		EBCDIC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A 		1000001 	11000001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X 		1011000 	11100111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Y 		1011001 	11101000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2 		0110010 	11110010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TABELAS DE CARACTERES</a:t>
            </a:r>
            <a:endParaRPr i="1"/>
          </a:p>
        </p:txBody>
      </p:sp>
      <p:sp>
        <p:nvSpPr>
          <p:cNvPr id="459" name="Google Shape;459;p25"/>
          <p:cNvSpPr txBox="1"/>
          <p:nvPr>
            <p:ph idx="1" type="body"/>
          </p:nvPr>
        </p:nvSpPr>
        <p:spPr>
          <a:xfrm>
            <a:off x="752355" y="725125"/>
            <a:ext cx="11030673" cy="601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Os números podem ser representados em diferentes bases numéricas, tais como: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Base 10 -&gt; 305,2 N10 = 3(10</a:t>
            </a:r>
            <a:r>
              <a:rPr lang="pt-BR" sz="1600"/>
              <a:t>2</a:t>
            </a:r>
            <a:r>
              <a:rPr lang="pt-BR"/>
              <a:t>)+0(10</a:t>
            </a:r>
            <a:r>
              <a:rPr lang="pt-BR" sz="1600"/>
              <a:t>1</a:t>
            </a:r>
            <a:r>
              <a:rPr lang="pt-BR"/>
              <a:t>)+5(10</a:t>
            </a:r>
            <a:r>
              <a:rPr lang="pt-BR" sz="1600"/>
              <a:t>0</a:t>
            </a:r>
            <a:r>
              <a:rPr lang="pt-BR"/>
              <a:t>)+2(10</a:t>
            </a:r>
            <a:r>
              <a:rPr lang="pt-BR" sz="1600"/>
              <a:t>-1</a:t>
            </a:r>
            <a:r>
              <a:rPr lang="pt-BR"/>
              <a:t>)</a:t>
            </a:r>
            <a:endParaRPr/>
          </a:p>
          <a:p>
            <a:pPr indent="0" lvl="1" marL="36576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pt-BR"/>
              <a:t>Sistemas numéricos usuais: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Base Nome do sistema Algarismos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lang="pt-BR"/>
              <a:t>2 Binário (0, 1)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3 Ternário (0, 1, 2)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8 Octal (0, 1, 2, 3, 4, 5, 6, 7)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10 Decimal (0, 1, 2, 3, 4, ,5, 6, 7, 8, 9, 0)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16 Hexadecimal (0, 1, 2, ...., 9, A, B, C, D, E, F)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DADOS DIGITAIS</a:t>
            </a:r>
            <a:endParaRPr/>
          </a:p>
        </p:txBody>
      </p:sp>
      <p:sp>
        <p:nvSpPr>
          <p:cNvPr id="465" name="Google Shape;465;p26"/>
          <p:cNvSpPr txBox="1"/>
          <p:nvPr>
            <p:ph idx="1" type="body"/>
          </p:nvPr>
        </p:nvSpPr>
        <p:spPr>
          <a:xfrm>
            <a:off x="968373" y="930839"/>
            <a:ext cx="10696757" cy="5600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pt-BR"/>
              <a:t>A chave do processamento digital binário é a medição de eletricidade em um bloco de elétrons ativos, isolado em um intervalo de tempo.</a:t>
            </a:r>
            <a:endParaRPr/>
          </a:p>
          <a:p>
            <a:pPr indent="0" lvl="0" marL="6858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cxnSp>
        <p:nvCxnSpPr>
          <p:cNvPr id="466" name="Google Shape;466;p26"/>
          <p:cNvCxnSpPr/>
          <p:nvPr/>
        </p:nvCxnSpPr>
        <p:spPr>
          <a:xfrm>
            <a:off x="4187788" y="2708920"/>
            <a:ext cx="2088300" cy="9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26"/>
          <p:cNvCxnSpPr/>
          <p:nvPr/>
        </p:nvCxnSpPr>
        <p:spPr>
          <a:xfrm flipH="1" rot="10800000">
            <a:off x="3143672" y="2709020"/>
            <a:ext cx="2088300" cy="9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26"/>
          <p:cNvCxnSpPr/>
          <p:nvPr/>
        </p:nvCxnSpPr>
        <p:spPr>
          <a:xfrm>
            <a:off x="7172246" y="2708920"/>
            <a:ext cx="2088300" cy="9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26"/>
          <p:cNvCxnSpPr/>
          <p:nvPr/>
        </p:nvCxnSpPr>
        <p:spPr>
          <a:xfrm flipH="1" rot="10800000">
            <a:off x="5231904" y="2709020"/>
            <a:ext cx="2088300" cy="90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26"/>
          <p:cNvSpPr/>
          <p:nvPr/>
        </p:nvSpPr>
        <p:spPr>
          <a:xfrm>
            <a:off x="5229347" y="3789040"/>
            <a:ext cx="1044116" cy="864096"/>
          </a:xfrm>
          <a:prstGeom prst="roundRect">
            <a:avLst>
              <a:gd fmla="val 23080" name="adj"/>
            </a:avLst>
          </a:prstGeom>
          <a:gradFill>
            <a:gsLst>
              <a:gs pos="0">
                <a:srgbClr val="66D69E"/>
              </a:gs>
              <a:gs pos="100000">
                <a:srgbClr val="33C480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471" name="Google Shape;471;p26"/>
          <p:cNvGrpSpPr/>
          <p:nvPr/>
        </p:nvGrpSpPr>
        <p:grpSpPr>
          <a:xfrm>
            <a:off x="5385446" y="3754445"/>
            <a:ext cx="710555" cy="264909"/>
            <a:chOff x="3851920" y="3793605"/>
            <a:chExt cx="710555" cy="225748"/>
          </a:xfrm>
        </p:grpSpPr>
        <p:sp>
          <p:nvSpPr>
            <p:cNvPr id="472" name="Google Shape;472;p26"/>
            <p:cNvSpPr/>
            <p:nvPr/>
          </p:nvSpPr>
          <p:spPr>
            <a:xfrm>
              <a:off x="3851920" y="3793605"/>
              <a:ext cx="710555" cy="225748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3" name="Google Shape;473;p26"/>
            <p:cNvSpPr/>
            <p:nvPr/>
          </p:nvSpPr>
          <p:spPr>
            <a:xfrm>
              <a:off x="4091757" y="3796351"/>
              <a:ext cx="246880" cy="206731"/>
            </a:xfrm>
            <a:prstGeom prst="ellipse">
              <a:avLst/>
            </a:prstGeom>
            <a:solidFill>
              <a:srgbClr val="B0BFC7"/>
            </a:solidFill>
            <a:ln cap="flat" cmpd="sng" w="15875">
              <a:solidFill>
                <a:srgbClr val="CAD4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4152901" y="3809683"/>
              <a:ext cx="130967" cy="10714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75" name="Google Shape;475;p26"/>
          <p:cNvSpPr/>
          <p:nvPr/>
        </p:nvSpPr>
        <p:spPr>
          <a:xfrm>
            <a:off x="4335636" y="281979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4436306" y="3020733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4756832" y="295593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8" name="Google Shape;478;p26"/>
          <p:cNvSpPr/>
          <p:nvPr/>
        </p:nvSpPr>
        <p:spPr>
          <a:xfrm>
            <a:off x="4868354" y="305673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9" name="Google Shape;479;p26"/>
          <p:cNvSpPr/>
          <p:nvPr/>
        </p:nvSpPr>
        <p:spPr>
          <a:xfrm>
            <a:off x="4601834" y="2869902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4964490" y="284055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4314506" y="322536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4415176" y="342630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735702" y="336149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4847224" y="346230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5" name="Google Shape;485;p26"/>
          <p:cNvSpPr/>
          <p:nvPr/>
        </p:nvSpPr>
        <p:spPr>
          <a:xfrm>
            <a:off x="4580704" y="3275470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4943360" y="324612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6350214" y="281409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8" name="Google Shape;488;p26"/>
          <p:cNvSpPr/>
          <p:nvPr/>
        </p:nvSpPr>
        <p:spPr>
          <a:xfrm>
            <a:off x="6450884" y="301502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771410" y="295022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0" name="Google Shape;490;p26"/>
          <p:cNvSpPr/>
          <p:nvPr/>
        </p:nvSpPr>
        <p:spPr>
          <a:xfrm>
            <a:off x="6882932" y="305103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616412" y="2864196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2" name="Google Shape;492;p26"/>
          <p:cNvSpPr/>
          <p:nvPr/>
        </p:nvSpPr>
        <p:spPr>
          <a:xfrm>
            <a:off x="6979068" y="2834853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3" name="Google Shape;493;p26"/>
          <p:cNvSpPr/>
          <p:nvPr/>
        </p:nvSpPr>
        <p:spPr>
          <a:xfrm>
            <a:off x="6329084" y="321965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6429754" y="342059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6750280" y="3355793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6861802" y="345659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6595282" y="3269764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8" name="Google Shape;498;p26"/>
          <p:cNvSpPr/>
          <p:nvPr/>
        </p:nvSpPr>
        <p:spPr>
          <a:xfrm>
            <a:off x="6957938" y="324042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9" name="Google Shape;499;p26"/>
          <p:cNvSpPr/>
          <p:nvPr/>
        </p:nvSpPr>
        <p:spPr>
          <a:xfrm>
            <a:off x="7336832" y="280688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7437502" y="3007821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7758028" y="294301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2" name="Google Shape;502;p26"/>
          <p:cNvSpPr/>
          <p:nvPr/>
        </p:nvSpPr>
        <p:spPr>
          <a:xfrm>
            <a:off x="7869550" y="304382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7603030" y="2856990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4" name="Google Shape;504;p26"/>
          <p:cNvSpPr/>
          <p:nvPr/>
        </p:nvSpPr>
        <p:spPr>
          <a:xfrm>
            <a:off x="7965686" y="282764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5" name="Google Shape;505;p26"/>
          <p:cNvSpPr/>
          <p:nvPr/>
        </p:nvSpPr>
        <p:spPr>
          <a:xfrm>
            <a:off x="7315702" y="3212453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6" name="Google Shape;506;p26"/>
          <p:cNvSpPr/>
          <p:nvPr/>
        </p:nvSpPr>
        <p:spPr>
          <a:xfrm>
            <a:off x="7416372" y="3413389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7736898" y="3348587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7848420" y="3449393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09" name="Google Shape;509;p26"/>
          <p:cNvSpPr/>
          <p:nvPr/>
        </p:nvSpPr>
        <p:spPr>
          <a:xfrm>
            <a:off x="7581900" y="3262558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7944556" y="3233215"/>
            <a:ext cx="72008" cy="72008"/>
          </a:xfrm>
          <a:prstGeom prst="ellipse">
            <a:avLst/>
          </a:prstGeom>
          <a:solidFill>
            <a:srgbClr val="FFFF00"/>
          </a:solidFill>
          <a:ln cap="flat" cmpd="sng" w="15875">
            <a:solidFill>
              <a:srgbClr val="FFFF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5441562" y="4006805"/>
            <a:ext cx="4507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6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0</a:t>
            </a:r>
            <a:endParaRPr b="1" i="1" sz="36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3371393" y="2051630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0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5495914" y="2047576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0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8476618" y="2047576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0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5" name="Google Shape;515;p26"/>
          <p:cNvSpPr txBox="1"/>
          <p:nvPr/>
        </p:nvSpPr>
        <p:spPr>
          <a:xfrm>
            <a:off x="4433653" y="2042404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6495902" y="2021866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>
            <a:off x="7436256" y="2038370"/>
            <a:ext cx="42030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3200">
                <a:solidFill>
                  <a:schemeClr val="lt1"/>
                </a:solidFill>
                <a:latin typeface="Stardos Stencil"/>
                <a:ea typeface="Stardos Stencil"/>
                <a:cs typeface="Stardos Stencil"/>
                <a:sym typeface="Stardos Stencil"/>
              </a:rPr>
              <a:t>1</a:t>
            </a:r>
            <a:endParaRPr i="1" sz="3200">
              <a:solidFill>
                <a:schemeClr val="lt1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2069213" y="4931623"/>
            <a:ext cx="8208912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Char char="🞇"/>
            </a:pP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Na computação chamamos esse “pacote” de </a:t>
            </a:r>
            <a:r>
              <a:rPr i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elétrons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i="1"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bit</a:t>
            </a:r>
            <a:r>
              <a:rPr lang="pt-BR" sz="2400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tal qual as batidas de um coração.</a:t>
            </a:r>
            <a:endParaRPr/>
          </a:p>
          <a:p>
            <a:pPr indent="0" lvl="0" marL="685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l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7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UM BYTE É COMPOSTO POR 8 BITS</a:t>
            </a:r>
            <a:endParaRPr/>
          </a:p>
        </p:txBody>
      </p:sp>
      <p:graphicFrame>
        <p:nvGraphicFramePr>
          <p:cNvPr id="524" name="Google Shape;524;p27"/>
          <p:cNvGraphicFramePr/>
          <p:nvPr/>
        </p:nvGraphicFramePr>
        <p:xfrm>
          <a:off x="2414848" y="10852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729050"/>
                <a:gridCol w="729050"/>
                <a:gridCol w="729050"/>
                <a:gridCol w="729050"/>
                <a:gridCol w="729050"/>
                <a:gridCol w="729050"/>
                <a:gridCol w="729050"/>
                <a:gridCol w="729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7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5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4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/>
                        <a:t>3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r>
                        <a:rPr b="1" baseline="30000" lang="pt-BR" sz="2000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128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525" name="Google Shape;525;p27"/>
          <p:cNvGraphicFramePr/>
          <p:nvPr/>
        </p:nvGraphicFramePr>
        <p:xfrm>
          <a:off x="7959266" y="2525061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{5903A04E-1A8B-481C-BF23-A50CACEDF7CB}</a:tableStyleId>
              </a:tblPr>
              <a:tblGrid>
                <a:gridCol w="422750"/>
                <a:gridCol w="208275"/>
                <a:gridCol w="752925"/>
                <a:gridCol w="402825"/>
                <a:gridCol w="921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Twentieth Century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109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ASCII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800"/>
                        <a:buFont typeface="Twentieth Century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</a:t>
                      </a:r>
                      <a:endParaRPr b="1" sz="1800" u="none" cap="none" strike="noStrike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70C0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cxnSp>
        <p:nvCxnSpPr>
          <p:cNvPr id="526" name="Google Shape;526;p27"/>
          <p:cNvCxnSpPr/>
          <p:nvPr/>
        </p:nvCxnSpPr>
        <p:spPr>
          <a:xfrm>
            <a:off x="7671234" y="2681777"/>
            <a:ext cx="288000" cy="12600"/>
          </a:xfrm>
          <a:prstGeom prst="bentConnector3">
            <a:avLst>
              <a:gd fmla="val 50006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7" name="Google Shape;527;p27"/>
          <p:cNvCxnSpPr/>
          <p:nvPr/>
        </p:nvCxnSpPr>
        <p:spPr>
          <a:xfrm flipH="1" rot="10800000">
            <a:off x="7671234" y="2165021"/>
            <a:ext cx="144016" cy="529456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27"/>
          <p:cNvCxnSpPr/>
          <p:nvPr/>
        </p:nvCxnSpPr>
        <p:spPr>
          <a:xfrm flipH="1" rot="-5400000">
            <a:off x="7059170" y="2201021"/>
            <a:ext cx="936000" cy="864000"/>
          </a:xfrm>
          <a:prstGeom prst="bentConnector3">
            <a:avLst>
              <a:gd fmla="val 9986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9" name="Google Shape;529;p27"/>
          <p:cNvCxnSpPr/>
          <p:nvPr/>
        </p:nvCxnSpPr>
        <p:spPr>
          <a:xfrm>
            <a:off x="6447098" y="2201025"/>
            <a:ext cx="1512300" cy="1260000"/>
          </a:xfrm>
          <a:prstGeom prst="bentConnector3">
            <a:avLst>
              <a:gd fmla="val -39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0" name="Google Shape;530;p27"/>
          <p:cNvCxnSpPr/>
          <p:nvPr/>
        </p:nvCxnSpPr>
        <p:spPr>
          <a:xfrm>
            <a:off x="5655010" y="2201025"/>
            <a:ext cx="2304300" cy="1584300"/>
          </a:xfrm>
          <a:prstGeom prst="bentConnector3">
            <a:avLst>
              <a:gd fmla="val -1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1" name="Google Shape;531;p27"/>
          <p:cNvCxnSpPr/>
          <p:nvPr/>
        </p:nvCxnSpPr>
        <p:spPr>
          <a:xfrm>
            <a:off x="4862922" y="2201025"/>
            <a:ext cx="3096300" cy="2016300"/>
          </a:xfrm>
          <a:prstGeom prst="bentConnector3">
            <a:avLst>
              <a:gd fmla="val 78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2" name="Google Shape;532;p27"/>
          <p:cNvCxnSpPr/>
          <p:nvPr/>
        </p:nvCxnSpPr>
        <p:spPr>
          <a:xfrm>
            <a:off x="4214850" y="2201024"/>
            <a:ext cx="3744300" cy="2340300"/>
          </a:xfrm>
          <a:prstGeom prst="bentConnector3">
            <a:avLst>
              <a:gd fmla="val -621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3" name="Google Shape;533;p27"/>
          <p:cNvCxnSpPr/>
          <p:nvPr/>
        </p:nvCxnSpPr>
        <p:spPr>
          <a:xfrm>
            <a:off x="3566778" y="2201024"/>
            <a:ext cx="4392600" cy="2700300"/>
          </a:xfrm>
          <a:prstGeom prst="bentConnector3">
            <a:avLst>
              <a:gd fmla="val 12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34" name="Google Shape;534;p27"/>
          <p:cNvCxnSpPr/>
          <p:nvPr/>
        </p:nvCxnSpPr>
        <p:spPr>
          <a:xfrm>
            <a:off x="2816449" y="2172078"/>
            <a:ext cx="5142900" cy="3161400"/>
          </a:xfrm>
          <a:prstGeom prst="bentConnector3">
            <a:avLst>
              <a:gd fmla="val -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35" name="Google Shape;535;p27"/>
          <p:cNvSpPr txBox="1"/>
          <p:nvPr/>
        </p:nvSpPr>
        <p:spPr>
          <a:xfrm>
            <a:off x="1072185" y="530208"/>
            <a:ext cx="10233196" cy="455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Exemplo:  01101101</a:t>
            </a:r>
            <a:r>
              <a:rPr lang="pt-BR" sz="1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(2)</a:t>
            </a:r>
            <a:endParaRPr/>
          </a:p>
        </p:txBody>
      </p:sp>
      <p:sp>
        <p:nvSpPr>
          <p:cNvPr id="536" name="Google Shape;536;p27"/>
          <p:cNvSpPr txBox="1"/>
          <p:nvPr/>
        </p:nvSpPr>
        <p:spPr>
          <a:xfrm>
            <a:off x="7175472" y="6200599"/>
            <a:ext cx="2871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o Humano recebe ^</a:t>
            </a:r>
            <a:endParaRPr/>
          </a:p>
        </p:txBody>
      </p:sp>
      <p:sp>
        <p:nvSpPr>
          <p:cNvPr id="537" name="Google Shape;537;p27"/>
          <p:cNvSpPr txBox="1"/>
          <p:nvPr/>
        </p:nvSpPr>
        <p:spPr>
          <a:xfrm>
            <a:off x="8256966" y="1047371"/>
            <a:ext cx="2518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 Como a máquina lê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/>
          <p:nvPr>
            <p:ph type="title"/>
          </p:nvPr>
        </p:nvSpPr>
        <p:spPr>
          <a:xfrm>
            <a:off x="1180309" y="198074"/>
            <a:ext cx="101250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DO CARACTERE AO BYTE</a:t>
            </a:r>
            <a:endParaRPr/>
          </a:p>
        </p:txBody>
      </p:sp>
      <p:graphicFrame>
        <p:nvGraphicFramePr>
          <p:cNvPr id="543" name="Google Shape;543;p28"/>
          <p:cNvGraphicFramePr/>
          <p:nvPr/>
        </p:nvGraphicFramePr>
        <p:xfrm>
          <a:off x="6239605" y="1698242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{5903A04E-1A8B-481C-BF23-A50CACEDF7CB}</a:tableStyleId>
              </a:tblPr>
              <a:tblGrid>
                <a:gridCol w="809250"/>
                <a:gridCol w="404625"/>
                <a:gridCol w="208275"/>
                <a:gridCol w="666075"/>
                <a:gridCol w="216025"/>
                <a:gridCol w="681450"/>
                <a:gridCol w="1067225"/>
                <a:gridCol w="382900"/>
                <a:gridCol w="62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119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128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>
                          <a:solidFill>
                            <a:srgbClr val="0070C0"/>
                          </a:solidFill>
                        </a:rPr>
                        <a:t>119 </a:t>
                      </a:r>
                      <a:r>
                        <a:rPr b="1" lang="pt-BR" sz="1500" u="none" cap="none" strike="noStrike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pt-BR" sz="1500" u="none" cap="none" strike="noStrike">
                          <a:solidFill>
                            <a:schemeClr val="dk1"/>
                          </a:solidFill>
                        </a:rPr>
                        <a:t>128</a:t>
                      </a:r>
                      <a:r>
                        <a:rPr b="1" lang="pt-BR" sz="18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endParaRPr b="1"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119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119 -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64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55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32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55</a:t>
                      </a:r>
                      <a:r>
                        <a:rPr b="1" lang="pt-BR" sz="1800">
                          <a:solidFill>
                            <a:srgbClr val="3F3F3F"/>
                          </a:solidFill>
                        </a:rPr>
                        <a:t>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32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23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23</a:t>
                      </a:r>
                      <a:r>
                        <a:rPr b="1" lang="pt-BR" sz="1800">
                          <a:solidFill>
                            <a:srgbClr val="3F3F3F"/>
                          </a:solidFill>
                        </a:rPr>
                        <a:t>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16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0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8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BFBFB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BFBFB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 u="none" cap="none" strike="noStrike">
                          <a:solidFill>
                            <a:srgbClr val="0070C0"/>
                          </a:solidFill>
                        </a:rPr>
                        <a:t>7</a:t>
                      </a:r>
                      <a:r>
                        <a:rPr b="1" lang="pt-BR" sz="1500" u="none" cap="none" strike="noStrike">
                          <a:solidFill>
                            <a:schemeClr val="dk1"/>
                          </a:solidFill>
                        </a:rPr>
                        <a:t> &lt; 8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7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4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7</a:t>
                      </a:r>
                      <a:r>
                        <a:rPr b="1" lang="pt-BR" sz="1800">
                          <a:solidFill>
                            <a:srgbClr val="3F3F3F"/>
                          </a:solidFill>
                        </a:rPr>
                        <a:t>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4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3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3</a:t>
                      </a:r>
                      <a:r>
                        <a:rPr b="1" lang="pt-BR" sz="1800">
                          <a:solidFill>
                            <a:srgbClr val="3F3F3F"/>
                          </a:solidFill>
                        </a:rPr>
                        <a:t>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2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x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rgbClr val="0070C0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1</a:t>
                      </a:r>
                      <a:r>
                        <a:rPr b="1" lang="pt-BR" sz="1800">
                          <a:solidFill>
                            <a:srgbClr val="3F3F3F"/>
                          </a:solidFill>
                        </a:rPr>
                        <a:t> - </a:t>
                      </a:r>
                      <a:r>
                        <a:rPr b="1" lang="pt-BR" sz="1800" u="none" cap="none" strike="noStrike">
                          <a:solidFill>
                            <a:srgbClr val="0070C0"/>
                          </a:solidFill>
                        </a:rPr>
                        <a:t>1</a:t>
                      </a:r>
                      <a:endParaRPr b="1" sz="18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/>
                        <a:t>=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3F3F3F"/>
                          </a:solidFill>
                        </a:rPr>
                        <a:t>0</a:t>
                      </a:r>
                      <a:endParaRPr b="1" sz="1800" u="none" cap="none" strike="noStrike">
                        <a:solidFill>
                          <a:srgbClr val="3F3F3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544" name="Google Shape;544;p28"/>
          <p:cNvGraphicFramePr/>
          <p:nvPr/>
        </p:nvGraphicFramePr>
        <p:xfrm>
          <a:off x="967580" y="825917"/>
          <a:ext cx="3000000" cy="3000000"/>
        </p:xfrm>
        <a:graphic>
          <a:graphicData uri="http://schemas.openxmlformats.org/drawingml/2006/table">
            <a:tbl>
              <a:tblPr firstCol="1">
                <a:noFill/>
                <a:tableStyleId>{5903A04E-1A8B-481C-BF23-A50CACEDF7CB}</a:tableStyleId>
              </a:tblPr>
              <a:tblGrid>
                <a:gridCol w="1252550"/>
                <a:gridCol w="768325"/>
                <a:gridCol w="1736775"/>
              </a:tblGrid>
              <a:tr h="44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200" u="none" cap="none" strike="noStrike"/>
                        <a:t>ASCII</a:t>
                      </a:r>
                      <a:endParaRPr b="1" i="0" sz="3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32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endParaRPr b="1" i="0" sz="3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32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</a:t>
                      </a:r>
                      <a:endParaRPr b="1" i="0" sz="32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74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Caractere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decimal na tabela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  <p:graphicFrame>
        <p:nvGraphicFramePr>
          <p:cNvPr id="545" name="Google Shape;545;p28"/>
          <p:cNvGraphicFramePr/>
          <p:nvPr/>
        </p:nvGraphicFramePr>
        <p:xfrm>
          <a:off x="3246617" y="53191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{5903A04E-1A8B-481C-BF23-A50CACEDF7CB}</a:tableStyleId>
              </a:tblPr>
              <a:tblGrid>
                <a:gridCol w="558050"/>
                <a:gridCol w="558050"/>
                <a:gridCol w="558050"/>
                <a:gridCol w="558050"/>
                <a:gridCol w="558050"/>
                <a:gridCol w="558050"/>
                <a:gridCol w="558050"/>
                <a:gridCol w="558050"/>
              </a:tblGrid>
              <a:tr h="28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>
                          <a:solidFill>
                            <a:srgbClr val="DBF5E8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>
                        <a:solidFill>
                          <a:srgbClr val="DBF5E8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BF5E8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rgbClr val="DBF5E8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 sz="1800" u="none" cap="none" strike="noStrike">
                        <a:solidFill>
                          <a:srgbClr val="DBF5E8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00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chemeClr val="dk1"/>
                          </a:solidFill>
                        </a:rPr>
                        <a:t>7</a:t>
                      </a:r>
                      <a:endParaRPr b="1" baseline="3000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b="1" baseline="30000" lang="pt-BR" sz="20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Twentieth Century"/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cap="none" strike="noStrike"/>
                        <a:t>2</a:t>
                      </a:r>
                      <a:r>
                        <a:rPr b="1" baseline="30000" lang="pt-BR" sz="20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28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rgbClr val="888888"/>
                          </a:solidFill>
                        </a:rPr>
                        <a:t>128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64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32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>
                          <a:solidFill>
                            <a:srgbClr val="888888"/>
                          </a:solidFill>
                        </a:rPr>
                        <a:t>8</a:t>
                      </a:r>
                      <a:endParaRPr>
                        <a:solidFill>
                          <a:srgbClr val="888888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1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546" name="Google Shape;546;p28"/>
          <p:cNvCxnSpPr/>
          <p:nvPr/>
        </p:nvCxnSpPr>
        <p:spPr>
          <a:xfrm>
            <a:off x="6923681" y="4961446"/>
            <a:ext cx="432000" cy="432000"/>
          </a:xfrm>
          <a:prstGeom prst="straightConnector1">
            <a:avLst/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7" name="Google Shape;547;p28"/>
          <p:cNvCxnSpPr/>
          <p:nvPr/>
        </p:nvCxnSpPr>
        <p:spPr>
          <a:xfrm rot="5400000">
            <a:off x="3412557" y="2375354"/>
            <a:ext cx="3034500" cy="2853000"/>
          </a:xfrm>
          <a:prstGeom prst="bentConnector3">
            <a:avLst>
              <a:gd fmla="val -222" name="adj1"/>
            </a:avLst>
          </a:pr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p28"/>
          <p:cNvCxnSpPr/>
          <p:nvPr/>
        </p:nvCxnSpPr>
        <p:spPr>
          <a:xfrm rot="5400000">
            <a:off x="7340046" y="5274987"/>
            <a:ext cx="870600" cy="384900"/>
          </a:xfrm>
          <a:prstGeom prst="bentConnector2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549" name="Google Shape;549;p28"/>
          <p:cNvSpPr txBox="1"/>
          <p:nvPr/>
        </p:nvSpPr>
        <p:spPr>
          <a:xfrm>
            <a:off x="1180300" y="5279975"/>
            <a:ext cx="205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Como a máquina lê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0" name="Google Shape;550;p28"/>
          <p:cNvSpPr/>
          <p:nvPr/>
        </p:nvSpPr>
        <p:spPr>
          <a:xfrm rot="-5400000">
            <a:off x="5316916" y="2961873"/>
            <a:ext cx="324000" cy="4464600"/>
          </a:xfrm>
          <a:prstGeom prst="rightBrace">
            <a:avLst>
              <a:gd fmla="val 123775" name="adj1"/>
              <a:gd fmla="val 51122" name="adj2"/>
            </a:avLst>
          </a:prstGeom>
          <a:noFill/>
          <a:ln cap="flat" cmpd="sng" w="222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1" name="Google Shape;551;p28"/>
          <p:cNvSpPr txBox="1"/>
          <p:nvPr/>
        </p:nvSpPr>
        <p:spPr>
          <a:xfrm>
            <a:off x="5179824" y="4686425"/>
            <a:ext cx="6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Byte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"/>
          <p:cNvSpPr txBox="1"/>
          <p:nvPr>
            <p:ph type="title"/>
          </p:nvPr>
        </p:nvSpPr>
        <p:spPr>
          <a:xfrm>
            <a:off x="1180309" y="198074"/>
            <a:ext cx="10125072" cy="527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pt-BR"/>
              <a:t>NÚMEROS NO COMPUTADOR</a:t>
            </a:r>
            <a:endParaRPr/>
          </a:p>
        </p:txBody>
      </p:sp>
      <p:sp>
        <p:nvSpPr>
          <p:cNvPr id="557" name="Google Shape;557;p29"/>
          <p:cNvSpPr txBox="1"/>
          <p:nvPr/>
        </p:nvSpPr>
        <p:spPr>
          <a:xfrm>
            <a:off x="1362299" y="1104825"/>
            <a:ext cx="9990900" cy="3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Um </a:t>
            </a:r>
            <a:r>
              <a:rPr b="1" lang="pt-BR" sz="27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número </a:t>
            </a:r>
            <a:r>
              <a:rPr b="1" lang="pt-BR" sz="27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não usa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a tabela de caracteres (</a:t>
            </a:r>
            <a:r>
              <a:rPr b="1"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ASCII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/ </a:t>
            </a:r>
            <a:r>
              <a:rPr b="1"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EBCDIC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) para ser armazenado em memória, menos ainda para ser calculado.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Quando </a:t>
            </a:r>
            <a:r>
              <a:rPr lang="pt-BR" sz="36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declaramos 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uma variável como </a:t>
            </a:r>
            <a:r>
              <a:rPr b="1" lang="pt-BR" sz="30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número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, a máquina ignora o processamento da camada de tabela de caracteres e </a:t>
            </a:r>
            <a:r>
              <a:rPr b="1" lang="pt-BR" sz="24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trata 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essa informação como o próprio </a:t>
            </a:r>
            <a:r>
              <a:rPr b="1" lang="pt-BR" sz="36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valor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 convertido </a:t>
            </a:r>
            <a:r>
              <a:rPr b="1" lang="pt-BR" sz="3000">
                <a:solidFill>
                  <a:srgbClr val="FFFFCC"/>
                </a:solidFill>
                <a:latin typeface="Candara"/>
                <a:ea typeface="Candara"/>
                <a:cs typeface="Candara"/>
                <a:sym typeface="Candara"/>
              </a:rPr>
              <a:t>em bits</a:t>
            </a:r>
            <a:r>
              <a:rPr lang="pt-BR" sz="24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