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3" r:id="rId32"/>
    <p:sldId id="28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1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E642C-A146-B346-A5E9-5F89A6301E7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84484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E642C-A146-B346-A5E9-5F89A6301E7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30887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E642C-A146-B346-A5E9-5F89A6301E7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9620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E642C-A146-B346-A5E9-5F89A6301E7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161298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E642C-A146-B346-A5E9-5F89A6301E7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277343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E642C-A146-B346-A5E9-5F89A6301E7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98417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E642C-A146-B346-A5E9-5F89A6301E7A}" type="datetimeFigureOut">
              <a:rPr lang="en-US" smtClean="0"/>
              <a:t>3/3/14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136465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E642C-A146-B346-A5E9-5F89A6301E7A}" type="datetimeFigureOut">
              <a:rPr lang="en-US" smtClean="0"/>
              <a:t>3/3/14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390241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E642C-A146-B346-A5E9-5F89A6301E7A}" type="datetimeFigureOut">
              <a:rPr lang="en-US" smtClean="0"/>
              <a:t>3/3/14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192064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E642C-A146-B346-A5E9-5F89A6301E7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381295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E642C-A146-B346-A5E9-5F89A6301E7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872EB-B271-6C46-91E6-FB82BA712F25}" type="slidenum">
              <a:rPr lang="en-US" smtClean="0"/>
              <a:t>‹#›</a:t>
            </a:fld>
            <a:endParaRPr lang="en-US"/>
          </a:p>
        </p:txBody>
      </p:sp>
    </p:spTree>
    <p:extLst>
      <p:ext uri="{BB962C8B-B14F-4D97-AF65-F5344CB8AC3E}">
        <p14:creationId xmlns:p14="http://schemas.microsoft.com/office/powerpoint/2010/main" val="1615143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E642C-A146-B346-A5E9-5F89A6301E7A}" type="datetimeFigureOut">
              <a:rPr lang="en-US" smtClean="0"/>
              <a:t>3/3/14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872EB-B271-6C46-91E6-FB82BA712F25}" type="slidenum">
              <a:rPr lang="en-US" smtClean="0"/>
              <a:t>‹#›</a:t>
            </a:fld>
            <a:endParaRPr lang="en-US"/>
          </a:p>
        </p:txBody>
      </p:sp>
    </p:spTree>
    <p:extLst>
      <p:ext uri="{BB962C8B-B14F-4D97-AF65-F5344CB8AC3E}">
        <p14:creationId xmlns:p14="http://schemas.microsoft.com/office/powerpoint/2010/main" val="134494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earnpythonthehardway.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arebones.com/products/textwrangl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earnpythonthehardway.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parsons@parsonisconsulting.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otepad-plus-plu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ython.org/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 Python the Hard way</a:t>
            </a:r>
            <a:endParaRPr lang="en-US" dirty="0"/>
          </a:p>
        </p:txBody>
      </p:sp>
      <p:sp>
        <p:nvSpPr>
          <p:cNvPr id="3" name="Subtitle 2"/>
          <p:cNvSpPr>
            <a:spLocks noGrp="1"/>
          </p:cNvSpPr>
          <p:nvPr>
            <p:ph type="subTitle" idx="1"/>
          </p:nvPr>
        </p:nvSpPr>
        <p:spPr/>
        <p:txBody>
          <a:bodyPr/>
          <a:lstStyle/>
          <a:p>
            <a:r>
              <a:rPr lang="en-US" dirty="0" smtClean="0"/>
              <a:t>Matt Parsons, CISSP, MSM, CWASE</a:t>
            </a:r>
          </a:p>
          <a:p>
            <a:r>
              <a:rPr lang="en-US" dirty="0" smtClean="0"/>
              <a:t>OWASP Dallas</a:t>
            </a:r>
          </a:p>
          <a:p>
            <a:r>
              <a:rPr lang="en-US" dirty="0" smtClean="0">
                <a:hlinkClick r:id="rId2"/>
              </a:rPr>
              <a:t>http://learnpythonthehardway.org/</a:t>
            </a:r>
            <a:endParaRPr lang="en-US" dirty="0" smtClean="0"/>
          </a:p>
          <a:p>
            <a:endParaRPr lang="en-US" dirty="0"/>
          </a:p>
        </p:txBody>
      </p:sp>
    </p:spTree>
    <p:extLst>
      <p:ext uri="{BB962C8B-B14F-4D97-AF65-F5344CB8AC3E}">
        <p14:creationId xmlns:p14="http://schemas.microsoft.com/office/powerpoint/2010/main" val="357453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Linux</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Linux is a varied operating system with a bunch of different ways to install software. I'm assuming if you are running Linux then you know how to install packages so here are your instructions:</a:t>
            </a:r>
          </a:p>
          <a:p>
            <a:r>
              <a:rPr lang="en-US" dirty="0" smtClean="0"/>
              <a:t>Use your Linux package manager and install the </a:t>
            </a:r>
            <a:r>
              <a:rPr lang="en-US" dirty="0" err="1" smtClean="0"/>
              <a:t>gedit</a:t>
            </a:r>
            <a:r>
              <a:rPr lang="en-US" dirty="0" smtClean="0"/>
              <a:t> text editor.</a:t>
            </a:r>
          </a:p>
          <a:p>
            <a:r>
              <a:rPr lang="en-US" dirty="0" smtClean="0"/>
              <a:t>Make sure you can get to </a:t>
            </a:r>
            <a:r>
              <a:rPr lang="en-US" dirty="0" err="1" smtClean="0"/>
              <a:t>gedit</a:t>
            </a:r>
            <a:r>
              <a:rPr lang="en-US" dirty="0" smtClean="0"/>
              <a:t> easily by putting it in your window manager's menu.</a:t>
            </a:r>
          </a:p>
          <a:p>
            <a:pPr lvl="1"/>
            <a:r>
              <a:rPr lang="en-US" dirty="0" smtClean="0"/>
              <a:t>Run </a:t>
            </a:r>
            <a:r>
              <a:rPr lang="en-US" dirty="0" err="1" smtClean="0"/>
              <a:t>gedit</a:t>
            </a:r>
            <a:r>
              <a:rPr lang="en-US" dirty="0" smtClean="0"/>
              <a:t> so we can fix some stupid defaults it has.</a:t>
            </a:r>
          </a:p>
          <a:p>
            <a:pPr lvl="1"/>
            <a:r>
              <a:rPr lang="en-US" dirty="0" smtClean="0"/>
              <a:t>Open Preferences and select the Editor tab.</a:t>
            </a:r>
          </a:p>
          <a:p>
            <a:pPr lvl="1"/>
            <a:r>
              <a:rPr lang="en-US" dirty="0" smtClean="0"/>
              <a:t>Change Tab width: to 4.</a:t>
            </a:r>
          </a:p>
          <a:p>
            <a:pPr lvl="1"/>
            <a:r>
              <a:rPr lang="en-US" dirty="0" smtClean="0"/>
              <a:t>Select (make sure a check mark is in) Insert spaces instead of tabs.</a:t>
            </a:r>
          </a:p>
          <a:p>
            <a:pPr lvl="1"/>
            <a:r>
              <a:rPr lang="en-US" dirty="0" smtClean="0"/>
              <a:t>Turn on "Automatic indentation" as well.</a:t>
            </a:r>
          </a:p>
          <a:p>
            <a:pPr lvl="1"/>
            <a:r>
              <a:rPr lang="en-US" dirty="0" smtClean="0"/>
              <a:t>Open the View tab and turn on "Display line numbers."</a:t>
            </a:r>
          </a:p>
        </p:txBody>
      </p:sp>
    </p:spTree>
    <p:extLst>
      <p:ext uri="{BB962C8B-B14F-4D97-AF65-F5344CB8AC3E}">
        <p14:creationId xmlns:p14="http://schemas.microsoft.com/office/powerpoint/2010/main" val="23936048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Linux</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Find your Terminal program. It could be called GNOME Terminal, </a:t>
            </a:r>
            <a:r>
              <a:rPr lang="en-US" dirty="0" err="1" smtClean="0"/>
              <a:t>Konsole</a:t>
            </a:r>
            <a:r>
              <a:rPr lang="en-US" dirty="0" smtClean="0"/>
              <a:t>, or </a:t>
            </a:r>
            <a:r>
              <a:rPr lang="en-US" dirty="0" err="1" smtClean="0"/>
              <a:t>xterm</a:t>
            </a:r>
            <a:r>
              <a:rPr lang="en-US" dirty="0" smtClean="0"/>
              <a:t>.</a:t>
            </a:r>
          </a:p>
          <a:p>
            <a:r>
              <a:rPr lang="en-US" dirty="0" smtClean="0"/>
              <a:t>Put your Terminal in your dock as well.</a:t>
            </a:r>
          </a:p>
          <a:p>
            <a:r>
              <a:rPr lang="en-US" dirty="0" smtClean="0"/>
              <a:t>Run your Terminal program. It won't look like much.</a:t>
            </a:r>
          </a:p>
          <a:p>
            <a:r>
              <a:rPr lang="en-US" dirty="0" smtClean="0"/>
              <a:t>In your Terminal program, run python. You run things in Terminal by just typing the name and hitting Enter.</a:t>
            </a:r>
          </a:p>
          <a:p>
            <a:pPr lvl="1"/>
            <a:r>
              <a:rPr lang="en-US" dirty="0" smtClean="0"/>
              <a:t>If you run python and it's not there, install it. </a:t>
            </a:r>
            <a:r>
              <a:rPr lang="en-US" i="1" dirty="0" smtClean="0"/>
              <a:t>Make sure you install Python 2 not Python 3.</a:t>
            </a:r>
            <a:endParaRPr lang="en-US" dirty="0" smtClean="0"/>
          </a:p>
          <a:p>
            <a:r>
              <a:rPr lang="en-US" dirty="0" smtClean="0"/>
              <a:t>Type quit() and hit Enter to exit python.</a:t>
            </a:r>
          </a:p>
          <a:p>
            <a:r>
              <a:rPr lang="en-US" dirty="0" smtClean="0"/>
              <a:t>You should be back at a prompt similar to what you had before you typed python. If not, find out why.</a:t>
            </a:r>
          </a:p>
          <a:p>
            <a:r>
              <a:rPr lang="en-US" dirty="0" smtClean="0"/>
              <a:t>Learn how to make a directory in the Terminal.</a:t>
            </a:r>
          </a:p>
          <a:p>
            <a:r>
              <a:rPr lang="en-US" dirty="0" smtClean="0"/>
              <a:t>Learn how to change into a directory in the Terminal.</a:t>
            </a:r>
          </a:p>
          <a:p>
            <a:r>
              <a:rPr lang="en-US" dirty="0" smtClean="0"/>
              <a:t>Use your editor to create a file in this directory. Typically you will make the file, Save or Save As..., and pick this directory.</a:t>
            </a:r>
          </a:p>
          <a:p>
            <a:r>
              <a:rPr lang="en-US" dirty="0" smtClean="0"/>
              <a:t>Go back to Terminal using just the keyboard to switch windows. Look it up if you can't figure it out.</a:t>
            </a:r>
          </a:p>
          <a:p>
            <a:r>
              <a:rPr lang="en-US" dirty="0" smtClean="0"/>
              <a:t>Back in Terminal see if you can list the directory to see your newly created file.</a:t>
            </a:r>
          </a:p>
          <a:p>
            <a:endParaRPr lang="en-US" dirty="0" smtClean="0"/>
          </a:p>
          <a:p>
            <a:endParaRPr lang="en-US" dirty="0"/>
          </a:p>
        </p:txBody>
      </p:sp>
    </p:spTree>
    <p:extLst>
      <p:ext uri="{BB962C8B-B14F-4D97-AF65-F5344CB8AC3E}">
        <p14:creationId xmlns:p14="http://schemas.microsoft.com/office/powerpoint/2010/main" val="16389853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Linux what you should see</a:t>
            </a:r>
            <a:endParaRPr lang="en-US" dirty="0"/>
          </a:p>
        </p:txBody>
      </p:sp>
      <p:sp>
        <p:nvSpPr>
          <p:cNvPr id="3" name="Content Placeholder 2"/>
          <p:cNvSpPr>
            <a:spLocks noGrp="1"/>
          </p:cNvSpPr>
          <p:nvPr>
            <p:ph idx="1"/>
          </p:nvPr>
        </p:nvSpPr>
        <p:spPr/>
        <p:txBody>
          <a:bodyPr/>
          <a:lstStyle/>
          <a:p>
            <a:r>
              <a:rPr lang="en-US" dirty="0" smtClean="0"/>
              <a:t>$ python Python 2.6.5 (r265:79063, Apr 1 2010, 05:28:39) [GCC 4.4.3 20100316 (prerelease)] on linux2 Type "help", "copyright", "credits" or "license" for more information. &gt;&gt;&gt; $ </a:t>
            </a:r>
            <a:r>
              <a:rPr lang="en-US" dirty="0" err="1" smtClean="0"/>
              <a:t>mkdir</a:t>
            </a:r>
            <a:r>
              <a:rPr lang="en-US" dirty="0" smtClean="0"/>
              <a:t> </a:t>
            </a:r>
            <a:r>
              <a:rPr lang="en-US" dirty="0" err="1" smtClean="0"/>
              <a:t>mystuff</a:t>
            </a:r>
            <a:r>
              <a:rPr lang="en-US" dirty="0" smtClean="0"/>
              <a:t> $ cd </a:t>
            </a:r>
            <a:r>
              <a:rPr lang="en-US" dirty="0" err="1" smtClean="0"/>
              <a:t>mystuff</a:t>
            </a:r>
            <a:r>
              <a:rPr lang="en-US" dirty="0" smtClean="0"/>
              <a:t> # ... Use </a:t>
            </a:r>
            <a:r>
              <a:rPr lang="en-US" dirty="0" err="1" smtClean="0"/>
              <a:t>gedit</a:t>
            </a:r>
            <a:r>
              <a:rPr lang="en-US" dirty="0" smtClean="0"/>
              <a:t> here to edit </a:t>
            </a:r>
            <a:r>
              <a:rPr lang="en-US" dirty="0" err="1" smtClean="0"/>
              <a:t>test.txt</a:t>
            </a:r>
            <a:r>
              <a:rPr lang="en-US" dirty="0" smtClean="0"/>
              <a:t> ... $ </a:t>
            </a:r>
            <a:r>
              <a:rPr lang="en-US" dirty="0" err="1" smtClean="0"/>
              <a:t>ls</a:t>
            </a:r>
            <a:r>
              <a:rPr lang="en-US" dirty="0" smtClean="0"/>
              <a:t> </a:t>
            </a:r>
            <a:r>
              <a:rPr lang="en-US" dirty="0" err="1" smtClean="0"/>
              <a:t>test.txt</a:t>
            </a:r>
            <a:r>
              <a:rPr lang="en-US" dirty="0" smtClean="0"/>
              <a:t> $ You will probably see a very different prompt, Python information, and other stuff but this is the general idea.</a:t>
            </a:r>
          </a:p>
          <a:p>
            <a:endParaRPr lang="en-US" dirty="0"/>
          </a:p>
        </p:txBody>
      </p:sp>
    </p:spTree>
    <p:extLst>
      <p:ext uri="{BB962C8B-B14F-4D97-AF65-F5344CB8AC3E}">
        <p14:creationId xmlns:p14="http://schemas.microsoft.com/office/powerpoint/2010/main" val="26414313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Warnings for Beginners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You are done with this exercise. This exercise might be hard for you depending on your familiarity with your computer. If it is difficult, take the time to read and study and get through it, because until you can do these very basic things you will find it difficult to get much programming done.</a:t>
            </a:r>
          </a:p>
          <a:p>
            <a:r>
              <a:rPr lang="en-US" dirty="0" smtClean="0"/>
              <a:t>If a programmer tells you to use vim or </a:t>
            </a:r>
            <a:r>
              <a:rPr lang="en-US" dirty="0" err="1" smtClean="0"/>
              <a:t>emacs</a:t>
            </a:r>
            <a:r>
              <a:rPr lang="en-US" dirty="0" smtClean="0"/>
              <a:t>, just say "no." These editors are for when you are a better programmer. All you need right now is an editor that lets you put text into a file. We will use </a:t>
            </a:r>
            <a:r>
              <a:rPr lang="en-US" dirty="0" err="1" smtClean="0"/>
              <a:t>gedit</a:t>
            </a:r>
            <a:r>
              <a:rPr lang="en-US" dirty="0" smtClean="0"/>
              <a:t>, </a:t>
            </a:r>
            <a:r>
              <a:rPr lang="en-US" dirty="0" err="1" smtClean="0"/>
              <a:t>TextWrangler</a:t>
            </a:r>
            <a:r>
              <a:rPr lang="en-US" dirty="0" smtClean="0"/>
              <a:t>, or Notepad++ (from now on called "the text editor" or "a text editor") because it is simple and the same on all computers. Professional programmers use these text editors so it's good enough for you starting out.</a:t>
            </a:r>
          </a:p>
          <a:p>
            <a:r>
              <a:rPr lang="en-US" dirty="0" smtClean="0"/>
              <a:t>A programmer may try to get you to install Python 3 and learn that. Say, "When all of the Python code on your computer is Python 3, then I'll try to learn it." That should keep them busy for about 10 years.</a:t>
            </a:r>
          </a:p>
          <a:p>
            <a:endParaRPr lang="en-US" dirty="0"/>
          </a:p>
        </p:txBody>
      </p:sp>
    </p:spTree>
    <p:extLst>
      <p:ext uri="{BB962C8B-B14F-4D97-AF65-F5344CB8AC3E}">
        <p14:creationId xmlns:p14="http://schemas.microsoft.com/office/powerpoint/2010/main" val="38273483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Warnings for Beginners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programmer will eventually tell you to use Mac OSX or Linux. If the programmer likes fonts and typography, he'll tell you to get a Mac OSX computer. If he likes control and has a huge beard, they'll tell you to install Linux. Again, use whatever computer you have right now that works. All you need is and editor, a Terminal, and Python.</a:t>
            </a:r>
          </a:p>
          <a:p>
            <a:r>
              <a:rPr lang="en-US" dirty="0" smtClean="0"/>
              <a:t>Finally, the purpose of this setup is so you can do three things very reliably while you work on the exercises:</a:t>
            </a:r>
          </a:p>
          <a:p>
            <a:r>
              <a:rPr lang="en-US" i="1" dirty="0" smtClean="0"/>
              <a:t>Write</a:t>
            </a:r>
            <a:r>
              <a:rPr lang="en-US" dirty="0" smtClean="0"/>
              <a:t> exercises using your text editor, </a:t>
            </a:r>
            <a:r>
              <a:rPr lang="en-US" dirty="0" err="1" smtClean="0"/>
              <a:t>gedit</a:t>
            </a:r>
            <a:r>
              <a:rPr lang="en-US" dirty="0" smtClean="0"/>
              <a:t> on Linux, </a:t>
            </a:r>
            <a:r>
              <a:rPr lang="en-US" dirty="0" err="1" smtClean="0"/>
              <a:t>TextWrangler</a:t>
            </a:r>
            <a:r>
              <a:rPr lang="en-US" dirty="0" smtClean="0"/>
              <a:t> on OSX, or Notepad++ on Windows.</a:t>
            </a:r>
          </a:p>
          <a:p>
            <a:r>
              <a:rPr lang="en-US" i="1" dirty="0" smtClean="0"/>
              <a:t>Run</a:t>
            </a:r>
            <a:r>
              <a:rPr lang="en-US" dirty="0" smtClean="0"/>
              <a:t> the exercises you wrote.</a:t>
            </a:r>
          </a:p>
          <a:p>
            <a:r>
              <a:rPr lang="en-US" i="1" dirty="0" smtClean="0"/>
              <a:t>Fix</a:t>
            </a:r>
            <a:r>
              <a:rPr lang="en-US" dirty="0" smtClean="0"/>
              <a:t> them when they are broken.</a:t>
            </a:r>
          </a:p>
          <a:p>
            <a:r>
              <a:rPr lang="en-US" dirty="0" smtClean="0"/>
              <a:t>Repeat.</a:t>
            </a:r>
          </a:p>
          <a:p>
            <a:r>
              <a:rPr lang="en-US" dirty="0" smtClean="0"/>
              <a:t>Anything else will only confuse you, so stick to the plan.</a:t>
            </a:r>
          </a:p>
          <a:p>
            <a:endParaRPr lang="en-US" dirty="0"/>
          </a:p>
        </p:txBody>
      </p:sp>
    </p:spTree>
    <p:extLst>
      <p:ext uri="{BB962C8B-B14F-4D97-AF65-F5344CB8AC3E}">
        <p14:creationId xmlns:p14="http://schemas.microsoft.com/office/powerpoint/2010/main" val="13005614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Exercise 1: A Good First Program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you should have spent a good amount of time in Exercise 0 learning how to install a text editor, run the text editor, run the Terminal, and work with both of them. If you haven't done that, then do not go on. You will not have a good time. This is the only time I'll start an exercise with a warning that you should not skip or get ahead of yourself.</a:t>
            </a:r>
          </a:p>
          <a:p>
            <a:r>
              <a:rPr lang="en-US" dirty="0" smtClean="0"/>
              <a:t>Type the following text into a single file named ex1.py. This is important as Python works best with files ending in .</a:t>
            </a:r>
            <a:r>
              <a:rPr lang="en-US" dirty="0" err="1" smtClean="0"/>
              <a:t>py</a:t>
            </a:r>
            <a:r>
              <a:rPr lang="en-US" dirty="0" smtClean="0"/>
              <a:t>.</a:t>
            </a:r>
          </a:p>
          <a:p>
            <a:endParaRPr lang="en-US" dirty="0"/>
          </a:p>
        </p:txBody>
      </p:sp>
    </p:spTree>
    <p:extLst>
      <p:ext uri="{BB962C8B-B14F-4D97-AF65-F5344CB8AC3E}">
        <p14:creationId xmlns:p14="http://schemas.microsoft.com/office/powerpoint/2010/main" val="29707747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Exercise 1: A Good First Program</a:t>
            </a:r>
            <a:endParaRPr lang="en-US" dirty="0"/>
          </a:p>
        </p:txBody>
      </p:sp>
      <p:pic>
        <p:nvPicPr>
          <p:cNvPr id="6" name="Picture 5"/>
          <p:cNvPicPr>
            <a:picLocks noChangeAspect="1"/>
          </p:cNvPicPr>
          <p:nvPr/>
        </p:nvPicPr>
        <p:blipFill>
          <a:blip r:embed="rId2"/>
          <a:stretch>
            <a:fillRect/>
          </a:stretch>
        </p:blipFill>
        <p:spPr>
          <a:xfrm>
            <a:off x="2082800" y="2514600"/>
            <a:ext cx="4978400" cy="1816100"/>
          </a:xfrm>
          <a:prstGeom prst="rect">
            <a:avLst/>
          </a:prstGeom>
        </p:spPr>
      </p:pic>
    </p:spTree>
    <p:extLst>
      <p:ext uri="{BB962C8B-B14F-4D97-AF65-F5344CB8AC3E}">
        <p14:creationId xmlns:p14="http://schemas.microsoft.com/office/powerpoint/2010/main" val="3673426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A Good First Program</a:t>
            </a:r>
            <a:endParaRPr lang="en-US" dirty="0"/>
          </a:p>
        </p:txBody>
      </p:sp>
      <p:pic>
        <p:nvPicPr>
          <p:cNvPr id="4" name="Picture 3"/>
          <p:cNvPicPr>
            <a:picLocks noChangeAspect="1"/>
          </p:cNvPicPr>
          <p:nvPr/>
        </p:nvPicPr>
        <p:blipFill>
          <a:blip r:embed="rId2"/>
          <a:stretch>
            <a:fillRect/>
          </a:stretch>
        </p:blipFill>
        <p:spPr>
          <a:xfrm>
            <a:off x="444500" y="1282700"/>
            <a:ext cx="8255000" cy="4292600"/>
          </a:xfrm>
          <a:prstGeom prst="rect">
            <a:avLst/>
          </a:prstGeom>
        </p:spPr>
      </p:pic>
    </p:spTree>
    <p:extLst>
      <p:ext uri="{BB962C8B-B14F-4D97-AF65-F5344CB8AC3E}">
        <p14:creationId xmlns:p14="http://schemas.microsoft.com/office/powerpoint/2010/main" val="40287390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A Good First Program</a:t>
            </a:r>
            <a:endParaRPr lang="en-US" dirty="0"/>
          </a:p>
        </p:txBody>
      </p:sp>
      <p:pic>
        <p:nvPicPr>
          <p:cNvPr id="4" name="Picture 3"/>
          <p:cNvPicPr>
            <a:picLocks noChangeAspect="1"/>
          </p:cNvPicPr>
          <p:nvPr/>
        </p:nvPicPr>
        <p:blipFill>
          <a:blip r:embed="rId2"/>
          <a:stretch>
            <a:fillRect/>
          </a:stretch>
        </p:blipFill>
        <p:spPr>
          <a:xfrm>
            <a:off x="211674" y="1789271"/>
            <a:ext cx="9144000" cy="4677550"/>
          </a:xfrm>
          <a:prstGeom prst="rect">
            <a:avLst/>
          </a:prstGeom>
        </p:spPr>
      </p:pic>
    </p:spTree>
    <p:extLst>
      <p:ext uri="{BB962C8B-B14F-4D97-AF65-F5344CB8AC3E}">
        <p14:creationId xmlns:p14="http://schemas.microsoft.com/office/powerpoint/2010/main" val="39692282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A Good First Program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Don't worry if your editor doesn't look exactly the same; the key points are:</a:t>
            </a:r>
          </a:p>
          <a:p>
            <a:r>
              <a:rPr lang="en-US" dirty="0" smtClean="0"/>
              <a:t>Notice I did not type the line numbers on the left. Those are printed in the book so I can talk about specific lines by saying, "See line 5..." You do not type those into Python scripts.</a:t>
            </a:r>
          </a:p>
          <a:p>
            <a:r>
              <a:rPr lang="en-US" dirty="0" smtClean="0"/>
              <a:t>Notice I have the print at the beginning of the line and how it looks exactly the same as what I have above. Exactly means exactly, not kind of sort of the same. Every single character has to match for it to work. But, the colors are all different. Color doesn't matter, only the characters you type.</a:t>
            </a:r>
          </a:p>
          <a:p>
            <a:r>
              <a:rPr lang="en-US" dirty="0" smtClean="0"/>
              <a:t>Then in Terminal </a:t>
            </a:r>
            <a:r>
              <a:rPr lang="en-US" i="1" dirty="0" smtClean="0"/>
              <a:t>run</a:t>
            </a:r>
            <a:r>
              <a:rPr lang="en-US" dirty="0" smtClean="0"/>
              <a:t> the file by typing:</a:t>
            </a:r>
          </a:p>
          <a:p>
            <a:r>
              <a:rPr lang="en-US" dirty="0" smtClean="0"/>
              <a:t>python ex1.py If you did it right then you should see the same output I have below. If not, you have done something wrong. No, the computer is not wrong.</a:t>
            </a:r>
          </a:p>
          <a:p>
            <a:endParaRPr lang="en-US" dirty="0"/>
          </a:p>
        </p:txBody>
      </p:sp>
    </p:spTree>
    <p:extLst>
      <p:ext uri="{BB962C8B-B14F-4D97-AF65-F5344CB8AC3E}">
        <p14:creationId xmlns:p14="http://schemas.microsoft.com/office/powerpoint/2010/main" val="41101802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endParaRPr lang="en-US" dirty="0"/>
          </a:p>
        </p:txBody>
      </p:sp>
      <p:sp>
        <p:nvSpPr>
          <p:cNvPr id="3" name="Content Placeholder 2"/>
          <p:cNvSpPr>
            <a:spLocks noGrp="1"/>
          </p:cNvSpPr>
          <p:nvPr>
            <p:ph idx="1"/>
          </p:nvPr>
        </p:nvSpPr>
        <p:spPr/>
        <p:txBody>
          <a:bodyPr/>
          <a:lstStyle/>
          <a:p>
            <a:r>
              <a:rPr lang="en-US" b="1" dirty="0" smtClean="0"/>
              <a:t>Mac OS X</a:t>
            </a:r>
          </a:p>
          <a:p>
            <a:r>
              <a:rPr lang="en-US" b="1" dirty="0" smtClean="0"/>
              <a:t>OSX: What You Should See</a:t>
            </a:r>
          </a:p>
          <a:p>
            <a:r>
              <a:rPr lang="en-US" b="1" dirty="0" smtClean="0"/>
              <a:t>Windows</a:t>
            </a:r>
          </a:p>
          <a:p>
            <a:r>
              <a:rPr lang="en-US" b="1" dirty="0" smtClean="0"/>
              <a:t>Windows: What You Should See</a:t>
            </a:r>
          </a:p>
          <a:p>
            <a:r>
              <a:rPr lang="en-US" b="1" dirty="0" smtClean="0"/>
              <a:t>Linux</a:t>
            </a:r>
          </a:p>
          <a:p>
            <a:r>
              <a:rPr lang="en-US" b="1" dirty="0" smtClean="0"/>
              <a:t>Linux: What You Should See</a:t>
            </a:r>
          </a:p>
          <a:p>
            <a:r>
              <a:rPr lang="en-US" b="1" dirty="0" smtClean="0"/>
              <a:t>Warnings for Beginners</a:t>
            </a:r>
          </a:p>
          <a:p>
            <a:endParaRPr lang="en-US" dirty="0"/>
          </a:p>
        </p:txBody>
      </p:sp>
    </p:spTree>
    <p:extLst>
      <p:ext uri="{BB962C8B-B14F-4D97-AF65-F5344CB8AC3E}">
        <p14:creationId xmlns:p14="http://schemas.microsoft.com/office/powerpoint/2010/main" val="28303685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A Good First Program</a:t>
            </a:r>
            <a:endParaRPr lang="en-US" dirty="0"/>
          </a:p>
        </p:txBody>
      </p:sp>
      <p:pic>
        <p:nvPicPr>
          <p:cNvPr id="4" name="Content Placeholder 3"/>
          <p:cNvPicPr>
            <a:picLocks noGrp="1" noChangeAspect="1"/>
          </p:cNvPicPr>
          <p:nvPr>
            <p:ph idx="1"/>
          </p:nvPr>
        </p:nvPicPr>
        <p:blipFill>
          <a:blip r:embed="rId2"/>
          <a:srcRect t="2303" b="2303"/>
          <a:stretch>
            <a:fillRect/>
          </a:stretch>
        </p:blipFill>
        <p:spPr/>
      </p:pic>
    </p:spTree>
    <p:extLst>
      <p:ext uri="{BB962C8B-B14F-4D97-AF65-F5344CB8AC3E}">
        <p14:creationId xmlns:p14="http://schemas.microsoft.com/office/powerpoint/2010/main" val="8024932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2: Comments and Pound Characters</a:t>
            </a:r>
            <a:br>
              <a:rPr lang="en-US" b="1" dirty="0" smtClean="0"/>
            </a:br>
            <a:endParaRPr lang="en-US" dirty="0"/>
          </a:p>
        </p:txBody>
      </p:sp>
      <p:sp>
        <p:nvSpPr>
          <p:cNvPr id="3" name="Content Placeholder 2"/>
          <p:cNvSpPr>
            <a:spLocks noGrp="1"/>
          </p:cNvSpPr>
          <p:nvPr>
            <p:ph idx="1"/>
          </p:nvPr>
        </p:nvSpPr>
        <p:spPr/>
        <p:txBody>
          <a:bodyPr/>
          <a:lstStyle/>
          <a:p>
            <a:r>
              <a:rPr lang="en-US" dirty="0" smtClean="0"/>
              <a:t>Comments are very important in your programs. They are used to tell you what something does in English, and they also are used to disable parts of your program if you need to remove them temporarily. Here's how you use comments in Python:</a:t>
            </a:r>
            <a:endParaRPr lang="en-US" dirty="0"/>
          </a:p>
        </p:txBody>
      </p:sp>
    </p:spTree>
    <p:extLst>
      <p:ext uri="{BB962C8B-B14F-4D97-AF65-F5344CB8AC3E}">
        <p14:creationId xmlns:p14="http://schemas.microsoft.com/office/powerpoint/2010/main" val="10010139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2: Comments and Pound Characters</a:t>
            </a:r>
            <a:br>
              <a:rPr lang="en-US" b="1" dirty="0" smtClean="0"/>
            </a:br>
            <a:endParaRPr lang="en-US" dirty="0"/>
          </a:p>
        </p:txBody>
      </p:sp>
      <p:pic>
        <p:nvPicPr>
          <p:cNvPr id="5" name="Picture 4"/>
          <p:cNvPicPr>
            <a:picLocks noChangeAspect="1"/>
          </p:cNvPicPr>
          <p:nvPr/>
        </p:nvPicPr>
        <p:blipFill>
          <a:blip r:embed="rId2"/>
          <a:stretch>
            <a:fillRect/>
          </a:stretch>
        </p:blipFill>
        <p:spPr>
          <a:xfrm>
            <a:off x="266700" y="2413000"/>
            <a:ext cx="8597900" cy="2019300"/>
          </a:xfrm>
          <a:prstGeom prst="rect">
            <a:avLst/>
          </a:prstGeom>
        </p:spPr>
      </p:pic>
    </p:spTree>
    <p:extLst>
      <p:ext uri="{BB962C8B-B14F-4D97-AF65-F5344CB8AC3E}">
        <p14:creationId xmlns:p14="http://schemas.microsoft.com/office/powerpoint/2010/main" val="16265426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2: Comments and Pound Characters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b="1" dirty="0" smtClean="0"/>
              <a:t>What You Should See</a:t>
            </a:r>
          </a:p>
          <a:p>
            <a:r>
              <a:rPr lang="en-US" dirty="0" smtClean="0"/>
              <a:t>$ python ex2.py I could have code like this. This will run. </a:t>
            </a:r>
          </a:p>
          <a:p>
            <a:r>
              <a:rPr lang="en-US" dirty="0" smtClean="0"/>
              <a:t>Again, I'm not going to show you screenshots of all the Terminals possible. You should understand that the above is not a literal translation of what your output should look like visually, but the text between the first $ Python ... and last $ lines will be what you focus on.</a:t>
            </a:r>
          </a:p>
          <a:p>
            <a:endParaRPr lang="en-US" dirty="0"/>
          </a:p>
        </p:txBody>
      </p:sp>
    </p:spTree>
    <p:extLst>
      <p:ext uri="{BB962C8B-B14F-4D97-AF65-F5344CB8AC3E}">
        <p14:creationId xmlns:p14="http://schemas.microsoft.com/office/powerpoint/2010/main" val="36635294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3: Numbers and Math</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Every programming language has some kind of way of doing numbers and math. Do not worry: programmers lie frequently about being math geniuses when they really aren't. If they were math geniuses, they would be doing math, not writing ads and social network games to steal people's money.</a:t>
            </a:r>
          </a:p>
          <a:p>
            <a:endParaRPr lang="en-US" dirty="0"/>
          </a:p>
        </p:txBody>
      </p:sp>
    </p:spTree>
    <p:extLst>
      <p:ext uri="{BB962C8B-B14F-4D97-AF65-F5344CB8AC3E}">
        <p14:creationId xmlns:p14="http://schemas.microsoft.com/office/powerpoint/2010/main" val="42428408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3: Numbers and Math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exercise has lots of math symbols. Let's name them right away so you know what they are called. As you type this one in, say the names. When saying them feels boring you can stop saying them. Here are the names:</a:t>
            </a:r>
          </a:p>
          <a:p>
            <a:r>
              <a:rPr lang="en-US" dirty="0" smtClean="0"/>
              <a:t>+ plus</a:t>
            </a:r>
          </a:p>
          <a:p>
            <a:r>
              <a:rPr lang="en-US" dirty="0" smtClean="0"/>
              <a:t>- minus</a:t>
            </a:r>
          </a:p>
          <a:p>
            <a:r>
              <a:rPr lang="en-US" dirty="0" smtClean="0"/>
              <a:t>/ slash</a:t>
            </a:r>
          </a:p>
          <a:p>
            <a:r>
              <a:rPr lang="en-US" dirty="0" smtClean="0"/>
              <a:t>* asterisk</a:t>
            </a:r>
          </a:p>
          <a:p>
            <a:r>
              <a:rPr lang="en-US" dirty="0" smtClean="0"/>
              <a:t>% percent</a:t>
            </a:r>
          </a:p>
          <a:p>
            <a:r>
              <a:rPr lang="en-US" dirty="0" smtClean="0"/>
              <a:t>&lt; less-than</a:t>
            </a:r>
          </a:p>
          <a:p>
            <a:r>
              <a:rPr lang="en-US" dirty="0" smtClean="0"/>
              <a:t>&gt; greater-than</a:t>
            </a:r>
          </a:p>
          <a:p>
            <a:r>
              <a:rPr lang="en-US" dirty="0" smtClean="0"/>
              <a:t>&lt;= less-than-equal</a:t>
            </a:r>
          </a:p>
          <a:p>
            <a:r>
              <a:rPr lang="en-US" dirty="0" smtClean="0"/>
              <a:t>&gt;= greater-than-equal</a:t>
            </a:r>
          </a:p>
          <a:p>
            <a:r>
              <a:rPr lang="en-US" dirty="0" smtClean="0"/>
              <a:t>Notice how the operations are missing? After you type in the code for this exercise, go back and figure out what each of these does and complete the table. For example, + does addition.</a:t>
            </a:r>
          </a:p>
          <a:p>
            <a:endParaRPr lang="en-US" dirty="0"/>
          </a:p>
        </p:txBody>
      </p:sp>
    </p:spTree>
    <p:extLst>
      <p:ext uri="{BB962C8B-B14F-4D97-AF65-F5344CB8AC3E}">
        <p14:creationId xmlns:p14="http://schemas.microsoft.com/office/powerpoint/2010/main" val="39133452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3: Numbers and Math</a:t>
            </a:r>
            <a:endParaRPr lang="en-US" dirty="0"/>
          </a:p>
        </p:txBody>
      </p:sp>
      <p:pic>
        <p:nvPicPr>
          <p:cNvPr id="4" name="Picture 3"/>
          <p:cNvPicPr>
            <a:picLocks noChangeAspect="1"/>
          </p:cNvPicPr>
          <p:nvPr/>
        </p:nvPicPr>
        <p:blipFill>
          <a:blip r:embed="rId2"/>
          <a:stretch>
            <a:fillRect/>
          </a:stretch>
        </p:blipFill>
        <p:spPr>
          <a:xfrm>
            <a:off x="1748983" y="1721395"/>
            <a:ext cx="4914900" cy="4787900"/>
          </a:xfrm>
          <a:prstGeom prst="rect">
            <a:avLst/>
          </a:prstGeom>
        </p:spPr>
      </p:pic>
    </p:spTree>
    <p:extLst>
      <p:ext uri="{BB962C8B-B14F-4D97-AF65-F5344CB8AC3E}">
        <p14:creationId xmlns:p14="http://schemas.microsoft.com/office/powerpoint/2010/main" val="6625583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3: Numbers and Math</a:t>
            </a:r>
            <a:endParaRPr lang="en-US" dirty="0"/>
          </a:p>
        </p:txBody>
      </p:sp>
      <p:sp>
        <p:nvSpPr>
          <p:cNvPr id="3" name="Content Placeholder 2"/>
          <p:cNvSpPr>
            <a:spLocks noGrp="1"/>
          </p:cNvSpPr>
          <p:nvPr>
            <p:ph idx="1"/>
          </p:nvPr>
        </p:nvSpPr>
        <p:spPr/>
        <p:txBody>
          <a:bodyPr/>
          <a:lstStyle/>
          <a:p>
            <a:r>
              <a:rPr lang="en-US" dirty="0" smtClean="0"/>
              <a:t>$ python ex3.py I will now count my chickens: Hens 30 Roosters 97 Now I will count the eggs: 7 Is it true that 3 + 2 &lt; 5 - 7? False What is 3 + 2? 5 What is 5 - 7? -2 Oh, that's why it's False. How about some more. Is it greater? True Is it greater or equal? True Is it less or equal? False </a:t>
            </a:r>
            <a:endParaRPr lang="en-US" dirty="0"/>
          </a:p>
        </p:txBody>
      </p:sp>
    </p:spTree>
    <p:extLst>
      <p:ext uri="{BB962C8B-B14F-4D97-AF65-F5344CB8AC3E}">
        <p14:creationId xmlns:p14="http://schemas.microsoft.com/office/powerpoint/2010/main" val="35883939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4: Variables And Names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Now you can print things with print and you can do math. The next step is to learn about variables. In programming a variable is nothing more than a name for something so you can use the name rather than the something as you code. Programmers use these variable names to make their code read more like English, and because they have lousy memories. If they didn't use good names for things in their software, they'd get lost when they tried to read their code again.</a:t>
            </a:r>
          </a:p>
          <a:p>
            <a:r>
              <a:rPr lang="en-US" dirty="0" smtClean="0"/>
              <a:t>If you get stuck with this exercise, remember the tricks you have been taught so far of finding differences and focusing on details:</a:t>
            </a:r>
          </a:p>
          <a:p>
            <a:r>
              <a:rPr lang="en-US" dirty="0" smtClean="0"/>
              <a:t>Write a comment above each line explaining to yourself what it does in English.</a:t>
            </a:r>
          </a:p>
          <a:p>
            <a:r>
              <a:rPr lang="en-US" dirty="0" smtClean="0"/>
              <a:t>Read your .</a:t>
            </a:r>
            <a:r>
              <a:rPr lang="en-US" dirty="0" err="1" smtClean="0"/>
              <a:t>py</a:t>
            </a:r>
            <a:r>
              <a:rPr lang="en-US" dirty="0" smtClean="0"/>
              <a:t> file backward.</a:t>
            </a:r>
          </a:p>
          <a:p>
            <a:r>
              <a:rPr lang="en-US" dirty="0" smtClean="0"/>
              <a:t>Read your .</a:t>
            </a:r>
            <a:r>
              <a:rPr lang="en-US" dirty="0" err="1" smtClean="0"/>
              <a:t>py</a:t>
            </a:r>
            <a:r>
              <a:rPr lang="en-US" dirty="0" smtClean="0"/>
              <a:t> file out loud, saying even the characters.</a:t>
            </a:r>
          </a:p>
          <a:p>
            <a:endParaRPr lang="en-US" dirty="0"/>
          </a:p>
        </p:txBody>
      </p:sp>
    </p:spTree>
    <p:extLst>
      <p:ext uri="{BB962C8B-B14F-4D97-AF65-F5344CB8AC3E}">
        <p14:creationId xmlns:p14="http://schemas.microsoft.com/office/powerpoint/2010/main" val="178677042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4: Variables And Names</a:t>
            </a:r>
            <a:endParaRPr lang="en-US" dirty="0"/>
          </a:p>
        </p:txBody>
      </p:sp>
      <p:pic>
        <p:nvPicPr>
          <p:cNvPr id="4" name="Picture 3"/>
          <p:cNvPicPr>
            <a:picLocks noChangeAspect="1"/>
          </p:cNvPicPr>
          <p:nvPr/>
        </p:nvPicPr>
        <p:blipFill>
          <a:blip r:embed="rId2"/>
          <a:stretch>
            <a:fillRect/>
          </a:stretch>
        </p:blipFill>
        <p:spPr>
          <a:xfrm>
            <a:off x="177800" y="1625600"/>
            <a:ext cx="8775700" cy="3606800"/>
          </a:xfrm>
          <a:prstGeom prst="rect">
            <a:avLst/>
          </a:prstGeom>
        </p:spPr>
      </p:pic>
    </p:spTree>
    <p:extLst>
      <p:ext uri="{BB962C8B-B14F-4D97-AF65-F5344CB8AC3E}">
        <p14:creationId xmlns:p14="http://schemas.microsoft.com/office/powerpoint/2010/main" val="24230242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 OS X</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 to </a:t>
            </a:r>
            <a:r>
              <a:rPr lang="en-US" dirty="0" smtClean="0">
                <a:hlinkClick r:id="rId2"/>
              </a:rPr>
              <a:t>http://www.barebones.com/products/textwrangler/</a:t>
            </a:r>
            <a:r>
              <a:rPr lang="en-US" dirty="0" smtClean="0"/>
              <a:t> with your browser, get the </a:t>
            </a:r>
            <a:r>
              <a:rPr lang="en-US" dirty="0" err="1" smtClean="0"/>
              <a:t>TextWrangler</a:t>
            </a:r>
            <a:r>
              <a:rPr lang="en-US" dirty="0" smtClean="0"/>
              <a:t> text editor, and install it.</a:t>
            </a:r>
          </a:p>
          <a:p>
            <a:r>
              <a:rPr lang="en-US" dirty="0" smtClean="0"/>
              <a:t>Put </a:t>
            </a:r>
            <a:r>
              <a:rPr lang="en-US" dirty="0" err="1" smtClean="0"/>
              <a:t>TextWrangler</a:t>
            </a:r>
            <a:r>
              <a:rPr lang="en-US" dirty="0" smtClean="0"/>
              <a:t> (your editor) in your dock so you can reach it easily.</a:t>
            </a:r>
          </a:p>
          <a:p>
            <a:r>
              <a:rPr lang="en-US" dirty="0" smtClean="0"/>
              <a:t>Find your Terminal program. Search for it. You will find it.</a:t>
            </a:r>
          </a:p>
          <a:p>
            <a:r>
              <a:rPr lang="en-US" dirty="0" smtClean="0"/>
              <a:t>Put your Terminal in your dock as well.</a:t>
            </a:r>
          </a:p>
          <a:p>
            <a:r>
              <a:rPr lang="en-US" dirty="0" smtClean="0"/>
              <a:t>Run your Terminal program. It won't look like much.</a:t>
            </a:r>
          </a:p>
        </p:txBody>
      </p:sp>
    </p:spTree>
    <p:extLst>
      <p:ext uri="{BB962C8B-B14F-4D97-AF65-F5344CB8AC3E}">
        <p14:creationId xmlns:p14="http://schemas.microsoft.com/office/powerpoint/2010/main" val="250607773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4: Variables And Names</a:t>
            </a:r>
            <a:endParaRPr lang="en-US" dirty="0"/>
          </a:p>
        </p:txBody>
      </p:sp>
      <p:sp>
        <p:nvSpPr>
          <p:cNvPr id="3" name="Content Placeholder 2"/>
          <p:cNvSpPr>
            <a:spLocks noGrp="1"/>
          </p:cNvSpPr>
          <p:nvPr>
            <p:ph idx="1"/>
          </p:nvPr>
        </p:nvSpPr>
        <p:spPr/>
        <p:txBody>
          <a:bodyPr/>
          <a:lstStyle/>
          <a:p>
            <a:r>
              <a:rPr lang="en-US" b="1" dirty="0" smtClean="0"/>
              <a:t>What You Should See</a:t>
            </a:r>
          </a:p>
          <a:p>
            <a:r>
              <a:rPr lang="en-US" dirty="0" smtClean="0"/>
              <a:t>$ python ex4.py There are 100 cars available. There are only 30 drivers available. There will be 70 empty cars today. We can transport 120.0 people today. We have 90 to carpool today. We need to put about 3 in each car. </a:t>
            </a:r>
          </a:p>
          <a:p>
            <a:endParaRPr lang="en-US" dirty="0"/>
          </a:p>
        </p:txBody>
      </p:sp>
    </p:spTree>
    <p:extLst>
      <p:ext uri="{BB962C8B-B14F-4D97-AF65-F5344CB8AC3E}">
        <p14:creationId xmlns:p14="http://schemas.microsoft.com/office/powerpoint/2010/main" val="36065549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Python Setup</a:t>
            </a:r>
          </a:p>
          <a:p>
            <a:r>
              <a:rPr lang="en-US" dirty="0" smtClean="0"/>
              <a:t>A good first program </a:t>
            </a:r>
          </a:p>
          <a:p>
            <a:r>
              <a:rPr lang="en-US" dirty="0" smtClean="0"/>
              <a:t>Comments </a:t>
            </a:r>
          </a:p>
          <a:p>
            <a:r>
              <a:rPr lang="en-US" dirty="0" smtClean="0"/>
              <a:t>Numbers and Math</a:t>
            </a:r>
          </a:p>
          <a:p>
            <a:r>
              <a:rPr lang="en-US" dirty="0" smtClean="0"/>
              <a:t>Variables and Names</a:t>
            </a:r>
          </a:p>
          <a:p>
            <a:r>
              <a:rPr lang="en-US" dirty="0" smtClean="0"/>
              <a:t>Where to Learn more </a:t>
            </a:r>
          </a:p>
          <a:p>
            <a:r>
              <a:rPr lang="en-US" dirty="0" smtClean="0">
                <a:hlinkClick r:id="rId2"/>
              </a:rPr>
              <a:t>http://learnpythonthehardway.org/</a:t>
            </a:r>
            <a:endParaRPr lang="en-US" dirty="0" smtClean="0"/>
          </a:p>
          <a:p>
            <a:endParaRPr lang="en-US" dirty="0"/>
          </a:p>
          <a:p>
            <a:endParaRPr lang="en-US" dirty="0"/>
          </a:p>
        </p:txBody>
      </p:sp>
    </p:spTree>
    <p:extLst>
      <p:ext uri="{BB962C8B-B14F-4D97-AF65-F5344CB8AC3E}">
        <p14:creationId xmlns:p14="http://schemas.microsoft.com/office/powerpoint/2010/main" val="23950630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t>
            </a:r>
            <a:endParaRPr lang="en-US" dirty="0"/>
          </a:p>
        </p:txBody>
      </p:sp>
      <p:sp>
        <p:nvSpPr>
          <p:cNvPr id="3" name="Content Placeholder 2"/>
          <p:cNvSpPr>
            <a:spLocks noGrp="1"/>
          </p:cNvSpPr>
          <p:nvPr>
            <p:ph idx="1"/>
          </p:nvPr>
        </p:nvSpPr>
        <p:spPr/>
        <p:txBody>
          <a:bodyPr/>
          <a:lstStyle/>
          <a:p>
            <a:r>
              <a:rPr lang="en-US" dirty="0" smtClean="0"/>
              <a:t>Matt Parsons, CISSP, MSM, CWASE</a:t>
            </a:r>
          </a:p>
          <a:p>
            <a:r>
              <a:rPr lang="en-US" dirty="0" smtClean="0">
                <a:hlinkClick r:id="rId2"/>
              </a:rPr>
              <a:t>mparsons@parsonisconsulting.com</a:t>
            </a:r>
            <a:endParaRPr lang="en-US" dirty="0" smtClean="0"/>
          </a:p>
          <a:p>
            <a:endParaRPr lang="en-US" dirty="0"/>
          </a:p>
          <a:p>
            <a:endParaRPr lang="en-US" dirty="0"/>
          </a:p>
        </p:txBody>
      </p:sp>
    </p:spTree>
    <p:extLst>
      <p:ext uri="{BB962C8B-B14F-4D97-AF65-F5344CB8AC3E}">
        <p14:creationId xmlns:p14="http://schemas.microsoft.com/office/powerpoint/2010/main" val="33840514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 OS 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your Terminal program, run python. You run things in Terminal by just typing the name and hitting RETURN.</a:t>
            </a:r>
          </a:p>
          <a:p>
            <a:r>
              <a:rPr lang="en-US" dirty="0" smtClean="0"/>
              <a:t>Hit CTRL-Z (^Z), Enter, and get out of python.</a:t>
            </a:r>
          </a:p>
          <a:p>
            <a:r>
              <a:rPr lang="en-US" dirty="0" smtClean="0"/>
              <a:t>You should be back at a prompt similar to what you had before you typed python. If not, find out why.</a:t>
            </a:r>
          </a:p>
          <a:p>
            <a:r>
              <a:rPr lang="en-US" dirty="0" smtClean="0"/>
              <a:t>Learn how to make a directory in the Terminal.</a:t>
            </a:r>
          </a:p>
          <a:p>
            <a:r>
              <a:rPr lang="en-US" dirty="0" smtClean="0"/>
              <a:t>Learn how to change into a directory in the Terminal.</a:t>
            </a:r>
          </a:p>
          <a:p>
            <a:r>
              <a:rPr lang="en-US" dirty="0" smtClean="0"/>
              <a:t>Use your editor to create a file in this directory. You will make the file, "Save" or "Save As...," and pick this directory.</a:t>
            </a:r>
          </a:p>
          <a:p>
            <a:r>
              <a:rPr lang="en-US" dirty="0" smtClean="0"/>
              <a:t>Go back to Terminal using just the keyboard to switch windows.</a:t>
            </a:r>
          </a:p>
          <a:p>
            <a:r>
              <a:rPr lang="en-US" dirty="0" smtClean="0"/>
              <a:t>Back in Terminal, see if you can list the directory to see your newly created file.</a:t>
            </a:r>
          </a:p>
          <a:p>
            <a:endParaRPr lang="en-US" dirty="0" smtClean="0"/>
          </a:p>
          <a:p>
            <a:endParaRPr lang="en-US" dirty="0"/>
          </a:p>
        </p:txBody>
      </p:sp>
    </p:spTree>
    <p:extLst>
      <p:ext uri="{BB962C8B-B14F-4D97-AF65-F5344CB8AC3E}">
        <p14:creationId xmlns:p14="http://schemas.microsoft.com/office/powerpoint/2010/main" val="32733759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OSX: What You Should See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Here's me doing the above on my computer in Terminal. Your computer would be different, so see if you can figure out all the differences between what I did and what you should do.</a:t>
            </a:r>
          </a:p>
          <a:p>
            <a:r>
              <a:rPr lang="en-US" dirty="0" smtClean="0"/>
              <a:t>Last login: Sat Apr 24 00:56:54 on ttys001 ~ $ python Python 2.5.1 (r251:54863, Feb 6 2009, 19:02:12) [GCC 4.0.1 (Apple Inc. build 5465)] on </a:t>
            </a:r>
            <a:r>
              <a:rPr lang="en-US" dirty="0" err="1" smtClean="0"/>
              <a:t>darwin</a:t>
            </a:r>
            <a:r>
              <a:rPr lang="en-US" dirty="0" smtClean="0"/>
              <a:t> Type "help", "copyright", "credits" or "license" for more information. &gt;&gt;&gt; ^D ~ $ </a:t>
            </a:r>
            <a:r>
              <a:rPr lang="en-US" dirty="0" err="1" smtClean="0"/>
              <a:t>mkdir</a:t>
            </a:r>
            <a:r>
              <a:rPr lang="en-US" dirty="0" smtClean="0"/>
              <a:t> </a:t>
            </a:r>
            <a:r>
              <a:rPr lang="en-US" dirty="0" err="1" smtClean="0"/>
              <a:t>mystuff</a:t>
            </a:r>
            <a:r>
              <a:rPr lang="en-US" dirty="0" smtClean="0"/>
              <a:t> ~ $ cd </a:t>
            </a:r>
            <a:r>
              <a:rPr lang="en-US" dirty="0" err="1" smtClean="0"/>
              <a:t>mystuff</a:t>
            </a:r>
            <a:r>
              <a:rPr lang="en-US" dirty="0" smtClean="0"/>
              <a:t> </a:t>
            </a:r>
            <a:r>
              <a:rPr lang="en-US" dirty="0" err="1" smtClean="0"/>
              <a:t>mystuff</a:t>
            </a:r>
            <a:r>
              <a:rPr lang="en-US" dirty="0" smtClean="0"/>
              <a:t> $ </a:t>
            </a:r>
            <a:r>
              <a:rPr lang="en-US" dirty="0" err="1" smtClean="0"/>
              <a:t>ls</a:t>
            </a:r>
            <a:r>
              <a:rPr lang="en-US" dirty="0" smtClean="0"/>
              <a:t> # ... Use </a:t>
            </a:r>
            <a:r>
              <a:rPr lang="en-US" dirty="0" err="1" smtClean="0"/>
              <a:t>TextWrangler</a:t>
            </a:r>
            <a:r>
              <a:rPr lang="en-US" dirty="0" smtClean="0"/>
              <a:t> here to edit </a:t>
            </a:r>
            <a:r>
              <a:rPr lang="en-US" dirty="0" err="1" smtClean="0"/>
              <a:t>test.txt</a:t>
            </a:r>
            <a:r>
              <a:rPr lang="en-US" dirty="0" smtClean="0"/>
              <a:t>.... </a:t>
            </a:r>
            <a:r>
              <a:rPr lang="en-US" dirty="0" err="1" smtClean="0"/>
              <a:t>mystuff</a:t>
            </a:r>
            <a:r>
              <a:rPr lang="en-US" dirty="0" smtClean="0"/>
              <a:t> $ </a:t>
            </a:r>
            <a:r>
              <a:rPr lang="en-US" dirty="0" err="1" smtClean="0"/>
              <a:t>ls</a:t>
            </a:r>
            <a:r>
              <a:rPr lang="en-US" dirty="0" smtClean="0"/>
              <a:t> </a:t>
            </a:r>
            <a:r>
              <a:rPr lang="en-US" dirty="0" err="1" smtClean="0"/>
              <a:t>test.txt</a:t>
            </a:r>
            <a:r>
              <a:rPr lang="en-US" dirty="0" smtClean="0"/>
              <a:t> </a:t>
            </a:r>
            <a:r>
              <a:rPr lang="en-US" dirty="0" err="1" smtClean="0"/>
              <a:t>mystuff</a:t>
            </a:r>
            <a:r>
              <a:rPr lang="en-US" dirty="0" smtClean="0"/>
              <a:t> $ </a:t>
            </a:r>
            <a:endParaRPr lang="en-US" dirty="0"/>
          </a:p>
        </p:txBody>
      </p:sp>
    </p:spTree>
    <p:extLst>
      <p:ext uri="{BB962C8B-B14F-4D97-AF65-F5344CB8AC3E}">
        <p14:creationId xmlns:p14="http://schemas.microsoft.com/office/powerpoint/2010/main" val="1916030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Windows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Go to </a:t>
            </a:r>
            <a:r>
              <a:rPr lang="en-US" dirty="0" smtClean="0">
                <a:hlinkClick r:id="rId2"/>
              </a:rPr>
              <a:t>http://notepad-plus-plus.org/</a:t>
            </a:r>
            <a:r>
              <a:rPr lang="en-US" dirty="0" smtClean="0"/>
              <a:t> with your browser, get the Notepad++ text editor, and install it. You do not need to be the administrator to do this.</a:t>
            </a:r>
          </a:p>
          <a:p>
            <a:r>
              <a:rPr lang="en-US" dirty="0" smtClean="0"/>
              <a:t>Make sure you can get to Notepad++ easily by putting it on your desktop and/or in Quick Launch. Both options are available during setup.</a:t>
            </a:r>
          </a:p>
          <a:p>
            <a:r>
              <a:rPr lang="en-US" dirty="0" smtClean="0"/>
              <a:t>Run PowerShell from the Start menu. Search for it and you can just hit Enter to run it.</a:t>
            </a:r>
          </a:p>
          <a:p>
            <a:r>
              <a:rPr lang="en-US" dirty="0" smtClean="0"/>
              <a:t>Make a shortcut to it on your desktop and/or Quick Launch for your convenience.</a:t>
            </a:r>
          </a:p>
          <a:p>
            <a:r>
              <a:rPr lang="en-US" dirty="0" smtClean="0"/>
              <a:t>Run your Terminal program. It won't look like much.</a:t>
            </a:r>
          </a:p>
        </p:txBody>
      </p:sp>
    </p:spTree>
    <p:extLst>
      <p:ext uri="{BB962C8B-B14F-4D97-AF65-F5344CB8AC3E}">
        <p14:creationId xmlns:p14="http://schemas.microsoft.com/office/powerpoint/2010/main" val="3284636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Windows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your Terminal program, run python. You run things in Terminal by just typing the name and hitting Enter.</a:t>
            </a:r>
          </a:p>
          <a:p>
            <a:pPr lvl="1"/>
            <a:r>
              <a:rPr lang="en-US" dirty="0" smtClean="0"/>
              <a:t>If you run python and it's not there (python is not recognized..). Install it from </a:t>
            </a:r>
            <a:r>
              <a:rPr lang="en-US" dirty="0" smtClean="0">
                <a:hlinkClick r:id="rId2"/>
              </a:rPr>
              <a:t>http://python.org/download</a:t>
            </a:r>
            <a:r>
              <a:rPr lang="en-US" dirty="0" smtClean="0"/>
              <a:t>.</a:t>
            </a:r>
          </a:p>
          <a:p>
            <a:pPr lvl="1"/>
            <a:r>
              <a:rPr lang="en-US" i="1" dirty="0" smtClean="0"/>
              <a:t>Make sure you install Python 2, not Python 3.</a:t>
            </a:r>
            <a:endParaRPr lang="en-US" dirty="0" smtClean="0"/>
          </a:p>
          <a:p>
            <a:pPr lvl="1"/>
            <a:r>
              <a:rPr lang="en-US" dirty="0" smtClean="0"/>
              <a:t>You may be better off with </a:t>
            </a:r>
            <a:r>
              <a:rPr lang="en-US" dirty="0" err="1" smtClean="0"/>
              <a:t>ActiveState</a:t>
            </a:r>
            <a:r>
              <a:rPr lang="en-US" dirty="0" smtClean="0"/>
              <a:t> Python especially when you do not have Administrative rights</a:t>
            </a:r>
          </a:p>
          <a:p>
            <a:pPr lvl="1"/>
            <a:r>
              <a:rPr lang="en-US" dirty="0" smtClean="0"/>
              <a:t>If after you install it python still isn't recognized then in PowerShell enter this:</a:t>
            </a:r>
          </a:p>
          <a:p>
            <a:pPr lvl="1"/>
            <a:r>
              <a:rPr lang="en-US" dirty="0" smtClean="0"/>
              <a:t>[Environment]::</a:t>
            </a:r>
            <a:r>
              <a:rPr lang="en-US" dirty="0" err="1" smtClean="0"/>
              <a:t>SetEnvironmentVariable</a:t>
            </a:r>
            <a:r>
              <a:rPr lang="en-US" dirty="0" smtClean="0"/>
              <a:t>("Path", "$</a:t>
            </a:r>
            <a:r>
              <a:rPr lang="en-US" dirty="0" err="1" smtClean="0"/>
              <a:t>env:Path;C</a:t>
            </a:r>
            <a:r>
              <a:rPr lang="en-US" dirty="0" smtClean="0"/>
              <a:t>:\Python27", "User")</a:t>
            </a:r>
          </a:p>
          <a:p>
            <a:pPr lvl="1"/>
            <a:r>
              <a:rPr lang="en-US" dirty="0" smtClean="0"/>
              <a:t>Close PowerShell and then start it again to make sure Python now runs. If it doesn't, restart may be required.</a:t>
            </a:r>
          </a:p>
          <a:p>
            <a:endParaRPr lang="en-US" dirty="0" smtClean="0"/>
          </a:p>
          <a:p>
            <a:endParaRPr lang="en-US" dirty="0"/>
          </a:p>
        </p:txBody>
      </p:sp>
    </p:spTree>
    <p:extLst>
      <p:ext uri="{BB962C8B-B14F-4D97-AF65-F5344CB8AC3E}">
        <p14:creationId xmlns:p14="http://schemas.microsoft.com/office/powerpoint/2010/main" val="14613416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Windows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Type quit() and hit Enter to exit python.</a:t>
            </a:r>
          </a:p>
          <a:p>
            <a:r>
              <a:rPr lang="en-US" dirty="0" smtClean="0"/>
              <a:t>You should be back at a prompt similar to what you had before you typed python. If not, find out why.</a:t>
            </a:r>
          </a:p>
          <a:p>
            <a:r>
              <a:rPr lang="en-US" dirty="0" smtClean="0"/>
              <a:t>Learn how to make a directory in the Terminal.</a:t>
            </a:r>
          </a:p>
          <a:p>
            <a:r>
              <a:rPr lang="en-US" dirty="0" smtClean="0"/>
              <a:t>Learn how to change into a directory in the Terminal.</a:t>
            </a:r>
          </a:p>
          <a:p>
            <a:r>
              <a:rPr lang="en-US" dirty="0" smtClean="0"/>
              <a:t>Use your editor to create a file in this directory. Make the file, Save or Save As... and pick this directory.</a:t>
            </a:r>
          </a:p>
          <a:p>
            <a:r>
              <a:rPr lang="en-US" dirty="0" smtClean="0"/>
              <a:t>Go back to Terminal using just the keyboard to switch windows. up if you can't figure it out.</a:t>
            </a:r>
          </a:p>
          <a:p>
            <a:r>
              <a:rPr lang="en-US" dirty="0" smtClean="0"/>
              <a:t>Back in Terminal, see if you can list the directory to see your newly created file.</a:t>
            </a:r>
          </a:p>
          <a:p>
            <a:r>
              <a:rPr lang="en-US" dirty="0" smtClean="0"/>
              <a:t>Warning</a:t>
            </a:r>
          </a:p>
          <a:p>
            <a:r>
              <a:rPr lang="en-US" dirty="0" smtClean="0"/>
              <a:t>If you missed it, sometimes you install Python on Windows and it doesn't configure the path correctly. Make sure you enter [Environment]::</a:t>
            </a:r>
            <a:r>
              <a:rPr lang="en-US" dirty="0" err="1" smtClean="0"/>
              <a:t>SetEnvironmentVariable</a:t>
            </a:r>
            <a:r>
              <a:rPr lang="en-US" dirty="0" smtClean="0"/>
              <a:t>("Path", "$</a:t>
            </a:r>
            <a:r>
              <a:rPr lang="en-US" dirty="0" err="1" smtClean="0"/>
              <a:t>env:Path;C</a:t>
            </a:r>
            <a:r>
              <a:rPr lang="en-US" dirty="0" smtClean="0"/>
              <a:t>:\Python27", "User") in PowerShell to configure it correctly. You also have to either restart PowerShell or your whole computer to get it to really be fixed.</a:t>
            </a:r>
          </a:p>
          <a:p>
            <a:endParaRPr lang="en-US" dirty="0"/>
          </a:p>
        </p:txBody>
      </p:sp>
    </p:spTree>
    <p:extLst>
      <p:ext uri="{BB962C8B-B14F-4D97-AF65-F5344CB8AC3E}">
        <p14:creationId xmlns:p14="http://schemas.microsoft.com/office/powerpoint/2010/main" val="22916188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Windows: What You Should See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&gt; python </a:t>
            </a:r>
            <a:r>
              <a:rPr lang="en-US" dirty="0" err="1" smtClean="0"/>
              <a:t>ActivePython</a:t>
            </a:r>
            <a:r>
              <a:rPr lang="en-US" dirty="0" smtClean="0"/>
              <a:t> 2.6.5.12 (</a:t>
            </a:r>
            <a:r>
              <a:rPr lang="en-US" dirty="0" err="1" smtClean="0"/>
              <a:t>ActiveState</a:t>
            </a:r>
            <a:r>
              <a:rPr lang="en-US" dirty="0" smtClean="0"/>
              <a:t> Software Inc.) based on Python 2.6.5 (r265:79063, Mar 20 2010, 14:22:52) [MSC v.1500 32 bit (Intel)] on win32 Type "help", "copyright", "credits" or "license" for more information. &gt;&gt;&gt; ^Z &gt; </a:t>
            </a:r>
            <a:r>
              <a:rPr lang="en-US" dirty="0" err="1" smtClean="0"/>
              <a:t>mkdir</a:t>
            </a:r>
            <a:r>
              <a:rPr lang="en-US" dirty="0" smtClean="0"/>
              <a:t> </a:t>
            </a:r>
            <a:r>
              <a:rPr lang="en-US" dirty="0" err="1" smtClean="0"/>
              <a:t>mystuff</a:t>
            </a:r>
            <a:r>
              <a:rPr lang="en-US" dirty="0" smtClean="0"/>
              <a:t> &gt; cd </a:t>
            </a:r>
            <a:r>
              <a:rPr lang="en-US" dirty="0" err="1" smtClean="0"/>
              <a:t>mystuff</a:t>
            </a:r>
            <a:r>
              <a:rPr lang="en-US" dirty="0" smtClean="0"/>
              <a:t> ... Here you would use Notepad++ to make </a:t>
            </a:r>
            <a:r>
              <a:rPr lang="en-US" dirty="0" err="1" smtClean="0"/>
              <a:t>test.txt</a:t>
            </a:r>
            <a:r>
              <a:rPr lang="en-US" dirty="0" smtClean="0"/>
              <a:t> in </a:t>
            </a:r>
            <a:r>
              <a:rPr lang="en-US" dirty="0" err="1" smtClean="0"/>
              <a:t>mystuff</a:t>
            </a:r>
            <a:r>
              <a:rPr lang="en-US" dirty="0" smtClean="0"/>
              <a:t> ... &gt; &lt;bunch of unimportant errors if you </a:t>
            </a:r>
            <a:r>
              <a:rPr lang="en-US" dirty="0" err="1" smtClean="0"/>
              <a:t>istalled</a:t>
            </a:r>
            <a:r>
              <a:rPr lang="en-US" dirty="0" smtClean="0"/>
              <a:t> it as non-admin - ignore them - hit Enter&gt; &gt; </a:t>
            </a:r>
            <a:r>
              <a:rPr lang="en-US" dirty="0" err="1" smtClean="0"/>
              <a:t>dir</a:t>
            </a:r>
            <a:r>
              <a:rPr lang="en-US" dirty="0" smtClean="0"/>
              <a:t> Volume in drive C is Volume Serial Number is 085C-7E02 Directory of C:\Documents and Settings\you\</a:t>
            </a:r>
            <a:r>
              <a:rPr lang="en-US" dirty="0" err="1" smtClean="0"/>
              <a:t>mystuff</a:t>
            </a:r>
            <a:r>
              <a:rPr lang="en-US" dirty="0" smtClean="0"/>
              <a:t> 04.05.2010 23:32 &lt;DIR&gt; . 04.05.2010 23:32 &lt;DIR&gt; .. 04.05.2010 23:32 6 </a:t>
            </a:r>
            <a:r>
              <a:rPr lang="en-US" dirty="0" err="1" smtClean="0"/>
              <a:t>test.txt</a:t>
            </a:r>
            <a:r>
              <a:rPr lang="en-US" dirty="0" smtClean="0"/>
              <a:t> 1 File(s) 6 bytes 2 </a:t>
            </a:r>
            <a:r>
              <a:rPr lang="en-US" dirty="0" err="1" smtClean="0"/>
              <a:t>Dir</a:t>
            </a:r>
            <a:r>
              <a:rPr lang="en-US" dirty="0" smtClean="0"/>
              <a:t>(s) 14 804 623 360 bytes free &gt; You will probably see a very different prompt, Python information, and other stuff but this is the general idea.</a:t>
            </a:r>
          </a:p>
          <a:p>
            <a:endParaRPr lang="en-US" dirty="0"/>
          </a:p>
        </p:txBody>
      </p:sp>
    </p:spTree>
    <p:extLst>
      <p:ext uri="{BB962C8B-B14F-4D97-AF65-F5344CB8AC3E}">
        <p14:creationId xmlns:p14="http://schemas.microsoft.com/office/powerpoint/2010/main" val="32951564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2896</Words>
  <Application>Microsoft Macintosh PowerPoint</Application>
  <PresentationFormat>On-screen Show (4:3)</PresentationFormat>
  <Paragraphs>151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Learn Python the Hard way</vt:lpstr>
      <vt:lpstr>Setup </vt:lpstr>
      <vt:lpstr>Mac OS X </vt:lpstr>
      <vt:lpstr>Mac OS X</vt:lpstr>
      <vt:lpstr>OSX: What You Should See</vt:lpstr>
      <vt:lpstr>Windows</vt:lpstr>
      <vt:lpstr>Windows</vt:lpstr>
      <vt:lpstr>Windows</vt:lpstr>
      <vt:lpstr>Windows: What You Should See</vt:lpstr>
      <vt:lpstr>Linux</vt:lpstr>
      <vt:lpstr>Linux</vt:lpstr>
      <vt:lpstr>Linux what you should see</vt:lpstr>
      <vt:lpstr>Warnings for Beginners</vt:lpstr>
      <vt:lpstr>Warnings for Beginners</vt:lpstr>
      <vt:lpstr>Exercise 1: A Good First Program</vt:lpstr>
      <vt:lpstr>Exercise 1: A Good First Program</vt:lpstr>
      <vt:lpstr>Exercise 1: A Good First Program</vt:lpstr>
      <vt:lpstr>Exercise 1: A Good First Program</vt:lpstr>
      <vt:lpstr>Exercise 1: A Good First Program</vt:lpstr>
      <vt:lpstr>Exercise 1: A Good First Program</vt:lpstr>
      <vt:lpstr>Exercise 2: Comments and Pound Characters </vt:lpstr>
      <vt:lpstr>Exercise 2: Comments and Pound Characters </vt:lpstr>
      <vt:lpstr>Exercise 2: Comments and Pound Characters </vt:lpstr>
      <vt:lpstr>Exercise 3: Numbers and Math </vt:lpstr>
      <vt:lpstr>Exercise 3: Numbers and Math</vt:lpstr>
      <vt:lpstr>Exercise 3: Numbers and Math</vt:lpstr>
      <vt:lpstr>Exercise 3: Numbers and Math</vt:lpstr>
      <vt:lpstr>Exercise 4: Variables And Names </vt:lpstr>
      <vt:lpstr>Exercise 4: Variables And Names</vt:lpstr>
      <vt:lpstr>Exercise 4: Variables And Names</vt:lpstr>
      <vt:lpstr>Conclusion </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Parsons</dc:creator>
  <cp:lastModifiedBy>Matthew Parsons</cp:lastModifiedBy>
  <cp:revision>8</cp:revision>
  <dcterms:created xsi:type="dcterms:W3CDTF">2014-03-03T21:05:49Z</dcterms:created>
  <dcterms:modified xsi:type="dcterms:W3CDTF">2014-03-03T21:52:36Z</dcterms:modified>
</cp:coreProperties>
</file>