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28" r:id="rId2"/>
  </p:sldMasterIdLst>
  <p:notesMasterIdLst>
    <p:notesMasterId r:id="rId32"/>
  </p:notesMasterIdLst>
  <p:sldIdLst>
    <p:sldId id="259" r:id="rId3"/>
    <p:sldId id="367" r:id="rId4"/>
    <p:sldId id="381" r:id="rId5"/>
    <p:sldId id="372" r:id="rId6"/>
    <p:sldId id="380" r:id="rId7"/>
    <p:sldId id="374" r:id="rId8"/>
    <p:sldId id="397" r:id="rId9"/>
    <p:sldId id="379" r:id="rId10"/>
    <p:sldId id="375" r:id="rId11"/>
    <p:sldId id="378" r:id="rId12"/>
    <p:sldId id="376" r:id="rId13"/>
    <p:sldId id="382" r:id="rId14"/>
    <p:sldId id="383" r:id="rId15"/>
    <p:sldId id="384" r:id="rId16"/>
    <p:sldId id="385" r:id="rId17"/>
    <p:sldId id="386" r:id="rId18"/>
    <p:sldId id="390" r:id="rId19"/>
    <p:sldId id="387" r:id="rId20"/>
    <p:sldId id="391" r:id="rId21"/>
    <p:sldId id="389" r:id="rId22"/>
    <p:sldId id="388" r:id="rId23"/>
    <p:sldId id="392" r:id="rId24"/>
    <p:sldId id="394" r:id="rId25"/>
    <p:sldId id="396" r:id="rId26"/>
    <p:sldId id="393" r:id="rId27"/>
    <p:sldId id="395" r:id="rId28"/>
    <p:sldId id="398" r:id="rId29"/>
    <p:sldId id="399" r:id="rId30"/>
    <p:sldId id="371" r:id="rId31"/>
  </p:sldIdLst>
  <p:sldSz cx="9144000" cy="6858000" type="screen4x3"/>
  <p:notesSz cx="6858000" cy="9144000"/>
  <p:defaultTextStyle>
    <a:defPPr>
      <a:defRPr lang="en-US"/>
    </a:defPPr>
    <a:lvl1pPr algn="l" rtl="0" fontAlgn="base">
      <a:spcBef>
        <a:spcPct val="0"/>
      </a:spcBef>
      <a:spcAft>
        <a:spcPct val="0"/>
      </a:spcAft>
      <a:defRPr sz="1000" kern="1200">
        <a:solidFill>
          <a:schemeClr val="bg2"/>
        </a:solidFill>
        <a:latin typeface="Tahoma" pitchFamily="-110" charset="0"/>
        <a:ea typeface="+mn-ea"/>
        <a:cs typeface="Arial" charset="0"/>
      </a:defRPr>
    </a:lvl1pPr>
    <a:lvl2pPr marL="457200" algn="l" rtl="0" fontAlgn="base">
      <a:spcBef>
        <a:spcPct val="0"/>
      </a:spcBef>
      <a:spcAft>
        <a:spcPct val="0"/>
      </a:spcAft>
      <a:defRPr sz="1000" kern="1200">
        <a:solidFill>
          <a:schemeClr val="bg2"/>
        </a:solidFill>
        <a:latin typeface="Tahoma" pitchFamily="-110" charset="0"/>
        <a:ea typeface="+mn-ea"/>
        <a:cs typeface="Arial" charset="0"/>
      </a:defRPr>
    </a:lvl2pPr>
    <a:lvl3pPr marL="914400" algn="l" rtl="0" fontAlgn="base">
      <a:spcBef>
        <a:spcPct val="0"/>
      </a:spcBef>
      <a:spcAft>
        <a:spcPct val="0"/>
      </a:spcAft>
      <a:defRPr sz="1000" kern="1200">
        <a:solidFill>
          <a:schemeClr val="bg2"/>
        </a:solidFill>
        <a:latin typeface="Tahoma" pitchFamily="-110" charset="0"/>
        <a:ea typeface="+mn-ea"/>
        <a:cs typeface="Arial" charset="0"/>
      </a:defRPr>
    </a:lvl3pPr>
    <a:lvl4pPr marL="1371600" algn="l" rtl="0" fontAlgn="base">
      <a:spcBef>
        <a:spcPct val="0"/>
      </a:spcBef>
      <a:spcAft>
        <a:spcPct val="0"/>
      </a:spcAft>
      <a:defRPr sz="1000" kern="1200">
        <a:solidFill>
          <a:schemeClr val="bg2"/>
        </a:solidFill>
        <a:latin typeface="Tahoma" pitchFamily="-110" charset="0"/>
        <a:ea typeface="+mn-ea"/>
        <a:cs typeface="Arial" charset="0"/>
      </a:defRPr>
    </a:lvl4pPr>
    <a:lvl5pPr marL="1828800" algn="l" rtl="0" fontAlgn="base">
      <a:spcBef>
        <a:spcPct val="0"/>
      </a:spcBef>
      <a:spcAft>
        <a:spcPct val="0"/>
      </a:spcAft>
      <a:defRPr sz="1000" kern="1200">
        <a:solidFill>
          <a:schemeClr val="bg2"/>
        </a:solidFill>
        <a:latin typeface="Tahoma" pitchFamily="-110" charset="0"/>
        <a:ea typeface="+mn-ea"/>
        <a:cs typeface="Arial" charset="0"/>
      </a:defRPr>
    </a:lvl5pPr>
    <a:lvl6pPr marL="2286000" algn="l" defTabSz="914400" rtl="0" eaLnBrk="1" latinLnBrk="0" hangingPunct="1">
      <a:defRPr sz="1000" kern="1200">
        <a:solidFill>
          <a:schemeClr val="bg2"/>
        </a:solidFill>
        <a:latin typeface="Tahoma" pitchFamily="-110" charset="0"/>
        <a:ea typeface="+mn-ea"/>
        <a:cs typeface="Arial" charset="0"/>
      </a:defRPr>
    </a:lvl6pPr>
    <a:lvl7pPr marL="2743200" algn="l" defTabSz="914400" rtl="0" eaLnBrk="1" latinLnBrk="0" hangingPunct="1">
      <a:defRPr sz="1000" kern="1200">
        <a:solidFill>
          <a:schemeClr val="bg2"/>
        </a:solidFill>
        <a:latin typeface="Tahoma" pitchFamily="-110" charset="0"/>
        <a:ea typeface="+mn-ea"/>
        <a:cs typeface="Arial" charset="0"/>
      </a:defRPr>
    </a:lvl7pPr>
    <a:lvl8pPr marL="3200400" algn="l" defTabSz="914400" rtl="0" eaLnBrk="1" latinLnBrk="0" hangingPunct="1">
      <a:defRPr sz="1000" kern="1200">
        <a:solidFill>
          <a:schemeClr val="bg2"/>
        </a:solidFill>
        <a:latin typeface="Tahoma" pitchFamily="-110" charset="0"/>
        <a:ea typeface="+mn-ea"/>
        <a:cs typeface="Arial" charset="0"/>
      </a:defRPr>
    </a:lvl8pPr>
    <a:lvl9pPr marL="3657600" algn="l" defTabSz="914400" rtl="0" eaLnBrk="1" latinLnBrk="0" hangingPunct="1">
      <a:defRPr sz="1000" kern="1200">
        <a:solidFill>
          <a:schemeClr val="bg2"/>
        </a:solidFill>
        <a:latin typeface="Tahoma" pitchFamily="-110"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5050"/>
    <a:srgbClr val="66FF66"/>
    <a:srgbClr val="99FF99"/>
    <a:srgbClr val="FFCC99"/>
    <a:srgbClr val="145FCE"/>
    <a:srgbClr val="EB1515"/>
    <a:srgbClr val="FEFFF3"/>
  </p:clrMru>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10" y="-9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slide" Target="slides/slid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3A9AE8-5262-4E28-95EB-44D797EADBEA}" type="doc">
      <dgm:prSet loTypeId="urn:microsoft.com/office/officeart/2005/8/layout/bList2" loCatId="list" qsTypeId="urn:microsoft.com/office/officeart/2005/8/quickstyle/simple5" qsCatId="simple" csTypeId="urn:microsoft.com/office/officeart/2005/8/colors/accent2_2" csCatId="accent2" phldr="1"/>
      <dgm:spPr/>
    </dgm:pt>
    <dgm:pt modelId="{7EC48070-6046-4F80-A4D8-4360CD4EE6D4}">
      <dgm:prSet phldrT="[Text]"/>
      <dgm:spPr/>
      <dgm:t>
        <a:bodyPr/>
        <a:lstStyle/>
        <a:p>
          <a:r>
            <a:rPr lang="en-US" b="1" dirty="0" smtClean="0"/>
            <a:t>Automated Security Verification</a:t>
          </a:r>
          <a:endParaRPr lang="en-US" b="1" dirty="0"/>
        </a:p>
      </dgm:t>
    </dgm:pt>
    <dgm:pt modelId="{3EDCC5C1-A531-495A-B96C-810EE9915277}" type="parTrans" cxnId="{E66AA146-57B2-4009-A714-6C438CF373A1}">
      <dgm:prSet/>
      <dgm:spPr/>
      <dgm:t>
        <a:bodyPr/>
        <a:lstStyle/>
        <a:p>
          <a:endParaRPr lang="en-US" b="1"/>
        </a:p>
      </dgm:t>
    </dgm:pt>
    <dgm:pt modelId="{3F1CEB0E-0FE4-4353-BC20-59716A7B0E84}" type="sibTrans" cxnId="{E66AA146-57B2-4009-A714-6C438CF373A1}">
      <dgm:prSet/>
      <dgm:spPr/>
      <dgm:t>
        <a:bodyPr/>
        <a:lstStyle/>
        <a:p>
          <a:endParaRPr lang="en-US" b="1"/>
        </a:p>
      </dgm:t>
    </dgm:pt>
    <dgm:pt modelId="{7B13D7FC-0A2E-4C70-BA14-991A831E65E3}">
      <dgm:prSet phldrT="[Text]"/>
      <dgm:spPr/>
      <dgm:t>
        <a:bodyPr/>
        <a:lstStyle/>
        <a:p>
          <a:r>
            <a:rPr lang="en-US" b="1" dirty="0" smtClean="0"/>
            <a:t>Secure Coding</a:t>
          </a:r>
          <a:endParaRPr lang="en-US" b="1" dirty="0"/>
        </a:p>
      </dgm:t>
    </dgm:pt>
    <dgm:pt modelId="{A8D03ABA-0EBE-4D97-862A-38A89772CD27}" type="parTrans" cxnId="{B86BE395-438E-4222-A2CD-9881BE63CE8E}">
      <dgm:prSet/>
      <dgm:spPr/>
      <dgm:t>
        <a:bodyPr/>
        <a:lstStyle/>
        <a:p>
          <a:endParaRPr lang="en-US" b="1"/>
        </a:p>
      </dgm:t>
    </dgm:pt>
    <dgm:pt modelId="{6CBCADDD-9B89-4F9F-9202-53040EEF4ABD}" type="sibTrans" cxnId="{B86BE395-438E-4222-A2CD-9881BE63CE8E}">
      <dgm:prSet/>
      <dgm:spPr/>
      <dgm:t>
        <a:bodyPr/>
        <a:lstStyle/>
        <a:p>
          <a:endParaRPr lang="en-US" b="1"/>
        </a:p>
      </dgm:t>
    </dgm:pt>
    <dgm:pt modelId="{AC032404-8283-432B-A31C-57DEBF83936C}">
      <dgm:prSet phldrT="[Text]"/>
      <dgm:spPr/>
      <dgm:t>
        <a:bodyPr/>
        <a:lstStyle/>
        <a:p>
          <a:r>
            <a:rPr lang="en-US" b="1" dirty="0" err="1" smtClean="0"/>
            <a:t>AppSec</a:t>
          </a:r>
          <a:r>
            <a:rPr lang="en-US" b="1" dirty="0" smtClean="0"/>
            <a:t> Management</a:t>
          </a:r>
          <a:endParaRPr lang="en-US" b="1" dirty="0"/>
        </a:p>
      </dgm:t>
    </dgm:pt>
    <dgm:pt modelId="{A41D8848-2636-432B-874A-80F7516B1A19}" type="parTrans" cxnId="{19343AD7-84C4-4392-B1A5-25BE25B26685}">
      <dgm:prSet/>
      <dgm:spPr/>
      <dgm:t>
        <a:bodyPr/>
        <a:lstStyle/>
        <a:p>
          <a:endParaRPr lang="en-US" b="1"/>
        </a:p>
      </dgm:t>
    </dgm:pt>
    <dgm:pt modelId="{F73F9575-7A5F-470A-9F84-D482DF90C863}" type="sibTrans" cxnId="{19343AD7-84C4-4392-B1A5-25BE25B26685}">
      <dgm:prSet/>
      <dgm:spPr/>
      <dgm:t>
        <a:bodyPr/>
        <a:lstStyle/>
        <a:p>
          <a:endParaRPr lang="en-US" b="1"/>
        </a:p>
      </dgm:t>
    </dgm:pt>
    <dgm:pt modelId="{784B3D01-1E20-4208-B818-AFCD2F63B2F7}">
      <dgm:prSet/>
      <dgm:spPr>
        <a:solidFill>
          <a:srgbClr val="FFFF99">
            <a:alpha val="90000"/>
          </a:srgbClr>
        </a:solidFill>
      </dgm:spPr>
      <dgm:t>
        <a:bodyPr/>
        <a:lstStyle/>
        <a:p>
          <a:r>
            <a:rPr lang="en-US" b="1" dirty="0" smtClean="0"/>
            <a:t>Vulnerability Scanners</a:t>
          </a:r>
          <a:endParaRPr lang="en-US" b="1" dirty="0"/>
        </a:p>
      </dgm:t>
    </dgm:pt>
    <dgm:pt modelId="{007CF5A6-B2AA-48D7-8B2B-D247047C04CD}" type="parTrans" cxnId="{E90B94D0-6328-4860-B7A7-B29E85C480EF}">
      <dgm:prSet/>
      <dgm:spPr/>
      <dgm:t>
        <a:bodyPr/>
        <a:lstStyle/>
        <a:p>
          <a:endParaRPr lang="en-US" b="1"/>
        </a:p>
      </dgm:t>
    </dgm:pt>
    <dgm:pt modelId="{6134B465-3242-43AC-83F7-A7BB704C1042}" type="sibTrans" cxnId="{E90B94D0-6328-4860-B7A7-B29E85C480EF}">
      <dgm:prSet/>
      <dgm:spPr/>
      <dgm:t>
        <a:bodyPr/>
        <a:lstStyle/>
        <a:p>
          <a:endParaRPr lang="en-US" b="1"/>
        </a:p>
      </dgm:t>
    </dgm:pt>
    <dgm:pt modelId="{E90C5724-A60C-4DDD-8A21-76F4E1950138}">
      <dgm:prSet/>
      <dgm:spPr>
        <a:solidFill>
          <a:srgbClr val="FFFF99">
            <a:alpha val="90000"/>
          </a:srgbClr>
        </a:solidFill>
      </dgm:spPr>
      <dgm:t>
        <a:bodyPr/>
        <a:lstStyle/>
        <a:p>
          <a:r>
            <a:rPr lang="en-US" b="1" dirty="0" smtClean="0"/>
            <a:t>Static Analysis Tools</a:t>
          </a:r>
          <a:endParaRPr lang="en-US" b="1" dirty="0"/>
        </a:p>
      </dgm:t>
    </dgm:pt>
    <dgm:pt modelId="{D1F3B396-21CE-426C-A616-917303110051}" type="parTrans" cxnId="{9F761848-A1DB-42AC-94CA-73AC255CE40C}">
      <dgm:prSet/>
      <dgm:spPr/>
      <dgm:t>
        <a:bodyPr/>
        <a:lstStyle/>
        <a:p>
          <a:endParaRPr lang="en-US" b="1"/>
        </a:p>
      </dgm:t>
    </dgm:pt>
    <dgm:pt modelId="{6C2821E2-6B9A-42F1-9133-254774DA1421}" type="sibTrans" cxnId="{9F761848-A1DB-42AC-94CA-73AC255CE40C}">
      <dgm:prSet/>
      <dgm:spPr/>
      <dgm:t>
        <a:bodyPr/>
        <a:lstStyle/>
        <a:p>
          <a:endParaRPr lang="en-US" b="1"/>
        </a:p>
      </dgm:t>
    </dgm:pt>
    <dgm:pt modelId="{36555C4A-4103-4DBC-8FEA-332FAF5A0243}">
      <dgm:prSet/>
      <dgm:spPr>
        <a:solidFill>
          <a:srgbClr val="66FF66">
            <a:alpha val="90000"/>
          </a:srgbClr>
        </a:solidFill>
      </dgm:spPr>
      <dgm:t>
        <a:bodyPr/>
        <a:lstStyle/>
        <a:p>
          <a:r>
            <a:rPr lang="en-US" b="1" dirty="0" err="1" smtClean="0"/>
            <a:t>AppSec</a:t>
          </a:r>
          <a:r>
            <a:rPr lang="en-US" b="1" dirty="0" smtClean="0"/>
            <a:t> Libraries</a:t>
          </a:r>
          <a:endParaRPr lang="en-US" b="1" dirty="0"/>
        </a:p>
      </dgm:t>
    </dgm:pt>
    <dgm:pt modelId="{A85640F9-2EE2-4043-BB6C-DE513B21792B}" type="parTrans" cxnId="{0E8EF33C-B888-47FC-AE03-36E68B27802C}">
      <dgm:prSet/>
      <dgm:spPr/>
      <dgm:t>
        <a:bodyPr/>
        <a:lstStyle/>
        <a:p>
          <a:endParaRPr lang="en-US" b="1"/>
        </a:p>
      </dgm:t>
    </dgm:pt>
    <dgm:pt modelId="{6645A61D-D727-40C5-BDFB-B7C9404CEE05}" type="sibTrans" cxnId="{0E8EF33C-B888-47FC-AE03-36E68B27802C}">
      <dgm:prSet/>
      <dgm:spPr/>
      <dgm:t>
        <a:bodyPr/>
        <a:lstStyle/>
        <a:p>
          <a:endParaRPr lang="en-US" b="1"/>
        </a:p>
      </dgm:t>
    </dgm:pt>
    <dgm:pt modelId="{5E31B73C-608A-4E94-BE33-5F669C5B8F05}">
      <dgm:prSet/>
      <dgm:spPr>
        <a:solidFill>
          <a:srgbClr val="66FF66">
            <a:alpha val="90000"/>
          </a:srgbClr>
        </a:solidFill>
      </dgm:spPr>
      <dgm:t>
        <a:bodyPr/>
        <a:lstStyle/>
        <a:p>
          <a:r>
            <a:rPr lang="en-US" b="1" dirty="0" smtClean="0"/>
            <a:t>Code Review Guide</a:t>
          </a:r>
          <a:endParaRPr lang="en-US" b="1" dirty="0"/>
        </a:p>
      </dgm:t>
    </dgm:pt>
    <dgm:pt modelId="{35C3CA02-150D-4D4C-8E78-858583C689B9}" type="parTrans" cxnId="{95FF9DFD-4562-4D53-858E-E2B62F0C62AB}">
      <dgm:prSet/>
      <dgm:spPr/>
      <dgm:t>
        <a:bodyPr/>
        <a:lstStyle/>
        <a:p>
          <a:endParaRPr lang="en-US" b="1"/>
        </a:p>
      </dgm:t>
    </dgm:pt>
    <dgm:pt modelId="{06F1D355-F44B-4240-8686-49FEB69D0849}" type="sibTrans" cxnId="{95FF9DFD-4562-4D53-858E-E2B62F0C62AB}">
      <dgm:prSet/>
      <dgm:spPr/>
      <dgm:t>
        <a:bodyPr/>
        <a:lstStyle/>
        <a:p>
          <a:endParaRPr lang="en-US" b="1"/>
        </a:p>
      </dgm:t>
    </dgm:pt>
    <dgm:pt modelId="{9BDFAF83-583C-48B7-9700-D161862484E4}">
      <dgm:prSet/>
      <dgm:spPr>
        <a:solidFill>
          <a:srgbClr val="66FF66">
            <a:alpha val="90000"/>
          </a:srgbClr>
        </a:solidFill>
      </dgm:spPr>
      <dgm:t>
        <a:bodyPr/>
        <a:lstStyle/>
        <a:p>
          <a:r>
            <a:rPr lang="en-US" b="1" dirty="0" smtClean="0"/>
            <a:t>Penetration Testing Tools</a:t>
          </a:r>
          <a:endParaRPr lang="en-US" b="1" dirty="0"/>
        </a:p>
      </dgm:t>
    </dgm:pt>
    <dgm:pt modelId="{16D52D48-C00E-4EA7-AFF6-98698727BC03}" type="parTrans" cxnId="{416E95AC-1F16-45F7-B729-38F3317B2276}">
      <dgm:prSet/>
      <dgm:spPr/>
      <dgm:t>
        <a:bodyPr/>
        <a:lstStyle/>
        <a:p>
          <a:endParaRPr lang="en-US" b="1"/>
        </a:p>
      </dgm:t>
    </dgm:pt>
    <dgm:pt modelId="{5EDC5C3F-D7AC-4B0C-856D-C671A19B5AD0}" type="sibTrans" cxnId="{416E95AC-1F16-45F7-B729-38F3317B2276}">
      <dgm:prSet/>
      <dgm:spPr/>
      <dgm:t>
        <a:bodyPr/>
        <a:lstStyle/>
        <a:p>
          <a:endParaRPr lang="en-US" b="1"/>
        </a:p>
      </dgm:t>
    </dgm:pt>
    <dgm:pt modelId="{CDD3C2CA-A3E2-47AC-B516-0CD19721D3E6}">
      <dgm:prSet/>
      <dgm:spPr>
        <a:solidFill>
          <a:srgbClr val="66FF66">
            <a:alpha val="90000"/>
          </a:srgbClr>
        </a:solidFill>
      </dgm:spPr>
      <dgm:t>
        <a:bodyPr/>
        <a:lstStyle/>
        <a:p>
          <a:r>
            <a:rPr lang="en-US" b="1" dirty="0" smtClean="0"/>
            <a:t>Code Review Tools</a:t>
          </a:r>
          <a:endParaRPr lang="en-US" b="1" dirty="0"/>
        </a:p>
      </dgm:t>
    </dgm:pt>
    <dgm:pt modelId="{2B0AECF8-857A-43A7-BA2E-299483DF6FD2}" type="parTrans" cxnId="{00F7921A-1D65-417E-9618-00A4F1B09656}">
      <dgm:prSet/>
      <dgm:spPr/>
      <dgm:t>
        <a:bodyPr/>
        <a:lstStyle/>
        <a:p>
          <a:endParaRPr lang="en-US" b="1"/>
        </a:p>
      </dgm:t>
    </dgm:pt>
    <dgm:pt modelId="{DBC22A69-3E54-475C-B510-9C9CBF1E2902}" type="sibTrans" cxnId="{00F7921A-1D65-417E-9618-00A4F1B09656}">
      <dgm:prSet/>
      <dgm:spPr/>
      <dgm:t>
        <a:bodyPr/>
        <a:lstStyle/>
        <a:p>
          <a:endParaRPr lang="en-US" b="1"/>
        </a:p>
      </dgm:t>
    </dgm:pt>
    <dgm:pt modelId="{32A71AB4-5711-4D7A-B47E-B174BE2F7770}">
      <dgm:prSet/>
      <dgm:spPr>
        <a:solidFill>
          <a:srgbClr val="FF5050">
            <a:alpha val="90000"/>
          </a:srgbClr>
        </a:solidFill>
      </dgm:spPr>
      <dgm:t>
        <a:bodyPr/>
        <a:lstStyle/>
        <a:p>
          <a:r>
            <a:rPr lang="en-US" b="1" dirty="0" smtClean="0"/>
            <a:t>Reporting Tools</a:t>
          </a:r>
          <a:endParaRPr lang="en-US" b="1" dirty="0"/>
        </a:p>
      </dgm:t>
    </dgm:pt>
    <dgm:pt modelId="{6B422B9E-B6EB-4917-9C6C-395D182EF02F}" type="parTrans" cxnId="{3FD74268-7EFC-4999-BCBB-A9F5289F6D4A}">
      <dgm:prSet/>
      <dgm:spPr/>
      <dgm:t>
        <a:bodyPr/>
        <a:lstStyle/>
        <a:p>
          <a:endParaRPr lang="en-US" b="1"/>
        </a:p>
      </dgm:t>
    </dgm:pt>
    <dgm:pt modelId="{71D00EAF-5EB8-4F71-B648-D9CE7A42200A}" type="sibTrans" cxnId="{3FD74268-7EFC-4999-BCBB-A9F5289F6D4A}">
      <dgm:prSet/>
      <dgm:spPr/>
      <dgm:t>
        <a:bodyPr/>
        <a:lstStyle/>
        <a:p>
          <a:endParaRPr lang="en-US" b="1"/>
        </a:p>
      </dgm:t>
    </dgm:pt>
    <dgm:pt modelId="{8B1F7560-E5A5-4DD6-BBD8-A9FEF09B3D08}">
      <dgm:prSet/>
      <dgm:spPr>
        <a:solidFill>
          <a:srgbClr val="66FF66">
            <a:alpha val="90000"/>
          </a:srgbClr>
        </a:solidFill>
      </dgm:spPr>
      <dgm:t>
        <a:bodyPr/>
        <a:lstStyle/>
        <a:p>
          <a:r>
            <a:rPr lang="en-US" b="1" dirty="0" smtClean="0"/>
            <a:t>Guards and Filters</a:t>
          </a:r>
          <a:endParaRPr lang="en-US" b="1" dirty="0"/>
        </a:p>
      </dgm:t>
    </dgm:pt>
    <dgm:pt modelId="{C47EB18A-3DC0-42A9-8BAB-385F1B88BE19}" type="parTrans" cxnId="{68A806E3-FA4B-4B98-9AB4-B38B727DFE19}">
      <dgm:prSet/>
      <dgm:spPr/>
      <dgm:t>
        <a:bodyPr/>
        <a:lstStyle/>
        <a:p>
          <a:endParaRPr lang="en-US" b="1"/>
        </a:p>
      </dgm:t>
    </dgm:pt>
    <dgm:pt modelId="{C4F31A02-2884-4296-971E-AEFC8E81A278}" type="sibTrans" cxnId="{68A806E3-FA4B-4B98-9AB4-B38B727DFE19}">
      <dgm:prSet/>
      <dgm:spPr/>
      <dgm:t>
        <a:bodyPr/>
        <a:lstStyle/>
        <a:p>
          <a:endParaRPr lang="en-US" b="1"/>
        </a:p>
      </dgm:t>
    </dgm:pt>
    <dgm:pt modelId="{C5B7E720-73E8-4A5D-837B-D7F25F01A413}">
      <dgm:prSet/>
      <dgm:spPr/>
      <dgm:t>
        <a:bodyPr/>
        <a:lstStyle/>
        <a:p>
          <a:r>
            <a:rPr lang="en-US" b="1" dirty="0" err="1" smtClean="0"/>
            <a:t>AppSec</a:t>
          </a:r>
          <a:r>
            <a:rPr lang="en-US" b="1" dirty="0" smtClean="0"/>
            <a:t> Education</a:t>
          </a:r>
          <a:endParaRPr lang="en-US" b="1" dirty="0"/>
        </a:p>
      </dgm:t>
    </dgm:pt>
    <dgm:pt modelId="{8B89FB16-4C6E-4D8F-964A-62BD8F302FC2}" type="parTrans" cxnId="{F8E61D0E-759C-41C0-A603-95669B497420}">
      <dgm:prSet/>
      <dgm:spPr/>
      <dgm:t>
        <a:bodyPr/>
        <a:lstStyle/>
        <a:p>
          <a:endParaRPr lang="en-US" b="1"/>
        </a:p>
      </dgm:t>
    </dgm:pt>
    <dgm:pt modelId="{A8B31B83-F060-4257-9837-8D9955BCEF24}" type="sibTrans" cxnId="{F8E61D0E-759C-41C0-A603-95669B497420}">
      <dgm:prSet/>
      <dgm:spPr/>
      <dgm:t>
        <a:bodyPr/>
        <a:lstStyle/>
        <a:p>
          <a:endParaRPr lang="en-US" b="1"/>
        </a:p>
      </dgm:t>
    </dgm:pt>
    <dgm:pt modelId="{4A3CBC23-0D0A-476A-9878-19F92534F58F}">
      <dgm:prSet/>
      <dgm:spPr>
        <a:solidFill>
          <a:srgbClr val="FFFF99">
            <a:alpha val="90000"/>
          </a:srgbClr>
        </a:solidFill>
      </dgm:spPr>
      <dgm:t>
        <a:bodyPr/>
        <a:lstStyle/>
        <a:p>
          <a:r>
            <a:rPr lang="en-US" b="1" dirty="0" smtClean="0"/>
            <a:t>Flawed Apps</a:t>
          </a:r>
          <a:endParaRPr lang="en-US" b="1" dirty="0"/>
        </a:p>
      </dgm:t>
    </dgm:pt>
    <dgm:pt modelId="{0CE560C6-A5BB-437F-B78B-5021B6AA6939}" type="parTrans" cxnId="{55F8DF7E-B24A-4BF0-9E1E-B491AB3A96F3}">
      <dgm:prSet/>
      <dgm:spPr/>
      <dgm:t>
        <a:bodyPr/>
        <a:lstStyle/>
        <a:p>
          <a:endParaRPr lang="en-US" b="1"/>
        </a:p>
      </dgm:t>
    </dgm:pt>
    <dgm:pt modelId="{4943AE1F-193A-4DCF-82BA-1C209BB591AC}" type="sibTrans" cxnId="{55F8DF7E-B24A-4BF0-9E1E-B491AB3A96F3}">
      <dgm:prSet/>
      <dgm:spPr/>
      <dgm:t>
        <a:bodyPr/>
        <a:lstStyle/>
        <a:p>
          <a:endParaRPr lang="en-US" b="1"/>
        </a:p>
      </dgm:t>
    </dgm:pt>
    <dgm:pt modelId="{CCF98152-95F4-40BD-B50C-0229487641B3}">
      <dgm:prSet/>
      <dgm:spPr>
        <a:solidFill>
          <a:srgbClr val="FFFF99">
            <a:alpha val="90000"/>
          </a:srgbClr>
        </a:solidFill>
      </dgm:spPr>
      <dgm:t>
        <a:bodyPr/>
        <a:lstStyle/>
        <a:p>
          <a:r>
            <a:rPr lang="en-US" b="1" dirty="0" smtClean="0"/>
            <a:t>Learning Environments</a:t>
          </a:r>
          <a:endParaRPr lang="en-US" b="1" dirty="0"/>
        </a:p>
      </dgm:t>
    </dgm:pt>
    <dgm:pt modelId="{8698E211-1BD7-4A6B-A860-A80A29365F0A}" type="parTrans" cxnId="{6EB71125-8248-4F38-9E8F-737CD71BADEE}">
      <dgm:prSet/>
      <dgm:spPr/>
      <dgm:t>
        <a:bodyPr/>
        <a:lstStyle/>
        <a:p>
          <a:endParaRPr lang="en-US" b="1"/>
        </a:p>
      </dgm:t>
    </dgm:pt>
    <dgm:pt modelId="{12849B69-6606-4BF4-9198-8C4490247947}" type="sibTrans" cxnId="{6EB71125-8248-4F38-9E8F-737CD71BADEE}">
      <dgm:prSet/>
      <dgm:spPr/>
      <dgm:t>
        <a:bodyPr/>
        <a:lstStyle/>
        <a:p>
          <a:endParaRPr lang="en-US" b="1"/>
        </a:p>
      </dgm:t>
    </dgm:pt>
    <dgm:pt modelId="{5E6F916D-3F1F-4028-B0B2-923753E99391}">
      <dgm:prSet/>
      <dgm:spPr>
        <a:solidFill>
          <a:srgbClr val="FFFF99">
            <a:alpha val="90000"/>
          </a:srgbClr>
        </a:solidFill>
      </dgm:spPr>
      <dgm:t>
        <a:bodyPr/>
        <a:lstStyle/>
        <a:p>
          <a:r>
            <a:rPr lang="en-US" b="1" dirty="0" err="1" smtClean="0"/>
            <a:t>AppSec</a:t>
          </a:r>
          <a:r>
            <a:rPr lang="en-US" b="1" dirty="0" smtClean="0"/>
            <a:t> Tutorials</a:t>
          </a:r>
          <a:endParaRPr lang="en-US" b="1" dirty="0"/>
        </a:p>
      </dgm:t>
    </dgm:pt>
    <dgm:pt modelId="{C448D0C0-5D2E-4FD5-B262-2E32E89C6012}" type="parTrans" cxnId="{23047DCB-A134-4298-A60F-F715437B5287}">
      <dgm:prSet/>
      <dgm:spPr/>
      <dgm:t>
        <a:bodyPr/>
        <a:lstStyle/>
        <a:p>
          <a:endParaRPr lang="en-US" b="1"/>
        </a:p>
      </dgm:t>
    </dgm:pt>
    <dgm:pt modelId="{2CE5F710-2475-4D21-B6FA-0DCCA65A3D39}" type="sibTrans" cxnId="{23047DCB-A134-4298-A60F-F715437B5287}">
      <dgm:prSet/>
      <dgm:spPr/>
      <dgm:t>
        <a:bodyPr/>
        <a:lstStyle/>
        <a:p>
          <a:endParaRPr lang="en-US" b="1"/>
        </a:p>
      </dgm:t>
    </dgm:pt>
    <dgm:pt modelId="{4175CBE0-B520-494C-9A71-7665527F064A}">
      <dgm:prSet/>
      <dgm:spPr>
        <a:solidFill>
          <a:srgbClr val="FFFF99">
            <a:alpha val="90000"/>
          </a:srgbClr>
        </a:solidFill>
      </dgm:spPr>
      <dgm:t>
        <a:bodyPr/>
        <a:lstStyle/>
        <a:p>
          <a:r>
            <a:rPr lang="en-US" b="1" dirty="0" err="1" smtClean="0"/>
            <a:t>SiteGenerator</a:t>
          </a:r>
          <a:endParaRPr lang="en-US" b="1" dirty="0"/>
        </a:p>
      </dgm:t>
    </dgm:pt>
    <dgm:pt modelId="{70E485D3-F195-49ED-9C4F-E2740DA7D3C9}" type="parTrans" cxnId="{11964269-9031-4817-B43C-83FDA9D8F863}">
      <dgm:prSet/>
      <dgm:spPr/>
      <dgm:t>
        <a:bodyPr/>
        <a:lstStyle/>
        <a:p>
          <a:endParaRPr lang="en-US" b="1"/>
        </a:p>
      </dgm:t>
    </dgm:pt>
    <dgm:pt modelId="{E21DD0A8-51E4-4D36-9304-53BE8C9648DE}" type="sibTrans" cxnId="{11964269-9031-4817-B43C-83FDA9D8F863}">
      <dgm:prSet/>
      <dgm:spPr/>
      <dgm:t>
        <a:bodyPr/>
        <a:lstStyle/>
        <a:p>
          <a:endParaRPr lang="en-US" b="1"/>
        </a:p>
      </dgm:t>
    </dgm:pt>
    <dgm:pt modelId="{09AF041A-BBEC-45F8-A209-C948BBE4BB93}">
      <dgm:prSet phldrT="[Text]"/>
      <dgm:spPr/>
      <dgm:t>
        <a:bodyPr/>
        <a:lstStyle/>
        <a:p>
          <a:r>
            <a:rPr lang="en-US" b="1" dirty="0" smtClean="0"/>
            <a:t>Security Architecture</a:t>
          </a:r>
          <a:endParaRPr lang="en-US" b="1" dirty="0"/>
        </a:p>
      </dgm:t>
    </dgm:pt>
    <dgm:pt modelId="{B3733511-DDA8-4B11-982E-8E52FD8C8DF9}" type="parTrans" cxnId="{B1392778-B722-4CCC-9BE6-1E46BC2C082A}">
      <dgm:prSet/>
      <dgm:spPr/>
      <dgm:t>
        <a:bodyPr/>
        <a:lstStyle/>
        <a:p>
          <a:endParaRPr lang="en-US" b="1"/>
        </a:p>
      </dgm:t>
    </dgm:pt>
    <dgm:pt modelId="{3B0D6EBF-60A5-480A-8EF9-0E6A224E0E36}" type="sibTrans" cxnId="{B1392778-B722-4CCC-9BE6-1E46BC2C082A}">
      <dgm:prSet/>
      <dgm:spPr/>
      <dgm:t>
        <a:bodyPr/>
        <a:lstStyle/>
        <a:p>
          <a:endParaRPr lang="en-US" b="1"/>
        </a:p>
      </dgm:t>
    </dgm:pt>
    <dgm:pt modelId="{99D93D41-94C1-49C5-983F-11947747F75F}">
      <dgm:prSet phldrT="[Text]"/>
      <dgm:spPr>
        <a:solidFill>
          <a:srgbClr val="FF5050">
            <a:alpha val="89804"/>
          </a:srgbClr>
        </a:solidFill>
      </dgm:spPr>
      <dgm:t>
        <a:bodyPr/>
        <a:lstStyle/>
        <a:p>
          <a:r>
            <a:rPr lang="en-US" b="1" dirty="0" smtClean="0"/>
            <a:t>ESAPI</a:t>
          </a:r>
          <a:endParaRPr lang="en-US" b="1" dirty="0"/>
        </a:p>
      </dgm:t>
    </dgm:pt>
    <dgm:pt modelId="{1DE7CE75-D68F-45C1-9530-9947F512A128}" type="parTrans" cxnId="{BBAA944C-7CA4-4B24-A708-0A41EE559D3A}">
      <dgm:prSet/>
      <dgm:spPr/>
      <dgm:t>
        <a:bodyPr/>
        <a:lstStyle/>
        <a:p>
          <a:endParaRPr lang="en-US" b="1"/>
        </a:p>
      </dgm:t>
    </dgm:pt>
    <dgm:pt modelId="{4771EA16-0027-4C08-B1D0-1F48DE2D579F}" type="sibTrans" cxnId="{BBAA944C-7CA4-4B24-A708-0A41EE559D3A}">
      <dgm:prSet/>
      <dgm:spPr/>
      <dgm:t>
        <a:bodyPr/>
        <a:lstStyle/>
        <a:p>
          <a:endParaRPr lang="en-US" b="1"/>
        </a:p>
      </dgm:t>
    </dgm:pt>
    <dgm:pt modelId="{03A8BE06-A364-49C3-B16B-EAD2BF0F3387}">
      <dgm:prSet/>
      <dgm:spPr>
        <a:solidFill>
          <a:srgbClr val="FFFF99">
            <a:alpha val="90000"/>
          </a:srgbClr>
        </a:solidFill>
      </dgm:spPr>
      <dgm:t>
        <a:bodyPr/>
        <a:lstStyle/>
        <a:p>
          <a:r>
            <a:rPr lang="en-US" b="1" dirty="0" err="1" smtClean="0"/>
            <a:t>Fuzzing</a:t>
          </a:r>
          <a:endParaRPr lang="en-US" b="1" dirty="0"/>
        </a:p>
      </dgm:t>
    </dgm:pt>
    <dgm:pt modelId="{D6B67777-8F2C-464B-B0FA-37741926D69C}" type="parTrans" cxnId="{251A844A-BB88-43E2-B2DB-1EA667CD4F16}">
      <dgm:prSet/>
      <dgm:spPr/>
      <dgm:t>
        <a:bodyPr/>
        <a:lstStyle/>
        <a:p>
          <a:endParaRPr lang="en-US"/>
        </a:p>
      </dgm:t>
    </dgm:pt>
    <dgm:pt modelId="{4C207B15-71A2-4A34-8B5B-5AB5F43A8CB8}" type="sibTrans" cxnId="{251A844A-BB88-43E2-B2DB-1EA667CD4F16}">
      <dgm:prSet/>
      <dgm:spPr/>
      <dgm:t>
        <a:bodyPr/>
        <a:lstStyle/>
        <a:p>
          <a:endParaRPr lang="en-US"/>
        </a:p>
      </dgm:t>
    </dgm:pt>
    <dgm:pt modelId="{0EBE14C7-9EDB-498D-B97B-6CE0549FC2D6}">
      <dgm:prSet/>
      <dgm:spPr/>
      <dgm:t>
        <a:bodyPr/>
        <a:lstStyle/>
        <a:p>
          <a:r>
            <a:rPr lang="en-US" b="1" smtClean="0"/>
            <a:t>Manual </a:t>
          </a:r>
          <a:r>
            <a:rPr lang="en-US" b="1" dirty="0" smtClean="0"/>
            <a:t>Security Verification</a:t>
          </a:r>
          <a:endParaRPr lang="en-US" b="1" dirty="0"/>
        </a:p>
      </dgm:t>
    </dgm:pt>
    <dgm:pt modelId="{E99E6299-FBAB-451A-8E34-9F24A736F591}" type="parTrans" cxnId="{03966A6B-2EF4-488B-972F-B454AA525523}">
      <dgm:prSet/>
      <dgm:spPr/>
      <dgm:t>
        <a:bodyPr/>
        <a:lstStyle/>
        <a:p>
          <a:endParaRPr lang="en-US"/>
        </a:p>
      </dgm:t>
    </dgm:pt>
    <dgm:pt modelId="{25D80BB3-6557-4026-A1C8-9BD35C48FEE2}" type="sibTrans" cxnId="{03966A6B-2EF4-488B-972F-B454AA525523}">
      <dgm:prSet/>
      <dgm:spPr/>
      <dgm:t>
        <a:bodyPr/>
        <a:lstStyle/>
        <a:p>
          <a:endParaRPr lang="en-US"/>
        </a:p>
      </dgm:t>
    </dgm:pt>
    <dgm:pt modelId="{11A10748-FDCF-4D65-9F33-AE453AB1A0D6}">
      <dgm:prSet phldrT="[Text]"/>
      <dgm:spPr>
        <a:solidFill>
          <a:srgbClr val="FF5050">
            <a:alpha val="89804"/>
          </a:srgbClr>
        </a:solidFill>
      </dgm:spPr>
      <dgm:t>
        <a:bodyPr/>
        <a:lstStyle/>
        <a:p>
          <a:endParaRPr lang="en-US" b="1" dirty="0"/>
        </a:p>
      </dgm:t>
    </dgm:pt>
    <dgm:pt modelId="{D886AE2F-68E2-4A96-AD4E-12A2BF61DA48}" type="parTrans" cxnId="{17329238-3459-429C-AFDC-035B02CD5D7E}">
      <dgm:prSet/>
      <dgm:spPr/>
      <dgm:t>
        <a:bodyPr/>
        <a:lstStyle/>
        <a:p>
          <a:endParaRPr lang="en-US"/>
        </a:p>
      </dgm:t>
    </dgm:pt>
    <dgm:pt modelId="{667FFC33-4331-4A6E-83FF-9A8A2F25F171}" type="sibTrans" cxnId="{17329238-3459-429C-AFDC-035B02CD5D7E}">
      <dgm:prSet/>
      <dgm:spPr/>
      <dgm:t>
        <a:bodyPr/>
        <a:lstStyle/>
        <a:p>
          <a:endParaRPr lang="en-US"/>
        </a:p>
      </dgm:t>
    </dgm:pt>
    <dgm:pt modelId="{E2148C36-6021-40E1-997F-ED226E56F6D1}">
      <dgm:prSet/>
      <dgm:spPr>
        <a:solidFill>
          <a:srgbClr val="66FF66">
            <a:alpha val="90000"/>
          </a:srgbClr>
        </a:solidFill>
      </dgm:spPr>
      <dgm:t>
        <a:bodyPr/>
        <a:lstStyle/>
        <a:p>
          <a:r>
            <a:rPr lang="en-US" b="1" smtClean="0"/>
            <a:t>ESAPI </a:t>
          </a:r>
          <a:r>
            <a:rPr lang="en-US" b="1" dirty="0" smtClean="0"/>
            <a:t>Reference Implementation</a:t>
          </a:r>
          <a:endParaRPr lang="en-US" b="1" dirty="0"/>
        </a:p>
      </dgm:t>
    </dgm:pt>
    <dgm:pt modelId="{70DAFE66-51DF-4737-87EB-B4F6316E638C}" type="parTrans" cxnId="{A3C68317-E501-4701-A0AD-E39A895F2715}">
      <dgm:prSet/>
      <dgm:spPr/>
      <dgm:t>
        <a:bodyPr/>
        <a:lstStyle/>
        <a:p>
          <a:endParaRPr lang="en-US"/>
        </a:p>
      </dgm:t>
    </dgm:pt>
    <dgm:pt modelId="{8C8C8D7E-5E4E-4BCF-B644-E5B20DA28096}" type="sibTrans" cxnId="{A3C68317-E501-4701-A0AD-E39A895F2715}">
      <dgm:prSet/>
      <dgm:spPr/>
      <dgm:t>
        <a:bodyPr/>
        <a:lstStyle/>
        <a:p>
          <a:endParaRPr lang="en-US"/>
        </a:p>
      </dgm:t>
    </dgm:pt>
    <dgm:pt modelId="{13D0C5FB-3359-4AF3-96B9-DEAEDE1B485B}">
      <dgm:prSet/>
      <dgm:spPr>
        <a:solidFill>
          <a:srgbClr val="FF5050">
            <a:alpha val="90000"/>
          </a:srgbClr>
        </a:solidFill>
      </dgm:spPr>
      <dgm:t>
        <a:bodyPr/>
        <a:lstStyle/>
        <a:p>
          <a:r>
            <a:rPr lang="en-US" b="1" dirty="0" err="1" smtClean="0"/>
            <a:t>ModSecurity</a:t>
          </a:r>
          <a:r>
            <a:rPr lang="en-US" b="1" dirty="0" smtClean="0"/>
            <a:t> Core </a:t>
          </a:r>
          <a:r>
            <a:rPr lang="en-US" b="1" dirty="0" err="1" smtClean="0"/>
            <a:t>RuleSet</a:t>
          </a:r>
          <a:endParaRPr lang="en-US" b="1" dirty="0"/>
        </a:p>
      </dgm:t>
    </dgm:pt>
    <dgm:pt modelId="{C69B692D-2B07-4E94-AC66-3DE2E1694944}" type="parTrans" cxnId="{EE6EF01D-424C-4B59-BF21-C367B1F4818D}">
      <dgm:prSet/>
      <dgm:spPr/>
      <dgm:t>
        <a:bodyPr/>
        <a:lstStyle/>
        <a:p>
          <a:endParaRPr lang="en-US"/>
        </a:p>
      </dgm:t>
    </dgm:pt>
    <dgm:pt modelId="{506B5C7E-E70E-42BB-B9F4-5F41551D1F46}" type="sibTrans" cxnId="{EE6EF01D-424C-4B59-BF21-C367B1F4818D}">
      <dgm:prSet/>
      <dgm:spPr/>
      <dgm:t>
        <a:bodyPr/>
        <a:lstStyle/>
        <a:p>
          <a:endParaRPr lang="en-US"/>
        </a:p>
      </dgm:t>
    </dgm:pt>
    <dgm:pt modelId="{6FF5AE7A-026A-4D87-B42F-5CA3DBA6807F}" type="pres">
      <dgm:prSet presAssocID="{AB3A9AE8-5262-4E28-95EB-44D797EADBEA}" presName="diagram" presStyleCnt="0">
        <dgm:presLayoutVars>
          <dgm:dir/>
          <dgm:animLvl val="lvl"/>
          <dgm:resizeHandles val="exact"/>
        </dgm:presLayoutVars>
      </dgm:prSet>
      <dgm:spPr/>
    </dgm:pt>
    <dgm:pt modelId="{68B1EB8D-672D-4557-93DB-DED00C8F5116}" type="pres">
      <dgm:prSet presAssocID="{7EC48070-6046-4F80-A4D8-4360CD4EE6D4}" presName="compNode" presStyleCnt="0"/>
      <dgm:spPr/>
    </dgm:pt>
    <dgm:pt modelId="{D127B96C-D5F5-4FAC-9C1E-773FBECDF56A}" type="pres">
      <dgm:prSet presAssocID="{7EC48070-6046-4F80-A4D8-4360CD4EE6D4}" presName="childRect" presStyleLbl="bgAcc1" presStyleIdx="0" presStyleCnt="6">
        <dgm:presLayoutVars>
          <dgm:bulletEnabled val="1"/>
        </dgm:presLayoutVars>
      </dgm:prSet>
      <dgm:spPr/>
      <dgm:t>
        <a:bodyPr/>
        <a:lstStyle/>
        <a:p>
          <a:endParaRPr lang="en-US"/>
        </a:p>
      </dgm:t>
    </dgm:pt>
    <dgm:pt modelId="{A1880953-3EEA-4566-BF9F-3315EC5CB0A0}" type="pres">
      <dgm:prSet presAssocID="{7EC48070-6046-4F80-A4D8-4360CD4EE6D4}" presName="parentText" presStyleLbl="node1" presStyleIdx="0" presStyleCnt="0">
        <dgm:presLayoutVars>
          <dgm:chMax val="0"/>
          <dgm:bulletEnabled val="1"/>
        </dgm:presLayoutVars>
      </dgm:prSet>
      <dgm:spPr/>
      <dgm:t>
        <a:bodyPr/>
        <a:lstStyle/>
        <a:p>
          <a:endParaRPr lang="en-US"/>
        </a:p>
      </dgm:t>
    </dgm:pt>
    <dgm:pt modelId="{D7435304-3840-4626-8FF6-FEDBD702BE4A}" type="pres">
      <dgm:prSet presAssocID="{7EC48070-6046-4F80-A4D8-4360CD4EE6D4}" presName="parentRect" presStyleLbl="alignNode1" presStyleIdx="0" presStyleCnt="6"/>
      <dgm:spPr/>
      <dgm:t>
        <a:bodyPr/>
        <a:lstStyle/>
        <a:p>
          <a:endParaRPr lang="en-US"/>
        </a:p>
      </dgm:t>
    </dgm:pt>
    <dgm:pt modelId="{76D6D26D-F2C7-4FA1-AFE7-4ABFC17D0B57}" type="pres">
      <dgm:prSet presAssocID="{7EC48070-6046-4F80-A4D8-4360CD4EE6D4}" presName="adorn" presStyleLbl="fgAccFollowNode1" presStyleIdx="0" presStyleCnt="6"/>
      <dgm:spPr>
        <a:blipFill rotWithShape="0">
          <a:blip xmlns:r="http://schemas.openxmlformats.org/officeDocument/2006/relationships" r:embed="rId1"/>
          <a:stretch>
            <a:fillRect/>
          </a:stretch>
        </a:blipFill>
      </dgm:spPr>
      <dgm:t>
        <a:bodyPr/>
        <a:lstStyle/>
        <a:p>
          <a:endParaRPr lang="en-US"/>
        </a:p>
      </dgm:t>
    </dgm:pt>
    <dgm:pt modelId="{D185177F-3DD7-4F6A-B57A-6B94ACE883AA}" type="pres">
      <dgm:prSet presAssocID="{3F1CEB0E-0FE4-4353-BC20-59716A7B0E84}" presName="sibTrans" presStyleLbl="sibTrans2D1" presStyleIdx="0" presStyleCnt="0"/>
      <dgm:spPr/>
      <dgm:t>
        <a:bodyPr/>
        <a:lstStyle/>
        <a:p>
          <a:endParaRPr lang="en-US"/>
        </a:p>
      </dgm:t>
    </dgm:pt>
    <dgm:pt modelId="{57650C7E-D6E1-4820-8506-8F2A97936ADD}" type="pres">
      <dgm:prSet presAssocID="{0EBE14C7-9EDB-498D-B97B-6CE0549FC2D6}" presName="compNode" presStyleCnt="0"/>
      <dgm:spPr/>
    </dgm:pt>
    <dgm:pt modelId="{68EE8F6C-37EB-4912-9ECB-2F95BEA00FFA}" type="pres">
      <dgm:prSet presAssocID="{0EBE14C7-9EDB-498D-B97B-6CE0549FC2D6}" presName="childRect" presStyleLbl="bgAcc1" presStyleIdx="1" presStyleCnt="6">
        <dgm:presLayoutVars>
          <dgm:bulletEnabled val="1"/>
        </dgm:presLayoutVars>
      </dgm:prSet>
      <dgm:spPr/>
      <dgm:t>
        <a:bodyPr/>
        <a:lstStyle/>
        <a:p>
          <a:endParaRPr lang="en-US"/>
        </a:p>
      </dgm:t>
    </dgm:pt>
    <dgm:pt modelId="{80AB575D-FBF8-49AA-8BD7-912842B3C946}" type="pres">
      <dgm:prSet presAssocID="{0EBE14C7-9EDB-498D-B97B-6CE0549FC2D6}" presName="parentText" presStyleLbl="node1" presStyleIdx="0" presStyleCnt="0">
        <dgm:presLayoutVars>
          <dgm:chMax val="0"/>
          <dgm:bulletEnabled val="1"/>
        </dgm:presLayoutVars>
      </dgm:prSet>
      <dgm:spPr/>
      <dgm:t>
        <a:bodyPr/>
        <a:lstStyle/>
        <a:p>
          <a:endParaRPr lang="en-US"/>
        </a:p>
      </dgm:t>
    </dgm:pt>
    <dgm:pt modelId="{915EB4B3-AC30-4CAE-AB21-401B7EB2B950}" type="pres">
      <dgm:prSet presAssocID="{0EBE14C7-9EDB-498D-B97B-6CE0549FC2D6}" presName="parentRect" presStyleLbl="alignNode1" presStyleIdx="1" presStyleCnt="6"/>
      <dgm:spPr/>
      <dgm:t>
        <a:bodyPr/>
        <a:lstStyle/>
        <a:p>
          <a:endParaRPr lang="en-US"/>
        </a:p>
      </dgm:t>
    </dgm:pt>
    <dgm:pt modelId="{6F6955CA-3641-4894-B774-6FCB2E977C9C}" type="pres">
      <dgm:prSet presAssocID="{0EBE14C7-9EDB-498D-B97B-6CE0549FC2D6}" presName="adorn" presStyleLbl="fgAccFollowNode1" presStyleIdx="1" presStyleCnt="6"/>
      <dgm:spPr>
        <a:blipFill rotWithShape="0">
          <a:blip xmlns:r="http://schemas.openxmlformats.org/officeDocument/2006/relationships" r:embed="rId2"/>
          <a:stretch>
            <a:fillRect/>
          </a:stretch>
        </a:blipFill>
      </dgm:spPr>
    </dgm:pt>
    <dgm:pt modelId="{0E714B0B-2F69-4EA3-ADDC-6D7E94098B5D}" type="pres">
      <dgm:prSet presAssocID="{25D80BB3-6557-4026-A1C8-9BD35C48FEE2}" presName="sibTrans" presStyleLbl="sibTrans2D1" presStyleIdx="0" presStyleCnt="0"/>
      <dgm:spPr/>
      <dgm:t>
        <a:bodyPr/>
        <a:lstStyle/>
        <a:p>
          <a:endParaRPr lang="en-US"/>
        </a:p>
      </dgm:t>
    </dgm:pt>
    <dgm:pt modelId="{AFA4ED03-1306-4DB4-BC55-31D4F47E485F}" type="pres">
      <dgm:prSet presAssocID="{09AF041A-BBEC-45F8-A209-C948BBE4BB93}" presName="compNode" presStyleCnt="0"/>
      <dgm:spPr/>
    </dgm:pt>
    <dgm:pt modelId="{AB8B1426-E412-4408-BD22-011F316CCD90}" type="pres">
      <dgm:prSet presAssocID="{09AF041A-BBEC-45F8-A209-C948BBE4BB93}" presName="childRect" presStyleLbl="bgAcc1" presStyleIdx="2" presStyleCnt="6">
        <dgm:presLayoutVars>
          <dgm:bulletEnabled val="1"/>
        </dgm:presLayoutVars>
      </dgm:prSet>
      <dgm:spPr/>
      <dgm:t>
        <a:bodyPr/>
        <a:lstStyle/>
        <a:p>
          <a:endParaRPr lang="en-US"/>
        </a:p>
      </dgm:t>
    </dgm:pt>
    <dgm:pt modelId="{F42B456C-96BB-4496-B2E0-9B9B0C2F661B}" type="pres">
      <dgm:prSet presAssocID="{09AF041A-BBEC-45F8-A209-C948BBE4BB93}" presName="parentText" presStyleLbl="node1" presStyleIdx="0" presStyleCnt="0">
        <dgm:presLayoutVars>
          <dgm:chMax val="0"/>
          <dgm:bulletEnabled val="1"/>
        </dgm:presLayoutVars>
      </dgm:prSet>
      <dgm:spPr/>
      <dgm:t>
        <a:bodyPr/>
        <a:lstStyle/>
        <a:p>
          <a:endParaRPr lang="en-US"/>
        </a:p>
      </dgm:t>
    </dgm:pt>
    <dgm:pt modelId="{D893FBCC-7EA7-4BE2-8672-A842F5054AAA}" type="pres">
      <dgm:prSet presAssocID="{09AF041A-BBEC-45F8-A209-C948BBE4BB93}" presName="parentRect" presStyleLbl="alignNode1" presStyleIdx="2" presStyleCnt="6"/>
      <dgm:spPr/>
      <dgm:t>
        <a:bodyPr/>
        <a:lstStyle/>
        <a:p>
          <a:endParaRPr lang="en-US"/>
        </a:p>
      </dgm:t>
    </dgm:pt>
    <dgm:pt modelId="{65A3AE3E-346B-4AFC-9976-4453D7C4DCEE}" type="pres">
      <dgm:prSet presAssocID="{09AF041A-BBEC-45F8-A209-C948BBE4BB93}" presName="adorn" presStyleLbl="fgAccFollowNode1" presStyleIdx="2" presStyleCnt="6"/>
      <dgm:spPr>
        <a:blipFill rotWithShape="0">
          <a:blip xmlns:r="http://schemas.openxmlformats.org/officeDocument/2006/relationships" r:embed="rId3"/>
          <a:stretch>
            <a:fillRect/>
          </a:stretch>
        </a:blipFill>
      </dgm:spPr>
    </dgm:pt>
    <dgm:pt modelId="{05A834FB-48E2-4AE2-9937-15AC23638E5A}" type="pres">
      <dgm:prSet presAssocID="{3B0D6EBF-60A5-480A-8EF9-0E6A224E0E36}" presName="sibTrans" presStyleLbl="sibTrans2D1" presStyleIdx="0" presStyleCnt="0"/>
      <dgm:spPr/>
      <dgm:t>
        <a:bodyPr/>
        <a:lstStyle/>
        <a:p>
          <a:endParaRPr lang="en-US"/>
        </a:p>
      </dgm:t>
    </dgm:pt>
    <dgm:pt modelId="{F030E15E-05DD-44F0-B6C0-EA1C28F432C3}" type="pres">
      <dgm:prSet presAssocID="{7B13D7FC-0A2E-4C70-BA14-991A831E65E3}" presName="compNode" presStyleCnt="0"/>
      <dgm:spPr/>
    </dgm:pt>
    <dgm:pt modelId="{CD50E638-66DB-40C4-8075-FE856D3FF33D}" type="pres">
      <dgm:prSet presAssocID="{7B13D7FC-0A2E-4C70-BA14-991A831E65E3}" presName="childRect" presStyleLbl="bgAcc1" presStyleIdx="3" presStyleCnt="6">
        <dgm:presLayoutVars>
          <dgm:bulletEnabled val="1"/>
        </dgm:presLayoutVars>
      </dgm:prSet>
      <dgm:spPr/>
      <dgm:t>
        <a:bodyPr/>
        <a:lstStyle/>
        <a:p>
          <a:endParaRPr lang="en-US"/>
        </a:p>
      </dgm:t>
    </dgm:pt>
    <dgm:pt modelId="{405EEF4B-4577-4E07-B2BD-270C6FDADA23}" type="pres">
      <dgm:prSet presAssocID="{7B13D7FC-0A2E-4C70-BA14-991A831E65E3}" presName="parentText" presStyleLbl="node1" presStyleIdx="0" presStyleCnt="0">
        <dgm:presLayoutVars>
          <dgm:chMax val="0"/>
          <dgm:bulletEnabled val="1"/>
        </dgm:presLayoutVars>
      </dgm:prSet>
      <dgm:spPr/>
      <dgm:t>
        <a:bodyPr/>
        <a:lstStyle/>
        <a:p>
          <a:endParaRPr lang="en-US"/>
        </a:p>
      </dgm:t>
    </dgm:pt>
    <dgm:pt modelId="{E225F878-4C95-493A-8489-A235148C0C1E}" type="pres">
      <dgm:prSet presAssocID="{7B13D7FC-0A2E-4C70-BA14-991A831E65E3}" presName="parentRect" presStyleLbl="alignNode1" presStyleIdx="3" presStyleCnt="6"/>
      <dgm:spPr/>
      <dgm:t>
        <a:bodyPr/>
        <a:lstStyle/>
        <a:p>
          <a:endParaRPr lang="en-US"/>
        </a:p>
      </dgm:t>
    </dgm:pt>
    <dgm:pt modelId="{39467E3B-638E-4267-80EF-97116CC3C90E}" type="pres">
      <dgm:prSet presAssocID="{7B13D7FC-0A2E-4C70-BA14-991A831E65E3}" presName="adorn" presStyleLbl="fgAccFollowNode1" presStyleIdx="3" presStyleCnt="6"/>
      <dgm:spPr>
        <a:blipFill rotWithShape="0">
          <a:blip xmlns:r="http://schemas.openxmlformats.org/officeDocument/2006/relationships" r:embed="rId4"/>
          <a:stretch>
            <a:fillRect/>
          </a:stretch>
        </a:blipFill>
      </dgm:spPr>
    </dgm:pt>
    <dgm:pt modelId="{18D96979-CE00-432C-8F8F-02137AA37CC5}" type="pres">
      <dgm:prSet presAssocID="{6CBCADDD-9B89-4F9F-9202-53040EEF4ABD}" presName="sibTrans" presStyleLbl="sibTrans2D1" presStyleIdx="0" presStyleCnt="0"/>
      <dgm:spPr/>
      <dgm:t>
        <a:bodyPr/>
        <a:lstStyle/>
        <a:p>
          <a:endParaRPr lang="en-US"/>
        </a:p>
      </dgm:t>
    </dgm:pt>
    <dgm:pt modelId="{E55D2144-237A-4A92-B2F1-D428E6C45E56}" type="pres">
      <dgm:prSet presAssocID="{AC032404-8283-432B-A31C-57DEBF83936C}" presName="compNode" presStyleCnt="0"/>
      <dgm:spPr/>
    </dgm:pt>
    <dgm:pt modelId="{CC8F4D7D-64B3-4C4F-879F-1B3B73938E3A}" type="pres">
      <dgm:prSet presAssocID="{AC032404-8283-432B-A31C-57DEBF83936C}" presName="childRect" presStyleLbl="bgAcc1" presStyleIdx="4" presStyleCnt="6">
        <dgm:presLayoutVars>
          <dgm:bulletEnabled val="1"/>
        </dgm:presLayoutVars>
      </dgm:prSet>
      <dgm:spPr/>
      <dgm:t>
        <a:bodyPr/>
        <a:lstStyle/>
        <a:p>
          <a:endParaRPr lang="en-US"/>
        </a:p>
      </dgm:t>
    </dgm:pt>
    <dgm:pt modelId="{175E906D-58B5-4D80-B736-4632D1ED1C12}" type="pres">
      <dgm:prSet presAssocID="{AC032404-8283-432B-A31C-57DEBF83936C}" presName="parentText" presStyleLbl="node1" presStyleIdx="0" presStyleCnt="0">
        <dgm:presLayoutVars>
          <dgm:chMax val="0"/>
          <dgm:bulletEnabled val="1"/>
        </dgm:presLayoutVars>
      </dgm:prSet>
      <dgm:spPr/>
      <dgm:t>
        <a:bodyPr/>
        <a:lstStyle/>
        <a:p>
          <a:endParaRPr lang="en-US"/>
        </a:p>
      </dgm:t>
    </dgm:pt>
    <dgm:pt modelId="{749AEAFF-CA08-4B8C-935C-E3D8713C1D06}" type="pres">
      <dgm:prSet presAssocID="{AC032404-8283-432B-A31C-57DEBF83936C}" presName="parentRect" presStyleLbl="alignNode1" presStyleIdx="4" presStyleCnt="6"/>
      <dgm:spPr/>
      <dgm:t>
        <a:bodyPr/>
        <a:lstStyle/>
        <a:p>
          <a:endParaRPr lang="en-US"/>
        </a:p>
      </dgm:t>
    </dgm:pt>
    <dgm:pt modelId="{18A76ADE-C35A-44C0-83BF-071E05291FE8}" type="pres">
      <dgm:prSet presAssocID="{AC032404-8283-432B-A31C-57DEBF83936C}" presName="adorn" presStyleLbl="fgAccFollowNode1" presStyleIdx="4" presStyleCnt="6"/>
      <dgm:spPr>
        <a:blipFill rotWithShape="0">
          <a:blip xmlns:r="http://schemas.openxmlformats.org/officeDocument/2006/relationships" r:embed="rId5"/>
          <a:stretch>
            <a:fillRect/>
          </a:stretch>
        </a:blipFill>
      </dgm:spPr>
    </dgm:pt>
    <dgm:pt modelId="{A44C63A3-1878-423E-85B8-3C174EE3DB67}" type="pres">
      <dgm:prSet presAssocID="{F73F9575-7A5F-470A-9F84-D482DF90C863}" presName="sibTrans" presStyleLbl="sibTrans2D1" presStyleIdx="0" presStyleCnt="0"/>
      <dgm:spPr/>
      <dgm:t>
        <a:bodyPr/>
        <a:lstStyle/>
        <a:p>
          <a:endParaRPr lang="en-US"/>
        </a:p>
      </dgm:t>
    </dgm:pt>
    <dgm:pt modelId="{FDB57A7A-06B2-43BA-B0A7-C9E3C5FBC5EC}" type="pres">
      <dgm:prSet presAssocID="{C5B7E720-73E8-4A5D-837B-D7F25F01A413}" presName="compNode" presStyleCnt="0"/>
      <dgm:spPr/>
    </dgm:pt>
    <dgm:pt modelId="{75B7D297-66DE-4FC1-A4A8-71E907F41A0A}" type="pres">
      <dgm:prSet presAssocID="{C5B7E720-73E8-4A5D-837B-D7F25F01A413}" presName="childRect" presStyleLbl="bgAcc1" presStyleIdx="5" presStyleCnt="6">
        <dgm:presLayoutVars>
          <dgm:bulletEnabled val="1"/>
        </dgm:presLayoutVars>
      </dgm:prSet>
      <dgm:spPr/>
      <dgm:t>
        <a:bodyPr/>
        <a:lstStyle/>
        <a:p>
          <a:endParaRPr lang="en-US"/>
        </a:p>
      </dgm:t>
    </dgm:pt>
    <dgm:pt modelId="{7814A714-3519-4A62-8D77-2874778209CD}" type="pres">
      <dgm:prSet presAssocID="{C5B7E720-73E8-4A5D-837B-D7F25F01A413}" presName="parentText" presStyleLbl="node1" presStyleIdx="0" presStyleCnt="0">
        <dgm:presLayoutVars>
          <dgm:chMax val="0"/>
          <dgm:bulletEnabled val="1"/>
        </dgm:presLayoutVars>
      </dgm:prSet>
      <dgm:spPr/>
      <dgm:t>
        <a:bodyPr/>
        <a:lstStyle/>
        <a:p>
          <a:endParaRPr lang="en-US"/>
        </a:p>
      </dgm:t>
    </dgm:pt>
    <dgm:pt modelId="{0D7F37AF-CF11-4130-ACE0-9091BBBE6FAC}" type="pres">
      <dgm:prSet presAssocID="{C5B7E720-73E8-4A5D-837B-D7F25F01A413}" presName="parentRect" presStyleLbl="alignNode1" presStyleIdx="5" presStyleCnt="6"/>
      <dgm:spPr/>
      <dgm:t>
        <a:bodyPr/>
        <a:lstStyle/>
        <a:p>
          <a:endParaRPr lang="en-US"/>
        </a:p>
      </dgm:t>
    </dgm:pt>
    <dgm:pt modelId="{81CCA801-1B0A-4076-8378-9F7FA57B5D53}" type="pres">
      <dgm:prSet presAssocID="{C5B7E720-73E8-4A5D-837B-D7F25F01A413}" presName="adorn" presStyleLbl="fgAccFollowNode1" presStyleIdx="5" presStyleCnt="6"/>
      <dgm:spPr>
        <a:blipFill rotWithShape="0">
          <a:blip xmlns:r="http://schemas.openxmlformats.org/officeDocument/2006/relationships" r:embed="rId6"/>
          <a:stretch>
            <a:fillRect/>
          </a:stretch>
        </a:blipFill>
      </dgm:spPr>
    </dgm:pt>
  </dgm:ptLst>
  <dgm:cxnLst>
    <dgm:cxn modelId="{15213A32-94A3-4EF1-BE6E-5DBAD375CEE9}" type="presOf" srcId="{AB3A9AE8-5262-4E28-95EB-44D797EADBEA}" destId="{6FF5AE7A-026A-4D87-B42F-5CA3DBA6807F}" srcOrd="0" destOrd="0" presId="urn:microsoft.com/office/officeart/2005/8/layout/bList2"/>
    <dgm:cxn modelId="{03966A6B-2EF4-488B-972F-B454AA525523}" srcId="{AB3A9AE8-5262-4E28-95EB-44D797EADBEA}" destId="{0EBE14C7-9EDB-498D-B97B-6CE0549FC2D6}" srcOrd="1" destOrd="0" parTransId="{E99E6299-FBAB-451A-8E34-9F24A736F591}" sibTransId="{25D80BB3-6557-4026-A1C8-9BD35C48FEE2}"/>
    <dgm:cxn modelId="{C6CC7809-61A1-4AA3-BE08-F0562A10EA6F}" type="presOf" srcId="{AC032404-8283-432B-A31C-57DEBF83936C}" destId="{175E906D-58B5-4D80-B736-4632D1ED1C12}" srcOrd="0" destOrd="0" presId="urn:microsoft.com/office/officeart/2005/8/layout/bList2"/>
    <dgm:cxn modelId="{51F4A748-ACE1-43C7-83B4-E28522DA6B89}" type="presOf" srcId="{E2148C36-6021-40E1-997F-ED226E56F6D1}" destId="{CD50E638-66DB-40C4-8075-FE856D3FF33D}" srcOrd="0" destOrd="2" presId="urn:microsoft.com/office/officeart/2005/8/layout/bList2"/>
    <dgm:cxn modelId="{AAB18618-4F0E-49F9-9E0A-C6DE4184C371}" type="presOf" srcId="{36555C4A-4103-4DBC-8FEA-332FAF5A0243}" destId="{CD50E638-66DB-40C4-8075-FE856D3FF33D}" srcOrd="0" destOrd="0" presId="urn:microsoft.com/office/officeart/2005/8/layout/bList2"/>
    <dgm:cxn modelId="{90EDEBF2-BDCE-4A1D-8F39-8AE9C73F2A34}" type="presOf" srcId="{7EC48070-6046-4F80-A4D8-4360CD4EE6D4}" destId="{A1880953-3EEA-4566-BF9F-3315EC5CB0A0}" srcOrd="0" destOrd="0" presId="urn:microsoft.com/office/officeart/2005/8/layout/bList2"/>
    <dgm:cxn modelId="{9EE5E97E-A492-45A1-BADA-55CA93967D30}" type="presOf" srcId="{25D80BB3-6557-4026-A1C8-9BD35C48FEE2}" destId="{0E714B0B-2F69-4EA3-ADDC-6D7E94098B5D}" srcOrd="0" destOrd="0" presId="urn:microsoft.com/office/officeart/2005/8/layout/bList2"/>
    <dgm:cxn modelId="{59180805-0D38-407B-9BFA-8CDC96A83B0A}" type="presOf" srcId="{0EBE14C7-9EDB-498D-B97B-6CE0549FC2D6}" destId="{915EB4B3-AC30-4CAE-AB21-401B7EB2B950}" srcOrd="1" destOrd="0" presId="urn:microsoft.com/office/officeart/2005/8/layout/bList2"/>
    <dgm:cxn modelId="{2A1C50BF-E97F-4CB5-B56F-292FFE57CE7D}" type="presOf" srcId="{F73F9575-7A5F-470A-9F84-D482DF90C863}" destId="{A44C63A3-1878-423E-85B8-3C174EE3DB67}" srcOrd="0" destOrd="0" presId="urn:microsoft.com/office/officeart/2005/8/layout/bList2"/>
    <dgm:cxn modelId="{A3C68317-E501-4701-A0AD-E39A895F2715}" srcId="{7B13D7FC-0A2E-4C70-BA14-991A831E65E3}" destId="{E2148C36-6021-40E1-997F-ED226E56F6D1}" srcOrd="2" destOrd="0" parTransId="{70DAFE66-51DF-4737-87EB-B4F6316E638C}" sibTransId="{8C8C8D7E-5E4E-4BCF-B644-E5B20DA28096}"/>
    <dgm:cxn modelId="{19343AD7-84C4-4392-B1A5-25BE25B26685}" srcId="{AB3A9AE8-5262-4E28-95EB-44D797EADBEA}" destId="{AC032404-8283-432B-A31C-57DEBF83936C}" srcOrd="4" destOrd="0" parTransId="{A41D8848-2636-432B-874A-80F7516B1A19}" sibTransId="{F73F9575-7A5F-470A-9F84-D482DF90C863}"/>
    <dgm:cxn modelId="{2282B7C3-18FC-4BF6-8E7B-922545186E07}" type="presOf" srcId="{CCF98152-95F4-40BD-B50C-0229487641B3}" destId="{75B7D297-66DE-4FC1-A4A8-71E907F41A0A}" srcOrd="0" destOrd="1" presId="urn:microsoft.com/office/officeart/2005/8/layout/bList2"/>
    <dgm:cxn modelId="{55F8DF7E-B24A-4BF0-9E1E-B491AB3A96F3}" srcId="{C5B7E720-73E8-4A5D-837B-D7F25F01A413}" destId="{4A3CBC23-0D0A-476A-9878-19F92534F58F}" srcOrd="0" destOrd="0" parTransId="{0CE560C6-A5BB-437F-B78B-5021B6AA6939}" sibTransId="{4943AE1F-193A-4DCF-82BA-1C209BB591AC}"/>
    <dgm:cxn modelId="{95FF9DFD-4562-4D53-858E-E2B62F0C62AB}" srcId="{7B13D7FC-0A2E-4C70-BA14-991A831E65E3}" destId="{5E31B73C-608A-4E94-BE33-5F669C5B8F05}" srcOrd="1" destOrd="0" parTransId="{35C3CA02-150D-4D4C-8E78-858583C689B9}" sibTransId="{06F1D355-F44B-4240-8686-49FEB69D0849}"/>
    <dgm:cxn modelId="{00F7921A-1D65-417E-9618-00A4F1B09656}" srcId="{0EBE14C7-9EDB-498D-B97B-6CE0549FC2D6}" destId="{CDD3C2CA-A3E2-47AC-B516-0CD19721D3E6}" srcOrd="1" destOrd="0" parTransId="{2B0AECF8-857A-43A7-BA2E-299483DF6FD2}" sibTransId="{DBC22A69-3E54-475C-B510-9C9CBF1E2902}"/>
    <dgm:cxn modelId="{CDFA9BB0-6609-4123-AEEA-B48326B74CB8}" type="presOf" srcId="{6CBCADDD-9B89-4F9F-9202-53040EEF4ABD}" destId="{18D96979-CE00-432C-8F8F-02137AA37CC5}" srcOrd="0" destOrd="0" presId="urn:microsoft.com/office/officeart/2005/8/layout/bList2"/>
    <dgm:cxn modelId="{632F4F40-1D8C-473F-93B9-643CE7538D56}" type="presOf" srcId="{7B13D7FC-0A2E-4C70-BA14-991A831E65E3}" destId="{E225F878-4C95-493A-8489-A235148C0C1E}" srcOrd="1" destOrd="0" presId="urn:microsoft.com/office/officeart/2005/8/layout/bList2"/>
    <dgm:cxn modelId="{68A806E3-FA4B-4B98-9AB4-B38B727DFE19}" srcId="{7B13D7FC-0A2E-4C70-BA14-991A831E65E3}" destId="{8B1F7560-E5A5-4DD6-BBD8-A9FEF09B3D08}" srcOrd="3" destOrd="0" parTransId="{C47EB18A-3DC0-42A9-8BAB-385F1B88BE19}" sibTransId="{C4F31A02-2884-4296-971E-AEFC8E81A278}"/>
    <dgm:cxn modelId="{DAF118DA-D08F-4A53-8689-E6E1B8C64C24}" type="presOf" srcId="{3F1CEB0E-0FE4-4353-BC20-59716A7B0E84}" destId="{D185177F-3DD7-4F6A-B57A-6B94ACE883AA}" srcOrd="0" destOrd="0" presId="urn:microsoft.com/office/officeart/2005/8/layout/bList2"/>
    <dgm:cxn modelId="{45EC5775-E679-4736-9123-C59AD19CB00B}" type="presOf" srcId="{13D0C5FB-3359-4AF3-96B9-DEAEDE1B485B}" destId="{CC8F4D7D-64B3-4C4F-879F-1B3B73938E3A}" srcOrd="0" destOrd="1" presId="urn:microsoft.com/office/officeart/2005/8/layout/bList2"/>
    <dgm:cxn modelId="{416E95AC-1F16-45F7-B729-38F3317B2276}" srcId="{0EBE14C7-9EDB-498D-B97B-6CE0549FC2D6}" destId="{9BDFAF83-583C-48B7-9700-D161862484E4}" srcOrd="0" destOrd="0" parTransId="{16D52D48-C00E-4EA7-AFF6-98698727BC03}" sibTransId="{5EDC5C3F-D7AC-4B0C-856D-C671A19B5AD0}"/>
    <dgm:cxn modelId="{E672B387-52FA-4468-A1FE-E689915ECFB5}" type="presOf" srcId="{09AF041A-BBEC-45F8-A209-C948BBE4BB93}" destId="{D893FBCC-7EA7-4BE2-8672-A842F5054AAA}" srcOrd="1" destOrd="0" presId="urn:microsoft.com/office/officeart/2005/8/layout/bList2"/>
    <dgm:cxn modelId="{B1392778-B722-4CCC-9BE6-1E46BC2C082A}" srcId="{AB3A9AE8-5262-4E28-95EB-44D797EADBEA}" destId="{09AF041A-BBEC-45F8-A209-C948BBE4BB93}" srcOrd="2" destOrd="0" parTransId="{B3733511-DDA8-4B11-982E-8E52FD8C8DF9}" sibTransId="{3B0D6EBF-60A5-480A-8EF9-0E6A224E0E36}"/>
    <dgm:cxn modelId="{0E8EF33C-B888-47FC-AE03-36E68B27802C}" srcId="{7B13D7FC-0A2E-4C70-BA14-991A831E65E3}" destId="{36555C4A-4103-4DBC-8FEA-332FAF5A0243}" srcOrd="0" destOrd="0" parTransId="{A85640F9-2EE2-4043-BB6C-DE513B21792B}" sibTransId="{6645A61D-D727-40C5-BDFB-B7C9404CEE05}"/>
    <dgm:cxn modelId="{422CDD0E-9B9C-4351-93F6-18968CAEFE0F}" type="presOf" srcId="{3B0D6EBF-60A5-480A-8EF9-0E6A224E0E36}" destId="{05A834FB-48E2-4AE2-9937-15AC23638E5A}" srcOrd="0" destOrd="0" presId="urn:microsoft.com/office/officeart/2005/8/layout/bList2"/>
    <dgm:cxn modelId="{23047DCB-A134-4298-A60F-F715437B5287}" srcId="{C5B7E720-73E8-4A5D-837B-D7F25F01A413}" destId="{5E6F916D-3F1F-4028-B0B2-923753E99391}" srcOrd="2" destOrd="0" parTransId="{C448D0C0-5D2E-4FD5-B262-2E32E89C6012}" sibTransId="{2CE5F710-2475-4D21-B6FA-0DCCA65A3D39}"/>
    <dgm:cxn modelId="{3994F134-0E62-4754-86B0-DF09EBC49754}" type="presOf" srcId="{AC032404-8283-432B-A31C-57DEBF83936C}" destId="{749AEAFF-CA08-4B8C-935C-E3D8713C1D06}" srcOrd="1" destOrd="0" presId="urn:microsoft.com/office/officeart/2005/8/layout/bList2"/>
    <dgm:cxn modelId="{10F0356C-67C8-4D69-8E07-773321C13CA4}" type="presOf" srcId="{09AF041A-BBEC-45F8-A209-C948BBE4BB93}" destId="{F42B456C-96BB-4496-B2E0-9B9B0C2F661B}" srcOrd="0" destOrd="0" presId="urn:microsoft.com/office/officeart/2005/8/layout/bList2"/>
    <dgm:cxn modelId="{DD996092-3C72-4351-9524-A40472E9CBEF}" type="presOf" srcId="{0EBE14C7-9EDB-498D-B97B-6CE0549FC2D6}" destId="{80AB575D-FBF8-49AA-8BD7-912842B3C946}" srcOrd="0" destOrd="0" presId="urn:microsoft.com/office/officeart/2005/8/layout/bList2"/>
    <dgm:cxn modelId="{2CD011A9-CCCB-4B89-80C6-8A317DF958DE}" type="presOf" srcId="{32A71AB4-5711-4D7A-B47E-B174BE2F7770}" destId="{CC8F4D7D-64B3-4C4F-879F-1B3B73938E3A}" srcOrd="0" destOrd="0" presId="urn:microsoft.com/office/officeart/2005/8/layout/bList2"/>
    <dgm:cxn modelId="{6EB71125-8248-4F38-9E8F-737CD71BADEE}" srcId="{C5B7E720-73E8-4A5D-837B-D7F25F01A413}" destId="{CCF98152-95F4-40BD-B50C-0229487641B3}" srcOrd="1" destOrd="0" parTransId="{8698E211-1BD7-4A6B-A860-A80A29365F0A}" sibTransId="{12849B69-6606-4BF4-9198-8C4490247947}"/>
    <dgm:cxn modelId="{9C1C6193-62DE-464D-9D42-2AD78C5D17C9}" type="presOf" srcId="{E90C5724-A60C-4DDD-8A21-76F4E1950138}" destId="{D127B96C-D5F5-4FAC-9C1E-773FBECDF56A}" srcOrd="0" destOrd="1" presId="urn:microsoft.com/office/officeart/2005/8/layout/bList2"/>
    <dgm:cxn modelId="{BBAA944C-7CA4-4B24-A708-0A41EE559D3A}" srcId="{09AF041A-BBEC-45F8-A209-C948BBE4BB93}" destId="{99D93D41-94C1-49C5-983F-11947747F75F}" srcOrd="0" destOrd="0" parTransId="{1DE7CE75-D68F-45C1-9530-9947F512A128}" sibTransId="{4771EA16-0027-4C08-B1D0-1F48DE2D579F}"/>
    <dgm:cxn modelId="{440C3722-0A03-4C93-AA60-FF0A552284F9}" type="presOf" srcId="{11A10748-FDCF-4D65-9F33-AE453AB1A0D6}" destId="{AB8B1426-E412-4408-BD22-011F316CCD90}" srcOrd="0" destOrd="1" presId="urn:microsoft.com/office/officeart/2005/8/layout/bList2"/>
    <dgm:cxn modelId="{B0B20A0A-4CD3-4283-9B9A-D12208F3E25E}" type="presOf" srcId="{4A3CBC23-0D0A-476A-9878-19F92534F58F}" destId="{75B7D297-66DE-4FC1-A4A8-71E907F41A0A}" srcOrd="0" destOrd="0" presId="urn:microsoft.com/office/officeart/2005/8/layout/bList2"/>
    <dgm:cxn modelId="{9F761848-A1DB-42AC-94CA-73AC255CE40C}" srcId="{7EC48070-6046-4F80-A4D8-4360CD4EE6D4}" destId="{E90C5724-A60C-4DDD-8A21-76F4E1950138}" srcOrd="1" destOrd="0" parTransId="{D1F3B396-21CE-426C-A616-917303110051}" sibTransId="{6C2821E2-6B9A-42F1-9133-254774DA1421}"/>
    <dgm:cxn modelId="{0509D4EB-80FD-4477-9719-0366C5C22388}" type="presOf" srcId="{C5B7E720-73E8-4A5D-837B-D7F25F01A413}" destId="{0D7F37AF-CF11-4130-ACE0-9091BBBE6FAC}" srcOrd="1" destOrd="0" presId="urn:microsoft.com/office/officeart/2005/8/layout/bList2"/>
    <dgm:cxn modelId="{7AA46147-4B8C-4159-AF76-DFBA1E36F751}" type="presOf" srcId="{9BDFAF83-583C-48B7-9700-D161862484E4}" destId="{68EE8F6C-37EB-4912-9ECB-2F95BEA00FFA}" srcOrd="0" destOrd="0" presId="urn:microsoft.com/office/officeart/2005/8/layout/bList2"/>
    <dgm:cxn modelId="{F8E61D0E-759C-41C0-A603-95669B497420}" srcId="{AB3A9AE8-5262-4E28-95EB-44D797EADBEA}" destId="{C5B7E720-73E8-4A5D-837B-D7F25F01A413}" srcOrd="5" destOrd="0" parTransId="{8B89FB16-4C6E-4D8F-964A-62BD8F302FC2}" sibTransId="{A8B31B83-F060-4257-9837-8D9955BCEF24}"/>
    <dgm:cxn modelId="{17329238-3459-429C-AFDC-035B02CD5D7E}" srcId="{09AF041A-BBEC-45F8-A209-C948BBE4BB93}" destId="{11A10748-FDCF-4D65-9F33-AE453AB1A0D6}" srcOrd="1" destOrd="0" parTransId="{D886AE2F-68E2-4A96-AD4E-12A2BF61DA48}" sibTransId="{667FFC33-4331-4A6E-83FF-9A8A2F25F171}"/>
    <dgm:cxn modelId="{EE6EF01D-424C-4B59-BF21-C367B1F4818D}" srcId="{AC032404-8283-432B-A31C-57DEBF83936C}" destId="{13D0C5FB-3359-4AF3-96B9-DEAEDE1B485B}" srcOrd="1" destOrd="0" parTransId="{C69B692D-2B07-4E94-AC66-3DE2E1694944}" sibTransId="{506B5C7E-E70E-42BB-B9F4-5F41551D1F46}"/>
    <dgm:cxn modelId="{79BE8B5A-9FCA-4277-8CDA-7D0F3D7A0929}" type="presOf" srcId="{99D93D41-94C1-49C5-983F-11947747F75F}" destId="{AB8B1426-E412-4408-BD22-011F316CCD90}" srcOrd="0" destOrd="0" presId="urn:microsoft.com/office/officeart/2005/8/layout/bList2"/>
    <dgm:cxn modelId="{9A625E14-9A49-4204-B902-65A6545680E6}" type="presOf" srcId="{5E31B73C-608A-4E94-BE33-5F669C5B8F05}" destId="{CD50E638-66DB-40C4-8075-FE856D3FF33D}" srcOrd="0" destOrd="1" presId="urn:microsoft.com/office/officeart/2005/8/layout/bList2"/>
    <dgm:cxn modelId="{B86BE395-438E-4222-A2CD-9881BE63CE8E}" srcId="{AB3A9AE8-5262-4E28-95EB-44D797EADBEA}" destId="{7B13D7FC-0A2E-4C70-BA14-991A831E65E3}" srcOrd="3" destOrd="0" parTransId="{A8D03ABA-0EBE-4D97-862A-38A89772CD27}" sibTransId="{6CBCADDD-9B89-4F9F-9202-53040EEF4ABD}"/>
    <dgm:cxn modelId="{C287BABF-5671-4E67-AE89-2D71191B1E55}" type="presOf" srcId="{784B3D01-1E20-4208-B818-AFCD2F63B2F7}" destId="{D127B96C-D5F5-4FAC-9C1E-773FBECDF56A}" srcOrd="0" destOrd="0" presId="urn:microsoft.com/office/officeart/2005/8/layout/bList2"/>
    <dgm:cxn modelId="{932B9CE9-7E3A-466B-8673-8F64B21C9C2E}" type="presOf" srcId="{03A8BE06-A364-49C3-B16B-EAD2BF0F3387}" destId="{D127B96C-D5F5-4FAC-9C1E-773FBECDF56A}" srcOrd="0" destOrd="2" presId="urn:microsoft.com/office/officeart/2005/8/layout/bList2"/>
    <dgm:cxn modelId="{EB6B4AA3-AF69-4321-813C-AF0FA18FF9BD}" type="presOf" srcId="{C5B7E720-73E8-4A5D-837B-D7F25F01A413}" destId="{7814A714-3519-4A62-8D77-2874778209CD}" srcOrd="0" destOrd="0" presId="urn:microsoft.com/office/officeart/2005/8/layout/bList2"/>
    <dgm:cxn modelId="{251A844A-BB88-43E2-B2DB-1EA667CD4F16}" srcId="{7EC48070-6046-4F80-A4D8-4360CD4EE6D4}" destId="{03A8BE06-A364-49C3-B16B-EAD2BF0F3387}" srcOrd="2" destOrd="0" parTransId="{D6B67777-8F2C-464B-B0FA-37741926D69C}" sibTransId="{4C207B15-71A2-4A34-8B5B-5AB5F43A8CB8}"/>
    <dgm:cxn modelId="{3FD74268-7EFC-4999-BCBB-A9F5289F6D4A}" srcId="{AC032404-8283-432B-A31C-57DEBF83936C}" destId="{32A71AB4-5711-4D7A-B47E-B174BE2F7770}" srcOrd="0" destOrd="0" parTransId="{6B422B9E-B6EB-4917-9C6C-395D182EF02F}" sibTransId="{71D00EAF-5EB8-4F71-B648-D9CE7A42200A}"/>
    <dgm:cxn modelId="{96DDFEA7-55EF-42F9-B3A1-A1DD74F16453}" type="presOf" srcId="{7B13D7FC-0A2E-4C70-BA14-991A831E65E3}" destId="{405EEF4B-4577-4E07-B2BD-270C6FDADA23}" srcOrd="0" destOrd="0" presId="urn:microsoft.com/office/officeart/2005/8/layout/bList2"/>
    <dgm:cxn modelId="{E90B94D0-6328-4860-B7A7-B29E85C480EF}" srcId="{7EC48070-6046-4F80-A4D8-4360CD4EE6D4}" destId="{784B3D01-1E20-4208-B818-AFCD2F63B2F7}" srcOrd="0" destOrd="0" parTransId="{007CF5A6-B2AA-48D7-8B2B-D247047C04CD}" sibTransId="{6134B465-3242-43AC-83F7-A7BB704C1042}"/>
    <dgm:cxn modelId="{E66AA146-57B2-4009-A714-6C438CF373A1}" srcId="{AB3A9AE8-5262-4E28-95EB-44D797EADBEA}" destId="{7EC48070-6046-4F80-A4D8-4360CD4EE6D4}" srcOrd="0" destOrd="0" parTransId="{3EDCC5C1-A531-495A-B96C-810EE9915277}" sibTransId="{3F1CEB0E-0FE4-4353-BC20-59716A7B0E84}"/>
    <dgm:cxn modelId="{9D7250D5-FC12-43B8-AEAC-036FBC389471}" type="presOf" srcId="{CDD3C2CA-A3E2-47AC-B516-0CD19721D3E6}" destId="{68EE8F6C-37EB-4912-9ECB-2F95BEA00FFA}" srcOrd="0" destOrd="1" presId="urn:microsoft.com/office/officeart/2005/8/layout/bList2"/>
    <dgm:cxn modelId="{11964269-9031-4817-B43C-83FDA9D8F863}" srcId="{C5B7E720-73E8-4A5D-837B-D7F25F01A413}" destId="{4175CBE0-B520-494C-9A71-7665527F064A}" srcOrd="3" destOrd="0" parTransId="{70E485D3-F195-49ED-9C4F-E2740DA7D3C9}" sibTransId="{E21DD0A8-51E4-4D36-9304-53BE8C9648DE}"/>
    <dgm:cxn modelId="{C8965B38-79F8-484B-BD8D-7F2E0932327C}" type="presOf" srcId="{8B1F7560-E5A5-4DD6-BBD8-A9FEF09B3D08}" destId="{CD50E638-66DB-40C4-8075-FE856D3FF33D}" srcOrd="0" destOrd="3" presId="urn:microsoft.com/office/officeart/2005/8/layout/bList2"/>
    <dgm:cxn modelId="{805EB417-6415-45AC-88E2-319A9F4EF99D}" type="presOf" srcId="{4175CBE0-B520-494C-9A71-7665527F064A}" destId="{75B7D297-66DE-4FC1-A4A8-71E907F41A0A}" srcOrd="0" destOrd="3" presId="urn:microsoft.com/office/officeart/2005/8/layout/bList2"/>
    <dgm:cxn modelId="{C771C1AF-3359-4BEB-8345-A69A90E6E954}" type="presOf" srcId="{5E6F916D-3F1F-4028-B0B2-923753E99391}" destId="{75B7D297-66DE-4FC1-A4A8-71E907F41A0A}" srcOrd="0" destOrd="2" presId="urn:microsoft.com/office/officeart/2005/8/layout/bList2"/>
    <dgm:cxn modelId="{98331D69-8D1A-42AF-B6E8-5DF1A60B633E}" type="presOf" srcId="{7EC48070-6046-4F80-A4D8-4360CD4EE6D4}" destId="{D7435304-3840-4626-8FF6-FEDBD702BE4A}" srcOrd="1" destOrd="0" presId="urn:microsoft.com/office/officeart/2005/8/layout/bList2"/>
    <dgm:cxn modelId="{2EBB0278-2E1D-4DF0-BA90-1D6C2F7CD755}" type="presParOf" srcId="{6FF5AE7A-026A-4D87-B42F-5CA3DBA6807F}" destId="{68B1EB8D-672D-4557-93DB-DED00C8F5116}" srcOrd="0" destOrd="0" presId="urn:microsoft.com/office/officeart/2005/8/layout/bList2"/>
    <dgm:cxn modelId="{AC04EEB1-DF6C-4106-A2AB-8AD281511410}" type="presParOf" srcId="{68B1EB8D-672D-4557-93DB-DED00C8F5116}" destId="{D127B96C-D5F5-4FAC-9C1E-773FBECDF56A}" srcOrd="0" destOrd="0" presId="urn:microsoft.com/office/officeart/2005/8/layout/bList2"/>
    <dgm:cxn modelId="{0B6AE508-7449-4C29-B648-6F7FDC77409D}" type="presParOf" srcId="{68B1EB8D-672D-4557-93DB-DED00C8F5116}" destId="{A1880953-3EEA-4566-BF9F-3315EC5CB0A0}" srcOrd="1" destOrd="0" presId="urn:microsoft.com/office/officeart/2005/8/layout/bList2"/>
    <dgm:cxn modelId="{2D307476-C6BC-4911-8A69-5257995EC8BA}" type="presParOf" srcId="{68B1EB8D-672D-4557-93DB-DED00C8F5116}" destId="{D7435304-3840-4626-8FF6-FEDBD702BE4A}" srcOrd="2" destOrd="0" presId="urn:microsoft.com/office/officeart/2005/8/layout/bList2"/>
    <dgm:cxn modelId="{F866D05A-94D3-490A-97E9-C18F15F20EA0}" type="presParOf" srcId="{68B1EB8D-672D-4557-93DB-DED00C8F5116}" destId="{76D6D26D-F2C7-4FA1-AFE7-4ABFC17D0B57}" srcOrd="3" destOrd="0" presId="urn:microsoft.com/office/officeart/2005/8/layout/bList2"/>
    <dgm:cxn modelId="{28483304-E5BE-497C-8CBC-62AD5B4D28D6}" type="presParOf" srcId="{6FF5AE7A-026A-4D87-B42F-5CA3DBA6807F}" destId="{D185177F-3DD7-4F6A-B57A-6B94ACE883AA}" srcOrd="1" destOrd="0" presId="urn:microsoft.com/office/officeart/2005/8/layout/bList2"/>
    <dgm:cxn modelId="{9A6B0AB3-D29B-4A19-BD51-8675FAAA5DBE}" type="presParOf" srcId="{6FF5AE7A-026A-4D87-B42F-5CA3DBA6807F}" destId="{57650C7E-D6E1-4820-8506-8F2A97936ADD}" srcOrd="2" destOrd="0" presId="urn:microsoft.com/office/officeart/2005/8/layout/bList2"/>
    <dgm:cxn modelId="{CEDA9C42-84B7-4574-A674-273D0E3B6CFA}" type="presParOf" srcId="{57650C7E-D6E1-4820-8506-8F2A97936ADD}" destId="{68EE8F6C-37EB-4912-9ECB-2F95BEA00FFA}" srcOrd="0" destOrd="0" presId="urn:microsoft.com/office/officeart/2005/8/layout/bList2"/>
    <dgm:cxn modelId="{201C1E85-566B-4F83-BDBE-57F6D34F67EE}" type="presParOf" srcId="{57650C7E-D6E1-4820-8506-8F2A97936ADD}" destId="{80AB575D-FBF8-49AA-8BD7-912842B3C946}" srcOrd="1" destOrd="0" presId="urn:microsoft.com/office/officeart/2005/8/layout/bList2"/>
    <dgm:cxn modelId="{274E01F8-63B5-4A29-83D7-75264510455F}" type="presParOf" srcId="{57650C7E-D6E1-4820-8506-8F2A97936ADD}" destId="{915EB4B3-AC30-4CAE-AB21-401B7EB2B950}" srcOrd="2" destOrd="0" presId="urn:microsoft.com/office/officeart/2005/8/layout/bList2"/>
    <dgm:cxn modelId="{B7B01704-2EFC-4165-A7BE-2619168B5462}" type="presParOf" srcId="{57650C7E-D6E1-4820-8506-8F2A97936ADD}" destId="{6F6955CA-3641-4894-B774-6FCB2E977C9C}" srcOrd="3" destOrd="0" presId="urn:microsoft.com/office/officeart/2005/8/layout/bList2"/>
    <dgm:cxn modelId="{0A7E4599-1BB0-4405-B9E1-23060CD38B11}" type="presParOf" srcId="{6FF5AE7A-026A-4D87-B42F-5CA3DBA6807F}" destId="{0E714B0B-2F69-4EA3-ADDC-6D7E94098B5D}" srcOrd="3" destOrd="0" presId="urn:microsoft.com/office/officeart/2005/8/layout/bList2"/>
    <dgm:cxn modelId="{544CC3E4-FE79-41A6-B623-C89577F678B6}" type="presParOf" srcId="{6FF5AE7A-026A-4D87-B42F-5CA3DBA6807F}" destId="{AFA4ED03-1306-4DB4-BC55-31D4F47E485F}" srcOrd="4" destOrd="0" presId="urn:microsoft.com/office/officeart/2005/8/layout/bList2"/>
    <dgm:cxn modelId="{7141BC30-DFC3-44C8-9194-7A9C7D608F30}" type="presParOf" srcId="{AFA4ED03-1306-4DB4-BC55-31D4F47E485F}" destId="{AB8B1426-E412-4408-BD22-011F316CCD90}" srcOrd="0" destOrd="0" presId="urn:microsoft.com/office/officeart/2005/8/layout/bList2"/>
    <dgm:cxn modelId="{34836A9E-9A75-4253-930E-30279660918B}" type="presParOf" srcId="{AFA4ED03-1306-4DB4-BC55-31D4F47E485F}" destId="{F42B456C-96BB-4496-B2E0-9B9B0C2F661B}" srcOrd="1" destOrd="0" presId="urn:microsoft.com/office/officeart/2005/8/layout/bList2"/>
    <dgm:cxn modelId="{C32A0A2C-2327-42E1-BBDF-8F9351CCE1D4}" type="presParOf" srcId="{AFA4ED03-1306-4DB4-BC55-31D4F47E485F}" destId="{D893FBCC-7EA7-4BE2-8672-A842F5054AAA}" srcOrd="2" destOrd="0" presId="urn:microsoft.com/office/officeart/2005/8/layout/bList2"/>
    <dgm:cxn modelId="{74FB921B-74BF-48CE-BC56-808092013457}" type="presParOf" srcId="{AFA4ED03-1306-4DB4-BC55-31D4F47E485F}" destId="{65A3AE3E-346B-4AFC-9976-4453D7C4DCEE}" srcOrd="3" destOrd="0" presId="urn:microsoft.com/office/officeart/2005/8/layout/bList2"/>
    <dgm:cxn modelId="{569021D4-CC5A-477D-8596-8212F6F13836}" type="presParOf" srcId="{6FF5AE7A-026A-4D87-B42F-5CA3DBA6807F}" destId="{05A834FB-48E2-4AE2-9937-15AC23638E5A}" srcOrd="5" destOrd="0" presId="urn:microsoft.com/office/officeart/2005/8/layout/bList2"/>
    <dgm:cxn modelId="{17ABE489-957C-4391-891B-2B9BA6E6E9B6}" type="presParOf" srcId="{6FF5AE7A-026A-4D87-B42F-5CA3DBA6807F}" destId="{F030E15E-05DD-44F0-B6C0-EA1C28F432C3}" srcOrd="6" destOrd="0" presId="urn:microsoft.com/office/officeart/2005/8/layout/bList2"/>
    <dgm:cxn modelId="{FFF02819-E2D2-44D7-9301-9595E7C1F9C5}" type="presParOf" srcId="{F030E15E-05DD-44F0-B6C0-EA1C28F432C3}" destId="{CD50E638-66DB-40C4-8075-FE856D3FF33D}" srcOrd="0" destOrd="0" presId="urn:microsoft.com/office/officeart/2005/8/layout/bList2"/>
    <dgm:cxn modelId="{D1324263-321B-4536-87D7-A4817A97DD7C}" type="presParOf" srcId="{F030E15E-05DD-44F0-B6C0-EA1C28F432C3}" destId="{405EEF4B-4577-4E07-B2BD-270C6FDADA23}" srcOrd="1" destOrd="0" presId="urn:microsoft.com/office/officeart/2005/8/layout/bList2"/>
    <dgm:cxn modelId="{2744ED04-A6C2-4001-8ED4-9C2DB14EB7CB}" type="presParOf" srcId="{F030E15E-05DD-44F0-B6C0-EA1C28F432C3}" destId="{E225F878-4C95-493A-8489-A235148C0C1E}" srcOrd="2" destOrd="0" presId="urn:microsoft.com/office/officeart/2005/8/layout/bList2"/>
    <dgm:cxn modelId="{936C36D1-EC16-4A05-84EE-59CC8CA2AE82}" type="presParOf" srcId="{F030E15E-05DD-44F0-B6C0-EA1C28F432C3}" destId="{39467E3B-638E-4267-80EF-97116CC3C90E}" srcOrd="3" destOrd="0" presId="urn:microsoft.com/office/officeart/2005/8/layout/bList2"/>
    <dgm:cxn modelId="{EB1F657C-D7B4-4E3C-8D19-C8AF587481DD}" type="presParOf" srcId="{6FF5AE7A-026A-4D87-B42F-5CA3DBA6807F}" destId="{18D96979-CE00-432C-8F8F-02137AA37CC5}" srcOrd="7" destOrd="0" presId="urn:microsoft.com/office/officeart/2005/8/layout/bList2"/>
    <dgm:cxn modelId="{59514013-EE43-4F77-9BAC-9143FBFB199D}" type="presParOf" srcId="{6FF5AE7A-026A-4D87-B42F-5CA3DBA6807F}" destId="{E55D2144-237A-4A92-B2F1-D428E6C45E56}" srcOrd="8" destOrd="0" presId="urn:microsoft.com/office/officeart/2005/8/layout/bList2"/>
    <dgm:cxn modelId="{C1019B61-0CA0-4A2C-A630-0233004A068F}" type="presParOf" srcId="{E55D2144-237A-4A92-B2F1-D428E6C45E56}" destId="{CC8F4D7D-64B3-4C4F-879F-1B3B73938E3A}" srcOrd="0" destOrd="0" presId="urn:microsoft.com/office/officeart/2005/8/layout/bList2"/>
    <dgm:cxn modelId="{F1B3F93E-B614-4648-82FA-CAE515078DB2}" type="presParOf" srcId="{E55D2144-237A-4A92-B2F1-D428E6C45E56}" destId="{175E906D-58B5-4D80-B736-4632D1ED1C12}" srcOrd="1" destOrd="0" presId="urn:microsoft.com/office/officeart/2005/8/layout/bList2"/>
    <dgm:cxn modelId="{926D0EA5-C55C-4027-89D3-9C2F9AEDCB9C}" type="presParOf" srcId="{E55D2144-237A-4A92-B2F1-D428E6C45E56}" destId="{749AEAFF-CA08-4B8C-935C-E3D8713C1D06}" srcOrd="2" destOrd="0" presId="urn:microsoft.com/office/officeart/2005/8/layout/bList2"/>
    <dgm:cxn modelId="{31ED89CD-0AFB-43FF-BB36-E8D68AB77FD8}" type="presParOf" srcId="{E55D2144-237A-4A92-B2F1-D428E6C45E56}" destId="{18A76ADE-C35A-44C0-83BF-071E05291FE8}" srcOrd="3" destOrd="0" presId="urn:microsoft.com/office/officeart/2005/8/layout/bList2"/>
    <dgm:cxn modelId="{C1A9E592-DAFB-4EB5-94B3-981E62EF7F80}" type="presParOf" srcId="{6FF5AE7A-026A-4D87-B42F-5CA3DBA6807F}" destId="{A44C63A3-1878-423E-85B8-3C174EE3DB67}" srcOrd="9" destOrd="0" presId="urn:microsoft.com/office/officeart/2005/8/layout/bList2"/>
    <dgm:cxn modelId="{099BA0ED-5D08-4FD4-BE48-961B184CD00B}" type="presParOf" srcId="{6FF5AE7A-026A-4D87-B42F-5CA3DBA6807F}" destId="{FDB57A7A-06B2-43BA-B0A7-C9E3C5FBC5EC}" srcOrd="10" destOrd="0" presId="urn:microsoft.com/office/officeart/2005/8/layout/bList2"/>
    <dgm:cxn modelId="{AB967D87-5E46-4C8A-BCC2-57355721A7E5}" type="presParOf" srcId="{FDB57A7A-06B2-43BA-B0A7-C9E3C5FBC5EC}" destId="{75B7D297-66DE-4FC1-A4A8-71E907F41A0A}" srcOrd="0" destOrd="0" presId="urn:microsoft.com/office/officeart/2005/8/layout/bList2"/>
    <dgm:cxn modelId="{4CE2B44B-F8AF-4361-90BC-A0155A1BE875}" type="presParOf" srcId="{FDB57A7A-06B2-43BA-B0A7-C9E3C5FBC5EC}" destId="{7814A714-3519-4A62-8D77-2874778209CD}" srcOrd="1" destOrd="0" presId="urn:microsoft.com/office/officeart/2005/8/layout/bList2"/>
    <dgm:cxn modelId="{DDC85C4F-56E7-40F9-9B58-8A2CAF99845D}" type="presParOf" srcId="{FDB57A7A-06B2-43BA-B0A7-C9E3C5FBC5EC}" destId="{0D7F37AF-CF11-4130-ACE0-9091BBBE6FAC}" srcOrd="2" destOrd="0" presId="urn:microsoft.com/office/officeart/2005/8/layout/bList2"/>
    <dgm:cxn modelId="{0F4AD0F2-C40F-4353-A1DE-A811A7AEFD5F}" type="presParOf" srcId="{FDB57A7A-06B2-43BA-B0A7-C9E3C5FBC5EC}" destId="{81CCA801-1B0A-4076-8378-9F7FA57B5D53}" srcOrd="3" destOrd="0" presId="urn:microsoft.com/office/officeart/2005/8/layout/b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27B96C-D5F5-4FAC-9C1E-773FBECDF56A}">
      <dsp:nvSpPr>
        <dsp:cNvPr id="0" name=""/>
        <dsp:cNvSpPr/>
      </dsp:nvSpPr>
      <dsp:spPr>
        <a:xfrm>
          <a:off x="5166" y="246539"/>
          <a:ext cx="2231399" cy="1665692"/>
        </a:xfrm>
        <a:prstGeom prst="round2SameRect">
          <a:avLst>
            <a:gd name="adj1" fmla="val 8000"/>
            <a:gd name="adj2" fmla="val 0"/>
          </a:avLst>
        </a:prstGeom>
        <a:solidFill>
          <a:srgbClr val="FFFF99">
            <a:alpha val="90000"/>
          </a:srgb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Vulnerability Scanners</a:t>
          </a:r>
          <a:endParaRPr lang="en-US" sz="1600" b="1" kern="1200" dirty="0"/>
        </a:p>
        <a:p>
          <a:pPr marL="171450" lvl="1" indent="-171450" algn="l" defTabSz="711200">
            <a:lnSpc>
              <a:spcPct val="90000"/>
            </a:lnSpc>
            <a:spcBef>
              <a:spcPct val="0"/>
            </a:spcBef>
            <a:spcAft>
              <a:spcPct val="15000"/>
            </a:spcAft>
            <a:buChar char="••"/>
          </a:pPr>
          <a:r>
            <a:rPr lang="en-US" sz="1600" b="1" kern="1200" dirty="0" smtClean="0"/>
            <a:t>Static Analysis Tools</a:t>
          </a:r>
          <a:endParaRPr lang="en-US" sz="1600" b="1" kern="1200" dirty="0"/>
        </a:p>
        <a:p>
          <a:pPr marL="171450" lvl="1" indent="-171450" algn="l" defTabSz="711200">
            <a:lnSpc>
              <a:spcPct val="90000"/>
            </a:lnSpc>
            <a:spcBef>
              <a:spcPct val="0"/>
            </a:spcBef>
            <a:spcAft>
              <a:spcPct val="15000"/>
            </a:spcAft>
            <a:buChar char="••"/>
          </a:pPr>
          <a:r>
            <a:rPr lang="en-US" sz="1600" b="1" kern="1200" dirty="0" err="1" smtClean="0"/>
            <a:t>Fuzzing</a:t>
          </a:r>
          <a:endParaRPr lang="en-US" sz="1600" b="1" kern="1200" dirty="0"/>
        </a:p>
      </dsp:txBody>
      <dsp:txXfrm>
        <a:off x="5166" y="246539"/>
        <a:ext cx="2231399" cy="1665692"/>
      </dsp:txXfrm>
    </dsp:sp>
    <dsp:sp modelId="{D7435304-3840-4626-8FF6-FEDBD702BE4A}">
      <dsp:nvSpPr>
        <dsp:cNvPr id="0" name=""/>
        <dsp:cNvSpPr/>
      </dsp:nvSpPr>
      <dsp:spPr>
        <a:xfrm>
          <a:off x="5166" y="1912232"/>
          <a:ext cx="2231399" cy="71624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64770" tIns="0" rIns="21590" bIns="0" numCol="1" spcCol="1270" anchor="ctr" anchorCtr="0">
          <a:noAutofit/>
        </a:bodyPr>
        <a:lstStyle/>
        <a:p>
          <a:pPr lvl="0" algn="l" defTabSz="755650">
            <a:lnSpc>
              <a:spcPct val="90000"/>
            </a:lnSpc>
            <a:spcBef>
              <a:spcPct val="0"/>
            </a:spcBef>
            <a:spcAft>
              <a:spcPct val="35000"/>
            </a:spcAft>
          </a:pPr>
          <a:r>
            <a:rPr lang="en-US" sz="1700" b="1" kern="1200" dirty="0" smtClean="0"/>
            <a:t>Automated Security Verification</a:t>
          </a:r>
          <a:endParaRPr lang="en-US" sz="1700" b="1" kern="1200" dirty="0"/>
        </a:p>
      </dsp:txBody>
      <dsp:txXfrm>
        <a:off x="5166" y="1912232"/>
        <a:ext cx="1571408" cy="716247"/>
      </dsp:txXfrm>
    </dsp:sp>
    <dsp:sp modelId="{76D6D26D-F2C7-4FA1-AFE7-4ABFC17D0B57}">
      <dsp:nvSpPr>
        <dsp:cNvPr id="0" name=""/>
        <dsp:cNvSpPr/>
      </dsp:nvSpPr>
      <dsp:spPr>
        <a:xfrm>
          <a:off x="1639697" y="2026001"/>
          <a:ext cx="780989" cy="780989"/>
        </a:xfrm>
        <a:prstGeom prst="ellipse">
          <a:avLst/>
        </a:prstGeom>
        <a:blipFill rotWithShape="0">
          <a:blip xmlns:r="http://schemas.openxmlformats.org/officeDocument/2006/relationships" r:embed="rId1"/>
          <a:stretch>
            <a:fillRect/>
          </a:stretch>
        </a:blip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68EE8F6C-37EB-4912-9ECB-2F95BEA00FFA}">
      <dsp:nvSpPr>
        <dsp:cNvPr id="0" name=""/>
        <dsp:cNvSpPr/>
      </dsp:nvSpPr>
      <dsp:spPr>
        <a:xfrm>
          <a:off x="2614172" y="246539"/>
          <a:ext cx="2231399" cy="1665692"/>
        </a:xfrm>
        <a:prstGeom prst="round2SameRect">
          <a:avLst>
            <a:gd name="adj1" fmla="val 8000"/>
            <a:gd name="adj2" fmla="val 0"/>
          </a:avLst>
        </a:prstGeom>
        <a:solidFill>
          <a:srgbClr val="66FF66">
            <a:alpha val="90000"/>
          </a:srgb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Penetration Testing Tools</a:t>
          </a:r>
          <a:endParaRPr lang="en-US" sz="1600" b="1" kern="1200" dirty="0"/>
        </a:p>
        <a:p>
          <a:pPr marL="171450" lvl="1" indent="-171450" algn="l" defTabSz="711200">
            <a:lnSpc>
              <a:spcPct val="90000"/>
            </a:lnSpc>
            <a:spcBef>
              <a:spcPct val="0"/>
            </a:spcBef>
            <a:spcAft>
              <a:spcPct val="15000"/>
            </a:spcAft>
            <a:buChar char="••"/>
          </a:pPr>
          <a:r>
            <a:rPr lang="en-US" sz="1600" b="1" kern="1200" dirty="0" smtClean="0"/>
            <a:t>Code Review Tools</a:t>
          </a:r>
          <a:endParaRPr lang="en-US" sz="1600" b="1" kern="1200" dirty="0"/>
        </a:p>
      </dsp:txBody>
      <dsp:txXfrm>
        <a:off x="2614172" y="246539"/>
        <a:ext cx="2231399" cy="1665692"/>
      </dsp:txXfrm>
    </dsp:sp>
    <dsp:sp modelId="{915EB4B3-AC30-4CAE-AB21-401B7EB2B950}">
      <dsp:nvSpPr>
        <dsp:cNvPr id="0" name=""/>
        <dsp:cNvSpPr/>
      </dsp:nvSpPr>
      <dsp:spPr>
        <a:xfrm>
          <a:off x="2614172" y="1912232"/>
          <a:ext cx="2231399" cy="71624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64770" tIns="0" rIns="21590" bIns="0" numCol="1" spcCol="1270" anchor="ctr" anchorCtr="0">
          <a:noAutofit/>
        </a:bodyPr>
        <a:lstStyle/>
        <a:p>
          <a:pPr lvl="0" algn="l" defTabSz="755650">
            <a:lnSpc>
              <a:spcPct val="90000"/>
            </a:lnSpc>
            <a:spcBef>
              <a:spcPct val="0"/>
            </a:spcBef>
            <a:spcAft>
              <a:spcPct val="35000"/>
            </a:spcAft>
          </a:pPr>
          <a:r>
            <a:rPr lang="en-US" sz="1700" b="1" kern="1200" smtClean="0"/>
            <a:t>Manual </a:t>
          </a:r>
          <a:r>
            <a:rPr lang="en-US" sz="1700" b="1" kern="1200" dirty="0" smtClean="0"/>
            <a:t>Security Verification</a:t>
          </a:r>
          <a:endParaRPr lang="en-US" sz="1700" b="1" kern="1200" dirty="0"/>
        </a:p>
      </dsp:txBody>
      <dsp:txXfrm>
        <a:off x="2614172" y="1912232"/>
        <a:ext cx="1571408" cy="716247"/>
      </dsp:txXfrm>
    </dsp:sp>
    <dsp:sp modelId="{6F6955CA-3641-4894-B774-6FCB2E977C9C}">
      <dsp:nvSpPr>
        <dsp:cNvPr id="0" name=""/>
        <dsp:cNvSpPr/>
      </dsp:nvSpPr>
      <dsp:spPr>
        <a:xfrm>
          <a:off x="4248703" y="2026001"/>
          <a:ext cx="780989" cy="780989"/>
        </a:xfrm>
        <a:prstGeom prst="ellipse">
          <a:avLst/>
        </a:prstGeom>
        <a:blipFill rotWithShape="0">
          <a:blip xmlns:r="http://schemas.openxmlformats.org/officeDocument/2006/relationships" r:embed="rId2"/>
          <a:stretch>
            <a:fillRect/>
          </a:stretch>
        </a:blip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B8B1426-E412-4408-BD22-011F316CCD90}">
      <dsp:nvSpPr>
        <dsp:cNvPr id="0" name=""/>
        <dsp:cNvSpPr/>
      </dsp:nvSpPr>
      <dsp:spPr>
        <a:xfrm>
          <a:off x="5223178" y="246539"/>
          <a:ext cx="2231399" cy="1665692"/>
        </a:xfrm>
        <a:prstGeom prst="round2SameRect">
          <a:avLst>
            <a:gd name="adj1" fmla="val 8000"/>
            <a:gd name="adj2" fmla="val 0"/>
          </a:avLst>
        </a:prstGeom>
        <a:solidFill>
          <a:srgbClr val="FF5050">
            <a:alpha val="89804"/>
          </a:srgb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ESAPI</a:t>
          </a:r>
          <a:endParaRPr lang="en-US" sz="1600" b="1" kern="1200" dirty="0"/>
        </a:p>
        <a:p>
          <a:pPr marL="171450" lvl="1" indent="-171450" algn="l" defTabSz="711200">
            <a:lnSpc>
              <a:spcPct val="90000"/>
            </a:lnSpc>
            <a:spcBef>
              <a:spcPct val="0"/>
            </a:spcBef>
            <a:spcAft>
              <a:spcPct val="15000"/>
            </a:spcAft>
            <a:buChar char="••"/>
          </a:pPr>
          <a:endParaRPr lang="en-US" sz="1600" b="1" kern="1200" dirty="0"/>
        </a:p>
      </dsp:txBody>
      <dsp:txXfrm>
        <a:off x="5223178" y="246539"/>
        <a:ext cx="2231399" cy="1665692"/>
      </dsp:txXfrm>
    </dsp:sp>
    <dsp:sp modelId="{D893FBCC-7EA7-4BE2-8672-A842F5054AAA}">
      <dsp:nvSpPr>
        <dsp:cNvPr id="0" name=""/>
        <dsp:cNvSpPr/>
      </dsp:nvSpPr>
      <dsp:spPr>
        <a:xfrm>
          <a:off x="5223178" y="1912232"/>
          <a:ext cx="2231399" cy="71624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64770" tIns="0" rIns="21590" bIns="0" numCol="1" spcCol="1270" anchor="ctr" anchorCtr="0">
          <a:noAutofit/>
        </a:bodyPr>
        <a:lstStyle/>
        <a:p>
          <a:pPr lvl="0" algn="l" defTabSz="755650">
            <a:lnSpc>
              <a:spcPct val="90000"/>
            </a:lnSpc>
            <a:spcBef>
              <a:spcPct val="0"/>
            </a:spcBef>
            <a:spcAft>
              <a:spcPct val="35000"/>
            </a:spcAft>
          </a:pPr>
          <a:r>
            <a:rPr lang="en-US" sz="1700" b="1" kern="1200" dirty="0" smtClean="0"/>
            <a:t>Security Architecture</a:t>
          </a:r>
          <a:endParaRPr lang="en-US" sz="1700" b="1" kern="1200" dirty="0"/>
        </a:p>
      </dsp:txBody>
      <dsp:txXfrm>
        <a:off x="5223178" y="1912232"/>
        <a:ext cx="1571408" cy="716247"/>
      </dsp:txXfrm>
    </dsp:sp>
    <dsp:sp modelId="{65A3AE3E-346B-4AFC-9976-4453D7C4DCEE}">
      <dsp:nvSpPr>
        <dsp:cNvPr id="0" name=""/>
        <dsp:cNvSpPr/>
      </dsp:nvSpPr>
      <dsp:spPr>
        <a:xfrm>
          <a:off x="6857709" y="2026001"/>
          <a:ext cx="780989" cy="780989"/>
        </a:xfrm>
        <a:prstGeom prst="ellipse">
          <a:avLst/>
        </a:prstGeom>
        <a:blipFill rotWithShape="0">
          <a:blip xmlns:r="http://schemas.openxmlformats.org/officeDocument/2006/relationships" r:embed="rId3"/>
          <a:stretch>
            <a:fillRect/>
          </a:stretch>
        </a:blip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D50E638-66DB-40C4-8075-FE856D3FF33D}">
      <dsp:nvSpPr>
        <dsp:cNvPr id="0" name=""/>
        <dsp:cNvSpPr/>
      </dsp:nvSpPr>
      <dsp:spPr>
        <a:xfrm>
          <a:off x="5166" y="3193800"/>
          <a:ext cx="2231399" cy="1665692"/>
        </a:xfrm>
        <a:prstGeom prst="round2SameRect">
          <a:avLst>
            <a:gd name="adj1" fmla="val 8000"/>
            <a:gd name="adj2" fmla="val 0"/>
          </a:avLst>
        </a:prstGeom>
        <a:solidFill>
          <a:srgbClr val="66FF66">
            <a:alpha val="90000"/>
          </a:srgb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err="1" smtClean="0"/>
            <a:t>AppSec</a:t>
          </a:r>
          <a:r>
            <a:rPr lang="en-US" sz="1600" b="1" kern="1200" dirty="0" smtClean="0"/>
            <a:t> Libraries</a:t>
          </a:r>
          <a:endParaRPr lang="en-US" sz="1600" b="1" kern="1200" dirty="0"/>
        </a:p>
        <a:p>
          <a:pPr marL="171450" lvl="1" indent="-171450" algn="l" defTabSz="711200">
            <a:lnSpc>
              <a:spcPct val="90000"/>
            </a:lnSpc>
            <a:spcBef>
              <a:spcPct val="0"/>
            </a:spcBef>
            <a:spcAft>
              <a:spcPct val="15000"/>
            </a:spcAft>
            <a:buChar char="••"/>
          </a:pPr>
          <a:r>
            <a:rPr lang="en-US" sz="1600" b="1" kern="1200" dirty="0" smtClean="0"/>
            <a:t>Code Review Guide</a:t>
          </a:r>
          <a:endParaRPr lang="en-US" sz="1600" b="1" kern="1200" dirty="0"/>
        </a:p>
        <a:p>
          <a:pPr marL="171450" lvl="1" indent="-171450" algn="l" defTabSz="711200">
            <a:lnSpc>
              <a:spcPct val="90000"/>
            </a:lnSpc>
            <a:spcBef>
              <a:spcPct val="0"/>
            </a:spcBef>
            <a:spcAft>
              <a:spcPct val="15000"/>
            </a:spcAft>
            <a:buChar char="••"/>
          </a:pPr>
          <a:r>
            <a:rPr lang="en-US" sz="1600" b="1" kern="1200" smtClean="0"/>
            <a:t>ESAPI </a:t>
          </a:r>
          <a:r>
            <a:rPr lang="en-US" sz="1600" b="1" kern="1200" dirty="0" smtClean="0"/>
            <a:t>Reference Implementation</a:t>
          </a:r>
          <a:endParaRPr lang="en-US" sz="1600" b="1" kern="1200" dirty="0"/>
        </a:p>
        <a:p>
          <a:pPr marL="171450" lvl="1" indent="-171450" algn="l" defTabSz="711200">
            <a:lnSpc>
              <a:spcPct val="90000"/>
            </a:lnSpc>
            <a:spcBef>
              <a:spcPct val="0"/>
            </a:spcBef>
            <a:spcAft>
              <a:spcPct val="15000"/>
            </a:spcAft>
            <a:buChar char="••"/>
          </a:pPr>
          <a:r>
            <a:rPr lang="en-US" sz="1600" b="1" kern="1200" dirty="0" smtClean="0"/>
            <a:t>Guards and Filters</a:t>
          </a:r>
          <a:endParaRPr lang="en-US" sz="1600" b="1" kern="1200" dirty="0"/>
        </a:p>
      </dsp:txBody>
      <dsp:txXfrm>
        <a:off x="5166" y="3193800"/>
        <a:ext cx="2231399" cy="1665692"/>
      </dsp:txXfrm>
    </dsp:sp>
    <dsp:sp modelId="{E225F878-4C95-493A-8489-A235148C0C1E}">
      <dsp:nvSpPr>
        <dsp:cNvPr id="0" name=""/>
        <dsp:cNvSpPr/>
      </dsp:nvSpPr>
      <dsp:spPr>
        <a:xfrm>
          <a:off x="5166" y="4859492"/>
          <a:ext cx="2231399" cy="71624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64770" tIns="0" rIns="21590" bIns="0" numCol="1" spcCol="1270" anchor="ctr" anchorCtr="0">
          <a:noAutofit/>
        </a:bodyPr>
        <a:lstStyle/>
        <a:p>
          <a:pPr lvl="0" algn="l" defTabSz="755650">
            <a:lnSpc>
              <a:spcPct val="90000"/>
            </a:lnSpc>
            <a:spcBef>
              <a:spcPct val="0"/>
            </a:spcBef>
            <a:spcAft>
              <a:spcPct val="35000"/>
            </a:spcAft>
          </a:pPr>
          <a:r>
            <a:rPr lang="en-US" sz="1700" b="1" kern="1200" dirty="0" smtClean="0"/>
            <a:t>Secure Coding</a:t>
          </a:r>
          <a:endParaRPr lang="en-US" sz="1700" b="1" kern="1200" dirty="0"/>
        </a:p>
      </dsp:txBody>
      <dsp:txXfrm>
        <a:off x="5166" y="4859492"/>
        <a:ext cx="1571408" cy="716247"/>
      </dsp:txXfrm>
    </dsp:sp>
    <dsp:sp modelId="{39467E3B-638E-4267-80EF-97116CC3C90E}">
      <dsp:nvSpPr>
        <dsp:cNvPr id="0" name=""/>
        <dsp:cNvSpPr/>
      </dsp:nvSpPr>
      <dsp:spPr>
        <a:xfrm>
          <a:off x="1639697" y="4973262"/>
          <a:ext cx="780989" cy="780989"/>
        </a:xfrm>
        <a:prstGeom prst="ellipse">
          <a:avLst/>
        </a:prstGeom>
        <a:blipFill rotWithShape="0">
          <a:blip xmlns:r="http://schemas.openxmlformats.org/officeDocument/2006/relationships" r:embed="rId4"/>
          <a:stretch>
            <a:fillRect/>
          </a:stretch>
        </a:blip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C8F4D7D-64B3-4C4F-879F-1B3B73938E3A}">
      <dsp:nvSpPr>
        <dsp:cNvPr id="0" name=""/>
        <dsp:cNvSpPr/>
      </dsp:nvSpPr>
      <dsp:spPr>
        <a:xfrm>
          <a:off x="2614172" y="3193800"/>
          <a:ext cx="2231399" cy="1665692"/>
        </a:xfrm>
        <a:prstGeom prst="round2SameRect">
          <a:avLst>
            <a:gd name="adj1" fmla="val 8000"/>
            <a:gd name="adj2" fmla="val 0"/>
          </a:avLst>
        </a:prstGeom>
        <a:solidFill>
          <a:srgbClr val="FF5050">
            <a:alpha val="90000"/>
          </a:srgb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Reporting Tools</a:t>
          </a:r>
          <a:endParaRPr lang="en-US" sz="1600" b="1" kern="1200" dirty="0"/>
        </a:p>
        <a:p>
          <a:pPr marL="171450" lvl="1" indent="-171450" algn="l" defTabSz="711200">
            <a:lnSpc>
              <a:spcPct val="90000"/>
            </a:lnSpc>
            <a:spcBef>
              <a:spcPct val="0"/>
            </a:spcBef>
            <a:spcAft>
              <a:spcPct val="15000"/>
            </a:spcAft>
            <a:buChar char="••"/>
          </a:pPr>
          <a:r>
            <a:rPr lang="en-US" sz="1600" b="1" kern="1200" dirty="0" err="1" smtClean="0"/>
            <a:t>ModSecurity</a:t>
          </a:r>
          <a:r>
            <a:rPr lang="en-US" sz="1600" b="1" kern="1200" dirty="0" smtClean="0"/>
            <a:t> Core </a:t>
          </a:r>
          <a:r>
            <a:rPr lang="en-US" sz="1600" b="1" kern="1200" dirty="0" err="1" smtClean="0"/>
            <a:t>RuleSet</a:t>
          </a:r>
          <a:endParaRPr lang="en-US" sz="1600" b="1" kern="1200" dirty="0"/>
        </a:p>
      </dsp:txBody>
      <dsp:txXfrm>
        <a:off x="2614172" y="3193800"/>
        <a:ext cx="2231399" cy="1665692"/>
      </dsp:txXfrm>
    </dsp:sp>
    <dsp:sp modelId="{749AEAFF-CA08-4B8C-935C-E3D8713C1D06}">
      <dsp:nvSpPr>
        <dsp:cNvPr id="0" name=""/>
        <dsp:cNvSpPr/>
      </dsp:nvSpPr>
      <dsp:spPr>
        <a:xfrm>
          <a:off x="2614172" y="4859492"/>
          <a:ext cx="2231399" cy="71624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64770" tIns="0" rIns="21590" bIns="0" numCol="1" spcCol="1270" anchor="ctr" anchorCtr="0">
          <a:noAutofit/>
        </a:bodyPr>
        <a:lstStyle/>
        <a:p>
          <a:pPr lvl="0" algn="l" defTabSz="755650">
            <a:lnSpc>
              <a:spcPct val="90000"/>
            </a:lnSpc>
            <a:spcBef>
              <a:spcPct val="0"/>
            </a:spcBef>
            <a:spcAft>
              <a:spcPct val="35000"/>
            </a:spcAft>
          </a:pPr>
          <a:r>
            <a:rPr lang="en-US" sz="1700" b="1" kern="1200" dirty="0" err="1" smtClean="0"/>
            <a:t>AppSec</a:t>
          </a:r>
          <a:r>
            <a:rPr lang="en-US" sz="1700" b="1" kern="1200" dirty="0" smtClean="0"/>
            <a:t> Management</a:t>
          </a:r>
          <a:endParaRPr lang="en-US" sz="1700" b="1" kern="1200" dirty="0"/>
        </a:p>
      </dsp:txBody>
      <dsp:txXfrm>
        <a:off x="2614172" y="4859492"/>
        <a:ext cx="1571408" cy="716247"/>
      </dsp:txXfrm>
    </dsp:sp>
    <dsp:sp modelId="{18A76ADE-C35A-44C0-83BF-071E05291FE8}">
      <dsp:nvSpPr>
        <dsp:cNvPr id="0" name=""/>
        <dsp:cNvSpPr/>
      </dsp:nvSpPr>
      <dsp:spPr>
        <a:xfrm>
          <a:off x="4248703" y="4973262"/>
          <a:ext cx="780989" cy="780989"/>
        </a:xfrm>
        <a:prstGeom prst="ellipse">
          <a:avLst/>
        </a:prstGeom>
        <a:blipFill rotWithShape="0">
          <a:blip xmlns:r="http://schemas.openxmlformats.org/officeDocument/2006/relationships" r:embed="rId5"/>
          <a:stretch>
            <a:fillRect/>
          </a:stretch>
        </a:blip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75B7D297-66DE-4FC1-A4A8-71E907F41A0A}">
      <dsp:nvSpPr>
        <dsp:cNvPr id="0" name=""/>
        <dsp:cNvSpPr/>
      </dsp:nvSpPr>
      <dsp:spPr>
        <a:xfrm>
          <a:off x="5223178" y="3193800"/>
          <a:ext cx="2231399" cy="1665692"/>
        </a:xfrm>
        <a:prstGeom prst="round2SameRect">
          <a:avLst>
            <a:gd name="adj1" fmla="val 8000"/>
            <a:gd name="adj2" fmla="val 0"/>
          </a:avLst>
        </a:prstGeom>
        <a:solidFill>
          <a:srgbClr val="FFFF99">
            <a:alpha val="90000"/>
          </a:srgb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Flawed Apps</a:t>
          </a:r>
          <a:endParaRPr lang="en-US" sz="1600" b="1" kern="1200" dirty="0"/>
        </a:p>
        <a:p>
          <a:pPr marL="171450" lvl="1" indent="-171450" algn="l" defTabSz="711200">
            <a:lnSpc>
              <a:spcPct val="90000"/>
            </a:lnSpc>
            <a:spcBef>
              <a:spcPct val="0"/>
            </a:spcBef>
            <a:spcAft>
              <a:spcPct val="15000"/>
            </a:spcAft>
            <a:buChar char="••"/>
          </a:pPr>
          <a:r>
            <a:rPr lang="en-US" sz="1600" b="1" kern="1200" dirty="0" smtClean="0"/>
            <a:t>Learning Environments</a:t>
          </a:r>
          <a:endParaRPr lang="en-US" sz="1600" b="1" kern="1200" dirty="0"/>
        </a:p>
        <a:p>
          <a:pPr marL="171450" lvl="1" indent="-171450" algn="l" defTabSz="711200">
            <a:lnSpc>
              <a:spcPct val="90000"/>
            </a:lnSpc>
            <a:spcBef>
              <a:spcPct val="0"/>
            </a:spcBef>
            <a:spcAft>
              <a:spcPct val="15000"/>
            </a:spcAft>
            <a:buChar char="••"/>
          </a:pPr>
          <a:r>
            <a:rPr lang="en-US" sz="1600" b="1" kern="1200" dirty="0" err="1" smtClean="0"/>
            <a:t>AppSec</a:t>
          </a:r>
          <a:r>
            <a:rPr lang="en-US" sz="1600" b="1" kern="1200" dirty="0" smtClean="0"/>
            <a:t> Tutorials</a:t>
          </a:r>
          <a:endParaRPr lang="en-US" sz="1600" b="1" kern="1200" dirty="0"/>
        </a:p>
        <a:p>
          <a:pPr marL="171450" lvl="1" indent="-171450" algn="l" defTabSz="711200">
            <a:lnSpc>
              <a:spcPct val="90000"/>
            </a:lnSpc>
            <a:spcBef>
              <a:spcPct val="0"/>
            </a:spcBef>
            <a:spcAft>
              <a:spcPct val="15000"/>
            </a:spcAft>
            <a:buChar char="••"/>
          </a:pPr>
          <a:r>
            <a:rPr lang="en-US" sz="1600" b="1" kern="1200" dirty="0" err="1" smtClean="0"/>
            <a:t>SiteGenerator</a:t>
          </a:r>
          <a:endParaRPr lang="en-US" sz="1600" b="1" kern="1200" dirty="0"/>
        </a:p>
      </dsp:txBody>
      <dsp:txXfrm>
        <a:off x="5223178" y="3193800"/>
        <a:ext cx="2231399" cy="1665692"/>
      </dsp:txXfrm>
    </dsp:sp>
    <dsp:sp modelId="{0D7F37AF-CF11-4130-ACE0-9091BBBE6FAC}">
      <dsp:nvSpPr>
        <dsp:cNvPr id="0" name=""/>
        <dsp:cNvSpPr/>
      </dsp:nvSpPr>
      <dsp:spPr>
        <a:xfrm>
          <a:off x="5223178" y="4859492"/>
          <a:ext cx="2231399" cy="71624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64770" tIns="0" rIns="21590" bIns="0" numCol="1" spcCol="1270" anchor="ctr" anchorCtr="0">
          <a:noAutofit/>
        </a:bodyPr>
        <a:lstStyle/>
        <a:p>
          <a:pPr lvl="0" algn="l" defTabSz="755650">
            <a:lnSpc>
              <a:spcPct val="90000"/>
            </a:lnSpc>
            <a:spcBef>
              <a:spcPct val="0"/>
            </a:spcBef>
            <a:spcAft>
              <a:spcPct val="35000"/>
            </a:spcAft>
          </a:pPr>
          <a:r>
            <a:rPr lang="en-US" sz="1700" b="1" kern="1200" dirty="0" err="1" smtClean="0"/>
            <a:t>AppSec</a:t>
          </a:r>
          <a:r>
            <a:rPr lang="en-US" sz="1700" b="1" kern="1200" dirty="0" smtClean="0"/>
            <a:t> Education</a:t>
          </a:r>
          <a:endParaRPr lang="en-US" sz="1700" b="1" kern="1200" dirty="0"/>
        </a:p>
      </dsp:txBody>
      <dsp:txXfrm>
        <a:off x="5223178" y="4859492"/>
        <a:ext cx="1571408" cy="716247"/>
      </dsp:txXfrm>
    </dsp:sp>
    <dsp:sp modelId="{81CCA801-1B0A-4076-8378-9F7FA57B5D53}">
      <dsp:nvSpPr>
        <dsp:cNvPr id="0" name=""/>
        <dsp:cNvSpPr/>
      </dsp:nvSpPr>
      <dsp:spPr>
        <a:xfrm>
          <a:off x="6857709" y="4973262"/>
          <a:ext cx="780989" cy="780989"/>
        </a:xfrm>
        <a:prstGeom prst="ellipse">
          <a:avLst/>
        </a:prstGeom>
        <a:blipFill rotWithShape="0">
          <a:blip xmlns:r="http://schemas.openxmlformats.org/officeDocument/2006/relationships" r:embed="rId6"/>
          <a:stretch>
            <a:fillRect/>
          </a:stretch>
        </a:blip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Arial" charset="0"/>
                <a:ea typeface="+mn-ea"/>
                <a:cs typeface="+mn-cs"/>
              </a:defRPr>
            </a:lvl1pPr>
          </a:lstStyle>
          <a:p>
            <a:pPr>
              <a:defRPr/>
            </a:pPr>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charset="0"/>
                <a:ea typeface="+mn-ea"/>
                <a:cs typeface="+mn-cs"/>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Arial" charset="0"/>
                <a:ea typeface="+mn-ea"/>
                <a:cs typeface="+mn-cs"/>
              </a:defRPr>
            </a:lvl1pPr>
          </a:lstStyle>
          <a:p>
            <a:pPr>
              <a:defRPr/>
            </a:pPr>
            <a:endParaRPr lang="en-US"/>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latin typeface="Arial" charset="0"/>
              </a:defRPr>
            </a:lvl1pPr>
          </a:lstStyle>
          <a:p>
            <a:pPr>
              <a:defRPr/>
            </a:pPr>
            <a:fld id="{7254F02B-6F90-4FEA-ABBF-5FD812DC9CD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CCEC31B-3BA7-4F7A-9209-E59502EE407F}" type="slidenum">
              <a:rPr lang="en-US"/>
              <a:pPr/>
              <a:t>1</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pt-PT"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a:lnSpc>
                <a:spcPct val="90000"/>
              </a:lnSpc>
            </a:pPr>
            <a:r>
              <a:rPr lang="en-US" smtClean="0"/>
              <a:t>In terms of OWASP Tools and Technology, our coverage is a bit spotty, but we’re actively working to remedy that.</a:t>
            </a:r>
          </a:p>
          <a:p>
            <a:pPr>
              <a:lnSpc>
                <a:spcPct val="90000"/>
              </a:lnSpc>
            </a:pPr>
            <a:endParaRPr lang="en-US" smtClean="0"/>
          </a:p>
          <a:p>
            <a:pPr>
              <a:lnSpc>
                <a:spcPct val="90000"/>
              </a:lnSpc>
              <a:buFontTx/>
              <a:buChar char="•"/>
            </a:pPr>
            <a:r>
              <a:rPr lang="en-US" smtClean="0"/>
              <a:t>We have a lot of tools for automated verification, but we lag behind the commercial tools a bit here. We have 3 SoC projects to build better static and dynamic tools, so look for some advances here.</a:t>
            </a:r>
          </a:p>
          <a:p>
            <a:pPr>
              <a:lnSpc>
                <a:spcPct val="90000"/>
              </a:lnSpc>
              <a:buFontTx/>
              <a:buChar char="•"/>
            </a:pPr>
            <a:endParaRPr lang="en-US" smtClean="0"/>
          </a:p>
          <a:p>
            <a:pPr>
              <a:lnSpc>
                <a:spcPct val="90000"/>
              </a:lnSpc>
              <a:buFontTx/>
              <a:buChar char="•"/>
            </a:pPr>
            <a:r>
              <a:rPr lang="en-US" smtClean="0"/>
              <a:t>Our manual verification tools are quite good, with WebScarab listed as one of the most popular security tools anywhere.</a:t>
            </a:r>
          </a:p>
          <a:p>
            <a:pPr>
              <a:lnSpc>
                <a:spcPct val="90000"/>
              </a:lnSpc>
              <a:buFontTx/>
              <a:buChar char="•"/>
            </a:pPr>
            <a:endParaRPr lang="en-US" smtClean="0"/>
          </a:p>
          <a:p>
            <a:pPr>
              <a:lnSpc>
                <a:spcPct val="90000"/>
              </a:lnSpc>
              <a:buFontTx/>
              <a:buChar char="•"/>
            </a:pPr>
            <a:r>
              <a:rPr lang="en-US" smtClean="0"/>
              <a:t>In the security architecture area, we do not have a lot of tools or technology, although the Enterprise Security API is an important part of this key area.</a:t>
            </a:r>
          </a:p>
          <a:p>
            <a:pPr>
              <a:lnSpc>
                <a:spcPct val="90000"/>
              </a:lnSpc>
              <a:buFontTx/>
              <a:buChar char="•"/>
            </a:pPr>
            <a:endParaRPr lang="en-US" smtClean="0"/>
          </a:p>
          <a:p>
            <a:pPr>
              <a:lnSpc>
                <a:spcPct val="90000"/>
              </a:lnSpc>
              <a:buFontTx/>
              <a:buChar char="•"/>
            </a:pPr>
            <a:r>
              <a:rPr lang="en-US" smtClean="0"/>
              <a:t>We have a number of tools to encourage security coding, including several appsec libraries and many guards and filters.</a:t>
            </a:r>
          </a:p>
          <a:p>
            <a:pPr>
              <a:lnSpc>
                <a:spcPct val="90000"/>
              </a:lnSpc>
              <a:buFontTx/>
              <a:buChar char="•"/>
            </a:pPr>
            <a:endParaRPr lang="en-US" smtClean="0"/>
          </a:p>
          <a:p>
            <a:pPr>
              <a:lnSpc>
                <a:spcPct val="90000"/>
              </a:lnSpc>
              <a:buFontTx/>
              <a:buChar char="•"/>
            </a:pPr>
            <a:r>
              <a:rPr lang="en-US" smtClean="0"/>
              <a:t>Our appsec management tools are fairly weak, although the OWASP Report Generator shows some promise</a:t>
            </a:r>
          </a:p>
          <a:p>
            <a:pPr>
              <a:lnSpc>
                <a:spcPct val="90000"/>
              </a:lnSpc>
              <a:buFontTx/>
              <a:buChar char="•"/>
            </a:pPr>
            <a:endParaRPr lang="en-US" smtClean="0"/>
          </a:p>
          <a:p>
            <a:pPr>
              <a:lnSpc>
                <a:spcPct val="90000"/>
              </a:lnSpc>
              <a:buFontTx/>
              <a:buChar char="•"/>
            </a:pPr>
            <a:r>
              <a:rPr lang="en-US" smtClean="0"/>
              <a:t>And in the AppSec Education area, the WebGoat tool has been very successful, although this region is yellow because we can and should do more in the education areas.</a:t>
            </a:r>
          </a:p>
        </p:txBody>
      </p:sp>
      <p:sp>
        <p:nvSpPr>
          <p:cNvPr id="32772" name="Slide Number Placeholder 3"/>
          <p:cNvSpPr>
            <a:spLocks noGrp="1"/>
          </p:cNvSpPr>
          <p:nvPr>
            <p:ph type="sldNum" sz="quarter" idx="5"/>
          </p:nvPr>
        </p:nvSpPr>
        <p:spPr>
          <a:noFill/>
        </p:spPr>
        <p:txBody>
          <a:bodyPr/>
          <a:lstStyle/>
          <a:p>
            <a:fld id="{0B1C8822-215E-441B-B6E0-501B27D3B109}"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89D0044-A79A-47C5-AE12-0E87E786B1ED}" type="slidenum">
              <a:rPr lang="en-US">
                <a:latin typeface="Tahoma" pitchFamily="-110" charset="0"/>
              </a:rPr>
              <a:pPr/>
              <a:t>29</a:t>
            </a:fld>
            <a:endParaRPr lang="en-US">
              <a:latin typeface="Tahoma" pitchFamily="-110"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pt-PT" smtClean="0">
              <a:latin typeface="Tahoma" pitchFamily="-11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447800" y="762000"/>
            <a:ext cx="7696200" cy="4953000"/>
          </a:xfrm>
          <a:prstGeom prst="rect">
            <a:avLst/>
          </a:prstGeom>
          <a:solidFill>
            <a:srgbClr val="EAEAEA"/>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5" name="Rectangle 5"/>
          <p:cNvSpPr>
            <a:spLocks noChangeArrowheads="1"/>
          </p:cNvSpPr>
          <p:nvPr/>
        </p:nvSpPr>
        <p:spPr bwMode="auto">
          <a:xfrm>
            <a:off x="0" y="0"/>
            <a:ext cx="9144000" cy="609600"/>
          </a:xfrm>
          <a:prstGeom prst="rect">
            <a:avLst/>
          </a:prstGeom>
          <a:solidFill>
            <a:srgbClr val="336699"/>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6" name="Rectangle 6"/>
          <p:cNvSpPr>
            <a:spLocks noChangeArrowheads="1"/>
          </p:cNvSpPr>
          <p:nvPr/>
        </p:nvSpPr>
        <p:spPr bwMode="auto">
          <a:xfrm>
            <a:off x="0" y="5715000"/>
            <a:ext cx="9144000" cy="1149350"/>
          </a:xfrm>
          <a:prstGeom prst="rect">
            <a:avLst/>
          </a:prstGeom>
          <a:solidFill>
            <a:srgbClr val="336699"/>
          </a:solidFill>
          <a:ln w="9525">
            <a:noFill/>
            <a:miter lim="800000"/>
            <a:headEnd/>
            <a:tailEnd/>
          </a:ln>
          <a:effectLst/>
        </p:spPr>
        <p:txBody>
          <a:bodyPr wrap="none" anchor="ctr"/>
          <a:lstStyle/>
          <a:p>
            <a:pPr algn="ctr">
              <a:defRPr/>
            </a:pPr>
            <a:endParaRPr lang="en-US" b="1">
              <a:latin typeface="Tahoma" pitchFamily="34" charset="0"/>
              <a:cs typeface="+mn-cs"/>
            </a:endParaRPr>
          </a:p>
        </p:txBody>
      </p:sp>
      <p:pic>
        <p:nvPicPr>
          <p:cNvPr id="7" name="Picture 7" descr="owasp"/>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1676400" y="1066800"/>
            <a:ext cx="1371600" cy="1258888"/>
          </a:xfrm>
          <a:prstGeom prst="rect">
            <a:avLst/>
          </a:prstGeom>
          <a:noFill/>
          <a:ln w="9525">
            <a:noFill/>
            <a:miter lim="800000"/>
            <a:headEnd/>
            <a:tailEnd/>
          </a:ln>
        </p:spPr>
      </p:pic>
      <p:sp>
        <p:nvSpPr>
          <p:cNvPr id="8" name="Text Box 8"/>
          <p:cNvSpPr txBox="1">
            <a:spLocks noChangeArrowheads="1"/>
          </p:cNvSpPr>
          <p:nvPr/>
        </p:nvSpPr>
        <p:spPr bwMode="auto">
          <a:xfrm>
            <a:off x="4038600" y="5264150"/>
            <a:ext cx="4191000" cy="396875"/>
          </a:xfrm>
          <a:prstGeom prst="rect">
            <a:avLst/>
          </a:prstGeom>
          <a:noFill/>
          <a:ln w="9525">
            <a:noFill/>
            <a:miter lim="800000"/>
            <a:headEnd/>
            <a:tailEnd/>
          </a:ln>
          <a:effectLst/>
        </p:spPr>
        <p:txBody>
          <a:bodyPr>
            <a:spAutoFit/>
          </a:bodyPr>
          <a:lstStyle/>
          <a:p>
            <a:pPr>
              <a:defRPr/>
            </a:pPr>
            <a:r>
              <a:rPr lang="en-US">
                <a:solidFill>
                  <a:srgbClr val="969696"/>
                </a:solidFill>
              </a:rPr>
              <a:t>Copyright © 2007 - The OWASP Foundation</a:t>
            </a:r>
          </a:p>
          <a:p>
            <a:pPr>
              <a:defRPr/>
            </a:pPr>
            <a:r>
              <a:rPr lang="en-US">
                <a:solidFill>
                  <a:srgbClr val="969696"/>
                </a:solidFill>
              </a:rPr>
              <a:t>This work is available under the Creative Commons SA 2.5 license</a:t>
            </a:r>
          </a:p>
        </p:txBody>
      </p:sp>
      <p:sp>
        <p:nvSpPr>
          <p:cNvPr id="9" name="Rectangle 9"/>
          <p:cNvSpPr>
            <a:spLocks noChangeArrowheads="1"/>
          </p:cNvSpPr>
          <p:nvPr/>
        </p:nvSpPr>
        <p:spPr bwMode="auto">
          <a:xfrm>
            <a:off x="0" y="609600"/>
            <a:ext cx="9144000" cy="152400"/>
          </a:xfrm>
          <a:prstGeom prst="rect">
            <a:avLst/>
          </a:prstGeom>
          <a:solidFill>
            <a:srgbClr val="777777"/>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10" name="Rectangle 10"/>
          <p:cNvSpPr>
            <a:spLocks noChangeArrowheads="1"/>
          </p:cNvSpPr>
          <p:nvPr/>
        </p:nvSpPr>
        <p:spPr bwMode="auto">
          <a:xfrm>
            <a:off x="6350" y="755650"/>
            <a:ext cx="1417638" cy="3740150"/>
          </a:xfrm>
          <a:prstGeom prst="rect">
            <a:avLst/>
          </a:prstGeom>
          <a:solidFill>
            <a:srgbClr val="003399">
              <a:alpha val="59000"/>
            </a:srgbClr>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11" name="Rectangle 11"/>
          <p:cNvSpPr>
            <a:spLocks noChangeArrowheads="1"/>
          </p:cNvSpPr>
          <p:nvPr/>
        </p:nvSpPr>
        <p:spPr bwMode="auto">
          <a:xfrm>
            <a:off x="6350" y="5302250"/>
            <a:ext cx="1417638" cy="412750"/>
          </a:xfrm>
          <a:prstGeom prst="rect">
            <a:avLst/>
          </a:prstGeom>
          <a:gradFill rotWithShape="0">
            <a:gsLst>
              <a:gs pos="0">
                <a:schemeClr val="tx1"/>
              </a:gs>
              <a:gs pos="100000">
                <a:schemeClr val="tx1">
                  <a:gamma/>
                  <a:shade val="0"/>
                  <a:invGamma/>
                </a:schemeClr>
              </a:gs>
            </a:gsLst>
            <a:lin ang="5400000" scaled="1"/>
          </a:gra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12" name="Rectangle 12"/>
          <p:cNvSpPr>
            <a:spLocks noChangeArrowheads="1"/>
          </p:cNvSpPr>
          <p:nvPr/>
        </p:nvSpPr>
        <p:spPr bwMode="auto">
          <a:xfrm>
            <a:off x="6350" y="4845050"/>
            <a:ext cx="1417638" cy="565150"/>
          </a:xfrm>
          <a:prstGeom prst="rect">
            <a:avLst/>
          </a:prstGeom>
          <a:solidFill>
            <a:srgbClr val="339933">
              <a:alpha val="71001"/>
            </a:srgbClr>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13" name="Rectangle 13"/>
          <p:cNvSpPr>
            <a:spLocks noChangeArrowheads="1"/>
          </p:cNvSpPr>
          <p:nvPr/>
        </p:nvSpPr>
        <p:spPr bwMode="auto">
          <a:xfrm>
            <a:off x="6350" y="2667000"/>
            <a:ext cx="1417638" cy="1219200"/>
          </a:xfrm>
          <a:prstGeom prst="rect">
            <a:avLst/>
          </a:prstGeom>
          <a:solidFill>
            <a:srgbClr val="003366">
              <a:alpha val="60001"/>
            </a:srgbClr>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14" name="Rectangle 14"/>
          <p:cNvSpPr>
            <a:spLocks noChangeArrowheads="1"/>
          </p:cNvSpPr>
          <p:nvPr/>
        </p:nvSpPr>
        <p:spPr bwMode="auto">
          <a:xfrm>
            <a:off x="1452563" y="2667000"/>
            <a:ext cx="681037" cy="1219200"/>
          </a:xfrm>
          <a:prstGeom prst="rect">
            <a:avLst/>
          </a:prstGeom>
          <a:solidFill>
            <a:srgbClr val="339933">
              <a:alpha val="71001"/>
            </a:srgbClr>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15" name="Rectangle 15"/>
          <p:cNvSpPr>
            <a:spLocks noChangeArrowheads="1"/>
          </p:cNvSpPr>
          <p:nvPr/>
        </p:nvSpPr>
        <p:spPr bwMode="auto">
          <a:xfrm>
            <a:off x="2170113" y="2667000"/>
            <a:ext cx="681037" cy="1219200"/>
          </a:xfrm>
          <a:prstGeom prst="rect">
            <a:avLst/>
          </a:prstGeom>
          <a:solidFill>
            <a:srgbClr val="339933">
              <a:alpha val="71001"/>
            </a:srgbClr>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16" name="Rectangle 16"/>
          <p:cNvSpPr>
            <a:spLocks noChangeArrowheads="1"/>
          </p:cNvSpPr>
          <p:nvPr/>
        </p:nvSpPr>
        <p:spPr bwMode="auto">
          <a:xfrm>
            <a:off x="0" y="2641600"/>
            <a:ext cx="9144000" cy="26988"/>
          </a:xfrm>
          <a:prstGeom prst="rect">
            <a:avLst/>
          </a:prstGeom>
          <a:solidFill>
            <a:schemeClr val="bg1"/>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17" name="Text Box 17"/>
          <p:cNvSpPr txBox="1">
            <a:spLocks noChangeArrowheads="1"/>
          </p:cNvSpPr>
          <p:nvPr/>
        </p:nvSpPr>
        <p:spPr bwMode="auto">
          <a:xfrm>
            <a:off x="4038600" y="5937250"/>
            <a:ext cx="4800600" cy="519113"/>
          </a:xfrm>
          <a:prstGeom prst="rect">
            <a:avLst/>
          </a:prstGeom>
          <a:noFill/>
          <a:ln w="9525">
            <a:noFill/>
            <a:miter lim="800000"/>
            <a:headEnd/>
            <a:tailEnd/>
          </a:ln>
          <a:effectLst/>
        </p:spPr>
        <p:txBody>
          <a:bodyPr>
            <a:spAutoFit/>
          </a:bodyPr>
          <a:lstStyle/>
          <a:p>
            <a:pPr>
              <a:defRPr/>
            </a:pPr>
            <a:r>
              <a:rPr lang="en-US" sz="2800" b="1">
                <a:solidFill>
                  <a:srgbClr val="EAEAEA"/>
                </a:solidFill>
                <a:latin typeface="Tahoma" pitchFamily="34" charset="0"/>
                <a:cs typeface="+mn-cs"/>
              </a:rPr>
              <a:t>The OWASP Foundation</a:t>
            </a:r>
          </a:p>
        </p:txBody>
      </p:sp>
      <p:sp>
        <p:nvSpPr>
          <p:cNvPr id="18" name="Rectangle 18"/>
          <p:cNvSpPr>
            <a:spLocks noChangeArrowheads="1"/>
          </p:cNvSpPr>
          <p:nvPr/>
        </p:nvSpPr>
        <p:spPr bwMode="auto">
          <a:xfrm>
            <a:off x="8462963" y="2667000"/>
            <a:ext cx="681037" cy="1219200"/>
          </a:xfrm>
          <a:prstGeom prst="rect">
            <a:avLst/>
          </a:prstGeom>
          <a:solidFill>
            <a:srgbClr val="339933">
              <a:alpha val="71001"/>
            </a:srgbClr>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19" name="Freeform 19"/>
          <p:cNvSpPr>
            <a:spLocks/>
          </p:cNvSpPr>
          <p:nvPr/>
        </p:nvSpPr>
        <p:spPr bwMode="auto">
          <a:xfrm>
            <a:off x="2705100" y="2667000"/>
            <a:ext cx="1028700" cy="1219200"/>
          </a:xfrm>
          <a:custGeom>
            <a:avLst/>
            <a:gdLst/>
            <a:ahLst/>
            <a:cxnLst>
              <a:cxn ang="0">
                <a:pos x="0" y="0"/>
              </a:cxn>
              <a:cxn ang="0">
                <a:pos x="0" y="528"/>
              </a:cxn>
              <a:cxn ang="0">
                <a:pos x="192" y="528"/>
              </a:cxn>
              <a:cxn ang="0">
                <a:pos x="452" y="260"/>
              </a:cxn>
              <a:cxn ang="0">
                <a:pos x="456" y="1"/>
              </a:cxn>
              <a:cxn ang="0">
                <a:pos x="0" y="0"/>
              </a:cxn>
            </a:cxnLst>
            <a:rect l="0" t="0" r="r" b="b"/>
            <a:pathLst>
              <a:path w="456" h="528">
                <a:moveTo>
                  <a:pt x="0" y="0"/>
                </a:moveTo>
                <a:lnTo>
                  <a:pt x="0" y="528"/>
                </a:lnTo>
                <a:lnTo>
                  <a:pt x="192" y="528"/>
                </a:lnTo>
                <a:lnTo>
                  <a:pt x="452" y="260"/>
                </a:lnTo>
                <a:lnTo>
                  <a:pt x="456" y="1"/>
                </a:lnTo>
                <a:lnTo>
                  <a:pt x="0" y="0"/>
                </a:lnTo>
                <a:close/>
              </a:path>
            </a:pathLst>
          </a:custGeom>
          <a:solidFill>
            <a:srgbClr val="339933">
              <a:alpha val="33000"/>
            </a:srgbClr>
          </a:solidFill>
          <a:ln w="9525">
            <a:noFill/>
            <a:round/>
            <a:headEnd/>
            <a:tailEnd/>
          </a:ln>
          <a:effectLst/>
        </p:spPr>
        <p:txBody>
          <a:bodyPr/>
          <a:lstStyle/>
          <a:p>
            <a:pPr algn="ctr">
              <a:defRPr/>
            </a:pPr>
            <a:endParaRPr lang="en-US" b="1">
              <a:latin typeface="Tahoma" pitchFamily="34" charset="0"/>
              <a:cs typeface="+mn-cs"/>
            </a:endParaRPr>
          </a:p>
        </p:txBody>
      </p:sp>
      <p:sp>
        <p:nvSpPr>
          <p:cNvPr id="20" name="Freeform 20"/>
          <p:cNvSpPr>
            <a:spLocks/>
          </p:cNvSpPr>
          <p:nvPr/>
        </p:nvSpPr>
        <p:spPr bwMode="auto">
          <a:xfrm rot="10800000">
            <a:off x="7385050" y="2667000"/>
            <a:ext cx="1028700" cy="1219200"/>
          </a:xfrm>
          <a:custGeom>
            <a:avLst/>
            <a:gdLst/>
            <a:ahLst/>
            <a:cxnLst>
              <a:cxn ang="0">
                <a:pos x="0" y="0"/>
              </a:cxn>
              <a:cxn ang="0">
                <a:pos x="0" y="528"/>
              </a:cxn>
              <a:cxn ang="0">
                <a:pos x="192" y="528"/>
              </a:cxn>
              <a:cxn ang="0">
                <a:pos x="452" y="260"/>
              </a:cxn>
              <a:cxn ang="0">
                <a:pos x="456" y="1"/>
              </a:cxn>
              <a:cxn ang="0">
                <a:pos x="0" y="0"/>
              </a:cxn>
            </a:cxnLst>
            <a:rect l="0" t="0" r="r" b="b"/>
            <a:pathLst>
              <a:path w="456" h="528">
                <a:moveTo>
                  <a:pt x="0" y="0"/>
                </a:moveTo>
                <a:lnTo>
                  <a:pt x="0" y="528"/>
                </a:lnTo>
                <a:lnTo>
                  <a:pt x="192" y="528"/>
                </a:lnTo>
                <a:lnTo>
                  <a:pt x="452" y="260"/>
                </a:lnTo>
                <a:lnTo>
                  <a:pt x="456" y="1"/>
                </a:lnTo>
                <a:lnTo>
                  <a:pt x="0" y="0"/>
                </a:lnTo>
                <a:close/>
              </a:path>
            </a:pathLst>
          </a:custGeom>
          <a:solidFill>
            <a:srgbClr val="339933">
              <a:alpha val="33000"/>
            </a:srgbClr>
          </a:solidFill>
          <a:ln w="9525">
            <a:noFill/>
            <a:round/>
            <a:headEnd/>
            <a:tailEnd/>
          </a:ln>
          <a:effectLst/>
        </p:spPr>
        <p:txBody>
          <a:bodyPr/>
          <a:lstStyle/>
          <a:p>
            <a:pPr algn="ctr">
              <a:defRPr/>
            </a:pPr>
            <a:endParaRPr lang="en-US" b="1">
              <a:latin typeface="Tahoma" pitchFamily="34" charset="0"/>
              <a:cs typeface="+mn-cs"/>
            </a:endParaRPr>
          </a:p>
        </p:txBody>
      </p:sp>
      <p:sp>
        <p:nvSpPr>
          <p:cNvPr id="21" name="Text Box 21"/>
          <p:cNvSpPr txBox="1">
            <a:spLocks noChangeArrowheads="1"/>
          </p:cNvSpPr>
          <p:nvPr/>
        </p:nvSpPr>
        <p:spPr bwMode="auto">
          <a:xfrm>
            <a:off x="1524000" y="4229100"/>
            <a:ext cx="2616200" cy="1200150"/>
          </a:xfrm>
          <a:prstGeom prst="rect">
            <a:avLst/>
          </a:prstGeom>
          <a:noFill/>
          <a:ln w="9525">
            <a:noFill/>
            <a:miter lim="800000"/>
            <a:headEnd/>
            <a:tailEnd/>
          </a:ln>
          <a:effectLst/>
        </p:spPr>
        <p:txBody>
          <a:bodyPr>
            <a:spAutoFit/>
          </a:bodyPr>
          <a:lstStyle/>
          <a:p>
            <a:pPr>
              <a:defRPr/>
            </a:pPr>
            <a:r>
              <a:rPr lang="en-US" sz="2400" b="1" dirty="0">
                <a:solidFill>
                  <a:srgbClr val="777777"/>
                </a:solidFill>
                <a:ea typeface="Arial" pitchFamily="-110" charset="0"/>
                <a:cs typeface="Arial" pitchFamily="-110" charset="0"/>
              </a:rPr>
              <a:t>OWASP</a:t>
            </a:r>
            <a:br>
              <a:rPr lang="en-US" sz="2400" b="1" dirty="0">
                <a:solidFill>
                  <a:srgbClr val="777777"/>
                </a:solidFill>
                <a:ea typeface="Arial" pitchFamily="-110" charset="0"/>
                <a:cs typeface="Arial" pitchFamily="-110" charset="0"/>
              </a:rPr>
            </a:br>
            <a:r>
              <a:rPr lang="en-US" sz="2400" b="1" dirty="0">
                <a:solidFill>
                  <a:srgbClr val="777777"/>
                </a:solidFill>
                <a:ea typeface="Arial" pitchFamily="-110" charset="0"/>
                <a:cs typeface="Arial" pitchFamily="-110" charset="0"/>
              </a:rPr>
              <a:t>Denver February 2012</a:t>
            </a:r>
            <a:endParaRPr lang="en-US" sz="2400" b="1" dirty="0">
              <a:solidFill>
                <a:srgbClr val="777777"/>
              </a:solidFill>
              <a:ea typeface="Arial" pitchFamily="-110" charset="0"/>
              <a:cs typeface="Arial" pitchFamily="-110" charset="0"/>
            </a:endParaRPr>
          </a:p>
        </p:txBody>
      </p:sp>
      <p:sp>
        <p:nvSpPr>
          <p:cNvPr id="22" name="Text Box 22"/>
          <p:cNvSpPr txBox="1">
            <a:spLocks noChangeArrowheads="1"/>
          </p:cNvSpPr>
          <p:nvPr/>
        </p:nvSpPr>
        <p:spPr bwMode="auto">
          <a:xfrm>
            <a:off x="4038600" y="6326188"/>
            <a:ext cx="4800600" cy="336550"/>
          </a:xfrm>
          <a:prstGeom prst="rect">
            <a:avLst/>
          </a:prstGeom>
          <a:noFill/>
          <a:ln w="9525">
            <a:noFill/>
            <a:miter lim="800000"/>
            <a:headEnd/>
            <a:tailEnd/>
          </a:ln>
          <a:effectLst/>
        </p:spPr>
        <p:txBody>
          <a:bodyPr>
            <a:spAutoFit/>
          </a:bodyPr>
          <a:lstStyle/>
          <a:p>
            <a:pPr>
              <a:defRPr/>
            </a:pPr>
            <a:r>
              <a:rPr lang="en-US" sz="1600" u="sng">
                <a:solidFill>
                  <a:srgbClr val="EAEAEA"/>
                </a:solidFill>
                <a:latin typeface="Tahoma" pitchFamily="34" charset="0"/>
                <a:cs typeface="+mn-cs"/>
              </a:rPr>
              <a:t>http://www.owasp.org</a:t>
            </a:r>
            <a:r>
              <a:rPr lang="en-US" sz="1600">
                <a:solidFill>
                  <a:srgbClr val="EAEAEA"/>
                </a:solidFill>
                <a:latin typeface="Tahoma" pitchFamily="34" charset="0"/>
                <a:cs typeface="+mn-cs"/>
              </a:rPr>
              <a:t> </a:t>
            </a:r>
          </a:p>
        </p:txBody>
      </p:sp>
      <p:sp>
        <p:nvSpPr>
          <p:cNvPr id="5123" name="Rectangle 3"/>
          <p:cNvSpPr>
            <a:spLocks noGrp="1" noChangeArrowheads="1"/>
          </p:cNvSpPr>
          <p:nvPr>
            <p:ph type="ctrTitle"/>
          </p:nvPr>
        </p:nvSpPr>
        <p:spPr>
          <a:xfrm>
            <a:off x="3276600" y="762000"/>
            <a:ext cx="5867400" cy="1905000"/>
          </a:xfrm>
        </p:spPr>
        <p:txBody>
          <a:bodyPr/>
          <a:lstStyle>
            <a:lvl1pPr>
              <a:defRPr>
                <a:solidFill>
                  <a:srgbClr val="777777"/>
                </a:solidFill>
              </a:defRPr>
            </a:lvl1pPr>
          </a:lstStyle>
          <a:p>
            <a:r>
              <a:rPr lang="en-US"/>
              <a:t>Click to edit Master title style</a:t>
            </a:r>
          </a:p>
        </p:txBody>
      </p:sp>
      <p:sp>
        <p:nvSpPr>
          <p:cNvPr id="5124" name="Rectangle 4"/>
          <p:cNvSpPr>
            <a:spLocks noGrp="1" noChangeArrowheads="1"/>
          </p:cNvSpPr>
          <p:nvPr>
            <p:ph type="subTitle" idx="1"/>
          </p:nvPr>
        </p:nvSpPr>
        <p:spPr>
          <a:xfrm>
            <a:off x="4038600" y="3260725"/>
            <a:ext cx="4648200" cy="1752600"/>
          </a:xfrm>
        </p:spPr>
        <p:txBody>
          <a:bodyPr/>
          <a:lstStyle>
            <a:lvl1pPr marL="0" indent="0">
              <a:spcBef>
                <a:spcPct val="5000"/>
              </a:spcBef>
              <a:buFont typeface="Webdings" pitchFamily="18" charset="2"/>
              <a:buNone/>
              <a:defRPr sz="1600">
                <a:solidFill>
                  <a:srgbClr val="969696"/>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33AD89F4-6EC5-4D34-9FEF-31AF458FE8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88913"/>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88913"/>
            <a:ext cx="60198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5E5E4C99-829E-4FA2-AC1A-D500FF8E6EC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95400"/>
            <a:ext cx="8229600" cy="4830763"/>
          </a:xfrm>
        </p:spPr>
        <p:txBody>
          <a:bodyPr/>
          <a:lstStyle/>
          <a:p>
            <a:pPr lvl="0"/>
            <a:endParaRPr lang="en-US" noProof="0"/>
          </a:p>
        </p:txBody>
      </p:sp>
      <p:sp>
        <p:nvSpPr>
          <p:cNvPr id="4" name="Rectangle 7"/>
          <p:cNvSpPr>
            <a:spLocks noGrp="1" noChangeArrowheads="1"/>
          </p:cNvSpPr>
          <p:nvPr>
            <p:ph type="sldNum" sz="quarter" idx="10"/>
          </p:nvPr>
        </p:nvSpPr>
        <p:spPr>
          <a:ln/>
        </p:spPr>
        <p:txBody>
          <a:bodyPr/>
          <a:lstStyle>
            <a:lvl1pPr>
              <a:defRPr/>
            </a:lvl1pPr>
          </a:lstStyle>
          <a:p>
            <a:pPr>
              <a:defRPr/>
            </a:pPr>
            <a:fld id="{1BBFD79D-B8CC-4257-9364-143EBC27134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47813" y="2781300"/>
            <a:ext cx="3487737" cy="2592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7950" y="2781300"/>
            <a:ext cx="3487738" cy="2592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E04A292C-3BAE-4172-8755-903DE21CE93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513" y="1341438"/>
            <a:ext cx="1781175" cy="4032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47813" y="1341438"/>
            <a:ext cx="5194300" cy="4032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8D350998-A5B1-4EB2-BB64-871523B939C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27D72F90-247F-49EA-A524-1F55AF2D1F7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55BBA19B-562B-4FA3-8F81-E2C18B19213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A429BBAC-9788-41B5-BDC2-226A112FE54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01AC5295-59D5-4AB3-977A-FB1F3CF96FF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E39BE80F-68B3-4404-AF75-D4B5B25D9E2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28CF0507-7C57-48B2-B7CE-24DA4C3A552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95400"/>
            <a:ext cx="82296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ChangeArrowheads="1"/>
          </p:cNvSpPr>
          <p:nvPr/>
        </p:nvSpPr>
        <p:spPr bwMode="auto">
          <a:xfrm>
            <a:off x="0" y="0"/>
            <a:ext cx="9144000" cy="152400"/>
          </a:xfrm>
          <a:prstGeom prst="rect">
            <a:avLst/>
          </a:prstGeom>
          <a:solidFill>
            <a:srgbClr val="336699"/>
          </a:solidFill>
          <a:ln w="9525">
            <a:noFill/>
            <a:miter lim="800000"/>
            <a:headEnd/>
            <a:tailEnd/>
          </a:ln>
          <a:effectLst/>
        </p:spPr>
        <p:txBody>
          <a:bodyPr wrap="none" anchor="ctr"/>
          <a:lstStyle/>
          <a:p>
            <a:pPr algn="ctr">
              <a:defRPr/>
            </a:pPr>
            <a:endParaRPr lang="en-US" b="1">
              <a:latin typeface="Tahoma" pitchFamily="34" charset="0"/>
              <a:cs typeface="+mn-cs"/>
            </a:endParaRPr>
          </a:p>
        </p:txBody>
      </p:sp>
      <p:sp>
        <p:nvSpPr>
          <p:cNvPr id="4101" name="Rectangle 5"/>
          <p:cNvSpPr>
            <a:spLocks noChangeArrowheads="1"/>
          </p:cNvSpPr>
          <p:nvPr/>
        </p:nvSpPr>
        <p:spPr bwMode="auto">
          <a:xfrm>
            <a:off x="0" y="6711950"/>
            <a:ext cx="9144000" cy="152400"/>
          </a:xfrm>
          <a:prstGeom prst="rect">
            <a:avLst/>
          </a:prstGeom>
          <a:solidFill>
            <a:srgbClr val="336699"/>
          </a:solidFill>
          <a:ln w="9525">
            <a:noFill/>
            <a:miter lim="800000"/>
            <a:headEnd/>
            <a:tailEnd/>
          </a:ln>
          <a:effectLst/>
        </p:spPr>
        <p:txBody>
          <a:bodyPr wrap="none" anchor="ctr"/>
          <a:lstStyle/>
          <a:p>
            <a:pPr algn="ctr">
              <a:defRPr/>
            </a:pPr>
            <a:endParaRPr lang="en-US" b="1">
              <a:latin typeface="Tahoma" pitchFamily="34" charset="0"/>
              <a:cs typeface="+mn-cs"/>
            </a:endParaRPr>
          </a:p>
        </p:txBody>
      </p:sp>
      <p:pic>
        <p:nvPicPr>
          <p:cNvPr id="1030" name="Picture 6" descr="owasp"/>
          <p:cNvPicPr>
            <a:picLocks noChangeAspect="1" noChangeArrowheads="1"/>
          </p:cNvPicPr>
          <p:nvPr/>
        </p:nvPicPr>
        <p:blipFill>
          <a:blip r:embed="rId14" cstate="print"/>
          <a:srcRect/>
          <a:stretch>
            <a:fillRect/>
          </a:stretch>
        </p:blipFill>
        <p:spPr bwMode="auto">
          <a:xfrm>
            <a:off x="7967663" y="6248400"/>
            <a:ext cx="381000" cy="349250"/>
          </a:xfrm>
          <a:prstGeom prst="rect">
            <a:avLst/>
          </a:prstGeom>
          <a:noFill/>
          <a:ln w="9525">
            <a:noFill/>
            <a:miter lim="800000"/>
            <a:headEnd/>
            <a:tailEnd/>
          </a:ln>
        </p:spPr>
      </p:pic>
      <p:sp>
        <p:nvSpPr>
          <p:cNvPr id="4103" name="Rectangle 7"/>
          <p:cNvSpPr>
            <a:spLocks noGrp="1" noChangeArrowheads="1"/>
          </p:cNvSpPr>
          <p:nvPr>
            <p:ph type="sldNum" sz="quarter" idx="4"/>
          </p:nvPr>
        </p:nvSpPr>
        <p:spPr bwMode="auto">
          <a:xfrm>
            <a:off x="8388350" y="6296025"/>
            <a:ext cx="406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1" smtClean="0"/>
            </a:lvl1pPr>
          </a:lstStyle>
          <a:p>
            <a:pPr>
              <a:defRPr/>
            </a:pPr>
            <a:fld id="{1D1CB29E-131B-478B-9525-10415DD920A9}" type="slidenum">
              <a:rPr lang="en-US"/>
              <a:pPr>
                <a:defRPr/>
              </a:pPr>
              <a:t>‹#›</a:t>
            </a:fld>
            <a:endParaRPr lang="en-US"/>
          </a:p>
        </p:txBody>
      </p:sp>
      <p:sp>
        <p:nvSpPr>
          <p:cNvPr id="4104" name="Text Box 8"/>
          <p:cNvSpPr txBox="1">
            <a:spLocks noChangeArrowheads="1"/>
          </p:cNvSpPr>
          <p:nvPr/>
        </p:nvSpPr>
        <p:spPr bwMode="auto">
          <a:xfrm>
            <a:off x="5580063" y="6270625"/>
            <a:ext cx="2387600" cy="304800"/>
          </a:xfrm>
          <a:prstGeom prst="rect">
            <a:avLst/>
          </a:prstGeom>
          <a:noFill/>
          <a:ln w="9525">
            <a:noFill/>
            <a:miter lim="800000"/>
            <a:headEnd/>
            <a:tailEnd/>
          </a:ln>
          <a:effectLst/>
        </p:spPr>
        <p:txBody>
          <a:bodyPr>
            <a:spAutoFit/>
          </a:bodyPr>
          <a:lstStyle/>
          <a:p>
            <a:pPr algn="r">
              <a:defRPr/>
            </a:pPr>
            <a:r>
              <a:rPr lang="en-US" sz="1400" b="1">
                <a:solidFill>
                  <a:srgbClr val="969696"/>
                </a:solidFill>
                <a:latin typeface="Tahoma" pitchFamily="34" charset="0"/>
                <a:cs typeface="+mn-cs"/>
              </a:rPr>
              <a:t>OWASP</a:t>
            </a:r>
          </a:p>
        </p:txBody>
      </p:sp>
    </p:spTree>
  </p:cSld>
  <p:clrMap bg1="lt1" tx1="dk1" bg2="lt2" tx2="dk2" accent1="accent1" accent2="accent2" accent3="accent3" accent4="accent4" accent5="accent5" accent6="accent6" hlink="hlink" folHlink="folHlink"/>
  <p:sldLayoutIdLst>
    <p:sldLayoutId id="2147483799"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tx2"/>
          </a:solidFill>
          <a:latin typeface="+mj-lt"/>
          <a:ea typeface="ＭＳ Ｐゴシック" pitchFamily="-110" charset="-128"/>
          <a:cs typeface="+mj-cs"/>
        </a:defRPr>
      </a:lvl1pPr>
      <a:lvl2pPr algn="l" rtl="0" eaLnBrk="0" fontAlgn="base" hangingPunct="0">
        <a:spcBef>
          <a:spcPct val="0"/>
        </a:spcBef>
        <a:spcAft>
          <a:spcPct val="0"/>
        </a:spcAft>
        <a:defRPr sz="2800" b="1">
          <a:solidFill>
            <a:schemeClr val="tx2"/>
          </a:solidFill>
          <a:latin typeface="Tahoma" pitchFamily="34" charset="0"/>
          <a:ea typeface="ＭＳ Ｐゴシック" pitchFamily="-110" charset="-128"/>
        </a:defRPr>
      </a:lvl2pPr>
      <a:lvl3pPr algn="l" rtl="0" eaLnBrk="0" fontAlgn="base" hangingPunct="0">
        <a:spcBef>
          <a:spcPct val="0"/>
        </a:spcBef>
        <a:spcAft>
          <a:spcPct val="0"/>
        </a:spcAft>
        <a:defRPr sz="2800" b="1">
          <a:solidFill>
            <a:schemeClr val="tx2"/>
          </a:solidFill>
          <a:latin typeface="Tahoma" pitchFamily="34" charset="0"/>
          <a:ea typeface="ＭＳ Ｐゴシック" pitchFamily="-110" charset="-128"/>
        </a:defRPr>
      </a:lvl3pPr>
      <a:lvl4pPr algn="l" rtl="0" eaLnBrk="0" fontAlgn="base" hangingPunct="0">
        <a:spcBef>
          <a:spcPct val="0"/>
        </a:spcBef>
        <a:spcAft>
          <a:spcPct val="0"/>
        </a:spcAft>
        <a:defRPr sz="2800" b="1">
          <a:solidFill>
            <a:schemeClr val="tx2"/>
          </a:solidFill>
          <a:latin typeface="Tahoma" pitchFamily="34" charset="0"/>
          <a:ea typeface="ＭＳ Ｐゴシック" pitchFamily="-110" charset="-128"/>
        </a:defRPr>
      </a:lvl4pPr>
      <a:lvl5pPr algn="l" rtl="0" eaLnBrk="0" fontAlgn="base" hangingPunct="0">
        <a:spcBef>
          <a:spcPct val="0"/>
        </a:spcBef>
        <a:spcAft>
          <a:spcPct val="0"/>
        </a:spcAft>
        <a:defRPr sz="2800" b="1">
          <a:solidFill>
            <a:schemeClr val="tx2"/>
          </a:solidFill>
          <a:latin typeface="Tahoma" pitchFamily="34" charset="0"/>
          <a:ea typeface="ＭＳ Ｐゴシック" pitchFamily="-110" charset="-128"/>
        </a:defRPr>
      </a:lvl5pPr>
      <a:lvl6pPr marL="457200" algn="l" rtl="0" fontAlgn="base">
        <a:spcBef>
          <a:spcPct val="0"/>
        </a:spcBef>
        <a:spcAft>
          <a:spcPct val="0"/>
        </a:spcAft>
        <a:defRPr sz="2800" b="1">
          <a:solidFill>
            <a:schemeClr val="tx2"/>
          </a:solidFill>
          <a:latin typeface="Tahoma" pitchFamily="34" charset="0"/>
        </a:defRPr>
      </a:lvl6pPr>
      <a:lvl7pPr marL="914400" algn="l" rtl="0" fontAlgn="base">
        <a:spcBef>
          <a:spcPct val="0"/>
        </a:spcBef>
        <a:spcAft>
          <a:spcPct val="0"/>
        </a:spcAft>
        <a:defRPr sz="2800" b="1">
          <a:solidFill>
            <a:schemeClr val="tx2"/>
          </a:solidFill>
          <a:latin typeface="Tahoma" pitchFamily="34" charset="0"/>
        </a:defRPr>
      </a:lvl7pPr>
      <a:lvl8pPr marL="1371600" algn="l" rtl="0" fontAlgn="base">
        <a:spcBef>
          <a:spcPct val="0"/>
        </a:spcBef>
        <a:spcAft>
          <a:spcPct val="0"/>
        </a:spcAft>
        <a:defRPr sz="2800" b="1">
          <a:solidFill>
            <a:schemeClr val="tx2"/>
          </a:solidFill>
          <a:latin typeface="Tahoma" pitchFamily="34" charset="0"/>
        </a:defRPr>
      </a:lvl8pPr>
      <a:lvl9pPr marL="1828800" algn="l" rtl="0" fontAlgn="base">
        <a:spcBef>
          <a:spcPct val="0"/>
        </a:spcBef>
        <a:spcAft>
          <a:spcPct val="0"/>
        </a:spcAft>
        <a:defRPr sz="2800" b="1">
          <a:solidFill>
            <a:schemeClr val="tx2"/>
          </a:solidFill>
          <a:latin typeface="Tahoma" pitchFamily="34" charset="0"/>
        </a:defRPr>
      </a:lvl9pPr>
    </p:titleStyle>
    <p:bodyStyle>
      <a:lvl1pPr marL="342900" indent="-342900" algn="l" rtl="0" eaLnBrk="0" fontAlgn="base" hangingPunct="0">
        <a:spcBef>
          <a:spcPct val="20000"/>
        </a:spcBef>
        <a:spcAft>
          <a:spcPct val="0"/>
        </a:spcAft>
        <a:buFont typeface="Webdings" pitchFamily="-110" charset="2"/>
        <a:buChar char="&lt;"/>
        <a:defRPr sz="2800">
          <a:solidFill>
            <a:schemeClr val="tx1"/>
          </a:solidFill>
          <a:latin typeface="+mn-lt"/>
          <a:ea typeface="ＭＳ Ｐゴシック" pitchFamily="-110" charset="-128"/>
          <a:cs typeface="+mn-cs"/>
        </a:defRPr>
      </a:lvl1pPr>
      <a:lvl2pPr marL="742950" indent="-285750" algn="l" rtl="0" eaLnBrk="0" fontAlgn="base" hangingPunct="0">
        <a:spcBef>
          <a:spcPct val="20000"/>
        </a:spcBef>
        <a:spcAft>
          <a:spcPct val="0"/>
        </a:spcAft>
        <a:buFont typeface="Webdings" pitchFamily="-110" charset="2"/>
        <a:buChar char="4"/>
        <a:defRPr sz="2400">
          <a:solidFill>
            <a:schemeClr val="tx1"/>
          </a:solidFill>
          <a:latin typeface="+mn-lt"/>
          <a:ea typeface="ＭＳ Ｐゴシック" pitchFamily="-110" charset="-128"/>
        </a:defRPr>
      </a:lvl2pPr>
      <a:lvl3pPr marL="1143000" indent="-228600" algn="l" rtl="0" eaLnBrk="0" fontAlgn="base" hangingPunct="0">
        <a:spcBef>
          <a:spcPct val="20000"/>
        </a:spcBef>
        <a:spcAft>
          <a:spcPct val="0"/>
        </a:spcAft>
        <a:buFont typeface="Wingdings" pitchFamily="-110" charset="2"/>
        <a:buChar char="§"/>
        <a:defRPr sz="2000">
          <a:solidFill>
            <a:schemeClr val="tx1"/>
          </a:solidFill>
          <a:latin typeface="+mn-lt"/>
          <a:ea typeface="ＭＳ Ｐゴシック" pitchFamily="-110"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ChangeArrowheads="1"/>
          </p:cNvSpPr>
          <p:nvPr userDrawn="1"/>
        </p:nvSpPr>
        <p:spPr bwMode="auto">
          <a:xfrm>
            <a:off x="0" y="0"/>
            <a:ext cx="9144000" cy="609600"/>
          </a:xfrm>
          <a:prstGeom prst="rect">
            <a:avLst/>
          </a:prstGeom>
          <a:solidFill>
            <a:srgbClr val="336699"/>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11" name="Rectangle 6"/>
          <p:cNvSpPr>
            <a:spLocks noChangeArrowheads="1"/>
          </p:cNvSpPr>
          <p:nvPr userDrawn="1"/>
        </p:nvSpPr>
        <p:spPr bwMode="auto">
          <a:xfrm>
            <a:off x="0" y="5715000"/>
            <a:ext cx="9144000" cy="1149350"/>
          </a:xfrm>
          <a:prstGeom prst="rect">
            <a:avLst/>
          </a:prstGeom>
          <a:solidFill>
            <a:srgbClr val="336699"/>
          </a:solidFill>
          <a:ln w="9525">
            <a:noFill/>
            <a:miter lim="800000"/>
            <a:headEnd/>
            <a:tailEnd/>
          </a:ln>
          <a:effectLst/>
        </p:spPr>
        <p:txBody>
          <a:bodyPr wrap="none" anchor="ctr"/>
          <a:lstStyle/>
          <a:p>
            <a:pPr algn="ctr">
              <a:defRPr/>
            </a:pPr>
            <a:endParaRPr lang="en-US" b="1">
              <a:latin typeface="Tahoma" pitchFamily="34" charset="0"/>
              <a:cs typeface="+mn-cs"/>
            </a:endParaRPr>
          </a:p>
        </p:txBody>
      </p:sp>
      <p:pic>
        <p:nvPicPr>
          <p:cNvPr id="2052" name="Picture 7" descr="owasp"/>
          <p:cNvPicPr>
            <a:picLocks noChangeAspect="1" noChangeArrowheads="1"/>
          </p:cNvPicPr>
          <p:nvPr userDrawn="1"/>
        </p:nvPicPr>
        <p:blipFill>
          <a:blip r:embed="rId13" cstate="print">
            <a:clrChange>
              <a:clrFrom>
                <a:srgbClr val="FEFEFE"/>
              </a:clrFrom>
              <a:clrTo>
                <a:srgbClr val="FEFEFE">
                  <a:alpha val="0"/>
                </a:srgbClr>
              </a:clrTo>
            </a:clrChange>
          </a:blip>
          <a:srcRect/>
          <a:stretch>
            <a:fillRect/>
          </a:stretch>
        </p:blipFill>
        <p:spPr bwMode="auto">
          <a:xfrm>
            <a:off x="1676400" y="1066800"/>
            <a:ext cx="1371600" cy="1258888"/>
          </a:xfrm>
          <a:prstGeom prst="rect">
            <a:avLst/>
          </a:prstGeom>
          <a:noFill/>
          <a:ln w="9525">
            <a:noFill/>
            <a:miter lim="800000"/>
            <a:headEnd/>
            <a:tailEnd/>
          </a:ln>
        </p:spPr>
      </p:pic>
      <p:sp>
        <p:nvSpPr>
          <p:cNvPr id="14" name="Rectangle 9"/>
          <p:cNvSpPr>
            <a:spLocks noChangeArrowheads="1"/>
          </p:cNvSpPr>
          <p:nvPr userDrawn="1"/>
        </p:nvSpPr>
        <p:spPr bwMode="auto">
          <a:xfrm>
            <a:off x="0" y="609600"/>
            <a:ext cx="9144000" cy="152400"/>
          </a:xfrm>
          <a:prstGeom prst="rect">
            <a:avLst/>
          </a:prstGeom>
          <a:solidFill>
            <a:srgbClr val="777777"/>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15" name="Rectangle 10"/>
          <p:cNvSpPr>
            <a:spLocks noChangeArrowheads="1"/>
          </p:cNvSpPr>
          <p:nvPr userDrawn="1"/>
        </p:nvSpPr>
        <p:spPr bwMode="auto">
          <a:xfrm>
            <a:off x="-4763" y="755650"/>
            <a:ext cx="1417638" cy="3740150"/>
          </a:xfrm>
          <a:prstGeom prst="rect">
            <a:avLst/>
          </a:prstGeom>
          <a:solidFill>
            <a:srgbClr val="003399">
              <a:alpha val="59000"/>
            </a:srgbClr>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16" name="Rectangle 11"/>
          <p:cNvSpPr>
            <a:spLocks noChangeArrowheads="1"/>
          </p:cNvSpPr>
          <p:nvPr userDrawn="1"/>
        </p:nvSpPr>
        <p:spPr bwMode="auto">
          <a:xfrm>
            <a:off x="-4763" y="5302250"/>
            <a:ext cx="1417638" cy="412750"/>
          </a:xfrm>
          <a:prstGeom prst="rect">
            <a:avLst/>
          </a:prstGeom>
          <a:gradFill rotWithShape="0">
            <a:gsLst>
              <a:gs pos="0">
                <a:schemeClr val="tx1"/>
              </a:gs>
              <a:gs pos="100000">
                <a:schemeClr val="tx1">
                  <a:gamma/>
                  <a:shade val="0"/>
                  <a:invGamma/>
                </a:schemeClr>
              </a:gs>
            </a:gsLst>
            <a:lin ang="5400000" scaled="1"/>
          </a:gra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17" name="Rectangle 12"/>
          <p:cNvSpPr>
            <a:spLocks noChangeArrowheads="1"/>
          </p:cNvSpPr>
          <p:nvPr userDrawn="1"/>
        </p:nvSpPr>
        <p:spPr bwMode="auto">
          <a:xfrm>
            <a:off x="-4763" y="4845050"/>
            <a:ext cx="1417638" cy="565150"/>
          </a:xfrm>
          <a:prstGeom prst="rect">
            <a:avLst/>
          </a:prstGeom>
          <a:solidFill>
            <a:srgbClr val="339933">
              <a:alpha val="71001"/>
            </a:srgbClr>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18" name="Rectangle 13"/>
          <p:cNvSpPr>
            <a:spLocks noChangeArrowheads="1"/>
          </p:cNvSpPr>
          <p:nvPr userDrawn="1"/>
        </p:nvSpPr>
        <p:spPr bwMode="auto">
          <a:xfrm>
            <a:off x="-4763" y="2667000"/>
            <a:ext cx="1417638" cy="1219200"/>
          </a:xfrm>
          <a:prstGeom prst="rect">
            <a:avLst/>
          </a:prstGeom>
          <a:solidFill>
            <a:srgbClr val="003366">
              <a:alpha val="60001"/>
            </a:srgbClr>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21" name="Rectangle 16"/>
          <p:cNvSpPr>
            <a:spLocks noChangeArrowheads="1"/>
          </p:cNvSpPr>
          <p:nvPr userDrawn="1"/>
        </p:nvSpPr>
        <p:spPr bwMode="auto">
          <a:xfrm>
            <a:off x="0" y="2641600"/>
            <a:ext cx="9144000" cy="26988"/>
          </a:xfrm>
          <a:prstGeom prst="rect">
            <a:avLst/>
          </a:prstGeom>
          <a:solidFill>
            <a:schemeClr val="bg1"/>
          </a:solidFill>
          <a:ln w="9525">
            <a:noFill/>
            <a:miter lim="800000"/>
            <a:headEnd/>
            <a:tailEnd/>
          </a:ln>
          <a:effectLst/>
        </p:spPr>
        <p:txBody>
          <a:bodyPr wrap="none" anchor="ctr"/>
          <a:lstStyle/>
          <a:p>
            <a:pPr algn="ctr">
              <a:defRPr/>
            </a:pPr>
            <a:endParaRPr lang="en-US" sz="1800">
              <a:solidFill>
                <a:schemeClr val="tx1"/>
              </a:solidFill>
              <a:latin typeface="Tahoma" pitchFamily="34" charset="0"/>
              <a:cs typeface="+mn-cs"/>
            </a:endParaRPr>
          </a:p>
        </p:txBody>
      </p:sp>
      <p:sp>
        <p:nvSpPr>
          <p:cNvPr id="2059" name="Rectangle 2"/>
          <p:cNvSpPr>
            <a:spLocks noGrp="1" noChangeArrowheads="1"/>
          </p:cNvSpPr>
          <p:nvPr>
            <p:ph type="title"/>
          </p:nvPr>
        </p:nvSpPr>
        <p:spPr bwMode="auto">
          <a:xfrm>
            <a:off x="3059113" y="1341438"/>
            <a:ext cx="5545137"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60" name="Rectangle 3"/>
          <p:cNvSpPr>
            <a:spLocks noGrp="1" noChangeArrowheads="1"/>
          </p:cNvSpPr>
          <p:nvPr>
            <p:ph type="body" idx="1"/>
          </p:nvPr>
        </p:nvSpPr>
        <p:spPr bwMode="auto">
          <a:xfrm>
            <a:off x="1547813" y="2781300"/>
            <a:ext cx="7127875" cy="2592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ctr" rtl="0" eaLnBrk="0" fontAlgn="base" hangingPunct="0">
        <a:spcBef>
          <a:spcPct val="0"/>
        </a:spcBef>
        <a:spcAft>
          <a:spcPct val="0"/>
        </a:spcAft>
        <a:defRPr sz="4400">
          <a:solidFill>
            <a:schemeClr val="tx2"/>
          </a:solidFill>
          <a:latin typeface="+mj-lt"/>
          <a:ea typeface="ＭＳ Ｐゴシック" pitchFamily="-110" charset="-128"/>
          <a:cs typeface="+mj-cs"/>
        </a:defRPr>
      </a:lvl1pPr>
      <a:lvl2pPr algn="ctr" rtl="0" eaLnBrk="0" fontAlgn="base" hangingPunct="0">
        <a:spcBef>
          <a:spcPct val="0"/>
        </a:spcBef>
        <a:spcAft>
          <a:spcPct val="0"/>
        </a:spcAft>
        <a:defRPr sz="4400">
          <a:solidFill>
            <a:schemeClr val="tx2"/>
          </a:solidFill>
          <a:latin typeface="Arial" pitchFamily="-110" charset="0"/>
          <a:ea typeface="ＭＳ Ｐゴシック" pitchFamily="-110" charset="-128"/>
        </a:defRPr>
      </a:lvl2pPr>
      <a:lvl3pPr algn="ctr" rtl="0" eaLnBrk="0" fontAlgn="base" hangingPunct="0">
        <a:spcBef>
          <a:spcPct val="0"/>
        </a:spcBef>
        <a:spcAft>
          <a:spcPct val="0"/>
        </a:spcAft>
        <a:defRPr sz="4400">
          <a:solidFill>
            <a:schemeClr val="tx2"/>
          </a:solidFill>
          <a:latin typeface="Arial" pitchFamily="-110" charset="0"/>
          <a:ea typeface="ＭＳ Ｐゴシック" pitchFamily="-110" charset="-128"/>
        </a:defRPr>
      </a:lvl3pPr>
      <a:lvl4pPr algn="ctr" rtl="0" eaLnBrk="0" fontAlgn="base" hangingPunct="0">
        <a:spcBef>
          <a:spcPct val="0"/>
        </a:spcBef>
        <a:spcAft>
          <a:spcPct val="0"/>
        </a:spcAft>
        <a:defRPr sz="4400">
          <a:solidFill>
            <a:schemeClr val="tx2"/>
          </a:solidFill>
          <a:latin typeface="Arial" pitchFamily="-110" charset="0"/>
          <a:ea typeface="ＭＳ Ｐゴシック" pitchFamily="-110" charset="-128"/>
        </a:defRPr>
      </a:lvl4pPr>
      <a:lvl5pPr algn="ctr" rtl="0" eaLnBrk="0" fontAlgn="base" hangingPunct="0">
        <a:spcBef>
          <a:spcPct val="0"/>
        </a:spcBef>
        <a:spcAft>
          <a:spcPct val="0"/>
        </a:spcAft>
        <a:defRPr sz="4400">
          <a:solidFill>
            <a:schemeClr val="tx2"/>
          </a:solidFill>
          <a:latin typeface="Arial" pitchFamily="-110" charset="0"/>
          <a:ea typeface="ＭＳ Ｐゴシック" pitchFamily="-110" charset="-128"/>
        </a:defRPr>
      </a:lvl5pPr>
      <a:lvl6pPr marL="457200" algn="ctr" rtl="0" fontAlgn="base">
        <a:spcBef>
          <a:spcPct val="0"/>
        </a:spcBef>
        <a:spcAft>
          <a:spcPct val="0"/>
        </a:spcAft>
        <a:defRPr sz="4400">
          <a:solidFill>
            <a:schemeClr val="tx2"/>
          </a:solidFill>
          <a:latin typeface="Arial" pitchFamily="-110" charset="0"/>
        </a:defRPr>
      </a:lvl6pPr>
      <a:lvl7pPr marL="914400" algn="ctr" rtl="0" fontAlgn="base">
        <a:spcBef>
          <a:spcPct val="0"/>
        </a:spcBef>
        <a:spcAft>
          <a:spcPct val="0"/>
        </a:spcAft>
        <a:defRPr sz="4400">
          <a:solidFill>
            <a:schemeClr val="tx2"/>
          </a:solidFill>
          <a:latin typeface="Arial" pitchFamily="-110" charset="0"/>
        </a:defRPr>
      </a:lvl7pPr>
      <a:lvl8pPr marL="1371600" algn="ctr" rtl="0" fontAlgn="base">
        <a:spcBef>
          <a:spcPct val="0"/>
        </a:spcBef>
        <a:spcAft>
          <a:spcPct val="0"/>
        </a:spcAft>
        <a:defRPr sz="4400">
          <a:solidFill>
            <a:schemeClr val="tx2"/>
          </a:solidFill>
          <a:latin typeface="Arial" pitchFamily="-110" charset="0"/>
        </a:defRPr>
      </a:lvl8pPr>
      <a:lvl9pPr marL="1828800" algn="ctr" rtl="0" fontAlgn="base">
        <a:spcBef>
          <a:spcPct val="0"/>
        </a:spcBef>
        <a:spcAft>
          <a:spcPct val="0"/>
        </a:spcAft>
        <a:defRPr sz="4400">
          <a:solidFill>
            <a:schemeClr val="tx2"/>
          </a:solidFill>
          <a:latin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10"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0"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0"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10"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10"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10"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op_10_2010-A7" TargetMode="External"/><Relationship Id="rId3" Type="http://schemas.openxmlformats.org/officeDocument/2006/relationships/hyperlink" Target="https://www.owasp.org/index.php/Top_10_2010-A2" TargetMode="External"/><Relationship Id="rId7" Type="http://schemas.openxmlformats.org/officeDocument/2006/relationships/hyperlink" Target="https://www.owasp.org/index.php/Top_10_2010-A6" TargetMode="External"/><Relationship Id="rId2" Type="http://schemas.openxmlformats.org/officeDocument/2006/relationships/hyperlink" Target="https://www.owasp.org/index.php/Top_10_2010-A1" TargetMode="External"/><Relationship Id="rId1" Type="http://schemas.openxmlformats.org/officeDocument/2006/relationships/slideLayout" Target="../slideLayouts/slideLayout2.xml"/><Relationship Id="rId6" Type="http://schemas.openxmlformats.org/officeDocument/2006/relationships/hyperlink" Target="https://www.owasp.org/index.php/Top_10_2010-A5" TargetMode="External"/><Relationship Id="rId11" Type="http://schemas.openxmlformats.org/officeDocument/2006/relationships/hyperlink" Target="https://www.owasp.org/index.php/Top_10_2010-A10" TargetMode="External"/><Relationship Id="rId5" Type="http://schemas.openxmlformats.org/officeDocument/2006/relationships/hyperlink" Target="https://www.owasp.org/index.php/Top_10_2010-A4" TargetMode="External"/><Relationship Id="rId10" Type="http://schemas.openxmlformats.org/officeDocument/2006/relationships/hyperlink" Target="https://www.owasp.org/index.php/Top_10_2010-A9" TargetMode="External"/><Relationship Id="rId4" Type="http://schemas.openxmlformats.org/officeDocument/2006/relationships/hyperlink" Target="https://www.owasp.org/index.php/Top_10_2010-A3" TargetMode="External"/><Relationship Id="rId9" Type="http://schemas.openxmlformats.org/officeDocument/2006/relationships/hyperlink" Target="https://www.owasp.org/index.php/Top_10_2010-A8"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owasp.org/gpcws-jun11-project-inventory"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168650" y="762000"/>
            <a:ext cx="5867400" cy="1905000"/>
          </a:xfrm>
        </p:spPr>
        <p:txBody>
          <a:bodyPr/>
          <a:lstStyle/>
          <a:p>
            <a:pPr algn="ctr" eaLnBrk="1" hangingPunct="1"/>
            <a:r>
              <a:rPr lang="en-US" smtClean="0">
                <a:solidFill>
                  <a:schemeClr val="tx2"/>
                </a:solidFill>
              </a:rPr>
              <a:t>Tour of OWASP’s projects</a:t>
            </a:r>
          </a:p>
        </p:txBody>
      </p:sp>
      <p:sp>
        <p:nvSpPr>
          <p:cNvPr id="4099" name="Rectangle 3"/>
          <p:cNvSpPr>
            <a:spLocks noGrp="1" noChangeArrowheads="1"/>
          </p:cNvSpPr>
          <p:nvPr>
            <p:ph type="subTitle" idx="1"/>
          </p:nvPr>
        </p:nvSpPr>
        <p:spPr>
          <a:xfrm>
            <a:off x="3779838" y="2708275"/>
            <a:ext cx="4648200" cy="1092200"/>
          </a:xfrm>
        </p:spPr>
        <p:txBody>
          <a:bodyPr/>
          <a:lstStyle/>
          <a:p>
            <a:pPr eaLnBrk="1" hangingPunct="1">
              <a:buFont typeface="Webdings" pitchFamily="-110" charset="2"/>
              <a:buNone/>
            </a:pPr>
            <a:r>
              <a:rPr lang="en-US" smtClean="0"/>
              <a:t>Andy Lewis</a:t>
            </a:r>
          </a:p>
          <a:p>
            <a:pPr eaLnBrk="1" hangingPunct="1">
              <a:buFont typeface="Webdings" pitchFamily="-110" charset="2"/>
              <a:buNone/>
            </a:pPr>
            <a:r>
              <a:rPr lang="en-US" smtClean="0"/>
              <a:t>alewis@owasp.org</a:t>
            </a:r>
          </a:p>
          <a:p>
            <a:pPr eaLnBrk="1" hangingPunct="1">
              <a:buFont typeface="Webdings" pitchFamily="-110" charset="2"/>
              <a:buNone/>
            </a:pPr>
            <a:endParaRPr lang="en-US" smtClean="0"/>
          </a:p>
          <a:p>
            <a:pPr eaLnBrk="1" hangingPunct="1">
              <a:buFont typeface="Webdings" pitchFamily="-110" charset="2"/>
              <a:buNone/>
            </a:pPr>
            <a:endParaRPr lang="en-US" smtClean="0"/>
          </a:p>
          <a:p>
            <a:pPr eaLnBrk="1" hangingPunct="1">
              <a:buFont typeface="Webdings" pitchFamily="-110" charset="2"/>
              <a:buNone/>
            </a:pPr>
            <a:r>
              <a:rPr lang="en-US" smtClean="0"/>
              <a:t>February 15</a:t>
            </a:r>
            <a:r>
              <a:rPr lang="en-US" baseline="30000" smtClean="0"/>
              <a:t>th</a:t>
            </a:r>
            <a:r>
              <a:rPr lang="en-US" smtClean="0"/>
              <a:t>, 2012</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Tools</a:t>
            </a:r>
          </a:p>
        </p:txBody>
      </p:sp>
      <p:pic>
        <p:nvPicPr>
          <p:cNvPr id="12292" name="Picture 4"/>
          <p:cNvPicPr>
            <a:picLocks noChangeAspect="1" noChangeArrowheads="1"/>
          </p:cNvPicPr>
          <p:nvPr/>
        </p:nvPicPr>
        <p:blipFill>
          <a:blip r:embed="rId2" cstate="print"/>
          <a:srcRect/>
          <a:stretch>
            <a:fillRect/>
          </a:stretch>
        </p:blipFill>
        <p:spPr bwMode="auto">
          <a:xfrm>
            <a:off x="1763713" y="188913"/>
            <a:ext cx="7380287" cy="665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A Different View</a:t>
            </a:r>
            <a:endParaRPr lang="en-US" dirty="0" smtClean="0"/>
          </a:p>
        </p:txBody>
      </p:sp>
      <p:pic>
        <p:nvPicPr>
          <p:cNvPr id="5" name="Picture 4"/>
          <p:cNvPicPr>
            <a:picLocks noChangeAspect="1" noChangeArrowheads="1"/>
          </p:cNvPicPr>
          <p:nvPr/>
        </p:nvPicPr>
        <p:blipFill>
          <a:blip r:embed="rId2" cstate="print"/>
          <a:srcRect/>
          <a:stretch>
            <a:fillRect/>
          </a:stretch>
        </p:blipFill>
        <p:spPr bwMode="auto">
          <a:xfrm>
            <a:off x="467544" y="1196752"/>
            <a:ext cx="7704856" cy="476416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4000" smtClean="0"/>
              <a:t>10 Projects you should know about</a:t>
            </a:r>
          </a:p>
        </p:txBody>
      </p:sp>
      <p:sp>
        <p:nvSpPr>
          <p:cNvPr id="14339" name="Rectangle 3"/>
          <p:cNvSpPr>
            <a:spLocks noGrp="1" noChangeArrowheads="1"/>
          </p:cNvSpPr>
          <p:nvPr>
            <p:ph type="body" idx="1"/>
          </p:nvPr>
        </p:nvSpPr>
        <p:spPr/>
        <p:txBody>
          <a:bodyPr/>
          <a:lstStyle/>
          <a:p>
            <a:pPr eaLnBrk="1" hangingPunct="1"/>
            <a:endParaRPr lang="nl-NL"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1) OWASP Top 10 (Release Quality)</a:t>
            </a:r>
          </a:p>
        </p:txBody>
      </p:sp>
      <p:sp>
        <p:nvSpPr>
          <p:cNvPr id="15363" name="AutoShape 3"/>
          <p:cNvSpPr>
            <a:spLocks noChangeAspect="1" noChangeArrowheads="1"/>
          </p:cNvSpPr>
          <p:nvPr>
            <p:ph type="body" idx="1"/>
          </p:nvPr>
        </p:nvSpPr>
        <p:spPr/>
        <p:txBody>
          <a:bodyPr/>
          <a:lstStyle/>
          <a:p>
            <a:endParaRPr lang="nl-NL" smtClean="0"/>
          </a:p>
        </p:txBody>
      </p:sp>
      <p:pic>
        <p:nvPicPr>
          <p:cNvPr id="15364" name="Picture 4"/>
          <p:cNvPicPr>
            <a:picLocks noChangeAspect="1" noChangeArrowheads="1"/>
          </p:cNvPicPr>
          <p:nvPr/>
        </p:nvPicPr>
        <p:blipFill>
          <a:blip r:embed="rId2" cstate="print"/>
          <a:srcRect/>
          <a:stretch>
            <a:fillRect/>
          </a:stretch>
        </p:blipFill>
        <p:spPr bwMode="auto">
          <a:xfrm>
            <a:off x="179388" y="908050"/>
            <a:ext cx="8934450" cy="3257550"/>
          </a:xfrm>
          <a:prstGeom prst="rect">
            <a:avLst/>
          </a:prstGeom>
          <a:noFill/>
          <a:ln w="9525">
            <a:noFill/>
            <a:miter lim="800000"/>
            <a:headEnd/>
            <a:tailEnd/>
          </a:ln>
        </p:spPr>
      </p:pic>
      <p:pic>
        <p:nvPicPr>
          <p:cNvPr id="15365" name="Picture 5"/>
          <p:cNvPicPr>
            <a:picLocks noChangeAspect="1" noChangeArrowheads="1"/>
          </p:cNvPicPr>
          <p:nvPr/>
        </p:nvPicPr>
        <p:blipFill>
          <a:blip r:embed="rId3" cstate="print"/>
          <a:srcRect/>
          <a:stretch>
            <a:fillRect/>
          </a:stretch>
        </p:blipFill>
        <p:spPr bwMode="auto">
          <a:xfrm>
            <a:off x="179388" y="4365625"/>
            <a:ext cx="4543425" cy="1990725"/>
          </a:xfrm>
          <a:prstGeom prst="rect">
            <a:avLst/>
          </a:prstGeom>
          <a:noFill/>
          <a:ln w="9525">
            <a:noFill/>
            <a:miter lim="800000"/>
            <a:headEnd/>
            <a:tailEnd/>
          </a:ln>
        </p:spPr>
      </p:pic>
      <p:pic>
        <p:nvPicPr>
          <p:cNvPr id="15366" name="Picture 6"/>
          <p:cNvPicPr>
            <a:picLocks noChangeAspect="1" noChangeArrowheads="1"/>
          </p:cNvPicPr>
          <p:nvPr/>
        </p:nvPicPr>
        <p:blipFill>
          <a:blip r:embed="rId4" cstate="print"/>
          <a:srcRect/>
          <a:stretch>
            <a:fillRect/>
          </a:stretch>
        </p:blipFill>
        <p:spPr bwMode="auto">
          <a:xfrm>
            <a:off x="4140200" y="4437063"/>
            <a:ext cx="3009900" cy="176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88913"/>
            <a:ext cx="8229600" cy="503783"/>
          </a:xfrm>
        </p:spPr>
        <p:txBody>
          <a:bodyPr/>
          <a:lstStyle/>
          <a:p>
            <a:r>
              <a:rPr lang="nl-NL" dirty="0" smtClean="0"/>
              <a:t>Top 10 - 2010</a:t>
            </a:r>
            <a:endParaRPr lang="nl-NL" dirty="0" smtClean="0"/>
          </a:p>
        </p:txBody>
      </p:sp>
      <p:graphicFrame>
        <p:nvGraphicFramePr>
          <p:cNvPr id="5" name="Table 4"/>
          <p:cNvGraphicFramePr>
            <a:graphicFrameLocks noGrp="1"/>
          </p:cNvGraphicFramePr>
          <p:nvPr/>
        </p:nvGraphicFramePr>
        <p:xfrm>
          <a:off x="251520" y="836711"/>
          <a:ext cx="8712967" cy="5700284"/>
        </p:xfrm>
        <a:graphic>
          <a:graphicData uri="http://schemas.openxmlformats.org/drawingml/2006/table">
            <a:tbl>
              <a:tblPr>
                <a:tableStyleId>{ED083AE6-46FA-4A59-8FB0-9F97EB10719F}</a:tableStyleId>
              </a:tblPr>
              <a:tblGrid>
                <a:gridCol w="1255261"/>
                <a:gridCol w="7457706"/>
              </a:tblGrid>
              <a:tr h="490475">
                <a:tc>
                  <a:txBody>
                    <a:bodyPr/>
                    <a:lstStyle/>
                    <a:p>
                      <a:pPr marL="0" marR="0" algn="ctr">
                        <a:lnSpc>
                          <a:spcPct val="115000"/>
                        </a:lnSpc>
                        <a:spcBef>
                          <a:spcPts val="0"/>
                        </a:spcBef>
                        <a:spcAft>
                          <a:spcPts val="0"/>
                        </a:spcAft>
                      </a:pPr>
                      <a:r>
                        <a:rPr lang="en-US" sz="1000" u="sng">
                          <a:hlinkClick r:id="rId2" tooltip="Top 10 2010-A1"/>
                        </a:rPr>
                        <a:t>A1-Injection</a:t>
                      </a:r>
                      <a:endParaRPr lang="en-US" sz="1000">
                        <a:latin typeface="Calibri"/>
                        <a:ea typeface="Calibri"/>
                        <a:cs typeface="Times New Roman"/>
                      </a:endParaRPr>
                    </a:p>
                  </a:txBody>
                  <a:tcPr marL="2751" marR="2751" marT="2751" marB="2751" anchor="ctr"/>
                </a:tc>
                <a:tc>
                  <a:txBody>
                    <a:bodyPr/>
                    <a:lstStyle/>
                    <a:p>
                      <a:pPr marL="0" marR="0">
                        <a:lnSpc>
                          <a:spcPct val="115000"/>
                        </a:lnSpc>
                        <a:spcBef>
                          <a:spcPts val="0"/>
                        </a:spcBef>
                        <a:spcAft>
                          <a:spcPts val="0"/>
                        </a:spcAft>
                      </a:pPr>
                      <a:r>
                        <a:rPr lang="en-US" sz="1000"/>
                        <a:t>Injection flaws, such as SQL, OS, and LDAP injection, occur when untrusted data is sent to an interpreter as part of a command or query. The attacker’s hostile data can trick the interpreter into executing unintended commands or accessing unauthorized data. </a:t>
                      </a:r>
                      <a:endParaRPr lang="en-US" sz="1000">
                        <a:latin typeface="Calibri"/>
                        <a:ea typeface="Calibri"/>
                        <a:cs typeface="Times New Roman"/>
                      </a:endParaRPr>
                    </a:p>
                  </a:txBody>
                  <a:tcPr marL="2751" marR="2751" marT="2751" marB="2751" anchor="ctr"/>
                </a:tc>
              </a:tr>
              <a:tr h="556017">
                <a:tc>
                  <a:txBody>
                    <a:bodyPr/>
                    <a:lstStyle/>
                    <a:p>
                      <a:pPr marL="0" marR="0" algn="ctr">
                        <a:lnSpc>
                          <a:spcPct val="115000"/>
                        </a:lnSpc>
                        <a:spcBef>
                          <a:spcPts val="0"/>
                        </a:spcBef>
                        <a:spcAft>
                          <a:spcPts val="0"/>
                        </a:spcAft>
                      </a:pPr>
                      <a:r>
                        <a:rPr lang="en-US" sz="1000" u="sng">
                          <a:hlinkClick r:id="rId3" tooltip="Top 10 2010-A2"/>
                        </a:rPr>
                        <a:t>A2-Cross Site Scripting (XSS)</a:t>
                      </a:r>
                      <a:endParaRPr lang="en-US" sz="1000">
                        <a:latin typeface="Calibri"/>
                        <a:ea typeface="Calibri"/>
                        <a:cs typeface="Times New Roman"/>
                      </a:endParaRPr>
                    </a:p>
                  </a:txBody>
                  <a:tcPr marL="2751" marR="2751" marT="2751" marB="2751" anchor="ctr"/>
                </a:tc>
                <a:tc>
                  <a:txBody>
                    <a:bodyPr/>
                    <a:lstStyle/>
                    <a:p>
                      <a:pPr marL="0" marR="0">
                        <a:lnSpc>
                          <a:spcPct val="115000"/>
                        </a:lnSpc>
                        <a:spcBef>
                          <a:spcPts val="0"/>
                        </a:spcBef>
                        <a:spcAft>
                          <a:spcPts val="0"/>
                        </a:spcAft>
                      </a:pPr>
                      <a:r>
                        <a:rPr lang="en-US" sz="1000"/>
                        <a:t>XSS flaws occur whenever an application takes untrusted data and sends it to a web browser without proper validation and escaping. XSS allows attackers to execute scripts in the victim’s browser which can hijack user sessions, deface web sites, or redirect the user to malicious sites. </a:t>
                      </a:r>
                      <a:endParaRPr lang="en-US" sz="1000">
                        <a:latin typeface="Calibri"/>
                        <a:ea typeface="Calibri"/>
                        <a:cs typeface="Times New Roman"/>
                      </a:endParaRPr>
                    </a:p>
                  </a:txBody>
                  <a:tcPr marL="2751" marR="2751" marT="2751" marB="2751" anchor="ctr"/>
                </a:tc>
              </a:tr>
              <a:tr h="556017">
                <a:tc>
                  <a:txBody>
                    <a:bodyPr/>
                    <a:lstStyle/>
                    <a:p>
                      <a:pPr marL="0" marR="0" algn="ctr">
                        <a:lnSpc>
                          <a:spcPct val="115000"/>
                        </a:lnSpc>
                        <a:spcBef>
                          <a:spcPts val="0"/>
                        </a:spcBef>
                        <a:spcAft>
                          <a:spcPts val="0"/>
                        </a:spcAft>
                      </a:pPr>
                      <a:r>
                        <a:rPr lang="en-US" sz="1000" u="sng">
                          <a:hlinkClick r:id="rId4" tooltip="Top 10 2010-A3"/>
                        </a:rPr>
                        <a:t>A3-Broken Authentication and Session Management</a:t>
                      </a:r>
                      <a:endParaRPr lang="en-US" sz="1000">
                        <a:latin typeface="Calibri"/>
                        <a:ea typeface="Calibri"/>
                        <a:cs typeface="Times New Roman"/>
                      </a:endParaRPr>
                    </a:p>
                  </a:txBody>
                  <a:tcPr marL="2751" marR="2751" marT="2751" marB="2751" anchor="ctr"/>
                </a:tc>
                <a:tc>
                  <a:txBody>
                    <a:bodyPr/>
                    <a:lstStyle/>
                    <a:p>
                      <a:pPr marL="0" marR="0">
                        <a:lnSpc>
                          <a:spcPct val="115000"/>
                        </a:lnSpc>
                        <a:spcBef>
                          <a:spcPts val="0"/>
                        </a:spcBef>
                        <a:spcAft>
                          <a:spcPts val="0"/>
                        </a:spcAft>
                      </a:pPr>
                      <a:r>
                        <a:rPr lang="en-US" sz="1000"/>
                        <a:t>Application functions related to authentication and session management are often not implemented correctly, allowing attackers to compromise passwords, keys, session tokens, or exploit other implementation flaws to assume other users’ identities. </a:t>
                      </a:r>
                      <a:endParaRPr lang="en-US" sz="1000">
                        <a:latin typeface="Calibri"/>
                        <a:ea typeface="Calibri"/>
                        <a:cs typeface="Times New Roman"/>
                      </a:endParaRPr>
                    </a:p>
                  </a:txBody>
                  <a:tcPr marL="2751" marR="2751" marT="2751" marB="2751" anchor="ctr"/>
                </a:tc>
              </a:tr>
              <a:tr h="490475">
                <a:tc>
                  <a:txBody>
                    <a:bodyPr/>
                    <a:lstStyle/>
                    <a:p>
                      <a:pPr marL="0" marR="0" algn="ctr">
                        <a:lnSpc>
                          <a:spcPct val="115000"/>
                        </a:lnSpc>
                        <a:spcBef>
                          <a:spcPts val="0"/>
                        </a:spcBef>
                        <a:spcAft>
                          <a:spcPts val="0"/>
                        </a:spcAft>
                      </a:pPr>
                      <a:r>
                        <a:rPr lang="en-US" sz="1000" u="sng">
                          <a:hlinkClick r:id="rId5" tooltip="Top 10 2010-A4"/>
                        </a:rPr>
                        <a:t>A4-Insecure Direct Object References</a:t>
                      </a:r>
                      <a:endParaRPr lang="en-US" sz="1000">
                        <a:latin typeface="Calibri"/>
                        <a:ea typeface="Calibri"/>
                        <a:cs typeface="Times New Roman"/>
                      </a:endParaRPr>
                    </a:p>
                  </a:txBody>
                  <a:tcPr marL="2751" marR="2751" marT="2751" marB="2751" anchor="ctr"/>
                </a:tc>
                <a:tc>
                  <a:txBody>
                    <a:bodyPr/>
                    <a:lstStyle/>
                    <a:p>
                      <a:pPr marL="0" marR="0">
                        <a:lnSpc>
                          <a:spcPct val="115000"/>
                        </a:lnSpc>
                        <a:spcBef>
                          <a:spcPts val="0"/>
                        </a:spcBef>
                        <a:spcAft>
                          <a:spcPts val="0"/>
                        </a:spcAft>
                      </a:pPr>
                      <a:r>
                        <a:rPr lang="en-US" sz="1000"/>
                        <a:t>A direct object reference occurs when a developer exposes a reference to an internal implementation object, such as a file, directory, or database key. Without an access control check or other protection, attackers can manipulate these references to access unauthorized data. </a:t>
                      </a:r>
                      <a:endParaRPr lang="en-US" sz="1000">
                        <a:latin typeface="Calibri"/>
                        <a:ea typeface="Calibri"/>
                        <a:cs typeface="Times New Roman"/>
                      </a:endParaRPr>
                    </a:p>
                  </a:txBody>
                  <a:tcPr marL="2751" marR="2751" marT="2751" marB="2751" anchor="ctr"/>
                </a:tc>
              </a:tr>
              <a:tr h="732063">
                <a:tc>
                  <a:txBody>
                    <a:bodyPr/>
                    <a:lstStyle/>
                    <a:p>
                      <a:pPr marL="0" marR="0" algn="ctr">
                        <a:lnSpc>
                          <a:spcPct val="115000"/>
                        </a:lnSpc>
                        <a:spcBef>
                          <a:spcPts val="0"/>
                        </a:spcBef>
                        <a:spcAft>
                          <a:spcPts val="0"/>
                        </a:spcAft>
                      </a:pPr>
                      <a:r>
                        <a:rPr lang="en-US" sz="1000" u="sng">
                          <a:hlinkClick r:id="rId6" tooltip="Top 10 2010-A5"/>
                        </a:rPr>
                        <a:t>A5-Cross Site Request Forgery (CSRF)</a:t>
                      </a:r>
                      <a:endParaRPr lang="en-US" sz="1000">
                        <a:latin typeface="Calibri"/>
                        <a:ea typeface="Calibri"/>
                        <a:cs typeface="Times New Roman"/>
                      </a:endParaRPr>
                    </a:p>
                  </a:txBody>
                  <a:tcPr marL="2751" marR="2751" marT="2751" marB="2751" anchor="ctr"/>
                </a:tc>
                <a:tc>
                  <a:txBody>
                    <a:bodyPr/>
                    <a:lstStyle/>
                    <a:p>
                      <a:pPr marL="0" marR="0">
                        <a:lnSpc>
                          <a:spcPct val="115000"/>
                        </a:lnSpc>
                        <a:spcBef>
                          <a:spcPts val="0"/>
                        </a:spcBef>
                        <a:spcAft>
                          <a:spcPts val="0"/>
                        </a:spcAft>
                      </a:pPr>
                      <a:r>
                        <a:rPr lang="en-US" sz="1000" dirty="0"/>
                        <a:t>A CSRF attack forces a logged-on victim’s browser to send a forged HTTP request, including the victim’s session cookie and any other automatically included authentication information, to a vulnerable web application. This allows the attacker to force the victim’s browser to generate requests the vulnerable application thinks are legitimate requests from the victim. </a:t>
                      </a:r>
                      <a:endParaRPr lang="en-US" sz="1000" dirty="0">
                        <a:latin typeface="Calibri"/>
                        <a:ea typeface="Calibri"/>
                        <a:cs typeface="Times New Roman"/>
                      </a:endParaRPr>
                    </a:p>
                  </a:txBody>
                  <a:tcPr marL="2751" marR="2751" marT="2751" marB="2751" anchor="ctr"/>
                </a:tc>
              </a:tr>
              <a:tr h="732063">
                <a:tc>
                  <a:txBody>
                    <a:bodyPr/>
                    <a:lstStyle/>
                    <a:p>
                      <a:pPr marL="0" marR="0" algn="ctr">
                        <a:lnSpc>
                          <a:spcPct val="115000"/>
                        </a:lnSpc>
                        <a:spcBef>
                          <a:spcPts val="0"/>
                        </a:spcBef>
                        <a:spcAft>
                          <a:spcPts val="0"/>
                        </a:spcAft>
                      </a:pPr>
                      <a:r>
                        <a:rPr lang="en-US" sz="1000" u="sng">
                          <a:hlinkClick r:id="rId7" tooltip="Top 10 2010-A6"/>
                        </a:rPr>
                        <a:t>A6-Security Misconfiguration</a:t>
                      </a:r>
                      <a:endParaRPr lang="en-US" sz="1000">
                        <a:latin typeface="Calibri"/>
                        <a:ea typeface="Calibri"/>
                        <a:cs typeface="Times New Roman"/>
                      </a:endParaRPr>
                    </a:p>
                  </a:txBody>
                  <a:tcPr marL="2751" marR="2751" marT="2751" marB="2751" anchor="ctr"/>
                </a:tc>
                <a:tc>
                  <a:txBody>
                    <a:bodyPr/>
                    <a:lstStyle/>
                    <a:p>
                      <a:pPr marL="0" marR="0">
                        <a:lnSpc>
                          <a:spcPct val="115000"/>
                        </a:lnSpc>
                        <a:spcBef>
                          <a:spcPts val="0"/>
                        </a:spcBef>
                        <a:spcAft>
                          <a:spcPts val="0"/>
                        </a:spcAft>
                      </a:pPr>
                      <a:r>
                        <a:rPr lang="en-US" sz="1000"/>
                        <a:t>Good security requires having a secure configuration defined and deployed for the application, frameworks, application server, web server, database server, and platform. All these settings should be defined, implemented, and maintained as many are not shipped with secure defaults. This includes keeping all software up to date, including all code libraries used by the application. </a:t>
                      </a:r>
                      <a:endParaRPr lang="en-US" sz="1000">
                        <a:latin typeface="Calibri"/>
                        <a:ea typeface="Calibri"/>
                        <a:cs typeface="Times New Roman"/>
                      </a:endParaRPr>
                    </a:p>
                  </a:txBody>
                  <a:tcPr marL="2751" marR="2751" marT="2751" marB="2751" anchor="ctr"/>
                </a:tc>
              </a:tr>
              <a:tr h="490475">
                <a:tc>
                  <a:txBody>
                    <a:bodyPr/>
                    <a:lstStyle/>
                    <a:p>
                      <a:pPr marL="0" marR="0" algn="ctr">
                        <a:lnSpc>
                          <a:spcPct val="115000"/>
                        </a:lnSpc>
                        <a:spcBef>
                          <a:spcPts val="0"/>
                        </a:spcBef>
                        <a:spcAft>
                          <a:spcPts val="0"/>
                        </a:spcAft>
                      </a:pPr>
                      <a:r>
                        <a:rPr lang="en-US" sz="1000" u="sng">
                          <a:hlinkClick r:id="rId8" tooltip="Top 10 2010-A7"/>
                        </a:rPr>
                        <a:t>A7-Insecure Cryptographic Storage</a:t>
                      </a:r>
                      <a:endParaRPr lang="en-US" sz="1000">
                        <a:latin typeface="Calibri"/>
                        <a:ea typeface="Calibri"/>
                        <a:cs typeface="Times New Roman"/>
                      </a:endParaRPr>
                    </a:p>
                  </a:txBody>
                  <a:tcPr marL="2751" marR="2751" marT="2751" marB="2751" anchor="ctr"/>
                </a:tc>
                <a:tc>
                  <a:txBody>
                    <a:bodyPr/>
                    <a:lstStyle/>
                    <a:p>
                      <a:pPr marL="0" marR="0">
                        <a:lnSpc>
                          <a:spcPct val="115000"/>
                        </a:lnSpc>
                        <a:spcBef>
                          <a:spcPts val="0"/>
                        </a:spcBef>
                        <a:spcAft>
                          <a:spcPts val="0"/>
                        </a:spcAft>
                      </a:pPr>
                      <a:r>
                        <a:rPr lang="en-US" sz="1000"/>
                        <a:t>Many web applications do not properly protect sensitive data, such as credit cards, SSNs, and authentication credentials, with appropriate encryption or hashing. Attackers may steal or modify such weakly protected data to conduct identity theft, credit card fraud, or other crimes. </a:t>
                      </a:r>
                      <a:endParaRPr lang="en-US" sz="1000">
                        <a:latin typeface="Calibri"/>
                        <a:ea typeface="Calibri"/>
                        <a:cs typeface="Times New Roman"/>
                      </a:endParaRPr>
                    </a:p>
                  </a:txBody>
                  <a:tcPr marL="2751" marR="2751" marT="2751" marB="2751" anchor="ctr"/>
                </a:tc>
              </a:tr>
              <a:tr h="490475">
                <a:tc>
                  <a:txBody>
                    <a:bodyPr/>
                    <a:lstStyle/>
                    <a:p>
                      <a:pPr marL="0" marR="0" algn="ctr">
                        <a:lnSpc>
                          <a:spcPct val="115000"/>
                        </a:lnSpc>
                        <a:spcBef>
                          <a:spcPts val="0"/>
                        </a:spcBef>
                        <a:spcAft>
                          <a:spcPts val="0"/>
                        </a:spcAft>
                      </a:pPr>
                      <a:r>
                        <a:rPr lang="en-US" sz="1000" u="sng">
                          <a:hlinkClick r:id="rId9" tooltip="Top 10 2010-A8"/>
                        </a:rPr>
                        <a:t>A8-Failure to Restrict URL Access</a:t>
                      </a:r>
                      <a:endParaRPr lang="en-US" sz="1000">
                        <a:latin typeface="Calibri"/>
                        <a:ea typeface="Calibri"/>
                        <a:cs typeface="Times New Roman"/>
                      </a:endParaRPr>
                    </a:p>
                  </a:txBody>
                  <a:tcPr marL="2751" marR="2751" marT="2751" marB="2751" anchor="ctr"/>
                </a:tc>
                <a:tc>
                  <a:txBody>
                    <a:bodyPr/>
                    <a:lstStyle/>
                    <a:p>
                      <a:pPr marL="0" marR="0">
                        <a:lnSpc>
                          <a:spcPct val="115000"/>
                        </a:lnSpc>
                        <a:spcBef>
                          <a:spcPts val="0"/>
                        </a:spcBef>
                        <a:spcAft>
                          <a:spcPts val="0"/>
                        </a:spcAft>
                      </a:pPr>
                      <a:r>
                        <a:rPr lang="en-US" sz="1000"/>
                        <a:t>Many web applications check URL access rights before rendering protected links and buttons. However, applications need to perform similar access control checks each time these pages are accessed, or attackers will be able to forge URLs to access these hidden pages anyway. </a:t>
                      </a:r>
                      <a:endParaRPr lang="en-US" sz="1000">
                        <a:latin typeface="Calibri"/>
                        <a:ea typeface="Calibri"/>
                        <a:cs typeface="Times New Roman"/>
                      </a:endParaRPr>
                    </a:p>
                  </a:txBody>
                  <a:tcPr marL="2751" marR="2751" marT="2751" marB="2751" anchor="ctr"/>
                </a:tc>
              </a:tr>
              <a:tr h="556017">
                <a:tc>
                  <a:txBody>
                    <a:bodyPr/>
                    <a:lstStyle/>
                    <a:p>
                      <a:pPr marL="0" marR="0" algn="ctr">
                        <a:lnSpc>
                          <a:spcPct val="115000"/>
                        </a:lnSpc>
                        <a:spcBef>
                          <a:spcPts val="0"/>
                        </a:spcBef>
                        <a:spcAft>
                          <a:spcPts val="0"/>
                        </a:spcAft>
                      </a:pPr>
                      <a:r>
                        <a:rPr lang="en-US" sz="1000" u="sng">
                          <a:hlinkClick r:id="rId10" tooltip="Top 10 2010-A9"/>
                        </a:rPr>
                        <a:t>A9-Insufficient Transport Layer Protection</a:t>
                      </a:r>
                      <a:endParaRPr lang="en-US" sz="1000">
                        <a:latin typeface="Calibri"/>
                        <a:ea typeface="Calibri"/>
                        <a:cs typeface="Times New Roman"/>
                      </a:endParaRPr>
                    </a:p>
                  </a:txBody>
                  <a:tcPr marL="2751" marR="2751" marT="2751" marB="2751" anchor="ctr"/>
                </a:tc>
                <a:tc>
                  <a:txBody>
                    <a:bodyPr/>
                    <a:lstStyle/>
                    <a:p>
                      <a:pPr marL="0" marR="0">
                        <a:lnSpc>
                          <a:spcPct val="115000"/>
                        </a:lnSpc>
                        <a:spcBef>
                          <a:spcPts val="0"/>
                        </a:spcBef>
                        <a:spcAft>
                          <a:spcPts val="0"/>
                        </a:spcAft>
                      </a:pPr>
                      <a:r>
                        <a:rPr lang="en-US" sz="1000"/>
                        <a:t>Applications frequently fail to authenticate, encrypt, and protect the confidentiality and integrity of sensitive network traffic. When they do, they sometimes support weak algorithms, use expired or invalid certificates, or do not use them correctly. </a:t>
                      </a:r>
                      <a:endParaRPr lang="en-US" sz="1000">
                        <a:latin typeface="Calibri"/>
                        <a:ea typeface="Calibri"/>
                        <a:cs typeface="Times New Roman"/>
                      </a:endParaRPr>
                    </a:p>
                  </a:txBody>
                  <a:tcPr marL="2751" marR="2751" marT="2751" marB="2751" anchor="ctr"/>
                </a:tc>
              </a:tr>
              <a:tr h="490475">
                <a:tc>
                  <a:txBody>
                    <a:bodyPr/>
                    <a:lstStyle/>
                    <a:p>
                      <a:pPr marL="0" marR="0" algn="ctr">
                        <a:lnSpc>
                          <a:spcPct val="115000"/>
                        </a:lnSpc>
                        <a:spcBef>
                          <a:spcPts val="0"/>
                        </a:spcBef>
                        <a:spcAft>
                          <a:spcPts val="0"/>
                        </a:spcAft>
                      </a:pPr>
                      <a:r>
                        <a:rPr lang="en-US" sz="1000" u="sng">
                          <a:hlinkClick r:id="rId11" tooltip="Top 10 2010-A10"/>
                        </a:rPr>
                        <a:t>A10-Unvalidated Redirects and Forwards</a:t>
                      </a:r>
                      <a:endParaRPr lang="en-US" sz="1000">
                        <a:latin typeface="Calibri"/>
                        <a:ea typeface="Calibri"/>
                        <a:cs typeface="Times New Roman"/>
                      </a:endParaRPr>
                    </a:p>
                  </a:txBody>
                  <a:tcPr marL="2751" marR="2751" marT="2751" marB="2751" anchor="ctr"/>
                </a:tc>
                <a:tc>
                  <a:txBody>
                    <a:bodyPr/>
                    <a:lstStyle/>
                    <a:p>
                      <a:pPr marL="0" marR="0">
                        <a:lnSpc>
                          <a:spcPct val="115000"/>
                        </a:lnSpc>
                        <a:spcBef>
                          <a:spcPts val="0"/>
                        </a:spcBef>
                        <a:spcAft>
                          <a:spcPts val="0"/>
                        </a:spcAft>
                      </a:pPr>
                      <a:r>
                        <a:rPr lang="en-US" sz="1000" dirty="0"/>
                        <a:t>Web applications frequently redirect and forward users to other pages and websites, and use </a:t>
                      </a:r>
                      <a:r>
                        <a:rPr lang="en-US" sz="1000" dirty="0" err="1"/>
                        <a:t>untrusted</a:t>
                      </a:r>
                      <a:r>
                        <a:rPr lang="en-US" sz="1000" dirty="0"/>
                        <a:t> data to determine the destination pages. Without proper validation, attackers can redirect victims to phishing or malware sites, or use forwards to access unauthorized pages. </a:t>
                      </a:r>
                      <a:endParaRPr lang="en-US" sz="1000" dirty="0">
                        <a:latin typeface="Calibri"/>
                        <a:ea typeface="Calibri"/>
                        <a:cs typeface="Times New Roman"/>
                      </a:endParaRPr>
                    </a:p>
                  </a:txBody>
                  <a:tcPr marL="2751" marR="2751" marT="2751" marB="2751" anchor="ctr"/>
                </a:tc>
              </a:tr>
            </a:tbl>
          </a:graphicData>
        </a:graphic>
      </p:graphicFrame>
      <p:sp>
        <p:nvSpPr>
          <p:cNvPr id="1638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bg2"/>
              </a:solidFill>
              <a:effectLst/>
              <a:latin typeface="Tahoma"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88913"/>
            <a:ext cx="8578850" cy="792162"/>
          </a:xfrm>
        </p:spPr>
        <p:txBody>
          <a:bodyPr/>
          <a:lstStyle/>
          <a:p>
            <a:r>
              <a:rPr lang="en-US" smtClean="0"/>
              <a:t>2) OWASP Testing Guide v2 (Release Quality)</a:t>
            </a:r>
          </a:p>
        </p:txBody>
      </p:sp>
      <p:sp>
        <p:nvSpPr>
          <p:cNvPr id="17411" name="AutoShape 3"/>
          <p:cNvSpPr>
            <a:spLocks noChangeAspect="1" noChangeArrowheads="1"/>
          </p:cNvSpPr>
          <p:nvPr>
            <p:ph type="body" idx="1"/>
          </p:nvPr>
        </p:nvSpPr>
        <p:spPr/>
        <p:txBody>
          <a:bodyPr/>
          <a:lstStyle/>
          <a:p>
            <a:endParaRPr lang="nl-NL" smtClean="0"/>
          </a:p>
        </p:txBody>
      </p:sp>
      <p:pic>
        <p:nvPicPr>
          <p:cNvPr id="17412" name="Picture 6"/>
          <p:cNvPicPr>
            <a:picLocks noChangeAspect="1" noChangeArrowheads="1"/>
          </p:cNvPicPr>
          <p:nvPr/>
        </p:nvPicPr>
        <p:blipFill>
          <a:blip r:embed="rId2" cstate="print"/>
          <a:srcRect/>
          <a:stretch>
            <a:fillRect/>
          </a:stretch>
        </p:blipFill>
        <p:spPr bwMode="auto">
          <a:xfrm>
            <a:off x="611188" y="908050"/>
            <a:ext cx="7921625" cy="1801813"/>
          </a:xfrm>
          <a:prstGeom prst="rect">
            <a:avLst/>
          </a:prstGeom>
          <a:noFill/>
          <a:ln w="9525">
            <a:noFill/>
            <a:miter lim="800000"/>
            <a:headEnd/>
            <a:tailEnd/>
          </a:ln>
        </p:spPr>
      </p:pic>
      <p:pic>
        <p:nvPicPr>
          <p:cNvPr id="17413" name="Picture 8"/>
          <p:cNvPicPr>
            <a:picLocks noChangeAspect="1" noChangeArrowheads="1"/>
          </p:cNvPicPr>
          <p:nvPr/>
        </p:nvPicPr>
        <p:blipFill>
          <a:blip r:embed="rId3" cstate="print"/>
          <a:srcRect/>
          <a:stretch>
            <a:fillRect/>
          </a:stretch>
        </p:blipFill>
        <p:spPr bwMode="auto">
          <a:xfrm>
            <a:off x="250825" y="4292600"/>
            <a:ext cx="2663825" cy="1595438"/>
          </a:xfrm>
          <a:prstGeom prst="rect">
            <a:avLst/>
          </a:prstGeom>
          <a:noFill/>
          <a:ln w="9525">
            <a:solidFill>
              <a:schemeClr val="tx1"/>
            </a:solidFill>
            <a:miter lim="800000"/>
            <a:headEnd/>
            <a:tailEnd/>
          </a:ln>
        </p:spPr>
      </p:pic>
      <p:pic>
        <p:nvPicPr>
          <p:cNvPr id="17414" name="Picture 9"/>
          <p:cNvPicPr>
            <a:picLocks noChangeAspect="1" noChangeArrowheads="1"/>
          </p:cNvPicPr>
          <p:nvPr/>
        </p:nvPicPr>
        <p:blipFill>
          <a:blip r:embed="rId4" cstate="print"/>
          <a:srcRect r="43774"/>
          <a:stretch>
            <a:fillRect/>
          </a:stretch>
        </p:blipFill>
        <p:spPr bwMode="auto">
          <a:xfrm>
            <a:off x="3059113" y="2852738"/>
            <a:ext cx="1584325" cy="3303587"/>
          </a:xfrm>
          <a:prstGeom prst="rect">
            <a:avLst/>
          </a:prstGeom>
          <a:noFill/>
          <a:ln w="9525">
            <a:solidFill>
              <a:schemeClr val="tx1"/>
            </a:solidFill>
            <a:miter lim="800000"/>
            <a:headEnd/>
            <a:tailEnd/>
          </a:ln>
        </p:spPr>
      </p:pic>
      <p:pic>
        <p:nvPicPr>
          <p:cNvPr id="17415" name="Picture 10"/>
          <p:cNvPicPr>
            <a:picLocks noChangeAspect="1" noChangeArrowheads="1"/>
          </p:cNvPicPr>
          <p:nvPr/>
        </p:nvPicPr>
        <p:blipFill>
          <a:blip r:embed="rId5" cstate="print"/>
          <a:srcRect/>
          <a:stretch>
            <a:fillRect/>
          </a:stretch>
        </p:blipFill>
        <p:spPr bwMode="auto">
          <a:xfrm>
            <a:off x="4716463" y="2852738"/>
            <a:ext cx="2125662" cy="3724275"/>
          </a:xfrm>
          <a:prstGeom prst="rect">
            <a:avLst/>
          </a:prstGeom>
          <a:noFill/>
          <a:ln w="9525">
            <a:solidFill>
              <a:schemeClr val="tx1"/>
            </a:solidFill>
            <a:miter lim="800000"/>
            <a:headEnd/>
            <a:tailEnd/>
          </a:ln>
        </p:spPr>
      </p:pic>
      <p:pic>
        <p:nvPicPr>
          <p:cNvPr id="17416" name="Picture 11"/>
          <p:cNvPicPr>
            <a:picLocks noChangeAspect="1" noChangeArrowheads="1"/>
          </p:cNvPicPr>
          <p:nvPr/>
        </p:nvPicPr>
        <p:blipFill>
          <a:blip r:embed="rId6" cstate="print"/>
          <a:srcRect/>
          <a:stretch>
            <a:fillRect/>
          </a:stretch>
        </p:blipFill>
        <p:spPr bwMode="auto">
          <a:xfrm>
            <a:off x="6948488" y="2852738"/>
            <a:ext cx="2058987" cy="2651125"/>
          </a:xfrm>
          <a:prstGeom prst="rect">
            <a:avLst/>
          </a:prstGeom>
          <a:noFill/>
          <a:ln w="9525">
            <a:solidFill>
              <a:schemeClr val="tx1"/>
            </a:solidFill>
            <a:miter lim="800000"/>
            <a:headEnd/>
            <a:tailEnd/>
          </a:ln>
        </p:spPr>
      </p:pic>
      <p:pic>
        <p:nvPicPr>
          <p:cNvPr id="17417" name="Picture 12"/>
          <p:cNvPicPr>
            <a:picLocks noChangeAspect="1" noChangeArrowheads="1"/>
          </p:cNvPicPr>
          <p:nvPr/>
        </p:nvPicPr>
        <p:blipFill>
          <a:blip r:embed="rId7" cstate="print"/>
          <a:srcRect/>
          <a:stretch>
            <a:fillRect/>
          </a:stretch>
        </p:blipFill>
        <p:spPr bwMode="auto">
          <a:xfrm>
            <a:off x="250825" y="2852738"/>
            <a:ext cx="2663825" cy="13081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3) Legal Project (Release Quality)</a:t>
            </a:r>
          </a:p>
        </p:txBody>
      </p:sp>
      <p:sp>
        <p:nvSpPr>
          <p:cNvPr id="18435" name="Rectangle 3"/>
          <p:cNvSpPr>
            <a:spLocks noGrp="1" noChangeArrowheads="1"/>
          </p:cNvSpPr>
          <p:nvPr>
            <p:ph type="body" idx="1"/>
          </p:nvPr>
        </p:nvSpPr>
        <p:spPr/>
        <p:txBody>
          <a:bodyPr/>
          <a:lstStyle/>
          <a:p>
            <a:endParaRPr lang="nl-NL" smtClean="0"/>
          </a:p>
        </p:txBody>
      </p:sp>
      <p:pic>
        <p:nvPicPr>
          <p:cNvPr id="18436" name="Picture 4"/>
          <p:cNvPicPr>
            <a:picLocks noChangeAspect="1" noChangeArrowheads="1"/>
          </p:cNvPicPr>
          <p:nvPr/>
        </p:nvPicPr>
        <p:blipFill>
          <a:blip r:embed="rId2" cstate="print"/>
          <a:srcRect/>
          <a:stretch>
            <a:fillRect/>
          </a:stretch>
        </p:blipFill>
        <p:spPr bwMode="auto">
          <a:xfrm>
            <a:off x="539750" y="981075"/>
            <a:ext cx="8001000" cy="1628775"/>
          </a:xfrm>
          <a:prstGeom prst="rect">
            <a:avLst/>
          </a:prstGeom>
          <a:noFill/>
          <a:ln w="9525">
            <a:noFill/>
            <a:miter lim="800000"/>
            <a:headEnd/>
            <a:tailEnd/>
          </a:ln>
        </p:spPr>
      </p:pic>
      <p:pic>
        <p:nvPicPr>
          <p:cNvPr id="18437" name="Picture 5"/>
          <p:cNvPicPr>
            <a:picLocks noChangeAspect="1" noChangeArrowheads="1"/>
          </p:cNvPicPr>
          <p:nvPr/>
        </p:nvPicPr>
        <p:blipFill>
          <a:blip r:embed="rId3" cstate="print"/>
          <a:srcRect/>
          <a:stretch>
            <a:fillRect/>
          </a:stretch>
        </p:blipFill>
        <p:spPr bwMode="auto">
          <a:xfrm>
            <a:off x="428625" y="3068638"/>
            <a:ext cx="8715375" cy="1819275"/>
          </a:xfrm>
          <a:prstGeom prst="rect">
            <a:avLst/>
          </a:prstGeom>
          <a:noFill/>
          <a:ln w="9525">
            <a:noFill/>
            <a:miter lim="800000"/>
            <a:headEnd/>
            <a:tailEnd/>
          </a:ln>
        </p:spPr>
      </p:pic>
      <p:pic>
        <p:nvPicPr>
          <p:cNvPr id="18438" name="Picture 7"/>
          <p:cNvPicPr>
            <a:picLocks noChangeAspect="1" noChangeArrowheads="1"/>
          </p:cNvPicPr>
          <p:nvPr/>
        </p:nvPicPr>
        <p:blipFill>
          <a:blip r:embed="rId4" cstate="print"/>
          <a:srcRect/>
          <a:stretch>
            <a:fillRect/>
          </a:stretch>
        </p:blipFill>
        <p:spPr bwMode="auto">
          <a:xfrm>
            <a:off x="468313" y="5013325"/>
            <a:ext cx="2663825" cy="13081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endParaRPr lang="nl-NL" smtClean="0"/>
          </a:p>
        </p:txBody>
      </p:sp>
      <p:sp>
        <p:nvSpPr>
          <p:cNvPr id="19459" name="Rectangle 3"/>
          <p:cNvSpPr>
            <a:spLocks noGrp="1" noChangeArrowheads="1"/>
          </p:cNvSpPr>
          <p:nvPr>
            <p:ph type="body" idx="1"/>
          </p:nvPr>
        </p:nvSpPr>
        <p:spPr/>
        <p:txBody>
          <a:bodyPr/>
          <a:lstStyle/>
          <a:p>
            <a:endParaRPr lang="nl-NL" smtClean="0"/>
          </a:p>
        </p:txBody>
      </p:sp>
      <p:pic>
        <p:nvPicPr>
          <p:cNvPr id="19460" name="Picture 4"/>
          <p:cNvPicPr>
            <a:picLocks noChangeAspect="1" noChangeArrowheads="1"/>
          </p:cNvPicPr>
          <p:nvPr/>
        </p:nvPicPr>
        <p:blipFill>
          <a:blip r:embed="rId2" cstate="print"/>
          <a:srcRect r="18034"/>
          <a:stretch>
            <a:fillRect/>
          </a:stretch>
        </p:blipFill>
        <p:spPr bwMode="auto">
          <a:xfrm>
            <a:off x="250825" y="260350"/>
            <a:ext cx="4321175" cy="3032125"/>
          </a:xfrm>
          <a:prstGeom prst="rect">
            <a:avLst/>
          </a:prstGeom>
          <a:noFill/>
          <a:ln w="9525">
            <a:solidFill>
              <a:schemeClr val="tx1"/>
            </a:solidFill>
            <a:miter lim="800000"/>
            <a:headEnd/>
            <a:tailEnd/>
          </a:ln>
        </p:spPr>
      </p:pic>
      <p:pic>
        <p:nvPicPr>
          <p:cNvPr id="19461" name="Picture 5"/>
          <p:cNvPicPr>
            <a:picLocks noChangeAspect="1" noChangeArrowheads="1"/>
          </p:cNvPicPr>
          <p:nvPr/>
        </p:nvPicPr>
        <p:blipFill>
          <a:blip r:embed="rId3" cstate="print"/>
          <a:srcRect/>
          <a:stretch>
            <a:fillRect/>
          </a:stretch>
        </p:blipFill>
        <p:spPr bwMode="auto">
          <a:xfrm>
            <a:off x="4716463" y="260350"/>
            <a:ext cx="4319587" cy="2997200"/>
          </a:xfrm>
          <a:prstGeom prst="rect">
            <a:avLst/>
          </a:prstGeom>
          <a:noFill/>
          <a:ln w="9525">
            <a:solidFill>
              <a:schemeClr val="tx1"/>
            </a:solidFill>
            <a:miter lim="800000"/>
            <a:headEnd/>
            <a:tailEnd/>
          </a:ln>
        </p:spPr>
      </p:pic>
      <p:pic>
        <p:nvPicPr>
          <p:cNvPr id="19462" name="Picture 6"/>
          <p:cNvPicPr>
            <a:picLocks noChangeAspect="1" noChangeArrowheads="1"/>
          </p:cNvPicPr>
          <p:nvPr/>
        </p:nvPicPr>
        <p:blipFill>
          <a:blip r:embed="rId4" cstate="print"/>
          <a:srcRect r="30028"/>
          <a:stretch>
            <a:fillRect/>
          </a:stretch>
        </p:blipFill>
        <p:spPr bwMode="auto">
          <a:xfrm>
            <a:off x="250825" y="3429000"/>
            <a:ext cx="4321175" cy="2740025"/>
          </a:xfrm>
          <a:prstGeom prst="rect">
            <a:avLst/>
          </a:prstGeom>
          <a:noFill/>
          <a:ln w="9525">
            <a:solidFill>
              <a:schemeClr val="tx1"/>
            </a:solidFill>
            <a:miter lim="800000"/>
            <a:headEnd/>
            <a:tailEnd/>
          </a:ln>
        </p:spPr>
      </p:pic>
      <p:pic>
        <p:nvPicPr>
          <p:cNvPr id="19463" name="Picture 7"/>
          <p:cNvPicPr>
            <a:picLocks noChangeAspect="1" noChangeArrowheads="1"/>
          </p:cNvPicPr>
          <p:nvPr/>
        </p:nvPicPr>
        <p:blipFill>
          <a:blip r:embed="rId5" cstate="print"/>
          <a:srcRect r="34209"/>
          <a:stretch>
            <a:fillRect/>
          </a:stretch>
        </p:blipFill>
        <p:spPr bwMode="auto">
          <a:xfrm>
            <a:off x="4716463" y="3357563"/>
            <a:ext cx="4319587" cy="277812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4) Code Review </a:t>
            </a:r>
            <a:r>
              <a:rPr lang="en-US" dirty="0" smtClean="0"/>
              <a:t>(Release Quality; v2 soon)</a:t>
            </a:r>
            <a:endParaRPr lang="en-US" dirty="0" smtClean="0"/>
          </a:p>
        </p:txBody>
      </p:sp>
      <p:sp>
        <p:nvSpPr>
          <p:cNvPr id="20483" name="Rectangle 3"/>
          <p:cNvSpPr>
            <a:spLocks noGrp="1" noChangeArrowheads="1"/>
          </p:cNvSpPr>
          <p:nvPr>
            <p:ph type="body" idx="1"/>
          </p:nvPr>
        </p:nvSpPr>
        <p:spPr/>
        <p:txBody>
          <a:bodyPr/>
          <a:lstStyle/>
          <a:p>
            <a:endParaRPr lang="nl-NL" smtClean="0"/>
          </a:p>
        </p:txBody>
      </p:sp>
      <p:pic>
        <p:nvPicPr>
          <p:cNvPr id="20484" name="Picture 4"/>
          <p:cNvPicPr>
            <a:picLocks noChangeAspect="1" noChangeArrowheads="1"/>
          </p:cNvPicPr>
          <p:nvPr/>
        </p:nvPicPr>
        <p:blipFill>
          <a:blip r:embed="rId2" cstate="print"/>
          <a:srcRect/>
          <a:stretch>
            <a:fillRect/>
          </a:stretch>
        </p:blipFill>
        <p:spPr bwMode="auto">
          <a:xfrm>
            <a:off x="107950" y="981075"/>
            <a:ext cx="8810625" cy="1552575"/>
          </a:xfrm>
          <a:prstGeom prst="rect">
            <a:avLst/>
          </a:prstGeom>
          <a:noFill/>
          <a:ln w="9525">
            <a:noFill/>
            <a:miter lim="800000"/>
            <a:headEnd/>
            <a:tailEnd/>
          </a:ln>
        </p:spPr>
      </p:pic>
      <p:pic>
        <p:nvPicPr>
          <p:cNvPr id="20489" name="Picture 9"/>
          <p:cNvPicPr>
            <a:picLocks noChangeAspect="1" noChangeArrowheads="1"/>
          </p:cNvPicPr>
          <p:nvPr/>
        </p:nvPicPr>
        <p:blipFill>
          <a:blip r:embed="rId3" cstate="print"/>
          <a:srcRect/>
          <a:stretch>
            <a:fillRect/>
          </a:stretch>
        </p:blipFill>
        <p:spPr bwMode="auto">
          <a:xfrm>
            <a:off x="467544" y="2600325"/>
            <a:ext cx="8229600" cy="425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88913"/>
            <a:ext cx="8686800" cy="792162"/>
          </a:xfrm>
        </p:spPr>
        <p:txBody>
          <a:bodyPr/>
          <a:lstStyle/>
          <a:p>
            <a:r>
              <a:rPr lang="en-US" dirty="0" smtClean="0"/>
              <a:t>Code </a:t>
            </a:r>
            <a:r>
              <a:rPr lang="en-US" dirty="0" smtClean="0"/>
              <a:t>Review Guide TOC Snippet</a:t>
            </a:r>
            <a:endParaRPr lang="en-US" dirty="0" smtClean="0"/>
          </a:p>
        </p:txBody>
      </p:sp>
      <p:pic>
        <p:nvPicPr>
          <p:cNvPr id="21509" name="Picture 5"/>
          <p:cNvPicPr>
            <a:picLocks noChangeAspect="1" noChangeArrowheads="1"/>
          </p:cNvPicPr>
          <p:nvPr/>
        </p:nvPicPr>
        <p:blipFill>
          <a:blip r:embed="rId2" cstate="print"/>
          <a:srcRect/>
          <a:stretch>
            <a:fillRect/>
          </a:stretch>
        </p:blipFill>
        <p:spPr bwMode="auto">
          <a:xfrm>
            <a:off x="395536" y="980728"/>
            <a:ext cx="5467350" cy="561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OWASP Tools and Technology</a:t>
            </a:r>
          </a:p>
        </p:txBody>
      </p:sp>
      <p:sp>
        <p:nvSpPr>
          <p:cNvPr id="5123" name="Slide Number Placeholder 3"/>
          <p:cNvSpPr>
            <a:spLocks noGrp="1"/>
          </p:cNvSpPr>
          <p:nvPr>
            <p:ph type="sldNum" sz="quarter" idx="10"/>
          </p:nvPr>
        </p:nvSpPr>
        <p:spPr>
          <a:noFill/>
        </p:spPr>
        <p:txBody>
          <a:bodyPr/>
          <a:lstStyle/>
          <a:p>
            <a:fld id="{615B1EFA-9A9D-4294-BA69-B1DE1BC92DEF}" type="slidenum">
              <a:rPr lang="en-US"/>
              <a:pPr/>
              <a:t>2</a:t>
            </a:fld>
            <a:endParaRPr lang="en-US"/>
          </a:p>
        </p:txBody>
      </p:sp>
      <p:graphicFrame>
        <p:nvGraphicFramePr>
          <p:cNvPr id="7" name="Diagram 6"/>
          <p:cNvGraphicFramePr/>
          <p:nvPr/>
        </p:nvGraphicFramePr>
        <p:xfrm>
          <a:off x="928662" y="642918"/>
          <a:ext cx="7643866" cy="6000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5) </a:t>
            </a:r>
            <a:r>
              <a:rPr lang="en-US" dirty="0" smtClean="0"/>
              <a:t>ESAPI </a:t>
            </a:r>
            <a:r>
              <a:rPr lang="en-US" dirty="0" smtClean="0"/>
              <a:t>(</a:t>
            </a:r>
            <a:r>
              <a:rPr lang="en-US" dirty="0" smtClean="0"/>
              <a:t>Beta+ </a:t>
            </a:r>
            <a:r>
              <a:rPr lang="en-US" dirty="0" smtClean="0"/>
              <a:t>Quality)</a:t>
            </a:r>
          </a:p>
        </p:txBody>
      </p:sp>
      <p:pic>
        <p:nvPicPr>
          <p:cNvPr id="22537" name="Picture 9"/>
          <p:cNvPicPr>
            <a:picLocks noChangeAspect="1" noChangeArrowheads="1"/>
          </p:cNvPicPr>
          <p:nvPr/>
        </p:nvPicPr>
        <p:blipFill>
          <a:blip r:embed="rId2" cstate="print"/>
          <a:srcRect/>
          <a:stretch>
            <a:fillRect/>
          </a:stretch>
        </p:blipFill>
        <p:spPr bwMode="auto">
          <a:xfrm>
            <a:off x="270330" y="792088"/>
            <a:ext cx="8622150" cy="6021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6) </a:t>
            </a:r>
            <a:r>
              <a:rPr lang="en-US" dirty="0" err="1" smtClean="0"/>
              <a:t>CSRFGuard</a:t>
            </a:r>
            <a:endParaRPr lang="en-US" dirty="0" smtClean="0"/>
          </a:p>
        </p:txBody>
      </p:sp>
      <p:pic>
        <p:nvPicPr>
          <p:cNvPr id="23558" name="Picture 6"/>
          <p:cNvPicPr>
            <a:picLocks noChangeAspect="1" noChangeArrowheads="1"/>
          </p:cNvPicPr>
          <p:nvPr/>
        </p:nvPicPr>
        <p:blipFill>
          <a:blip r:embed="rId2" cstate="print"/>
          <a:srcRect/>
          <a:stretch>
            <a:fillRect/>
          </a:stretch>
        </p:blipFill>
        <p:spPr bwMode="auto">
          <a:xfrm>
            <a:off x="67533" y="810208"/>
            <a:ext cx="9011561" cy="6021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7) Web Goat (Release Quality)</a:t>
            </a:r>
          </a:p>
        </p:txBody>
      </p:sp>
      <p:sp>
        <p:nvSpPr>
          <p:cNvPr id="24579" name="Rectangle 3"/>
          <p:cNvSpPr>
            <a:spLocks noGrp="1" noChangeArrowheads="1"/>
          </p:cNvSpPr>
          <p:nvPr>
            <p:ph type="body" idx="1"/>
          </p:nvPr>
        </p:nvSpPr>
        <p:spPr/>
        <p:txBody>
          <a:bodyPr/>
          <a:lstStyle/>
          <a:p>
            <a:endParaRPr lang="nl-NL" smtClean="0"/>
          </a:p>
        </p:txBody>
      </p:sp>
      <p:pic>
        <p:nvPicPr>
          <p:cNvPr id="24580" name="Picture 4"/>
          <p:cNvPicPr>
            <a:picLocks noChangeAspect="1" noChangeArrowheads="1"/>
          </p:cNvPicPr>
          <p:nvPr/>
        </p:nvPicPr>
        <p:blipFill>
          <a:blip r:embed="rId2" cstate="print"/>
          <a:srcRect/>
          <a:stretch>
            <a:fillRect/>
          </a:stretch>
        </p:blipFill>
        <p:spPr bwMode="auto">
          <a:xfrm>
            <a:off x="611188" y="836613"/>
            <a:ext cx="8091487" cy="5380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88913"/>
            <a:ext cx="8686800" cy="792162"/>
          </a:xfrm>
        </p:spPr>
        <p:txBody>
          <a:bodyPr/>
          <a:lstStyle/>
          <a:p>
            <a:r>
              <a:rPr lang="en-US" sz="2400" dirty="0" smtClean="0"/>
              <a:t>8) OWASP </a:t>
            </a:r>
            <a:r>
              <a:rPr lang="en-US" sz="2400" dirty="0" smtClean="0"/>
              <a:t>Secure Coding Practices Quick Reference Guides (Release </a:t>
            </a:r>
            <a:r>
              <a:rPr lang="en-US" sz="2400" dirty="0" smtClean="0"/>
              <a:t>Quality)</a:t>
            </a:r>
          </a:p>
        </p:txBody>
      </p:sp>
      <p:pic>
        <p:nvPicPr>
          <p:cNvPr id="25605" name="Picture 5"/>
          <p:cNvPicPr>
            <a:picLocks noChangeAspect="1" noChangeArrowheads="1"/>
          </p:cNvPicPr>
          <p:nvPr/>
        </p:nvPicPr>
        <p:blipFill>
          <a:blip r:embed="rId2" cstate="print"/>
          <a:srcRect/>
          <a:stretch>
            <a:fillRect/>
          </a:stretch>
        </p:blipFill>
        <p:spPr bwMode="auto">
          <a:xfrm>
            <a:off x="307033" y="917892"/>
            <a:ext cx="8532439" cy="59305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88913"/>
            <a:ext cx="8229600" cy="575791"/>
          </a:xfrm>
        </p:spPr>
        <p:txBody>
          <a:bodyPr/>
          <a:lstStyle/>
          <a:p>
            <a:r>
              <a:rPr lang="en-US" dirty="0" smtClean="0"/>
              <a:t>Bonus:  </a:t>
            </a:r>
            <a:r>
              <a:rPr lang="en-US" dirty="0" err="1" smtClean="0"/>
              <a:t>Cheatsheets</a:t>
            </a:r>
            <a:endParaRPr lang="en-US" dirty="0" smtClean="0"/>
          </a:p>
        </p:txBody>
      </p:sp>
      <p:sp>
        <p:nvSpPr>
          <p:cNvPr id="28675" name="Rectangle 3"/>
          <p:cNvSpPr>
            <a:spLocks noGrp="1" noChangeArrowheads="1"/>
          </p:cNvSpPr>
          <p:nvPr>
            <p:ph type="body" idx="1"/>
          </p:nvPr>
        </p:nvSpPr>
        <p:spPr/>
        <p:txBody>
          <a:bodyPr/>
          <a:lstStyle/>
          <a:p>
            <a:endParaRPr lang="nl-NL" smtClean="0"/>
          </a:p>
        </p:txBody>
      </p:sp>
      <p:pic>
        <p:nvPicPr>
          <p:cNvPr id="28677" name="Picture 5"/>
          <p:cNvPicPr>
            <a:picLocks noChangeAspect="1" noChangeArrowheads="1"/>
          </p:cNvPicPr>
          <p:nvPr/>
        </p:nvPicPr>
        <p:blipFill>
          <a:blip r:embed="rId2" cstate="print"/>
          <a:srcRect/>
          <a:stretch>
            <a:fillRect/>
          </a:stretch>
        </p:blipFill>
        <p:spPr bwMode="auto">
          <a:xfrm>
            <a:off x="239226" y="720080"/>
            <a:ext cx="8725262" cy="6093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9) WebScarab (Release Quality)</a:t>
            </a:r>
          </a:p>
        </p:txBody>
      </p:sp>
      <p:sp>
        <p:nvSpPr>
          <p:cNvPr id="26627" name="Rectangle 3"/>
          <p:cNvSpPr>
            <a:spLocks noGrp="1" noChangeArrowheads="1"/>
          </p:cNvSpPr>
          <p:nvPr>
            <p:ph type="body" idx="1"/>
          </p:nvPr>
        </p:nvSpPr>
        <p:spPr/>
        <p:txBody>
          <a:bodyPr/>
          <a:lstStyle/>
          <a:p>
            <a:endParaRPr lang="nl-NL" smtClean="0"/>
          </a:p>
        </p:txBody>
      </p:sp>
      <p:pic>
        <p:nvPicPr>
          <p:cNvPr id="26628" name="Picture 4"/>
          <p:cNvPicPr>
            <a:picLocks noChangeAspect="1" noChangeArrowheads="1"/>
          </p:cNvPicPr>
          <p:nvPr/>
        </p:nvPicPr>
        <p:blipFill>
          <a:blip r:embed="rId2" cstate="print"/>
          <a:srcRect/>
          <a:stretch>
            <a:fillRect/>
          </a:stretch>
        </p:blipFill>
        <p:spPr bwMode="auto">
          <a:xfrm>
            <a:off x="539750" y="981075"/>
            <a:ext cx="8135938" cy="2773363"/>
          </a:xfrm>
          <a:prstGeom prst="rect">
            <a:avLst/>
          </a:prstGeom>
          <a:noFill/>
          <a:ln w="9525">
            <a:noFill/>
            <a:miter lim="800000"/>
            <a:headEnd/>
            <a:tailEnd/>
          </a:ln>
        </p:spPr>
      </p:pic>
      <p:pic>
        <p:nvPicPr>
          <p:cNvPr id="26629" name="Picture 5"/>
          <p:cNvPicPr>
            <a:picLocks noChangeAspect="1" noChangeArrowheads="1"/>
          </p:cNvPicPr>
          <p:nvPr/>
        </p:nvPicPr>
        <p:blipFill>
          <a:blip r:embed="rId3" cstate="print"/>
          <a:srcRect/>
          <a:stretch>
            <a:fillRect/>
          </a:stretch>
        </p:blipFill>
        <p:spPr bwMode="auto">
          <a:xfrm>
            <a:off x="468313" y="4149725"/>
            <a:ext cx="4535487" cy="2036763"/>
          </a:xfrm>
          <a:prstGeom prst="rect">
            <a:avLst/>
          </a:prstGeom>
          <a:noFill/>
          <a:ln w="9525">
            <a:solidFill>
              <a:schemeClr val="tx1"/>
            </a:solidFill>
            <a:miter lim="800000"/>
            <a:headEnd/>
            <a:tailEnd/>
          </a:ln>
        </p:spPr>
      </p:pic>
      <p:pic>
        <p:nvPicPr>
          <p:cNvPr id="26630" name="Picture 6"/>
          <p:cNvPicPr>
            <a:picLocks noChangeAspect="1" noChangeArrowheads="1"/>
          </p:cNvPicPr>
          <p:nvPr/>
        </p:nvPicPr>
        <p:blipFill>
          <a:blip r:embed="rId4" cstate="print"/>
          <a:srcRect/>
          <a:stretch>
            <a:fillRect/>
          </a:stretch>
        </p:blipFill>
        <p:spPr bwMode="auto">
          <a:xfrm>
            <a:off x="5219700" y="4149725"/>
            <a:ext cx="3781425" cy="24796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smtClean="0"/>
              <a:t>10) </a:t>
            </a:r>
            <a:r>
              <a:rPr lang="en-US" dirty="0" err="1" smtClean="0"/>
              <a:t>AntiSamy</a:t>
            </a:r>
            <a:r>
              <a:rPr lang="en-US" dirty="0" smtClean="0"/>
              <a:t> </a:t>
            </a:r>
            <a:r>
              <a:rPr lang="en-US" dirty="0" smtClean="0"/>
              <a:t>(Release)</a:t>
            </a:r>
          </a:p>
        </p:txBody>
      </p:sp>
      <p:pic>
        <p:nvPicPr>
          <p:cNvPr id="27654" name="Picture 6"/>
          <p:cNvPicPr>
            <a:picLocks noChangeAspect="1" noChangeArrowheads="1"/>
          </p:cNvPicPr>
          <p:nvPr/>
        </p:nvPicPr>
        <p:blipFill>
          <a:blip r:embed="rId2" cstate="print"/>
          <a:srcRect/>
          <a:stretch>
            <a:fillRect/>
          </a:stretch>
        </p:blipFill>
        <p:spPr bwMode="auto">
          <a:xfrm>
            <a:off x="275496" y="801613"/>
            <a:ext cx="8649236" cy="6011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great projects</a:t>
            </a:r>
            <a:endParaRPr lang="en-US" dirty="0"/>
          </a:p>
        </p:txBody>
      </p:sp>
      <p:sp>
        <p:nvSpPr>
          <p:cNvPr id="3" name="Content Placeholder 2"/>
          <p:cNvSpPr>
            <a:spLocks noGrp="1"/>
          </p:cNvSpPr>
          <p:nvPr>
            <p:ph idx="1"/>
          </p:nvPr>
        </p:nvSpPr>
        <p:spPr/>
        <p:txBody>
          <a:bodyPr/>
          <a:lstStyle/>
          <a:p>
            <a:r>
              <a:rPr lang="en-US" dirty="0" smtClean="0"/>
              <a:t>ZAP (Zed Attack Proxy)</a:t>
            </a:r>
          </a:p>
          <a:p>
            <a:pPr lvl="1"/>
            <a:r>
              <a:rPr lang="en-US" dirty="0" err="1" smtClean="0"/>
              <a:t>Toolsmith</a:t>
            </a:r>
            <a:r>
              <a:rPr lang="en-US" dirty="0" smtClean="0"/>
              <a:t> tool of the year for 2011!</a:t>
            </a:r>
          </a:p>
          <a:p>
            <a:pPr lvl="1"/>
            <a:r>
              <a:rPr lang="en-US" dirty="0" smtClean="0"/>
              <a:t>Fork of Paros Proxy</a:t>
            </a:r>
          </a:p>
          <a:p>
            <a:r>
              <a:rPr lang="en-US" dirty="0" smtClean="0"/>
              <a:t>ASVS (Application Security Verification Standard)</a:t>
            </a:r>
          </a:p>
          <a:p>
            <a:pPr lvl="1"/>
            <a:r>
              <a:rPr lang="en-US" dirty="0" smtClean="0"/>
              <a:t>App </a:t>
            </a:r>
            <a:r>
              <a:rPr lang="en-US" dirty="0" err="1" smtClean="0"/>
              <a:t>PenTest</a:t>
            </a:r>
            <a:r>
              <a:rPr lang="en-US" dirty="0" smtClean="0"/>
              <a:t>, Vulnerability Assessment, and Architecture Review Guidelines</a:t>
            </a:r>
          </a:p>
          <a:p>
            <a:r>
              <a:rPr lang="en-US" dirty="0" smtClean="0"/>
              <a:t>SAMM/</a:t>
            </a:r>
            <a:r>
              <a:rPr lang="en-US" dirty="0" err="1" smtClean="0"/>
              <a:t>OpenSAMM</a:t>
            </a:r>
            <a:endParaRPr lang="en-US" dirty="0" smtClean="0"/>
          </a:p>
          <a:p>
            <a:pPr lvl="1"/>
            <a:r>
              <a:rPr lang="en-US" dirty="0" smtClean="0"/>
              <a:t>Software Assurance Maturity Model</a:t>
            </a:r>
          </a:p>
          <a:p>
            <a:r>
              <a:rPr lang="en-US" dirty="0" smtClean="0"/>
              <a:t>OWASP </a:t>
            </a:r>
            <a:r>
              <a:rPr lang="en-US" dirty="0" err="1" smtClean="0"/>
              <a:t>AppSec</a:t>
            </a:r>
            <a:r>
              <a:rPr lang="en-US" dirty="0" smtClean="0"/>
              <a:t> Tutorial Series</a:t>
            </a:r>
          </a:p>
          <a:p>
            <a:r>
              <a:rPr lang="en-US" dirty="0" err="1" smtClean="0"/>
              <a:t>Joomla</a:t>
            </a:r>
            <a:r>
              <a:rPr lang="en-US" dirty="0" smtClean="0"/>
              <a:t> Vulnerability Scanner</a:t>
            </a:r>
            <a:endParaRPr lang="en-US" dirty="0"/>
          </a:p>
        </p:txBody>
      </p:sp>
      <p:sp>
        <p:nvSpPr>
          <p:cNvPr id="4" name="Slide Number Placeholder 3"/>
          <p:cNvSpPr>
            <a:spLocks noGrp="1"/>
          </p:cNvSpPr>
          <p:nvPr>
            <p:ph type="sldNum" sz="quarter" idx="10"/>
          </p:nvPr>
        </p:nvSpPr>
        <p:spPr/>
        <p:txBody>
          <a:bodyPr/>
          <a:lstStyle/>
          <a:p>
            <a:pPr>
              <a:defRPr/>
            </a:pPr>
            <a:fld id="{E04A292C-3BAE-4172-8755-903DE21CE93E}"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2"/>
            <a:ext cx="8229600" cy="2015951"/>
          </a:xfrm>
        </p:spPr>
        <p:txBody>
          <a:bodyPr/>
          <a:lstStyle/>
          <a:p>
            <a:r>
              <a:rPr lang="en-US" dirty="0" smtClean="0"/>
              <a:t>The Big List</a:t>
            </a:r>
            <a:br>
              <a:rPr lang="en-US" dirty="0" smtClean="0"/>
            </a:br>
            <a:r>
              <a:rPr lang="en-US" dirty="0" smtClean="0"/>
              <a:t/>
            </a:r>
            <a:br>
              <a:rPr lang="en-US" dirty="0" smtClean="0"/>
            </a:br>
            <a:r>
              <a:rPr lang="en-US" sz="2000" dirty="0" smtClean="0">
                <a:hlinkClick r:id="rId3"/>
              </a:rPr>
              <a:t>http://sl.owasp.org/gpcws-jun11-project-inventory</a:t>
            </a:r>
            <a:r>
              <a:rPr lang="en-US" sz="2000" dirty="0" smtClean="0"/>
              <a:t> </a:t>
            </a:r>
            <a:endParaRPr lang="en-US" dirty="0"/>
          </a:p>
        </p:txBody>
      </p:sp>
      <p:sp>
        <p:nvSpPr>
          <p:cNvPr id="4" name="Slide Number Placeholder 3"/>
          <p:cNvSpPr>
            <a:spLocks noGrp="1"/>
          </p:cNvSpPr>
          <p:nvPr>
            <p:ph type="sldNum" sz="quarter" idx="10"/>
          </p:nvPr>
        </p:nvSpPr>
        <p:spPr/>
        <p:txBody>
          <a:bodyPr/>
          <a:lstStyle/>
          <a:p>
            <a:pPr>
              <a:defRPr/>
            </a:pPr>
            <a:fld id="{E04A292C-3BAE-4172-8755-903DE21CE93E}" type="slidenum">
              <a:rPr lang="en-US" smtClean="0"/>
              <a:pPr>
                <a:defRPr/>
              </a:pPr>
              <a:t>28</a:t>
            </a:fld>
            <a:endParaRPr lang="en-US"/>
          </a:p>
        </p:txBody>
      </p:sp>
      <p:graphicFrame>
        <p:nvGraphicFramePr>
          <p:cNvPr id="6" name="Object 5"/>
          <p:cNvGraphicFramePr>
            <a:graphicFrameLocks noChangeAspect="1"/>
          </p:cNvGraphicFramePr>
          <p:nvPr/>
        </p:nvGraphicFramePr>
        <p:xfrm>
          <a:off x="4114800" y="3071813"/>
          <a:ext cx="914400" cy="714375"/>
        </p:xfrm>
        <a:graphic>
          <a:graphicData uri="http://schemas.openxmlformats.org/presentationml/2006/ole">
            <p:oleObj spid="_x0000_s83971" name="Worksheet" showAsIcon="1" r:id="rId4" imgW="914400" imgH="714240" progId="Excel.Sheet.8">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Questions and Answers</a:t>
            </a:r>
          </a:p>
        </p:txBody>
      </p:sp>
      <p:pic>
        <p:nvPicPr>
          <p:cNvPr id="29699" name="Picture 2" descr="picture of questions on pages"/>
          <p:cNvPicPr>
            <a:picLocks noChangeAspect="1" noChangeArrowheads="1"/>
          </p:cNvPicPr>
          <p:nvPr/>
        </p:nvPicPr>
        <p:blipFill>
          <a:blip r:embed="rId3" cstate="print"/>
          <a:srcRect/>
          <a:stretch>
            <a:fillRect/>
          </a:stretch>
        </p:blipFill>
        <p:spPr bwMode="auto">
          <a:xfrm>
            <a:off x="2408238" y="1114425"/>
            <a:ext cx="4457700" cy="4756150"/>
          </a:xfrm>
          <a:prstGeom prst="rect">
            <a:avLst/>
          </a:prstGeom>
          <a:noFill/>
          <a:ln w="9525">
            <a:noFill/>
            <a:miter lim="800000"/>
            <a:headEnd/>
            <a:tailEnd/>
          </a:ln>
        </p:spPr>
      </p:pic>
      <p:sp>
        <p:nvSpPr>
          <p:cNvPr id="4" name="Rectangle 2"/>
          <p:cNvSpPr txBox="1">
            <a:spLocks noChangeArrowheads="1"/>
          </p:cNvSpPr>
          <p:nvPr/>
        </p:nvSpPr>
        <p:spPr bwMode="auto">
          <a:xfrm>
            <a:off x="251520" y="5517232"/>
            <a:ext cx="8517632"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tx2"/>
                </a:solidFill>
                <a:effectLst/>
                <a:uLnTx/>
                <a:uFillTx/>
                <a:latin typeface="+mj-lt"/>
                <a:ea typeface="ＭＳ Ｐゴシック" pitchFamily="-110" charset="-128"/>
                <a:cs typeface="+mj-cs"/>
              </a:rPr>
              <a:t>Did I mention </a:t>
            </a:r>
            <a:r>
              <a:rPr kumimoji="0" lang="en-US" sz="2800" b="1" i="0" u="none" strike="noStrike" kern="0" cap="none" spc="0" normalizeH="0" baseline="0" noProof="0" dirty="0" err="1" smtClean="0">
                <a:ln>
                  <a:noFill/>
                </a:ln>
                <a:solidFill>
                  <a:schemeClr val="tx2"/>
                </a:solidFill>
                <a:effectLst/>
                <a:uLnTx/>
                <a:uFillTx/>
                <a:latin typeface="+mj-lt"/>
                <a:ea typeface="ＭＳ Ｐゴシック" pitchFamily="-110" charset="-128"/>
                <a:cs typeface="+mj-cs"/>
              </a:rPr>
              <a:t>SnowFROC</a:t>
            </a:r>
            <a:r>
              <a:rPr kumimoji="0" lang="en-US" sz="2800" b="1" i="0" u="none" strike="noStrike" kern="0" cap="none" spc="0" normalizeH="0" baseline="0" noProof="0" dirty="0" smtClean="0">
                <a:ln>
                  <a:noFill/>
                </a:ln>
                <a:solidFill>
                  <a:schemeClr val="tx2"/>
                </a:solidFill>
                <a:effectLst/>
                <a:uLnTx/>
                <a:uFillTx/>
                <a:latin typeface="+mj-lt"/>
                <a:ea typeface="ＭＳ Ｐゴシック" pitchFamily="-110" charset="-128"/>
                <a:cs typeface="+mj-cs"/>
              </a:rPr>
              <a:t>?</a:t>
            </a:r>
            <a:r>
              <a:rPr kumimoji="0" lang="en-US" sz="2800" b="1" i="0" u="none" strike="noStrike" kern="0" cap="none" spc="0" normalizeH="0" noProof="0" dirty="0" smtClean="0">
                <a:ln>
                  <a:noFill/>
                </a:ln>
                <a:solidFill>
                  <a:schemeClr val="tx2"/>
                </a:solidFill>
                <a:effectLst/>
                <a:uLnTx/>
                <a:uFillTx/>
                <a:latin typeface="+mj-lt"/>
                <a:ea typeface="ＭＳ Ｐゴシック" pitchFamily="-110" charset="-128"/>
                <a:cs typeface="+mj-cs"/>
              </a:rPr>
              <a:t>    </a:t>
            </a:r>
            <a:r>
              <a:rPr kumimoji="0" lang="en-US" sz="2400" b="1" i="0" u="none" strike="noStrike" kern="0" cap="none" spc="0" normalizeH="0" noProof="0" dirty="0" smtClean="0">
                <a:ln>
                  <a:noFill/>
                </a:ln>
                <a:solidFill>
                  <a:schemeClr val="tx2"/>
                </a:solidFill>
                <a:effectLst/>
                <a:uLnTx/>
                <a:uFillTx/>
                <a:latin typeface="+mj-lt"/>
                <a:ea typeface="ＭＳ Ｐゴシック" pitchFamily="-110" charset="-128"/>
                <a:cs typeface="+mj-cs"/>
              </a:rPr>
              <a:t>www.snowfroc.com</a:t>
            </a:r>
            <a:endParaRPr kumimoji="0" lang="en-US" sz="2800" b="1" i="0" u="none" strike="noStrike" kern="0" cap="none" spc="0" normalizeH="0" baseline="0" noProof="0" dirty="0" smtClean="0">
              <a:ln>
                <a:noFill/>
              </a:ln>
              <a:solidFill>
                <a:schemeClr val="tx2"/>
              </a:solidFill>
              <a:effectLst/>
              <a:uLnTx/>
              <a:uFillTx/>
              <a:latin typeface="+mj-lt"/>
              <a:ea typeface="ＭＳ Ｐゴシック" pitchFamily="-110" charset="-128"/>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val 2"/>
          <p:cNvSpPr>
            <a:spLocks noChangeArrowheads="1"/>
          </p:cNvSpPr>
          <p:nvPr/>
        </p:nvSpPr>
        <p:spPr bwMode="auto">
          <a:xfrm>
            <a:off x="3851275" y="1268413"/>
            <a:ext cx="4394200" cy="4394200"/>
          </a:xfrm>
          <a:prstGeom prst="ellipse">
            <a:avLst/>
          </a:prstGeom>
          <a:solidFill>
            <a:srgbClr val="C80000"/>
          </a:solidFill>
          <a:ln w="9525">
            <a:noFill/>
            <a:round/>
            <a:headEnd/>
            <a:tailEnd/>
          </a:ln>
        </p:spPr>
        <p:txBody>
          <a:bodyPr wrap="none" anchor="ctr"/>
          <a:lstStyle/>
          <a:p>
            <a:pPr defTabSz="449263">
              <a:lnSpc>
                <a:spcPct val="93000"/>
              </a:lnSpc>
              <a:buClr>
                <a:srgbClr val="000000"/>
              </a:buClr>
              <a:buSzPct val="100000"/>
              <a:buFont typeface="Arial" charset="0"/>
              <a:buNone/>
            </a:pPr>
            <a:endParaRPr lang="nl-NL" sz="1800">
              <a:solidFill>
                <a:schemeClr val="bg1"/>
              </a:solidFill>
              <a:latin typeface="Arial" charset="0"/>
            </a:endParaRPr>
          </a:p>
        </p:txBody>
      </p:sp>
      <p:sp>
        <p:nvSpPr>
          <p:cNvPr id="6147" name="Freeform 3"/>
          <p:cNvSpPr>
            <a:spLocks/>
          </p:cNvSpPr>
          <p:nvPr/>
        </p:nvSpPr>
        <p:spPr bwMode="auto">
          <a:xfrm>
            <a:off x="633413" y="1165225"/>
            <a:ext cx="4443412" cy="1420813"/>
          </a:xfrm>
          <a:custGeom>
            <a:avLst/>
            <a:gdLst>
              <a:gd name="T0" fmla="*/ 307459020 w 2799"/>
              <a:gd name="T1" fmla="*/ 2147483647 h 895"/>
              <a:gd name="T2" fmla="*/ 2147483647 w 2799"/>
              <a:gd name="T3" fmla="*/ 2147483647 h 895"/>
              <a:gd name="T4" fmla="*/ 2147483647 w 2799"/>
              <a:gd name="T5" fmla="*/ 2147483647 h 895"/>
              <a:gd name="T6" fmla="*/ 2147483647 w 2799"/>
              <a:gd name="T7" fmla="*/ 1902719707 h 895"/>
              <a:gd name="T8" fmla="*/ 2147483647 w 2799"/>
              <a:gd name="T9" fmla="*/ 1469252401 h 895"/>
              <a:gd name="T10" fmla="*/ 2147483647 w 2799"/>
              <a:gd name="T11" fmla="*/ 851813277 h 895"/>
              <a:gd name="T12" fmla="*/ 2147483647 w 2799"/>
              <a:gd name="T13" fmla="*/ 473789611 h 895"/>
              <a:gd name="T14" fmla="*/ 2147483647 w 2799"/>
              <a:gd name="T15" fmla="*/ 743447145 h 895"/>
              <a:gd name="T16" fmla="*/ 2147483647 w 2799"/>
              <a:gd name="T17" fmla="*/ 907256719 h 895"/>
              <a:gd name="T18" fmla="*/ 2147483647 w 2799"/>
              <a:gd name="T19" fmla="*/ 1033264541 h 895"/>
              <a:gd name="T20" fmla="*/ 2147483647 w 2799"/>
              <a:gd name="T21" fmla="*/ 1073587044 h 895"/>
              <a:gd name="T22" fmla="*/ 2147483647 w 2799"/>
              <a:gd name="T23" fmla="*/ 990422675 h 895"/>
              <a:gd name="T24" fmla="*/ 2147483647 w 2799"/>
              <a:gd name="T25" fmla="*/ 181451314 h 895"/>
              <a:gd name="T26" fmla="*/ 2147483647 w 2799"/>
              <a:gd name="T27" fmla="*/ 496471813 h 895"/>
              <a:gd name="T28" fmla="*/ 2147483647 w 2799"/>
              <a:gd name="T29" fmla="*/ 37803153 h 895"/>
              <a:gd name="T30" fmla="*/ 2147483647 w 2799"/>
              <a:gd name="T31" fmla="*/ 269657633 h 895"/>
              <a:gd name="T32" fmla="*/ 1335682593 w 2799"/>
              <a:gd name="T33" fmla="*/ 1055946743 h 895"/>
              <a:gd name="T34" fmla="*/ 171370596 w 2799"/>
              <a:gd name="T35" fmla="*/ 2069050032 h 895"/>
              <a:gd name="T36" fmla="*/ 307459020 w 2799"/>
              <a:gd name="T37" fmla="*/ 2147483647 h 8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99"/>
              <a:gd name="T58" fmla="*/ 0 h 895"/>
              <a:gd name="T59" fmla="*/ 2799 w 2799"/>
              <a:gd name="T60" fmla="*/ 895 h 8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99" h="895">
                <a:moveTo>
                  <a:pt x="122" y="865"/>
                </a:moveTo>
                <a:cubicBezTo>
                  <a:pt x="366" y="881"/>
                  <a:pt x="1217" y="867"/>
                  <a:pt x="1473" y="865"/>
                </a:cubicBezTo>
                <a:cubicBezTo>
                  <a:pt x="1728" y="863"/>
                  <a:pt x="1635" y="872"/>
                  <a:pt x="1655" y="854"/>
                </a:cubicBezTo>
                <a:cubicBezTo>
                  <a:pt x="1674" y="836"/>
                  <a:pt x="1603" y="800"/>
                  <a:pt x="1591" y="755"/>
                </a:cubicBezTo>
                <a:cubicBezTo>
                  <a:pt x="1578" y="710"/>
                  <a:pt x="1558" y="652"/>
                  <a:pt x="1582" y="583"/>
                </a:cubicBezTo>
                <a:cubicBezTo>
                  <a:pt x="1606" y="514"/>
                  <a:pt x="1661" y="404"/>
                  <a:pt x="1735" y="338"/>
                </a:cubicBezTo>
                <a:cubicBezTo>
                  <a:pt x="1809" y="272"/>
                  <a:pt x="1913" y="195"/>
                  <a:pt x="2026" y="188"/>
                </a:cubicBezTo>
                <a:cubicBezTo>
                  <a:pt x="2139" y="181"/>
                  <a:pt x="2377" y="266"/>
                  <a:pt x="2415" y="295"/>
                </a:cubicBezTo>
                <a:cubicBezTo>
                  <a:pt x="2453" y="324"/>
                  <a:pt x="2209" y="341"/>
                  <a:pt x="2253" y="360"/>
                </a:cubicBezTo>
                <a:cubicBezTo>
                  <a:pt x="2297" y="379"/>
                  <a:pt x="2592" y="399"/>
                  <a:pt x="2679" y="410"/>
                </a:cubicBezTo>
                <a:cubicBezTo>
                  <a:pt x="2766" y="421"/>
                  <a:pt x="2766" y="429"/>
                  <a:pt x="2778" y="426"/>
                </a:cubicBezTo>
                <a:cubicBezTo>
                  <a:pt x="2790" y="423"/>
                  <a:pt x="2799" y="452"/>
                  <a:pt x="2751" y="393"/>
                </a:cubicBezTo>
                <a:cubicBezTo>
                  <a:pt x="2702" y="334"/>
                  <a:pt x="2534" y="105"/>
                  <a:pt x="2488" y="72"/>
                </a:cubicBezTo>
                <a:cubicBezTo>
                  <a:pt x="2443" y="39"/>
                  <a:pt x="2562" y="206"/>
                  <a:pt x="2482" y="197"/>
                </a:cubicBezTo>
                <a:cubicBezTo>
                  <a:pt x="2401" y="188"/>
                  <a:pt x="2212" y="30"/>
                  <a:pt x="2008" y="15"/>
                </a:cubicBezTo>
                <a:cubicBezTo>
                  <a:pt x="1804" y="0"/>
                  <a:pt x="1505" y="40"/>
                  <a:pt x="1258" y="107"/>
                </a:cubicBezTo>
                <a:cubicBezTo>
                  <a:pt x="1011" y="174"/>
                  <a:pt x="728" y="300"/>
                  <a:pt x="530" y="419"/>
                </a:cubicBezTo>
                <a:cubicBezTo>
                  <a:pt x="332" y="538"/>
                  <a:pt x="137" y="747"/>
                  <a:pt x="68" y="821"/>
                </a:cubicBezTo>
                <a:cubicBezTo>
                  <a:pt x="0" y="895"/>
                  <a:pt x="111" y="856"/>
                  <a:pt x="122" y="865"/>
                </a:cubicBezTo>
                <a:close/>
              </a:path>
            </a:pathLst>
          </a:custGeom>
          <a:solidFill>
            <a:srgbClr val="6699FF"/>
          </a:solidFill>
          <a:ln w="9525">
            <a:noFill/>
            <a:round/>
            <a:headEnd/>
            <a:tailEnd/>
          </a:ln>
        </p:spPr>
        <p:txBody>
          <a:bodyPr/>
          <a:lstStyle/>
          <a:p>
            <a:endParaRPr lang="en-US"/>
          </a:p>
        </p:txBody>
      </p:sp>
      <p:sp>
        <p:nvSpPr>
          <p:cNvPr id="6148" name="Rectangle 4"/>
          <p:cNvSpPr>
            <a:spLocks noChangeArrowheads="1"/>
          </p:cNvSpPr>
          <p:nvPr/>
        </p:nvSpPr>
        <p:spPr bwMode="auto">
          <a:xfrm>
            <a:off x="457200" y="188913"/>
            <a:ext cx="8229600" cy="792162"/>
          </a:xfrm>
          <a:prstGeom prst="rect">
            <a:avLst/>
          </a:prstGeom>
          <a:noFill/>
          <a:ln w="9525">
            <a:noFill/>
            <a:miter lim="800000"/>
            <a:headEnd/>
            <a:tailEnd/>
          </a:ln>
        </p:spPr>
        <p:txBody>
          <a:bodyPr lIns="0" tIns="0" rIns="0" bIns="0" anchor="ctr"/>
          <a:lstStyle/>
          <a:p>
            <a:r>
              <a:rPr lang="en-US" sz="2800" b="1">
                <a:solidFill>
                  <a:schemeClr val="tx2"/>
                </a:solidFill>
              </a:rPr>
              <a:t>OWASP Body of Knowledge</a:t>
            </a:r>
          </a:p>
        </p:txBody>
      </p:sp>
      <p:sp>
        <p:nvSpPr>
          <p:cNvPr id="6149" name="Line 5"/>
          <p:cNvSpPr>
            <a:spLocks noChangeShapeType="1"/>
          </p:cNvSpPr>
          <p:nvPr/>
        </p:nvSpPr>
        <p:spPr bwMode="auto">
          <a:xfrm>
            <a:off x="6059488" y="1271588"/>
            <a:ext cx="0" cy="4392612"/>
          </a:xfrm>
          <a:prstGeom prst="line">
            <a:avLst/>
          </a:prstGeom>
          <a:noFill/>
          <a:ln w="57150">
            <a:solidFill>
              <a:srgbClr val="EAEAEA"/>
            </a:solidFill>
            <a:round/>
            <a:headEnd/>
            <a:tailEnd/>
          </a:ln>
        </p:spPr>
        <p:txBody>
          <a:bodyPr/>
          <a:lstStyle/>
          <a:p>
            <a:endParaRPr lang="en-US"/>
          </a:p>
        </p:txBody>
      </p:sp>
      <p:sp>
        <p:nvSpPr>
          <p:cNvPr id="6150" name="Line 6"/>
          <p:cNvSpPr>
            <a:spLocks noChangeShapeType="1"/>
          </p:cNvSpPr>
          <p:nvPr/>
        </p:nvSpPr>
        <p:spPr bwMode="auto">
          <a:xfrm flipV="1">
            <a:off x="4213225" y="2351088"/>
            <a:ext cx="3743325" cy="2303462"/>
          </a:xfrm>
          <a:prstGeom prst="line">
            <a:avLst/>
          </a:prstGeom>
          <a:noFill/>
          <a:ln w="57150">
            <a:solidFill>
              <a:srgbClr val="EAEAEA"/>
            </a:solidFill>
            <a:round/>
            <a:headEnd/>
            <a:tailEnd/>
          </a:ln>
        </p:spPr>
        <p:txBody>
          <a:bodyPr/>
          <a:lstStyle/>
          <a:p>
            <a:endParaRPr lang="en-US"/>
          </a:p>
        </p:txBody>
      </p:sp>
      <p:sp>
        <p:nvSpPr>
          <p:cNvPr id="6151" name="Line 7"/>
          <p:cNvSpPr>
            <a:spLocks noChangeShapeType="1"/>
          </p:cNvSpPr>
          <p:nvPr/>
        </p:nvSpPr>
        <p:spPr bwMode="auto">
          <a:xfrm>
            <a:off x="4140200" y="2422525"/>
            <a:ext cx="3816350" cy="2160588"/>
          </a:xfrm>
          <a:prstGeom prst="line">
            <a:avLst/>
          </a:prstGeom>
          <a:noFill/>
          <a:ln w="57150">
            <a:solidFill>
              <a:srgbClr val="EAEAEA"/>
            </a:solidFill>
            <a:round/>
            <a:headEnd/>
            <a:tailEnd/>
          </a:ln>
        </p:spPr>
        <p:txBody>
          <a:bodyPr/>
          <a:lstStyle/>
          <a:p>
            <a:endParaRPr lang="en-US"/>
          </a:p>
        </p:txBody>
      </p:sp>
      <p:sp>
        <p:nvSpPr>
          <p:cNvPr id="6152" name="Oval 8"/>
          <p:cNvSpPr>
            <a:spLocks noChangeArrowheads="1"/>
          </p:cNvSpPr>
          <p:nvPr/>
        </p:nvSpPr>
        <p:spPr bwMode="auto">
          <a:xfrm>
            <a:off x="5221288" y="2638425"/>
            <a:ext cx="1655762" cy="1655763"/>
          </a:xfrm>
          <a:prstGeom prst="ellipse">
            <a:avLst/>
          </a:prstGeom>
          <a:solidFill>
            <a:srgbClr val="EAEAEA"/>
          </a:solidFill>
          <a:ln w="9525">
            <a:noFill/>
            <a:round/>
            <a:headEnd/>
            <a:tailEnd/>
          </a:ln>
        </p:spPr>
        <p:txBody>
          <a:bodyPr wrap="none" anchor="ctr"/>
          <a:lstStyle/>
          <a:p>
            <a:pPr algn="ctr" defTabSz="449263"/>
            <a:r>
              <a:rPr lang="en-US" sz="1200" b="1">
                <a:solidFill>
                  <a:srgbClr val="4D4D4D"/>
                </a:solidFill>
              </a:rPr>
              <a:t>Core Application </a:t>
            </a:r>
            <a:br>
              <a:rPr lang="en-US" sz="1200" b="1">
                <a:solidFill>
                  <a:srgbClr val="4D4D4D"/>
                </a:solidFill>
              </a:rPr>
            </a:br>
            <a:r>
              <a:rPr lang="en-US" sz="1200" b="1">
                <a:solidFill>
                  <a:srgbClr val="4D4D4D"/>
                </a:solidFill>
              </a:rPr>
              <a:t>Security</a:t>
            </a:r>
            <a:br>
              <a:rPr lang="en-US" sz="1200" b="1">
                <a:solidFill>
                  <a:srgbClr val="4D4D4D"/>
                </a:solidFill>
              </a:rPr>
            </a:br>
            <a:r>
              <a:rPr lang="en-US" sz="1200" b="1">
                <a:solidFill>
                  <a:srgbClr val="4D4D4D"/>
                </a:solidFill>
              </a:rPr>
              <a:t>Knowledge Base</a:t>
            </a:r>
          </a:p>
        </p:txBody>
      </p:sp>
      <p:sp>
        <p:nvSpPr>
          <p:cNvPr id="6153" name="Rectangle 9"/>
          <p:cNvSpPr>
            <a:spLocks noChangeArrowheads="1"/>
          </p:cNvSpPr>
          <p:nvPr/>
        </p:nvSpPr>
        <p:spPr bwMode="auto">
          <a:xfrm>
            <a:off x="3902075" y="3141663"/>
            <a:ext cx="1239838" cy="822325"/>
          </a:xfrm>
          <a:prstGeom prst="rect">
            <a:avLst/>
          </a:prstGeom>
          <a:noFill/>
          <a:ln w="9525">
            <a:noFill/>
            <a:miter lim="800000"/>
            <a:headEnd/>
            <a:tailEnd/>
          </a:ln>
        </p:spPr>
        <p:txBody>
          <a:bodyPr wrap="none">
            <a:spAutoFit/>
          </a:bodyPr>
          <a:lstStyle/>
          <a:p>
            <a:pPr algn="ctr" defTabSz="449263"/>
            <a:r>
              <a:rPr lang="en-US" sz="1200" b="1">
                <a:solidFill>
                  <a:schemeClr val="bg1"/>
                </a:solidFill>
              </a:rPr>
              <a:t>Acquiring and</a:t>
            </a:r>
            <a:br>
              <a:rPr lang="en-US" sz="1200" b="1">
                <a:solidFill>
                  <a:schemeClr val="bg1"/>
                </a:solidFill>
              </a:rPr>
            </a:br>
            <a:r>
              <a:rPr lang="en-US" sz="1200" b="1">
                <a:solidFill>
                  <a:schemeClr val="bg1"/>
                </a:solidFill>
              </a:rPr>
              <a:t>Building</a:t>
            </a:r>
            <a:br>
              <a:rPr lang="en-US" sz="1200" b="1">
                <a:solidFill>
                  <a:schemeClr val="bg1"/>
                </a:solidFill>
              </a:rPr>
            </a:br>
            <a:r>
              <a:rPr lang="en-US" sz="1200" b="1">
                <a:solidFill>
                  <a:schemeClr val="bg1"/>
                </a:solidFill>
              </a:rPr>
              <a:t>Secure</a:t>
            </a:r>
            <a:br>
              <a:rPr lang="en-US" sz="1200" b="1">
                <a:solidFill>
                  <a:schemeClr val="bg1"/>
                </a:solidFill>
              </a:rPr>
            </a:br>
            <a:r>
              <a:rPr lang="en-US" sz="1200" b="1">
                <a:solidFill>
                  <a:schemeClr val="bg1"/>
                </a:solidFill>
              </a:rPr>
              <a:t>Applications</a:t>
            </a:r>
          </a:p>
        </p:txBody>
      </p:sp>
      <p:sp>
        <p:nvSpPr>
          <p:cNvPr id="6154" name="Rectangle 10"/>
          <p:cNvSpPr>
            <a:spLocks noChangeArrowheads="1"/>
          </p:cNvSpPr>
          <p:nvPr/>
        </p:nvSpPr>
        <p:spPr bwMode="auto">
          <a:xfrm>
            <a:off x="4767263" y="1890713"/>
            <a:ext cx="1042987" cy="639762"/>
          </a:xfrm>
          <a:prstGeom prst="rect">
            <a:avLst/>
          </a:prstGeom>
          <a:noFill/>
          <a:ln w="9525">
            <a:noFill/>
            <a:miter lim="800000"/>
            <a:headEnd/>
            <a:tailEnd/>
          </a:ln>
        </p:spPr>
        <p:txBody>
          <a:bodyPr wrap="none">
            <a:spAutoFit/>
          </a:bodyPr>
          <a:lstStyle/>
          <a:p>
            <a:pPr algn="ctr" defTabSz="449263"/>
            <a:r>
              <a:rPr lang="en-US" sz="1200" b="1">
                <a:solidFill>
                  <a:schemeClr val="bg1"/>
                </a:solidFill>
              </a:rPr>
              <a:t>Verifying</a:t>
            </a:r>
            <a:br>
              <a:rPr lang="en-US" sz="1200" b="1">
                <a:solidFill>
                  <a:schemeClr val="bg1"/>
                </a:solidFill>
              </a:rPr>
            </a:br>
            <a:r>
              <a:rPr lang="en-US" sz="1200" b="1">
                <a:solidFill>
                  <a:schemeClr val="bg1"/>
                </a:solidFill>
              </a:rPr>
              <a:t>Application</a:t>
            </a:r>
            <a:br>
              <a:rPr lang="en-US" sz="1200" b="1">
                <a:solidFill>
                  <a:schemeClr val="bg1"/>
                </a:solidFill>
              </a:rPr>
            </a:br>
            <a:r>
              <a:rPr lang="en-US" sz="1200" b="1">
                <a:solidFill>
                  <a:schemeClr val="bg1"/>
                </a:solidFill>
              </a:rPr>
              <a:t>Security</a:t>
            </a:r>
          </a:p>
        </p:txBody>
      </p:sp>
      <p:sp>
        <p:nvSpPr>
          <p:cNvPr id="6155" name="Rectangle 11"/>
          <p:cNvSpPr>
            <a:spLocks noChangeArrowheads="1"/>
          </p:cNvSpPr>
          <p:nvPr/>
        </p:nvSpPr>
        <p:spPr bwMode="auto">
          <a:xfrm>
            <a:off x="6280150" y="1890713"/>
            <a:ext cx="1042988" cy="639762"/>
          </a:xfrm>
          <a:prstGeom prst="rect">
            <a:avLst/>
          </a:prstGeom>
          <a:noFill/>
          <a:ln w="9525">
            <a:noFill/>
            <a:miter lim="800000"/>
            <a:headEnd/>
            <a:tailEnd/>
          </a:ln>
        </p:spPr>
        <p:txBody>
          <a:bodyPr wrap="none">
            <a:spAutoFit/>
          </a:bodyPr>
          <a:lstStyle/>
          <a:p>
            <a:pPr algn="ctr" defTabSz="449263"/>
            <a:r>
              <a:rPr lang="en-US" sz="1200" b="1">
                <a:solidFill>
                  <a:schemeClr val="bg1"/>
                </a:solidFill>
              </a:rPr>
              <a:t>Managing</a:t>
            </a:r>
            <a:br>
              <a:rPr lang="en-US" sz="1200" b="1">
                <a:solidFill>
                  <a:schemeClr val="bg1"/>
                </a:solidFill>
              </a:rPr>
            </a:br>
            <a:r>
              <a:rPr lang="en-US" sz="1200" b="1">
                <a:solidFill>
                  <a:schemeClr val="bg1"/>
                </a:solidFill>
              </a:rPr>
              <a:t>Application</a:t>
            </a:r>
            <a:br>
              <a:rPr lang="en-US" sz="1200" b="1">
                <a:solidFill>
                  <a:schemeClr val="bg1"/>
                </a:solidFill>
              </a:rPr>
            </a:br>
            <a:r>
              <a:rPr lang="en-US" sz="1200" b="1">
                <a:solidFill>
                  <a:schemeClr val="bg1"/>
                </a:solidFill>
              </a:rPr>
              <a:t>Security</a:t>
            </a:r>
          </a:p>
        </p:txBody>
      </p:sp>
      <p:sp>
        <p:nvSpPr>
          <p:cNvPr id="6156" name="Rectangle 12"/>
          <p:cNvSpPr>
            <a:spLocks noChangeArrowheads="1"/>
          </p:cNvSpPr>
          <p:nvPr/>
        </p:nvSpPr>
        <p:spPr bwMode="auto">
          <a:xfrm>
            <a:off x="7058025" y="3068638"/>
            <a:ext cx="1042988" cy="639762"/>
          </a:xfrm>
          <a:prstGeom prst="rect">
            <a:avLst/>
          </a:prstGeom>
          <a:noFill/>
          <a:ln w="9525">
            <a:noFill/>
            <a:miter lim="800000"/>
            <a:headEnd/>
            <a:tailEnd/>
          </a:ln>
        </p:spPr>
        <p:txBody>
          <a:bodyPr wrap="none">
            <a:spAutoFit/>
          </a:bodyPr>
          <a:lstStyle/>
          <a:p>
            <a:pPr algn="ctr" defTabSz="449263"/>
            <a:r>
              <a:rPr lang="en-US" sz="1200" b="1">
                <a:solidFill>
                  <a:schemeClr val="bg1"/>
                </a:solidFill>
              </a:rPr>
              <a:t>Application</a:t>
            </a:r>
            <a:br>
              <a:rPr lang="en-US" sz="1200" b="1">
                <a:solidFill>
                  <a:schemeClr val="bg1"/>
                </a:solidFill>
              </a:rPr>
            </a:br>
            <a:r>
              <a:rPr lang="en-US" sz="1200" b="1">
                <a:solidFill>
                  <a:schemeClr val="bg1"/>
                </a:solidFill>
              </a:rPr>
              <a:t>Security</a:t>
            </a:r>
            <a:br>
              <a:rPr lang="en-US" sz="1200" b="1">
                <a:solidFill>
                  <a:schemeClr val="bg1"/>
                </a:solidFill>
              </a:rPr>
            </a:br>
            <a:r>
              <a:rPr lang="en-US" sz="1200" b="1">
                <a:solidFill>
                  <a:schemeClr val="bg1"/>
                </a:solidFill>
              </a:rPr>
              <a:t>Tools</a:t>
            </a:r>
          </a:p>
        </p:txBody>
      </p:sp>
      <p:sp>
        <p:nvSpPr>
          <p:cNvPr id="6157" name="Rectangle 13"/>
          <p:cNvSpPr>
            <a:spLocks noChangeArrowheads="1"/>
          </p:cNvSpPr>
          <p:nvPr/>
        </p:nvSpPr>
        <p:spPr bwMode="auto">
          <a:xfrm>
            <a:off x="6213475" y="4483100"/>
            <a:ext cx="1268413" cy="639763"/>
          </a:xfrm>
          <a:prstGeom prst="rect">
            <a:avLst/>
          </a:prstGeom>
          <a:noFill/>
          <a:ln w="9525">
            <a:noFill/>
            <a:miter lim="800000"/>
            <a:headEnd/>
            <a:tailEnd/>
          </a:ln>
        </p:spPr>
        <p:txBody>
          <a:bodyPr wrap="none">
            <a:spAutoFit/>
          </a:bodyPr>
          <a:lstStyle/>
          <a:p>
            <a:pPr algn="ctr" defTabSz="449263"/>
            <a:r>
              <a:rPr lang="en-US" sz="1200" b="1">
                <a:solidFill>
                  <a:schemeClr val="bg1"/>
                </a:solidFill>
              </a:rPr>
              <a:t>AppSec</a:t>
            </a:r>
            <a:br>
              <a:rPr lang="en-US" sz="1200" b="1">
                <a:solidFill>
                  <a:schemeClr val="bg1"/>
                </a:solidFill>
              </a:rPr>
            </a:br>
            <a:r>
              <a:rPr lang="en-US" sz="1200" b="1">
                <a:solidFill>
                  <a:schemeClr val="bg1"/>
                </a:solidFill>
              </a:rPr>
              <a:t>Education and</a:t>
            </a:r>
          </a:p>
          <a:p>
            <a:pPr algn="ctr" defTabSz="449263"/>
            <a:r>
              <a:rPr lang="en-US" sz="1200" b="1">
                <a:solidFill>
                  <a:schemeClr val="bg1"/>
                </a:solidFill>
              </a:rPr>
              <a:t>CBT</a:t>
            </a:r>
          </a:p>
        </p:txBody>
      </p:sp>
      <p:sp>
        <p:nvSpPr>
          <p:cNvPr id="6158" name="Rectangle 14"/>
          <p:cNvSpPr>
            <a:spLocks noChangeArrowheads="1"/>
          </p:cNvSpPr>
          <p:nvPr/>
        </p:nvSpPr>
        <p:spPr bwMode="auto">
          <a:xfrm>
            <a:off x="4741863" y="4554538"/>
            <a:ext cx="1185862" cy="639762"/>
          </a:xfrm>
          <a:prstGeom prst="rect">
            <a:avLst/>
          </a:prstGeom>
          <a:noFill/>
          <a:ln w="9525">
            <a:noFill/>
            <a:miter lim="800000"/>
            <a:headEnd/>
            <a:tailEnd/>
          </a:ln>
        </p:spPr>
        <p:txBody>
          <a:bodyPr wrap="none">
            <a:spAutoFit/>
          </a:bodyPr>
          <a:lstStyle/>
          <a:p>
            <a:pPr algn="ctr" defTabSz="449263"/>
            <a:r>
              <a:rPr lang="en-US" sz="1200" b="1">
                <a:solidFill>
                  <a:schemeClr val="bg1"/>
                </a:solidFill>
              </a:rPr>
              <a:t>Research to</a:t>
            </a:r>
          </a:p>
          <a:p>
            <a:pPr algn="ctr" defTabSz="449263"/>
            <a:r>
              <a:rPr lang="en-US" sz="1200" b="1">
                <a:solidFill>
                  <a:schemeClr val="bg1"/>
                </a:solidFill>
              </a:rPr>
              <a:t>Secure New</a:t>
            </a:r>
          </a:p>
          <a:p>
            <a:pPr algn="ctr" defTabSz="449263"/>
            <a:r>
              <a:rPr lang="en-US" sz="1200" b="1">
                <a:solidFill>
                  <a:schemeClr val="bg1"/>
                </a:solidFill>
              </a:rPr>
              <a:t>Technologies</a:t>
            </a:r>
          </a:p>
        </p:txBody>
      </p:sp>
      <p:sp>
        <p:nvSpPr>
          <p:cNvPr id="63503" name="AutoShape 15"/>
          <p:cNvSpPr>
            <a:spLocks/>
          </p:cNvSpPr>
          <p:nvPr/>
        </p:nvSpPr>
        <p:spPr bwMode="auto">
          <a:xfrm>
            <a:off x="7164388" y="4941888"/>
            <a:ext cx="1692275" cy="1266825"/>
          </a:xfrm>
          <a:prstGeom prst="borderCallout1">
            <a:avLst>
              <a:gd name="adj1" fmla="val 9023"/>
              <a:gd name="adj2" fmla="val -4505"/>
              <a:gd name="adj3" fmla="val -96366"/>
              <a:gd name="adj4" fmla="val -56847"/>
            </a:avLst>
          </a:prstGeom>
          <a:solidFill>
            <a:srgbClr val="FFFF99"/>
          </a:solidFill>
          <a:ln w="57150">
            <a:solidFill>
              <a:schemeClr val="tx1"/>
            </a:solidFill>
            <a:miter lim="800000"/>
            <a:headEnd/>
            <a:tailEnd type="triangle" w="med" len="med"/>
          </a:ln>
          <a:effectLst>
            <a:outerShdw dist="35921" dir="2700000" algn="ctr" rotWithShape="0">
              <a:schemeClr val="bg2"/>
            </a:outerShdw>
          </a:effectLst>
        </p:spPr>
        <p:txBody>
          <a:bodyPr/>
          <a:lstStyle/>
          <a:p>
            <a:pPr algn="ctr" defTabSz="449263">
              <a:defRPr/>
            </a:pPr>
            <a:r>
              <a:rPr lang="en-US" sz="1200" b="1">
                <a:solidFill>
                  <a:schemeClr val="tx2"/>
                </a:solidFill>
                <a:latin typeface="Tahoma" pitchFamily="34" charset="0"/>
                <a:cs typeface="Lucida Sans Unicode" pitchFamily="34" charset="0"/>
              </a:rPr>
              <a:t>Principles</a:t>
            </a:r>
          </a:p>
          <a:p>
            <a:pPr algn="ctr" defTabSz="449263">
              <a:defRPr/>
            </a:pPr>
            <a:r>
              <a:rPr lang="en-US" sz="1200" b="1">
                <a:solidFill>
                  <a:schemeClr val="tx2"/>
                </a:solidFill>
                <a:latin typeface="Tahoma" pitchFamily="34" charset="0"/>
                <a:cs typeface="Lucida Sans Unicode" pitchFamily="34" charset="0"/>
              </a:rPr>
              <a:t>Threat Agents, Attacks, Vulnerabilities, Impacts, and Countermeasures</a:t>
            </a:r>
          </a:p>
        </p:txBody>
      </p:sp>
      <p:sp>
        <p:nvSpPr>
          <p:cNvPr id="6160" name="Rectangle 16"/>
          <p:cNvSpPr>
            <a:spLocks noChangeArrowheads="1"/>
          </p:cNvSpPr>
          <p:nvPr/>
        </p:nvSpPr>
        <p:spPr bwMode="auto">
          <a:xfrm>
            <a:off x="323850" y="5807075"/>
            <a:ext cx="3024188" cy="577850"/>
          </a:xfrm>
          <a:prstGeom prst="rect">
            <a:avLst/>
          </a:prstGeom>
          <a:solidFill>
            <a:srgbClr val="FBFEDE"/>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BFEDE"/>
            </a:extrusionClr>
          </a:sp3d>
        </p:spPr>
        <p:txBody>
          <a:bodyPr anchor="ctr">
            <a:flatTx/>
          </a:bodyPr>
          <a:lstStyle/>
          <a:p>
            <a:pPr algn="ctr" defTabSz="449263"/>
            <a:r>
              <a:rPr lang="en-US" sz="1200" b="1">
                <a:solidFill>
                  <a:schemeClr val="tx2"/>
                </a:solidFill>
              </a:rPr>
              <a:t>OWASP Foundation 501c3</a:t>
            </a:r>
          </a:p>
        </p:txBody>
      </p:sp>
      <p:sp>
        <p:nvSpPr>
          <p:cNvPr id="6161" name="Rectangle 17"/>
          <p:cNvSpPr>
            <a:spLocks noChangeArrowheads="1"/>
          </p:cNvSpPr>
          <p:nvPr/>
        </p:nvSpPr>
        <p:spPr bwMode="auto">
          <a:xfrm>
            <a:off x="323850" y="5156200"/>
            <a:ext cx="3024188" cy="577850"/>
          </a:xfrm>
          <a:prstGeom prst="rect">
            <a:avLst/>
          </a:prstGeom>
          <a:solidFill>
            <a:srgbClr val="FBFEDE"/>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BFEDE"/>
            </a:extrusionClr>
          </a:sp3d>
        </p:spPr>
        <p:txBody>
          <a:bodyPr anchor="ctr">
            <a:flatTx/>
          </a:bodyPr>
          <a:lstStyle/>
          <a:p>
            <a:pPr algn="ctr" defTabSz="449263"/>
            <a:r>
              <a:rPr lang="en-US" sz="1200" b="1">
                <a:solidFill>
                  <a:schemeClr val="tx2"/>
                </a:solidFill>
              </a:rPr>
              <a:t>OWASP Community Platform</a:t>
            </a:r>
          </a:p>
          <a:p>
            <a:pPr algn="ctr" defTabSz="449263"/>
            <a:r>
              <a:rPr lang="en-US" sz="1200" b="1">
                <a:solidFill>
                  <a:schemeClr val="tx2"/>
                </a:solidFill>
              </a:rPr>
              <a:t>(wiki, forums, mailing lists)</a:t>
            </a:r>
          </a:p>
        </p:txBody>
      </p:sp>
      <p:sp>
        <p:nvSpPr>
          <p:cNvPr id="6162" name="Rectangle 18"/>
          <p:cNvSpPr>
            <a:spLocks noChangeArrowheads="1"/>
          </p:cNvSpPr>
          <p:nvPr/>
        </p:nvSpPr>
        <p:spPr bwMode="auto">
          <a:xfrm flipV="1">
            <a:off x="323850" y="2854325"/>
            <a:ext cx="936625" cy="2233613"/>
          </a:xfrm>
          <a:prstGeom prst="rect">
            <a:avLst/>
          </a:prstGeom>
          <a:solidFill>
            <a:srgbClr val="FBFEDE"/>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BFEDE"/>
            </a:extrusionClr>
          </a:sp3d>
        </p:spPr>
        <p:txBody>
          <a:bodyPr vert="eaVert" anchor="ctr">
            <a:flatTx/>
          </a:bodyPr>
          <a:lstStyle/>
          <a:p>
            <a:pPr algn="ctr" defTabSz="449263"/>
            <a:r>
              <a:rPr lang="en-US" sz="1200" b="1">
                <a:solidFill>
                  <a:schemeClr val="tx2"/>
                </a:solidFill>
              </a:rPr>
              <a:t>Projects</a:t>
            </a:r>
          </a:p>
        </p:txBody>
      </p:sp>
      <p:sp>
        <p:nvSpPr>
          <p:cNvPr id="6163" name="Rectangle 19"/>
          <p:cNvSpPr>
            <a:spLocks noChangeArrowheads="1"/>
          </p:cNvSpPr>
          <p:nvPr/>
        </p:nvSpPr>
        <p:spPr bwMode="auto">
          <a:xfrm flipV="1">
            <a:off x="1377950" y="2852738"/>
            <a:ext cx="936625" cy="2233612"/>
          </a:xfrm>
          <a:prstGeom prst="rect">
            <a:avLst/>
          </a:prstGeom>
          <a:solidFill>
            <a:srgbClr val="FBFEDE"/>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BFEDE"/>
            </a:extrusionClr>
          </a:sp3d>
        </p:spPr>
        <p:txBody>
          <a:bodyPr vert="eaVert" anchor="ctr">
            <a:flatTx/>
          </a:bodyPr>
          <a:lstStyle/>
          <a:p>
            <a:pPr algn="ctr" defTabSz="449263"/>
            <a:r>
              <a:rPr lang="en-US" sz="1200" b="1">
                <a:solidFill>
                  <a:schemeClr val="tx2"/>
                </a:solidFill>
              </a:rPr>
              <a:t>Chapters</a:t>
            </a:r>
          </a:p>
        </p:txBody>
      </p:sp>
      <p:sp>
        <p:nvSpPr>
          <p:cNvPr id="6164" name="Rectangle 20"/>
          <p:cNvSpPr>
            <a:spLocks noChangeArrowheads="1"/>
          </p:cNvSpPr>
          <p:nvPr/>
        </p:nvSpPr>
        <p:spPr bwMode="auto">
          <a:xfrm flipV="1">
            <a:off x="2411413" y="2852738"/>
            <a:ext cx="936625" cy="2233612"/>
          </a:xfrm>
          <a:prstGeom prst="rect">
            <a:avLst/>
          </a:prstGeom>
          <a:solidFill>
            <a:srgbClr val="FBFEDE"/>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BFEDE"/>
            </a:extrusionClr>
          </a:sp3d>
        </p:spPr>
        <p:txBody>
          <a:bodyPr vert="eaVert" anchor="ctr">
            <a:flatTx/>
          </a:bodyPr>
          <a:lstStyle/>
          <a:p>
            <a:pPr algn="ctr" defTabSz="449263"/>
            <a:r>
              <a:rPr lang="en-US" sz="1200" b="1">
                <a:solidFill>
                  <a:schemeClr val="tx2"/>
                </a:solidFill>
              </a:rPr>
              <a:t>AppSec Conferences</a:t>
            </a:r>
          </a:p>
        </p:txBody>
      </p:sp>
      <p:sp>
        <p:nvSpPr>
          <p:cNvPr id="6165" name="Line 21"/>
          <p:cNvSpPr>
            <a:spLocks noChangeShapeType="1"/>
          </p:cNvSpPr>
          <p:nvPr/>
        </p:nvSpPr>
        <p:spPr bwMode="auto">
          <a:xfrm>
            <a:off x="827088" y="2492375"/>
            <a:ext cx="2160587" cy="0"/>
          </a:xfrm>
          <a:prstGeom prst="line">
            <a:avLst/>
          </a:prstGeom>
          <a:noFill/>
          <a:ln w="9525">
            <a:noFill/>
            <a:round/>
            <a:headEnd/>
            <a:tailEnd/>
          </a:ln>
        </p:spPr>
        <p:txBody>
          <a:bodyPr/>
          <a:lstStyle/>
          <a:p>
            <a:endParaRPr lang="en-US"/>
          </a:p>
        </p:txBody>
      </p:sp>
      <p:sp>
        <p:nvSpPr>
          <p:cNvPr id="63510" name="AutoShape 22"/>
          <p:cNvSpPr>
            <a:spLocks/>
          </p:cNvSpPr>
          <p:nvPr/>
        </p:nvSpPr>
        <p:spPr bwMode="auto">
          <a:xfrm flipH="1">
            <a:off x="1763713" y="2201863"/>
            <a:ext cx="1692275" cy="1266825"/>
          </a:xfrm>
          <a:prstGeom prst="borderCallout1">
            <a:avLst>
              <a:gd name="adj1" fmla="val 9019"/>
              <a:gd name="adj2" fmla="val -4505"/>
              <a:gd name="adj3" fmla="val 73556"/>
              <a:gd name="adj4" fmla="val -43718"/>
            </a:avLst>
          </a:prstGeom>
          <a:solidFill>
            <a:srgbClr val="FFFF99"/>
          </a:solidFill>
          <a:ln w="57150">
            <a:solidFill>
              <a:schemeClr val="tx1"/>
            </a:solidFill>
            <a:miter lim="800000"/>
            <a:headEnd/>
            <a:tailEnd type="triangle" w="med" len="med"/>
          </a:ln>
          <a:effectLst>
            <a:outerShdw dist="35921" dir="2700000" algn="ctr" rotWithShape="0">
              <a:schemeClr val="bg2"/>
            </a:outerShdw>
          </a:effectLst>
        </p:spPr>
        <p:txBody>
          <a:bodyPr/>
          <a:lstStyle/>
          <a:p>
            <a:pPr algn="ctr" defTabSz="449263">
              <a:defRPr/>
            </a:pPr>
            <a:r>
              <a:rPr lang="en-US" sz="1200" b="1">
                <a:solidFill>
                  <a:schemeClr val="tx2"/>
                </a:solidFill>
                <a:latin typeface="Tahoma" pitchFamily="34" charset="0"/>
                <a:cs typeface="Lucida Sans Unicode" pitchFamily="34" charset="0"/>
              </a:rPr>
              <a:t>Guide to Building Secure  Web Applications and Web Services</a:t>
            </a:r>
          </a:p>
        </p:txBody>
      </p:sp>
      <p:sp>
        <p:nvSpPr>
          <p:cNvPr id="63511" name="AutoShape 23"/>
          <p:cNvSpPr>
            <a:spLocks/>
          </p:cNvSpPr>
          <p:nvPr/>
        </p:nvSpPr>
        <p:spPr bwMode="auto">
          <a:xfrm flipH="1">
            <a:off x="2339975" y="833438"/>
            <a:ext cx="1800225" cy="1266825"/>
          </a:xfrm>
          <a:prstGeom prst="borderCallout1">
            <a:avLst>
              <a:gd name="adj1" fmla="val 9019"/>
              <a:gd name="adj2" fmla="val -4236"/>
              <a:gd name="adj3" fmla="val 64912"/>
              <a:gd name="adj4" fmla="val -67199"/>
            </a:avLst>
          </a:prstGeom>
          <a:solidFill>
            <a:srgbClr val="FFFF99"/>
          </a:solidFill>
          <a:ln w="57150">
            <a:solidFill>
              <a:schemeClr val="tx1"/>
            </a:solidFill>
            <a:miter lim="800000"/>
            <a:headEnd/>
            <a:tailEnd type="triangle" w="med" len="med"/>
          </a:ln>
          <a:effectLst>
            <a:outerShdw dist="35921" dir="2700000" algn="ctr" rotWithShape="0">
              <a:schemeClr val="bg2"/>
            </a:outerShdw>
          </a:effectLst>
        </p:spPr>
        <p:txBody>
          <a:bodyPr/>
          <a:lstStyle/>
          <a:p>
            <a:pPr algn="ctr" defTabSz="449263">
              <a:defRPr/>
            </a:pPr>
            <a:r>
              <a:rPr lang="en-US" sz="1200" b="1">
                <a:solidFill>
                  <a:schemeClr val="tx2"/>
                </a:solidFill>
                <a:latin typeface="Tahoma" pitchFamily="34" charset="0"/>
                <a:cs typeface="Lucida Sans Unicode" pitchFamily="34" charset="0"/>
              </a:rPr>
              <a:t>Guide to Application Security Testing and </a:t>
            </a:r>
            <a:br>
              <a:rPr lang="en-US" sz="1200" b="1">
                <a:solidFill>
                  <a:schemeClr val="tx2"/>
                </a:solidFill>
                <a:latin typeface="Tahoma" pitchFamily="34" charset="0"/>
                <a:cs typeface="Lucida Sans Unicode" pitchFamily="34" charset="0"/>
              </a:rPr>
            </a:br>
            <a:r>
              <a:rPr lang="en-US" sz="1200" b="1">
                <a:solidFill>
                  <a:schemeClr val="tx2"/>
                </a:solidFill>
                <a:latin typeface="Tahoma" pitchFamily="34" charset="0"/>
                <a:cs typeface="Lucida Sans Unicode" pitchFamily="34" charset="0"/>
              </a:rPr>
              <a:t>Guide to Application Security Code Review</a:t>
            </a:r>
          </a:p>
        </p:txBody>
      </p:sp>
      <p:sp>
        <p:nvSpPr>
          <p:cNvPr id="63512" name="AutoShape 24"/>
          <p:cNvSpPr>
            <a:spLocks/>
          </p:cNvSpPr>
          <p:nvPr/>
        </p:nvSpPr>
        <p:spPr bwMode="auto">
          <a:xfrm>
            <a:off x="7451725" y="3716338"/>
            <a:ext cx="1692275" cy="1266825"/>
          </a:xfrm>
          <a:prstGeom prst="borderCallout1">
            <a:avLst>
              <a:gd name="adj1" fmla="val 9023"/>
              <a:gd name="adj2" fmla="val -4505"/>
              <a:gd name="adj3" fmla="val -17042"/>
              <a:gd name="adj4" fmla="val -10227"/>
            </a:avLst>
          </a:prstGeom>
          <a:solidFill>
            <a:srgbClr val="FFFF99"/>
          </a:solidFill>
          <a:ln w="57150">
            <a:solidFill>
              <a:schemeClr val="tx1"/>
            </a:solidFill>
            <a:miter lim="800000"/>
            <a:headEnd/>
            <a:tailEnd type="triangle" w="med" len="med"/>
          </a:ln>
          <a:effectLst>
            <a:outerShdw dist="35921" dir="2700000" algn="ctr" rotWithShape="0">
              <a:schemeClr val="bg2"/>
            </a:outerShdw>
          </a:effectLst>
        </p:spPr>
        <p:txBody>
          <a:bodyPr/>
          <a:lstStyle/>
          <a:p>
            <a:pPr algn="ctr" defTabSz="449263">
              <a:defRPr/>
            </a:pPr>
            <a:r>
              <a:rPr lang="en-US" sz="1200" b="1">
                <a:solidFill>
                  <a:schemeClr val="tx2"/>
                </a:solidFill>
                <a:latin typeface="Tahoma" pitchFamily="34" charset="0"/>
                <a:cs typeface="Lucida Sans Unicode" pitchFamily="34" charset="0"/>
              </a:rPr>
              <a:t>Tools for Scanning, Testing, Simulating, and Reporting Web Application Security Issues</a:t>
            </a:r>
          </a:p>
        </p:txBody>
      </p:sp>
      <p:sp>
        <p:nvSpPr>
          <p:cNvPr id="63513" name="AutoShape 25"/>
          <p:cNvSpPr>
            <a:spLocks/>
          </p:cNvSpPr>
          <p:nvPr/>
        </p:nvSpPr>
        <p:spPr bwMode="auto">
          <a:xfrm flipH="1">
            <a:off x="4427538" y="5299075"/>
            <a:ext cx="1692275" cy="1266825"/>
          </a:xfrm>
          <a:prstGeom prst="borderCallout1">
            <a:avLst>
              <a:gd name="adj1" fmla="val 9019"/>
              <a:gd name="adj2" fmla="val -4505"/>
              <a:gd name="adj3" fmla="val -28199"/>
              <a:gd name="adj4" fmla="val -28241"/>
            </a:avLst>
          </a:prstGeom>
          <a:solidFill>
            <a:srgbClr val="FFFF99"/>
          </a:solidFill>
          <a:ln w="57150">
            <a:solidFill>
              <a:schemeClr val="tx1"/>
            </a:solidFill>
            <a:miter lim="800000"/>
            <a:headEnd/>
            <a:tailEnd type="triangle" w="med" len="med"/>
          </a:ln>
          <a:effectLst>
            <a:outerShdw dist="35921" dir="2700000" algn="ctr" rotWithShape="0">
              <a:schemeClr val="bg2"/>
            </a:outerShdw>
          </a:effectLst>
        </p:spPr>
        <p:txBody>
          <a:bodyPr/>
          <a:lstStyle/>
          <a:p>
            <a:pPr algn="ctr" defTabSz="449263">
              <a:defRPr/>
            </a:pPr>
            <a:r>
              <a:rPr lang="en-US" sz="1200" b="1">
                <a:solidFill>
                  <a:schemeClr val="tx2"/>
                </a:solidFill>
                <a:latin typeface="Tahoma" pitchFamily="34" charset="0"/>
                <a:cs typeface="Lucida Sans Unicode" pitchFamily="34" charset="0"/>
              </a:rPr>
              <a:t>Web Based Learning Environment and Guide for Learning Application Security</a:t>
            </a:r>
          </a:p>
        </p:txBody>
      </p:sp>
      <p:sp>
        <p:nvSpPr>
          <p:cNvPr id="63514" name="AutoShape 26"/>
          <p:cNvSpPr>
            <a:spLocks/>
          </p:cNvSpPr>
          <p:nvPr/>
        </p:nvSpPr>
        <p:spPr bwMode="auto">
          <a:xfrm>
            <a:off x="7308850" y="422275"/>
            <a:ext cx="1692275" cy="1266825"/>
          </a:xfrm>
          <a:prstGeom prst="borderCallout1">
            <a:avLst>
              <a:gd name="adj1" fmla="val 9023"/>
              <a:gd name="adj2" fmla="val -4505"/>
              <a:gd name="adj3" fmla="val 110278"/>
              <a:gd name="adj4" fmla="val -31236"/>
            </a:avLst>
          </a:prstGeom>
          <a:solidFill>
            <a:srgbClr val="FFFF99"/>
          </a:solidFill>
          <a:ln w="57150">
            <a:solidFill>
              <a:schemeClr val="tx1"/>
            </a:solidFill>
            <a:miter lim="800000"/>
            <a:headEnd/>
            <a:tailEnd type="triangle" w="med" len="med"/>
          </a:ln>
          <a:effectLst>
            <a:outerShdw dist="35921" dir="2700000" algn="ctr" rotWithShape="0">
              <a:schemeClr val="bg2"/>
            </a:outerShdw>
          </a:effectLst>
        </p:spPr>
        <p:txBody>
          <a:bodyPr/>
          <a:lstStyle/>
          <a:p>
            <a:pPr algn="ctr" defTabSz="449263">
              <a:defRPr/>
            </a:pPr>
            <a:r>
              <a:rPr lang="en-US" sz="1200" b="1">
                <a:solidFill>
                  <a:schemeClr val="tx2"/>
                </a:solidFill>
                <a:latin typeface="Tahoma" pitchFamily="34" charset="0"/>
                <a:cs typeface="Lucida Sans Unicode" pitchFamily="34" charset="0"/>
              </a:rPr>
              <a:t>Guidance and Tools for Measuring and Managing Application Security</a:t>
            </a:r>
          </a:p>
        </p:txBody>
      </p:sp>
      <p:sp>
        <p:nvSpPr>
          <p:cNvPr id="63515" name="AutoShape 27"/>
          <p:cNvSpPr>
            <a:spLocks/>
          </p:cNvSpPr>
          <p:nvPr/>
        </p:nvSpPr>
        <p:spPr bwMode="auto">
          <a:xfrm flipH="1">
            <a:off x="2627313" y="4797425"/>
            <a:ext cx="1692275" cy="1266825"/>
          </a:xfrm>
          <a:prstGeom prst="borderCallout1">
            <a:avLst>
              <a:gd name="adj1" fmla="val 9019"/>
              <a:gd name="adj2" fmla="val -4505"/>
              <a:gd name="adj3" fmla="val -6144"/>
              <a:gd name="adj4" fmla="val -29176"/>
            </a:avLst>
          </a:prstGeom>
          <a:solidFill>
            <a:srgbClr val="FFFF99"/>
          </a:solidFill>
          <a:ln w="57150">
            <a:solidFill>
              <a:schemeClr val="tx1"/>
            </a:solidFill>
            <a:miter lim="800000"/>
            <a:headEnd/>
            <a:tailEnd type="triangle" w="med" len="med"/>
          </a:ln>
          <a:effectLst>
            <a:outerShdw dist="35921" dir="2700000" algn="ctr" rotWithShape="0">
              <a:schemeClr val="bg2"/>
            </a:outerShdw>
          </a:effectLst>
        </p:spPr>
        <p:txBody>
          <a:bodyPr/>
          <a:lstStyle/>
          <a:p>
            <a:pPr algn="ctr" defTabSz="449263">
              <a:defRPr/>
            </a:pPr>
            <a:r>
              <a:rPr lang="en-US" sz="1200" b="1">
                <a:solidFill>
                  <a:schemeClr val="tx2"/>
                </a:solidFill>
                <a:latin typeface="Tahoma" pitchFamily="34" charset="0"/>
                <a:cs typeface="Lucida Sans Unicode" pitchFamily="34" charset="0"/>
              </a:rPr>
              <a:t>Research Projects to Figure Out How to Secure the Use of New Technologies (like Ajax)</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Top level view</a:t>
            </a:r>
          </a:p>
        </p:txBody>
      </p:sp>
      <p:sp>
        <p:nvSpPr>
          <p:cNvPr id="7171" name="Rectangle 3"/>
          <p:cNvSpPr>
            <a:spLocks noGrp="1" noChangeArrowheads="1"/>
          </p:cNvSpPr>
          <p:nvPr>
            <p:ph type="body" idx="1"/>
          </p:nvPr>
        </p:nvSpPr>
        <p:spPr/>
        <p:txBody>
          <a:bodyPr/>
          <a:lstStyle/>
          <a:p>
            <a:pPr eaLnBrk="1" hangingPunct="1"/>
            <a:endParaRPr lang="nl-NL"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There are a lot of OWASP projects</a:t>
            </a:r>
          </a:p>
        </p:txBody>
      </p:sp>
      <p:sp>
        <p:nvSpPr>
          <p:cNvPr id="8195" name="AutoShape 3"/>
          <p:cNvSpPr>
            <a:spLocks noChangeAspect="1" noChangeArrowheads="1"/>
          </p:cNvSpPr>
          <p:nvPr>
            <p:ph type="body" idx="1"/>
          </p:nvPr>
        </p:nvSpPr>
        <p:spPr/>
        <p:txBody>
          <a:bodyPr/>
          <a:lstStyle/>
          <a:p>
            <a:endParaRPr lang="nl-NL" smtClean="0"/>
          </a:p>
        </p:txBody>
      </p:sp>
      <p:pic>
        <p:nvPicPr>
          <p:cNvPr id="8196" name="Picture 5"/>
          <p:cNvPicPr>
            <a:picLocks noChangeAspect="1" noChangeArrowheads="1"/>
          </p:cNvPicPr>
          <p:nvPr/>
        </p:nvPicPr>
        <p:blipFill>
          <a:blip r:embed="rId2" cstate="print"/>
          <a:srcRect/>
          <a:stretch>
            <a:fillRect/>
          </a:stretch>
        </p:blipFill>
        <p:spPr bwMode="auto">
          <a:xfrm>
            <a:off x="7740650" y="188913"/>
            <a:ext cx="1219200" cy="7620000"/>
          </a:xfrm>
          <a:prstGeom prst="rect">
            <a:avLst/>
          </a:prstGeom>
          <a:noFill/>
          <a:ln w="3175">
            <a:solidFill>
              <a:schemeClr val="tx1"/>
            </a:solidFill>
            <a:miter lim="800000"/>
            <a:headEnd/>
            <a:tailEnd/>
          </a:ln>
        </p:spPr>
      </p:pic>
      <p:pic>
        <p:nvPicPr>
          <p:cNvPr id="8197" name="Picture 6"/>
          <p:cNvPicPr>
            <a:picLocks noChangeAspect="1" noChangeArrowheads="1"/>
          </p:cNvPicPr>
          <p:nvPr/>
        </p:nvPicPr>
        <p:blipFill>
          <a:blip r:embed="rId3" cstate="print"/>
          <a:srcRect/>
          <a:stretch>
            <a:fillRect/>
          </a:stretch>
        </p:blipFill>
        <p:spPr bwMode="auto">
          <a:xfrm>
            <a:off x="250825" y="1144588"/>
            <a:ext cx="3743325" cy="2578100"/>
          </a:xfrm>
          <a:prstGeom prst="rect">
            <a:avLst/>
          </a:prstGeom>
          <a:noFill/>
          <a:ln w="3175">
            <a:solidFill>
              <a:schemeClr val="tx1"/>
            </a:solidFill>
            <a:miter lim="800000"/>
            <a:headEnd/>
            <a:tailEnd/>
          </a:ln>
        </p:spPr>
      </p:pic>
      <p:pic>
        <p:nvPicPr>
          <p:cNvPr id="8198" name="Picture 7"/>
          <p:cNvPicPr>
            <a:picLocks noChangeAspect="1" noChangeArrowheads="1"/>
          </p:cNvPicPr>
          <p:nvPr/>
        </p:nvPicPr>
        <p:blipFill>
          <a:blip r:embed="rId4" cstate="print"/>
          <a:srcRect/>
          <a:stretch>
            <a:fillRect/>
          </a:stretch>
        </p:blipFill>
        <p:spPr bwMode="auto">
          <a:xfrm>
            <a:off x="4140200" y="1144588"/>
            <a:ext cx="3455988" cy="2767012"/>
          </a:xfrm>
          <a:prstGeom prst="rect">
            <a:avLst/>
          </a:prstGeom>
          <a:noFill/>
          <a:ln w="3175">
            <a:solidFill>
              <a:schemeClr val="tx1"/>
            </a:solidFill>
            <a:miter lim="800000"/>
            <a:headEnd/>
            <a:tailEnd/>
          </a:ln>
        </p:spPr>
      </p:pic>
      <p:pic>
        <p:nvPicPr>
          <p:cNvPr id="8199" name="Picture 8"/>
          <p:cNvPicPr>
            <a:picLocks noChangeAspect="1" noChangeArrowheads="1"/>
          </p:cNvPicPr>
          <p:nvPr/>
        </p:nvPicPr>
        <p:blipFill>
          <a:blip r:embed="rId5" cstate="print"/>
          <a:srcRect/>
          <a:stretch>
            <a:fillRect/>
          </a:stretch>
        </p:blipFill>
        <p:spPr bwMode="auto">
          <a:xfrm>
            <a:off x="250825" y="3808413"/>
            <a:ext cx="3744913" cy="2500312"/>
          </a:xfrm>
          <a:prstGeom prst="rect">
            <a:avLst/>
          </a:prstGeom>
          <a:noFill/>
          <a:ln w="3175">
            <a:solidFill>
              <a:schemeClr val="tx1"/>
            </a:solidFill>
            <a:miter lim="800000"/>
            <a:headEnd/>
            <a:tailEnd/>
          </a:ln>
        </p:spPr>
      </p:pic>
      <p:pic>
        <p:nvPicPr>
          <p:cNvPr id="8200" name="Picture 9"/>
          <p:cNvPicPr>
            <a:picLocks noChangeAspect="1" noChangeArrowheads="1"/>
          </p:cNvPicPr>
          <p:nvPr/>
        </p:nvPicPr>
        <p:blipFill>
          <a:blip r:embed="rId6" cstate="print"/>
          <a:srcRect/>
          <a:stretch>
            <a:fillRect/>
          </a:stretch>
        </p:blipFill>
        <p:spPr bwMode="auto">
          <a:xfrm>
            <a:off x="4140200" y="4040188"/>
            <a:ext cx="3455988" cy="2151062"/>
          </a:xfrm>
          <a:prstGeom prst="rect">
            <a:avLst/>
          </a:prstGeom>
          <a:noFill/>
          <a:ln w="3175">
            <a:solidFill>
              <a:schemeClr val="tx1"/>
            </a:solidFill>
            <a:miter lim="800000"/>
            <a:headEnd/>
            <a:tailEnd/>
          </a:ln>
        </p:spPr>
      </p:pic>
      <p:pic>
        <p:nvPicPr>
          <p:cNvPr id="8201" name="Picture 10"/>
          <p:cNvPicPr>
            <a:picLocks noChangeAspect="1" noChangeArrowheads="1"/>
          </p:cNvPicPr>
          <p:nvPr/>
        </p:nvPicPr>
        <p:blipFill>
          <a:blip r:embed="rId7" cstate="print"/>
          <a:srcRect/>
          <a:stretch>
            <a:fillRect/>
          </a:stretch>
        </p:blipFill>
        <p:spPr bwMode="auto">
          <a:xfrm>
            <a:off x="250825" y="857250"/>
            <a:ext cx="3429000" cy="24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OWASP projects by numbers</a:t>
            </a:r>
          </a:p>
        </p:txBody>
      </p:sp>
      <p:sp>
        <p:nvSpPr>
          <p:cNvPr id="9219" name="AutoShape 3"/>
          <p:cNvSpPr>
            <a:spLocks noChangeAspect="1" noChangeArrowheads="1"/>
          </p:cNvSpPr>
          <p:nvPr>
            <p:ph type="body" idx="1"/>
          </p:nvPr>
        </p:nvSpPr>
        <p:spPr/>
        <p:txBody>
          <a:bodyPr/>
          <a:lstStyle/>
          <a:p>
            <a:r>
              <a:rPr lang="en-US" dirty="0" smtClean="0"/>
              <a:t>Total Projects: </a:t>
            </a:r>
            <a:r>
              <a:rPr lang="en-US" dirty="0" smtClean="0"/>
              <a:t>&gt;100</a:t>
            </a:r>
            <a:r>
              <a:rPr lang="en-US" dirty="0" smtClean="0"/>
              <a:t>	</a:t>
            </a:r>
            <a:r>
              <a:rPr lang="en-US" sz="1600" dirty="0" smtClean="0"/>
              <a:t/>
            </a:r>
            <a:br>
              <a:rPr lang="en-US" sz="1600" dirty="0" smtClean="0"/>
            </a:br>
            <a:endParaRPr lang="en-US" sz="2400" dirty="0" smtClean="0"/>
          </a:p>
          <a:p>
            <a:pPr lvl="1"/>
            <a:r>
              <a:rPr lang="en-US" dirty="0" smtClean="0"/>
              <a:t>Tools: </a:t>
            </a:r>
            <a:r>
              <a:rPr lang="en-US" dirty="0" smtClean="0"/>
              <a:t>~61</a:t>
            </a:r>
            <a:endParaRPr lang="en-US" sz="1600" dirty="0" smtClean="0"/>
          </a:p>
          <a:p>
            <a:pPr lvl="1"/>
            <a:r>
              <a:rPr lang="en-US" dirty="0" smtClean="0"/>
              <a:t>Documentation: </a:t>
            </a:r>
            <a:r>
              <a:rPr lang="en-US" dirty="0" smtClean="0"/>
              <a:t>~77</a:t>
            </a:r>
            <a:endParaRPr lang="en-US" dirty="0" smtClean="0"/>
          </a:p>
          <a:p>
            <a:pPr lvl="1"/>
            <a:r>
              <a:rPr lang="en-US" dirty="0" smtClean="0"/>
              <a:t>Code: ~14</a:t>
            </a:r>
            <a:endParaRPr lang="en-US" dirty="0" smtClean="0"/>
          </a:p>
          <a:p>
            <a:pPr lvl="1"/>
            <a:r>
              <a:rPr lang="en-US" dirty="0" smtClean="0"/>
              <a:t>“Unknown category”: ~40</a:t>
            </a:r>
            <a:endParaRPr lang="en-US" sz="1600" dirty="0" smtClean="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19256" cy="647799"/>
          </a:xfrm>
        </p:spPr>
        <p:txBody>
          <a:bodyPr/>
          <a:lstStyle/>
          <a:p>
            <a:r>
              <a:rPr lang="en-US" dirty="0" smtClean="0"/>
              <a:t>The Inventory</a:t>
            </a:r>
            <a:endParaRPr lang="en-US" dirty="0"/>
          </a:p>
        </p:txBody>
      </p:sp>
      <p:sp>
        <p:nvSpPr>
          <p:cNvPr id="4" name="Slide Number Placeholder 3"/>
          <p:cNvSpPr>
            <a:spLocks noGrp="1"/>
          </p:cNvSpPr>
          <p:nvPr>
            <p:ph type="sldNum" sz="quarter" idx="10"/>
          </p:nvPr>
        </p:nvSpPr>
        <p:spPr/>
        <p:txBody>
          <a:bodyPr/>
          <a:lstStyle/>
          <a:p>
            <a:pPr>
              <a:defRPr/>
            </a:pPr>
            <a:fld id="{E04A292C-3BAE-4172-8755-903DE21CE93E}" type="slidenum">
              <a:rPr lang="en-US" smtClean="0"/>
              <a:pPr>
                <a:defRPr/>
              </a:pPr>
              <a:t>7</a:t>
            </a:fld>
            <a:endParaRPr lang="en-US"/>
          </a:p>
        </p:txBody>
      </p:sp>
      <p:pic>
        <p:nvPicPr>
          <p:cNvPr id="81922" name="Picture 2"/>
          <p:cNvPicPr>
            <a:picLocks noChangeAspect="1" noChangeArrowheads="1"/>
          </p:cNvPicPr>
          <p:nvPr/>
        </p:nvPicPr>
        <p:blipFill>
          <a:blip r:embed="rId2" cstate="print"/>
          <a:srcRect/>
          <a:stretch>
            <a:fillRect/>
          </a:stretch>
        </p:blipFill>
        <p:spPr bwMode="auto">
          <a:xfrm>
            <a:off x="886651" y="744702"/>
            <a:ext cx="7097985" cy="587993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Documentation projects</a:t>
            </a:r>
          </a:p>
        </p:txBody>
      </p:sp>
      <p:pic>
        <p:nvPicPr>
          <p:cNvPr id="10243" name="Picture 4"/>
          <p:cNvPicPr>
            <a:picLocks noChangeAspect="1" noChangeArrowheads="1"/>
          </p:cNvPicPr>
          <p:nvPr>
            <p:ph type="body" idx="1"/>
          </p:nvPr>
        </p:nvPicPr>
        <p:blipFill>
          <a:blip r:embed="rId2" cstate="print"/>
          <a:srcRect/>
          <a:stretch>
            <a:fillRect/>
          </a:stretch>
        </p:blipFill>
        <p:spPr>
          <a:xfrm>
            <a:off x="612775" y="908050"/>
            <a:ext cx="5688013" cy="5602288"/>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Activities, Technologies </a:t>
            </a:r>
          </a:p>
        </p:txBody>
      </p:sp>
      <p:sp>
        <p:nvSpPr>
          <p:cNvPr id="11267" name="Rectangle 3"/>
          <p:cNvSpPr>
            <a:spLocks noGrp="1" noChangeArrowheads="1"/>
          </p:cNvSpPr>
          <p:nvPr>
            <p:ph type="body" idx="1"/>
          </p:nvPr>
        </p:nvSpPr>
        <p:spPr/>
        <p:txBody>
          <a:bodyPr/>
          <a:lstStyle/>
          <a:p>
            <a:endParaRPr lang="nl-NL" smtClean="0"/>
          </a:p>
        </p:txBody>
      </p:sp>
      <p:pic>
        <p:nvPicPr>
          <p:cNvPr id="11268" name="Picture 7"/>
          <p:cNvPicPr>
            <a:picLocks noChangeAspect="1" noChangeArrowheads="1"/>
          </p:cNvPicPr>
          <p:nvPr/>
        </p:nvPicPr>
        <p:blipFill>
          <a:blip r:embed="rId2" cstate="print"/>
          <a:srcRect/>
          <a:stretch>
            <a:fillRect/>
          </a:stretch>
        </p:blipFill>
        <p:spPr bwMode="auto">
          <a:xfrm>
            <a:off x="611188" y="3716338"/>
            <a:ext cx="7127875" cy="1725612"/>
          </a:xfrm>
          <a:prstGeom prst="rect">
            <a:avLst/>
          </a:prstGeom>
          <a:noFill/>
          <a:ln w="9525">
            <a:noFill/>
            <a:miter lim="800000"/>
            <a:headEnd/>
            <a:tailEnd/>
          </a:ln>
        </p:spPr>
      </p:pic>
      <p:pic>
        <p:nvPicPr>
          <p:cNvPr id="11269" name="Picture 8"/>
          <p:cNvPicPr>
            <a:picLocks noChangeAspect="1" noChangeArrowheads="1"/>
          </p:cNvPicPr>
          <p:nvPr/>
        </p:nvPicPr>
        <p:blipFill>
          <a:blip r:embed="rId3" cstate="print"/>
          <a:srcRect/>
          <a:stretch>
            <a:fillRect/>
          </a:stretch>
        </p:blipFill>
        <p:spPr bwMode="auto">
          <a:xfrm>
            <a:off x="611188" y="1196975"/>
            <a:ext cx="7129462" cy="2244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01/30/2007" val="LastModified"/>
</p:tagLst>
</file>

<file path=ppt/theme/theme1.xml><?xml version="1.0" encoding="utf-8"?>
<a:theme xmlns:a="http://schemas.openxmlformats.org/drawingml/2006/main" name="OWASP Plan Strawman">
  <a:themeElements>
    <a:clrScheme name="OWASP Plan Strawma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WASP Plan Strawm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1" i="0" u="none" strike="noStrike" cap="none" normalizeH="0" baseline="0" smtClean="0">
            <a:ln>
              <a:noFill/>
            </a:ln>
            <a:solidFill>
              <a:schemeClr val="bg2"/>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1" i="0" u="none" strike="noStrike" cap="none" normalizeH="0" baseline="0" smtClean="0">
            <a:ln>
              <a:noFill/>
            </a:ln>
            <a:solidFill>
              <a:schemeClr val="bg2"/>
            </a:solidFill>
            <a:effectLst/>
            <a:latin typeface="Tahoma" pitchFamily="34" charset="0"/>
          </a:defRPr>
        </a:defPPr>
      </a:lstStyle>
    </a:lnDef>
  </a:objectDefaults>
  <a:extraClrSchemeLst>
    <a:extraClrScheme>
      <a:clrScheme name="OWASP Plan Strawma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WASP Plan Strawma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WASP Plan Strawma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WASP Plan Strawma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WASP Plan Strawma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WASP Plan Strawma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WASP Plan Strawma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WASP Plan Strawma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WASP Plan Strawma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WASP Plan Strawma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WASP Plan Strawma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WASP Plan Strawma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21921</TotalTime>
  <Words>1089</Words>
  <Application>Microsoft Office PowerPoint</Application>
  <PresentationFormat>On-screen Show (4:3)</PresentationFormat>
  <Paragraphs>134</Paragraphs>
  <Slides>29</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8" baseType="lpstr">
      <vt:lpstr>Tahoma</vt:lpstr>
      <vt:lpstr>Arial</vt:lpstr>
      <vt:lpstr>ＭＳ Ｐゴシック</vt:lpstr>
      <vt:lpstr>Webdings</vt:lpstr>
      <vt:lpstr>Wingdings</vt:lpstr>
      <vt:lpstr>Lucida Sans Unicode</vt:lpstr>
      <vt:lpstr>OWASP Plan Strawman</vt:lpstr>
      <vt:lpstr>Custom Design</vt:lpstr>
      <vt:lpstr>Microsoft Office Excel 97-2003 Worksheet</vt:lpstr>
      <vt:lpstr>Tour of OWASP’s projects</vt:lpstr>
      <vt:lpstr>OWASP Tools and Technology</vt:lpstr>
      <vt:lpstr>Slide 3</vt:lpstr>
      <vt:lpstr>Top level view</vt:lpstr>
      <vt:lpstr>There are a lot of OWASP projects</vt:lpstr>
      <vt:lpstr>OWASP projects by numbers</vt:lpstr>
      <vt:lpstr>The Inventory</vt:lpstr>
      <vt:lpstr>Documentation projects</vt:lpstr>
      <vt:lpstr>Activities, Technologies </vt:lpstr>
      <vt:lpstr>Tools</vt:lpstr>
      <vt:lpstr>A Different View</vt:lpstr>
      <vt:lpstr>10 Projects you should know about</vt:lpstr>
      <vt:lpstr>1) OWASP Top 10 (Release Quality)</vt:lpstr>
      <vt:lpstr>Top 10 - 2010</vt:lpstr>
      <vt:lpstr>2) OWASP Testing Guide v2 (Release Quality)</vt:lpstr>
      <vt:lpstr>3) Legal Project (Release Quality)</vt:lpstr>
      <vt:lpstr>Slide 17</vt:lpstr>
      <vt:lpstr>4) Code Review (Release Quality; v2 soon)</vt:lpstr>
      <vt:lpstr>Code Review Guide TOC Snippet</vt:lpstr>
      <vt:lpstr>5) ESAPI (Beta+ Quality)</vt:lpstr>
      <vt:lpstr>6) CSRFGuard</vt:lpstr>
      <vt:lpstr>7) Web Goat (Release Quality)</vt:lpstr>
      <vt:lpstr>8) OWASP Secure Coding Practices Quick Reference Guides (Release Quality)</vt:lpstr>
      <vt:lpstr>Bonus:  Cheatsheets</vt:lpstr>
      <vt:lpstr>9) WebScarab (Release Quality)</vt:lpstr>
      <vt:lpstr>10) AntiSamy (Release)</vt:lpstr>
      <vt:lpstr>Other great projects</vt:lpstr>
      <vt:lpstr>The Big List  http://sl.owasp.org/gpcws-jun11-project-inventory </vt:lpstr>
      <vt:lpstr>Questions and Answers</vt:lpstr>
    </vt:vector>
  </TitlesOfParts>
  <Company>Fidelity Investments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Security Tools</dc:title>
  <dc:creator>a273150</dc:creator>
  <cp:lastModifiedBy>a</cp:lastModifiedBy>
  <cp:revision>424</cp:revision>
  <dcterms:created xsi:type="dcterms:W3CDTF">2005-02-22T11:34:09Z</dcterms:created>
  <dcterms:modified xsi:type="dcterms:W3CDTF">2012-02-15T17:37:35Z</dcterms:modified>
</cp:coreProperties>
</file>