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0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1" r:id="rId23"/>
    <p:sldId id="282" r:id="rId24"/>
    <p:sldId id="283" r:id="rId25"/>
    <p:sldId id="277" r:id="rId26"/>
    <p:sldId id="278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85"/>
    <a:srgbClr val="D8A5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 snapToGrid="0" snapToObjects="1" showGuides="1">
      <p:cViewPr varScale="1">
        <p:scale>
          <a:sx n="103" d="100"/>
          <a:sy n="103" d="100"/>
        </p:scale>
        <p:origin x="118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7372A4-41BB-477F-A1A7-87141473FD71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7B7E87D-7B7B-4C8E-9587-0A202D41030D}">
      <dgm:prSet phldrT="[Text]"/>
      <dgm:spPr/>
      <dgm:t>
        <a:bodyPr/>
        <a:lstStyle/>
        <a:p>
          <a:r>
            <a:rPr lang="en-GB" dirty="0" smtClean="0"/>
            <a:t>Direction</a:t>
          </a:r>
          <a:endParaRPr lang="en-US" dirty="0"/>
        </a:p>
      </dgm:t>
    </dgm:pt>
    <dgm:pt modelId="{094B362D-48AA-4CFF-BE48-891C94797095}" type="parTrans" cxnId="{59BBA467-5664-4995-8D63-CA74366B1185}">
      <dgm:prSet/>
      <dgm:spPr/>
      <dgm:t>
        <a:bodyPr/>
        <a:lstStyle/>
        <a:p>
          <a:endParaRPr lang="en-US"/>
        </a:p>
      </dgm:t>
    </dgm:pt>
    <dgm:pt modelId="{CDB190A8-E3C8-4B1D-B80C-1D67CCF4E3A8}" type="sibTrans" cxnId="{59BBA467-5664-4995-8D63-CA74366B1185}">
      <dgm:prSet/>
      <dgm:spPr/>
      <dgm:t>
        <a:bodyPr/>
        <a:lstStyle/>
        <a:p>
          <a:endParaRPr lang="en-US"/>
        </a:p>
      </dgm:t>
    </dgm:pt>
    <dgm:pt modelId="{32098BAD-8DDD-4A28-80B4-B72A5D15BB5E}">
      <dgm:prSet phldrT="[Text]"/>
      <dgm:spPr/>
      <dgm:t>
        <a:bodyPr/>
        <a:lstStyle/>
        <a:p>
          <a:r>
            <a:rPr lang="en-GB" dirty="0" smtClean="0"/>
            <a:t>Collection</a:t>
          </a:r>
          <a:endParaRPr lang="en-US" dirty="0"/>
        </a:p>
      </dgm:t>
    </dgm:pt>
    <dgm:pt modelId="{F49E4ED9-C34A-41AC-9996-2888C51C0671}" type="parTrans" cxnId="{76CDB503-9075-45DD-A234-8981782C33A0}">
      <dgm:prSet/>
      <dgm:spPr/>
      <dgm:t>
        <a:bodyPr/>
        <a:lstStyle/>
        <a:p>
          <a:endParaRPr lang="en-US"/>
        </a:p>
      </dgm:t>
    </dgm:pt>
    <dgm:pt modelId="{8D6B025D-F9B2-478E-8EE3-5EECAAF29E34}" type="sibTrans" cxnId="{76CDB503-9075-45DD-A234-8981782C33A0}">
      <dgm:prSet/>
      <dgm:spPr/>
      <dgm:t>
        <a:bodyPr/>
        <a:lstStyle/>
        <a:p>
          <a:endParaRPr lang="en-US"/>
        </a:p>
      </dgm:t>
    </dgm:pt>
    <dgm:pt modelId="{E1016C96-EBAF-49E1-9595-D3A2FF94D176}">
      <dgm:prSet phldrT="[Text]"/>
      <dgm:spPr/>
      <dgm:t>
        <a:bodyPr/>
        <a:lstStyle/>
        <a:p>
          <a:r>
            <a:rPr lang="en-GB" dirty="0" smtClean="0"/>
            <a:t>Processing</a:t>
          </a:r>
          <a:endParaRPr lang="en-US" dirty="0"/>
        </a:p>
      </dgm:t>
    </dgm:pt>
    <dgm:pt modelId="{87748A09-50A8-47A4-A2B2-24A0247D5126}" type="parTrans" cxnId="{8F1B3BB0-81CC-4960-98E7-D18928E3F89F}">
      <dgm:prSet/>
      <dgm:spPr/>
      <dgm:t>
        <a:bodyPr/>
        <a:lstStyle/>
        <a:p>
          <a:endParaRPr lang="en-US"/>
        </a:p>
      </dgm:t>
    </dgm:pt>
    <dgm:pt modelId="{E6E27BA3-9B44-47E4-9DCE-6E2003F4DEF2}" type="sibTrans" cxnId="{8F1B3BB0-81CC-4960-98E7-D18928E3F89F}">
      <dgm:prSet/>
      <dgm:spPr/>
      <dgm:t>
        <a:bodyPr/>
        <a:lstStyle/>
        <a:p>
          <a:endParaRPr lang="en-US"/>
        </a:p>
      </dgm:t>
    </dgm:pt>
    <dgm:pt modelId="{D74873C9-2EED-4B0F-9EA6-9160D00616D4}">
      <dgm:prSet phldrT="[Text]"/>
      <dgm:spPr/>
      <dgm:t>
        <a:bodyPr/>
        <a:lstStyle/>
        <a:p>
          <a:r>
            <a:rPr lang="en-GB" dirty="0" smtClean="0"/>
            <a:t>Dissemination</a:t>
          </a:r>
          <a:endParaRPr lang="en-US" dirty="0"/>
        </a:p>
      </dgm:t>
    </dgm:pt>
    <dgm:pt modelId="{8BD6FFF1-71CA-4A76-B293-65B59D948292}" type="parTrans" cxnId="{65B36D95-662D-4D53-8D6B-53FA69CCFBE1}">
      <dgm:prSet/>
      <dgm:spPr/>
      <dgm:t>
        <a:bodyPr/>
        <a:lstStyle/>
        <a:p>
          <a:endParaRPr lang="en-US"/>
        </a:p>
      </dgm:t>
    </dgm:pt>
    <dgm:pt modelId="{788CCA3B-6DDF-45B2-B562-0E60EC3A4DDF}" type="sibTrans" cxnId="{65B36D95-662D-4D53-8D6B-53FA69CCFBE1}">
      <dgm:prSet/>
      <dgm:spPr/>
      <dgm:t>
        <a:bodyPr/>
        <a:lstStyle/>
        <a:p>
          <a:endParaRPr lang="en-US"/>
        </a:p>
      </dgm:t>
    </dgm:pt>
    <dgm:pt modelId="{A6E9077A-C2E6-4D1E-8F9A-7D6D29C6EE8B}" type="pres">
      <dgm:prSet presAssocID="{D07372A4-41BB-477F-A1A7-87141473FD7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E4DCBD-0F1E-47D3-B794-590B093D35F6}" type="pres">
      <dgm:prSet presAssocID="{D07372A4-41BB-477F-A1A7-87141473FD71}" presName="cycle" presStyleCnt="0"/>
      <dgm:spPr/>
    </dgm:pt>
    <dgm:pt modelId="{40220821-0271-48F9-A400-6E42E97620D6}" type="pres">
      <dgm:prSet presAssocID="{B7B7E87D-7B7B-4C8E-9587-0A202D41030D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2C39B-9608-4BCA-81BF-DBF0F35C4AF7}" type="pres">
      <dgm:prSet presAssocID="{CDB190A8-E3C8-4B1D-B80C-1D67CCF4E3A8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D7A8D44E-466C-4750-95FA-ED6ABFABA7EE}" type="pres">
      <dgm:prSet presAssocID="{32098BAD-8DDD-4A28-80B4-B72A5D15BB5E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4238B2-EDBF-4FC2-A11B-46424EC1D63D}" type="pres">
      <dgm:prSet presAssocID="{E1016C96-EBAF-49E1-9595-D3A2FF94D176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7FC644-CF7E-43FD-A908-44DAE9224939}" type="pres">
      <dgm:prSet presAssocID="{D74873C9-2EED-4B0F-9EA6-9160D00616D4}" presName="nodeFollowingNodes" presStyleLbl="node1" presStyleIdx="3" presStyleCnt="4" custRadScaleRad="100026" custRadScaleInc="18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CDB503-9075-45DD-A234-8981782C33A0}" srcId="{D07372A4-41BB-477F-A1A7-87141473FD71}" destId="{32098BAD-8DDD-4A28-80B4-B72A5D15BB5E}" srcOrd="1" destOrd="0" parTransId="{F49E4ED9-C34A-41AC-9996-2888C51C0671}" sibTransId="{8D6B025D-F9B2-478E-8EE3-5EECAAF29E34}"/>
    <dgm:cxn modelId="{65B36D95-662D-4D53-8D6B-53FA69CCFBE1}" srcId="{D07372A4-41BB-477F-A1A7-87141473FD71}" destId="{D74873C9-2EED-4B0F-9EA6-9160D00616D4}" srcOrd="3" destOrd="0" parTransId="{8BD6FFF1-71CA-4A76-B293-65B59D948292}" sibTransId="{788CCA3B-6DDF-45B2-B562-0E60EC3A4DDF}"/>
    <dgm:cxn modelId="{0F378633-F67A-492E-A8C2-C227754A327E}" type="presOf" srcId="{CDB190A8-E3C8-4B1D-B80C-1D67CCF4E3A8}" destId="{0352C39B-9608-4BCA-81BF-DBF0F35C4AF7}" srcOrd="0" destOrd="0" presId="urn:microsoft.com/office/officeart/2005/8/layout/cycle3"/>
    <dgm:cxn modelId="{9996E5EB-BAA1-4F0A-BB8A-A5A325E4F0CB}" type="presOf" srcId="{E1016C96-EBAF-49E1-9595-D3A2FF94D176}" destId="{C24238B2-EDBF-4FC2-A11B-46424EC1D63D}" srcOrd="0" destOrd="0" presId="urn:microsoft.com/office/officeart/2005/8/layout/cycle3"/>
    <dgm:cxn modelId="{24BD1115-7FB1-4294-BE62-B2E19D8B5E05}" type="presOf" srcId="{D07372A4-41BB-477F-A1A7-87141473FD71}" destId="{A6E9077A-C2E6-4D1E-8F9A-7D6D29C6EE8B}" srcOrd="0" destOrd="0" presId="urn:microsoft.com/office/officeart/2005/8/layout/cycle3"/>
    <dgm:cxn modelId="{8F1B3BB0-81CC-4960-98E7-D18928E3F89F}" srcId="{D07372A4-41BB-477F-A1A7-87141473FD71}" destId="{E1016C96-EBAF-49E1-9595-D3A2FF94D176}" srcOrd="2" destOrd="0" parTransId="{87748A09-50A8-47A4-A2B2-24A0247D5126}" sibTransId="{E6E27BA3-9B44-47E4-9DCE-6E2003F4DEF2}"/>
    <dgm:cxn modelId="{2653602E-B706-430A-9AAF-7C94EA547B67}" type="presOf" srcId="{B7B7E87D-7B7B-4C8E-9587-0A202D41030D}" destId="{40220821-0271-48F9-A400-6E42E97620D6}" srcOrd="0" destOrd="0" presId="urn:microsoft.com/office/officeart/2005/8/layout/cycle3"/>
    <dgm:cxn modelId="{AAA3CE85-A879-4008-8C4E-A7A33E0A301C}" type="presOf" srcId="{32098BAD-8DDD-4A28-80B4-B72A5D15BB5E}" destId="{D7A8D44E-466C-4750-95FA-ED6ABFABA7EE}" srcOrd="0" destOrd="0" presId="urn:microsoft.com/office/officeart/2005/8/layout/cycle3"/>
    <dgm:cxn modelId="{59BBA467-5664-4995-8D63-CA74366B1185}" srcId="{D07372A4-41BB-477F-A1A7-87141473FD71}" destId="{B7B7E87D-7B7B-4C8E-9587-0A202D41030D}" srcOrd="0" destOrd="0" parTransId="{094B362D-48AA-4CFF-BE48-891C94797095}" sibTransId="{CDB190A8-E3C8-4B1D-B80C-1D67CCF4E3A8}"/>
    <dgm:cxn modelId="{44763C12-3FDA-464B-9723-166C132315A5}" type="presOf" srcId="{D74873C9-2EED-4B0F-9EA6-9160D00616D4}" destId="{CA7FC644-CF7E-43FD-A908-44DAE9224939}" srcOrd="0" destOrd="0" presId="urn:microsoft.com/office/officeart/2005/8/layout/cycle3"/>
    <dgm:cxn modelId="{9130DF81-FF8B-48F0-B058-86CB5D74EFC7}" type="presParOf" srcId="{A6E9077A-C2E6-4D1E-8F9A-7D6D29C6EE8B}" destId="{B7E4DCBD-0F1E-47D3-B794-590B093D35F6}" srcOrd="0" destOrd="0" presId="urn:microsoft.com/office/officeart/2005/8/layout/cycle3"/>
    <dgm:cxn modelId="{297B386F-9B21-41E7-91C8-C9986B8E5077}" type="presParOf" srcId="{B7E4DCBD-0F1E-47D3-B794-590B093D35F6}" destId="{40220821-0271-48F9-A400-6E42E97620D6}" srcOrd="0" destOrd="0" presId="urn:microsoft.com/office/officeart/2005/8/layout/cycle3"/>
    <dgm:cxn modelId="{24528EDD-E914-45FC-8F0C-15C6E93BB932}" type="presParOf" srcId="{B7E4DCBD-0F1E-47D3-B794-590B093D35F6}" destId="{0352C39B-9608-4BCA-81BF-DBF0F35C4AF7}" srcOrd="1" destOrd="0" presId="urn:microsoft.com/office/officeart/2005/8/layout/cycle3"/>
    <dgm:cxn modelId="{2E8066B3-AE75-440C-9C1C-3BB2DA3E6755}" type="presParOf" srcId="{B7E4DCBD-0F1E-47D3-B794-590B093D35F6}" destId="{D7A8D44E-466C-4750-95FA-ED6ABFABA7EE}" srcOrd="2" destOrd="0" presId="urn:microsoft.com/office/officeart/2005/8/layout/cycle3"/>
    <dgm:cxn modelId="{39DFE758-B49F-4AE4-B492-D20E54C5648D}" type="presParOf" srcId="{B7E4DCBD-0F1E-47D3-B794-590B093D35F6}" destId="{C24238B2-EDBF-4FC2-A11B-46424EC1D63D}" srcOrd="3" destOrd="0" presId="urn:microsoft.com/office/officeart/2005/8/layout/cycle3"/>
    <dgm:cxn modelId="{CF040D73-805D-482C-BE21-4C13D250B845}" type="presParOf" srcId="{B7E4DCBD-0F1E-47D3-B794-590B093D35F6}" destId="{CA7FC644-CF7E-43FD-A908-44DAE9224939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7372A4-41BB-477F-A1A7-87141473FD71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7B7E87D-7B7B-4C8E-9587-0A202D41030D}">
      <dgm:prSet phldrT="[Text]"/>
      <dgm:spPr/>
      <dgm:t>
        <a:bodyPr/>
        <a:lstStyle/>
        <a:p>
          <a:r>
            <a:rPr lang="en-GB" dirty="0" smtClean="0"/>
            <a:t>Direction</a:t>
          </a:r>
          <a:endParaRPr lang="en-US" dirty="0"/>
        </a:p>
      </dgm:t>
    </dgm:pt>
    <dgm:pt modelId="{094B362D-48AA-4CFF-BE48-891C94797095}" type="parTrans" cxnId="{59BBA467-5664-4995-8D63-CA74366B1185}">
      <dgm:prSet/>
      <dgm:spPr/>
      <dgm:t>
        <a:bodyPr/>
        <a:lstStyle/>
        <a:p>
          <a:endParaRPr lang="en-US"/>
        </a:p>
      </dgm:t>
    </dgm:pt>
    <dgm:pt modelId="{CDB190A8-E3C8-4B1D-B80C-1D67CCF4E3A8}" type="sibTrans" cxnId="{59BBA467-5664-4995-8D63-CA74366B1185}">
      <dgm:prSet/>
      <dgm:spPr/>
      <dgm:t>
        <a:bodyPr/>
        <a:lstStyle/>
        <a:p>
          <a:endParaRPr lang="en-US"/>
        </a:p>
      </dgm:t>
    </dgm:pt>
    <dgm:pt modelId="{32098BAD-8DDD-4A28-80B4-B72A5D15BB5E}">
      <dgm:prSet phldrT="[Text]"/>
      <dgm:spPr/>
      <dgm:t>
        <a:bodyPr/>
        <a:lstStyle/>
        <a:p>
          <a:r>
            <a:rPr lang="en-GB" dirty="0" smtClean="0"/>
            <a:t>Collection</a:t>
          </a:r>
          <a:endParaRPr lang="en-US" dirty="0"/>
        </a:p>
      </dgm:t>
    </dgm:pt>
    <dgm:pt modelId="{F49E4ED9-C34A-41AC-9996-2888C51C0671}" type="parTrans" cxnId="{76CDB503-9075-45DD-A234-8981782C33A0}">
      <dgm:prSet/>
      <dgm:spPr/>
      <dgm:t>
        <a:bodyPr/>
        <a:lstStyle/>
        <a:p>
          <a:endParaRPr lang="en-US"/>
        </a:p>
      </dgm:t>
    </dgm:pt>
    <dgm:pt modelId="{8D6B025D-F9B2-478E-8EE3-5EECAAF29E34}" type="sibTrans" cxnId="{76CDB503-9075-45DD-A234-8981782C33A0}">
      <dgm:prSet/>
      <dgm:spPr/>
      <dgm:t>
        <a:bodyPr/>
        <a:lstStyle/>
        <a:p>
          <a:endParaRPr lang="en-US"/>
        </a:p>
      </dgm:t>
    </dgm:pt>
    <dgm:pt modelId="{E1016C96-EBAF-49E1-9595-D3A2FF94D176}">
      <dgm:prSet phldrT="[Text]"/>
      <dgm:spPr/>
      <dgm:t>
        <a:bodyPr/>
        <a:lstStyle/>
        <a:p>
          <a:r>
            <a:rPr lang="en-GB" dirty="0" smtClean="0"/>
            <a:t>Processing</a:t>
          </a:r>
          <a:endParaRPr lang="en-US" dirty="0"/>
        </a:p>
      </dgm:t>
    </dgm:pt>
    <dgm:pt modelId="{87748A09-50A8-47A4-A2B2-24A0247D5126}" type="parTrans" cxnId="{8F1B3BB0-81CC-4960-98E7-D18928E3F89F}">
      <dgm:prSet/>
      <dgm:spPr/>
      <dgm:t>
        <a:bodyPr/>
        <a:lstStyle/>
        <a:p>
          <a:endParaRPr lang="en-US"/>
        </a:p>
      </dgm:t>
    </dgm:pt>
    <dgm:pt modelId="{E6E27BA3-9B44-47E4-9DCE-6E2003F4DEF2}" type="sibTrans" cxnId="{8F1B3BB0-81CC-4960-98E7-D18928E3F89F}">
      <dgm:prSet/>
      <dgm:spPr/>
      <dgm:t>
        <a:bodyPr/>
        <a:lstStyle/>
        <a:p>
          <a:endParaRPr lang="en-US"/>
        </a:p>
      </dgm:t>
    </dgm:pt>
    <dgm:pt modelId="{D74873C9-2EED-4B0F-9EA6-9160D00616D4}">
      <dgm:prSet phldrT="[Text]"/>
      <dgm:spPr/>
      <dgm:t>
        <a:bodyPr/>
        <a:lstStyle/>
        <a:p>
          <a:r>
            <a:rPr lang="en-GB" dirty="0" smtClean="0"/>
            <a:t>Dissemination</a:t>
          </a:r>
          <a:endParaRPr lang="en-US" dirty="0"/>
        </a:p>
      </dgm:t>
    </dgm:pt>
    <dgm:pt modelId="{8BD6FFF1-71CA-4A76-B293-65B59D948292}" type="parTrans" cxnId="{65B36D95-662D-4D53-8D6B-53FA69CCFBE1}">
      <dgm:prSet/>
      <dgm:spPr/>
      <dgm:t>
        <a:bodyPr/>
        <a:lstStyle/>
        <a:p>
          <a:endParaRPr lang="en-US"/>
        </a:p>
      </dgm:t>
    </dgm:pt>
    <dgm:pt modelId="{788CCA3B-6DDF-45B2-B562-0E60EC3A4DDF}" type="sibTrans" cxnId="{65B36D95-662D-4D53-8D6B-53FA69CCFBE1}">
      <dgm:prSet/>
      <dgm:spPr/>
      <dgm:t>
        <a:bodyPr/>
        <a:lstStyle/>
        <a:p>
          <a:endParaRPr lang="en-US"/>
        </a:p>
      </dgm:t>
    </dgm:pt>
    <dgm:pt modelId="{A6E9077A-C2E6-4D1E-8F9A-7D6D29C6EE8B}" type="pres">
      <dgm:prSet presAssocID="{D07372A4-41BB-477F-A1A7-87141473FD7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E4DCBD-0F1E-47D3-B794-590B093D35F6}" type="pres">
      <dgm:prSet presAssocID="{D07372A4-41BB-477F-A1A7-87141473FD71}" presName="cycle" presStyleCnt="0"/>
      <dgm:spPr/>
    </dgm:pt>
    <dgm:pt modelId="{40220821-0271-48F9-A400-6E42E97620D6}" type="pres">
      <dgm:prSet presAssocID="{B7B7E87D-7B7B-4C8E-9587-0A202D41030D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2C39B-9608-4BCA-81BF-DBF0F35C4AF7}" type="pres">
      <dgm:prSet presAssocID="{CDB190A8-E3C8-4B1D-B80C-1D67CCF4E3A8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D7A8D44E-466C-4750-95FA-ED6ABFABA7EE}" type="pres">
      <dgm:prSet presAssocID="{32098BAD-8DDD-4A28-80B4-B72A5D15BB5E}" presName="nodeFollowingNodes" presStyleLbl="node1" presStyleIdx="1" presStyleCnt="4" custRadScaleRad="103519" custRadScaleInc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4238B2-EDBF-4FC2-A11B-46424EC1D63D}" type="pres">
      <dgm:prSet presAssocID="{E1016C96-EBAF-49E1-9595-D3A2FF94D176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7FC644-CF7E-43FD-A908-44DAE9224939}" type="pres">
      <dgm:prSet presAssocID="{D74873C9-2EED-4B0F-9EA6-9160D00616D4}" presName="nodeFollowingNodes" presStyleLbl="node1" presStyleIdx="3" presStyleCnt="4" custRadScaleRad="100026" custRadScaleInc="18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CDB503-9075-45DD-A234-8981782C33A0}" srcId="{D07372A4-41BB-477F-A1A7-87141473FD71}" destId="{32098BAD-8DDD-4A28-80B4-B72A5D15BB5E}" srcOrd="1" destOrd="0" parTransId="{F49E4ED9-C34A-41AC-9996-2888C51C0671}" sibTransId="{8D6B025D-F9B2-478E-8EE3-5EECAAF29E34}"/>
    <dgm:cxn modelId="{A9B1164F-20E8-4E1D-BDE8-941CDC23AEB9}" type="presOf" srcId="{32098BAD-8DDD-4A28-80B4-B72A5D15BB5E}" destId="{D7A8D44E-466C-4750-95FA-ED6ABFABA7EE}" srcOrd="0" destOrd="0" presId="urn:microsoft.com/office/officeart/2005/8/layout/cycle3"/>
    <dgm:cxn modelId="{EFA87A4C-D8BE-4809-A5C2-2C176878F468}" type="presOf" srcId="{B7B7E87D-7B7B-4C8E-9587-0A202D41030D}" destId="{40220821-0271-48F9-A400-6E42E97620D6}" srcOrd="0" destOrd="0" presId="urn:microsoft.com/office/officeart/2005/8/layout/cycle3"/>
    <dgm:cxn modelId="{65B36D95-662D-4D53-8D6B-53FA69CCFBE1}" srcId="{D07372A4-41BB-477F-A1A7-87141473FD71}" destId="{D74873C9-2EED-4B0F-9EA6-9160D00616D4}" srcOrd="3" destOrd="0" parTransId="{8BD6FFF1-71CA-4A76-B293-65B59D948292}" sibTransId="{788CCA3B-6DDF-45B2-B562-0E60EC3A4DDF}"/>
    <dgm:cxn modelId="{5EAA599B-32D8-46FA-8404-EEB80A822ACA}" type="presOf" srcId="{E1016C96-EBAF-49E1-9595-D3A2FF94D176}" destId="{C24238B2-EDBF-4FC2-A11B-46424EC1D63D}" srcOrd="0" destOrd="0" presId="urn:microsoft.com/office/officeart/2005/8/layout/cycle3"/>
    <dgm:cxn modelId="{F79FDAFF-D0ED-42DC-B2B5-D6AD3E299776}" type="presOf" srcId="{D74873C9-2EED-4B0F-9EA6-9160D00616D4}" destId="{CA7FC644-CF7E-43FD-A908-44DAE9224939}" srcOrd="0" destOrd="0" presId="urn:microsoft.com/office/officeart/2005/8/layout/cycle3"/>
    <dgm:cxn modelId="{8462ACA8-286F-4981-B4E1-E26BBAFB2B77}" type="presOf" srcId="{D07372A4-41BB-477F-A1A7-87141473FD71}" destId="{A6E9077A-C2E6-4D1E-8F9A-7D6D29C6EE8B}" srcOrd="0" destOrd="0" presId="urn:microsoft.com/office/officeart/2005/8/layout/cycle3"/>
    <dgm:cxn modelId="{8F1B3BB0-81CC-4960-98E7-D18928E3F89F}" srcId="{D07372A4-41BB-477F-A1A7-87141473FD71}" destId="{E1016C96-EBAF-49E1-9595-D3A2FF94D176}" srcOrd="2" destOrd="0" parTransId="{87748A09-50A8-47A4-A2B2-24A0247D5126}" sibTransId="{E6E27BA3-9B44-47E4-9DCE-6E2003F4DEF2}"/>
    <dgm:cxn modelId="{59BBA467-5664-4995-8D63-CA74366B1185}" srcId="{D07372A4-41BB-477F-A1A7-87141473FD71}" destId="{B7B7E87D-7B7B-4C8E-9587-0A202D41030D}" srcOrd="0" destOrd="0" parTransId="{094B362D-48AA-4CFF-BE48-891C94797095}" sibTransId="{CDB190A8-E3C8-4B1D-B80C-1D67CCF4E3A8}"/>
    <dgm:cxn modelId="{500AC3FF-EB63-40A7-9DC8-6ED5C06FABD9}" type="presOf" srcId="{CDB190A8-E3C8-4B1D-B80C-1D67CCF4E3A8}" destId="{0352C39B-9608-4BCA-81BF-DBF0F35C4AF7}" srcOrd="0" destOrd="0" presId="urn:microsoft.com/office/officeart/2005/8/layout/cycle3"/>
    <dgm:cxn modelId="{A6E99C19-ADB6-4818-A680-0765227CC75A}" type="presParOf" srcId="{A6E9077A-C2E6-4D1E-8F9A-7D6D29C6EE8B}" destId="{B7E4DCBD-0F1E-47D3-B794-590B093D35F6}" srcOrd="0" destOrd="0" presId="urn:microsoft.com/office/officeart/2005/8/layout/cycle3"/>
    <dgm:cxn modelId="{7BBA21F7-D835-4F5D-AF76-F168306B3CA5}" type="presParOf" srcId="{B7E4DCBD-0F1E-47D3-B794-590B093D35F6}" destId="{40220821-0271-48F9-A400-6E42E97620D6}" srcOrd="0" destOrd="0" presId="urn:microsoft.com/office/officeart/2005/8/layout/cycle3"/>
    <dgm:cxn modelId="{C30E01C1-C490-47AE-901F-217CD2A5B722}" type="presParOf" srcId="{B7E4DCBD-0F1E-47D3-B794-590B093D35F6}" destId="{0352C39B-9608-4BCA-81BF-DBF0F35C4AF7}" srcOrd="1" destOrd="0" presId="urn:microsoft.com/office/officeart/2005/8/layout/cycle3"/>
    <dgm:cxn modelId="{70E19ABB-4B17-40DC-A63A-A21D7FC30D79}" type="presParOf" srcId="{B7E4DCBD-0F1E-47D3-B794-590B093D35F6}" destId="{D7A8D44E-466C-4750-95FA-ED6ABFABA7EE}" srcOrd="2" destOrd="0" presId="urn:microsoft.com/office/officeart/2005/8/layout/cycle3"/>
    <dgm:cxn modelId="{3BF78207-8736-4BCB-8004-BF68CC02F387}" type="presParOf" srcId="{B7E4DCBD-0F1E-47D3-B794-590B093D35F6}" destId="{C24238B2-EDBF-4FC2-A11B-46424EC1D63D}" srcOrd="3" destOrd="0" presId="urn:microsoft.com/office/officeart/2005/8/layout/cycle3"/>
    <dgm:cxn modelId="{A912E3B9-9BB1-4861-9780-787CA7257A58}" type="presParOf" srcId="{B7E4DCBD-0F1E-47D3-B794-590B093D35F6}" destId="{CA7FC644-CF7E-43FD-A908-44DAE9224939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5A24C9-793E-4EFA-86A9-EA036C2F2C2E}" type="doc">
      <dgm:prSet loTypeId="urn:microsoft.com/office/officeart/2005/8/layout/cycle1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4752D1B-B67C-4CAA-A2AD-857149CA5B7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889DD259-1EA2-44BA-A0C6-DE94D55798F6}" type="parTrans" cxnId="{3A2AFC62-449C-40A8-BD1D-AAB6F66A4E08}">
      <dgm:prSet/>
      <dgm:spPr/>
      <dgm:t>
        <a:bodyPr/>
        <a:lstStyle/>
        <a:p>
          <a:endParaRPr lang="en-US"/>
        </a:p>
      </dgm:t>
    </dgm:pt>
    <dgm:pt modelId="{92DE601D-2AA8-4E8F-9D90-B858B282E9D6}" type="sibTrans" cxnId="{3A2AFC62-449C-40A8-BD1D-AAB6F66A4E08}">
      <dgm:prSet/>
      <dgm:spPr/>
      <dgm:t>
        <a:bodyPr/>
        <a:lstStyle/>
        <a:p>
          <a:endParaRPr lang="en-US"/>
        </a:p>
      </dgm:t>
    </dgm:pt>
    <dgm:pt modelId="{5B1FA9F8-BAFE-458E-9266-78CE43F734D7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CE5C12F-8BB9-4068-A030-18C5F4C4AE14}" type="parTrans" cxnId="{5C3568F4-F59C-4BCF-AF45-6E1486D7FAE9}">
      <dgm:prSet/>
      <dgm:spPr/>
      <dgm:t>
        <a:bodyPr/>
        <a:lstStyle/>
        <a:p>
          <a:endParaRPr lang="en-US"/>
        </a:p>
      </dgm:t>
    </dgm:pt>
    <dgm:pt modelId="{16E23F0F-DF71-4340-8803-D599204DDE71}" type="sibTrans" cxnId="{5C3568F4-F59C-4BCF-AF45-6E1486D7FAE9}">
      <dgm:prSet/>
      <dgm:spPr/>
      <dgm:t>
        <a:bodyPr/>
        <a:lstStyle/>
        <a:p>
          <a:endParaRPr lang="en-US"/>
        </a:p>
      </dgm:t>
    </dgm:pt>
    <dgm:pt modelId="{E4CF48CA-6584-462B-B856-047C558C3BA5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97705C5-724A-4634-BAAC-CE0951B5EEAA}" type="parTrans" cxnId="{174BCDD3-49D1-4E87-B87B-413AE039F802}">
      <dgm:prSet/>
      <dgm:spPr/>
      <dgm:t>
        <a:bodyPr/>
        <a:lstStyle/>
        <a:p>
          <a:endParaRPr lang="en-US"/>
        </a:p>
      </dgm:t>
    </dgm:pt>
    <dgm:pt modelId="{E9E33B23-89D4-4D21-B907-26318FE0941E}" type="sibTrans" cxnId="{174BCDD3-49D1-4E87-B87B-413AE039F802}">
      <dgm:prSet/>
      <dgm:spPr/>
      <dgm:t>
        <a:bodyPr/>
        <a:lstStyle/>
        <a:p>
          <a:endParaRPr lang="en-US"/>
        </a:p>
      </dgm:t>
    </dgm:pt>
    <dgm:pt modelId="{0AC950CD-21D9-4D6E-B26B-5C41E542ABD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4983D7F6-C1C8-4F59-BAB4-027058A20D3C}" type="parTrans" cxnId="{A3902DEB-7D41-4765-9146-BDF29B696889}">
      <dgm:prSet/>
      <dgm:spPr/>
      <dgm:t>
        <a:bodyPr/>
        <a:lstStyle/>
        <a:p>
          <a:endParaRPr lang="en-US"/>
        </a:p>
      </dgm:t>
    </dgm:pt>
    <dgm:pt modelId="{3C79FE61-E03E-4845-BC5A-7F99ED96D5F9}" type="sibTrans" cxnId="{A3902DEB-7D41-4765-9146-BDF29B696889}">
      <dgm:prSet/>
      <dgm:spPr/>
      <dgm:t>
        <a:bodyPr/>
        <a:lstStyle/>
        <a:p>
          <a:endParaRPr lang="en-US"/>
        </a:p>
      </dgm:t>
    </dgm:pt>
    <dgm:pt modelId="{53ED4ADC-4D7E-462E-896B-0A434502C695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82B229D-B7D0-4E1B-82C1-6D2383E6E39F}" type="parTrans" cxnId="{04B469F7-3B0F-4340-9F30-CCBFE10F661A}">
      <dgm:prSet/>
      <dgm:spPr/>
      <dgm:t>
        <a:bodyPr/>
        <a:lstStyle/>
        <a:p>
          <a:endParaRPr lang="en-US"/>
        </a:p>
      </dgm:t>
    </dgm:pt>
    <dgm:pt modelId="{4CD80381-EF2F-428B-B11B-D565CCEA4F0E}" type="sibTrans" cxnId="{04B469F7-3B0F-4340-9F30-CCBFE10F661A}">
      <dgm:prSet/>
      <dgm:spPr/>
      <dgm:t>
        <a:bodyPr/>
        <a:lstStyle/>
        <a:p>
          <a:endParaRPr lang="en-US"/>
        </a:p>
      </dgm:t>
    </dgm:pt>
    <dgm:pt modelId="{33DFF80F-425A-478E-A55C-C31673DE5AC3}" type="pres">
      <dgm:prSet presAssocID="{9D5A24C9-793E-4EFA-86A9-EA036C2F2C2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E802F3-F795-4854-82CD-C53CBCC391BB}" type="pres">
      <dgm:prSet presAssocID="{94752D1B-B67C-4CAA-A2AD-857149CA5B7A}" presName="dummy" presStyleCnt="0"/>
      <dgm:spPr/>
      <dgm:t>
        <a:bodyPr/>
        <a:lstStyle/>
        <a:p>
          <a:endParaRPr lang="en-US"/>
        </a:p>
      </dgm:t>
    </dgm:pt>
    <dgm:pt modelId="{E75B6249-6B05-4778-8E59-029B6D748377}" type="pres">
      <dgm:prSet presAssocID="{94752D1B-B67C-4CAA-A2AD-857149CA5B7A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CC190-91A2-408B-A7DE-273F9FB610B0}" type="pres">
      <dgm:prSet presAssocID="{92DE601D-2AA8-4E8F-9D90-B858B282E9D6}" presName="sibTrans" presStyleLbl="node1" presStyleIdx="0" presStyleCnt="5"/>
      <dgm:spPr/>
      <dgm:t>
        <a:bodyPr/>
        <a:lstStyle/>
        <a:p>
          <a:endParaRPr lang="en-US"/>
        </a:p>
      </dgm:t>
    </dgm:pt>
    <dgm:pt modelId="{19CB4B87-420F-4454-9D93-CFD1483B39B7}" type="pres">
      <dgm:prSet presAssocID="{5B1FA9F8-BAFE-458E-9266-78CE43F734D7}" presName="dummy" presStyleCnt="0"/>
      <dgm:spPr/>
      <dgm:t>
        <a:bodyPr/>
        <a:lstStyle/>
        <a:p>
          <a:endParaRPr lang="en-US"/>
        </a:p>
      </dgm:t>
    </dgm:pt>
    <dgm:pt modelId="{F01C3377-DE92-43D7-8772-47456EAAF516}" type="pres">
      <dgm:prSet presAssocID="{5B1FA9F8-BAFE-458E-9266-78CE43F734D7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C278A4-F5D3-4B9A-BA39-A8FB2A0D689A}" type="pres">
      <dgm:prSet presAssocID="{16E23F0F-DF71-4340-8803-D599204DDE71}" presName="sibTrans" presStyleLbl="node1" presStyleIdx="1" presStyleCnt="5" custLinFactNeighborY="614"/>
      <dgm:spPr/>
      <dgm:t>
        <a:bodyPr/>
        <a:lstStyle/>
        <a:p>
          <a:endParaRPr lang="en-US"/>
        </a:p>
      </dgm:t>
    </dgm:pt>
    <dgm:pt modelId="{847FDFA4-E73D-4171-81EA-AAC43C4622A6}" type="pres">
      <dgm:prSet presAssocID="{E4CF48CA-6584-462B-B856-047C558C3BA5}" presName="dummy" presStyleCnt="0"/>
      <dgm:spPr/>
      <dgm:t>
        <a:bodyPr/>
        <a:lstStyle/>
        <a:p>
          <a:endParaRPr lang="en-US"/>
        </a:p>
      </dgm:t>
    </dgm:pt>
    <dgm:pt modelId="{9B84EC4D-134E-4A41-8B81-1EA6221F2D90}" type="pres">
      <dgm:prSet presAssocID="{E4CF48CA-6584-462B-B856-047C558C3BA5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DB4C0D-6C77-4D17-8118-AFADFC410D93}" type="pres">
      <dgm:prSet presAssocID="{E9E33B23-89D4-4D21-B907-26318FE0941E}" presName="sibTrans" presStyleLbl="node1" presStyleIdx="2" presStyleCnt="5"/>
      <dgm:spPr/>
      <dgm:t>
        <a:bodyPr/>
        <a:lstStyle/>
        <a:p>
          <a:endParaRPr lang="en-US"/>
        </a:p>
      </dgm:t>
    </dgm:pt>
    <dgm:pt modelId="{86B290E0-89B9-40C7-8563-3D0FADF5C5B6}" type="pres">
      <dgm:prSet presAssocID="{0AC950CD-21D9-4D6E-B26B-5C41E542ABD8}" presName="dummy" presStyleCnt="0"/>
      <dgm:spPr/>
      <dgm:t>
        <a:bodyPr/>
        <a:lstStyle/>
        <a:p>
          <a:endParaRPr lang="en-US"/>
        </a:p>
      </dgm:t>
    </dgm:pt>
    <dgm:pt modelId="{884C74C4-4CEC-43C6-B690-8FBA743631BB}" type="pres">
      <dgm:prSet presAssocID="{0AC950CD-21D9-4D6E-B26B-5C41E542ABD8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9DAD4C-82AC-4E19-88B2-EF73BF00A056}" type="pres">
      <dgm:prSet presAssocID="{3C79FE61-E03E-4845-BC5A-7F99ED96D5F9}" presName="sibTrans" presStyleLbl="node1" presStyleIdx="3" presStyleCnt="5"/>
      <dgm:spPr/>
      <dgm:t>
        <a:bodyPr/>
        <a:lstStyle/>
        <a:p>
          <a:endParaRPr lang="en-US"/>
        </a:p>
      </dgm:t>
    </dgm:pt>
    <dgm:pt modelId="{6E87738C-5BF9-4A4F-8F30-113465216091}" type="pres">
      <dgm:prSet presAssocID="{53ED4ADC-4D7E-462E-896B-0A434502C695}" presName="dummy" presStyleCnt="0"/>
      <dgm:spPr/>
      <dgm:t>
        <a:bodyPr/>
        <a:lstStyle/>
        <a:p>
          <a:endParaRPr lang="en-US"/>
        </a:p>
      </dgm:t>
    </dgm:pt>
    <dgm:pt modelId="{38BBAC68-6A4A-44C1-97D0-AF85C265485B}" type="pres">
      <dgm:prSet presAssocID="{53ED4ADC-4D7E-462E-896B-0A434502C695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B14B0-A2A8-40DE-866D-29BCEA2D9444}" type="pres">
      <dgm:prSet presAssocID="{4CD80381-EF2F-428B-B11B-D565CCEA4F0E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FBB6C0CF-46D4-46FC-A1EE-EBA8D8F75534}" type="presOf" srcId="{53ED4ADC-4D7E-462E-896B-0A434502C695}" destId="{38BBAC68-6A4A-44C1-97D0-AF85C265485B}" srcOrd="0" destOrd="0" presId="urn:microsoft.com/office/officeart/2005/8/layout/cycle1"/>
    <dgm:cxn modelId="{9FD7090B-B738-4352-9DAC-9CD6CDB75FD0}" type="presOf" srcId="{E4CF48CA-6584-462B-B856-047C558C3BA5}" destId="{9B84EC4D-134E-4A41-8B81-1EA6221F2D90}" srcOrd="0" destOrd="0" presId="urn:microsoft.com/office/officeart/2005/8/layout/cycle1"/>
    <dgm:cxn modelId="{27F26A63-C41C-44B9-B47E-49CF3CA71033}" type="presOf" srcId="{E9E33B23-89D4-4D21-B907-26318FE0941E}" destId="{62DB4C0D-6C77-4D17-8118-AFADFC410D93}" srcOrd="0" destOrd="0" presId="urn:microsoft.com/office/officeart/2005/8/layout/cycle1"/>
    <dgm:cxn modelId="{177C024F-5D1E-4722-BB87-DA0A2048B7CB}" type="presOf" srcId="{94752D1B-B67C-4CAA-A2AD-857149CA5B7A}" destId="{E75B6249-6B05-4778-8E59-029B6D748377}" srcOrd="0" destOrd="0" presId="urn:microsoft.com/office/officeart/2005/8/layout/cycle1"/>
    <dgm:cxn modelId="{174BCDD3-49D1-4E87-B87B-413AE039F802}" srcId="{9D5A24C9-793E-4EFA-86A9-EA036C2F2C2E}" destId="{E4CF48CA-6584-462B-B856-047C558C3BA5}" srcOrd="2" destOrd="0" parTransId="{697705C5-724A-4634-BAAC-CE0951B5EEAA}" sibTransId="{E9E33B23-89D4-4D21-B907-26318FE0941E}"/>
    <dgm:cxn modelId="{74A716BA-ED01-4B39-8852-AC5780F7F9D6}" type="presOf" srcId="{92DE601D-2AA8-4E8F-9D90-B858B282E9D6}" destId="{F19CC190-91A2-408B-A7DE-273F9FB610B0}" srcOrd="0" destOrd="0" presId="urn:microsoft.com/office/officeart/2005/8/layout/cycle1"/>
    <dgm:cxn modelId="{3A2AFC62-449C-40A8-BD1D-AAB6F66A4E08}" srcId="{9D5A24C9-793E-4EFA-86A9-EA036C2F2C2E}" destId="{94752D1B-B67C-4CAA-A2AD-857149CA5B7A}" srcOrd="0" destOrd="0" parTransId="{889DD259-1EA2-44BA-A0C6-DE94D55798F6}" sibTransId="{92DE601D-2AA8-4E8F-9D90-B858B282E9D6}"/>
    <dgm:cxn modelId="{258B5DC8-ED15-4FB9-B571-4FEA3776CAB3}" type="presOf" srcId="{4CD80381-EF2F-428B-B11B-D565CCEA4F0E}" destId="{F58B14B0-A2A8-40DE-866D-29BCEA2D9444}" srcOrd="0" destOrd="0" presId="urn:microsoft.com/office/officeart/2005/8/layout/cycle1"/>
    <dgm:cxn modelId="{5C3568F4-F59C-4BCF-AF45-6E1486D7FAE9}" srcId="{9D5A24C9-793E-4EFA-86A9-EA036C2F2C2E}" destId="{5B1FA9F8-BAFE-458E-9266-78CE43F734D7}" srcOrd="1" destOrd="0" parTransId="{5CE5C12F-8BB9-4068-A030-18C5F4C4AE14}" sibTransId="{16E23F0F-DF71-4340-8803-D599204DDE71}"/>
    <dgm:cxn modelId="{48B41056-5C89-4E82-8C6B-6CB2E5512313}" type="presOf" srcId="{3C79FE61-E03E-4845-BC5A-7F99ED96D5F9}" destId="{CE9DAD4C-82AC-4E19-88B2-EF73BF00A056}" srcOrd="0" destOrd="0" presId="urn:microsoft.com/office/officeart/2005/8/layout/cycle1"/>
    <dgm:cxn modelId="{1F526B33-487F-47B9-B845-3CB1D7BA2334}" type="presOf" srcId="{9D5A24C9-793E-4EFA-86A9-EA036C2F2C2E}" destId="{33DFF80F-425A-478E-A55C-C31673DE5AC3}" srcOrd="0" destOrd="0" presId="urn:microsoft.com/office/officeart/2005/8/layout/cycle1"/>
    <dgm:cxn modelId="{72CC19AD-8D50-405C-8F20-3B5DEC1A0284}" type="presOf" srcId="{16E23F0F-DF71-4340-8803-D599204DDE71}" destId="{3CC278A4-F5D3-4B9A-BA39-A8FB2A0D689A}" srcOrd="0" destOrd="0" presId="urn:microsoft.com/office/officeart/2005/8/layout/cycle1"/>
    <dgm:cxn modelId="{B2388D82-9417-4108-B9AB-3067CCCA3906}" type="presOf" srcId="{5B1FA9F8-BAFE-458E-9266-78CE43F734D7}" destId="{F01C3377-DE92-43D7-8772-47456EAAF516}" srcOrd="0" destOrd="0" presId="urn:microsoft.com/office/officeart/2005/8/layout/cycle1"/>
    <dgm:cxn modelId="{7CEAE79E-71F0-48A3-8FFE-D3DF7AEF84A4}" type="presOf" srcId="{0AC950CD-21D9-4D6E-B26B-5C41E542ABD8}" destId="{884C74C4-4CEC-43C6-B690-8FBA743631BB}" srcOrd="0" destOrd="0" presId="urn:microsoft.com/office/officeart/2005/8/layout/cycle1"/>
    <dgm:cxn modelId="{A3902DEB-7D41-4765-9146-BDF29B696889}" srcId="{9D5A24C9-793E-4EFA-86A9-EA036C2F2C2E}" destId="{0AC950CD-21D9-4D6E-B26B-5C41E542ABD8}" srcOrd="3" destOrd="0" parTransId="{4983D7F6-C1C8-4F59-BAB4-027058A20D3C}" sibTransId="{3C79FE61-E03E-4845-BC5A-7F99ED96D5F9}"/>
    <dgm:cxn modelId="{04B469F7-3B0F-4340-9F30-CCBFE10F661A}" srcId="{9D5A24C9-793E-4EFA-86A9-EA036C2F2C2E}" destId="{53ED4ADC-4D7E-462E-896B-0A434502C695}" srcOrd="4" destOrd="0" parTransId="{382B229D-B7D0-4E1B-82C1-6D2383E6E39F}" sibTransId="{4CD80381-EF2F-428B-B11B-D565CCEA4F0E}"/>
    <dgm:cxn modelId="{0B5ECF4C-FD5C-4BF2-B151-224582B6AF52}" type="presParOf" srcId="{33DFF80F-425A-478E-A55C-C31673DE5AC3}" destId="{39E802F3-F795-4854-82CD-C53CBCC391BB}" srcOrd="0" destOrd="0" presId="urn:microsoft.com/office/officeart/2005/8/layout/cycle1"/>
    <dgm:cxn modelId="{0505EDA6-0503-427F-9B52-FA99F6C0D4CB}" type="presParOf" srcId="{33DFF80F-425A-478E-A55C-C31673DE5AC3}" destId="{E75B6249-6B05-4778-8E59-029B6D748377}" srcOrd="1" destOrd="0" presId="urn:microsoft.com/office/officeart/2005/8/layout/cycle1"/>
    <dgm:cxn modelId="{524AAE69-F141-44B9-A63A-39E89EE26029}" type="presParOf" srcId="{33DFF80F-425A-478E-A55C-C31673DE5AC3}" destId="{F19CC190-91A2-408B-A7DE-273F9FB610B0}" srcOrd="2" destOrd="0" presId="urn:microsoft.com/office/officeart/2005/8/layout/cycle1"/>
    <dgm:cxn modelId="{11DEDB77-F23D-4E60-90D7-749DEC6E46B3}" type="presParOf" srcId="{33DFF80F-425A-478E-A55C-C31673DE5AC3}" destId="{19CB4B87-420F-4454-9D93-CFD1483B39B7}" srcOrd="3" destOrd="0" presId="urn:microsoft.com/office/officeart/2005/8/layout/cycle1"/>
    <dgm:cxn modelId="{7482E7A4-7E8D-450E-AD05-785FD4F38C7A}" type="presParOf" srcId="{33DFF80F-425A-478E-A55C-C31673DE5AC3}" destId="{F01C3377-DE92-43D7-8772-47456EAAF516}" srcOrd="4" destOrd="0" presId="urn:microsoft.com/office/officeart/2005/8/layout/cycle1"/>
    <dgm:cxn modelId="{BCFA954D-FDD1-4E03-A509-5FBA53B822AB}" type="presParOf" srcId="{33DFF80F-425A-478E-A55C-C31673DE5AC3}" destId="{3CC278A4-F5D3-4B9A-BA39-A8FB2A0D689A}" srcOrd="5" destOrd="0" presId="urn:microsoft.com/office/officeart/2005/8/layout/cycle1"/>
    <dgm:cxn modelId="{77346FDD-13A2-4B9C-B425-C273072808E9}" type="presParOf" srcId="{33DFF80F-425A-478E-A55C-C31673DE5AC3}" destId="{847FDFA4-E73D-4171-81EA-AAC43C4622A6}" srcOrd="6" destOrd="0" presId="urn:microsoft.com/office/officeart/2005/8/layout/cycle1"/>
    <dgm:cxn modelId="{B7D9938F-D2B9-472F-A73F-1144E4E300DA}" type="presParOf" srcId="{33DFF80F-425A-478E-A55C-C31673DE5AC3}" destId="{9B84EC4D-134E-4A41-8B81-1EA6221F2D90}" srcOrd="7" destOrd="0" presId="urn:microsoft.com/office/officeart/2005/8/layout/cycle1"/>
    <dgm:cxn modelId="{D8B5AC57-7E47-4CEC-906D-EFF0FE43C929}" type="presParOf" srcId="{33DFF80F-425A-478E-A55C-C31673DE5AC3}" destId="{62DB4C0D-6C77-4D17-8118-AFADFC410D93}" srcOrd="8" destOrd="0" presId="urn:microsoft.com/office/officeart/2005/8/layout/cycle1"/>
    <dgm:cxn modelId="{4946357B-6773-42F1-8591-4F82418BB33D}" type="presParOf" srcId="{33DFF80F-425A-478E-A55C-C31673DE5AC3}" destId="{86B290E0-89B9-40C7-8563-3D0FADF5C5B6}" srcOrd="9" destOrd="0" presId="urn:microsoft.com/office/officeart/2005/8/layout/cycle1"/>
    <dgm:cxn modelId="{B0BA9135-5191-4B9E-9671-2B20B994502E}" type="presParOf" srcId="{33DFF80F-425A-478E-A55C-C31673DE5AC3}" destId="{884C74C4-4CEC-43C6-B690-8FBA743631BB}" srcOrd="10" destOrd="0" presId="urn:microsoft.com/office/officeart/2005/8/layout/cycle1"/>
    <dgm:cxn modelId="{70843619-2851-41F1-8BD8-E025D36970FB}" type="presParOf" srcId="{33DFF80F-425A-478E-A55C-C31673DE5AC3}" destId="{CE9DAD4C-82AC-4E19-88B2-EF73BF00A056}" srcOrd="11" destOrd="0" presId="urn:microsoft.com/office/officeart/2005/8/layout/cycle1"/>
    <dgm:cxn modelId="{54EB10EF-83F5-420D-97EE-0B4E7D5FE7B1}" type="presParOf" srcId="{33DFF80F-425A-478E-A55C-C31673DE5AC3}" destId="{6E87738C-5BF9-4A4F-8F30-113465216091}" srcOrd="12" destOrd="0" presId="urn:microsoft.com/office/officeart/2005/8/layout/cycle1"/>
    <dgm:cxn modelId="{16FE14A5-0E84-45D4-B09D-3C74B882123A}" type="presParOf" srcId="{33DFF80F-425A-478E-A55C-C31673DE5AC3}" destId="{38BBAC68-6A4A-44C1-97D0-AF85C265485B}" srcOrd="13" destOrd="0" presId="urn:microsoft.com/office/officeart/2005/8/layout/cycle1"/>
    <dgm:cxn modelId="{A840DA61-28AB-4ABF-ACEA-2AF9273F21DE}" type="presParOf" srcId="{33DFF80F-425A-478E-A55C-C31673DE5AC3}" destId="{F58B14B0-A2A8-40DE-866D-29BCEA2D9444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2C39B-9608-4BCA-81BF-DBF0F35C4AF7}">
      <dsp:nvSpPr>
        <dsp:cNvPr id="0" name=""/>
        <dsp:cNvSpPr/>
      </dsp:nvSpPr>
      <dsp:spPr>
        <a:xfrm>
          <a:off x="1029141" y="-64341"/>
          <a:ext cx="3592240" cy="3592240"/>
        </a:xfrm>
        <a:prstGeom prst="circularArrow">
          <a:avLst>
            <a:gd name="adj1" fmla="val 4668"/>
            <a:gd name="adj2" fmla="val 272909"/>
            <a:gd name="adj3" fmla="val 13028132"/>
            <a:gd name="adj4" fmla="val 17898184"/>
            <a:gd name="adj5" fmla="val 484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220821-0271-48F9-A400-6E42E97620D6}">
      <dsp:nvSpPr>
        <dsp:cNvPr id="0" name=""/>
        <dsp:cNvSpPr/>
      </dsp:nvSpPr>
      <dsp:spPr>
        <a:xfrm>
          <a:off x="1689914" y="1216"/>
          <a:ext cx="2270693" cy="11353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Direction</a:t>
          </a:r>
          <a:endParaRPr lang="en-US" sz="2600" kern="1200" dirty="0"/>
        </a:p>
      </dsp:txBody>
      <dsp:txXfrm>
        <a:off x="1745337" y="56639"/>
        <a:ext cx="2159847" cy="1024500"/>
      </dsp:txXfrm>
    </dsp:sp>
    <dsp:sp modelId="{D7A8D44E-466C-4750-95FA-ED6ABFABA7EE}">
      <dsp:nvSpPr>
        <dsp:cNvPr id="0" name=""/>
        <dsp:cNvSpPr/>
      </dsp:nvSpPr>
      <dsp:spPr>
        <a:xfrm>
          <a:off x="2979767" y="1291069"/>
          <a:ext cx="2270693" cy="113534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Collection</a:t>
          </a:r>
          <a:endParaRPr lang="en-US" sz="2600" kern="1200" dirty="0"/>
        </a:p>
      </dsp:txBody>
      <dsp:txXfrm>
        <a:off x="3035190" y="1346492"/>
        <a:ext cx="2159847" cy="1024500"/>
      </dsp:txXfrm>
    </dsp:sp>
    <dsp:sp modelId="{C24238B2-EDBF-4FC2-A11B-46424EC1D63D}">
      <dsp:nvSpPr>
        <dsp:cNvPr id="0" name=""/>
        <dsp:cNvSpPr/>
      </dsp:nvSpPr>
      <dsp:spPr>
        <a:xfrm>
          <a:off x="1689914" y="2580921"/>
          <a:ext cx="2270693" cy="113534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Processing</a:t>
          </a:r>
          <a:endParaRPr lang="en-US" sz="2600" kern="1200" dirty="0"/>
        </a:p>
      </dsp:txBody>
      <dsp:txXfrm>
        <a:off x="1745337" y="2636344"/>
        <a:ext cx="2159847" cy="1024500"/>
      </dsp:txXfrm>
    </dsp:sp>
    <dsp:sp modelId="{CA7FC644-CF7E-43FD-A908-44DAE9224939}">
      <dsp:nvSpPr>
        <dsp:cNvPr id="0" name=""/>
        <dsp:cNvSpPr/>
      </dsp:nvSpPr>
      <dsp:spPr>
        <a:xfrm>
          <a:off x="400056" y="1261888"/>
          <a:ext cx="2270693" cy="113534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Dissemination</a:t>
          </a:r>
          <a:endParaRPr lang="en-US" sz="2600" kern="1200" dirty="0"/>
        </a:p>
      </dsp:txBody>
      <dsp:txXfrm>
        <a:off x="455479" y="1317311"/>
        <a:ext cx="2159847" cy="1024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2C39B-9608-4BCA-81BF-DBF0F35C4AF7}">
      <dsp:nvSpPr>
        <dsp:cNvPr id="0" name=""/>
        <dsp:cNvSpPr/>
      </dsp:nvSpPr>
      <dsp:spPr>
        <a:xfrm>
          <a:off x="592124" y="-30010"/>
          <a:ext cx="2687023" cy="2687023"/>
        </a:xfrm>
        <a:prstGeom prst="circularArrow">
          <a:avLst>
            <a:gd name="adj1" fmla="val 4668"/>
            <a:gd name="adj2" fmla="val 272909"/>
            <a:gd name="adj3" fmla="val 13210413"/>
            <a:gd name="adj4" fmla="val 17778106"/>
            <a:gd name="adj5" fmla="val 484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220821-0271-48F9-A400-6E42E97620D6}">
      <dsp:nvSpPr>
        <dsp:cNvPr id="0" name=""/>
        <dsp:cNvSpPr/>
      </dsp:nvSpPr>
      <dsp:spPr>
        <a:xfrm>
          <a:off x="1130381" y="145"/>
          <a:ext cx="1610509" cy="8052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Direction</a:t>
          </a:r>
          <a:endParaRPr lang="en-US" sz="1800" kern="1200" dirty="0"/>
        </a:p>
      </dsp:txBody>
      <dsp:txXfrm>
        <a:off x="1169690" y="39454"/>
        <a:ext cx="1531891" cy="726636"/>
      </dsp:txXfrm>
    </dsp:sp>
    <dsp:sp modelId="{D7A8D44E-466C-4750-95FA-ED6ABFABA7EE}">
      <dsp:nvSpPr>
        <dsp:cNvPr id="0" name=""/>
        <dsp:cNvSpPr/>
      </dsp:nvSpPr>
      <dsp:spPr>
        <a:xfrm>
          <a:off x="2129152" y="965078"/>
          <a:ext cx="1610509" cy="80525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Collection</a:t>
          </a:r>
          <a:endParaRPr lang="en-US" sz="1800" kern="1200" dirty="0"/>
        </a:p>
      </dsp:txBody>
      <dsp:txXfrm>
        <a:off x="2168461" y="1004387"/>
        <a:ext cx="1531891" cy="726636"/>
      </dsp:txXfrm>
    </dsp:sp>
    <dsp:sp modelId="{C24238B2-EDBF-4FC2-A11B-46424EC1D63D}">
      <dsp:nvSpPr>
        <dsp:cNvPr id="0" name=""/>
        <dsp:cNvSpPr/>
      </dsp:nvSpPr>
      <dsp:spPr>
        <a:xfrm>
          <a:off x="1130381" y="1929784"/>
          <a:ext cx="1610509" cy="80525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Processing</a:t>
          </a:r>
          <a:endParaRPr lang="en-US" sz="1800" kern="1200" dirty="0"/>
        </a:p>
      </dsp:txBody>
      <dsp:txXfrm>
        <a:off x="1169690" y="1969093"/>
        <a:ext cx="1531891" cy="726636"/>
      </dsp:txXfrm>
    </dsp:sp>
    <dsp:sp modelId="{CA7FC644-CF7E-43FD-A908-44DAE9224939}">
      <dsp:nvSpPr>
        <dsp:cNvPr id="0" name=""/>
        <dsp:cNvSpPr/>
      </dsp:nvSpPr>
      <dsp:spPr>
        <a:xfrm>
          <a:off x="165557" y="943137"/>
          <a:ext cx="1610509" cy="8052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Dissemination</a:t>
          </a:r>
          <a:endParaRPr lang="en-US" sz="1800" kern="1200" dirty="0"/>
        </a:p>
      </dsp:txBody>
      <dsp:txXfrm>
        <a:off x="204866" y="982446"/>
        <a:ext cx="1531891" cy="7266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B6249-6B05-4778-8E59-029B6D748377}">
      <dsp:nvSpPr>
        <dsp:cNvPr id="0" name=""/>
        <dsp:cNvSpPr/>
      </dsp:nvSpPr>
      <dsp:spPr>
        <a:xfrm>
          <a:off x="3408275" y="22152"/>
          <a:ext cx="754558" cy="75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 </a:t>
          </a:r>
          <a:endParaRPr lang="en-US" sz="4500" kern="1200" dirty="0"/>
        </a:p>
      </dsp:txBody>
      <dsp:txXfrm>
        <a:off x="3408275" y="22152"/>
        <a:ext cx="754558" cy="754558"/>
      </dsp:txXfrm>
    </dsp:sp>
    <dsp:sp modelId="{F19CC190-91A2-408B-A7DE-273F9FB610B0}">
      <dsp:nvSpPr>
        <dsp:cNvPr id="0" name=""/>
        <dsp:cNvSpPr/>
      </dsp:nvSpPr>
      <dsp:spPr>
        <a:xfrm>
          <a:off x="1633795" y="384"/>
          <a:ext cx="2828408" cy="2828408"/>
        </a:xfrm>
        <a:prstGeom prst="circularArrow">
          <a:avLst>
            <a:gd name="adj1" fmla="val 5202"/>
            <a:gd name="adj2" fmla="val 336060"/>
            <a:gd name="adj3" fmla="val 21292642"/>
            <a:gd name="adj4" fmla="val 19766765"/>
            <a:gd name="adj5" fmla="val 60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C3377-DE92-43D7-8772-47456EAAF516}">
      <dsp:nvSpPr>
        <dsp:cNvPr id="0" name=""/>
        <dsp:cNvSpPr/>
      </dsp:nvSpPr>
      <dsp:spPr>
        <a:xfrm>
          <a:off x="3864109" y="1425065"/>
          <a:ext cx="754558" cy="75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 </a:t>
          </a:r>
          <a:endParaRPr lang="en-US" sz="4500" kern="1200" dirty="0"/>
        </a:p>
      </dsp:txBody>
      <dsp:txXfrm>
        <a:off x="3864109" y="1425065"/>
        <a:ext cx="754558" cy="754558"/>
      </dsp:txXfrm>
    </dsp:sp>
    <dsp:sp modelId="{3CC278A4-F5D3-4B9A-BA39-A8FB2A0D689A}">
      <dsp:nvSpPr>
        <dsp:cNvPr id="0" name=""/>
        <dsp:cNvSpPr/>
      </dsp:nvSpPr>
      <dsp:spPr>
        <a:xfrm>
          <a:off x="1633795" y="17751"/>
          <a:ext cx="2828408" cy="2828408"/>
        </a:xfrm>
        <a:prstGeom prst="circularArrow">
          <a:avLst>
            <a:gd name="adj1" fmla="val 5202"/>
            <a:gd name="adj2" fmla="val 336060"/>
            <a:gd name="adj3" fmla="val 4014076"/>
            <a:gd name="adj4" fmla="val 2254004"/>
            <a:gd name="adj5" fmla="val 60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4EC4D-134E-4A41-8B81-1EA6221F2D90}">
      <dsp:nvSpPr>
        <dsp:cNvPr id="0" name=""/>
        <dsp:cNvSpPr/>
      </dsp:nvSpPr>
      <dsp:spPr>
        <a:xfrm>
          <a:off x="2670720" y="2292113"/>
          <a:ext cx="754558" cy="75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 </a:t>
          </a:r>
          <a:endParaRPr lang="en-US" sz="4500" kern="1200" dirty="0"/>
        </a:p>
      </dsp:txBody>
      <dsp:txXfrm>
        <a:off x="2670720" y="2292113"/>
        <a:ext cx="754558" cy="754558"/>
      </dsp:txXfrm>
    </dsp:sp>
    <dsp:sp modelId="{62DB4C0D-6C77-4D17-8118-AFADFC410D93}">
      <dsp:nvSpPr>
        <dsp:cNvPr id="0" name=""/>
        <dsp:cNvSpPr/>
      </dsp:nvSpPr>
      <dsp:spPr>
        <a:xfrm>
          <a:off x="1633795" y="384"/>
          <a:ext cx="2828408" cy="2828408"/>
        </a:xfrm>
        <a:prstGeom prst="circularArrow">
          <a:avLst>
            <a:gd name="adj1" fmla="val 5202"/>
            <a:gd name="adj2" fmla="val 336060"/>
            <a:gd name="adj3" fmla="val 8209936"/>
            <a:gd name="adj4" fmla="val 6449864"/>
            <a:gd name="adj5" fmla="val 60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C74C4-4CEC-43C6-B690-8FBA743631BB}">
      <dsp:nvSpPr>
        <dsp:cNvPr id="0" name=""/>
        <dsp:cNvSpPr/>
      </dsp:nvSpPr>
      <dsp:spPr>
        <a:xfrm>
          <a:off x="1477331" y="1425065"/>
          <a:ext cx="754558" cy="75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 </a:t>
          </a:r>
          <a:endParaRPr lang="en-US" sz="4500" kern="1200" dirty="0"/>
        </a:p>
      </dsp:txBody>
      <dsp:txXfrm>
        <a:off x="1477331" y="1425065"/>
        <a:ext cx="754558" cy="754558"/>
      </dsp:txXfrm>
    </dsp:sp>
    <dsp:sp modelId="{CE9DAD4C-82AC-4E19-88B2-EF73BF00A056}">
      <dsp:nvSpPr>
        <dsp:cNvPr id="0" name=""/>
        <dsp:cNvSpPr/>
      </dsp:nvSpPr>
      <dsp:spPr>
        <a:xfrm>
          <a:off x="1633795" y="384"/>
          <a:ext cx="2828408" cy="2828408"/>
        </a:xfrm>
        <a:prstGeom prst="circularArrow">
          <a:avLst>
            <a:gd name="adj1" fmla="val 5202"/>
            <a:gd name="adj2" fmla="val 336060"/>
            <a:gd name="adj3" fmla="val 12297175"/>
            <a:gd name="adj4" fmla="val 10771298"/>
            <a:gd name="adj5" fmla="val 60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BBAC68-6A4A-44C1-97D0-AF85C265485B}">
      <dsp:nvSpPr>
        <dsp:cNvPr id="0" name=""/>
        <dsp:cNvSpPr/>
      </dsp:nvSpPr>
      <dsp:spPr>
        <a:xfrm>
          <a:off x="1933165" y="22152"/>
          <a:ext cx="754558" cy="75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 </a:t>
          </a:r>
          <a:endParaRPr lang="en-US" sz="4500" kern="1200" dirty="0"/>
        </a:p>
      </dsp:txBody>
      <dsp:txXfrm>
        <a:off x="1933165" y="22152"/>
        <a:ext cx="754558" cy="754558"/>
      </dsp:txXfrm>
    </dsp:sp>
    <dsp:sp modelId="{F58B14B0-A2A8-40DE-866D-29BCEA2D9444}">
      <dsp:nvSpPr>
        <dsp:cNvPr id="0" name=""/>
        <dsp:cNvSpPr/>
      </dsp:nvSpPr>
      <dsp:spPr>
        <a:xfrm>
          <a:off x="1633795" y="384"/>
          <a:ext cx="2828408" cy="2828408"/>
        </a:xfrm>
        <a:prstGeom prst="circularArrow">
          <a:avLst>
            <a:gd name="adj1" fmla="val 5202"/>
            <a:gd name="adj2" fmla="val 336060"/>
            <a:gd name="adj3" fmla="val 16865067"/>
            <a:gd name="adj4" fmla="val 15198873"/>
            <a:gd name="adj5" fmla="val 60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7E324-9C80-4181-B0C2-540F0257077D}" type="datetimeFigureOut">
              <a:rPr lang="en-GB" smtClean="0"/>
              <a:t>18/07/2016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99706-0E19-4DC9-8AE9-B6900E4E85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859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So how do we get intelligence? Where does it come from? Here is the intelligence cycle; four main stages, broken down into various sub-stages. We will look at each of these in turn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383C4-7875-924C-8581-0FDD93EAF53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362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383C4-7875-924C-8581-0FDD93EAF53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59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383C4-7875-924C-8581-0FDD93EAF53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06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iSIGHT provided significant reporting</a:t>
            </a:r>
            <a:r>
              <a:rPr lang="en-US" baseline="0" dirty="0" smtClean="0"/>
              <a:t> on the change in Cyber Crime tactics from “skimmers” and more manual card data theft to the more automated POS malware used in many of the 2014 campaigns.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383C4-7875-924C-8581-0FDD93EAF53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69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Cyber Threat Intelligence providers</a:t>
            </a:r>
            <a:r>
              <a:rPr lang="en-US" baseline="0" dirty="0" smtClean="0"/>
              <a:t> that are closely monitoring the adversary landscape and looking over the horizon can find and contextualize indicators so that the Operational security teams can detect and respond better…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383C4-7875-924C-8581-0FDD93EAF53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982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383C4-7875-924C-8581-0FDD93EAF53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06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383C4-7875-924C-8581-0FDD93EAF53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8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383C4-7875-924C-8581-0FDD93EAF53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64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1D200-65F1-45C6-8082-AFA681961A8B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143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383C4-7875-924C-8581-0FDD93EAF53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2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383C4-7875-924C-8581-0FDD93EAF53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87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383C4-7875-924C-8581-0FDD93EAF53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771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</a:t>
            </a:r>
            <a:r>
              <a:rPr lang="en-US" baseline="0" dirty="0" smtClean="0"/>
              <a:t> left to right this diagram enumerates how our finished ThreatScape intelligence can be delivered across your organization from business executives down to your security technologies.  Our high-fidelity threat intelligence and our dissemination model are designed to ensure that our intelligence is truly ACTIONABLE across your organization.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 team continues to help mature key standards associated with the technical dissemination of Cyber Threat Intelligence including important contributions to the STIX effort which was specifically designed by MITRE.</a:t>
            </a:r>
          </a:p>
          <a:p>
            <a:r>
              <a:rPr lang="en-US" baseline="0" dirty="0" smtClean="0"/>
              <a:t>What is a Snort rule?</a:t>
            </a:r>
          </a:p>
          <a:p>
            <a:r>
              <a:rPr lang="en-US" baseline="0" dirty="0" smtClean="0"/>
              <a:t>Rules are a different methodology for performing detection, which bring the advantage of 0-day detection to the table. Unlike signatures, rules are based on detecting the actual vulnerability, not an exploit or a unique piece of data. Developing a rule requires an acute understanding of how the vulnerability actually works.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383C4-7875-924C-8581-0FDD93EAF53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943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more color/feels plain</a:t>
            </a:r>
          </a:p>
          <a:p>
            <a:r>
              <a:rPr lang="en-US" dirty="0" smtClean="0"/>
              <a:t>Globe</a:t>
            </a:r>
            <a:r>
              <a:rPr lang="en-US" baseline="0" dirty="0" smtClean="0"/>
              <a:t> shows richness, multi-faceted intel (Maybe globe behind the product name/API)</a:t>
            </a:r>
          </a:p>
          <a:p>
            <a:r>
              <a:rPr lang="en-US" baseline="0" dirty="0" smtClean="0"/>
              <a:t>Remove the </a:t>
            </a:r>
            <a:r>
              <a:rPr lang="en-US" baseline="0" dirty="0" err="1" smtClean="0"/>
              <a:t>ThreatScape</a:t>
            </a:r>
            <a:r>
              <a:rPr lang="en-US" baseline="0" dirty="0" smtClean="0"/>
              <a:t> Logo for now</a:t>
            </a:r>
          </a:p>
          <a:p>
            <a:r>
              <a:rPr lang="en-US" baseline="0" dirty="0" smtClean="0"/>
              <a:t>Replace org chart lines with arrows/dotted lines/something more dynamic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D02FE-240A-4D81-A927-B5A593DE7394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523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 Information taken from the “Attack Surface” is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Threat Intel…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383C4-7875-924C-8581-0FDD93EAF53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80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8420" y="2130425"/>
            <a:ext cx="6809780" cy="1470025"/>
          </a:xfrm>
        </p:spPr>
        <p:txBody>
          <a:bodyPr/>
          <a:lstStyle>
            <a:lvl1pPr algn="l">
              <a:defRPr>
                <a:solidFill>
                  <a:srgbClr val="D8A5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8420" y="3886200"/>
            <a:ext cx="612398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8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3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>
            <a:off x="163774" y="223968"/>
            <a:ext cx="8813042" cy="5622877"/>
          </a:xfrm>
          <a:custGeom>
            <a:avLst/>
            <a:gdLst>
              <a:gd name="connsiteX0" fmla="*/ 0 w 11750722"/>
              <a:gd name="connsiteY0" fmla="*/ 0 h 5622877"/>
              <a:gd name="connsiteX1" fmla="*/ 11750722 w 11750722"/>
              <a:gd name="connsiteY1" fmla="*/ 0 h 5622877"/>
              <a:gd name="connsiteX2" fmla="*/ 11750722 w 11750722"/>
              <a:gd name="connsiteY2" fmla="*/ 3051895 h 5622877"/>
              <a:gd name="connsiteX3" fmla="*/ 10282838 w 11750722"/>
              <a:gd name="connsiteY3" fmla="*/ 5622877 h 5622877"/>
              <a:gd name="connsiteX4" fmla="*/ 0 w 11750722"/>
              <a:gd name="connsiteY4" fmla="*/ 5622877 h 562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0722" h="5622877">
                <a:moveTo>
                  <a:pt x="0" y="0"/>
                </a:moveTo>
                <a:lnTo>
                  <a:pt x="11750722" y="0"/>
                </a:lnTo>
                <a:lnTo>
                  <a:pt x="11750722" y="3051895"/>
                </a:lnTo>
                <a:lnTo>
                  <a:pt x="10282838" y="5622877"/>
                </a:lnTo>
                <a:lnTo>
                  <a:pt x="0" y="56228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r>
              <a:rPr lang="en-US" sz="1350" dirty="0" smtClean="0">
                <a:solidFill>
                  <a:prstClr val="white"/>
                </a:solidFill>
              </a:rPr>
              <a:t>    </a:t>
            </a: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012" y="584399"/>
            <a:ext cx="5482526" cy="2268183"/>
          </a:xfrm>
        </p:spPr>
        <p:txBody>
          <a:bodyPr anchor="t">
            <a:noAutofit/>
          </a:bodyPr>
          <a:lstStyle>
            <a:lvl1pPr algn="l">
              <a:defRPr sz="300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85014" y="3362089"/>
            <a:ext cx="3417059" cy="1088409"/>
          </a:xfrm>
        </p:spPr>
        <p:txBody>
          <a:bodyPr>
            <a:noAutofit/>
          </a:bodyPr>
          <a:lstStyle>
            <a:lvl1pPr marL="0" indent="0">
              <a:buNone/>
              <a:defRPr sz="1200" i="1" cap="none" baseline="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85014" y="4582519"/>
            <a:ext cx="2941093" cy="262437"/>
          </a:xfrm>
        </p:spPr>
        <p:txBody>
          <a:bodyPr>
            <a:noAutofit/>
          </a:bodyPr>
          <a:lstStyle>
            <a:lvl1pPr marL="0" indent="0">
              <a:buNone/>
              <a:defRPr sz="825" i="0" cap="all" baseline="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5014" y="6356351"/>
            <a:ext cx="330959" cy="365125"/>
          </a:xfrm>
          <a:prstGeom prst="rect">
            <a:avLst/>
          </a:prstGeom>
        </p:spPr>
        <p:txBody>
          <a:bodyPr/>
          <a:lstStyle>
            <a:lvl1pPr algn="l">
              <a:defRPr sz="675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C6094C4-6377-420C-8383-4CFFA5F8D9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9525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432">
          <p15:clr>
            <a:srgbClr val="FBAE40"/>
          </p15:clr>
        </p15:guide>
        <p15:guide id="4294967295" pos="38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07" y="209550"/>
            <a:ext cx="6058491" cy="10202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1188" y="1435101"/>
            <a:ext cx="7921626" cy="44901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0740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Quot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>
            <a:off x="163774" y="223968"/>
            <a:ext cx="8813042" cy="5622877"/>
          </a:xfrm>
          <a:custGeom>
            <a:avLst/>
            <a:gdLst>
              <a:gd name="connsiteX0" fmla="*/ 0 w 11750722"/>
              <a:gd name="connsiteY0" fmla="*/ 0 h 5622877"/>
              <a:gd name="connsiteX1" fmla="*/ 11750722 w 11750722"/>
              <a:gd name="connsiteY1" fmla="*/ 0 h 5622877"/>
              <a:gd name="connsiteX2" fmla="*/ 11750722 w 11750722"/>
              <a:gd name="connsiteY2" fmla="*/ 3051895 h 5622877"/>
              <a:gd name="connsiteX3" fmla="*/ 10282838 w 11750722"/>
              <a:gd name="connsiteY3" fmla="*/ 5622877 h 5622877"/>
              <a:gd name="connsiteX4" fmla="*/ 0 w 11750722"/>
              <a:gd name="connsiteY4" fmla="*/ 5622877 h 562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0722" h="5622877">
                <a:moveTo>
                  <a:pt x="0" y="0"/>
                </a:moveTo>
                <a:lnTo>
                  <a:pt x="11750722" y="0"/>
                </a:lnTo>
                <a:lnTo>
                  <a:pt x="11750722" y="3051895"/>
                </a:lnTo>
                <a:lnTo>
                  <a:pt x="10282838" y="5622877"/>
                </a:lnTo>
                <a:lnTo>
                  <a:pt x="0" y="56228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r>
              <a:rPr lang="en-US" sz="1350" dirty="0" smtClean="0">
                <a:solidFill>
                  <a:prstClr val="white"/>
                </a:solidFill>
              </a:rPr>
              <a:t>    </a:t>
            </a: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012" y="584399"/>
            <a:ext cx="5482526" cy="2268183"/>
          </a:xfrm>
        </p:spPr>
        <p:txBody>
          <a:bodyPr anchor="t">
            <a:noAutofit/>
          </a:bodyPr>
          <a:lstStyle>
            <a:lvl1pPr algn="l">
              <a:defRPr sz="300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85014" y="3362089"/>
            <a:ext cx="3417059" cy="1088409"/>
          </a:xfrm>
        </p:spPr>
        <p:txBody>
          <a:bodyPr>
            <a:noAutofit/>
          </a:bodyPr>
          <a:lstStyle>
            <a:lvl1pPr marL="0" indent="0">
              <a:buNone/>
              <a:defRPr sz="1200" i="1" cap="none" baseline="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85014" y="4582519"/>
            <a:ext cx="2941093" cy="262437"/>
          </a:xfrm>
        </p:spPr>
        <p:txBody>
          <a:bodyPr>
            <a:noAutofit/>
          </a:bodyPr>
          <a:lstStyle>
            <a:lvl1pPr marL="0" indent="0">
              <a:buNone/>
              <a:defRPr sz="825" i="0" cap="all" baseline="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38398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432">
          <p15:clr>
            <a:srgbClr val="FBAE40"/>
          </p15:clr>
        </p15:guide>
        <p15:guide id="4294967295" pos="38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5014" y="553691"/>
            <a:ext cx="8155983" cy="1161733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50" b="1">
                <a:solidFill>
                  <a:schemeClr val="tx2"/>
                </a:solidFill>
              </a:defRPr>
            </a:lvl1pPr>
            <a:lvl2pPr marL="342900" indent="0" algn="l">
              <a:buNone/>
              <a:defRPr/>
            </a:lvl2pPr>
            <a:lvl3pPr marL="685800" indent="0" algn="l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85014" y="1765341"/>
            <a:ext cx="8155781" cy="4262035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defRPr sz="13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41937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432">
          <p15:clr>
            <a:srgbClr val="FBAE40"/>
          </p15:clr>
        </p15:guide>
        <p15:guide id="4294967295" pos="38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Quote Pur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>
            <a:off x="163774" y="223968"/>
            <a:ext cx="8813042" cy="5622877"/>
          </a:xfrm>
          <a:custGeom>
            <a:avLst/>
            <a:gdLst>
              <a:gd name="connsiteX0" fmla="*/ 0 w 11750722"/>
              <a:gd name="connsiteY0" fmla="*/ 0 h 5622877"/>
              <a:gd name="connsiteX1" fmla="*/ 11750722 w 11750722"/>
              <a:gd name="connsiteY1" fmla="*/ 0 h 5622877"/>
              <a:gd name="connsiteX2" fmla="*/ 11750722 w 11750722"/>
              <a:gd name="connsiteY2" fmla="*/ 3051895 h 5622877"/>
              <a:gd name="connsiteX3" fmla="*/ 10282838 w 11750722"/>
              <a:gd name="connsiteY3" fmla="*/ 5622877 h 5622877"/>
              <a:gd name="connsiteX4" fmla="*/ 0 w 11750722"/>
              <a:gd name="connsiteY4" fmla="*/ 5622877 h 562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0722" h="5622877">
                <a:moveTo>
                  <a:pt x="0" y="0"/>
                </a:moveTo>
                <a:lnTo>
                  <a:pt x="11750722" y="0"/>
                </a:lnTo>
                <a:lnTo>
                  <a:pt x="11750722" y="3051895"/>
                </a:lnTo>
                <a:lnTo>
                  <a:pt x="10282838" y="5622877"/>
                </a:lnTo>
                <a:lnTo>
                  <a:pt x="0" y="562287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r>
              <a:rPr lang="en-US" sz="1350" dirty="0" smtClean="0">
                <a:solidFill>
                  <a:prstClr val="white"/>
                </a:solidFill>
              </a:rPr>
              <a:t>    </a:t>
            </a: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012" y="584399"/>
            <a:ext cx="5482526" cy="2268183"/>
          </a:xfrm>
        </p:spPr>
        <p:txBody>
          <a:bodyPr anchor="t">
            <a:noAutofit/>
          </a:bodyPr>
          <a:lstStyle>
            <a:lvl1pPr algn="l">
              <a:defRPr sz="300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85014" y="3362089"/>
            <a:ext cx="3417059" cy="1088409"/>
          </a:xfrm>
        </p:spPr>
        <p:txBody>
          <a:bodyPr>
            <a:noAutofit/>
          </a:bodyPr>
          <a:lstStyle>
            <a:lvl1pPr marL="0" indent="0">
              <a:buNone/>
              <a:defRPr sz="1200" i="1" cap="none" baseline="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85014" y="4582519"/>
            <a:ext cx="2941093" cy="262437"/>
          </a:xfrm>
        </p:spPr>
        <p:txBody>
          <a:bodyPr>
            <a:noAutofit/>
          </a:bodyPr>
          <a:lstStyle>
            <a:lvl1pPr marL="0" indent="0">
              <a:buNone/>
              <a:defRPr sz="825" i="0" cap="all" baseline="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2763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432">
          <p15:clr>
            <a:srgbClr val="FBAE40"/>
          </p15:clr>
        </p15:guide>
        <p15:guide id="4294967295" pos="38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0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1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8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6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7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1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6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2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28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F7C92-B666-BE4A-87BA-E45BF689715D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7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00468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Presented by Kevin Tongs, Technical Account Manager </a:t>
            </a:r>
            <a:r>
              <a:rPr lang="en-US" sz="2400" dirty="0" smtClean="0"/>
              <a:t>EMEA</a:t>
            </a:r>
          </a:p>
          <a:p>
            <a:r>
              <a:rPr lang="en-US" sz="2400" dirty="0" smtClean="0"/>
              <a:t>FireEye iSIGHT Intelligence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/>
              <a:t>Using Cyber Threat Intelligence to Enhance </a:t>
            </a:r>
            <a:r>
              <a:rPr lang="en-US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5"/>
          <p:cNvGrpSpPr/>
          <p:nvPr/>
        </p:nvGrpSpPr>
        <p:grpSpPr>
          <a:xfrm>
            <a:off x="472612" y="1093557"/>
            <a:ext cx="7624386" cy="4725542"/>
            <a:chOff x="322231" y="873436"/>
            <a:chExt cx="8478868" cy="5277724"/>
          </a:xfrm>
        </p:grpSpPr>
        <p:sp>
          <p:nvSpPr>
            <p:cNvPr id="28" name="Rectangle 27"/>
            <p:cNvSpPr/>
            <p:nvPr/>
          </p:nvSpPr>
          <p:spPr>
            <a:xfrm flipH="1" flipV="1">
              <a:off x="322235" y="873436"/>
              <a:ext cx="8478864" cy="1812072"/>
            </a:xfrm>
            <a:prstGeom prst="rect">
              <a:avLst/>
            </a:prstGeom>
            <a:gradFill>
              <a:gsLst>
                <a:gs pos="0">
                  <a:srgbClr val="1C7090">
                    <a:alpha val="49000"/>
                  </a:srgbClr>
                </a:gs>
                <a:gs pos="100000">
                  <a:schemeClr val="accent1">
                    <a:tint val="23500"/>
                    <a:satMod val="160000"/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flipH="1" flipV="1">
              <a:off x="322235" y="2685508"/>
              <a:ext cx="8478864" cy="1490568"/>
            </a:xfrm>
            <a:prstGeom prst="rect">
              <a:avLst/>
            </a:prstGeom>
            <a:gradFill>
              <a:gsLst>
                <a:gs pos="0">
                  <a:srgbClr val="1C7090">
                    <a:alpha val="49000"/>
                  </a:srgbClr>
                </a:gs>
                <a:gs pos="100000">
                  <a:schemeClr val="accent1">
                    <a:tint val="23500"/>
                    <a:satMod val="160000"/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flipH="1" flipV="1">
              <a:off x="322231" y="4176075"/>
              <a:ext cx="8478867" cy="1975085"/>
            </a:xfrm>
            <a:prstGeom prst="rect">
              <a:avLst/>
            </a:prstGeom>
            <a:gradFill>
              <a:gsLst>
                <a:gs pos="0">
                  <a:srgbClr val="1C7090">
                    <a:alpha val="49000"/>
                  </a:srgbClr>
                </a:gs>
                <a:gs pos="100000">
                  <a:schemeClr val="accent1">
                    <a:tint val="23500"/>
                    <a:satMod val="160000"/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1" name="Group 240"/>
          <p:cNvGrpSpPr/>
          <p:nvPr/>
        </p:nvGrpSpPr>
        <p:grpSpPr>
          <a:xfrm flipH="1">
            <a:off x="4922436" y="4963553"/>
            <a:ext cx="2912168" cy="852276"/>
            <a:chOff x="841682" y="3471284"/>
            <a:chExt cx="4089117" cy="1168440"/>
          </a:xfrm>
        </p:grpSpPr>
        <p:sp>
          <p:nvSpPr>
            <p:cNvPr id="178" name="Down Arrow 177"/>
            <p:cNvSpPr/>
            <p:nvPr/>
          </p:nvSpPr>
          <p:spPr>
            <a:xfrm rot="5400000">
              <a:off x="3669238" y="2936883"/>
              <a:ext cx="416417" cy="2106704"/>
            </a:xfrm>
            <a:prstGeom prst="downArrow">
              <a:avLst>
                <a:gd name="adj1" fmla="val 73320"/>
                <a:gd name="adj2" fmla="val 50000"/>
              </a:avLst>
            </a:prstGeom>
            <a:gradFill flip="none" rotWithShape="1">
              <a:gsLst>
                <a:gs pos="42000">
                  <a:srgbClr val="001F2E"/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841682" y="3471284"/>
              <a:ext cx="2266641" cy="1168440"/>
              <a:chOff x="266433" y="3421852"/>
              <a:chExt cx="2560339" cy="1572387"/>
            </a:xfrm>
            <a:effectLst>
              <a:outerShdw blurRad="50800" dist="38100" dir="5400000" algn="t" rotWithShape="0">
                <a:prstClr val="black">
                  <a:alpha val="67000"/>
                </a:prstClr>
              </a:outerShdw>
            </a:effectLst>
          </p:grpSpPr>
          <p:pic>
            <p:nvPicPr>
              <p:cNvPr id="1028" name="Picture 4" descr="C:\Users\Tim\AppData\Local\Microsoft\Windows\Temporary Internet Files\Content.IE5\26J89038\MC910216349[2]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004" y="3474877"/>
                <a:ext cx="1313288" cy="1112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0" name="Picture 4" descr="C:\Users\Tim\AppData\Local\Microsoft\Windows\Temporary Internet Files\Content.IE5\26J89038\MC910216349[2]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3092">
                <a:off x="266433" y="3421852"/>
                <a:ext cx="987215" cy="836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1" name="Picture 4" descr="C:\Users\Tim\AppData\Local\Microsoft\Windows\Temporary Internet Files\Content.IE5\26J89038\MC910216349[2]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369849">
                <a:off x="1032123" y="3473863"/>
                <a:ext cx="1794649" cy="15203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43" name="Group 1042"/>
          <p:cNvGrpSpPr/>
          <p:nvPr/>
        </p:nvGrpSpPr>
        <p:grpSpPr>
          <a:xfrm>
            <a:off x="3341945" y="4458705"/>
            <a:ext cx="1646969" cy="1164121"/>
            <a:chOff x="3079503" y="4690642"/>
            <a:chExt cx="1509694" cy="1192192"/>
          </a:xfrm>
          <a:solidFill>
            <a:srgbClr val="C00000"/>
          </a:solidFill>
        </p:grpSpPr>
        <p:sp>
          <p:nvSpPr>
            <p:cNvPr id="255" name="Rounded Rectangle 254"/>
            <p:cNvSpPr/>
            <p:nvPr/>
          </p:nvSpPr>
          <p:spPr>
            <a:xfrm>
              <a:off x="3079503" y="4690642"/>
              <a:ext cx="1509694" cy="1192192"/>
            </a:xfrm>
            <a:prstGeom prst="roundRect">
              <a:avLst>
                <a:gd name="adj" fmla="val 3205"/>
              </a:avLst>
            </a:prstGeom>
            <a:grp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grpSp>
          <p:nvGrpSpPr>
            <p:cNvPr id="1038" name="Group 1037"/>
            <p:cNvGrpSpPr/>
            <p:nvPr/>
          </p:nvGrpSpPr>
          <p:grpSpPr>
            <a:xfrm>
              <a:off x="3232012" y="4893528"/>
              <a:ext cx="1209799" cy="902042"/>
              <a:chOff x="3754916" y="4549039"/>
              <a:chExt cx="1600201" cy="2491177"/>
            </a:xfrm>
            <a:grpFill/>
          </p:grpSpPr>
          <p:sp>
            <p:nvSpPr>
              <p:cNvPr id="257" name="Rectangle 256"/>
              <p:cNvSpPr/>
              <p:nvPr/>
            </p:nvSpPr>
            <p:spPr>
              <a:xfrm>
                <a:off x="3754916" y="4549039"/>
                <a:ext cx="1600200" cy="24911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271" name="Straight Connector 270"/>
              <p:cNvCxnSpPr/>
              <p:nvPr/>
            </p:nvCxnSpPr>
            <p:spPr>
              <a:xfrm>
                <a:off x="3754917" y="7040216"/>
                <a:ext cx="1600200" cy="0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32" y="231986"/>
            <a:ext cx="7409319" cy="9175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Cyber Threat Intelligence Process</a:t>
            </a:r>
            <a:endParaRPr lang="en-US" dirty="0"/>
          </a:p>
        </p:txBody>
      </p:sp>
      <p:sp>
        <p:nvSpPr>
          <p:cNvPr id="23" name="Tekstvak 228"/>
          <p:cNvSpPr txBox="1"/>
          <p:nvPr/>
        </p:nvSpPr>
        <p:spPr>
          <a:xfrm>
            <a:off x="1091958" y="2915739"/>
            <a:ext cx="1353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dirty="0"/>
              <a:t>Analysis</a:t>
            </a:r>
          </a:p>
        </p:txBody>
      </p:sp>
      <p:sp>
        <p:nvSpPr>
          <p:cNvPr id="24" name="Tekstvak 229"/>
          <p:cNvSpPr txBox="1"/>
          <p:nvPr/>
        </p:nvSpPr>
        <p:spPr>
          <a:xfrm>
            <a:off x="1022817" y="3997114"/>
            <a:ext cx="1454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Dissemination</a:t>
            </a:r>
            <a:endParaRPr lang="nl-NL" sz="1600" b="1" dirty="0"/>
          </a:p>
        </p:txBody>
      </p:sp>
      <p:sp>
        <p:nvSpPr>
          <p:cNvPr id="25" name="Tekstvak 228"/>
          <p:cNvSpPr txBox="1"/>
          <p:nvPr/>
        </p:nvSpPr>
        <p:spPr>
          <a:xfrm>
            <a:off x="1008316" y="1253763"/>
            <a:ext cx="1353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dirty="0"/>
              <a:t>Collection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494188" y="1255214"/>
            <a:ext cx="31044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/>
              <a:t>Global Intelligence </a:t>
            </a:r>
            <a:r>
              <a:rPr lang="en-US" sz="1600" b="1" dirty="0"/>
              <a:t>Gathering</a:t>
            </a:r>
            <a:endParaRPr lang="en-US" sz="1600" b="1" dirty="0"/>
          </a:p>
        </p:txBody>
      </p:sp>
      <p:sp>
        <p:nvSpPr>
          <p:cNvPr id="304" name="Left-Right Arrow 303"/>
          <p:cNvSpPr/>
          <p:nvPr/>
        </p:nvSpPr>
        <p:spPr>
          <a:xfrm rot="5400000">
            <a:off x="3830911" y="4001725"/>
            <a:ext cx="676170" cy="368661"/>
          </a:xfrm>
          <a:prstGeom prst="leftRightArrow">
            <a:avLst>
              <a:gd name="adj1" fmla="val 66112"/>
              <a:gd name="adj2" fmla="val 4692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3390220" y="4550062"/>
            <a:ext cx="1509366" cy="99001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>
              <a:lnSpc>
                <a:spcPts val="975"/>
              </a:lnSpc>
            </a:pPr>
            <a:r>
              <a:rPr lang="en-US" sz="1050" dirty="0" smtClean="0">
                <a:solidFill>
                  <a:schemeClr val="bg1"/>
                </a:solidFill>
              </a:rPr>
              <a:t>Content management System</a:t>
            </a:r>
          </a:p>
          <a:p>
            <a:pPr algn="ctr">
              <a:lnSpc>
                <a:spcPts val="975"/>
              </a:lnSpc>
            </a:pPr>
            <a:r>
              <a:rPr lang="en-US" sz="1050" dirty="0" smtClean="0">
                <a:solidFill>
                  <a:schemeClr val="bg1"/>
                </a:solidFill>
              </a:rPr>
              <a:t>coordination</a:t>
            </a:r>
            <a:r>
              <a:rPr lang="en-US" sz="1050" dirty="0">
                <a:solidFill>
                  <a:schemeClr val="bg1"/>
                </a:solidFill>
              </a:rPr>
              <a:t>, deduplication, topic selection, production, storage and retention of </a:t>
            </a:r>
            <a:r>
              <a:rPr lang="en-US" sz="1050" dirty="0" smtClean="0">
                <a:solidFill>
                  <a:schemeClr val="bg1"/>
                </a:solidFill>
              </a:rPr>
              <a:t>sources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1192604" y="4285405"/>
            <a:ext cx="2057015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lvl="1" indent="-228600">
              <a:buFont typeface="Wingdings" panose="05000000000000000000" pitchFamily="2" charset="2"/>
              <a:buChar char="ü"/>
            </a:pPr>
            <a:r>
              <a:rPr lang="en-US" sz="1050" b="1" dirty="0"/>
              <a:t>Deliverable </a:t>
            </a:r>
            <a:r>
              <a:rPr lang="en-US" sz="1050" b="1" dirty="0" smtClean="0"/>
              <a:t>Formats</a:t>
            </a:r>
          </a:p>
          <a:p>
            <a:pPr marL="271463" lvl="1" indent="-228600">
              <a:buFont typeface="Wingdings" panose="05000000000000000000" pitchFamily="2" charset="2"/>
              <a:buChar char="ü"/>
            </a:pPr>
            <a:r>
              <a:rPr lang="en-US" sz="1050" b="1" dirty="0" smtClean="0"/>
              <a:t>HT</a:t>
            </a:r>
            <a:r>
              <a:rPr lang="en-US" sz="1050" dirty="0" smtClean="0"/>
              <a:t>ML </a:t>
            </a:r>
            <a:r>
              <a:rPr lang="en-US" sz="1050" dirty="0"/>
              <a:t>or plain-text via </a:t>
            </a:r>
            <a:r>
              <a:rPr lang="en-US" sz="1050" dirty="0" smtClean="0"/>
              <a:t>email</a:t>
            </a:r>
          </a:p>
          <a:p>
            <a:pPr marL="271463" lvl="1" indent="-228600">
              <a:buFont typeface="Wingdings" panose="05000000000000000000" pitchFamily="2" charset="2"/>
              <a:buChar char="ü"/>
            </a:pPr>
            <a:r>
              <a:rPr lang="en-US" sz="1050" dirty="0" smtClean="0"/>
              <a:t>Portal access with advanced search capability</a:t>
            </a:r>
          </a:p>
          <a:p>
            <a:pPr marL="271463" lvl="1" indent="-228600">
              <a:buFont typeface="Wingdings" panose="05000000000000000000" pitchFamily="2" charset="2"/>
              <a:buChar char="ü"/>
            </a:pPr>
            <a:r>
              <a:rPr lang="en-US" sz="1050" dirty="0" smtClean="0"/>
              <a:t>XML delivery</a:t>
            </a:r>
          </a:p>
          <a:p>
            <a:pPr marL="271463" lvl="1" indent="-228600">
              <a:buFont typeface="Wingdings" panose="05000000000000000000" pitchFamily="2" charset="2"/>
              <a:buChar char="ü"/>
            </a:pPr>
            <a:r>
              <a:rPr lang="en-US" sz="1050" dirty="0" smtClean="0"/>
              <a:t>Indicator </a:t>
            </a:r>
            <a:r>
              <a:rPr lang="en-US" sz="1050" dirty="0"/>
              <a:t>CSVs linked to intelligence </a:t>
            </a:r>
            <a:r>
              <a:rPr lang="en-US" sz="1050" dirty="0" smtClean="0"/>
              <a:t>context</a:t>
            </a:r>
          </a:p>
          <a:p>
            <a:pPr marL="271463" lvl="1" indent="-228600">
              <a:buFont typeface="Wingdings" panose="05000000000000000000" pitchFamily="2" charset="2"/>
              <a:buChar char="ü"/>
            </a:pPr>
            <a:r>
              <a:rPr lang="en-US" sz="1050" dirty="0" smtClean="0"/>
              <a:t>API access</a:t>
            </a:r>
          </a:p>
          <a:p>
            <a:pPr marL="271463" lvl="1" indent="-228600">
              <a:buFont typeface="Wingdings" panose="05000000000000000000" pitchFamily="2" charset="2"/>
              <a:buChar char="ü"/>
            </a:pPr>
            <a:r>
              <a:rPr lang="en-US" sz="1050" dirty="0" smtClean="0"/>
              <a:t>Partner </a:t>
            </a:r>
            <a:r>
              <a:rPr lang="en-US" sz="1050" dirty="0"/>
              <a:t>Integrations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962729" y="2754979"/>
            <a:ext cx="4233182" cy="1118758"/>
            <a:chOff x="1855770" y="2628359"/>
            <a:chExt cx="5400856" cy="1393622"/>
          </a:xfrm>
        </p:grpSpPr>
        <p:sp>
          <p:nvSpPr>
            <p:cNvPr id="203" name="Cilinder 257"/>
            <p:cNvSpPr/>
            <p:nvPr/>
          </p:nvSpPr>
          <p:spPr>
            <a:xfrm>
              <a:off x="1862004" y="2715399"/>
              <a:ext cx="5394622" cy="1302183"/>
            </a:xfrm>
            <a:prstGeom prst="can">
              <a:avLst>
                <a:gd name="adj" fmla="val 40097"/>
              </a:avLst>
            </a:prstGeom>
            <a:solidFill>
              <a:srgbClr val="001F2E">
                <a:alpha val="25000"/>
              </a:srgbClr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 sz="1000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55770" y="2719798"/>
              <a:ext cx="5400856" cy="1302183"/>
              <a:chOff x="1855770" y="2806839"/>
              <a:chExt cx="5400856" cy="1302183"/>
            </a:xfrm>
          </p:grpSpPr>
          <p:sp>
            <p:nvSpPr>
              <p:cNvPr id="227" name="Freeform 32"/>
              <p:cNvSpPr/>
              <p:nvPr/>
            </p:nvSpPr>
            <p:spPr>
              <a:xfrm>
                <a:off x="1855770" y="3401721"/>
                <a:ext cx="5379165" cy="597858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  <a:alpha val="46000"/>
                </a:schemeClr>
              </a:solidFill>
              <a:ln>
                <a:noFill/>
              </a:ln>
              <a:effectLst>
                <a:outerShdw blurRad="88900" dist="152400" dir="5400000" algn="t" rotWithShape="0">
                  <a:schemeClr val="tx1">
                    <a:alpha val="67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2060109" y="3073745"/>
                <a:ext cx="5000348" cy="847036"/>
                <a:chOff x="2095278" y="2951240"/>
                <a:chExt cx="5000348" cy="847036"/>
              </a:xfrm>
            </p:grpSpPr>
            <p:sp>
              <p:nvSpPr>
                <p:cNvPr id="149" name="Cilinder 210"/>
                <p:cNvSpPr/>
                <p:nvPr/>
              </p:nvSpPr>
              <p:spPr>
                <a:xfrm>
                  <a:off x="2095278" y="2951240"/>
                  <a:ext cx="1121941" cy="726876"/>
                </a:xfrm>
                <a:prstGeom prst="can">
                  <a:avLst>
                    <a:gd name="adj" fmla="val 29648"/>
                  </a:avLst>
                </a:prstGeom>
                <a:solidFill>
                  <a:srgbClr val="01406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ts val="975"/>
                    </a:lnSpc>
                  </a:pPr>
                  <a:r>
                    <a:rPr lang="nl-NL" sz="1200" dirty="0"/>
                    <a:t>Campaigns</a:t>
                  </a:r>
                </a:p>
              </p:txBody>
            </p:sp>
            <p:sp>
              <p:nvSpPr>
                <p:cNvPr id="218" name="Cilinder 210"/>
                <p:cNvSpPr/>
                <p:nvPr/>
              </p:nvSpPr>
              <p:spPr>
                <a:xfrm>
                  <a:off x="3388080" y="3071400"/>
                  <a:ext cx="1121941" cy="726876"/>
                </a:xfrm>
                <a:prstGeom prst="can">
                  <a:avLst>
                    <a:gd name="adj" fmla="val 29648"/>
                  </a:avLst>
                </a:prstGeom>
                <a:solidFill>
                  <a:srgbClr val="01406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ts val="975"/>
                    </a:lnSpc>
                  </a:pPr>
                  <a:r>
                    <a:rPr lang="nl-NL" sz="1200" dirty="0"/>
                    <a:t>Actors</a:t>
                  </a:r>
                </a:p>
              </p:txBody>
            </p:sp>
            <p:sp>
              <p:nvSpPr>
                <p:cNvPr id="219" name="Cilinder 210"/>
                <p:cNvSpPr/>
                <p:nvPr/>
              </p:nvSpPr>
              <p:spPr>
                <a:xfrm>
                  <a:off x="4680882" y="3071400"/>
                  <a:ext cx="1251464" cy="726876"/>
                </a:xfrm>
                <a:prstGeom prst="can">
                  <a:avLst>
                    <a:gd name="adj" fmla="val 29648"/>
                  </a:avLst>
                </a:prstGeom>
                <a:solidFill>
                  <a:srgbClr val="01406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ts val="975"/>
                    </a:lnSpc>
                  </a:pPr>
                  <a:r>
                    <a:rPr lang="nl-NL" sz="1200" dirty="0"/>
                    <a:t>Linked Observables</a:t>
                  </a:r>
                </a:p>
              </p:txBody>
            </p:sp>
            <p:sp>
              <p:nvSpPr>
                <p:cNvPr id="220" name="Cilinder 210"/>
                <p:cNvSpPr/>
                <p:nvPr/>
              </p:nvSpPr>
              <p:spPr>
                <a:xfrm>
                  <a:off x="5973685" y="2951240"/>
                  <a:ext cx="1121941" cy="726876"/>
                </a:xfrm>
                <a:prstGeom prst="can">
                  <a:avLst>
                    <a:gd name="adj" fmla="val 29648"/>
                  </a:avLst>
                </a:prstGeom>
                <a:solidFill>
                  <a:srgbClr val="01406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ts val="975"/>
                    </a:lnSpc>
                  </a:pPr>
                  <a:r>
                    <a:rPr lang="nl-NL" sz="1200" dirty="0"/>
                    <a:t>Attack Methods</a:t>
                  </a:r>
                </a:p>
              </p:txBody>
            </p:sp>
          </p:grpSp>
          <p:sp>
            <p:nvSpPr>
              <p:cNvPr id="221" name="Cilinder 257"/>
              <p:cNvSpPr/>
              <p:nvPr/>
            </p:nvSpPr>
            <p:spPr>
              <a:xfrm>
                <a:off x="1862004" y="2806839"/>
                <a:ext cx="5394622" cy="1302183"/>
              </a:xfrm>
              <a:prstGeom prst="can">
                <a:avLst>
                  <a:gd name="adj" fmla="val 40097"/>
                </a:avLst>
              </a:prstGeom>
              <a:noFill/>
              <a:ln w="25400">
                <a:gradFill flip="none" rotWithShape="1">
                  <a:gsLst>
                    <a:gs pos="0">
                      <a:srgbClr val="014060">
                        <a:alpha val="46000"/>
                      </a:srgbClr>
                    </a:gs>
                    <a:gs pos="100000">
                      <a:schemeClr val="bg1">
                        <a:alpha val="88000"/>
                      </a:schemeClr>
                    </a:gs>
                  </a:gsLst>
                  <a:lin ang="18900000" scaled="1"/>
                  <a:tileRect/>
                </a:gra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 sz="1000" dirty="0"/>
              </a:p>
            </p:txBody>
          </p:sp>
        </p:grpSp>
        <p:sp>
          <p:nvSpPr>
            <p:cNvPr id="224" name="Down Arrow 223"/>
            <p:cNvSpPr/>
            <p:nvPr/>
          </p:nvSpPr>
          <p:spPr>
            <a:xfrm>
              <a:off x="4201735" y="2628359"/>
              <a:ext cx="711174" cy="546170"/>
            </a:xfrm>
            <a:prstGeom prst="downArrow">
              <a:avLst>
                <a:gd name="adj1" fmla="val 73320"/>
                <a:gd name="adj2" fmla="val 50000"/>
              </a:avLst>
            </a:prstGeom>
            <a:gradFill flip="none" rotWithShape="1">
              <a:gsLst>
                <a:gs pos="17000">
                  <a:srgbClr val="1C7090"/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228" name="Rectangle 227"/>
          <p:cNvSpPr/>
          <p:nvPr/>
        </p:nvSpPr>
        <p:spPr>
          <a:xfrm>
            <a:off x="2718217" y="3821309"/>
            <a:ext cx="12913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i="1" dirty="0"/>
              <a:t>Through Analytical</a:t>
            </a:r>
          </a:p>
          <a:p>
            <a:pPr algn="r"/>
            <a:r>
              <a:rPr lang="en-US" sz="1200" i="1" dirty="0"/>
              <a:t>Data Persistence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336821" y="1553620"/>
            <a:ext cx="5418022" cy="1274900"/>
            <a:chOff x="1115742" y="1040231"/>
            <a:chExt cx="6912519" cy="1588127"/>
          </a:xfrm>
        </p:grpSpPr>
        <p:sp>
          <p:nvSpPr>
            <p:cNvPr id="112" name="TextBox 111"/>
            <p:cNvSpPr txBox="1"/>
            <p:nvPr/>
          </p:nvSpPr>
          <p:spPr>
            <a:xfrm>
              <a:off x="1115742" y="1040231"/>
              <a:ext cx="6912519" cy="421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/>
                <a:t>Collection systems and research team create raw observables…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415036" y="1968354"/>
              <a:ext cx="6284346" cy="660004"/>
              <a:chOff x="1150049" y="1968354"/>
              <a:chExt cx="7788224" cy="660004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1150049" y="2354371"/>
                <a:ext cx="7788224" cy="273987"/>
                <a:chOff x="1150048" y="1979784"/>
                <a:chExt cx="7811071" cy="273987"/>
              </a:xfrm>
              <a:solidFill>
                <a:schemeClr val="accent2">
                  <a:lumMod val="50000"/>
                </a:schemeClr>
              </a:solidFill>
              <a:effectLst>
                <a:outerShdw blurRad="88900" dist="152400" dir="5400000" algn="t" rotWithShape="0">
                  <a:prstClr val="black">
                    <a:alpha val="67000"/>
                  </a:prstClr>
                </a:outerShdw>
              </a:effectLst>
            </p:grpSpPr>
            <p:sp>
              <p:nvSpPr>
                <p:cNvPr id="142" name="Freeform 141"/>
                <p:cNvSpPr/>
                <p:nvPr/>
              </p:nvSpPr>
              <p:spPr>
                <a:xfrm>
                  <a:off x="1150048" y="1979784"/>
                  <a:ext cx="4816522" cy="273987"/>
                </a:xfrm>
                <a:custGeom>
                  <a:avLst/>
                  <a:gdLst>
                    <a:gd name="connsiteX0" fmla="*/ 0 w 6457950"/>
                    <a:gd name="connsiteY0" fmla="*/ 847725 h 847725"/>
                    <a:gd name="connsiteX1" fmla="*/ 1352550 w 6457950"/>
                    <a:gd name="connsiteY1" fmla="*/ 0 h 847725"/>
                    <a:gd name="connsiteX2" fmla="*/ 5086350 w 6457950"/>
                    <a:gd name="connsiteY2" fmla="*/ 0 h 847725"/>
                    <a:gd name="connsiteX3" fmla="*/ 6457950 w 6457950"/>
                    <a:gd name="connsiteY3" fmla="*/ 838200 h 847725"/>
                    <a:gd name="connsiteX4" fmla="*/ 0 w 6457950"/>
                    <a:gd name="connsiteY4" fmla="*/ 847725 h 847725"/>
                    <a:gd name="connsiteX0" fmla="*/ 0 w 6457950"/>
                    <a:gd name="connsiteY0" fmla="*/ 847725 h 847725"/>
                    <a:gd name="connsiteX1" fmla="*/ 725749 w 6457950"/>
                    <a:gd name="connsiteY1" fmla="*/ 17390 h 847725"/>
                    <a:gd name="connsiteX2" fmla="*/ 5086350 w 6457950"/>
                    <a:gd name="connsiteY2" fmla="*/ 0 h 847725"/>
                    <a:gd name="connsiteX3" fmla="*/ 6457950 w 6457950"/>
                    <a:gd name="connsiteY3" fmla="*/ 838200 h 847725"/>
                    <a:gd name="connsiteX4" fmla="*/ 0 w 6457950"/>
                    <a:gd name="connsiteY4" fmla="*/ 847725 h 847725"/>
                    <a:gd name="connsiteX0" fmla="*/ 0 w 6457950"/>
                    <a:gd name="connsiteY0" fmla="*/ 847725 h 847725"/>
                    <a:gd name="connsiteX1" fmla="*/ 725749 w 6457950"/>
                    <a:gd name="connsiteY1" fmla="*/ 17390 h 847725"/>
                    <a:gd name="connsiteX2" fmla="*/ 5741642 w 6457950"/>
                    <a:gd name="connsiteY2" fmla="*/ 0 h 847725"/>
                    <a:gd name="connsiteX3" fmla="*/ 6457950 w 6457950"/>
                    <a:gd name="connsiteY3" fmla="*/ 838200 h 847725"/>
                    <a:gd name="connsiteX4" fmla="*/ 0 w 6457950"/>
                    <a:gd name="connsiteY4" fmla="*/ 847725 h 847725"/>
                    <a:gd name="connsiteX0" fmla="*/ 0 w 6457950"/>
                    <a:gd name="connsiteY0" fmla="*/ 830335 h 830335"/>
                    <a:gd name="connsiteX1" fmla="*/ 725749 w 6457950"/>
                    <a:gd name="connsiteY1" fmla="*/ 0 h 830335"/>
                    <a:gd name="connsiteX2" fmla="*/ 5751139 w 6457950"/>
                    <a:gd name="connsiteY2" fmla="*/ 69559 h 830335"/>
                    <a:gd name="connsiteX3" fmla="*/ 6457950 w 6457950"/>
                    <a:gd name="connsiteY3" fmla="*/ 820810 h 830335"/>
                    <a:gd name="connsiteX4" fmla="*/ 0 w 6457950"/>
                    <a:gd name="connsiteY4" fmla="*/ 830335 h 830335"/>
                    <a:gd name="connsiteX0" fmla="*/ 0 w 6457950"/>
                    <a:gd name="connsiteY0" fmla="*/ 865115 h 865115"/>
                    <a:gd name="connsiteX1" fmla="*/ 725749 w 6457950"/>
                    <a:gd name="connsiteY1" fmla="*/ 34780 h 865115"/>
                    <a:gd name="connsiteX2" fmla="*/ 5751139 w 6457950"/>
                    <a:gd name="connsiteY2" fmla="*/ 0 h 865115"/>
                    <a:gd name="connsiteX3" fmla="*/ 6457950 w 6457950"/>
                    <a:gd name="connsiteY3" fmla="*/ 855590 h 865115"/>
                    <a:gd name="connsiteX4" fmla="*/ 0 w 6457950"/>
                    <a:gd name="connsiteY4" fmla="*/ 865115 h 865115"/>
                    <a:gd name="connsiteX0" fmla="*/ 0 w 6457950"/>
                    <a:gd name="connsiteY0" fmla="*/ 830335 h 830335"/>
                    <a:gd name="connsiteX1" fmla="*/ 725749 w 6457950"/>
                    <a:gd name="connsiteY1" fmla="*/ 0 h 830335"/>
                    <a:gd name="connsiteX2" fmla="*/ 5751139 w 6457950"/>
                    <a:gd name="connsiteY2" fmla="*/ 17389 h 830335"/>
                    <a:gd name="connsiteX3" fmla="*/ 6457950 w 6457950"/>
                    <a:gd name="connsiteY3" fmla="*/ 820810 h 830335"/>
                    <a:gd name="connsiteX4" fmla="*/ 0 w 6457950"/>
                    <a:gd name="connsiteY4" fmla="*/ 830335 h 830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57950" h="830335">
                      <a:moveTo>
                        <a:pt x="0" y="830335"/>
                      </a:moveTo>
                      <a:lnTo>
                        <a:pt x="725749" y="0"/>
                      </a:lnTo>
                      <a:lnTo>
                        <a:pt x="5751139" y="17389"/>
                      </a:lnTo>
                      <a:lnTo>
                        <a:pt x="6457950" y="820810"/>
                      </a:lnTo>
                      <a:lnTo>
                        <a:pt x="0" y="8303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43" name="Freeform 142"/>
                <p:cNvSpPr/>
                <p:nvPr/>
              </p:nvSpPr>
              <p:spPr>
                <a:xfrm>
                  <a:off x="4144597" y="1979784"/>
                  <a:ext cx="4816522" cy="273987"/>
                </a:xfrm>
                <a:custGeom>
                  <a:avLst/>
                  <a:gdLst>
                    <a:gd name="connsiteX0" fmla="*/ 0 w 6457950"/>
                    <a:gd name="connsiteY0" fmla="*/ 847725 h 847725"/>
                    <a:gd name="connsiteX1" fmla="*/ 1352550 w 6457950"/>
                    <a:gd name="connsiteY1" fmla="*/ 0 h 847725"/>
                    <a:gd name="connsiteX2" fmla="*/ 5086350 w 6457950"/>
                    <a:gd name="connsiteY2" fmla="*/ 0 h 847725"/>
                    <a:gd name="connsiteX3" fmla="*/ 6457950 w 6457950"/>
                    <a:gd name="connsiteY3" fmla="*/ 838200 h 847725"/>
                    <a:gd name="connsiteX4" fmla="*/ 0 w 6457950"/>
                    <a:gd name="connsiteY4" fmla="*/ 847725 h 847725"/>
                    <a:gd name="connsiteX0" fmla="*/ 0 w 6457950"/>
                    <a:gd name="connsiteY0" fmla="*/ 847725 h 847725"/>
                    <a:gd name="connsiteX1" fmla="*/ 725749 w 6457950"/>
                    <a:gd name="connsiteY1" fmla="*/ 17390 h 847725"/>
                    <a:gd name="connsiteX2" fmla="*/ 5086350 w 6457950"/>
                    <a:gd name="connsiteY2" fmla="*/ 0 h 847725"/>
                    <a:gd name="connsiteX3" fmla="*/ 6457950 w 6457950"/>
                    <a:gd name="connsiteY3" fmla="*/ 838200 h 847725"/>
                    <a:gd name="connsiteX4" fmla="*/ 0 w 6457950"/>
                    <a:gd name="connsiteY4" fmla="*/ 847725 h 847725"/>
                    <a:gd name="connsiteX0" fmla="*/ 0 w 6457950"/>
                    <a:gd name="connsiteY0" fmla="*/ 847725 h 847725"/>
                    <a:gd name="connsiteX1" fmla="*/ 725749 w 6457950"/>
                    <a:gd name="connsiteY1" fmla="*/ 17390 h 847725"/>
                    <a:gd name="connsiteX2" fmla="*/ 5741642 w 6457950"/>
                    <a:gd name="connsiteY2" fmla="*/ 0 h 847725"/>
                    <a:gd name="connsiteX3" fmla="*/ 6457950 w 6457950"/>
                    <a:gd name="connsiteY3" fmla="*/ 838200 h 847725"/>
                    <a:gd name="connsiteX4" fmla="*/ 0 w 6457950"/>
                    <a:gd name="connsiteY4" fmla="*/ 847725 h 847725"/>
                    <a:gd name="connsiteX0" fmla="*/ 0 w 6457950"/>
                    <a:gd name="connsiteY0" fmla="*/ 830335 h 830335"/>
                    <a:gd name="connsiteX1" fmla="*/ 725749 w 6457950"/>
                    <a:gd name="connsiteY1" fmla="*/ 0 h 830335"/>
                    <a:gd name="connsiteX2" fmla="*/ 5751139 w 6457950"/>
                    <a:gd name="connsiteY2" fmla="*/ 69559 h 830335"/>
                    <a:gd name="connsiteX3" fmla="*/ 6457950 w 6457950"/>
                    <a:gd name="connsiteY3" fmla="*/ 820810 h 830335"/>
                    <a:gd name="connsiteX4" fmla="*/ 0 w 6457950"/>
                    <a:gd name="connsiteY4" fmla="*/ 830335 h 830335"/>
                    <a:gd name="connsiteX0" fmla="*/ 0 w 6457950"/>
                    <a:gd name="connsiteY0" fmla="*/ 865115 h 865115"/>
                    <a:gd name="connsiteX1" fmla="*/ 725749 w 6457950"/>
                    <a:gd name="connsiteY1" fmla="*/ 34780 h 865115"/>
                    <a:gd name="connsiteX2" fmla="*/ 5751139 w 6457950"/>
                    <a:gd name="connsiteY2" fmla="*/ 0 h 865115"/>
                    <a:gd name="connsiteX3" fmla="*/ 6457950 w 6457950"/>
                    <a:gd name="connsiteY3" fmla="*/ 855590 h 865115"/>
                    <a:gd name="connsiteX4" fmla="*/ 0 w 6457950"/>
                    <a:gd name="connsiteY4" fmla="*/ 865115 h 865115"/>
                    <a:gd name="connsiteX0" fmla="*/ 0 w 6457950"/>
                    <a:gd name="connsiteY0" fmla="*/ 830335 h 830335"/>
                    <a:gd name="connsiteX1" fmla="*/ 725749 w 6457950"/>
                    <a:gd name="connsiteY1" fmla="*/ 0 h 830335"/>
                    <a:gd name="connsiteX2" fmla="*/ 5751139 w 6457950"/>
                    <a:gd name="connsiteY2" fmla="*/ 17389 h 830335"/>
                    <a:gd name="connsiteX3" fmla="*/ 6457950 w 6457950"/>
                    <a:gd name="connsiteY3" fmla="*/ 820810 h 830335"/>
                    <a:gd name="connsiteX4" fmla="*/ 0 w 6457950"/>
                    <a:gd name="connsiteY4" fmla="*/ 830335 h 830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57950" h="830335">
                      <a:moveTo>
                        <a:pt x="0" y="830335"/>
                      </a:moveTo>
                      <a:lnTo>
                        <a:pt x="725749" y="0"/>
                      </a:lnTo>
                      <a:lnTo>
                        <a:pt x="5751139" y="17389"/>
                      </a:lnTo>
                      <a:lnTo>
                        <a:pt x="6457950" y="820810"/>
                      </a:lnTo>
                      <a:lnTo>
                        <a:pt x="0" y="8303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37" name="Bevel 36"/>
              <p:cNvSpPr/>
              <p:nvPr/>
            </p:nvSpPr>
            <p:spPr>
              <a:xfrm>
                <a:off x="1157559" y="2219765"/>
                <a:ext cx="7769315" cy="408593"/>
              </a:xfrm>
              <a:prstGeom prst="bevel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600" b="1" dirty="0"/>
                  <a:t>Common Data Model </a:t>
                </a:r>
                <a:r>
                  <a:rPr lang="nl-NL" sz="1600" dirty="0"/>
                  <a:t>(ensures consistency)</a:t>
                </a:r>
              </a:p>
            </p:txBody>
          </p:sp>
          <p:grpSp>
            <p:nvGrpSpPr>
              <p:cNvPr id="137" name="Group 136"/>
              <p:cNvGrpSpPr/>
              <p:nvPr/>
            </p:nvGrpSpPr>
            <p:grpSpPr>
              <a:xfrm>
                <a:off x="1150049" y="1968354"/>
                <a:ext cx="7788224" cy="273987"/>
                <a:chOff x="1150048" y="1979784"/>
                <a:chExt cx="7811071" cy="273987"/>
              </a:xfrm>
            </p:grpSpPr>
            <p:sp>
              <p:nvSpPr>
                <p:cNvPr id="41" name="Freeform 40"/>
                <p:cNvSpPr/>
                <p:nvPr/>
              </p:nvSpPr>
              <p:spPr>
                <a:xfrm>
                  <a:off x="1150048" y="1979784"/>
                  <a:ext cx="4816522" cy="273987"/>
                </a:xfrm>
                <a:custGeom>
                  <a:avLst/>
                  <a:gdLst>
                    <a:gd name="connsiteX0" fmla="*/ 0 w 6457950"/>
                    <a:gd name="connsiteY0" fmla="*/ 847725 h 847725"/>
                    <a:gd name="connsiteX1" fmla="*/ 1352550 w 6457950"/>
                    <a:gd name="connsiteY1" fmla="*/ 0 h 847725"/>
                    <a:gd name="connsiteX2" fmla="*/ 5086350 w 6457950"/>
                    <a:gd name="connsiteY2" fmla="*/ 0 h 847725"/>
                    <a:gd name="connsiteX3" fmla="*/ 6457950 w 6457950"/>
                    <a:gd name="connsiteY3" fmla="*/ 838200 h 847725"/>
                    <a:gd name="connsiteX4" fmla="*/ 0 w 6457950"/>
                    <a:gd name="connsiteY4" fmla="*/ 847725 h 847725"/>
                    <a:gd name="connsiteX0" fmla="*/ 0 w 6457950"/>
                    <a:gd name="connsiteY0" fmla="*/ 847725 h 847725"/>
                    <a:gd name="connsiteX1" fmla="*/ 725749 w 6457950"/>
                    <a:gd name="connsiteY1" fmla="*/ 17390 h 847725"/>
                    <a:gd name="connsiteX2" fmla="*/ 5086350 w 6457950"/>
                    <a:gd name="connsiteY2" fmla="*/ 0 h 847725"/>
                    <a:gd name="connsiteX3" fmla="*/ 6457950 w 6457950"/>
                    <a:gd name="connsiteY3" fmla="*/ 838200 h 847725"/>
                    <a:gd name="connsiteX4" fmla="*/ 0 w 6457950"/>
                    <a:gd name="connsiteY4" fmla="*/ 847725 h 847725"/>
                    <a:gd name="connsiteX0" fmla="*/ 0 w 6457950"/>
                    <a:gd name="connsiteY0" fmla="*/ 847725 h 847725"/>
                    <a:gd name="connsiteX1" fmla="*/ 725749 w 6457950"/>
                    <a:gd name="connsiteY1" fmla="*/ 17390 h 847725"/>
                    <a:gd name="connsiteX2" fmla="*/ 5741642 w 6457950"/>
                    <a:gd name="connsiteY2" fmla="*/ 0 h 847725"/>
                    <a:gd name="connsiteX3" fmla="*/ 6457950 w 6457950"/>
                    <a:gd name="connsiteY3" fmla="*/ 838200 h 847725"/>
                    <a:gd name="connsiteX4" fmla="*/ 0 w 6457950"/>
                    <a:gd name="connsiteY4" fmla="*/ 847725 h 847725"/>
                    <a:gd name="connsiteX0" fmla="*/ 0 w 6457950"/>
                    <a:gd name="connsiteY0" fmla="*/ 830335 h 830335"/>
                    <a:gd name="connsiteX1" fmla="*/ 725749 w 6457950"/>
                    <a:gd name="connsiteY1" fmla="*/ 0 h 830335"/>
                    <a:gd name="connsiteX2" fmla="*/ 5751139 w 6457950"/>
                    <a:gd name="connsiteY2" fmla="*/ 69559 h 830335"/>
                    <a:gd name="connsiteX3" fmla="*/ 6457950 w 6457950"/>
                    <a:gd name="connsiteY3" fmla="*/ 820810 h 830335"/>
                    <a:gd name="connsiteX4" fmla="*/ 0 w 6457950"/>
                    <a:gd name="connsiteY4" fmla="*/ 830335 h 830335"/>
                    <a:gd name="connsiteX0" fmla="*/ 0 w 6457950"/>
                    <a:gd name="connsiteY0" fmla="*/ 865115 h 865115"/>
                    <a:gd name="connsiteX1" fmla="*/ 725749 w 6457950"/>
                    <a:gd name="connsiteY1" fmla="*/ 34780 h 865115"/>
                    <a:gd name="connsiteX2" fmla="*/ 5751139 w 6457950"/>
                    <a:gd name="connsiteY2" fmla="*/ 0 h 865115"/>
                    <a:gd name="connsiteX3" fmla="*/ 6457950 w 6457950"/>
                    <a:gd name="connsiteY3" fmla="*/ 855590 h 865115"/>
                    <a:gd name="connsiteX4" fmla="*/ 0 w 6457950"/>
                    <a:gd name="connsiteY4" fmla="*/ 865115 h 865115"/>
                    <a:gd name="connsiteX0" fmla="*/ 0 w 6457950"/>
                    <a:gd name="connsiteY0" fmla="*/ 830335 h 830335"/>
                    <a:gd name="connsiteX1" fmla="*/ 725749 w 6457950"/>
                    <a:gd name="connsiteY1" fmla="*/ 0 h 830335"/>
                    <a:gd name="connsiteX2" fmla="*/ 5751139 w 6457950"/>
                    <a:gd name="connsiteY2" fmla="*/ 17389 h 830335"/>
                    <a:gd name="connsiteX3" fmla="*/ 6457950 w 6457950"/>
                    <a:gd name="connsiteY3" fmla="*/ 820810 h 830335"/>
                    <a:gd name="connsiteX4" fmla="*/ 0 w 6457950"/>
                    <a:gd name="connsiteY4" fmla="*/ 830335 h 830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57950" h="830335">
                      <a:moveTo>
                        <a:pt x="0" y="830335"/>
                      </a:moveTo>
                      <a:lnTo>
                        <a:pt x="725749" y="0"/>
                      </a:lnTo>
                      <a:lnTo>
                        <a:pt x="5751139" y="17389"/>
                      </a:lnTo>
                      <a:lnTo>
                        <a:pt x="6457950" y="820810"/>
                      </a:lnTo>
                      <a:lnTo>
                        <a:pt x="0" y="83033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11817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35" name="Freeform 134"/>
                <p:cNvSpPr/>
                <p:nvPr/>
              </p:nvSpPr>
              <p:spPr>
                <a:xfrm>
                  <a:off x="4144597" y="1979784"/>
                  <a:ext cx="4816522" cy="273987"/>
                </a:xfrm>
                <a:custGeom>
                  <a:avLst/>
                  <a:gdLst>
                    <a:gd name="connsiteX0" fmla="*/ 0 w 6457950"/>
                    <a:gd name="connsiteY0" fmla="*/ 847725 h 847725"/>
                    <a:gd name="connsiteX1" fmla="*/ 1352550 w 6457950"/>
                    <a:gd name="connsiteY1" fmla="*/ 0 h 847725"/>
                    <a:gd name="connsiteX2" fmla="*/ 5086350 w 6457950"/>
                    <a:gd name="connsiteY2" fmla="*/ 0 h 847725"/>
                    <a:gd name="connsiteX3" fmla="*/ 6457950 w 6457950"/>
                    <a:gd name="connsiteY3" fmla="*/ 838200 h 847725"/>
                    <a:gd name="connsiteX4" fmla="*/ 0 w 6457950"/>
                    <a:gd name="connsiteY4" fmla="*/ 847725 h 847725"/>
                    <a:gd name="connsiteX0" fmla="*/ 0 w 6457950"/>
                    <a:gd name="connsiteY0" fmla="*/ 847725 h 847725"/>
                    <a:gd name="connsiteX1" fmla="*/ 725749 w 6457950"/>
                    <a:gd name="connsiteY1" fmla="*/ 17390 h 847725"/>
                    <a:gd name="connsiteX2" fmla="*/ 5086350 w 6457950"/>
                    <a:gd name="connsiteY2" fmla="*/ 0 h 847725"/>
                    <a:gd name="connsiteX3" fmla="*/ 6457950 w 6457950"/>
                    <a:gd name="connsiteY3" fmla="*/ 838200 h 847725"/>
                    <a:gd name="connsiteX4" fmla="*/ 0 w 6457950"/>
                    <a:gd name="connsiteY4" fmla="*/ 847725 h 847725"/>
                    <a:gd name="connsiteX0" fmla="*/ 0 w 6457950"/>
                    <a:gd name="connsiteY0" fmla="*/ 847725 h 847725"/>
                    <a:gd name="connsiteX1" fmla="*/ 725749 w 6457950"/>
                    <a:gd name="connsiteY1" fmla="*/ 17390 h 847725"/>
                    <a:gd name="connsiteX2" fmla="*/ 5741642 w 6457950"/>
                    <a:gd name="connsiteY2" fmla="*/ 0 h 847725"/>
                    <a:gd name="connsiteX3" fmla="*/ 6457950 w 6457950"/>
                    <a:gd name="connsiteY3" fmla="*/ 838200 h 847725"/>
                    <a:gd name="connsiteX4" fmla="*/ 0 w 6457950"/>
                    <a:gd name="connsiteY4" fmla="*/ 847725 h 847725"/>
                    <a:gd name="connsiteX0" fmla="*/ 0 w 6457950"/>
                    <a:gd name="connsiteY0" fmla="*/ 830335 h 830335"/>
                    <a:gd name="connsiteX1" fmla="*/ 725749 w 6457950"/>
                    <a:gd name="connsiteY1" fmla="*/ 0 h 830335"/>
                    <a:gd name="connsiteX2" fmla="*/ 5751139 w 6457950"/>
                    <a:gd name="connsiteY2" fmla="*/ 69559 h 830335"/>
                    <a:gd name="connsiteX3" fmla="*/ 6457950 w 6457950"/>
                    <a:gd name="connsiteY3" fmla="*/ 820810 h 830335"/>
                    <a:gd name="connsiteX4" fmla="*/ 0 w 6457950"/>
                    <a:gd name="connsiteY4" fmla="*/ 830335 h 830335"/>
                    <a:gd name="connsiteX0" fmla="*/ 0 w 6457950"/>
                    <a:gd name="connsiteY0" fmla="*/ 865115 h 865115"/>
                    <a:gd name="connsiteX1" fmla="*/ 725749 w 6457950"/>
                    <a:gd name="connsiteY1" fmla="*/ 34780 h 865115"/>
                    <a:gd name="connsiteX2" fmla="*/ 5751139 w 6457950"/>
                    <a:gd name="connsiteY2" fmla="*/ 0 h 865115"/>
                    <a:gd name="connsiteX3" fmla="*/ 6457950 w 6457950"/>
                    <a:gd name="connsiteY3" fmla="*/ 855590 h 865115"/>
                    <a:gd name="connsiteX4" fmla="*/ 0 w 6457950"/>
                    <a:gd name="connsiteY4" fmla="*/ 865115 h 865115"/>
                    <a:gd name="connsiteX0" fmla="*/ 0 w 6457950"/>
                    <a:gd name="connsiteY0" fmla="*/ 830335 h 830335"/>
                    <a:gd name="connsiteX1" fmla="*/ 725749 w 6457950"/>
                    <a:gd name="connsiteY1" fmla="*/ 0 h 830335"/>
                    <a:gd name="connsiteX2" fmla="*/ 5751139 w 6457950"/>
                    <a:gd name="connsiteY2" fmla="*/ 17389 h 830335"/>
                    <a:gd name="connsiteX3" fmla="*/ 6457950 w 6457950"/>
                    <a:gd name="connsiteY3" fmla="*/ 820810 h 830335"/>
                    <a:gd name="connsiteX4" fmla="*/ 0 w 6457950"/>
                    <a:gd name="connsiteY4" fmla="*/ 830335 h 830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57950" h="830335">
                      <a:moveTo>
                        <a:pt x="0" y="830335"/>
                      </a:moveTo>
                      <a:lnTo>
                        <a:pt x="725749" y="0"/>
                      </a:lnTo>
                      <a:lnTo>
                        <a:pt x="5751139" y="17389"/>
                      </a:lnTo>
                      <a:lnTo>
                        <a:pt x="6457950" y="820810"/>
                      </a:lnTo>
                      <a:lnTo>
                        <a:pt x="0" y="83033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11817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1433974" y="1390215"/>
              <a:ext cx="6265407" cy="745797"/>
              <a:chOff x="1376824" y="1390215"/>
              <a:chExt cx="6265407" cy="7457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5168929" y="1390215"/>
                <a:ext cx="1282351" cy="745797"/>
                <a:chOff x="241076" y="1465380"/>
                <a:chExt cx="1282351" cy="745797"/>
              </a:xfrm>
            </p:grpSpPr>
            <p:sp>
              <p:nvSpPr>
                <p:cNvPr id="164" name="Down Arrow 163"/>
                <p:cNvSpPr/>
                <p:nvPr/>
              </p:nvSpPr>
              <p:spPr>
                <a:xfrm>
                  <a:off x="574210" y="1717788"/>
                  <a:ext cx="540904" cy="493389"/>
                </a:xfrm>
                <a:prstGeom prst="downArrow">
                  <a:avLst>
                    <a:gd name="adj1" fmla="val 73320"/>
                    <a:gd name="adj2" fmla="val 50000"/>
                  </a:avLst>
                </a:prstGeom>
                <a:gradFill flip="none" rotWithShape="1">
                  <a:gsLst>
                    <a:gs pos="17000">
                      <a:srgbClr val="1C709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p:sp>
              <p:nvSpPr>
                <p:cNvPr id="165" name="Pentagon 164"/>
                <p:cNvSpPr/>
                <p:nvPr/>
              </p:nvSpPr>
              <p:spPr>
                <a:xfrm rot="5400000">
                  <a:off x="610692" y="1095764"/>
                  <a:ext cx="470036" cy="1209268"/>
                </a:xfrm>
                <a:prstGeom prst="homePlate">
                  <a:avLst>
                    <a:gd name="adj" fmla="val 15255"/>
                  </a:avLst>
                </a:prstGeom>
                <a:gradFill flip="none" rotWithShape="1">
                  <a:gsLst>
                    <a:gs pos="2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975"/>
                    </a:lnSpc>
                  </a:pPr>
                  <a:endParaRPr lang="en-US" sz="1600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241076" y="1534260"/>
                  <a:ext cx="1282351" cy="3450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</a:rPr>
                    <a:t>Vulnerability</a:t>
                  </a:r>
                </a:p>
              </p:txBody>
            </p:sp>
          </p:grpSp>
          <p:grpSp>
            <p:nvGrpSpPr>
              <p:cNvPr id="180" name="Group 179"/>
              <p:cNvGrpSpPr/>
              <p:nvPr/>
            </p:nvGrpSpPr>
            <p:grpSpPr>
              <a:xfrm>
                <a:off x="3904894" y="1390215"/>
                <a:ext cx="1209268" cy="745797"/>
                <a:chOff x="241076" y="1465380"/>
                <a:chExt cx="1209268" cy="745797"/>
              </a:xfrm>
            </p:grpSpPr>
            <p:sp>
              <p:nvSpPr>
                <p:cNvPr id="183" name="Down Arrow 182"/>
                <p:cNvSpPr/>
                <p:nvPr/>
              </p:nvSpPr>
              <p:spPr>
                <a:xfrm>
                  <a:off x="574210" y="1717788"/>
                  <a:ext cx="540904" cy="493389"/>
                </a:xfrm>
                <a:prstGeom prst="downArrow">
                  <a:avLst>
                    <a:gd name="adj1" fmla="val 73320"/>
                    <a:gd name="adj2" fmla="val 50000"/>
                  </a:avLst>
                </a:prstGeom>
                <a:gradFill flip="none" rotWithShape="1">
                  <a:gsLst>
                    <a:gs pos="17000">
                      <a:srgbClr val="1C709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p:sp>
              <p:nvSpPr>
                <p:cNvPr id="184" name="Pentagon 183"/>
                <p:cNvSpPr/>
                <p:nvPr/>
              </p:nvSpPr>
              <p:spPr>
                <a:xfrm rot="5400000">
                  <a:off x="610692" y="1095764"/>
                  <a:ext cx="470036" cy="1209268"/>
                </a:xfrm>
                <a:prstGeom prst="homePlate">
                  <a:avLst>
                    <a:gd name="adj" fmla="val 15255"/>
                  </a:avLst>
                </a:prstGeom>
                <a:gradFill flip="none" rotWithShape="1">
                  <a:gsLst>
                    <a:gs pos="2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975"/>
                    </a:lnSpc>
                  </a:pPr>
                  <a:endParaRPr lang="en-US" sz="1600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241076" y="1534260"/>
                  <a:ext cx="1209268" cy="3450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</a:rPr>
                    <a:t>Human</a:t>
                  </a:r>
                </a:p>
              </p:txBody>
            </p:sp>
          </p:grpSp>
          <p:grpSp>
            <p:nvGrpSpPr>
              <p:cNvPr id="186" name="Group 185"/>
              <p:cNvGrpSpPr/>
              <p:nvPr/>
            </p:nvGrpSpPr>
            <p:grpSpPr>
              <a:xfrm>
                <a:off x="2640859" y="1390215"/>
                <a:ext cx="1282352" cy="745797"/>
                <a:chOff x="241076" y="1465380"/>
                <a:chExt cx="1282352" cy="745797"/>
              </a:xfrm>
            </p:grpSpPr>
            <p:sp>
              <p:nvSpPr>
                <p:cNvPr id="187" name="Down Arrow 186"/>
                <p:cNvSpPr/>
                <p:nvPr/>
              </p:nvSpPr>
              <p:spPr>
                <a:xfrm>
                  <a:off x="574210" y="1717788"/>
                  <a:ext cx="540904" cy="493389"/>
                </a:xfrm>
                <a:prstGeom prst="downArrow">
                  <a:avLst>
                    <a:gd name="adj1" fmla="val 73320"/>
                    <a:gd name="adj2" fmla="val 50000"/>
                  </a:avLst>
                </a:prstGeom>
                <a:gradFill flip="none" rotWithShape="1">
                  <a:gsLst>
                    <a:gs pos="17000">
                      <a:srgbClr val="1C709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p:sp>
              <p:nvSpPr>
                <p:cNvPr id="188" name="Pentagon 187"/>
                <p:cNvSpPr/>
                <p:nvPr/>
              </p:nvSpPr>
              <p:spPr>
                <a:xfrm rot="5400000">
                  <a:off x="610692" y="1095764"/>
                  <a:ext cx="470036" cy="1209268"/>
                </a:xfrm>
                <a:prstGeom prst="homePlate">
                  <a:avLst>
                    <a:gd name="adj" fmla="val 15255"/>
                  </a:avLst>
                </a:prstGeom>
                <a:gradFill flip="none" rotWithShape="1">
                  <a:gsLst>
                    <a:gs pos="2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975"/>
                    </a:lnSpc>
                  </a:pPr>
                  <a:endParaRPr lang="en-US" sz="1600"/>
                </a:p>
              </p:txBody>
            </p:sp>
            <p:sp>
              <p:nvSpPr>
                <p:cNvPr id="189" name="Rectangle 188"/>
                <p:cNvSpPr/>
                <p:nvPr/>
              </p:nvSpPr>
              <p:spPr>
                <a:xfrm>
                  <a:off x="241076" y="1534260"/>
                  <a:ext cx="1282352" cy="3450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</a:rPr>
                    <a:t>Marketplace</a:t>
                  </a:r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>
                <a:off x="1376824" y="1390215"/>
                <a:ext cx="1209268" cy="745797"/>
                <a:chOff x="241076" y="1465380"/>
                <a:chExt cx="1209268" cy="745797"/>
              </a:xfrm>
            </p:grpSpPr>
            <p:sp>
              <p:nvSpPr>
                <p:cNvPr id="193" name="Down Arrow 192"/>
                <p:cNvSpPr/>
                <p:nvPr/>
              </p:nvSpPr>
              <p:spPr>
                <a:xfrm>
                  <a:off x="574210" y="1717788"/>
                  <a:ext cx="540904" cy="493389"/>
                </a:xfrm>
                <a:prstGeom prst="downArrow">
                  <a:avLst>
                    <a:gd name="adj1" fmla="val 73320"/>
                    <a:gd name="adj2" fmla="val 50000"/>
                  </a:avLst>
                </a:prstGeom>
                <a:gradFill flip="none" rotWithShape="1">
                  <a:gsLst>
                    <a:gs pos="17000">
                      <a:srgbClr val="1C709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p:sp>
              <p:nvSpPr>
                <p:cNvPr id="194" name="Pentagon 193"/>
                <p:cNvSpPr/>
                <p:nvPr/>
              </p:nvSpPr>
              <p:spPr>
                <a:xfrm rot="5400000">
                  <a:off x="610692" y="1095764"/>
                  <a:ext cx="470036" cy="1209268"/>
                </a:xfrm>
                <a:prstGeom prst="homePlate">
                  <a:avLst>
                    <a:gd name="adj" fmla="val 15255"/>
                  </a:avLst>
                </a:prstGeom>
                <a:gradFill flip="none" rotWithShape="1">
                  <a:gsLst>
                    <a:gs pos="2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975"/>
                    </a:lnSpc>
                  </a:pPr>
                  <a:endParaRPr lang="en-US" sz="1600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241076" y="1534260"/>
                  <a:ext cx="1209268" cy="3450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</a:rPr>
                    <a:t>Malware</a:t>
                  </a:r>
                </a:p>
              </p:txBody>
            </p:sp>
          </p:grpSp>
          <p:grpSp>
            <p:nvGrpSpPr>
              <p:cNvPr id="196" name="Group 195"/>
              <p:cNvGrpSpPr/>
              <p:nvPr/>
            </p:nvGrpSpPr>
            <p:grpSpPr>
              <a:xfrm>
                <a:off x="6432963" y="1390215"/>
                <a:ext cx="1209268" cy="745797"/>
                <a:chOff x="241076" y="1465380"/>
                <a:chExt cx="1209268" cy="745797"/>
              </a:xfrm>
            </p:grpSpPr>
            <p:sp>
              <p:nvSpPr>
                <p:cNvPr id="197" name="Down Arrow 196"/>
                <p:cNvSpPr/>
                <p:nvPr/>
              </p:nvSpPr>
              <p:spPr>
                <a:xfrm>
                  <a:off x="574210" y="1717788"/>
                  <a:ext cx="540904" cy="493389"/>
                </a:xfrm>
                <a:prstGeom prst="downArrow">
                  <a:avLst>
                    <a:gd name="adj1" fmla="val 73320"/>
                    <a:gd name="adj2" fmla="val 50000"/>
                  </a:avLst>
                </a:prstGeom>
                <a:gradFill flip="none" rotWithShape="1">
                  <a:gsLst>
                    <a:gs pos="17000">
                      <a:srgbClr val="1C709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p:sp>
              <p:nvSpPr>
                <p:cNvPr id="198" name="Pentagon 197"/>
                <p:cNvSpPr/>
                <p:nvPr/>
              </p:nvSpPr>
              <p:spPr>
                <a:xfrm rot="5400000">
                  <a:off x="610692" y="1095764"/>
                  <a:ext cx="470036" cy="1209268"/>
                </a:xfrm>
                <a:prstGeom prst="homePlate">
                  <a:avLst>
                    <a:gd name="adj" fmla="val 15255"/>
                  </a:avLst>
                </a:prstGeom>
                <a:gradFill flip="none" rotWithShape="1">
                  <a:gsLst>
                    <a:gs pos="2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975"/>
                    </a:lnSpc>
                  </a:pPr>
                  <a:endParaRPr lang="en-US" sz="1600"/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241076" y="1534260"/>
                  <a:ext cx="1209268" cy="3450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</a:rPr>
                    <a:t>Internet</a:t>
                  </a:r>
                </a:p>
              </p:txBody>
            </p:sp>
          </p:grpSp>
        </p:grpSp>
      </p:grpSp>
      <p:sp>
        <p:nvSpPr>
          <p:cNvPr id="182" name="Rectangle 181"/>
          <p:cNvSpPr/>
          <p:nvPr/>
        </p:nvSpPr>
        <p:spPr>
          <a:xfrm>
            <a:off x="6309390" y="3034305"/>
            <a:ext cx="1819121" cy="83099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sz="1200" i="1" dirty="0"/>
              <a:t>which flow to analytical tools to enrich, prioritize, rate and synthesize our knowledge into…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5308520" y="4497841"/>
            <a:ext cx="2846748" cy="46166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sz="1200" i="1" dirty="0"/>
              <a:t>finished intelligence which is produced and delivered in many formats to the customer. 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6493396" y="2026678"/>
            <a:ext cx="1603602" cy="83099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sz="1200" i="1" dirty="0"/>
              <a:t>utilized to create tagged, categorized “wires” or research elements…</a:t>
            </a:r>
          </a:p>
        </p:txBody>
      </p:sp>
    </p:spTree>
    <p:extLst>
      <p:ext uri="{BB962C8B-B14F-4D97-AF65-F5344CB8AC3E}">
        <p14:creationId xmlns:p14="http://schemas.microsoft.com/office/powerpoint/2010/main" val="10489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The OODA Loop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000" dirty="0"/>
              <a:t>observe, orient, decide, act</a:t>
            </a:r>
            <a:endParaRPr lang="en-GB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1" y="4631493"/>
            <a:ext cx="7165609" cy="1396083"/>
          </a:xfrm>
        </p:spPr>
        <p:txBody>
          <a:bodyPr>
            <a:normAutofit fontScale="92500" lnSpcReduction="20000"/>
          </a:bodyPr>
          <a:lstStyle/>
          <a:p>
            <a:pPr marL="231775" indent="-231775">
              <a:buFont typeface="Wingdings" panose="05000000000000000000" pitchFamily="2" charset="2"/>
              <a:buChar char="ü"/>
            </a:pPr>
            <a:r>
              <a:rPr lang="en-US" sz="1800" dirty="0"/>
              <a:t>Decision-making </a:t>
            </a:r>
            <a:r>
              <a:rPr lang="en-US" sz="1800" dirty="0"/>
              <a:t>cycle of observe, orient, decide, and </a:t>
            </a:r>
            <a:r>
              <a:rPr lang="en-US" sz="1800" dirty="0"/>
              <a:t>act</a:t>
            </a:r>
          </a:p>
          <a:p>
            <a:pPr marL="231775" indent="-231775">
              <a:buFont typeface="Wingdings" panose="05000000000000000000" pitchFamily="2" charset="2"/>
              <a:buChar char="ü"/>
            </a:pPr>
            <a:r>
              <a:rPr lang="en-US" sz="1800" dirty="0"/>
              <a:t>Applied to strategic level combat operations</a:t>
            </a:r>
          </a:p>
          <a:p>
            <a:pPr marL="231775" indent="-231775">
              <a:buFont typeface="Wingdings" panose="05000000000000000000" pitchFamily="2" charset="2"/>
              <a:buChar char="ü"/>
            </a:pPr>
            <a:r>
              <a:rPr lang="en-US" sz="1800" dirty="0"/>
              <a:t>Commercial operations and learning processes</a:t>
            </a:r>
          </a:p>
          <a:p>
            <a:pPr marL="231775" indent="-231775">
              <a:buFont typeface="Wingdings" panose="05000000000000000000" pitchFamily="2" charset="2"/>
              <a:buChar char="ü"/>
            </a:pPr>
            <a:r>
              <a:rPr lang="en-US" sz="1800" dirty="0" err="1"/>
              <a:t>Favours</a:t>
            </a:r>
            <a:r>
              <a:rPr lang="en-US" sz="1800" dirty="0"/>
              <a:t> agility over raw power in dealing with human opponents</a:t>
            </a:r>
          </a:p>
          <a:p>
            <a:pPr marL="231775" indent="-231775">
              <a:buFont typeface="Wingdings" panose="05000000000000000000" pitchFamily="2" charset="2"/>
              <a:buChar char="ü"/>
            </a:pPr>
            <a:r>
              <a:rPr lang="en-US" sz="1800" dirty="0"/>
              <a:t>Get inside opponents decision cycle to gain advantage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47" y="1393983"/>
            <a:ext cx="6952887" cy="2947499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6" name="TextBox 5"/>
          <p:cNvSpPr txBox="1"/>
          <p:nvPr/>
        </p:nvSpPr>
        <p:spPr>
          <a:xfrm>
            <a:off x="1135447" y="4126039"/>
            <a:ext cx="47628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By Patrick Edwin Moran - Own work, CC BY 3.0, https://commons.wikimedia.org/w/index.php?curid=3904554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2646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is Cyber Threat Intelligence important?</a:t>
            </a:r>
            <a:br>
              <a:rPr lang="en-US" dirty="0"/>
            </a:b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48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2519" y="4021159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sz="2800" spc="-100" dirty="0">
                <a:solidFill>
                  <a:schemeClr val="accent5"/>
                </a:solidFill>
              </a:rPr>
              <a:t>Cyber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469" y="904066"/>
            <a:ext cx="6541640" cy="5644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Cyber Threat Joins the Risk List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18511" y="3222088"/>
            <a:ext cx="8434450" cy="2154472"/>
            <a:chOff x="296564" y="2517186"/>
            <a:chExt cx="8434450" cy="2154471"/>
          </a:xfrm>
        </p:grpSpPr>
        <p:sp>
          <p:nvSpPr>
            <p:cNvPr id="8" name="Right Brace 7"/>
            <p:cNvSpPr/>
            <p:nvPr/>
          </p:nvSpPr>
          <p:spPr>
            <a:xfrm rot="16200000">
              <a:off x="4173258" y="-946730"/>
              <a:ext cx="681062" cy="8434450"/>
            </a:xfrm>
            <a:prstGeom prst="rightBrac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189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02789" y="3316257"/>
              <a:ext cx="1396536" cy="1355400"/>
              <a:chOff x="384113" y="3316257"/>
              <a:chExt cx="1396536" cy="135540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653953" y="3316257"/>
                <a:ext cx="915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189"/>
                <a:r>
                  <a:rPr lang="en-US" dirty="0"/>
                  <a:t>Political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97332" y="4302325"/>
                <a:ext cx="1195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189"/>
                <a:r>
                  <a:rPr lang="en-US" dirty="0"/>
                  <a:t>Regulatory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84113" y="3848375"/>
                <a:ext cx="1396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189"/>
                <a:r>
                  <a:rPr lang="en-US" dirty="0"/>
                  <a:t>Supply Chain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559125" y="3316257"/>
              <a:ext cx="1220847" cy="1355400"/>
              <a:chOff x="2436358" y="3316257"/>
              <a:chExt cx="1220847" cy="135540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436358" y="3316257"/>
                <a:ext cx="12208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189"/>
                <a:r>
                  <a:rPr lang="en-US" dirty="0"/>
                  <a:t>Reputation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687846" y="4302325"/>
                <a:ext cx="75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189"/>
                <a:r>
                  <a:rPr lang="en-US" dirty="0"/>
                  <a:t>Credit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641217" y="3848375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189"/>
                <a:r>
                  <a:rPr lang="en-US" dirty="0"/>
                  <a:t>Market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507488" y="3316257"/>
              <a:ext cx="1549142" cy="1355400"/>
              <a:chOff x="4613175" y="3316257"/>
              <a:chExt cx="1549142" cy="135540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613175" y="3316257"/>
                <a:ext cx="1549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189"/>
                <a:r>
                  <a:rPr lang="en-US" dirty="0"/>
                  <a:t>Environmental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902521" y="3848375"/>
                <a:ext cx="1011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189"/>
                <a:r>
                  <a:rPr lang="en-US" dirty="0"/>
                  <a:t>Financial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049904" y="4302325"/>
                <a:ext cx="7334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189"/>
                <a:r>
                  <a:rPr lang="en-US" dirty="0"/>
                  <a:t>Ethics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6805788" y="3848375"/>
              <a:ext cx="1771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189"/>
              <a:r>
                <a:rPr lang="en-US" dirty="0"/>
                <a:t>Natural Disasters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29974" y="4302325"/>
              <a:ext cx="1522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189"/>
              <a:r>
                <a:rPr lang="en-US" dirty="0"/>
                <a:t>State Conflicts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93093" y="2517186"/>
              <a:ext cx="13550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189"/>
              <a:r>
                <a:rPr lang="en-US" sz="2400" b="1" dirty="0"/>
                <a:t>Key Risks</a:t>
              </a: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677" y="1792566"/>
            <a:ext cx="2572431" cy="857477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499" y="1566478"/>
            <a:ext cx="2143125" cy="134302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018" y="1702013"/>
            <a:ext cx="1428750" cy="14287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2722" y="1623881"/>
            <a:ext cx="1751260" cy="120749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9717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Leveraging Cyber Threat Intelligence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78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12" y="563362"/>
            <a:ext cx="9144000" cy="564452"/>
          </a:xfr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z="4000" spc="-100" dirty="0"/>
              <a:t>Benefit to Multiple Intelligence Consumers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1381" y="1730488"/>
            <a:ext cx="2318858" cy="3953384"/>
            <a:chOff x="469035" y="701841"/>
            <a:chExt cx="2318858" cy="3953384"/>
          </a:xfrm>
        </p:grpSpPr>
        <p:sp>
          <p:nvSpPr>
            <p:cNvPr id="11" name="Rounded Rectangle 10"/>
            <p:cNvSpPr/>
            <p:nvPr/>
          </p:nvSpPr>
          <p:spPr>
            <a:xfrm>
              <a:off x="469035" y="3027559"/>
              <a:ext cx="2318858" cy="1627666"/>
            </a:xfrm>
            <a:prstGeom prst="roundRect">
              <a:avLst>
                <a:gd name="adj" fmla="val 6833"/>
              </a:avLst>
            </a:prstGeom>
            <a:gradFill>
              <a:gsLst>
                <a:gs pos="0">
                  <a:srgbClr val="07222F"/>
                </a:gs>
                <a:gs pos="100000">
                  <a:srgbClr val="0F4C6C"/>
                </a:gs>
              </a:gsLst>
              <a:lin ang="16200000" scaled="1"/>
            </a:gradFill>
            <a:ln w="19050"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rtlCol="0" anchor="ctr" anchorCtr="0"/>
            <a:lstStyle/>
            <a:p>
              <a:pPr algn="ctr" defTabSz="457189"/>
              <a:r>
                <a:rPr lang="en-US" sz="2000" dirty="0">
                  <a:solidFill>
                    <a:schemeClr val="bg1"/>
                  </a:solidFill>
                </a:rPr>
                <a:t>Threat Intelligence</a:t>
              </a:r>
            </a:p>
            <a:p>
              <a:pPr algn="ctr" defTabSz="457189"/>
              <a:r>
                <a:rPr lang="en-US" sz="2000" dirty="0">
                  <a:solidFill>
                    <a:schemeClr val="bg1"/>
                  </a:solidFill>
                </a:rPr>
                <a:t>Team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69035" y="1244054"/>
              <a:ext cx="2318858" cy="1627666"/>
            </a:xfrm>
            <a:prstGeom prst="roundRect">
              <a:avLst>
                <a:gd name="adj" fmla="val 6833"/>
              </a:avLst>
            </a:prstGeom>
            <a:gradFill>
              <a:gsLst>
                <a:gs pos="0">
                  <a:srgbClr val="07222F"/>
                </a:gs>
                <a:gs pos="100000">
                  <a:srgbClr val="0F4C6C"/>
                </a:gs>
              </a:gsLst>
              <a:lin ang="16200000" scaled="1"/>
            </a:gradFill>
            <a:ln w="19050"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rtlCol="0" anchor="ctr" anchorCtr="0"/>
            <a:lstStyle/>
            <a:p>
              <a:pPr algn="ctr" defTabSz="457189"/>
              <a:r>
                <a:rPr lang="en-US" sz="2000" dirty="0">
                  <a:solidFill>
                    <a:schemeClr val="bg1"/>
                  </a:solidFill>
                </a:rPr>
                <a:t>CISO</a:t>
              </a:r>
            </a:p>
            <a:p>
              <a:pPr algn="ctr" defTabSz="457189"/>
              <a:r>
                <a:rPr lang="en-US" sz="2000" dirty="0">
                  <a:solidFill>
                    <a:schemeClr val="bg1"/>
                  </a:solidFill>
                </a:rPr>
                <a:t>&amp; </a:t>
              </a:r>
            </a:p>
            <a:p>
              <a:pPr algn="ctr" defTabSz="457189"/>
              <a:r>
                <a:rPr lang="en-US" sz="2000" dirty="0">
                  <a:solidFill>
                    <a:schemeClr val="bg1"/>
                  </a:solidFill>
                </a:rPr>
                <a:t>Executive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05924" y="701841"/>
              <a:ext cx="14450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spc="-100" dirty="0">
                  <a:solidFill>
                    <a:srgbClr val="B30727"/>
                  </a:solidFill>
                  <a:latin typeface="Myriad Web Pro" panose="020B0503030403020204" pitchFamily="34" charset="0"/>
                  <a:ea typeface="+mj-ea"/>
                  <a:cs typeface="+mj-cs"/>
                </a:rPr>
                <a:t>Strategic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9436" y="1716221"/>
            <a:ext cx="2318858" cy="3927645"/>
            <a:chOff x="3437090" y="687573"/>
            <a:chExt cx="2318858" cy="3927645"/>
          </a:xfrm>
        </p:grpSpPr>
        <p:sp>
          <p:nvSpPr>
            <p:cNvPr id="7" name="Rounded Rectangle 6"/>
            <p:cNvSpPr/>
            <p:nvPr/>
          </p:nvSpPr>
          <p:spPr>
            <a:xfrm>
              <a:off x="3437090" y="1244054"/>
              <a:ext cx="2318858" cy="1627666"/>
            </a:xfrm>
            <a:prstGeom prst="roundRect">
              <a:avLst>
                <a:gd name="adj" fmla="val 6833"/>
              </a:avLst>
            </a:prstGeom>
            <a:gradFill>
              <a:gsLst>
                <a:gs pos="0">
                  <a:srgbClr val="07222F"/>
                </a:gs>
                <a:gs pos="100000">
                  <a:srgbClr val="0F4C6C"/>
                </a:gs>
              </a:gsLst>
              <a:lin ang="16200000" scaled="1"/>
            </a:gradFill>
            <a:ln w="19050"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rtlCol="0" anchor="ctr" anchorCtr="0"/>
            <a:lstStyle/>
            <a:p>
              <a:pPr algn="ctr" defTabSz="457189"/>
              <a:r>
                <a:rPr lang="en-US" sz="2000" dirty="0">
                  <a:solidFill>
                    <a:schemeClr val="bg1"/>
                  </a:solidFill>
                </a:rPr>
                <a:t>Security Operations Center</a:t>
              </a:r>
            </a:p>
            <a:p>
              <a:pPr algn="ctr" defTabSz="457189"/>
              <a:r>
                <a:rPr lang="en-US" sz="2000" dirty="0">
                  <a:solidFill>
                    <a:schemeClr val="bg1"/>
                  </a:solidFill>
                </a:rPr>
                <a:t>(SOC)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437090" y="2987552"/>
              <a:ext cx="2318858" cy="1627666"/>
            </a:xfrm>
            <a:prstGeom prst="roundRect">
              <a:avLst>
                <a:gd name="adj" fmla="val 6833"/>
              </a:avLst>
            </a:prstGeom>
            <a:gradFill>
              <a:gsLst>
                <a:gs pos="0">
                  <a:srgbClr val="07222F"/>
                </a:gs>
                <a:gs pos="100000">
                  <a:srgbClr val="0F4C6C"/>
                </a:gs>
              </a:gsLst>
              <a:lin ang="16200000" scaled="1"/>
            </a:gradFill>
            <a:ln w="19050"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rtlCol="0" anchor="ctr" anchorCtr="0"/>
            <a:lstStyle/>
            <a:p>
              <a:pPr algn="ctr" defTabSz="457189"/>
              <a:r>
                <a:rPr lang="en-US" sz="2000" dirty="0">
                  <a:solidFill>
                    <a:schemeClr val="bg1"/>
                  </a:solidFill>
                </a:rPr>
                <a:t>Incident Response</a:t>
              </a:r>
            </a:p>
            <a:p>
              <a:pPr algn="ctr" defTabSz="457189"/>
              <a:r>
                <a:rPr lang="en-US" sz="2000" dirty="0">
                  <a:solidFill>
                    <a:schemeClr val="bg1"/>
                  </a:solidFill>
                </a:rPr>
                <a:t>Team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53279" y="687573"/>
              <a:ext cx="18864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spc="-100" dirty="0">
                  <a:solidFill>
                    <a:srgbClr val="B30727"/>
                  </a:solidFill>
                  <a:latin typeface="Myriad Web Pro" panose="020B0503030403020204" pitchFamily="34" charset="0"/>
                  <a:ea typeface="+mj-ea"/>
                  <a:cs typeface="+mj-cs"/>
                </a:rPr>
                <a:t>Operational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418420" y="1716220"/>
            <a:ext cx="2318858" cy="3924602"/>
            <a:chOff x="6418419" y="687573"/>
            <a:chExt cx="2318858" cy="3924602"/>
          </a:xfrm>
        </p:grpSpPr>
        <p:sp>
          <p:nvSpPr>
            <p:cNvPr id="8" name="Rounded Rectangle 7"/>
            <p:cNvSpPr/>
            <p:nvPr/>
          </p:nvSpPr>
          <p:spPr>
            <a:xfrm>
              <a:off x="6418419" y="2984509"/>
              <a:ext cx="2318858" cy="1627666"/>
            </a:xfrm>
            <a:prstGeom prst="roundRect">
              <a:avLst>
                <a:gd name="adj" fmla="val 6833"/>
              </a:avLst>
            </a:prstGeom>
            <a:gradFill>
              <a:gsLst>
                <a:gs pos="0">
                  <a:srgbClr val="07222F"/>
                </a:gs>
                <a:gs pos="100000">
                  <a:srgbClr val="0F4C6C"/>
                </a:gs>
              </a:gsLst>
              <a:lin ang="16200000" scaled="1"/>
            </a:gradFill>
            <a:ln w="19050"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rtlCol="0" anchor="ctr" anchorCtr="0"/>
            <a:lstStyle/>
            <a:p>
              <a:pPr algn="ctr" defTabSz="457189"/>
              <a:r>
                <a:rPr lang="en-US" sz="2000" dirty="0">
                  <a:solidFill>
                    <a:schemeClr val="bg1"/>
                  </a:solidFill>
                </a:rPr>
                <a:t>Systems/Endpoint</a:t>
              </a:r>
            </a:p>
            <a:p>
              <a:pPr algn="ctr" defTabSz="457189"/>
              <a:r>
                <a:rPr lang="en-US" sz="2000" dirty="0">
                  <a:solidFill>
                    <a:schemeClr val="bg1"/>
                  </a:solidFill>
                </a:rPr>
                <a:t>Operations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418419" y="1241011"/>
              <a:ext cx="2318858" cy="1627666"/>
            </a:xfrm>
            <a:prstGeom prst="roundRect">
              <a:avLst>
                <a:gd name="adj" fmla="val 6833"/>
              </a:avLst>
            </a:prstGeom>
            <a:gradFill>
              <a:gsLst>
                <a:gs pos="0">
                  <a:srgbClr val="07222F"/>
                </a:gs>
                <a:gs pos="100000">
                  <a:srgbClr val="0F4C6C"/>
                </a:gs>
              </a:gsLst>
              <a:lin ang="16200000" scaled="1"/>
            </a:gradFill>
            <a:ln w="19050"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rtlCol="0" anchor="ctr" anchorCtr="0"/>
            <a:lstStyle/>
            <a:p>
              <a:pPr algn="ctr" defTabSz="457189"/>
              <a:r>
                <a:rPr lang="en-US" sz="2000" dirty="0">
                  <a:solidFill>
                    <a:schemeClr val="bg1"/>
                  </a:solidFill>
                </a:rPr>
                <a:t>Network Operations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57934" y="687573"/>
              <a:ext cx="12398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spc="-100" dirty="0">
                  <a:solidFill>
                    <a:srgbClr val="B30727"/>
                  </a:solidFill>
                  <a:latin typeface="Myriad Web Pro" panose="020B0503030403020204" pitchFamily="34" charset="0"/>
                  <a:ea typeface="+mj-ea"/>
                  <a:cs typeface="+mj-cs"/>
                </a:rPr>
                <a:t>Tactical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537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9" y="608754"/>
            <a:ext cx="7604449" cy="564452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+mj-lt"/>
                <a:ea typeface="Futura Medium" charset="0"/>
                <a:cs typeface="Futura Medium" charset="0"/>
              </a:rPr>
              <a:t>Cyber Threat Intelligence Delivery</a:t>
            </a:r>
            <a:endParaRPr lang="en-US" sz="4000" dirty="0">
              <a:latin typeface="+mj-lt"/>
              <a:ea typeface="Futura Medium" charset="0"/>
              <a:cs typeface="Futura Medium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44750" y="2141171"/>
            <a:ext cx="215900" cy="3363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300" y="2141172"/>
            <a:ext cx="215900" cy="33588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0524" y="2077165"/>
            <a:ext cx="2836333" cy="1072679"/>
          </a:xfrm>
          <a:prstGeom prst="roundRect">
            <a:avLst>
              <a:gd name="adj" fmla="val 11931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5280" y="2046363"/>
            <a:ext cx="2347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Futura Medium" charset="0"/>
                <a:ea typeface="Futura Medium" charset="0"/>
                <a:cs typeface="Futura Medium" charset="0"/>
              </a:rPr>
              <a:t>Executive Summary</a:t>
            </a:r>
            <a:endParaRPr lang="en-US" sz="1600" dirty="0">
              <a:solidFill>
                <a:prstClr val="black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4128" y="3244790"/>
            <a:ext cx="2836333" cy="1099304"/>
            <a:chOff x="124127" y="2387540"/>
            <a:chExt cx="2836333" cy="1099304"/>
          </a:xfrm>
        </p:grpSpPr>
        <p:sp>
          <p:nvSpPr>
            <p:cNvPr id="90" name="Rounded Rectangle 89"/>
            <p:cNvSpPr/>
            <p:nvPr/>
          </p:nvSpPr>
          <p:spPr>
            <a:xfrm>
              <a:off x="124127" y="2414165"/>
              <a:ext cx="2836333" cy="1072679"/>
            </a:xfrm>
            <a:prstGeom prst="roundRect">
              <a:avLst>
                <a:gd name="adj" fmla="val 1272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87789" y="2387540"/>
              <a:ext cx="90217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Futura Medium" charset="0"/>
                  <a:ea typeface="Futura Medium" charset="0"/>
                  <a:cs typeface="Futura Medium" charset="0"/>
                </a:rPr>
                <a:t>Context</a:t>
              </a:r>
              <a:endParaRPr lang="en-US" dirty="0">
                <a:solidFill>
                  <a:prstClr val="black"/>
                </a:solidFill>
                <a:latin typeface="Futura Medium" charset="0"/>
                <a:ea typeface="Futura Medium" charset="0"/>
                <a:cs typeface="Futura Medium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01634" y="2709579"/>
              <a:ext cx="2732376" cy="696879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s-IS" sz="600" dirty="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rPr>
                <a:t>… </a:t>
              </a:r>
              <a:r>
                <a:rPr lang="en-US" sz="600" dirty="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rPr>
                <a:t>multiple watering holes recently observed on websites associated with a Middle Eastern petroleum firm, UK-based Lloyds Bank and Kronos Incorporated, a workforce management provider, were carried out by Newscaster Team. </a:t>
              </a:r>
              <a:endParaRPr lang="en-US" sz="6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  <a:p>
              <a:pPr algn="ctr"/>
              <a:endParaRPr lang="en-US" sz="6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  <a:p>
              <a:pPr algn="ctr"/>
              <a:r>
                <a:rPr lang="is-IS" sz="600" dirty="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rPr>
                <a:t>… </a:t>
              </a:r>
              <a:r>
                <a:rPr lang="en-US" sz="600" dirty="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rPr>
                <a:t>t</a:t>
              </a:r>
              <a:r>
                <a:rPr lang="en-US" sz="600" dirty="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rPr>
                <a:t>he </a:t>
              </a:r>
              <a:r>
                <a:rPr lang="en-US" sz="600" dirty="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rPr>
                <a:t>domain </a:t>
              </a:r>
              <a:r>
                <a:rPr lang="en-US" sz="600" dirty="0" err="1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rPr>
                <a:t>emilymarsden.serveblog.net</a:t>
              </a:r>
              <a:r>
                <a:rPr lang="en-US" sz="600" dirty="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rPr>
                <a:t> historically resolved to 45.32.68.241 which shares a C&amp;C IP with an identified </a:t>
              </a:r>
              <a:r>
                <a:rPr lang="en-US" sz="600" dirty="0" err="1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rPr>
                <a:t>Meterpreter</a:t>
              </a:r>
              <a:r>
                <a:rPr lang="en-US" sz="600" dirty="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rPr>
                <a:t> sample (MD5: 99bce83e77383f50fcc3fa67266ca646).</a:t>
              </a:r>
              <a:endParaRPr lang="en-US" sz="6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170638" y="4506699"/>
            <a:ext cx="2732376" cy="1040734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endParaRPr lang="en-US" sz="800" baseline="30000" dirty="0">
              <a:solidFill>
                <a:prstClr val="black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307186" y="1707832"/>
            <a:ext cx="1836815" cy="3811740"/>
            <a:chOff x="7307185" y="850582"/>
            <a:chExt cx="1836815" cy="3811740"/>
          </a:xfrm>
        </p:grpSpPr>
        <p:grpSp>
          <p:nvGrpSpPr>
            <p:cNvPr id="8" name="Group 7"/>
            <p:cNvGrpSpPr/>
            <p:nvPr/>
          </p:nvGrpSpPr>
          <p:grpSpPr>
            <a:xfrm>
              <a:off x="7307185" y="1205223"/>
              <a:ext cx="1683522" cy="3457099"/>
              <a:chOff x="7399733" y="1096699"/>
              <a:chExt cx="1683522" cy="3565623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7399733" y="1096699"/>
                <a:ext cx="1683522" cy="633335"/>
              </a:xfrm>
              <a:prstGeom prst="roundRect">
                <a:avLst/>
              </a:prstGeom>
              <a:solidFill>
                <a:srgbClr val="1C475E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/>
              </a:sp3d>
            </p:spPr>
            <p:txBody>
              <a:bodyPr rtlCol="0" anchor="ctr" anchorCtr="0"/>
              <a:lstStyle/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Executives</a:t>
                </a:r>
                <a:endParaRPr lang="en-US" sz="1600" dirty="0">
                  <a:solidFill>
                    <a:prstClr val="white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7399733" y="1829771"/>
                <a:ext cx="1683522" cy="633335"/>
              </a:xfrm>
              <a:prstGeom prst="roundRect">
                <a:avLst/>
              </a:prstGeom>
              <a:solidFill>
                <a:srgbClr val="1C475E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/>
              </a:sp3d>
            </p:spPr>
            <p:txBody>
              <a:bodyPr rtlCol="0" anchor="ctr" anchorCtr="0"/>
              <a:lstStyle/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Risk, Intel, Fraud</a:t>
                </a:r>
                <a:endParaRPr lang="en-US" sz="1600" dirty="0">
                  <a:solidFill>
                    <a:prstClr val="white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399733" y="2562843"/>
                <a:ext cx="1683522" cy="633335"/>
              </a:xfrm>
              <a:prstGeom prst="roundRect">
                <a:avLst/>
              </a:prstGeom>
              <a:solidFill>
                <a:srgbClr val="1C475E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/>
              </a:sp3d>
            </p:spPr>
            <p:txBody>
              <a:bodyPr rtlCol="0" anchor="ctr" anchorCtr="0"/>
              <a:lstStyle/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Incident </a:t>
                </a:r>
                <a:r>
                  <a:rPr lang="en-US" sz="1600" dirty="0">
                    <a:solidFill>
                      <a:prstClr val="white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Response</a:t>
                </a:r>
                <a:endParaRPr lang="en-US" sz="1600" dirty="0">
                  <a:solidFill>
                    <a:prstClr val="white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399733" y="3295915"/>
                <a:ext cx="1683522" cy="633335"/>
              </a:xfrm>
              <a:prstGeom prst="roundRect">
                <a:avLst/>
              </a:prstGeom>
              <a:solidFill>
                <a:srgbClr val="1C475E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/>
              </a:sp3d>
            </p:spPr>
            <p:txBody>
              <a:bodyPr rtlCol="0" anchor="ctr" anchorCtr="0"/>
              <a:lstStyle/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SOC</a:t>
                </a:r>
                <a:endParaRPr lang="en-US" sz="1600" dirty="0">
                  <a:solidFill>
                    <a:prstClr val="white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7399733" y="4028987"/>
                <a:ext cx="1683522" cy="633335"/>
              </a:xfrm>
              <a:prstGeom prst="roundRect">
                <a:avLst/>
              </a:prstGeom>
              <a:solidFill>
                <a:srgbClr val="1C475E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/>
              </a:sp3d>
            </p:spPr>
            <p:txBody>
              <a:bodyPr rtlCol="0" anchor="ctr" anchorCtr="0"/>
              <a:lstStyle/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Tech Security Controls</a:t>
                </a:r>
                <a:endParaRPr lang="en-US" sz="1600" dirty="0">
                  <a:solidFill>
                    <a:prstClr val="white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7451691" y="850582"/>
              <a:ext cx="1692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Futura Medium" charset="0"/>
                  <a:ea typeface="Futura Medium" charset="0"/>
                  <a:cs typeface="Futura Medium" charset="0"/>
                </a:rPr>
                <a:t>Consumers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140681" y="1668156"/>
            <a:ext cx="191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Futura Medium" charset="0"/>
                <a:ea typeface="Futura Medium" charset="0"/>
                <a:cs typeface="Futura Medium" charset="0"/>
              </a:rPr>
              <a:t>Technologies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19797" y="1668156"/>
            <a:ext cx="281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Futura Medium" charset="0"/>
                <a:ea typeface="Futura Medium" charset="0"/>
                <a:cs typeface="Futura Medium" charset="0"/>
              </a:rPr>
              <a:t>ThreatScape Intelligence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9858" y="2379382"/>
            <a:ext cx="2066532" cy="678542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Newscaster Team has been implicated in a recent campaign affecting multiple industries through strategic website compromises and other social engineering vectors</a:t>
            </a:r>
            <a:r>
              <a:rPr lang="en-US" sz="9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. </a:t>
            </a:r>
            <a:r>
              <a:rPr lang="is-IS" sz="9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…</a:t>
            </a:r>
            <a:endParaRPr lang="en-US" sz="900" spc="-70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7326" y="4420824"/>
            <a:ext cx="2836333" cy="1143727"/>
            <a:chOff x="117325" y="3528209"/>
            <a:chExt cx="2836333" cy="1143727"/>
          </a:xfrm>
        </p:grpSpPr>
        <p:sp>
          <p:nvSpPr>
            <p:cNvPr id="91" name="Rounded Rectangle 90"/>
            <p:cNvSpPr/>
            <p:nvPr/>
          </p:nvSpPr>
          <p:spPr>
            <a:xfrm>
              <a:off x="117325" y="3569064"/>
              <a:ext cx="2836333" cy="1102872"/>
            </a:xfrm>
            <a:prstGeom prst="roundRect">
              <a:avLst>
                <a:gd name="adj" fmla="val 1351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77640" y="3528209"/>
              <a:ext cx="638380" cy="33855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Futura Medium" charset="0"/>
                  <a:ea typeface="Futura Medium" charset="0"/>
                  <a:cs typeface="Futura Medium" charset="0"/>
                </a:rPr>
                <a:t>Data</a:t>
              </a:r>
              <a:endParaRPr lang="en-US" dirty="0">
                <a:solidFill>
                  <a:prstClr val="black"/>
                </a:solidFill>
                <a:latin typeface="Futura Medium" charset="0"/>
                <a:ea typeface="Futura Medium" charset="0"/>
                <a:cs typeface="Futura Medium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3059" y="3753965"/>
              <a:ext cx="2732376" cy="889439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500" b="1" dirty="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rPr>
                <a:t>File </a:t>
              </a:r>
              <a:r>
                <a:rPr lang="en-US" sz="500" b="1" dirty="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rPr>
                <a:t>Name: </a:t>
              </a:r>
              <a:r>
                <a:rPr lang="en-US" sz="500" dirty="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rPr>
                <a:t>ywtdzsv7.dll</a:t>
              </a:r>
              <a:r>
                <a:rPr lang="en-US" sz="500" dirty="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rPr>
                <a:t>	</a:t>
              </a:r>
            </a:p>
            <a:p>
              <a:r>
                <a:rPr lang="tr-TR" sz="500" b="1" dirty="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rPr>
                <a:t>File </a:t>
              </a:r>
              <a:r>
                <a:rPr lang="tr-TR" sz="500" b="1" dirty="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rPr>
                <a:t>Size: </a:t>
              </a:r>
              <a:r>
                <a:rPr lang="tr-TR" sz="500" dirty="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rPr>
                <a:t>3584</a:t>
              </a:r>
              <a:r>
                <a:rPr lang="tr-TR" sz="500" dirty="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rPr>
                <a:t>	</a:t>
              </a:r>
            </a:p>
            <a:p>
              <a:r>
                <a:rPr lang="tr-TR" sz="500" b="1" dirty="0" err="1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rPr>
                <a:t>Identifier</a:t>
              </a:r>
              <a:r>
                <a:rPr lang="tr-TR" sz="500" b="1" dirty="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rPr>
                <a:t>: </a:t>
              </a:r>
              <a:r>
                <a:rPr lang="tr-TR" sz="500" dirty="0" err="1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rPr>
                <a:t>Attacker</a:t>
              </a:r>
              <a:r>
                <a:rPr lang="tr-TR" sz="500" dirty="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rPr>
                <a:t>	</a:t>
              </a:r>
            </a:p>
            <a:p>
              <a:r>
                <a:rPr lang="it-IT" sz="500" b="1" dirty="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rPr>
                <a:t>MD5: </a:t>
              </a:r>
              <a:r>
                <a:rPr lang="it-IT" sz="500" dirty="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rPr>
                <a:t>d7fbb66bbbb8256ecc645a59c7a25db7</a:t>
              </a:r>
              <a:r>
                <a:rPr lang="it-IT" sz="500" dirty="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rPr>
                <a:t>	</a:t>
              </a:r>
            </a:p>
            <a:p>
              <a:r>
                <a:rPr lang="it-IT" sz="500" b="1" dirty="0" err="1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rPr>
                <a:t>Packer</a:t>
              </a:r>
              <a:r>
                <a:rPr lang="it-IT" sz="500" b="1" dirty="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rPr>
                <a:t>: </a:t>
              </a:r>
              <a:r>
                <a:rPr lang="it-IT" sz="500" dirty="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rPr>
                <a:t>Microsoft </a:t>
              </a:r>
              <a:r>
                <a:rPr lang="it-IT" sz="500" dirty="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rPr>
                <a:t>Visual C# / Basic .NET	</a:t>
              </a:r>
            </a:p>
            <a:p>
              <a:r>
                <a:rPr lang="en-US" sz="500" b="1" dirty="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rPr>
                <a:t>SHA1: </a:t>
              </a:r>
              <a:r>
                <a:rPr lang="en-US" sz="500" dirty="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rPr>
                <a:t>6b34cd7f2d9193744ae3ed4f7df17bbcde0b38db</a:t>
              </a:r>
              <a:r>
                <a:rPr lang="en-US" sz="500" dirty="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rPr>
                <a:t>	</a:t>
              </a:r>
            </a:p>
            <a:p>
              <a:r>
                <a:rPr lang="is-IS" sz="500" b="1" dirty="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rPr>
                <a:t>SHA256: </a:t>
              </a:r>
              <a:r>
                <a:rPr lang="is-IS" sz="500" dirty="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rPr>
                <a:t>806d8a705d1b58409e11bcc881fd283310071dc1bcd964f05280505d87f46338</a:t>
              </a:r>
              <a:endParaRPr lang="is-IS" sz="5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  <a:p>
              <a:r>
                <a:rPr lang="en-US" sz="500" b="1" dirty="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rPr>
                <a:t>Type: </a:t>
              </a:r>
              <a:r>
                <a:rPr lang="en-US" sz="500" dirty="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rPr>
                <a:t>PE32 </a:t>
              </a:r>
              <a:r>
                <a:rPr lang="en-US" sz="500" dirty="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rPr>
                <a:t>executable for MS Windows (DLL) (console) Intel 80386 32-bit Mono/</a:t>
              </a:r>
              <a:r>
                <a:rPr lang="en-US" sz="500" dirty="0" err="1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rPr>
                <a:t>.Net</a:t>
              </a:r>
              <a:r>
                <a:rPr lang="en-US" sz="500" dirty="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rPr>
                <a:t> </a:t>
              </a:r>
              <a:r>
                <a:rPr lang="en-US" sz="500" dirty="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rPr>
                <a:t>assembly</a:t>
              </a:r>
              <a:endParaRPr lang="en-US" sz="5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  <a:p>
              <a:r>
                <a:rPr lang="tr-TR" sz="500" b="1" dirty="0" err="1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rPr>
                <a:t>Fuzzy</a:t>
              </a:r>
              <a:r>
                <a:rPr lang="tr-TR" sz="500" b="1" dirty="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rPr>
                <a:t> </a:t>
              </a:r>
              <a:r>
                <a:rPr lang="tr-TR" sz="500" b="1" dirty="0" err="1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rPr>
                <a:t>Hash</a:t>
              </a:r>
              <a:r>
                <a:rPr lang="tr-TR" sz="500" b="1" dirty="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rPr>
                <a:t>: </a:t>
              </a:r>
              <a:r>
                <a:rPr lang="tr-TR" sz="500" dirty="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rPr>
                <a:t>24:etGSgoMkT11e/0euTglCA3/qa8NX/XWbdPtkZfo7MXIJKN5SVHmh61FmI+ycuZhx:6g</a:t>
              </a:r>
              <a:endParaRPr lang="tr-TR" sz="5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40680" y="2062473"/>
            <a:ext cx="1891758" cy="3535912"/>
            <a:chOff x="3140680" y="1205223"/>
            <a:chExt cx="1891758" cy="3535912"/>
          </a:xfrm>
        </p:grpSpPr>
        <p:sp>
          <p:nvSpPr>
            <p:cNvPr id="36" name="Rounded Rectangle 35"/>
            <p:cNvSpPr/>
            <p:nvPr/>
          </p:nvSpPr>
          <p:spPr>
            <a:xfrm>
              <a:off x="3140680" y="1205223"/>
              <a:ext cx="1891758" cy="3484859"/>
            </a:xfrm>
            <a:prstGeom prst="roundRect">
              <a:avLst>
                <a:gd name="adj" fmla="val 8163"/>
              </a:avLst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300"/>
                </a:lnSpc>
              </a:pPr>
              <a:endParaRPr lang="en-US" sz="1600">
                <a:solidFill>
                  <a:prstClr val="white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62074" y="3249634"/>
              <a:ext cx="1848969" cy="33855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prstClr val="white"/>
                  </a:solidFill>
                  <a:latin typeface="Futura Medium" charset="0"/>
                  <a:ea typeface="Futura Medium" charset="0"/>
                  <a:cs typeface="Futura Medium" charset="0"/>
                </a:rPr>
                <a:t>ThreatScape</a:t>
              </a:r>
              <a:r>
                <a:rPr lang="en-US" sz="1600" baseline="30000" dirty="0">
                  <a:solidFill>
                    <a:prstClr val="white"/>
                  </a:solidFill>
                  <a:latin typeface="Futura Medium" charset="0"/>
                  <a:ea typeface="Futura Medium" charset="0"/>
                  <a:cs typeface="Futura Medium" charset="0"/>
                </a:rPr>
                <a:t>®</a:t>
              </a:r>
              <a:r>
                <a:rPr lang="en-US" sz="1600" dirty="0">
                  <a:solidFill>
                    <a:prstClr val="white"/>
                  </a:solidFill>
                  <a:latin typeface="Futura Medium" charset="0"/>
                  <a:ea typeface="Futura Medium" charset="0"/>
                  <a:cs typeface="Futura Medium" charset="0"/>
                </a:rPr>
                <a:t> API</a:t>
              </a:r>
              <a:endParaRPr lang="en-US" sz="1600" dirty="0">
                <a:solidFill>
                  <a:prstClr val="white"/>
                </a:solidFill>
                <a:latin typeface="Futura Medium" charset="0"/>
                <a:ea typeface="Futura Medium" charset="0"/>
                <a:cs typeface="Futura Medium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179884" y="1342975"/>
              <a:ext cx="1813350" cy="33855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prstClr val="white"/>
                  </a:solidFill>
                  <a:latin typeface="Futura Medium" charset="0"/>
                  <a:ea typeface="Futura Medium" charset="0"/>
                  <a:cs typeface="Futura Medium" charset="0"/>
                </a:rPr>
                <a:t>MySIGHT Portal</a:t>
              </a:r>
              <a:endParaRPr lang="en-US" sz="1600" dirty="0">
                <a:solidFill>
                  <a:prstClr val="white"/>
                </a:solidFill>
                <a:latin typeface="Futura Medium" charset="0"/>
                <a:ea typeface="Futura Medium" charset="0"/>
                <a:cs typeface="Futura Medium" charset="0"/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732708" y="1697754"/>
              <a:ext cx="736601" cy="289981"/>
            </a:xfrm>
            <a:prstGeom prst="roundRect">
              <a:avLst/>
            </a:prstGeom>
            <a:solidFill>
              <a:srgbClr val="1C475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prstClr val="white"/>
                  </a:solidFill>
                  <a:latin typeface="Helvetica Neue" charset="0"/>
                  <a:ea typeface="Helvetica Neue" charset="0"/>
                  <a:cs typeface="Helvetica Neue" charset="0"/>
                </a:rPr>
                <a:t>Search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3732707" y="2076375"/>
              <a:ext cx="736601" cy="289981"/>
            </a:xfrm>
            <a:prstGeom prst="roundRect">
              <a:avLst/>
            </a:prstGeom>
            <a:solidFill>
              <a:srgbClr val="1C475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prstClr val="white"/>
                  </a:solidFill>
                  <a:latin typeface="Helvetica Neue" charset="0"/>
                  <a:ea typeface="Helvetica Neue" charset="0"/>
                  <a:cs typeface="Helvetica Neue" charset="0"/>
                </a:rPr>
                <a:t>Email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3729137" y="2448749"/>
              <a:ext cx="748176" cy="289981"/>
            </a:xfrm>
            <a:prstGeom prst="roundRect">
              <a:avLst/>
            </a:prstGeom>
            <a:solidFill>
              <a:srgbClr val="1C475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prstClr val="white"/>
                  </a:solidFill>
                  <a:latin typeface="Helvetica Neue" charset="0"/>
                  <a:ea typeface="Helvetica Neue" charset="0"/>
                  <a:cs typeface="Helvetica Neue" charset="0"/>
                </a:rPr>
                <a:t>SMS</a:t>
              </a:r>
              <a:endParaRPr lang="en-US" sz="1100" b="1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59027" y="3528577"/>
              <a:ext cx="1391093" cy="1212558"/>
              <a:chOff x="3121633" y="3083209"/>
              <a:chExt cx="1916147" cy="1615524"/>
            </a:xfrm>
          </p:grpSpPr>
          <p:pic>
            <p:nvPicPr>
              <p:cNvPr id="95" name="Picture 9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1633" y="3083209"/>
                <a:ext cx="1916147" cy="161552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</p:pic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0213" y="3616159"/>
                <a:ext cx="362882" cy="362883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</p:pic>
          <p:sp>
            <p:nvSpPr>
              <p:cNvPr id="92" name="Rectangle 91"/>
              <p:cNvSpPr/>
              <p:nvPr/>
            </p:nvSpPr>
            <p:spPr>
              <a:xfrm>
                <a:off x="3405427" y="3293970"/>
                <a:ext cx="1384882" cy="37930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sz="105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ThreatScape</a:t>
                </a:r>
                <a:r>
                  <a:rPr lang="en-US" sz="1100" baseline="30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®</a:t>
                </a:r>
                <a:endParaRPr 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3754348" y="3947650"/>
                <a:ext cx="705592" cy="45106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API</a:t>
                </a:r>
                <a:endParaRPr lang="en-US" dirty="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</p:grpSp>
      <p:pic>
        <p:nvPicPr>
          <p:cNvPr id="72" name="Picture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670" y="2379272"/>
            <a:ext cx="469984" cy="678652"/>
          </a:xfrm>
          <a:prstGeom prst="rect">
            <a:avLst/>
          </a:prstGeom>
          <a:ln w="15875">
            <a:solidFill>
              <a:schemeClr val="tx2"/>
            </a:solidFill>
          </a:ln>
        </p:spPr>
      </p:pic>
      <p:grpSp>
        <p:nvGrpSpPr>
          <p:cNvPr id="3" name="Group 2"/>
          <p:cNvGrpSpPr/>
          <p:nvPr/>
        </p:nvGrpSpPr>
        <p:grpSpPr>
          <a:xfrm>
            <a:off x="5243273" y="1668157"/>
            <a:ext cx="1891758" cy="3879175"/>
            <a:chOff x="5243273" y="810906"/>
            <a:chExt cx="1891758" cy="3879175"/>
          </a:xfrm>
        </p:grpSpPr>
        <p:grpSp>
          <p:nvGrpSpPr>
            <p:cNvPr id="18" name="Group 17"/>
            <p:cNvGrpSpPr/>
            <p:nvPr/>
          </p:nvGrpSpPr>
          <p:grpSpPr>
            <a:xfrm>
              <a:off x="5243273" y="810906"/>
              <a:ext cx="1891758" cy="3879175"/>
              <a:chOff x="5243273" y="810906"/>
              <a:chExt cx="1891758" cy="3879175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5253197" y="810906"/>
                <a:ext cx="1881833" cy="369332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  <a:latin typeface="Futura Medium" charset="0"/>
                    <a:ea typeface="Futura Medium" charset="0"/>
                    <a:cs typeface="Futura Medium" charset="0"/>
                  </a:rPr>
                  <a:t>Standards</a:t>
                </a: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5243273" y="1205223"/>
                <a:ext cx="1891758" cy="3484858"/>
                <a:chOff x="5243273" y="1205223"/>
                <a:chExt cx="1891758" cy="3484858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5253197" y="1205223"/>
                  <a:ext cx="1881833" cy="3484858"/>
                </a:xfrm>
                <a:prstGeom prst="roundRect">
                  <a:avLst>
                    <a:gd name="adj" fmla="val 9468"/>
                  </a:avLst>
                </a:prstGeom>
                <a:solidFill>
                  <a:srgbClr val="953735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/>
                </a:sp3d>
              </p:spPr>
              <p:txBody>
                <a:bodyPr rtlCol="0" anchor="ctr" anchorCtr="0"/>
                <a:lstStyle/>
                <a:p>
                  <a:pPr algn="ctr"/>
                  <a:endParaRPr lang="en-US" sz="16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5243273" y="2764495"/>
                  <a:ext cx="1891758" cy="338554"/>
                </a:xfrm>
                <a:prstGeom prst="rect">
                  <a:avLst/>
                </a:prstGeom>
                <a:noFill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prstClr val="white"/>
                      </a:solidFill>
                      <a:latin typeface="Futura Medium" charset="0"/>
                      <a:ea typeface="Futura Medium" charset="0"/>
                      <a:cs typeface="Futura Medium" charset="0"/>
                    </a:rPr>
                    <a:t>S</a:t>
                  </a:r>
                  <a:r>
                    <a:rPr lang="en-US" sz="1600" dirty="0">
                      <a:solidFill>
                        <a:prstClr val="white"/>
                      </a:solidFill>
                      <a:latin typeface="Futura Medium" charset="0"/>
                      <a:ea typeface="Futura Medium" charset="0"/>
                      <a:cs typeface="Futura Medium" charset="0"/>
                    </a:rPr>
                    <a:t>tandard </a:t>
                  </a:r>
                  <a:r>
                    <a:rPr lang="en-US" sz="1600" dirty="0">
                      <a:solidFill>
                        <a:prstClr val="white"/>
                      </a:solidFill>
                      <a:latin typeface="Futura Medium" charset="0"/>
                      <a:ea typeface="Futura Medium" charset="0"/>
                      <a:cs typeface="Futura Medium" charset="0"/>
                    </a:rPr>
                    <a:t>F</a:t>
                  </a:r>
                  <a:r>
                    <a:rPr lang="en-US" sz="1600" dirty="0">
                      <a:solidFill>
                        <a:prstClr val="white"/>
                      </a:solidFill>
                      <a:latin typeface="Futura Medium" charset="0"/>
                      <a:ea typeface="Futura Medium" charset="0"/>
                      <a:cs typeface="Futura Medium" charset="0"/>
                    </a:rPr>
                    <a:t>ormats</a:t>
                  </a:r>
                  <a:endParaRPr lang="en-US" sz="1600" dirty="0">
                    <a:solidFill>
                      <a:prstClr val="white"/>
                    </a:solidFill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6337274" y="1382233"/>
                  <a:ext cx="561372" cy="528252"/>
                  <a:chOff x="6242200" y="1607193"/>
                  <a:chExt cx="561372" cy="528252"/>
                </a:xfrm>
              </p:grpSpPr>
              <p:sp>
                <p:nvSpPr>
                  <p:cNvPr id="74" name="Rounded Rectangle 73"/>
                  <p:cNvSpPr/>
                  <p:nvPr/>
                </p:nvSpPr>
                <p:spPr>
                  <a:xfrm>
                    <a:off x="6256186" y="1607193"/>
                    <a:ext cx="533400" cy="528252"/>
                  </a:xfrm>
                  <a:prstGeom prst="roundRect">
                    <a:avLst/>
                  </a:prstGeom>
                  <a:solidFill>
                    <a:srgbClr val="CC706E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b="1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6242200" y="1702042"/>
                    <a:ext cx="561372" cy="307777"/>
                  </a:xfrm>
                  <a:prstGeom prst="rect">
                    <a:avLst/>
                  </a:prstGeom>
                  <a:noFill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solidFill>
                          <a:prstClr val="white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rPr>
                      <a:t>PGP</a:t>
                    </a:r>
                  </a:p>
                </p:txBody>
              </p: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5423002" y="1382233"/>
                  <a:ext cx="696024" cy="528252"/>
                  <a:chOff x="5416210" y="1603380"/>
                  <a:chExt cx="696024" cy="528252"/>
                </a:xfrm>
              </p:grpSpPr>
              <p:sp>
                <p:nvSpPr>
                  <p:cNvPr id="75" name="Rounded Rectangle 74"/>
                  <p:cNvSpPr/>
                  <p:nvPr/>
                </p:nvSpPr>
                <p:spPr>
                  <a:xfrm>
                    <a:off x="5507569" y="1603380"/>
                    <a:ext cx="533400" cy="528252"/>
                  </a:xfrm>
                  <a:prstGeom prst="roundRect">
                    <a:avLst/>
                  </a:prstGeom>
                  <a:solidFill>
                    <a:srgbClr val="CC706E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b="1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5416210" y="1698229"/>
                    <a:ext cx="696024" cy="307777"/>
                  </a:xfrm>
                  <a:prstGeom prst="rect">
                    <a:avLst/>
                  </a:prstGeom>
                  <a:noFill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solidFill>
                          <a:prstClr val="white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rPr>
                      <a:t>HTML</a:t>
                    </a:r>
                  </a:p>
                </p:txBody>
              </p:sp>
            </p:grpSp>
            <p:grpSp>
              <p:nvGrpSpPr>
                <p:cNvPr id="82" name="Group 81"/>
                <p:cNvGrpSpPr/>
                <p:nvPr/>
              </p:nvGrpSpPr>
              <p:grpSpPr>
                <a:xfrm>
                  <a:off x="6351260" y="2058542"/>
                  <a:ext cx="533400" cy="528252"/>
                  <a:chOff x="6374400" y="2411549"/>
                  <a:chExt cx="533400" cy="528252"/>
                </a:xfrm>
              </p:grpSpPr>
              <p:sp>
                <p:nvSpPr>
                  <p:cNvPr id="76" name="Rounded Rectangle 75"/>
                  <p:cNvSpPr/>
                  <p:nvPr/>
                </p:nvSpPr>
                <p:spPr>
                  <a:xfrm>
                    <a:off x="6374400" y="2411549"/>
                    <a:ext cx="533400" cy="528252"/>
                  </a:xfrm>
                  <a:prstGeom prst="roundRect">
                    <a:avLst/>
                  </a:prstGeom>
                  <a:solidFill>
                    <a:srgbClr val="CC706E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b="1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379651" y="2506398"/>
                    <a:ext cx="522900" cy="307777"/>
                  </a:xfrm>
                  <a:prstGeom prst="rect">
                    <a:avLst/>
                  </a:prstGeom>
                  <a:noFill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solidFill>
                          <a:prstClr val="white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rPr>
                      <a:t>TXT</a:t>
                    </a:r>
                  </a:p>
                </p:txBody>
              </p:sp>
            </p:grpSp>
            <p:grpSp>
              <p:nvGrpSpPr>
                <p:cNvPr id="87" name="Group 86"/>
                <p:cNvGrpSpPr/>
                <p:nvPr/>
              </p:nvGrpSpPr>
              <p:grpSpPr>
                <a:xfrm>
                  <a:off x="6324071" y="3199712"/>
                  <a:ext cx="574196" cy="528252"/>
                  <a:chOff x="6257879" y="4166677"/>
                  <a:chExt cx="574196" cy="528252"/>
                </a:xfrm>
              </p:grpSpPr>
              <p:sp>
                <p:nvSpPr>
                  <p:cNvPr id="77" name="Rounded Rectangle 76"/>
                  <p:cNvSpPr/>
                  <p:nvPr/>
                </p:nvSpPr>
                <p:spPr>
                  <a:xfrm>
                    <a:off x="6278276" y="4166677"/>
                    <a:ext cx="533400" cy="528252"/>
                  </a:xfrm>
                  <a:prstGeom prst="roundRect">
                    <a:avLst/>
                  </a:prstGeom>
                  <a:solidFill>
                    <a:srgbClr val="7D272B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b="1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6257879" y="4261526"/>
                    <a:ext cx="574196" cy="307777"/>
                  </a:xfrm>
                  <a:prstGeom prst="rect">
                    <a:avLst/>
                  </a:prstGeom>
                  <a:noFill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solidFill>
                          <a:prstClr val="white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rPr>
                      <a:t>XML</a:t>
                    </a:r>
                  </a:p>
                </p:txBody>
              </p: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6274378" y="3896786"/>
                  <a:ext cx="673582" cy="528252"/>
                  <a:chOff x="6208186" y="5028781"/>
                  <a:chExt cx="673582" cy="528252"/>
                </a:xfrm>
              </p:grpSpPr>
              <p:sp>
                <p:nvSpPr>
                  <p:cNvPr id="78" name="Rounded Rectangle 77"/>
                  <p:cNvSpPr/>
                  <p:nvPr/>
                </p:nvSpPr>
                <p:spPr>
                  <a:xfrm>
                    <a:off x="6278276" y="5028781"/>
                    <a:ext cx="533400" cy="528252"/>
                  </a:xfrm>
                  <a:prstGeom prst="roundRect">
                    <a:avLst/>
                  </a:prstGeom>
                  <a:solidFill>
                    <a:srgbClr val="7D272B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b="1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6208186" y="5123630"/>
                    <a:ext cx="673582" cy="307777"/>
                  </a:xfrm>
                  <a:prstGeom prst="rect">
                    <a:avLst/>
                  </a:prstGeom>
                  <a:noFill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solidFill>
                          <a:prstClr val="white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rPr>
                      <a:t>JSON</a:t>
                    </a:r>
                  </a:p>
                </p:txBody>
              </p: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5482363" y="3199712"/>
                  <a:ext cx="583814" cy="528252"/>
                  <a:chOff x="5482363" y="4176462"/>
                  <a:chExt cx="583814" cy="528252"/>
                </a:xfrm>
              </p:grpSpPr>
              <p:sp>
                <p:nvSpPr>
                  <p:cNvPr id="79" name="Rounded Rectangle 78"/>
                  <p:cNvSpPr/>
                  <p:nvPr/>
                </p:nvSpPr>
                <p:spPr>
                  <a:xfrm>
                    <a:off x="5507569" y="4176462"/>
                    <a:ext cx="533400" cy="528252"/>
                  </a:xfrm>
                  <a:prstGeom prst="roundRect">
                    <a:avLst/>
                  </a:prstGeom>
                  <a:solidFill>
                    <a:srgbClr val="7D272B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b="1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5482363" y="4271311"/>
                    <a:ext cx="583814" cy="307777"/>
                  </a:xfrm>
                  <a:prstGeom prst="rect">
                    <a:avLst/>
                  </a:prstGeom>
                  <a:noFill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solidFill>
                          <a:prstClr val="white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rPr>
                      <a:t>STIX</a:t>
                    </a:r>
                  </a:p>
                </p:txBody>
              </p: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5509192" y="2058542"/>
                  <a:ext cx="543739" cy="528252"/>
                  <a:chOff x="5502400" y="2481651"/>
                  <a:chExt cx="543739" cy="528252"/>
                </a:xfrm>
              </p:grpSpPr>
              <p:sp>
                <p:nvSpPr>
                  <p:cNvPr id="80" name="Rounded Rectangle 79"/>
                  <p:cNvSpPr/>
                  <p:nvPr/>
                </p:nvSpPr>
                <p:spPr>
                  <a:xfrm>
                    <a:off x="5507569" y="2481651"/>
                    <a:ext cx="533400" cy="528252"/>
                  </a:xfrm>
                  <a:prstGeom prst="roundRect">
                    <a:avLst/>
                  </a:prstGeom>
                  <a:solidFill>
                    <a:srgbClr val="CC706E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b="1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5502400" y="2576500"/>
                    <a:ext cx="543739" cy="307777"/>
                  </a:xfrm>
                  <a:prstGeom prst="rect">
                    <a:avLst/>
                  </a:prstGeom>
                  <a:noFill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solidFill>
                          <a:prstClr val="white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rPr>
                      <a:t>PDF</a:t>
                    </a:r>
                  </a:p>
                </p:txBody>
              </p: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5496789" y="3896786"/>
                  <a:ext cx="554960" cy="528252"/>
                  <a:chOff x="5512941" y="5078891"/>
                  <a:chExt cx="554960" cy="528252"/>
                </a:xfrm>
              </p:grpSpPr>
              <p:sp>
                <p:nvSpPr>
                  <p:cNvPr id="81" name="Rounded Rectangle 80"/>
                  <p:cNvSpPr/>
                  <p:nvPr/>
                </p:nvSpPr>
                <p:spPr>
                  <a:xfrm>
                    <a:off x="5523721" y="5078891"/>
                    <a:ext cx="533400" cy="528252"/>
                  </a:xfrm>
                  <a:prstGeom prst="roundRect">
                    <a:avLst/>
                  </a:prstGeom>
                  <a:solidFill>
                    <a:srgbClr val="7D272B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b="1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5512941" y="5173740"/>
                    <a:ext cx="554960" cy="307777"/>
                  </a:xfrm>
                  <a:prstGeom prst="rect">
                    <a:avLst/>
                  </a:prstGeom>
                  <a:noFill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solidFill>
                          <a:prstClr val="white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rPr>
                      <a:t>CSV</a:t>
                    </a:r>
                  </a:p>
                </p:txBody>
              </p:sp>
            </p:grpSp>
          </p:grpSp>
        </p:grpSp>
        <p:sp>
          <p:nvSpPr>
            <p:cNvPr id="94" name="Rounded Rectangle 93"/>
            <p:cNvSpPr/>
            <p:nvPr/>
          </p:nvSpPr>
          <p:spPr>
            <a:xfrm>
              <a:off x="5964851" y="3498262"/>
              <a:ext cx="533400" cy="528252"/>
            </a:xfrm>
            <a:prstGeom prst="roundRect">
              <a:avLst/>
            </a:prstGeom>
            <a:solidFill>
              <a:srgbClr val="7D272B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852355" y="3649449"/>
              <a:ext cx="710683" cy="26161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prstClr val="white"/>
                  </a:solidFill>
                  <a:latin typeface="Helvetica Neue" charset="0"/>
                  <a:ea typeface="Helvetica Neue" charset="0"/>
                  <a:cs typeface="Helvetica Neue" charset="0"/>
                </a:rPr>
                <a:t>SNORT</a:t>
              </a: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3274924" y="3535025"/>
            <a:ext cx="1641796" cy="3385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Futura Medium" charset="0"/>
                <a:ea typeface="Futura Medium" charset="0"/>
                <a:cs typeface="Futura Medium" charset="0"/>
              </a:rPr>
              <a:t>Browser plugins</a:t>
            </a:r>
            <a:endParaRPr lang="en-US" sz="1600" dirty="0">
              <a:solidFill>
                <a:prstClr val="white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0491" y="3787177"/>
            <a:ext cx="418341" cy="418341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724" y="3806492"/>
            <a:ext cx="408628" cy="40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6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94" y="1395755"/>
            <a:ext cx="8997080" cy="190988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5572" y="750842"/>
            <a:ext cx="8155983" cy="494168"/>
          </a:xfrm>
        </p:spPr>
        <p:txBody>
          <a:bodyPr/>
          <a:lstStyle/>
          <a:p>
            <a:r>
              <a:rPr lang="en-US" sz="4000" b="0" dirty="0">
                <a:latin typeface="+mj-lt"/>
              </a:rPr>
              <a:t>Actionable Threat </a:t>
            </a:r>
            <a:r>
              <a:rPr lang="en-US" sz="4000" b="0" dirty="0">
                <a:latin typeface="+mj-lt"/>
              </a:rPr>
              <a:t>I</a:t>
            </a:r>
            <a:r>
              <a:rPr lang="en-US" sz="4000" b="0" dirty="0">
                <a:latin typeface="+mj-lt"/>
              </a:rPr>
              <a:t>ntelligence</a:t>
            </a:r>
            <a:endParaRPr lang="en-US" sz="4000" b="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836" y="3328373"/>
            <a:ext cx="884366" cy="942002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68579" tIns="34289" rIns="68579" bIns="342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784"/>
            <a:endParaRPr lang="en-US" sz="675" dirty="0">
              <a:solidFill>
                <a:prstClr val="black"/>
              </a:solidFill>
              <a:latin typeface="Myriad Web Pro" panose="020B05030304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3836" y="4424801"/>
            <a:ext cx="884366" cy="91664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rot="0" spcFirstLastPara="0" vertOverflow="overflow" horzOverflow="overflow" vert="horz" wrap="square" lIns="68579" tIns="34289" rIns="68579" bIns="342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784"/>
            <a:endParaRPr lang="en-US" sz="675" dirty="0">
              <a:solidFill>
                <a:prstClr val="black"/>
              </a:solidFill>
              <a:latin typeface="Myriad Web Pro" panose="020B05030304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17881" y="3508275"/>
            <a:ext cx="971252" cy="49244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 defTabSz="685800">
              <a:lnSpc>
                <a:spcPts val="1050"/>
              </a:lnSpc>
            </a:pPr>
            <a:r>
              <a:rPr lang="en-US" sz="900" dirty="0">
                <a:solidFill>
                  <a:prstClr val="black"/>
                </a:solidFill>
              </a:rPr>
              <a:t>Protection for Enterprise Endpoints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14665" y="3508275"/>
            <a:ext cx="1104352" cy="63350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>
            <a:defPPr>
              <a:defRPr lang="en-US"/>
            </a:defPPr>
            <a:lvl1pPr marL="9144" indent="-91440">
              <a:lnSpc>
                <a:spcPct val="140000"/>
              </a:lnSpc>
              <a:buFont typeface="Arial"/>
              <a:buChar char="•"/>
              <a:defRPr sz="1200"/>
            </a:lvl1pPr>
          </a:lstStyle>
          <a:p>
            <a:pPr marL="0" indent="0" algn="ctr" defTabSz="685800">
              <a:lnSpc>
                <a:spcPts val="1050"/>
              </a:lnSpc>
              <a:buNone/>
            </a:pPr>
            <a:r>
              <a:rPr lang="en-US" sz="900" dirty="0">
                <a:solidFill>
                  <a:prstClr val="black"/>
                </a:solidFill>
              </a:rPr>
              <a:t>Threat Data, Indicator  Aggregation, Common Platform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75862" y="3508274"/>
            <a:ext cx="952539" cy="49244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>
            <a:defPPr>
              <a:defRPr lang="en-US"/>
            </a:defPPr>
            <a:lvl1pPr marL="9144" indent="-91440">
              <a:lnSpc>
                <a:spcPct val="140000"/>
              </a:lnSpc>
              <a:buFont typeface="Arial"/>
              <a:buChar char="•"/>
              <a:defRPr sz="1200"/>
            </a:lvl1pPr>
          </a:lstStyle>
          <a:p>
            <a:pPr marL="0" indent="0" algn="ctr" defTabSz="685800">
              <a:lnSpc>
                <a:spcPts val="1050"/>
              </a:lnSpc>
              <a:buNone/>
            </a:pPr>
            <a:r>
              <a:rPr lang="en-US" sz="900" dirty="0">
                <a:solidFill>
                  <a:prstClr val="black"/>
                </a:solidFill>
              </a:rPr>
              <a:t>Hunt for Issues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Remediate</a:t>
            </a:r>
          </a:p>
          <a:p>
            <a:pPr marL="0" indent="0" algn="ctr" defTabSz="685800">
              <a:lnSpc>
                <a:spcPts val="1050"/>
              </a:lnSpc>
              <a:buNone/>
            </a:pPr>
            <a:r>
              <a:rPr lang="en-US" sz="900" dirty="0">
                <a:solidFill>
                  <a:prstClr val="black"/>
                </a:solidFill>
              </a:rPr>
              <a:t>&amp; Attribute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1100" y="3611646"/>
            <a:ext cx="804526" cy="303466"/>
          </a:xfrm>
          <a:prstGeom prst="rect">
            <a:avLst/>
          </a:prstGeom>
          <a:noFill/>
        </p:spPr>
        <p:txBody>
          <a:bodyPr wrap="none" lIns="68579" tIns="34289" rIns="68579" bIns="34289" rtlCol="0">
            <a:noAutofit/>
          </a:bodyPr>
          <a:lstStyle/>
          <a:p>
            <a:pPr defTabSz="685800">
              <a:lnSpc>
                <a:spcPct val="140000"/>
              </a:lnSpc>
            </a:pPr>
            <a:r>
              <a:rPr lang="en-US" sz="1200" dirty="0">
                <a:solidFill>
                  <a:prstClr val="black"/>
                </a:solidFill>
              </a:rPr>
              <a:t>ACTIVITY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64801" y="4520407"/>
            <a:ext cx="927458" cy="49244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 defTabSz="685800">
              <a:lnSpc>
                <a:spcPts val="1050"/>
              </a:lnSpc>
            </a:pPr>
            <a:r>
              <a:rPr lang="en-US" sz="900" dirty="0">
                <a:solidFill>
                  <a:prstClr val="black"/>
                </a:solidFill>
              </a:rPr>
              <a:t>Stop Attacks at the Point of Entry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23713" y="4520407"/>
            <a:ext cx="928967" cy="63350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 defTabSz="685800">
              <a:lnSpc>
                <a:spcPts val="1050"/>
              </a:lnSpc>
            </a:pPr>
            <a:r>
              <a:rPr lang="en-US" sz="900" dirty="0">
                <a:solidFill>
                  <a:prstClr val="black"/>
                </a:solidFill>
              </a:rPr>
              <a:t>Improve Decisions</a:t>
            </a:r>
          </a:p>
          <a:p>
            <a:pPr algn="ctr" defTabSz="685800">
              <a:lnSpc>
                <a:spcPts val="1050"/>
              </a:lnSpc>
            </a:pPr>
            <a:r>
              <a:rPr lang="en-US" sz="900" dirty="0">
                <a:solidFill>
                  <a:prstClr val="black"/>
                </a:solidFill>
              </a:rPr>
              <a:t>Prioritize Most</a:t>
            </a:r>
          </a:p>
          <a:p>
            <a:pPr algn="ctr" defTabSz="685800">
              <a:lnSpc>
                <a:spcPts val="1050"/>
              </a:lnSpc>
            </a:pPr>
            <a:r>
              <a:rPr lang="en-US" sz="900" dirty="0">
                <a:solidFill>
                  <a:prstClr val="black"/>
                </a:solidFill>
              </a:rPr>
              <a:t>Critical Patches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25388" y="3508275"/>
            <a:ext cx="978370" cy="63350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 defTabSz="685800">
              <a:lnSpc>
                <a:spcPts val="1050"/>
              </a:lnSpc>
            </a:pPr>
            <a:r>
              <a:rPr lang="en-US" sz="825" dirty="0">
                <a:solidFill>
                  <a:prstClr val="black"/>
                </a:solidFill>
              </a:rPr>
              <a:t>Analyze Incidents</a:t>
            </a:r>
          </a:p>
          <a:p>
            <a:pPr algn="ctr" defTabSz="685800">
              <a:lnSpc>
                <a:spcPts val="1050"/>
              </a:lnSpc>
            </a:pPr>
            <a:r>
              <a:rPr lang="en-US" sz="825" dirty="0">
                <a:solidFill>
                  <a:prstClr val="black"/>
                </a:solidFill>
              </a:rPr>
              <a:t>(Who, Why)</a:t>
            </a:r>
          </a:p>
          <a:p>
            <a:pPr algn="ctr" defTabSz="685800">
              <a:lnSpc>
                <a:spcPts val="1050"/>
              </a:lnSpc>
            </a:pPr>
            <a:r>
              <a:rPr lang="en-US" sz="825" dirty="0">
                <a:solidFill>
                  <a:prstClr val="black"/>
                </a:solidFill>
              </a:rPr>
              <a:t> Patch Management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03412" y="4520407"/>
            <a:ext cx="971645" cy="63350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>
            <a:defPPr>
              <a:defRPr lang="en-US"/>
            </a:defPPr>
            <a:lvl1pPr marL="9144" indent="-91440">
              <a:lnSpc>
                <a:spcPct val="140000"/>
              </a:lnSpc>
              <a:buFont typeface="Arial"/>
              <a:buChar char="•"/>
              <a:defRPr sz="1200"/>
            </a:lvl1pPr>
          </a:lstStyle>
          <a:p>
            <a:pPr marL="0" indent="0" algn="ctr" defTabSz="685800">
              <a:lnSpc>
                <a:spcPts val="1050"/>
              </a:lnSpc>
              <a:buNone/>
            </a:pPr>
            <a:r>
              <a:rPr lang="en-US" sz="900" dirty="0">
                <a:solidFill>
                  <a:prstClr val="black"/>
                </a:solidFill>
              </a:rPr>
              <a:t>Manage All Threat Data and Sources in a Single Interface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60528" y="4520406"/>
            <a:ext cx="1035147" cy="49244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>
            <a:defPPr>
              <a:defRPr lang="en-US"/>
            </a:defPPr>
            <a:lvl1pPr marL="9144" indent="-91440">
              <a:lnSpc>
                <a:spcPct val="140000"/>
              </a:lnSpc>
              <a:buFont typeface="Arial"/>
              <a:buChar char="•"/>
              <a:defRPr sz="1200"/>
            </a:lvl1pPr>
          </a:lstStyle>
          <a:p>
            <a:pPr marL="0" indent="0" algn="ctr" defTabSz="685800">
              <a:lnSpc>
                <a:spcPts val="1050"/>
              </a:lnSpc>
              <a:buNone/>
            </a:pPr>
            <a:r>
              <a:rPr lang="en-US" sz="900" dirty="0">
                <a:solidFill>
                  <a:prstClr val="black"/>
                </a:solidFill>
              </a:rPr>
              <a:t>Improve Decisions</a:t>
            </a:r>
          </a:p>
          <a:p>
            <a:pPr marL="0" indent="0" algn="ctr" defTabSz="685800">
              <a:lnSpc>
                <a:spcPts val="1050"/>
              </a:lnSpc>
              <a:buNone/>
            </a:pPr>
            <a:r>
              <a:rPr lang="en-US" sz="900" dirty="0">
                <a:solidFill>
                  <a:prstClr val="black"/>
                </a:solidFill>
              </a:rPr>
              <a:t>Who/Why Attack</a:t>
            </a:r>
          </a:p>
          <a:p>
            <a:pPr marL="0" indent="0" algn="ctr" defTabSz="685800">
              <a:lnSpc>
                <a:spcPts val="1050"/>
              </a:lnSpc>
              <a:buNone/>
            </a:pPr>
            <a:r>
              <a:rPr lang="en-US" sz="900" dirty="0">
                <a:solidFill>
                  <a:prstClr val="black"/>
                </a:solidFill>
              </a:rPr>
              <a:t>Brief Executives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5572" y="4595617"/>
            <a:ext cx="555140" cy="300083"/>
          </a:xfrm>
          <a:prstGeom prst="rect">
            <a:avLst/>
          </a:prstGeom>
          <a:noFill/>
        </p:spPr>
        <p:txBody>
          <a:bodyPr wrap="none" lIns="68579" tIns="34289" rIns="68579" bIns="34289" rtlCol="0">
            <a:noAutofit/>
          </a:bodyPr>
          <a:lstStyle/>
          <a:p>
            <a:pPr defTabSz="685800">
              <a:lnSpc>
                <a:spcPct val="140000"/>
              </a:lnSpc>
            </a:pPr>
            <a:r>
              <a:rPr lang="en-US" sz="1200" dirty="0">
                <a:solidFill>
                  <a:prstClr val="black"/>
                </a:solidFill>
              </a:rPr>
              <a:t>VALUE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37704" y="4520407"/>
            <a:ext cx="925829" cy="351376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 defTabSz="685800">
              <a:lnSpc>
                <a:spcPts val="1050"/>
              </a:lnSpc>
            </a:pPr>
            <a:r>
              <a:rPr lang="en-US" sz="900" dirty="0">
                <a:solidFill>
                  <a:prstClr val="black"/>
                </a:solidFill>
              </a:rPr>
              <a:t>Shrink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The Problem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30607" y="3508275"/>
            <a:ext cx="917841" cy="351376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 defTabSz="685800">
              <a:lnSpc>
                <a:spcPts val="1050"/>
              </a:lnSpc>
            </a:pPr>
            <a:r>
              <a:rPr lang="en-US" sz="900" dirty="0">
                <a:solidFill>
                  <a:prstClr val="black"/>
                </a:solidFill>
              </a:rPr>
              <a:t>Event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Prioritization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49756" y="3508275"/>
            <a:ext cx="1056944" cy="63350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 defTabSz="685800">
              <a:lnSpc>
                <a:spcPts val="1050"/>
              </a:lnSpc>
            </a:pPr>
            <a:r>
              <a:rPr lang="en-US" sz="900" dirty="0">
                <a:solidFill>
                  <a:prstClr val="black"/>
                </a:solidFill>
              </a:rPr>
              <a:t>Visibility and Protection Across Enterprise Networks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72301" y="4520407"/>
            <a:ext cx="971252" cy="63350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 defTabSz="685800">
              <a:lnSpc>
                <a:spcPts val="1050"/>
              </a:lnSpc>
            </a:pPr>
            <a:r>
              <a:rPr lang="en-US" sz="900" dirty="0">
                <a:solidFill>
                  <a:prstClr val="black"/>
                </a:solidFill>
              </a:rPr>
              <a:t>Alert and Block Threats, Detect Attacks in Progress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91775" y="2638128"/>
            <a:ext cx="1083152" cy="6055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2">
              <a:shade val="80000"/>
              <a:hueOff val="369286"/>
              <a:satOff val="-44772"/>
              <a:lumOff val="22409"/>
              <a:alphaOff val="0"/>
            </a:schemeClr>
          </a:lnRef>
          <a:fillRef idx="1">
            <a:schemeClr val="accent2">
              <a:shade val="80000"/>
              <a:hueOff val="369286"/>
              <a:satOff val="-44772"/>
              <a:lumOff val="22409"/>
              <a:alphaOff val="0"/>
            </a:schemeClr>
          </a:fillRef>
          <a:effectRef idx="0">
            <a:schemeClr val="accent2">
              <a:shade val="80000"/>
              <a:hueOff val="369286"/>
              <a:satOff val="-44772"/>
              <a:lumOff val="2240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45" tIns="391745" rIns="7144" bIns="391745" numCol="1" spcCol="1270" anchor="ctr" anchorCtr="0">
            <a:noAutofit/>
          </a:bodyPr>
          <a:lstStyle/>
          <a:p>
            <a:pPr algn="ctr" defTabSz="500051"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prstClr val="white"/>
                </a:solidFill>
              </a:rPr>
              <a:t>Endpoint</a:t>
            </a:r>
            <a:br>
              <a:rPr lang="en-US" sz="1050" dirty="0">
                <a:solidFill>
                  <a:prstClr val="white"/>
                </a:solidFill>
              </a:rPr>
            </a:br>
            <a:r>
              <a:rPr lang="en-US" sz="1050" dirty="0">
                <a:solidFill>
                  <a:prstClr val="white"/>
                </a:solidFill>
              </a:rPr>
              <a:t>Protection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70211" y="2638128"/>
            <a:ext cx="1083152" cy="6055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2">
              <a:shade val="80000"/>
              <a:hueOff val="369286"/>
              <a:satOff val="-44772"/>
              <a:lumOff val="22409"/>
              <a:alphaOff val="0"/>
            </a:schemeClr>
          </a:lnRef>
          <a:fillRef idx="1">
            <a:schemeClr val="accent2">
              <a:shade val="80000"/>
              <a:hueOff val="369286"/>
              <a:satOff val="-44772"/>
              <a:lumOff val="22409"/>
              <a:alphaOff val="0"/>
            </a:schemeClr>
          </a:fillRef>
          <a:effectRef idx="0">
            <a:schemeClr val="accent2">
              <a:shade val="80000"/>
              <a:hueOff val="369286"/>
              <a:satOff val="-44772"/>
              <a:lumOff val="2240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45" tIns="391745" rIns="7144" bIns="391745" numCol="1" spcCol="1270" anchor="ctr" anchorCtr="0">
            <a:noAutofit/>
          </a:bodyPr>
          <a:lstStyle/>
          <a:p>
            <a:pPr algn="ctr" defTabSz="500051"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prstClr val="white"/>
                </a:solidFill>
              </a:rPr>
              <a:t>Threat Intelligence Platform (TIP)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27277" y="2638128"/>
            <a:ext cx="1083152" cy="6055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2">
              <a:shade val="80000"/>
              <a:hueOff val="369286"/>
              <a:satOff val="-44772"/>
              <a:lumOff val="22409"/>
              <a:alphaOff val="0"/>
            </a:schemeClr>
          </a:lnRef>
          <a:fillRef idx="1">
            <a:schemeClr val="accent2">
              <a:shade val="80000"/>
              <a:hueOff val="369286"/>
              <a:satOff val="-44772"/>
              <a:lumOff val="22409"/>
              <a:alphaOff val="0"/>
            </a:schemeClr>
          </a:fillRef>
          <a:effectRef idx="0">
            <a:schemeClr val="accent2">
              <a:shade val="80000"/>
              <a:hueOff val="369286"/>
              <a:satOff val="-44772"/>
              <a:lumOff val="2240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45" tIns="391745" rIns="7144" bIns="391745" numCol="1" spcCol="1270" anchor="ctr" anchorCtr="0">
            <a:noAutofit/>
          </a:bodyPr>
          <a:lstStyle/>
          <a:p>
            <a:pPr algn="ctr" defTabSz="500051"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prstClr val="white"/>
                </a:solidFill>
              </a:rPr>
              <a:t>IR/</a:t>
            </a:r>
            <a:br>
              <a:rPr lang="en-US" sz="1050" dirty="0">
                <a:solidFill>
                  <a:prstClr val="white"/>
                </a:solidFill>
              </a:rPr>
            </a:br>
            <a:r>
              <a:rPr lang="en-US" sz="1050" dirty="0">
                <a:solidFill>
                  <a:prstClr val="white"/>
                </a:solidFill>
              </a:rPr>
              <a:t>Forensics Investigations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16365" y="2638128"/>
            <a:ext cx="1083152" cy="6055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2">
              <a:shade val="80000"/>
              <a:hueOff val="369286"/>
              <a:satOff val="-44772"/>
              <a:lumOff val="22409"/>
              <a:alphaOff val="0"/>
            </a:schemeClr>
          </a:lnRef>
          <a:fillRef idx="1">
            <a:schemeClr val="accent2">
              <a:shade val="80000"/>
              <a:hueOff val="369286"/>
              <a:satOff val="-44772"/>
              <a:lumOff val="22409"/>
              <a:alphaOff val="0"/>
            </a:schemeClr>
          </a:fillRef>
          <a:effectRef idx="0">
            <a:schemeClr val="accent2">
              <a:shade val="80000"/>
              <a:hueOff val="369286"/>
              <a:satOff val="-44772"/>
              <a:lumOff val="2240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45" tIns="391745" rIns="7144" bIns="391745" numCol="1" spcCol="1270" anchor="ctr" anchorCtr="0">
            <a:noAutofit/>
          </a:bodyPr>
          <a:lstStyle/>
          <a:p>
            <a:pPr algn="ctr" defTabSz="500051"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prstClr val="white"/>
                </a:solidFill>
              </a:rPr>
              <a:t>Network Protection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38190" y="2638128"/>
            <a:ext cx="1083152" cy="6055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2">
              <a:shade val="80000"/>
              <a:hueOff val="369286"/>
              <a:satOff val="-44772"/>
              <a:lumOff val="22409"/>
              <a:alphaOff val="0"/>
            </a:schemeClr>
          </a:lnRef>
          <a:fillRef idx="1">
            <a:schemeClr val="accent2">
              <a:shade val="80000"/>
              <a:hueOff val="369286"/>
              <a:satOff val="-44772"/>
              <a:lumOff val="22409"/>
              <a:alphaOff val="0"/>
            </a:schemeClr>
          </a:fillRef>
          <a:effectRef idx="0">
            <a:schemeClr val="accent2">
              <a:shade val="80000"/>
              <a:hueOff val="369286"/>
              <a:satOff val="-44772"/>
              <a:lumOff val="2240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45" tIns="391745" rIns="7144" bIns="391745" numCol="1" spcCol="1270" anchor="ctr" anchorCtr="0">
            <a:noAutofit/>
          </a:bodyPr>
          <a:lstStyle/>
          <a:p>
            <a:pPr algn="ctr" defTabSz="500051"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prstClr val="white"/>
                </a:solidFill>
              </a:rPr>
              <a:t>Analytics/GRC</a:t>
            </a:r>
            <a:endParaRPr lang="en-US" sz="900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39729" y="2638128"/>
            <a:ext cx="1073110" cy="6055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2">
              <a:shade val="80000"/>
              <a:hueOff val="369286"/>
              <a:satOff val="-44772"/>
              <a:lumOff val="22409"/>
              <a:alphaOff val="0"/>
            </a:schemeClr>
          </a:lnRef>
          <a:fillRef idx="1">
            <a:schemeClr val="accent2">
              <a:shade val="80000"/>
              <a:hueOff val="369286"/>
              <a:satOff val="-44772"/>
              <a:lumOff val="22409"/>
              <a:alphaOff val="0"/>
            </a:schemeClr>
          </a:fillRef>
          <a:effectRef idx="0">
            <a:schemeClr val="accent2">
              <a:shade val="80000"/>
              <a:hueOff val="369286"/>
              <a:satOff val="-44772"/>
              <a:lumOff val="2240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45" tIns="391745" rIns="7144" bIns="391745" numCol="1" spcCol="1270" anchor="ctr" anchorCtr="0">
            <a:noAutofit/>
          </a:bodyPr>
          <a:lstStyle/>
          <a:p>
            <a:pPr algn="ctr" defTabSz="500051"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prstClr val="white"/>
                </a:solidFill>
              </a:rPr>
              <a:t>SIEM/Log Management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439004" y="2159482"/>
            <a:ext cx="2319994" cy="233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>
              <a:lnSpc>
                <a:spcPts val="1125"/>
              </a:lnSpc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ea typeface="Arial" charset="0"/>
                <a:cs typeface="Arial" charset="0"/>
              </a:rPr>
              <a:t>ThreatScape</a:t>
            </a:r>
            <a:r>
              <a:rPr lang="en-US" sz="2400" baseline="30000" dirty="0">
                <a:solidFill>
                  <a:prstClr val="black">
                    <a:lumMod val="75000"/>
                    <a:lumOff val="25000"/>
                  </a:prstClr>
                </a:solidFill>
                <a:ea typeface="Arial" charset="0"/>
                <a:cs typeface="Arial" charset="0"/>
              </a:rPr>
              <a:t>®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ea typeface="Arial" charset="0"/>
                <a:cs typeface="Arial" charset="0"/>
              </a:rPr>
              <a:t> API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ea typeface="Arial" charset="0"/>
              <a:cs typeface="Arial" charset="0"/>
            </a:endParaRPr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385014" y="1426139"/>
            <a:ext cx="2941093" cy="275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ACROSS THE INFRASTRUCTURE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139729" y="3328373"/>
            <a:ext cx="1036292" cy="942002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ot"/>
          </a:ln>
        </p:spPr>
        <p:txBody>
          <a:bodyPr rot="0" spcFirstLastPara="0" vertOverflow="overflow" horzOverflow="overflow" vert="horz" wrap="square" lIns="68579" tIns="34289" rIns="68579" bIns="342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784"/>
            <a:endParaRPr lang="en-US" sz="675" dirty="0">
              <a:solidFill>
                <a:prstClr val="black"/>
              </a:solidFill>
              <a:latin typeface="Myriad Web Pro" panose="020B0503030403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82725" y="3328373"/>
            <a:ext cx="1036292" cy="942002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ot"/>
          </a:ln>
        </p:spPr>
        <p:txBody>
          <a:bodyPr rot="0" spcFirstLastPara="0" vertOverflow="overflow" horzOverflow="overflow" vert="horz" wrap="square" lIns="68579" tIns="34289" rIns="68579" bIns="342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784"/>
            <a:endParaRPr lang="en-US" sz="675" dirty="0">
              <a:solidFill>
                <a:prstClr val="black"/>
              </a:solidFill>
              <a:latin typeface="Myriad Web Pro" panose="020B0503030403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625752" y="3328373"/>
            <a:ext cx="1036292" cy="942002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ot"/>
          </a:ln>
        </p:spPr>
        <p:txBody>
          <a:bodyPr rot="0" spcFirstLastPara="0" vertOverflow="overflow" horzOverflow="overflow" vert="horz" wrap="square" lIns="68579" tIns="34289" rIns="68579" bIns="342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784"/>
            <a:endParaRPr lang="en-US" sz="675" dirty="0">
              <a:solidFill>
                <a:prstClr val="black"/>
              </a:solidFill>
              <a:latin typeface="Myriad Web Pro" panose="020B0503030403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855074" y="3328373"/>
            <a:ext cx="1036292" cy="942002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ot"/>
          </a:ln>
        </p:spPr>
        <p:txBody>
          <a:bodyPr rot="0" spcFirstLastPara="0" vertOverflow="overflow" horzOverflow="overflow" vert="horz" wrap="square" lIns="68579" tIns="34289" rIns="68579" bIns="342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784"/>
            <a:endParaRPr lang="en-US" sz="675" dirty="0">
              <a:solidFill>
                <a:prstClr val="black"/>
              </a:solidFill>
              <a:latin typeface="Myriad Web Pro" panose="020B0503030403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079597" y="3328373"/>
            <a:ext cx="1036292" cy="942002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ot"/>
          </a:ln>
        </p:spPr>
        <p:txBody>
          <a:bodyPr rot="0" spcFirstLastPara="0" vertOverflow="overflow" horzOverflow="overflow" vert="horz" wrap="square" lIns="68579" tIns="34289" rIns="68579" bIns="342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784"/>
            <a:endParaRPr lang="en-US" sz="675" dirty="0">
              <a:solidFill>
                <a:prstClr val="black"/>
              </a:solidFill>
              <a:latin typeface="Myriad Web Pro" panose="020B0503030403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285050" y="3328373"/>
            <a:ext cx="1036292" cy="942002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ot"/>
          </a:ln>
        </p:spPr>
        <p:txBody>
          <a:bodyPr rot="0" spcFirstLastPara="0" vertOverflow="overflow" horzOverflow="overflow" vert="horz" wrap="square" lIns="68579" tIns="34289" rIns="68579" bIns="342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784"/>
            <a:endParaRPr lang="en-US" sz="675" dirty="0">
              <a:solidFill>
                <a:prstClr val="black"/>
              </a:solidFill>
              <a:latin typeface="Myriad Web Pro" panose="020B0503030403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139729" y="4413411"/>
            <a:ext cx="1036292" cy="94200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txBody>
          <a:bodyPr rot="0" spcFirstLastPara="0" vertOverflow="overflow" horzOverflow="overflow" vert="horz" wrap="square" lIns="68579" tIns="34289" rIns="68579" bIns="342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784"/>
            <a:endParaRPr lang="en-US" sz="675" dirty="0">
              <a:solidFill>
                <a:prstClr val="black"/>
              </a:solidFill>
              <a:latin typeface="Myriad Web Pro" panose="020B050303040302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382725" y="4413411"/>
            <a:ext cx="1036292" cy="94200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txBody>
          <a:bodyPr rot="0" spcFirstLastPara="0" vertOverflow="overflow" horzOverflow="overflow" vert="horz" wrap="square" lIns="68579" tIns="34289" rIns="68579" bIns="342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784"/>
            <a:endParaRPr lang="en-US" sz="675" dirty="0">
              <a:solidFill>
                <a:prstClr val="black"/>
              </a:solidFill>
              <a:latin typeface="Myriad Web Pro" panose="020B0503030403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625752" y="4413411"/>
            <a:ext cx="1036292" cy="94200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txBody>
          <a:bodyPr rot="0" spcFirstLastPara="0" vertOverflow="overflow" horzOverflow="overflow" vert="horz" wrap="square" lIns="68579" tIns="34289" rIns="68579" bIns="342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784"/>
            <a:endParaRPr lang="en-US" sz="675" dirty="0">
              <a:solidFill>
                <a:prstClr val="black"/>
              </a:solidFill>
              <a:latin typeface="Myriad Web Pro" panose="020B0503030403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855074" y="4413411"/>
            <a:ext cx="1036292" cy="94200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txBody>
          <a:bodyPr rot="0" spcFirstLastPara="0" vertOverflow="overflow" horzOverflow="overflow" vert="horz" wrap="square" lIns="68579" tIns="34289" rIns="68579" bIns="342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784"/>
            <a:endParaRPr lang="en-US" sz="675" dirty="0">
              <a:solidFill>
                <a:prstClr val="black"/>
              </a:solidFill>
              <a:latin typeface="Myriad Web Pro" panose="020B0503030403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079597" y="4413411"/>
            <a:ext cx="1036292" cy="94200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txBody>
          <a:bodyPr rot="0" spcFirstLastPara="0" vertOverflow="overflow" horzOverflow="overflow" vert="horz" wrap="square" lIns="68579" tIns="34289" rIns="68579" bIns="342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784"/>
            <a:endParaRPr lang="en-US" sz="675" dirty="0">
              <a:solidFill>
                <a:prstClr val="black"/>
              </a:solidFill>
              <a:latin typeface="Myriad Web Pro" panose="020B0503030403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285050" y="4413411"/>
            <a:ext cx="1036292" cy="94200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txBody>
          <a:bodyPr rot="0" spcFirstLastPara="0" vertOverflow="overflow" horzOverflow="overflow" vert="horz" wrap="square" lIns="68579" tIns="34289" rIns="68579" bIns="342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784"/>
            <a:endParaRPr lang="en-US" sz="675" dirty="0">
              <a:solidFill>
                <a:prstClr val="black"/>
              </a:solidFill>
              <a:latin typeface="Myriad Web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9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307498" y="1706916"/>
            <a:ext cx="2795904" cy="3932728"/>
            <a:chOff x="307498" y="849665"/>
            <a:chExt cx="2795904" cy="3932728"/>
          </a:xfrm>
        </p:grpSpPr>
        <p:sp>
          <p:nvSpPr>
            <p:cNvPr id="98" name="Freeform 97"/>
            <p:cNvSpPr/>
            <p:nvPr/>
          </p:nvSpPr>
          <p:spPr>
            <a:xfrm>
              <a:off x="531642" y="1234433"/>
              <a:ext cx="2571760" cy="2034236"/>
            </a:xfrm>
            <a:custGeom>
              <a:avLst/>
              <a:gdLst>
                <a:gd name="connsiteX0" fmla="*/ 517358 w 3140242"/>
                <a:gd name="connsiteY0" fmla="*/ 457200 h 2743200"/>
                <a:gd name="connsiteX1" fmla="*/ 3140242 w 3140242"/>
                <a:gd name="connsiteY1" fmla="*/ 0 h 2743200"/>
                <a:gd name="connsiteX2" fmla="*/ 2153653 w 3140242"/>
                <a:gd name="connsiteY2" fmla="*/ 2743200 h 2743200"/>
                <a:gd name="connsiteX3" fmla="*/ 517358 w 3140242"/>
                <a:gd name="connsiteY3" fmla="*/ 517358 h 2743200"/>
                <a:gd name="connsiteX4" fmla="*/ 0 w 3140242"/>
                <a:gd name="connsiteY4" fmla="*/ 697831 h 2743200"/>
                <a:gd name="connsiteX0" fmla="*/ 0 w 2622884"/>
                <a:gd name="connsiteY0" fmla="*/ 457200 h 2743200"/>
                <a:gd name="connsiteX1" fmla="*/ 2622884 w 2622884"/>
                <a:gd name="connsiteY1" fmla="*/ 0 h 2743200"/>
                <a:gd name="connsiteX2" fmla="*/ 1636295 w 2622884"/>
                <a:gd name="connsiteY2" fmla="*/ 2743200 h 2743200"/>
                <a:gd name="connsiteX3" fmla="*/ 0 w 2622884"/>
                <a:gd name="connsiteY3" fmla="*/ 517358 h 2743200"/>
                <a:gd name="connsiteX0" fmla="*/ 0 w 2622884"/>
                <a:gd name="connsiteY0" fmla="*/ 457200 h 2743200"/>
                <a:gd name="connsiteX1" fmla="*/ 2622884 w 2622884"/>
                <a:gd name="connsiteY1" fmla="*/ 0 h 2743200"/>
                <a:gd name="connsiteX2" fmla="*/ 1636295 w 2622884"/>
                <a:gd name="connsiteY2" fmla="*/ 2743200 h 2743200"/>
                <a:gd name="connsiteX3" fmla="*/ 0 w 2622884"/>
                <a:gd name="connsiteY3" fmla="*/ 433136 h 2743200"/>
                <a:gd name="connsiteX0" fmla="*/ 0 w 2622884"/>
                <a:gd name="connsiteY0" fmla="*/ 457200 h 2743200"/>
                <a:gd name="connsiteX1" fmla="*/ 2622884 w 2622884"/>
                <a:gd name="connsiteY1" fmla="*/ 0 h 2743200"/>
                <a:gd name="connsiteX2" fmla="*/ 1636295 w 2622884"/>
                <a:gd name="connsiteY2" fmla="*/ 2743200 h 2743200"/>
                <a:gd name="connsiteX3" fmla="*/ 0 w 2622884"/>
                <a:gd name="connsiteY3" fmla="*/ 469231 h 2743200"/>
                <a:gd name="connsiteX0" fmla="*/ 0 w 2622884"/>
                <a:gd name="connsiteY0" fmla="*/ 457200 h 2803358"/>
                <a:gd name="connsiteX1" fmla="*/ 2622884 w 2622884"/>
                <a:gd name="connsiteY1" fmla="*/ 0 h 2803358"/>
                <a:gd name="connsiteX2" fmla="*/ 1997242 w 2622884"/>
                <a:gd name="connsiteY2" fmla="*/ 2803358 h 2803358"/>
                <a:gd name="connsiteX3" fmla="*/ 0 w 2622884"/>
                <a:gd name="connsiteY3" fmla="*/ 469231 h 280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2884" h="2803358">
                  <a:moveTo>
                    <a:pt x="0" y="457200"/>
                  </a:moveTo>
                  <a:lnTo>
                    <a:pt x="2622884" y="0"/>
                  </a:lnTo>
                  <a:lnTo>
                    <a:pt x="1997242" y="2803358"/>
                  </a:lnTo>
                  <a:lnTo>
                    <a:pt x="0" y="469231"/>
                  </a:lnTo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  <a:alpha val="47000"/>
                  </a:schemeClr>
                </a:gs>
                <a:gs pos="100000">
                  <a:schemeClr val="bg1">
                    <a:shade val="100000"/>
                    <a:satMod val="115000"/>
                    <a:alpha val="47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Myriad Web Pro" panose="020B0503030403020204" pitchFamily="34" charset="0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307498" y="849665"/>
              <a:ext cx="2626540" cy="3932728"/>
              <a:chOff x="307498" y="849665"/>
              <a:chExt cx="2626540" cy="393272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07499" y="849665"/>
                <a:ext cx="2626539" cy="328229"/>
              </a:xfrm>
              <a:prstGeom prst="rect">
                <a:avLst/>
              </a:prstGeom>
              <a:gradFill>
                <a:gsLst>
                  <a:gs pos="0">
                    <a:srgbClr val="014060"/>
                  </a:gs>
                  <a:gs pos="100000">
                    <a:srgbClr val="1C7090"/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Myriad Web Pro" panose="020B0503030403020204" pitchFamily="34" charset="0"/>
                  </a:rPr>
                  <a:t>Attack Surface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07498" y="1177893"/>
                <a:ext cx="2626540" cy="3604500"/>
              </a:xfrm>
              <a:prstGeom prst="rect">
                <a:avLst/>
              </a:prstGeom>
              <a:gradFill>
                <a:gsLst>
                  <a:gs pos="0">
                    <a:srgbClr val="1C7090">
                      <a:alpha val="49000"/>
                    </a:srgbClr>
                  </a:gs>
                  <a:gs pos="100000">
                    <a:schemeClr val="accent1">
                      <a:tint val="23500"/>
                      <a:satMod val="160000"/>
                      <a:alpha val="46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Myriad Web Pro" panose="020B0503030403020204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26235" y="1263514"/>
                <a:ext cx="2390872" cy="3439888"/>
              </a:xfrm>
              <a:prstGeom prst="rect">
                <a:avLst/>
              </a:prstGeom>
              <a:solidFill>
                <a:srgbClr val="014060"/>
              </a:solidFill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Myriad Web Pro" panose="020B0503030403020204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31642" y="1505837"/>
                <a:ext cx="1569010" cy="2931312"/>
              </a:xfrm>
              <a:prstGeom prst="rect">
                <a:avLst/>
              </a:prstGeom>
              <a:solidFill>
                <a:srgbClr val="001F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Myriad Web Pro" panose="020B0503030403020204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46253" y="1577622"/>
                <a:ext cx="156901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solidFill>
                      <a:schemeClr val="bg1"/>
                    </a:solidFill>
                    <a:latin typeface="Myriad Web Pro" panose="020B0503030403020204" pitchFamily="34" charset="0"/>
                  </a:rPr>
                  <a:t>Credit Card Data</a:t>
                </a: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531642" y="1911715"/>
                <a:ext cx="1569010" cy="0"/>
              </a:xfrm>
              <a:prstGeom prst="line">
                <a:avLst/>
              </a:prstGeom>
              <a:ln>
                <a:solidFill>
                  <a:srgbClr val="4A7E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46252" y="1995553"/>
                <a:ext cx="156901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solidFill>
                      <a:schemeClr val="bg1"/>
                    </a:solidFill>
                    <a:latin typeface="Myriad Web Pro" panose="020B0503030403020204" pitchFamily="34" charset="0"/>
                  </a:rPr>
                  <a:t>Documents</a:t>
                </a: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531642" y="2329409"/>
                <a:ext cx="1569010" cy="0"/>
              </a:xfrm>
              <a:prstGeom prst="line">
                <a:avLst/>
              </a:prstGeom>
              <a:ln>
                <a:solidFill>
                  <a:srgbClr val="4A7E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46252" y="2319815"/>
                <a:ext cx="156901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solidFill>
                      <a:schemeClr val="bg1"/>
                    </a:solidFill>
                    <a:latin typeface="Myriad Web Pro" panose="020B0503030403020204" pitchFamily="34" charset="0"/>
                  </a:rPr>
                  <a:t>Intellectual Property</a:t>
                </a:r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531642" y="2747104"/>
                <a:ext cx="1569010" cy="0"/>
              </a:xfrm>
              <a:prstGeom prst="line">
                <a:avLst/>
              </a:prstGeom>
              <a:ln>
                <a:solidFill>
                  <a:srgbClr val="4A7E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46252" y="2832302"/>
                <a:ext cx="156901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solidFill>
                      <a:schemeClr val="bg1"/>
                    </a:solidFill>
                    <a:latin typeface="Myriad Web Pro" panose="020B0503030403020204" pitchFamily="34" charset="0"/>
                  </a:rPr>
                  <a:t>PII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531642" y="3164799"/>
                <a:ext cx="1569010" cy="0"/>
              </a:xfrm>
              <a:prstGeom prst="line">
                <a:avLst/>
              </a:prstGeom>
              <a:ln>
                <a:solidFill>
                  <a:srgbClr val="4A7E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446252" y="3255918"/>
                <a:ext cx="156901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solidFill>
                      <a:schemeClr val="bg1"/>
                    </a:solidFill>
                    <a:latin typeface="Myriad Web Pro" panose="020B0503030403020204" pitchFamily="34" charset="0"/>
                  </a:rPr>
                  <a:t>User Logins</a:t>
                </a:r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531642" y="3582493"/>
                <a:ext cx="1569010" cy="0"/>
              </a:xfrm>
              <a:prstGeom prst="line">
                <a:avLst/>
              </a:prstGeom>
              <a:ln>
                <a:solidFill>
                  <a:srgbClr val="4A7E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446252" y="3578822"/>
                <a:ext cx="156901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solidFill>
                      <a:schemeClr val="bg1"/>
                    </a:solidFill>
                    <a:latin typeface="Myriad Web Pro" panose="020B0503030403020204" pitchFamily="34" charset="0"/>
                  </a:rPr>
                  <a:t>Operational Control</a:t>
                </a:r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531642" y="4000189"/>
                <a:ext cx="1569010" cy="0"/>
              </a:xfrm>
              <a:prstGeom prst="line">
                <a:avLst/>
              </a:prstGeom>
              <a:ln>
                <a:solidFill>
                  <a:srgbClr val="4A7E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446252" y="4088011"/>
                <a:ext cx="156901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solidFill>
                      <a:schemeClr val="bg1"/>
                    </a:solidFill>
                    <a:latin typeface="Myriad Web Pro" panose="020B0503030403020204" pitchFamily="34" charset="0"/>
                  </a:rPr>
                  <a:t>System Availability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531642" y="4444050"/>
                <a:ext cx="1569010" cy="0"/>
              </a:xfrm>
              <a:prstGeom prst="line">
                <a:avLst/>
              </a:prstGeom>
              <a:ln>
                <a:solidFill>
                  <a:srgbClr val="4A7E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 33"/>
              <p:cNvGrpSpPr/>
              <p:nvPr/>
            </p:nvGrpSpPr>
            <p:grpSpPr>
              <a:xfrm>
                <a:off x="2019440" y="1401560"/>
                <a:ext cx="753644" cy="3214950"/>
                <a:chOff x="-993914" y="1600026"/>
                <a:chExt cx="768626" cy="2703285"/>
              </a:xfrm>
            </p:grpSpPr>
            <p:sp>
              <p:nvSpPr>
                <p:cNvPr id="88" name="Rounded Rectangle 87"/>
                <p:cNvSpPr/>
                <p:nvPr/>
              </p:nvSpPr>
              <p:spPr>
                <a:xfrm>
                  <a:off x="-838201" y="1600026"/>
                  <a:ext cx="457200" cy="2703285"/>
                </a:xfrm>
                <a:prstGeom prst="roundRect">
                  <a:avLst/>
                </a:prstGeom>
                <a:solidFill>
                  <a:srgbClr val="001F2E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latin typeface="Myriad Web Pro" panose="020B0503030403020204" pitchFamily="34" charset="0"/>
                  </a:endParaRPr>
                </a:p>
              </p:txBody>
            </p:sp>
            <p:grpSp>
              <p:nvGrpSpPr>
                <p:cNvPr id="89" name="Group 88"/>
                <p:cNvGrpSpPr/>
                <p:nvPr/>
              </p:nvGrpSpPr>
              <p:grpSpPr>
                <a:xfrm>
                  <a:off x="-993914" y="1756426"/>
                  <a:ext cx="768626" cy="2506964"/>
                  <a:chOff x="-993914" y="1756426"/>
                  <a:chExt cx="768626" cy="2506964"/>
                </a:xfrm>
              </p:grpSpPr>
              <p:sp>
                <p:nvSpPr>
                  <p:cNvPr id="90" name="Rounded Rectangle 89"/>
                  <p:cNvSpPr/>
                  <p:nvPr/>
                </p:nvSpPr>
                <p:spPr>
                  <a:xfrm>
                    <a:off x="-993914" y="1756426"/>
                    <a:ext cx="768626" cy="226281"/>
                  </a:xfrm>
                  <a:prstGeom prst="roundRect">
                    <a:avLst/>
                  </a:prstGeom>
                  <a:solidFill>
                    <a:schemeClr val="bg1">
                      <a:alpha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8288" tIns="18288" rIns="18288" bIns="18288"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  <a:latin typeface="Myriad Web Pro" panose="020B0503030403020204" pitchFamily="34" charset="0"/>
                      </a:rPr>
                      <a:t>A/V</a:t>
                    </a:r>
                  </a:p>
                </p:txBody>
              </p:sp>
              <p:sp>
                <p:nvSpPr>
                  <p:cNvPr id="91" name="Rounded Rectangle 90"/>
                  <p:cNvSpPr/>
                  <p:nvPr/>
                </p:nvSpPr>
                <p:spPr>
                  <a:xfrm>
                    <a:off x="-993914" y="2051613"/>
                    <a:ext cx="768626" cy="226281"/>
                  </a:xfrm>
                  <a:prstGeom prst="roundRect">
                    <a:avLst/>
                  </a:prstGeom>
                  <a:solidFill>
                    <a:schemeClr val="bg1">
                      <a:alpha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8288" tIns="18288" rIns="18288" bIns="18288"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  <a:latin typeface="Myriad Web Pro" panose="020B0503030403020204" pitchFamily="34" charset="0"/>
                      </a:rPr>
                      <a:t>Access Logs</a:t>
                    </a:r>
                  </a:p>
                </p:txBody>
              </p:sp>
              <p:sp>
                <p:nvSpPr>
                  <p:cNvPr id="92" name="Rounded Rectangle 91"/>
                  <p:cNvSpPr/>
                  <p:nvPr/>
                </p:nvSpPr>
                <p:spPr>
                  <a:xfrm>
                    <a:off x="-993914" y="2346800"/>
                    <a:ext cx="768626" cy="226281"/>
                  </a:xfrm>
                  <a:prstGeom prst="roundRect">
                    <a:avLst/>
                  </a:prstGeom>
                  <a:solidFill>
                    <a:schemeClr val="bg1">
                      <a:alpha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8288" tIns="18288" rIns="18288" bIns="18288"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  <a:latin typeface="Myriad Web Pro" panose="020B0503030403020204" pitchFamily="34" charset="0"/>
                      </a:rPr>
                      <a:t>IDS</a:t>
                    </a:r>
                  </a:p>
                </p:txBody>
              </p:sp>
              <p:sp>
                <p:nvSpPr>
                  <p:cNvPr id="93" name="Rounded Rectangle 92"/>
                  <p:cNvSpPr/>
                  <p:nvPr/>
                </p:nvSpPr>
                <p:spPr>
                  <a:xfrm>
                    <a:off x="-993914" y="2641987"/>
                    <a:ext cx="768626" cy="226281"/>
                  </a:xfrm>
                  <a:prstGeom prst="roundRect">
                    <a:avLst/>
                  </a:prstGeom>
                  <a:solidFill>
                    <a:schemeClr val="bg1">
                      <a:alpha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8288" tIns="18288" rIns="18288" bIns="18288"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  <a:latin typeface="Myriad Web Pro" panose="020B0503030403020204" pitchFamily="34" charset="0"/>
                      </a:rPr>
                      <a:t>IPS</a:t>
                    </a:r>
                  </a:p>
                </p:txBody>
              </p:sp>
              <p:sp>
                <p:nvSpPr>
                  <p:cNvPr id="94" name="Rounded Rectangle 93"/>
                  <p:cNvSpPr/>
                  <p:nvPr/>
                </p:nvSpPr>
                <p:spPr>
                  <a:xfrm>
                    <a:off x="-993914" y="2937174"/>
                    <a:ext cx="768626" cy="226281"/>
                  </a:xfrm>
                  <a:prstGeom prst="roundRect">
                    <a:avLst/>
                  </a:prstGeom>
                  <a:solidFill>
                    <a:schemeClr val="bg1">
                      <a:alpha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8288" tIns="18288" rIns="18288" bIns="18288"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  <a:latin typeface="Myriad Web Pro" panose="020B0503030403020204" pitchFamily="34" charset="0"/>
                      </a:rPr>
                      <a:t>SEIM</a:t>
                    </a:r>
                  </a:p>
                </p:txBody>
              </p:sp>
              <p:sp>
                <p:nvSpPr>
                  <p:cNvPr id="95" name="Rounded Rectangle 94"/>
                  <p:cNvSpPr/>
                  <p:nvPr/>
                </p:nvSpPr>
                <p:spPr>
                  <a:xfrm>
                    <a:off x="-993914" y="3232361"/>
                    <a:ext cx="768626" cy="226281"/>
                  </a:xfrm>
                  <a:prstGeom prst="roundRect">
                    <a:avLst/>
                  </a:prstGeom>
                  <a:solidFill>
                    <a:schemeClr val="bg1">
                      <a:alpha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8288" tIns="18288" rIns="18288" bIns="18288"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  <a:latin typeface="Myriad Web Pro" panose="020B0503030403020204" pitchFamily="34" charset="0"/>
                      </a:rPr>
                      <a:t>DLP</a:t>
                    </a:r>
                  </a:p>
                </p:txBody>
              </p:sp>
              <p:sp>
                <p:nvSpPr>
                  <p:cNvPr id="96" name="Rounded Rectangle 95"/>
                  <p:cNvSpPr/>
                  <p:nvPr/>
                </p:nvSpPr>
                <p:spPr>
                  <a:xfrm>
                    <a:off x="-993914" y="3527548"/>
                    <a:ext cx="768626" cy="333467"/>
                  </a:xfrm>
                  <a:prstGeom prst="roundRect">
                    <a:avLst/>
                  </a:prstGeom>
                  <a:solidFill>
                    <a:schemeClr val="bg1">
                      <a:alpha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8288" tIns="18288" rIns="18288" bIns="18288"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  <a:latin typeface="Myriad Web Pro" panose="020B0503030403020204" pitchFamily="34" charset="0"/>
                      </a:rPr>
                      <a:t>Spam</a:t>
                    </a:r>
                  </a:p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  <a:latin typeface="Myriad Web Pro" panose="020B0503030403020204" pitchFamily="34" charset="0"/>
                      </a:rPr>
                      <a:t>Filter</a:t>
                    </a:r>
                  </a:p>
                </p:txBody>
              </p:sp>
              <p:sp>
                <p:nvSpPr>
                  <p:cNvPr id="97" name="Rounded Rectangle 96"/>
                  <p:cNvSpPr/>
                  <p:nvPr/>
                </p:nvSpPr>
                <p:spPr>
                  <a:xfrm>
                    <a:off x="-993914" y="3929923"/>
                    <a:ext cx="768626" cy="333467"/>
                  </a:xfrm>
                  <a:prstGeom prst="roundRect">
                    <a:avLst/>
                  </a:prstGeom>
                  <a:solidFill>
                    <a:schemeClr val="bg1">
                      <a:alpha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8288" tIns="18288" rIns="18288" bIns="18288"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  <a:latin typeface="Myriad Web Pro" panose="020B0503030403020204" pitchFamily="34" charset="0"/>
                      </a:rPr>
                      <a:t>Insider Threat</a:t>
                    </a:r>
                  </a:p>
                </p:txBody>
              </p:sp>
            </p:grpSp>
          </p:grpSp>
        </p:grpSp>
      </p:grpSp>
      <p:grpSp>
        <p:nvGrpSpPr>
          <p:cNvPr id="110" name="Group 109"/>
          <p:cNvGrpSpPr/>
          <p:nvPr/>
        </p:nvGrpSpPr>
        <p:grpSpPr>
          <a:xfrm>
            <a:off x="6078976" y="1706916"/>
            <a:ext cx="2799509" cy="3932729"/>
            <a:chOff x="6078974" y="849664"/>
            <a:chExt cx="2799509" cy="3932729"/>
          </a:xfrm>
        </p:grpSpPr>
        <p:sp>
          <p:nvSpPr>
            <p:cNvPr id="101" name="Freeform 100"/>
            <p:cNvSpPr/>
            <p:nvPr/>
          </p:nvSpPr>
          <p:spPr>
            <a:xfrm flipH="1">
              <a:off x="6078974" y="1234432"/>
              <a:ext cx="2276507" cy="1999314"/>
            </a:xfrm>
            <a:custGeom>
              <a:avLst/>
              <a:gdLst>
                <a:gd name="connsiteX0" fmla="*/ 517358 w 3140242"/>
                <a:gd name="connsiteY0" fmla="*/ 457200 h 2743200"/>
                <a:gd name="connsiteX1" fmla="*/ 3140242 w 3140242"/>
                <a:gd name="connsiteY1" fmla="*/ 0 h 2743200"/>
                <a:gd name="connsiteX2" fmla="*/ 2153653 w 3140242"/>
                <a:gd name="connsiteY2" fmla="*/ 2743200 h 2743200"/>
                <a:gd name="connsiteX3" fmla="*/ 517358 w 3140242"/>
                <a:gd name="connsiteY3" fmla="*/ 517358 h 2743200"/>
                <a:gd name="connsiteX4" fmla="*/ 0 w 3140242"/>
                <a:gd name="connsiteY4" fmla="*/ 697831 h 2743200"/>
                <a:gd name="connsiteX0" fmla="*/ 0 w 2622884"/>
                <a:gd name="connsiteY0" fmla="*/ 457200 h 2743200"/>
                <a:gd name="connsiteX1" fmla="*/ 2622884 w 2622884"/>
                <a:gd name="connsiteY1" fmla="*/ 0 h 2743200"/>
                <a:gd name="connsiteX2" fmla="*/ 1636295 w 2622884"/>
                <a:gd name="connsiteY2" fmla="*/ 2743200 h 2743200"/>
                <a:gd name="connsiteX3" fmla="*/ 0 w 2622884"/>
                <a:gd name="connsiteY3" fmla="*/ 517358 h 2743200"/>
                <a:gd name="connsiteX0" fmla="*/ 0 w 2622884"/>
                <a:gd name="connsiteY0" fmla="*/ 457200 h 2743200"/>
                <a:gd name="connsiteX1" fmla="*/ 2622884 w 2622884"/>
                <a:gd name="connsiteY1" fmla="*/ 0 h 2743200"/>
                <a:gd name="connsiteX2" fmla="*/ 1636295 w 2622884"/>
                <a:gd name="connsiteY2" fmla="*/ 2743200 h 2743200"/>
                <a:gd name="connsiteX3" fmla="*/ 0 w 2622884"/>
                <a:gd name="connsiteY3" fmla="*/ 433136 h 2743200"/>
                <a:gd name="connsiteX0" fmla="*/ 0 w 2622884"/>
                <a:gd name="connsiteY0" fmla="*/ 457200 h 2743200"/>
                <a:gd name="connsiteX1" fmla="*/ 2622884 w 2622884"/>
                <a:gd name="connsiteY1" fmla="*/ 0 h 2743200"/>
                <a:gd name="connsiteX2" fmla="*/ 1636295 w 2622884"/>
                <a:gd name="connsiteY2" fmla="*/ 2743200 h 2743200"/>
                <a:gd name="connsiteX3" fmla="*/ 0 w 2622884"/>
                <a:gd name="connsiteY3" fmla="*/ 469231 h 2743200"/>
                <a:gd name="connsiteX0" fmla="*/ 0 w 2622884"/>
                <a:gd name="connsiteY0" fmla="*/ 457200 h 2719137"/>
                <a:gd name="connsiteX1" fmla="*/ 2622884 w 2622884"/>
                <a:gd name="connsiteY1" fmla="*/ 0 h 2719137"/>
                <a:gd name="connsiteX2" fmla="*/ 2225843 w 2622884"/>
                <a:gd name="connsiteY2" fmla="*/ 2719137 h 2719137"/>
                <a:gd name="connsiteX3" fmla="*/ 0 w 2622884"/>
                <a:gd name="connsiteY3" fmla="*/ 469231 h 2719137"/>
                <a:gd name="connsiteX0" fmla="*/ 0 w 2622884"/>
                <a:gd name="connsiteY0" fmla="*/ 457200 h 2779295"/>
                <a:gd name="connsiteX1" fmla="*/ 2622884 w 2622884"/>
                <a:gd name="connsiteY1" fmla="*/ 0 h 2779295"/>
                <a:gd name="connsiteX2" fmla="*/ 1682161 w 2622884"/>
                <a:gd name="connsiteY2" fmla="*/ 2779295 h 2779295"/>
                <a:gd name="connsiteX3" fmla="*/ 0 w 2622884"/>
                <a:gd name="connsiteY3" fmla="*/ 469231 h 2779295"/>
                <a:gd name="connsiteX0" fmla="*/ 0 w 2622884"/>
                <a:gd name="connsiteY0" fmla="*/ 457200 h 2791327"/>
                <a:gd name="connsiteX1" fmla="*/ 2622884 w 2622884"/>
                <a:gd name="connsiteY1" fmla="*/ 0 h 2791327"/>
                <a:gd name="connsiteX2" fmla="*/ 2198658 w 2622884"/>
                <a:gd name="connsiteY2" fmla="*/ 2791327 h 2791327"/>
                <a:gd name="connsiteX3" fmla="*/ 0 w 2622884"/>
                <a:gd name="connsiteY3" fmla="*/ 469231 h 2791327"/>
                <a:gd name="connsiteX0" fmla="*/ 0 w 2622884"/>
                <a:gd name="connsiteY0" fmla="*/ 457200 h 2767264"/>
                <a:gd name="connsiteX1" fmla="*/ 2622884 w 2622884"/>
                <a:gd name="connsiteY1" fmla="*/ 0 h 2767264"/>
                <a:gd name="connsiteX2" fmla="*/ 2144291 w 2622884"/>
                <a:gd name="connsiteY2" fmla="*/ 2767264 h 2767264"/>
                <a:gd name="connsiteX3" fmla="*/ 0 w 2622884"/>
                <a:gd name="connsiteY3" fmla="*/ 469231 h 2767264"/>
                <a:gd name="connsiteX0" fmla="*/ 0 w 2622884"/>
                <a:gd name="connsiteY0" fmla="*/ 457200 h 2755232"/>
                <a:gd name="connsiteX1" fmla="*/ 2622884 w 2622884"/>
                <a:gd name="connsiteY1" fmla="*/ 0 h 2755232"/>
                <a:gd name="connsiteX2" fmla="*/ 2185066 w 2622884"/>
                <a:gd name="connsiteY2" fmla="*/ 2755232 h 2755232"/>
                <a:gd name="connsiteX3" fmla="*/ 0 w 2622884"/>
                <a:gd name="connsiteY3" fmla="*/ 469231 h 2755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2884" h="2755232">
                  <a:moveTo>
                    <a:pt x="0" y="457200"/>
                  </a:moveTo>
                  <a:lnTo>
                    <a:pt x="2622884" y="0"/>
                  </a:lnTo>
                  <a:lnTo>
                    <a:pt x="2185066" y="2755232"/>
                  </a:lnTo>
                  <a:lnTo>
                    <a:pt x="0" y="469231"/>
                  </a:lnTo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  <a:alpha val="47000"/>
                  </a:schemeClr>
                </a:gs>
                <a:gs pos="100000">
                  <a:schemeClr val="bg1">
                    <a:shade val="100000"/>
                    <a:satMod val="115000"/>
                    <a:alpha val="47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Myriad Web Pro" panose="020B0503030403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51943" y="849664"/>
              <a:ext cx="2626540" cy="328229"/>
            </a:xfrm>
            <a:prstGeom prst="rect">
              <a:avLst/>
            </a:prstGeom>
            <a:gradFill>
              <a:gsLst>
                <a:gs pos="0">
                  <a:srgbClr val="6F2927"/>
                </a:gs>
                <a:gs pos="100000">
                  <a:srgbClr val="953735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yriad Web Pro" panose="020B0503030403020204" pitchFamily="34" charset="0"/>
                </a:rPr>
                <a:t>Threat Sources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09963" y="1177893"/>
              <a:ext cx="2626540" cy="3604500"/>
            </a:xfrm>
            <a:prstGeom prst="rect">
              <a:avLst/>
            </a:prstGeom>
            <a:gradFill>
              <a:gsLst>
                <a:gs pos="0">
                  <a:srgbClr val="953735">
                    <a:alpha val="50000"/>
                  </a:srgbClr>
                </a:gs>
                <a:gs pos="100000">
                  <a:schemeClr val="accent1">
                    <a:tint val="23500"/>
                    <a:satMod val="160000"/>
                    <a:alpha val="46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Myriad Web Pro" panose="020B0503030403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369778" y="1263514"/>
              <a:ext cx="2390872" cy="3439888"/>
            </a:xfrm>
            <a:prstGeom prst="rect">
              <a:avLst/>
            </a:prstGeom>
            <a:solidFill>
              <a:srgbClr val="953735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Myriad Web Pro" panose="020B050303040302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133733" y="1501880"/>
              <a:ext cx="1569010" cy="2931312"/>
            </a:xfrm>
            <a:prstGeom prst="rect">
              <a:avLst/>
            </a:prstGeom>
            <a:solidFill>
              <a:srgbClr val="411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Myriad Web Pro" panose="020B0503030403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197776" y="1577622"/>
              <a:ext cx="15690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Myriad Web Pro" panose="020B0503030403020204" pitchFamily="34" charset="0"/>
                </a:rPr>
                <a:t>Cyber Espionage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133733" y="1907759"/>
              <a:ext cx="156901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197776" y="1995553"/>
              <a:ext cx="15690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Myriad Web Pro" panose="020B0503030403020204" pitchFamily="34" charset="0"/>
                </a:rPr>
                <a:t>Cyber Crime</a:t>
              </a: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7133733" y="2325453"/>
              <a:ext cx="156901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197776" y="2410651"/>
              <a:ext cx="15690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Myriad Web Pro" panose="020B0503030403020204" pitchFamily="34" charset="0"/>
                </a:rPr>
                <a:t>Hacktivism</a:t>
              </a: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7133733" y="2743147"/>
              <a:ext cx="156901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197776" y="2828347"/>
              <a:ext cx="15690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Myriad Web Pro" panose="020B0503030403020204" pitchFamily="34" charset="0"/>
                </a:rPr>
                <a:t>Enterprise IT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7133733" y="3160843"/>
              <a:ext cx="156901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7197776" y="3255918"/>
              <a:ext cx="15690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Myriad Web Pro" panose="020B0503030403020204" pitchFamily="34" charset="0"/>
                </a:rPr>
                <a:t>DDoS</a:t>
              </a: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7133733" y="3578537"/>
              <a:ext cx="156901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97776" y="3578822"/>
              <a:ext cx="15690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Myriad Web Pro" panose="020B0503030403020204" pitchFamily="34" charset="0"/>
                </a:rPr>
                <a:t>Mobile Computing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7133733" y="3996232"/>
              <a:ext cx="156901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7197775" y="4094096"/>
              <a:ext cx="16807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Myriad Web Pro" panose="020B0503030403020204" pitchFamily="34" charset="0"/>
                </a:rPr>
                <a:t>Industrial control sys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7133733" y="4433192"/>
              <a:ext cx="156901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ounded Rectangle 65"/>
            <p:cNvSpPr/>
            <p:nvPr/>
          </p:nvSpPr>
          <p:spPr>
            <a:xfrm>
              <a:off x="6625066" y="1401560"/>
              <a:ext cx="448289" cy="3214950"/>
            </a:xfrm>
            <a:prstGeom prst="roundRect">
              <a:avLst/>
            </a:prstGeom>
            <a:solidFill>
              <a:srgbClr val="411817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Myriad Web Pro" panose="020B0503030403020204" pitchFamily="34" charset="0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6425055" y="3654968"/>
              <a:ext cx="753645" cy="341263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Myriad Web Pro" panose="020B0503030403020204" pitchFamily="34" charset="0"/>
                </a:rPr>
                <a:t>Bot Herders</a:t>
              </a: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6437346" y="1998215"/>
              <a:ext cx="753645" cy="368731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Myriad Web Pro" panose="020B0503030403020204" pitchFamily="34" charset="0"/>
                </a:rPr>
                <a:t>Organized Crime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6442184" y="2915505"/>
              <a:ext cx="753645" cy="280802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Myriad Web Pro" panose="020B0503030403020204" pitchFamily="34" charset="0"/>
                </a:rPr>
                <a:t>Insiders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6439750" y="3301955"/>
              <a:ext cx="753645" cy="280802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Myriad Web Pro" panose="020B0503030403020204" pitchFamily="34" charset="0"/>
                </a:rPr>
                <a:t>Phishers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6425055" y="4052303"/>
              <a:ext cx="753645" cy="413813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Myriad Web Pro" panose="020B0503030403020204" pitchFamily="34" charset="0"/>
                </a:rPr>
                <a:t>Black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Myriad Web Pro" panose="020B0503030403020204" pitchFamily="34" charset="0"/>
                </a:rPr>
                <a:t>Hats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6425055" y="1510701"/>
              <a:ext cx="753645" cy="413813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Myriad Web Pro" panose="020B0503030403020204" pitchFamily="34" charset="0"/>
                </a:rPr>
                <a:t>Intrusion Teams</a:t>
              </a: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6426977" y="2442886"/>
              <a:ext cx="753645" cy="413813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Myriad Web Pro" panose="020B0503030403020204" pitchFamily="34" charset="0"/>
                </a:rPr>
                <a:t>Activist Groups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111594" y="1706916"/>
            <a:ext cx="2959188" cy="3932728"/>
            <a:chOff x="3111594" y="849665"/>
            <a:chExt cx="2959188" cy="3932728"/>
          </a:xfrm>
        </p:grpSpPr>
        <p:sp>
          <p:nvSpPr>
            <p:cNvPr id="100" name="Freeform 99"/>
            <p:cNvSpPr/>
            <p:nvPr/>
          </p:nvSpPr>
          <p:spPr>
            <a:xfrm>
              <a:off x="3499022" y="1234433"/>
              <a:ext cx="2571760" cy="2034236"/>
            </a:xfrm>
            <a:custGeom>
              <a:avLst/>
              <a:gdLst>
                <a:gd name="connsiteX0" fmla="*/ 517358 w 3140242"/>
                <a:gd name="connsiteY0" fmla="*/ 457200 h 2743200"/>
                <a:gd name="connsiteX1" fmla="*/ 3140242 w 3140242"/>
                <a:gd name="connsiteY1" fmla="*/ 0 h 2743200"/>
                <a:gd name="connsiteX2" fmla="*/ 2153653 w 3140242"/>
                <a:gd name="connsiteY2" fmla="*/ 2743200 h 2743200"/>
                <a:gd name="connsiteX3" fmla="*/ 517358 w 3140242"/>
                <a:gd name="connsiteY3" fmla="*/ 517358 h 2743200"/>
                <a:gd name="connsiteX4" fmla="*/ 0 w 3140242"/>
                <a:gd name="connsiteY4" fmla="*/ 697831 h 2743200"/>
                <a:gd name="connsiteX0" fmla="*/ 0 w 2622884"/>
                <a:gd name="connsiteY0" fmla="*/ 457200 h 2743200"/>
                <a:gd name="connsiteX1" fmla="*/ 2622884 w 2622884"/>
                <a:gd name="connsiteY1" fmla="*/ 0 h 2743200"/>
                <a:gd name="connsiteX2" fmla="*/ 1636295 w 2622884"/>
                <a:gd name="connsiteY2" fmla="*/ 2743200 h 2743200"/>
                <a:gd name="connsiteX3" fmla="*/ 0 w 2622884"/>
                <a:gd name="connsiteY3" fmla="*/ 517358 h 2743200"/>
                <a:gd name="connsiteX0" fmla="*/ 0 w 2622884"/>
                <a:gd name="connsiteY0" fmla="*/ 457200 h 2743200"/>
                <a:gd name="connsiteX1" fmla="*/ 2622884 w 2622884"/>
                <a:gd name="connsiteY1" fmla="*/ 0 h 2743200"/>
                <a:gd name="connsiteX2" fmla="*/ 1636295 w 2622884"/>
                <a:gd name="connsiteY2" fmla="*/ 2743200 h 2743200"/>
                <a:gd name="connsiteX3" fmla="*/ 0 w 2622884"/>
                <a:gd name="connsiteY3" fmla="*/ 433136 h 2743200"/>
                <a:gd name="connsiteX0" fmla="*/ 0 w 2622884"/>
                <a:gd name="connsiteY0" fmla="*/ 457200 h 2743200"/>
                <a:gd name="connsiteX1" fmla="*/ 2622884 w 2622884"/>
                <a:gd name="connsiteY1" fmla="*/ 0 h 2743200"/>
                <a:gd name="connsiteX2" fmla="*/ 1636295 w 2622884"/>
                <a:gd name="connsiteY2" fmla="*/ 2743200 h 2743200"/>
                <a:gd name="connsiteX3" fmla="*/ 0 w 2622884"/>
                <a:gd name="connsiteY3" fmla="*/ 469231 h 2743200"/>
                <a:gd name="connsiteX0" fmla="*/ 0 w 2622884"/>
                <a:gd name="connsiteY0" fmla="*/ 457200 h 2803358"/>
                <a:gd name="connsiteX1" fmla="*/ 2622884 w 2622884"/>
                <a:gd name="connsiteY1" fmla="*/ 0 h 2803358"/>
                <a:gd name="connsiteX2" fmla="*/ 1997242 w 2622884"/>
                <a:gd name="connsiteY2" fmla="*/ 2803358 h 2803358"/>
                <a:gd name="connsiteX3" fmla="*/ 0 w 2622884"/>
                <a:gd name="connsiteY3" fmla="*/ 469231 h 280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2884" h="2803358">
                  <a:moveTo>
                    <a:pt x="0" y="457200"/>
                  </a:moveTo>
                  <a:lnTo>
                    <a:pt x="2622884" y="0"/>
                  </a:lnTo>
                  <a:lnTo>
                    <a:pt x="1997242" y="2803358"/>
                  </a:lnTo>
                  <a:lnTo>
                    <a:pt x="0" y="469231"/>
                  </a:lnTo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  <a:alpha val="47000"/>
                  </a:schemeClr>
                </a:gs>
                <a:gs pos="100000">
                  <a:schemeClr val="bg1">
                    <a:shade val="100000"/>
                    <a:satMod val="115000"/>
                    <a:alpha val="47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Myriad Web Pro" panose="020B0503030403020204" pitchFamily="34" charset="0"/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flipH="1">
              <a:off x="3111594" y="1234432"/>
              <a:ext cx="2276507" cy="1999314"/>
            </a:xfrm>
            <a:custGeom>
              <a:avLst/>
              <a:gdLst>
                <a:gd name="connsiteX0" fmla="*/ 517358 w 3140242"/>
                <a:gd name="connsiteY0" fmla="*/ 457200 h 2743200"/>
                <a:gd name="connsiteX1" fmla="*/ 3140242 w 3140242"/>
                <a:gd name="connsiteY1" fmla="*/ 0 h 2743200"/>
                <a:gd name="connsiteX2" fmla="*/ 2153653 w 3140242"/>
                <a:gd name="connsiteY2" fmla="*/ 2743200 h 2743200"/>
                <a:gd name="connsiteX3" fmla="*/ 517358 w 3140242"/>
                <a:gd name="connsiteY3" fmla="*/ 517358 h 2743200"/>
                <a:gd name="connsiteX4" fmla="*/ 0 w 3140242"/>
                <a:gd name="connsiteY4" fmla="*/ 697831 h 2743200"/>
                <a:gd name="connsiteX0" fmla="*/ 0 w 2622884"/>
                <a:gd name="connsiteY0" fmla="*/ 457200 h 2743200"/>
                <a:gd name="connsiteX1" fmla="*/ 2622884 w 2622884"/>
                <a:gd name="connsiteY1" fmla="*/ 0 h 2743200"/>
                <a:gd name="connsiteX2" fmla="*/ 1636295 w 2622884"/>
                <a:gd name="connsiteY2" fmla="*/ 2743200 h 2743200"/>
                <a:gd name="connsiteX3" fmla="*/ 0 w 2622884"/>
                <a:gd name="connsiteY3" fmla="*/ 517358 h 2743200"/>
                <a:gd name="connsiteX0" fmla="*/ 0 w 2622884"/>
                <a:gd name="connsiteY0" fmla="*/ 457200 h 2743200"/>
                <a:gd name="connsiteX1" fmla="*/ 2622884 w 2622884"/>
                <a:gd name="connsiteY1" fmla="*/ 0 h 2743200"/>
                <a:gd name="connsiteX2" fmla="*/ 1636295 w 2622884"/>
                <a:gd name="connsiteY2" fmla="*/ 2743200 h 2743200"/>
                <a:gd name="connsiteX3" fmla="*/ 0 w 2622884"/>
                <a:gd name="connsiteY3" fmla="*/ 433136 h 2743200"/>
                <a:gd name="connsiteX0" fmla="*/ 0 w 2622884"/>
                <a:gd name="connsiteY0" fmla="*/ 457200 h 2743200"/>
                <a:gd name="connsiteX1" fmla="*/ 2622884 w 2622884"/>
                <a:gd name="connsiteY1" fmla="*/ 0 h 2743200"/>
                <a:gd name="connsiteX2" fmla="*/ 1636295 w 2622884"/>
                <a:gd name="connsiteY2" fmla="*/ 2743200 h 2743200"/>
                <a:gd name="connsiteX3" fmla="*/ 0 w 2622884"/>
                <a:gd name="connsiteY3" fmla="*/ 469231 h 2743200"/>
                <a:gd name="connsiteX0" fmla="*/ 0 w 2622884"/>
                <a:gd name="connsiteY0" fmla="*/ 457200 h 2719137"/>
                <a:gd name="connsiteX1" fmla="*/ 2622884 w 2622884"/>
                <a:gd name="connsiteY1" fmla="*/ 0 h 2719137"/>
                <a:gd name="connsiteX2" fmla="*/ 2225843 w 2622884"/>
                <a:gd name="connsiteY2" fmla="*/ 2719137 h 2719137"/>
                <a:gd name="connsiteX3" fmla="*/ 0 w 2622884"/>
                <a:gd name="connsiteY3" fmla="*/ 469231 h 2719137"/>
                <a:gd name="connsiteX0" fmla="*/ 0 w 2622884"/>
                <a:gd name="connsiteY0" fmla="*/ 457200 h 2779295"/>
                <a:gd name="connsiteX1" fmla="*/ 2622884 w 2622884"/>
                <a:gd name="connsiteY1" fmla="*/ 0 h 2779295"/>
                <a:gd name="connsiteX2" fmla="*/ 1682161 w 2622884"/>
                <a:gd name="connsiteY2" fmla="*/ 2779295 h 2779295"/>
                <a:gd name="connsiteX3" fmla="*/ 0 w 2622884"/>
                <a:gd name="connsiteY3" fmla="*/ 469231 h 2779295"/>
                <a:gd name="connsiteX0" fmla="*/ 0 w 2622884"/>
                <a:gd name="connsiteY0" fmla="*/ 457200 h 2791327"/>
                <a:gd name="connsiteX1" fmla="*/ 2622884 w 2622884"/>
                <a:gd name="connsiteY1" fmla="*/ 0 h 2791327"/>
                <a:gd name="connsiteX2" fmla="*/ 2198658 w 2622884"/>
                <a:gd name="connsiteY2" fmla="*/ 2791327 h 2791327"/>
                <a:gd name="connsiteX3" fmla="*/ 0 w 2622884"/>
                <a:gd name="connsiteY3" fmla="*/ 469231 h 2791327"/>
                <a:gd name="connsiteX0" fmla="*/ 0 w 2622884"/>
                <a:gd name="connsiteY0" fmla="*/ 457200 h 2767264"/>
                <a:gd name="connsiteX1" fmla="*/ 2622884 w 2622884"/>
                <a:gd name="connsiteY1" fmla="*/ 0 h 2767264"/>
                <a:gd name="connsiteX2" fmla="*/ 2144291 w 2622884"/>
                <a:gd name="connsiteY2" fmla="*/ 2767264 h 2767264"/>
                <a:gd name="connsiteX3" fmla="*/ 0 w 2622884"/>
                <a:gd name="connsiteY3" fmla="*/ 469231 h 2767264"/>
                <a:gd name="connsiteX0" fmla="*/ 0 w 2622884"/>
                <a:gd name="connsiteY0" fmla="*/ 457200 h 2755232"/>
                <a:gd name="connsiteX1" fmla="*/ 2622884 w 2622884"/>
                <a:gd name="connsiteY1" fmla="*/ 0 h 2755232"/>
                <a:gd name="connsiteX2" fmla="*/ 2185066 w 2622884"/>
                <a:gd name="connsiteY2" fmla="*/ 2755232 h 2755232"/>
                <a:gd name="connsiteX3" fmla="*/ 0 w 2622884"/>
                <a:gd name="connsiteY3" fmla="*/ 469231 h 2755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2884" h="2755232">
                  <a:moveTo>
                    <a:pt x="0" y="457200"/>
                  </a:moveTo>
                  <a:lnTo>
                    <a:pt x="2622884" y="0"/>
                  </a:lnTo>
                  <a:lnTo>
                    <a:pt x="2185066" y="2755232"/>
                  </a:lnTo>
                  <a:lnTo>
                    <a:pt x="0" y="469231"/>
                  </a:lnTo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  <a:alpha val="47000"/>
                  </a:schemeClr>
                </a:gs>
                <a:gs pos="100000">
                  <a:schemeClr val="bg1">
                    <a:shade val="100000"/>
                    <a:satMod val="115000"/>
                    <a:alpha val="47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Myriad Web Pro" panose="020B0503030403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258730" y="849665"/>
              <a:ext cx="2626540" cy="328228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yriad Web Pro" panose="020B0503030403020204" pitchFamily="34" charset="0"/>
                </a:rPr>
                <a:t>Attack Methodology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58730" y="1177893"/>
              <a:ext cx="2626540" cy="3604500"/>
            </a:xfrm>
            <a:prstGeom prst="rect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  <a:alpha val="47000"/>
                  </a:schemeClr>
                </a:gs>
                <a:gs pos="100000">
                  <a:schemeClr val="accent1">
                    <a:tint val="23500"/>
                    <a:satMod val="160000"/>
                    <a:alpha val="46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Myriad Web Pro" panose="020B0503030403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76565" y="1263514"/>
              <a:ext cx="2390872" cy="343988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Myriad Web Pro" panose="020B050303040302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096775" y="1506599"/>
              <a:ext cx="1569010" cy="293131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100">
                <a:latin typeface="Myriad Web Pro" panose="020B0503030403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82166" y="1593420"/>
              <a:ext cx="15690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Myriad Web Pro" panose="020B0503030403020204" pitchFamily="34" charset="0"/>
                </a:rPr>
                <a:t>Anonymity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4096775" y="1952827"/>
              <a:ext cx="156901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182166" y="2085040"/>
              <a:ext cx="15690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Myriad Web Pro" panose="020B0503030403020204" pitchFamily="34" charset="0"/>
                </a:rPr>
                <a:t>Scaling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4096775" y="2451225"/>
              <a:ext cx="156901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182166" y="2584674"/>
              <a:ext cx="15690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Myriad Web Pro" panose="020B0503030403020204" pitchFamily="34" charset="0"/>
                </a:rPr>
                <a:t>Watering Hole</a:t>
              </a: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4096775" y="2949623"/>
              <a:ext cx="156901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182166" y="3075172"/>
              <a:ext cx="15690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Myriad Web Pro" panose="020B0503030403020204" pitchFamily="34" charset="0"/>
                </a:rPr>
                <a:t>Direct Intrusion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4096775" y="3448019"/>
              <a:ext cx="156901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182166" y="3565670"/>
              <a:ext cx="15690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Myriad Web Pro" panose="020B0503030403020204" pitchFamily="34" charset="0"/>
                </a:rPr>
                <a:t>Exfiltration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096775" y="3946417"/>
              <a:ext cx="156901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182166" y="3967786"/>
              <a:ext cx="15690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Myriad Web Pro" panose="020B0503030403020204" pitchFamily="34" charset="0"/>
                </a:rPr>
                <a:t>Social Engineering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4096775" y="4444813"/>
              <a:ext cx="156901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/>
            <p:nvPr/>
          </p:nvGrpSpPr>
          <p:grpSpPr>
            <a:xfrm>
              <a:off x="3432695" y="1401560"/>
              <a:ext cx="753644" cy="3214950"/>
              <a:chOff x="-993914" y="1600026"/>
              <a:chExt cx="768626" cy="2703285"/>
            </a:xfrm>
          </p:grpSpPr>
          <p:sp>
            <p:nvSpPr>
              <p:cNvPr id="78" name="Rounded Rectangle 77"/>
              <p:cNvSpPr/>
              <p:nvPr/>
            </p:nvSpPr>
            <p:spPr>
              <a:xfrm>
                <a:off x="-838201" y="1600026"/>
                <a:ext cx="457200" cy="2703285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Myriad Web Pro" panose="020B0503030403020204" pitchFamily="34" charset="0"/>
                </a:endParaRPr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-993914" y="1718027"/>
                <a:ext cx="768626" cy="2532749"/>
                <a:chOff x="-993914" y="1718027"/>
                <a:chExt cx="768626" cy="2532749"/>
              </a:xfrm>
            </p:grpSpPr>
            <p:sp>
              <p:nvSpPr>
                <p:cNvPr id="80" name="Rounded Rectangle 79"/>
                <p:cNvSpPr/>
                <p:nvPr/>
              </p:nvSpPr>
              <p:spPr>
                <a:xfrm>
                  <a:off x="-993914" y="1718027"/>
                  <a:ext cx="768626" cy="226281"/>
                </a:xfrm>
                <a:prstGeom prst="roundRect">
                  <a:avLst/>
                </a:prstGeom>
                <a:solidFill>
                  <a:schemeClr val="bg1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" tIns="18288" rIns="18288" bIns="18288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Myriad Web Pro" panose="020B0503030403020204" pitchFamily="34" charset="0"/>
                    </a:rPr>
                    <a:t>Tor</a:t>
                  </a:r>
                </a:p>
              </p:txBody>
            </p:sp>
            <p:sp>
              <p:nvSpPr>
                <p:cNvPr id="81" name="Rounded Rectangle 80"/>
                <p:cNvSpPr/>
                <p:nvPr/>
              </p:nvSpPr>
              <p:spPr>
                <a:xfrm>
                  <a:off x="-993914" y="2747045"/>
                  <a:ext cx="768626" cy="226281"/>
                </a:xfrm>
                <a:prstGeom prst="roundRect">
                  <a:avLst/>
                </a:prstGeom>
                <a:solidFill>
                  <a:schemeClr val="bg1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" tIns="18288" rIns="18288" bIns="18288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Myriad Web Pro" panose="020B0503030403020204" pitchFamily="34" charset="0"/>
                    </a:rPr>
                    <a:t>Botnet</a:t>
                  </a:r>
                </a:p>
              </p:txBody>
            </p:sp>
            <p:sp>
              <p:nvSpPr>
                <p:cNvPr id="82" name="Rounded Rectangle 81"/>
                <p:cNvSpPr/>
                <p:nvPr/>
              </p:nvSpPr>
              <p:spPr>
                <a:xfrm>
                  <a:off x="-993914" y="3076540"/>
                  <a:ext cx="768626" cy="226281"/>
                </a:xfrm>
                <a:prstGeom prst="roundRect">
                  <a:avLst/>
                </a:prstGeom>
                <a:solidFill>
                  <a:schemeClr val="bg1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" tIns="18288" rIns="18288" bIns="18288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Myriad Web Pro" panose="020B0503030403020204" pitchFamily="34" charset="0"/>
                    </a:rPr>
                    <a:t>C2</a:t>
                  </a:r>
                </a:p>
              </p:txBody>
            </p:sp>
            <p:sp>
              <p:nvSpPr>
                <p:cNvPr id="83" name="Rounded Rectangle 82"/>
                <p:cNvSpPr/>
                <p:nvPr/>
              </p:nvSpPr>
              <p:spPr>
                <a:xfrm>
                  <a:off x="-993914" y="3406036"/>
                  <a:ext cx="768626" cy="226281"/>
                </a:xfrm>
                <a:prstGeom prst="roundRect">
                  <a:avLst/>
                </a:prstGeom>
                <a:solidFill>
                  <a:schemeClr val="bg1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" tIns="18288" rIns="18288" bIns="18288" rtlCol="0" anchor="ctr"/>
                <a:lstStyle/>
                <a:p>
                  <a:pPr algn="ctr"/>
                  <a:r>
                    <a:rPr lang="en-US" sz="1000" dirty="0" err="1">
                      <a:solidFill>
                        <a:schemeClr val="tx1"/>
                      </a:solidFill>
                      <a:latin typeface="Myriad Web Pro" panose="020B0503030403020204" pitchFamily="34" charset="0"/>
                    </a:rPr>
                    <a:t>Exfil</a:t>
                  </a:r>
                  <a:endParaRPr lang="en-US" sz="1000" dirty="0">
                    <a:solidFill>
                      <a:schemeClr val="tx1"/>
                    </a:solidFill>
                    <a:latin typeface="Myriad Web Pro" panose="020B0503030403020204" pitchFamily="34" charset="0"/>
                  </a:endParaRPr>
                </a:p>
              </p:txBody>
            </p:sp>
            <p:sp>
              <p:nvSpPr>
                <p:cNvPr id="84" name="Rounded Rectangle 83"/>
                <p:cNvSpPr/>
                <p:nvPr/>
              </p:nvSpPr>
              <p:spPr>
                <a:xfrm>
                  <a:off x="-993914" y="2043741"/>
                  <a:ext cx="768626" cy="226281"/>
                </a:xfrm>
                <a:prstGeom prst="roundRect">
                  <a:avLst/>
                </a:prstGeom>
                <a:solidFill>
                  <a:schemeClr val="bg1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" tIns="18288" rIns="18288" bIns="18288" rtlCol="0" anchor="ctr"/>
                <a:lstStyle/>
                <a:p>
                  <a:pPr algn="ctr"/>
                  <a:r>
                    <a:rPr lang="en-US" sz="1000" dirty="0" err="1">
                      <a:solidFill>
                        <a:schemeClr val="tx1"/>
                      </a:solidFill>
                      <a:latin typeface="Myriad Web Pro" panose="020B0503030403020204" pitchFamily="34" charset="0"/>
                    </a:rPr>
                    <a:t>Comms</a:t>
                  </a:r>
                  <a:endParaRPr lang="en-US" sz="1000" dirty="0">
                    <a:solidFill>
                      <a:schemeClr val="tx1"/>
                    </a:solidFill>
                    <a:latin typeface="Myriad Web Pro" panose="020B0503030403020204" pitchFamily="34" charset="0"/>
                  </a:endParaRPr>
                </a:p>
              </p:txBody>
            </p:sp>
            <p:sp>
              <p:nvSpPr>
                <p:cNvPr id="85" name="Rounded Rectangle 84"/>
                <p:cNvSpPr/>
                <p:nvPr/>
              </p:nvSpPr>
              <p:spPr>
                <a:xfrm>
                  <a:off x="-993914" y="3705758"/>
                  <a:ext cx="768626" cy="226281"/>
                </a:xfrm>
                <a:prstGeom prst="roundRect">
                  <a:avLst/>
                </a:prstGeom>
                <a:solidFill>
                  <a:schemeClr val="bg1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" tIns="18288" rIns="18288" bIns="18288"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  <a:latin typeface="Myriad Web Pro" panose="020B0503030403020204" pitchFamily="34" charset="0"/>
                  </a:endParaRP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Myriad Web Pro" panose="020B0503030403020204" pitchFamily="34" charset="0"/>
                    </a:rPr>
                    <a:t>Drop</a:t>
                  </a:r>
                </a:p>
                <a:p>
                  <a:pPr algn="ctr"/>
                  <a:endParaRPr lang="en-US" sz="1000" dirty="0">
                    <a:solidFill>
                      <a:schemeClr val="tx1"/>
                    </a:solidFill>
                    <a:latin typeface="Myriad Web Pro" panose="020B0503030403020204" pitchFamily="34" charset="0"/>
                  </a:endParaRPr>
                </a:p>
              </p:txBody>
            </p:sp>
            <p:sp>
              <p:nvSpPr>
                <p:cNvPr id="86" name="Rounded Rectangle 85"/>
                <p:cNvSpPr/>
                <p:nvPr/>
              </p:nvSpPr>
              <p:spPr>
                <a:xfrm>
                  <a:off x="-993914" y="2395522"/>
                  <a:ext cx="768626" cy="226281"/>
                </a:xfrm>
                <a:prstGeom prst="roundRect">
                  <a:avLst/>
                </a:prstGeom>
                <a:solidFill>
                  <a:schemeClr val="bg1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" tIns="18288" rIns="18288" bIns="18288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Myriad Web Pro" panose="020B0503030403020204" pitchFamily="34" charset="0"/>
                    </a:rPr>
                    <a:t>Malware</a:t>
                  </a:r>
                </a:p>
              </p:txBody>
            </p:sp>
            <p:sp>
              <p:nvSpPr>
                <p:cNvPr id="87" name="Rounded Rectangle 86"/>
                <p:cNvSpPr/>
                <p:nvPr/>
              </p:nvSpPr>
              <p:spPr>
                <a:xfrm>
                  <a:off x="-993914" y="4024495"/>
                  <a:ext cx="768626" cy="226281"/>
                </a:xfrm>
                <a:prstGeom prst="roundRect">
                  <a:avLst/>
                </a:prstGeom>
                <a:solidFill>
                  <a:schemeClr val="bg1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" tIns="18288" rIns="18288" bIns="18288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Myriad Web Pro" panose="020B0503030403020204" pitchFamily="34" charset="0"/>
                    </a:rPr>
                    <a:t>Exploit</a:t>
                  </a:r>
                </a:p>
              </p:txBody>
            </p:sp>
          </p:grpSp>
        </p:grpSp>
      </p:grpSp>
      <p:grpSp>
        <p:nvGrpSpPr>
          <p:cNvPr id="112" name="Group 111"/>
          <p:cNvGrpSpPr/>
          <p:nvPr/>
        </p:nvGrpSpPr>
        <p:grpSpPr>
          <a:xfrm>
            <a:off x="2709067" y="1772547"/>
            <a:ext cx="753830" cy="1616689"/>
            <a:chOff x="2676913" y="915295"/>
            <a:chExt cx="753829" cy="1616689"/>
          </a:xfrm>
        </p:grpSpPr>
        <p:sp>
          <p:nvSpPr>
            <p:cNvPr id="35" name="Oval 34"/>
            <p:cNvSpPr/>
            <p:nvPr/>
          </p:nvSpPr>
          <p:spPr>
            <a:xfrm>
              <a:off x="2737020" y="915295"/>
              <a:ext cx="671378" cy="65189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Myriad Web Pro" panose="020B050303040302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97849" y="1141217"/>
              <a:ext cx="73289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Myriad Web Pro" panose="020B0503030403020204" pitchFamily="34" charset="0"/>
                </a:rPr>
                <a:t>Indicators</a:t>
              </a:r>
            </a:p>
          </p:txBody>
        </p:sp>
        <p:sp>
          <p:nvSpPr>
            <p:cNvPr id="69" name="Left-Right Arrow 68"/>
            <p:cNvSpPr/>
            <p:nvPr/>
          </p:nvSpPr>
          <p:spPr>
            <a:xfrm>
              <a:off x="2676913" y="2053672"/>
              <a:ext cx="740755" cy="478312"/>
            </a:xfrm>
            <a:prstGeom prst="leftRightArrow">
              <a:avLst>
                <a:gd name="adj1" fmla="val 67042"/>
                <a:gd name="adj2" fmla="val 50000"/>
              </a:avLst>
            </a:prstGeom>
            <a:solidFill>
              <a:srgbClr val="012F47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Myriad Web Pro" panose="020B0503030403020204" pitchFamily="34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617028" y="1772547"/>
            <a:ext cx="849913" cy="1616689"/>
            <a:chOff x="5584875" y="915295"/>
            <a:chExt cx="849913" cy="1616689"/>
          </a:xfrm>
        </p:grpSpPr>
        <p:sp>
          <p:nvSpPr>
            <p:cNvPr id="16" name="Oval 15"/>
            <p:cNvSpPr/>
            <p:nvPr/>
          </p:nvSpPr>
          <p:spPr>
            <a:xfrm>
              <a:off x="5674142" y="915295"/>
              <a:ext cx="671377" cy="65189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200"/>
                </a:lnSpc>
              </a:pPr>
              <a:endParaRPr lang="en-US" sz="1000" dirty="0">
                <a:latin typeface="Myriad Web Pro" panose="020B0503030403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584875" y="1054014"/>
              <a:ext cx="849913" cy="374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Myriad Web Pro" panose="020B0503030403020204" pitchFamily="34" charset="0"/>
                </a:rPr>
                <a:t>Indicators,</a:t>
              </a:r>
            </a:p>
            <a:p>
              <a:pPr algn="ctr">
                <a:lnSpc>
                  <a:spcPts val="11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Myriad Web Pro" panose="020B0503030403020204" pitchFamily="34" charset="0"/>
                </a:rPr>
                <a:t>Tags, Actors</a:t>
              </a:r>
            </a:p>
          </p:txBody>
        </p:sp>
        <p:sp>
          <p:nvSpPr>
            <p:cNvPr id="70" name="Left-Right Arrow 69"/>
            <p:cNvSpPr/>
            <p:nvPr/>
          </p:nvSpPr>
          <p:spPr>
            <a:xfrm flipH="1">
              <a:off x="5640765" y="2053672"/>
              <a:ext cx="740755" cy="478312"/>
            </a:xfrm>
            <a:prstGeom prst="leftRightArrow">
              <a:avLst>
                <a:gd name="adj1" fmla="val 67042"/>
                <a:gd name="adj2" fmla="val 50000"/>
              </a:avLst>
            </a:prstGeom>
            <a:solidFill>
              <a:srgbClr val="012F47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Myriad Web Pro" panose="020B0503030403020204" pitchFamily="34" charset="0"/>
              </a:endParaRPr>
            </a:p>
          </p:txBody>
        </p:sp>
      </p:grpSp>
      <p:sp>
        <p:nvSpPr>
          <p:cNvPr id="103" name="Title 4"/>
          <p:cNvSpPr txBox="1">
            <a:spLocks/>
          </p:cNvSpPr>
          <p:nvPr/>
        </p:nvSpPr>
        <p:spPr>
          <a:xfrm>
            <a:off x="307498" y="582034"/>
            <a:ext cx="9013370" cy="5644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>
                <a:solidFill>
                  <a:schemeClr val="bg1"/>
                </a:solidFill>
                <a:latin typeface="Myriad Web Pro" panose="020B0503030403020204" pitchFamily="34" charset="0"/>
                <a:ea typeface="+mj-ea"/>
                <a:cs typeface="+mj-cs"/>
              </a:defRPr>
            </a:lvl1pPr>
          </a:lstStyle>
          <a:p>
            <a:r>
              <a:rPr lang="en-US" sz="4000" spc="-1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Intelligence-Led </a:t>
            </a:r>
            <a:r>
              <a:rPr lang="en-US" sz="4000" spc="-1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Security </a:t>
            </a:r>
            <a:endParaRPr lang="en-US" sz="4000" spc="-100" dirty="0" smtClean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r>
              <a:rPr lang="en-US" sz="40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– </a:t>
            </a:r>
            <a:r>
              <a:rPr lang="en-US" sz="4000" spc="-1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From the Outside In</a:t>
            </a:r>
            <a:endParaRPr lang="en-US" sz="4000" spc="-1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785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00281" y="28421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88761" y="2171633"/>
            <a:ext cx="2381614" cy="3478011"/>
            <a:chOff x="445844" y="1099257"/>
            <a:chExt cx="2381614" cy="3478011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9" name="Rectangle 38"/>
            <p:cNvSpPr/>
            <p:nvPr/>
          </p:nvSpPr>
          <p:spPr>
            <a:xfrm>
              <a:off x="445844" y="1314341"/>
              <a:ext cx="2381614" cy="3262927"/>
            </a:xfrm>
            <a:prstGeom prst="rect">
              <a:avLst/>
            </a:prstGeom>
            <a:grpFill/>
            <a:ln w="15875"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pc="-70" dirty="0">
                <a:solidFill>
                  <a:srgbClr val="FFFFFF"/>
                </a:solidFill>
                <a:latin typeface="Myriad Web Pro" panose="020B0503030403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5614" y="2885778"/>
              <a:ext cx="1573059" cy="369332"/>
            </a:xfrm>
            <a:prstGeom prst="rect">
              <a:avLst/>
            </a:prstGeom>
            <a:grpFill/>
            <a:ln w="158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Bad IP Address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05530" y="2337699"/>
              <a:ext cx="1329210" cy="369332"/>
            </a:xfrm>
            <a:prstGeom prst="rect">
              <a:avLst/>
            </a:prstGeom>
            <a:grpFill/>
            <a:ln w="158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Bad Domain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8911" y="1512621"/>
              <a:ext cx="2023374" cy="646331"/>
            </a:xfrm>
            <a:prstGeom prst="rect">
              <a:avLst/>
            </a:prstGeom>
            <a:grpFill/>
            <a:ln w="15875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Malicious Files 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(hashes/signatures)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2052" y="3981937"/>
              <a:ext cx="2134641" cy="369332"/>
            </a:xfrm>
            <a:prstGeom prst="rect">
              <a:avLst/>
            </a:prstGeom>
            <a:grpFill/>
            <a:ln w="158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Registry Settings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3428" y="3433857"/>
              <a:ext cx="1714336" cy="369332"/>
            </a:xfrm>
            <a:prstGeom prst="rect">
              <a:avLst/>
            </a:prstGeom>
            <a:grpFill/>
            <a:ln w="158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Phishing Lures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3600" y="1099257"/>
              <a:ext cx="1781129" cy="400110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  <a:effectLst>
              <a:glow rad="101600">
                <a:schemeClr val="accent4">
                  <a:lumMod val="40000"/>
                  <a:lumOff val="60000"/>
                  <a:alpha val="75000"/>
                </a:schemeClr>
              </a:glo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812F2D"/>
                  </a:solidFill>
                </a:defRPr>
              </a:lvl1pPr>
            </a:lstStyle>
            <a:p>
              <a:r>
                <a:rPr lang="en-US" sz="2000" dirty="0">
                  <a:solidFill>
                    <a:srgbClr val="FFFFFF"/>
                  </a:solidFill>
                </a:rPr>
                <a:t>Indicators/IOCs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42603" y="1551927"/>
            <a:ext cx="8879294" cy="4370355"/>
            <a:chOff x="199687" y="696801"/>
            <a:chExt cx="8879294" cy="4044672"/>
          </a:xfrm>
        </p:grpSpPr>
        <p:sp>
          <p:nvSpPr>
            <p:cNvPr id="40" name="Rectangle 39"/>
            <p:cNvSpPr/>
            <p:nvPr/>
          </p:nvSpPr>
          <p:spPr>
            <a:xfrm>
              <a:off x="199687" y="925390"/>
              <a:ext cx="8879294" cy="3816083"/>
            </a:xfrm>
            <a:prstGeom prst="rect">
              <a:avLst/>
            </a:prstGeom>
            <a:noFill/>
            <a:ln w="19050">
              <a:solidFill>
                <a:srgbClr val="015A88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pc="-70" dirty="0">
                <a:ln w="38100" cmpd="sng">
                  <a:solidFill>
                    <a:schemeClr val="tx1"/>
                  </a:solidFill>
                </a:ln>
                <a:solidFill>
                  <a:srgbClr val="FFFFFF"/>
                </a:solidFill>
                <a:latin typeface="Myriad Web Pro" panose="020B0503030403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69355" y="696801"/>
              <a:ext cx="3170483" cy="427261"/>
            </a:xfrm>
            <a:prstGeom prst="rect">
              <a:avLst/>
            </a:prstGeom>
            <a:solidFill>
              <a:schemeClr val="tx1"/>
            </a:solidFill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lang="en-US" sz="2400" spc="-100" dirty="0">
                  <a:solidFill>
                    <a:schemeClr val="bg1"/>
                  </a:solidFill>
                  <a:latin typeface="Myriad Web Pro" panose="020B0503030403020204" pitchFamily="34" charset="0"/>
                  <a:ea typeface="+mj-ea"/>
                  <a:cs typeface="+mj-cs"/>
                </a:rPr>
                <a:t>Cyber Threat Intelligence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770374" y="2188511"/>
            <a:ext cx="6096154" cy="3464111"/>
            <a:chOff x="2827458" y="1116135"/>
            <a:chExt cx="6096154" cy="3464111"/>
          </a:xfrm>
          <a:solidFill>
            <a:srgbClr val="002060"/>
          </a:solidFill>
        </p:grpSpPr>
        <p:grpSp>
          <p:nvGrpSpPr>
            <p:cNvPr id="44" name="Group 43"/>
            <p:cNvGrpSpPr/>
            <p:nvPr/>
          </p:nvGrpSpPr>
          <p:grpSpPr>
            <a:xfrm>
              <a:off x="3424884" y="1116135"/>
              <a:ext cx="5498728" cy="3464111"/>
              <a:chOff x="3424884" y="1116135"/>
              <a:chExt cx="5498728" cy="3464111"/>
            </a:xfrm>
            <a:grpFill/>
          </p:grpSpPr>
          <p:sp>
            <p:nvSpPr>
              <p:cNvPr id="24" name="Rectangle 23"/>
              <p:cNvSpPr/>
              <p:nvPr/>
            </p:nvSpPr>
            <p:spPr>
              <a:xfrm>
                <a:off x="3424884" y="1317319"/>
                <a:ext cx="5498728" cy="3262927"/>
              </a:xfrm>
              <a:prstGeom prst="rect">
                <a:avLst/>
              </a:prstGeom>
              <a:grpFill/>
              <a:ln>
                <a:solidFill>
                  <a:srgbClr val="812F2D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en-US" spc="-70" dirty="0">
                  <a:solidFill>
                    <a:srgbClr val="FFFFFF"/>
                  </a:solidFill>
                  <a:latin typeface="Myriad Web Pro" panose="020B0503030403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485637" y="4002971"/>
                <a:ext cx="2600327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TTPs, Methods/Playbooks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93949" y="2891551"/>
                <a:ext cx="854465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Targets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437923" y="1780131"/>
                <a:ext cx="777970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Actors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202312" y="3447261"/>
                <a:ext cx="1208985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Campaigns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975861" y="1933103"/>
                <a:ext cx="1338828" cy="64633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FFFF"/>
                    </a:solidFill>
                  </a:rPr>
                  <a:t>Cyber Crime</a:t>
                </a:r>
              </a:p>
              <a:p>
                <a:pPr algn="ctr"/>
                <a:r>
                  <a:rPr lang="en-US" dirty="0">
                    <a:solidFill>
                      <a:srgbClr val="FFFFFF"/>
                    </a:solidFill>
                  </a:rPr>
                  <a:t>(Money)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898917" y="2605482"/>
                <a:ext cx="1492717" cy="64633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FFFF"/>
                    </a:solidFill>
                  </a:rPr>
                  <a:t>Espionage</a:t>
                </a:r>
              </a:p>
              <a:p>
                <a:pPr algn="ctr"/>
                <a:r>
                  <a:rPr lang="en-US" dirty="0">
                    <a:solidFill>
                      <a:srgbClr val="FFFFFF"/>
                    </a:solidFill>
                  </a:rPr>
                  <a:t>(Information)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044567" y="3277861"/>
                <a:ext cx="1201418" cy="64633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FFFF"/>
                    </a:solidFill>
                  </a:rPr>
                  <a:t>Hacktivism</a:t>
                </a:r>
              </a:p>
              <a:p>
                <a:pPr algn="ctr"/>
                <a:r>
                  <a:rPr lang="en-US" dirty="0">
                    <a:solidFill>
                      <a:srgbClr val="FFFFFF"/>
                    </a:solidFill>
                  </a:rPr>
                  <a:t>(Influence)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812964" y="3909216"/>
                <a:ext cx="1664623" cy="64633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FFFF"/>
                    </a:solidFill>
                  </a:rPr>
                  <a:t>Destruction</a:t>
                </a:r>
              </a:p>
              <a:p>
                <a:pPr algn="ctr"/>
                <a:r>
                  <a:rPr lang="en-US" dirty="0">
                    <a:solidFill>
                      <a:srgbClr val="FFFFFF"/>
                    </a:solidFill>
                  </a:rPr>
                  <a:t>(Kinetic Impact)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690082" y="1537723"/>
                <a:ext cx="1877437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u="sng" dirty="0">
                    <a:solidFill>
                      <a:srgbClr val="FFFFFF"/>
                    </a:solidFill>
                  </a:rPr>
                  <a:t>Motivation/Intent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204442" y="2335841"/>
                <a:ext cx="1223412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Attribution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667025" y="1116135"/>
                <a:ext cx="913070" cy="369332"/>
              </a:xfrm>
              <a:prstGeom prst="rect">
                <a:avLst/>
              </a:prstGeom>
              <a:grpFill/>
              <a:effectLst>
                <a:glow rad="101600">
                  <a:schemeClr val="accent4">
                    <a:lumMod val="40000"/>
                    <a:lumOff val="60000"/>
                    <a:alpha val="75000"/>
                  </a:schemeClr>
                </a:glow>
              </a:effectLst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400">
                    <a:solidFill>
                      <a:srgbClr val="812F2D"/>
                    </a:solidFill>
                  </a:defRPr>
                </a:lvl1pPr>
              </a:lstStyle>
              <a:p>
                <a:r>
                  <a:rPr lang="en-US" sz="1800" dirty="0">
                    <a:solidFill>
                      <a:srgbClr val="FFFFFF"/>
                    </a:solidFill>
                  </a:rPr>
                  <a:t>Context</a:t>
                </a:r>
              </a:p>
            </p:txBody>
          </p:sp>
        </p:grpSp>
        <p:cxnSp>
          <p:nvCxnSpPr>
            <p:cNvPr id="48" name="Straight Connector 47"/>
            <p:cNvCxnSpPr>
              <a:stCxn id="39" idx="3"/>
              <a:endCxn id="24" idx="1"/>
            </p:cNvCxnSpPr>
            <p:nvPr/>
          </p:nvCxnSpPr>
          <p:spPr>
            <a:xfrm flipV="1">
              <a:off x="2827458" y="2948783"/>
              <a:ext cx="597426" cy="6718"/>
            </a:xfrm>
            <a:prstGeom prst="line">
              <a:avLst/>
            </a:prstGeom>
            <a:grpFill/>
            <a:ln>
              <a:solidFill>
                <a:srgbClr val="812F2D"/>
              </a:solidFill>
            </a:ln>
          </p:spPr>
        </p:cxnSp>
      </p:grpSp>
      <p:sp>
        <p:nvSpPr>
          <p:cNvPr id="32" name="Title 4"/>
          <p:cNvSpPr txBox="1">
            <a:spLocks/>
          </p:cNvSpPr>
          <p:nvPr/>
        </p:nvSpPr>
        <p:spPr>
          <a:xfrm>
            <a:off x="263139" y="536043"/>
            <a:ext cx="9013370" cy="5644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>
                <a:solidFill>
                  <a:schemeClr val="bg1"/>
                </a:solidFill>
                <a:latin typeface="Myriad Web Pro" panose="020B0503030403020204" pitchFamily="34" charset="0"/>
                <a:ea typeface="+mj-ea"/>
                <a:cs typeface="+mj-cs"/>
              </a:defRPr>
            </a:lvl1pPr>
          </a:lstStyle>
          <a:p>
            <a:r>
              <a:rPr lang="en-US" sz="4000" spc="-1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Intelligence-Led Security  </a:t>
            </a:r>
            <a:endParaRPr lang="en-US" sz="4000" spc="-100" dirty="0" smtClean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r>
              <a:rPr lang="en-US" sz="3200" spc="-1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= </a:t>
            </a:r>
            <a:r>
              <a:rPr lang="en-US" sz="3200" spc="-1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Indicators </a:t>
            </a:r>
            <a:r>
              <a:rPr lang="en-US" sz="3200" u="sng" spc="-1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Linked to Context</a:t>
            </a:r>
          </a:p>
        </p:txBody>
      </p:sp>
    </p:spTree>
    <p:extLst>
      <p:ext uri="{BB962C8B-B14F-4D97-AF65-F5344CB8AC3E}">
        <p14:creationId xmlns:p14="http://schemas.microsoft.com/office/powerpoint/2010/main" val="154691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15" y="503801"/>
            <a:ext cx="8615548" cy="564452"/>
          </a:xfrm>
        </p:spPr>
        <p:txBody>
          <a:bodyPr>
            <a:noAutofit/>
          </a:bodyPr>
          <a:lstStyle/>
          <a:p>
            <a:r>
              <a:rPr lang="en-US" sz="4000" dirty="0"/>
              <a:t>Using Cyber Threat Intelligence to Enhance </a:t>
            </a:r>
            <a:r>
              <a:rPr lang="en-US" sz="4000" dirty="0" smtClean="0"/>
              <a:t>Security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What is Intelligence?</a:t>
            </a:r>
          </a:p>
          <a:p>
            <a:r>
              <a:rPr lang="en-GB" dirty="0" smtClean="0"/>
              <a:t>Why is Cyber </a:t>
            </a:r>
            <a:r>
              <a:rPr lang="en-GB" dirty="0"/>
              <a:t>Threat </a:t>
            </a:r>
            <a:r>
              <a:rPr lang="en-GB" dirty="0" smtClean="0"/>
              <a:t>Intelligence important?</a:t>
            </a:r>
          </a:p>
          <a:p>
            <a:r>
              <a:rPr lang="en-GB" dirty="0" smtClean="0"/>
              <a:t>Leveraging </a:t>
            </a:r>
            <a:r>
              <a:rPr lang="en-GB" dirty="0"/>
              <a:t>Cyber Threat Intelligence </a:t>
            </a:r>
            <a:endParaRPr lang="en-GB" dirty="0" smtClean="0"/>
          </a:p>
          <a:p>
            <a:pPr lvl="1"/>
            <a:r>
              <a:rPr lang="en-GB" dirty="0"/>
              <a:t>Enhance security </a:t>
            </a:r>
            <a:r>
              <a:rPr lang="en-GB" dirty="0" smtClean="0"/>
              <a:t>technologies</a:t>
            </a:r>
          </a:p>
          <a:p>
            <a:pPr lvl="1"/>
            <a:r>
              <a:rPr lang="en-GB" dirty="0" smtClean="0"/>
              <a:t>Streamline processes</a:t>
            </a:r>
            <a:endParaRPr lang="en-GB" dirty="0"/>
          </a:p>
          <a:p>
            <a:pPr lvl="1"/>
            <a:r>
              <a:rPr lang="en-GB" dirty="0" smtClean="0"/>
              <a:t>Improve security programs</a:t>
            </a:r>
          </a:p>
          <a:p>
            <a:r>
              <a:rPr lang="en-GB" dirty="0" smtClean="0"/>
              <a:t>Example</a:t>
            </a:r>
          </a:p>
          <a:p>
            <a:r>
              <a:rPr lang="en-GB" dirty="0" smtClean="0"/>
              <a:t>Questions</a:t>
            </a:r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0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Relevant to the </a:t>
            </a:r>
            <a:r>
              <a:rPr lang="en-US" sz="4000" dirty="0" err="1" smtClean="0"/>
              <a:t>Organisation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533400" y="2473239"/>
            <a:ext cx="3600450" cy="1502976"/>
          </a:xfrm>
          <a:prstGeom prst="rect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450"/>
              </a:spcAft>
            </a:pPr>
            <a:r>
              <a:rPr lang="en-US" sz="1500" dirty="0"/>
              <a:t>Last month we:</a:t>
            </a:r>
          </a:p>
          <a:p>
            <a:pPr marL="214313" indent="-214313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Reviewed 1,452,134 log entries</a:t>
            </a:r>
          </a:p>
          <a:p>
            <a:pPr marL="214313" indent="-214313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Detected 423,132 viruses </a:t>
            </a:r>
          </a:p>
          <a:p>
            <a:pPr marL="214313" indent="-214313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Blocked 2,028,43 connections</a:t>
            </a:r>
          </a:p>
          <a:p>
            <a:pPr marL="214313" indent="-214313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Closed 3,095 incident tickets</a:t>
            </a:r>
          </a:p>
        </p:txBody>
      </p:sp>
      <p:sp>
        <p:nvSpPr>
          <p:cNvPr id="5" name="Rectangle 4"/>
          <p:cNvSpPr/>
          <p:nvPr/>
        </p:nvSpPr>
        <p:spPr>
          <a:xfrm>
            <a:off x="4345256" y="2197910"/>
            <a:ext cx="4572000" cy="25288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Aft>
                <a:spcPts val="450"/>
              </a:spcAft>
            </a:pPr>
            <a:r>
              <a:rPr lang="en-US" sz="1500" dirty="0"/>
              <a:t>Last month we detected and blocked two cybercrime attacks linked to a criminal organization in Eastern Europe that has been targeting POS systems at mid-sized retailers. Our actions:</a:t>
            </a:r>
          </a:p>
          <a:p>
            <a:pPr>
              <a:spcAft>
                <a:spcPts val="450"/>
              </a:spcAft>
            </a:pPr>
            <a:r>
              <a:rPr lang="en-US" sz="1500" dirty="0"/>
              <a:t>• Prevented the theft of 10 million customer credit card numbers</a:t>
            </a:r>
          </a:p>
          <a:p>
            <a:pPr>
              <a:spcAft>
                <a:spcPts val="450"/>
              </a:spcAft>
            </a:pPr>
            <a:r>
              <a:rPr lang="en-US" sz="1500" dirty="0"/>
              <a:t>• Avoided $78 million in lost revenue and the costs that would have been incurred for notifying customers of the data breach, cleaning up infected systems, and paying regulatory fines and legal fees.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1" y="5000626"/>
            <a:ext cx="7172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Information v Cyber Threat Intelligence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10493" y="1804683"/>
            <a:ext cx="283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 to the CEO, version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39702" y="1793141"/>
            <a:ext cx="283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 to the CEO, version 2</a:t>
            </a:r>
          </a:p>
        </p:txBody>
      </p:sp>
    </p:spTree>
    <p:extLst>
      <p:ext uri="{BB962C8B-B14F-4D97-AF65-F5344CB8AC3E}">
        <p14:creationId xmlns:p14="http://schemas.microsoft.com/office/powerpoint/2010/main" val="258702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Lockhead</a:t>
            </a:r>
            <a:r>
              <a:rPr lang="en-GB" dirty="0" smtClean="0"/>
              <a:t> Martin Kill Chain</a:t>
            </a:r>
            <a:endParaRPr lang="en-GB" dirty="0"/>
          </a:p>
        </p:txBody>
      </p:sp>
      <p:pic>
        <p:nvPicPr>
          <p:cNvPr id="3074" name="Picture 2" descr="http://lightcyber.com/wp-content/uploads/2015/09/lockheed_martin_cyber_kill_chain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38"/>
          <a:stretch/>
        </p:blipFill>
        <p:spPr bwMode="auto">
          <a:xfrm>
            <a:off x="792709" y="1779587"/>
            <a:ext cx="7072578" cy="215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1018770" y="4657962"/>
            <a:ext cx="6189883" cy="733663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pc="-70" dirty="0">
                <a:solidFill>
                  <a:schemeClr val="bg1"/>
                </a:solidFill>
              </a:rPr>
              <a:t>Increasing cost/consequence and difficulty to stop attack</a:t>
            </a:r>
            <a:endParaRPr lang="en-GB" spc="-7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08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61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ight Arrow 48"/>
          <p:cNvSpPr/>
          <p:nvPr/>
        </p:nvSpPr>
        <p:spPr>
          <a:xfrm>
            <a:off x="7486" y="3355207"/>
            <a:ext cx="9136514" cy="608648"/>
          </a:xfrm>
          <a:prstGeom prst="rightArrow">
            <a:avLst>
              <a:gd name="adj1" fmla="val 60386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pPr algn="ctr"/>
            <a:endParaRPr lang="en-US" spc="-70" dirty="0">
              <a:solidFill>
                <a:srgbClr val="FFFFFF"/>
              </a:solidFill>
              <a:latin typeface="Myriad Web Pro" panose="020B05030304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151" y="414262"/>
            <a:ext cx="8975837" cy="776356"/>
          </a:xfr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z="4000" spc="-100" dirty="0" smtClean="0"/>
              <a:t>Advanced </a:t>
            </a:r>
            <a:r>
              <a:rPr lang="en-US" sz="4000" spc="-100" dirty="0"/>
              <a:t>S</a:t>
            </a:r>
            <a:r>
              <a:rPr lang="en-US" sz="4000" spc="-100" dirty="0" smtClean="0"/>
              <a:t>ignals </a:t>
            </a:r>
            <a:r>
              <a:rPr lang="en-US" sz="4000" spc="-100" dirty="0"/>
              <a:t>of POS </a:t>
            </a:r>
            <a:r>
              <a:rPr lang="en-US" sz="4000" spc="-100" dirty="0" smtClean="0"/>
              <a:t>Targeting</a:t>
            </a:r>
            <a:endParaRPr lang="en-US" sz="4000" spc="-1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697944" y="2468171"/>
            <a:ext cx="914473" cy="1191627"/>
            <a:chOff x="190361" y="3455475"/>
            <a:chExt cx="914473" cy="1191627"/>
          </a:xfrm>
        </p:grpSpPr>
        <p:sp>
          <p:nvSpPr>
            <p:cNvPr id="32" name="Rectangle 31"/>
            <p:cNvSpPr/>
            <p:nvPr/>
          </p:nvSpPr>
          <p:spPr>
            <a:xfrm>
              <a:off x="225309" y="3782953"/>
              <a:ext cx="879525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914378"/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  <a:latin typeface="Myriad Web Pro" panose="020B0503030403020204" pitchFamily="34" charset="0"/>
                </a:rPr>
                <a:t>April 18, 2011</a:t>
              </a:r>
            </a:p>
            <a:p>
              <a:pPr algn="r" defTabSz="914378"/>
              <a:r>
                <a:rPr lang="en-US" sz="800" dirty="0">
                  <a:solidFill>
                    <a:schemeClr val="accent1">
                      <a:lumMod val="75000"/>
                    </a:schemeClr>
                  </a:solidFill>
                  <a:latin typeface="Myriad Web Pro" panose="020B0503030403020204" pitchFamily="34" charset="0"/>
                </a:rPr>
                <a:t>Intel-377199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9068" y="3455475"/>
              <a:ext cx="327043" cy="952508"/>
            </a:xfrm>
            <a:prstGeom prst="rect">
              <a:avLst/>
            </a:prstGeom>
          </p:spPr>
        </p:pic>
        <p:pic>
          <p:nvPicPr>
            <p:cNvPr id="34" name="Picture 13" descr="C:\Users\Matt\Documents\Work\iSIGHT\Marketing\isight_logo_sm_tr.png"/>
            <p:cNvPicPr>
              <a:picLocks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8"/>
            <a:stretch/>
          </p:blipFill>
          <p:spPr bwMode="auto">
            <a:xfrm rot="2700000">
              <a:off x="186195" y="4422639"/>
              <a:ext cx="228629" cy="220298"/>
            </a:xfrm>
            <a:prstGeom prst="rect">
              <a:avLst/>
            </a:prstGeom>
            <a:solidFill>
              <a:srgbClr val="FFFFFF"/>
            </a:solidFill>
            <a:extLst/>
          </p:spPr>
        </p:pic>
      </p:grpSp>
      <p:sp>
        <p:nvSpPr>
          <p:cNvPr id="59" name="TextBox 58"/>
          <p:cNvSpPr txBox="1"/>
          <p:nvPr/>
        </p:nvSpPr>
        <p:spPr>
          <a:xfrm>
            <a:off x="7486" y="3474865"/>
            <a:ext cx="71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2011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143838" y="3474865"/>
            <a:ext cx="71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2012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22077" y="3474865"/>
            <a:ext cx="71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2013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550626" y="2467034"/>
            <a:ext cx="1045100" cy="1191627"/>
            <a:chOff x="163225" y="3455475"/>
            <a:chExt cx="1045100" cy="1191627"/>
          </a:xfrm>
        </p:grpSpPr>
        <p:sp>
          <p:nvSpPr>
            <p:cNvPr id="63" name="Rectangle 62"/>
            <p:cNvSpPr/>
            <p:nvPr/>
          </p:nvSpPr>
          <p:spPr>
            <a:xfrm>
              <a:off x="163225" y="3782382"/>
              <a:ext cx="104510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914378"/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  <a:latin typeface="Myriad Web Pro" panose="020B0503030403020204" pitchFamily="34" charset="0"/>
                </a:rPr>
                <a:t>November 1, 2011</a:t>
              </a:r>
            </a:p>
            <a:p>
              <a:pPr algn="r" defTabSz="914378"/>
              <a:r>
                <a:rPr lang="en-US" sz="800" dirty="0">
                  <a:solidFill>
                    <a:schemeClr val="accent1">
                      <a:lumMod val="75000"/>
                    </a:schemeClr>
                  </a:solidFill>
                  <a:latin typeface="Myriad Web Pro" panose="020B0503030403020204" pitchFamily="34" charset="0"/>
                </a:rPr>
                <a:t>Intel-480807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9068" y="3455475"/>
              <a:ext cx="327043" cy="952508"/>
            </a:xfrm>
            <a:prstGeom prst="rect">
              <a:avLst/>
            </a:prstGeom>
          </p:spPr>
        </p:pic>
        <p:pic>
          <p:nvPicPr>
            <p:cNvPr id="65" name="Picture 13" descr="C:\Users\Matt\Documents\Work\iSIGHT\Marketing\isight_logo_sm_tr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8"/>
            <a:stretch/>
          </p:blipFill>
          <p:spPr bwMode="auto">
            <a:xfrm rot="2700000">
              <a:off x="186194" y="4422639"/>
              <a:ext cx="228629" cy="220298"/>
            </a:xfrm>
            <a:prstGeom prst="rect">
              <a:avLst/>
            </a:prstGeom>
            <a:solidFill>
              <a:srgbClr val="FFFFFF"/>
            </a:solidFill>
            <a:extLst/>
          </p:spPr>
        </p:pic>
      </p:grpSp>
      <p:grpSp>
        <p:nvGrpSpPr>
          <p:cNvPr id="66" name="Group 65"/>
          <p:cNvGrpSpPr/>
          <p:nvPr/>
        </p:nvGrpSpPr>
        <p:grpSpPr>
          <a:xfrm>
            <a:off x="2621981" y="2469562"/>
            <a:ext cx="950917" cy="1191627"/>
            <a:chOff x="190360" y="3455475"/>
            <a:chExt cx="950917" cy="1191627"/>
          </a:xfrm>
        </p:grpSpPr>
        <p:sp>
          <p:nvSpPr>
            <p:cNvPr id="67" name="Rectangle 66"/>
            <p:cNvSpPr/>
            <p:nvPr/>
          </p:nvSpPr>
          <p:spPr>
            <a:xfrm>
              <a:off x="190830" y="3782640"/>
              <a:ext cx="950447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914378"/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  <a:latin typeface="Myriad Web Pro" panose="020B0503030403020204" pitchFamily="34" charset="0"/>
                </a:rPr>
                <a:t>November 24, 2011</a:t>
              </a:r>
            </a:p>
            <a:p>
              <a:pPr algn="r" defTabSz="914378"/>
              <a:r>
                <a:rPr lang="en-US" sz="800" dirty="0">
                  <a:solidFill>
                    <a:schemeClr val="accent1">
                      <a:lumMod val="75000"/>
                    </a:schemeClr>
                  </a:solidFill>
                  <a:latin typeface="Myriad Web Pro" panose="020B0503030403020204" pitchFamily="34" charset="0"/>
                </a:rPr>
                <a:t>(Intel-495303)</a:t>
              </a:r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9068" y="3455475"/>
              <a:ext cx="327043" cy="952508"/>
            </a:xfrm>
            <a:prstGeom prst="rect">
              <a:avLst/>
            </a:prstGeom>
          </p:spPr>
        </p:pic>
        <p:pic>
          <p:nvPicPr>
            <p:cNvPr id="69" name="Picture 13" descr="C:\Users\Matt\Documents\Work\iSIGHT\Marketing\isight_logo_sm_tr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8"/>
            <a:stretch/>
          </p:blipFill>
          <p:spPr bwMode="auto">
            <a:xfrm rot="2700000">
              <a:off x="186194" y="4422639"/>
              <a:ext cx="228629" cy="220298"/>
            </a:xfrm>
            <a:prstGeom prst="rect">
              <a:avLst/>
            </a:prstGeom>
            <a:solidFill>
              <a:srgbClr val="FFFFFF"/>
            </a:solidFill>
            <a:extLst/>
          </p:spPr>
        </p:pic>
      </p:grpSp>
      <p:grpSp>
        <p:nvGrpSpPr>
          <p:cNvPr id="71" name="Group 70"/>
          <p:cNvGrpSpPr/>
          <p:nvPr/>
        </p:nvGrpSpPr>
        <p:grpSpPr>
          <a:xfrm>
            <a:off x="3896413" y="2474131"/>
            <a:ext cx="993745" cy="1191627"/>
            <a:chOff x="177725" y="3455475"/>
            <a:chExt cx="993745" cy="1191627"/>
          </a:xfrm>
        </p:grpSpPr>
        <p:sp>
          <p:nvSpPr>
            <p:cNvPr id="72" name="Rectangle 71"/>
            <p:cNvSpPr/>
            <p:nvPr/>
          </p:nvSpPr>
          <p:spPr>
            <a:xfrm>
              <a:off x="177725" y="3775285"/>
              <a:ext cx="993745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914378"/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  <a:latin typeface="Myriad Web Pro" panose="020B0503030403020204" pitchFamily="34" charset="0"/>
                </a:rPr>
                <a:t>March 19, 2012</a:t>
              </a:r>
            </a:p>
            <a:p>
              <a:pPr algn="r" defTabSz="914378"/>
              <a:r>
                <a:rPr lang="en-US" sz="800" dirty="0">
                  <a:solidFill>
                    <a:schemeClr val="accent1">
                      <a:lumMod val="75000"/>
                    </a:schemeClr>
                  </a:solidFill>
                  <a:latin typeface="Myriad Web Pro" panose="020B0503030403020204" pitchFamily="34" charset="0"/>
                </a:rPr>
                <a:t>(Intel-549025)</a:t>
              </a:r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9068" y="3455475"/>
              <a:ext cx="327043" cy="952508"/>
            </a:xfrm>
            <a:prstGeom prst="rect">
              <a:avLst/>
            </a:prstGeom>
          </p:spPr>
        </p:pic>
        <p:pic>
          <p:nvPicPr>
            <p:cNvPr id="74" name="Picture 13" descr="C:\Users\Matt\Documents\Work\iSIGHT\Marketing\isight_logo_sm_tr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8"/>
            <a:stretch/>
          </p:blipFill>
          <p:spPr bwMode="auto">
            <a:xfrm rot="2700000">
              <a:off x="186193" y="4422639"/>
              <a:ext cx="228629" cy="220298"/>
            </a:xfrm>
            <a:prstGeom prst="rect">
              <a:avLst/>
            </a:prstGeom>
            <a:solidFill>
              <a:srgbClr val="FFFFFF"/>
            </a:solidFill>
            <a:extLst/>
          </p:spPr>
        </p:pic>
      </p:grpSp>
      <p:grpSp>
        <p:nvGrpSpPr>
          <p:cNvPr id="75" name="Group 74"/>
          <p:cNvGrpSpPr/>
          <p:nvPr/>
        </p:nvGrpSpPr>
        <p:grpSpPr>
          <a:xfrm>
            <a:off x="4709778" y="2466740"/>
            <a:ext cx="993745" cy="1191627"/>
            <a:chOff x="117209" y="3455475"/>
            <a:chExt cx="993745" cy="1191627"/>
          </a:xfrm>
        </p:grpSpPr>
        <p:sp>
          <p:nvSpPr>
            <p:cNvPr id="76" name="Rectangle 75"/>
            <p:cNvSpPr/>
            <p:nvPr/>
          </p:nvSpPr>
          <p:spPr>
            <a:xfrm>
              <a:off x="117209" y="3775285"/>
              <a:ext cx="993745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914378"/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  <a:latin typeface="Myriad Web Pro" panose="020B0503030403020204" pitchFamily="34" charset="0"/>
                </a:rPr>
                <a:t>June 15, 2012</a:t>
              </a:r>
            </a:p>
            <a:p>
              <a:pPr algn="r" defTabSz="914378"/>
              <a:r>
                <a:rPr lang="en-US" sz="800" dirty="0">
                  <a:solidFill>
                    <a:schemeClr val="accent1">
                      <a:lumMod val="75000"/>
                    </a:schemeClr>
                  </a:solidFill>
                  <a:latin typeface="Myriad Web Pro" panose="020B0503030403020204" pitchFamily="34" charset="0"/>
                </a:rPr>
                <a:t>(Intel-575086)</a:t>
              </a:r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9068" y="3455475"/>
              <a:ext cx="327043" cy="952508"/>
            </a:xfrm>
            <a:prstGeom prst="rect">
              <a:avLst/>
            </a:prstGeom>
          </p:spPr>
        </p:pic>
        <p:pic>
          <p:nvPicPr>
            <p:cNvPr id="78" name="Picture 13" descr="C:\Users\Matt\Documents\Work\iSIGHT\Marketing\isight_logo_sm_tr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8"/>
            <a:stretch/>
          </p:blipFill>
          <p:spPr bwMode="auto">
            <a:xfrm rot="2700000">
              <a:off x="186193" y="4422639"/>
              <a:ext cx="228629" cy="220298"/>
            </a:xfrm>
            <a:prstGeom prst="rect">
              <a:avLst/>
            </a:prstGeom>
            <a:solidFill>
              <a:srgbClr val="FFFFFF"/>
            </a:solidFill>
            <a:extLst/>
          </p:spPr>
        </p:pic>
      </p:grpSp>
      <p:grpSp>
        <p:nvGrpSpPr>
          <p:cNvPr id="79" name="Group 78"/>
          <p:cNvGrpSpPr/>
          <p:nvPr/>
        </p:nvGrpSpPr>
        <p:grpSpPr>
          <a:xfrm>
            <a:off x="5942863" y="2466740"/>
            <a:ext cx="921821" cy="1191627"/>
            <a:chOff x="190360" y="3455475"/>
            <a:chExt cx="921821" cy="1191627"/>
          </a:xfrm>
        </p:grpSpPr>
        <p:sp>
          <p:nvSpPr>
            <p:cNvPr id="80" name="Rectangle 79"/>
            <p:cNvSpPr/>
            <p:nvPr/>
          </p:nvSpPr>
          <p:spPr>
            <a:xfrm>
              <a:off x="206858" y="3770225"/>
              <a:ext cx="905323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914378"/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  <a:latin typeface="Myriad Web Pro" panose="020B0503030403020204" pitchFamily="34" charset="0"/>
                </a:rPr>
                <a:t>January 3, 2013</a:t>
              </a:r>
            </a:p>
            <a:p>
              <a:pPr algn="r" defTabSz="914378"/>
              <a:r>
                <a:rPr lang="en-US" sz="800" dirty="0">
                  <a:solidFill>
                    <a:schemeClr val="accent1">
                      <a:lumMod val="75000"/>
                    </a:schemeClr>
                  </a:solidFill>
                  <a:latin typeface="Myriad Web Pro" panose="020B0503030403020204" pitchFamily="34" charset="0"/>
                </a:rPr>
                <a:t>(Intel-712383)</a:t>
              </a: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9068" y="3455475"/>
              <a:ext cx="327043" cy="952508"/>
            </a:xfrm>
            <a:prstGeom prst="rect">
              <a:avLst/>
            </a:prstGeom>
          </p:spPr>
        </p:pic>
        <p:pic>
          <p:nvPicPr>
            <p:cNvPr id="82" name="Picture 13" descr="C:\Users\Matt\Documents\Work\iSIGHT\Marketing\isight_logo_sm_tr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8"/>
            <a:stretch/>
          </p:blipFill>
          <p:spPr bwMode="auto">
            <a:xfrm rot="2700000">
              <a:off x="186194" y="4422639"/>
              <a:ext cx="228629" cy="220298"/>
            </a:xfrm>
            <a:prstGeom prst="rect">
              <a:avLst/>
            </a:prstGeom>
            <a:solidFill>
              <a:srgbClr val="FFFFFF"/>
            </a:solidFill>
            <a:extLst/>
          </p:spPr>
        </p:pic>
      </p:grpSp>
      <p:grpSp>
        <p:nvGrpSpPr>
          <p:cNvPr id="83" name="Group 82"/>
          <p:cNvGrpSpPr/>
          <p:nvPr/>
        </p:nvGrpSpPr>
        <p:grpSpPr>
          <a:xfrm>
            <a:off x="6937497" y="2469170"/>
            <a:ext cx="921821" cy="1191627"/>
            <a:chOff x="190360" y="3455475"/>
            <a:chExt cx="921821" cy="1191627"/>
          </a:xfrm>
        </p:grpSpPr>
        <p:sp>
          <p:nvSpPr>
            <p:cNvPr id="84" name="Rectangle 83"/>
            <p:cNvSpPr/>
            <p:nvPr/>
          </p:nvSpPr>
          <p:spPr>
            <a:xfrm>
              <a:off x="206858" y="3770225"/>
              <a:ext cx="905323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914378"/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  <a:latin typeface="Myriad Web Pro" panose="020B0503030403020204" pitchFamily="34" charset="0"/>
                </a:rPr>
                <a:t>May 30, 2013</a:t>
              </a:r>
            </a:p>
            <a:p>
              <a:pPr algn="r" defTabSz="914378"/>
              <a:r>
                <a:rPr lang="en-US" sz="800" dirty="0">
                  <a:solidFill>
                    <a:schemeClr val="accent1">
                      <a:lumMod val="75000"/>
                    </a:schemeClr>
                  </a:solidFill>
                  <a:latin typeface="Myriad Web Pro" panose="020B0503030403020204" pitchFamily="34" charset="0"/>
                </a:rPr>
                <a:t>(Intel-827504)</a:t>
              </a:r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9068" y="3455475"/>
              <a:ext cx="327043" cy="952508"/>
            </a:xfrm>
            <a:prstGeom prst="rect">
              <a:avLst/>
            </a:prstGeom>
          </p:spPr>
        </p:pic>
        <p:pic>
          <p:nvPicPr>
            <p:cNvPr id="86" name="Picture 13" descr="C:\Users\Matt\Documents\Work\iSIGHT\Marketing\isight_logo_sm_tr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8"/>
            <a:stretch/>
          </p:blipFill>
          <p:spPr bwMode="auto">
            <a:xfrm rot="2700000">
              <a:off x="186194" y="4422639"/>
              <a:ext cx="228629" cy="220298"/>
            </a:xfrm>
            <a:prstGeom prst="rect">
              <a:avLst/>
            </a:prstGeom>
            <a:solidFill>
              <a:srgbClr val="FFFFFF"/>
            </a:solidFill>
            <a:extLst/>
          </p:spPr>
        </p:pic>
      </p:grpSp>
      <p:grpSp>
        <p:nvGrpSpPr>
          <p:cNvPr id="87" name="Group 86"/>
          <p:cNvGrpSpPr/>
          <p:nvPr/>
        </p:nvGrpSpPr>
        <p:grpSpPr>
          <a:xfrm>
            <a:off x="7820168" y="2477417"/>
            <a:ext cx="921821" cy="1191627"/>
            <a:chOff x="190360" y="3455475"/>
            <a:chExt cx="921821" cy="1191627"/>
          </a:xfrm>
        </p:grpSpPr>
        <p:sp>
          <p:nvSpPr>
            <p:cNvPr id="88" name="Rectangle 87"/>
            <p:cNvSpPr/>
            <p:nvPr/>
          </p:nvSpPr>
          <p:spPr>
            <a:xfrm>
              <a:off x="206858" y="3770225"/>
              <a:ext cx="905323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914378"/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  <a:latin typeface="Myriad Web Pro" panose="020B0503030403020204" pitchFamily="34" charset="0"/>
                </a:rPr>
                <a:t>July 17, 2013</a:t>
              </a:r>
            </a:p>
            <a:p>
              <a:pPr algn="r" defTabSz="914378"/>
              <a:r>
                <a:rPr lang="en-US" sz="800" dirty="0">
                  <a:solidFill>
                    <a:schemeClr val="accent1">
                      <a:lumMod val="75000"/>
                    </a:schemeClr>
                  </a:solidFill>
                  <a:latin typeface="Myriad Web Pro" panose="020B0503030403020204" pitchFamily="34" charset="0"/>
                </a:rPr>
                <a:t>(Intel-877630)</a:t>
              </a: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9068" y="3455475"/>
              <a:ext cx="327043" cy="952508"/>
            </a:xfrm>
            <a:prstGeom prst="rect">
              <a:avLst/>
            </a:prstGeom>
          </p:spPr>
        </p:pic>
        <p:pic>
          <p:nvPicPr>
            <p:cNvPr id="90" name="Picture 13" descr="C:\Users\Matt\Documents\Work\iSIGHT\Marketing\isight_logo_sm_tr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8"/>
            <a:stretch/>
          </p:blipFill>
          <p:spPr bwMode="auto">
            <a:xfrm rot="2700000">
              <a:off x="186194" y="4422639"/>
              <a:ext cx="228629" cy="220298"/>
            </a:xfrm>
            <a:prstGeom prst="rect">
              <a:avLst/>
            </a:prstGeom>
            <a:solidFill>
              <a:srgbClr val="FFFFFF"/>
            </a:solidFill>
            <a:extLst/>
          </p:spPr>
        </p:pic>
      </p:grpSp>
      <p:grpSp>
        <p:nvGrpSpPr>
          <p:cNvPr id="19" name="Group 18"/>
          <p:cNvGrpSpPr/>
          <p:nvPr/>
        </p:nvGrpSpPr>
        <p:grpSpPr>
          <a:xfrm>
            <a:off x="86100" y="1765319"/>
            <a:ext cx="8662846" cy="3939479"/>
            <a:chOff x="116741" y="998953"/>
            <a:chExt cx="8662846" cy="3939479"/>
          </a:xfrm>
        </p:grpSpPr>
        <p:grpSp>
          <p:nvGrpSpPr>
            <p:cNvPr id="18" name="Group 17"/>
            <p:cNvGrpSpPr/>
            <p:nvPr/>
          </p:nvGrpSpPr>
          <p:grpSpPr>
            <a:xfrm>
              <a:off x="116741" y="998955"/>
              <a:ext cx="3580870" cy="3934995"/>
              <a:chOff x="116741" y="998955"/>
              <a:chExt cx="3580870" cy="3934995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116741" y="3146100"/>
                <a:ext cx="3580870" cy="1787850"/>
              </a:xfrm>
              <a:prstGeom prst="roundRect">
                <a:avLst>
                  <a:gd name="adj" fmla="val 8267"/>
                </a:avLst>
              </a:prstGeom>
              <a:gradFill>
                <a:gsLst>
                  <a:gs pos="0">
                    <a:srgbClr val="9D212A"/>
                  </a:gs>
                  <a:gs pos="100000">
                    <a:srgbClr val="591318"/>
                  </a:gs>
                </a:gsLst>
                <a:lin ang="5400000" scaled="0"/>
              </a:gradFill>
              <a:ln>
                <a:solidFill>
                  <a:schemeClr val="tx1"/>
                </a:solidFill>
              </a:ln>
            </p:spPr>
            <p:txBody>
              <a:bodyPr wrap="square" rtlCol="0" anchor="t" anchorCtr="0">
                <a:noAutofit/>
              </a:bodyPr>
              <a:lstStyle/>
              <a:p>
                <a:pPr marL="114297" indent="-114297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spc="-30" dirty="0">
                    <a:solidFill>
                      <a:schemeClr val="bg1"/>
                    </a:solidFill>
                    <a:latin typeface="Myriad Web Pro" panose="020B0503030403020204" pitchFamily="34" charset="0"/>
                  </a:rPr>
                  <a:t>Brazilian actors modify POS terminals, </a:t>
                </a:r>
                <a:r>
                  <a:rPr lang="en-US" sz="1400" spc="-30" dirty="0" smtClean="0">
                    <a:solidFill>
                      <a:schemeClr val="bg1"/>
                    </a:solidFill>
                    <a:latin typeface="Myriad Web Pro" panose="020B0503030403020204" pitchFamily="34" charset="0"/>
                  </a:rPr>
                  <a:t> install </a:t>
                </a:r>
                <a:r>
                  <a:rPr lang="en-US" sz="1400" spc="-30" dirty="0">
                    <a:solidFill>
                      <a:schemeClr val="bg1"/>
                    </a:solidFill>
                    <a:latin typeface="Myriad Web Pro" panose="020B0503030403020204" pitchFamily="34" charset="0"/>
                  </a:rPr>
                  <a:t>in Sao Paulo </a:t>
                </a:r>
                <a:r>
                  <a:rPr lang="en-US" sz="1400" spc="-30" dirty="0">
                    <a:solidFill>
                      <a:schemeClr val="bg1"/>
                    </a:solidFill>
                    <a:latin typeface="Myriad Web Pro" panose="020B0503030403020204" pitchFamily="34" charset="0"/>
                  </a:rPr>
                  <a:t>stores</a:t>
                </a:r>
              </a:p>
              <a:p>
                <a:pPr marL="114297" indent="-114297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spc="-30" dirty="0">
                    <a:solidFill>
                      <a:schemeClr val="bg1"/>
                    </a:solidFill>
                    <a:latin typeface="Myriad Web Pro" panose="020B0503030403020204" pitchFamily="34" charset="0"/>
                  </a:rPr>
                  <a:t>German </a:t>
                </a:r>
                <a:r>
                  <a:rPr lang="en-US" sz="1400" spc="-30" dirty="0">
                    <a:solidFill>
                      <a:schemeClr val="bg1"/>
                    </a:solidFill>
                    <a:latin typeface="Myriad Web Pro" panose="020B0503030403020204" pitchFamily="34" charset="0"/>
                  </a:rPr>
                  <a:t>actor arrested for possession of skimming </a:t>
                </a:r>
                <a:r>
                  <a:rPr lang="en-US" sz="1400" spc="-30" dirty="0">
                    <a:solidFill>
                      <a:schemeClr val="bg1"/>
                    </a:solidFill>
                    <a:latin typeface="Myriad Web Pro" panose="020B0503030403020204" pitchFamily="34" charset="0"/>
                  </a:rPr>
                  <a:t>equipment</a:t>
                </a:r>
                <a:endParaRPr lang="en-US" sz="1400" spc="-30" dirty="0">
                  <a:solidFill>
                    <a:schemeClr val="bg1"/>
                  </a:solidFill>
                  <a:latin typeface="Myriad Web Pro" panose="020B0503030403020204" pitchFamily="34" charset="0"/>
                </a:endParaRPr>
              </a:p>
              <a:p>
                <a:pPr marL="114297" indent="-114297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spc="-30" dirty="0">
                    <a:solidFill>
                      <a:schemeClr val="bg1"/>
                    </a:solidFill>
                    <a:latin typeface="Myriad Web Pro" panose="020B0503030403020204" pitchFamily="34" charset="0"/>
                  </a:rPr>
                  <a:t>Actors selling skimming software targeting POS </a:t>
                </a:r>
                <a:r>
                  <a:rPr lang="en-US" sz="1400" spc="-30" dirty="0">
                    <a:solidFill>
                      <a:schemeClr val="bg1"/>
                    </a:solidFill>
                    <a:latin typeface="Myriad Web Pro" panose="020B0503030403020204" pitchFamily="34" charset="0"/>
                  </a:rPr>
                  <a:t>Malware</a:t>
                </a:r>
                <a:endParaRPr lang="en-US" sz="1400" spc="-30" dirty="0">
                  <a:solidFill>
                    <a:schemeClr val="bg1"/>
                  </a:solidFill>
                  <a:latin typeface="Myriad Web Pro" panose="020B0503030403020204" pitchFamily="34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69099" y="998955"/>
                <a:ext cx="19209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174E90"/>
                    </a:solidFill>
                  </a:rPr>
                  <a:t>Early Warning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774807" y="998953"/>
              <a:ext cx="2004780" cy="3931748"/>
              <a:chOff x="6774807" y="998953"/>
              <a:chExt cx="2004780" cy="3931748"/>
            </a:xfrm>
          </p:grpSpPr>
          <p:sp>
            <p:nvSpPr>
              <p:cNvPr id="98" name="Rounded Rectangle 97"/>
              <p:cNvSpPr/>
              <p:nvPr/>
            </p:nvSpPr>
            <p:spPr>
              <a:xfrm>
                <a:off x="7146571" y="3144786"/>
                <a:ext cx="1579106" cy="1785915"/>
              </a:xfrm>
              <a:prstGeom prst="roundRect">
                <a:avLst>
                  <a:gd name="adj" fmla="val 9429"/>
                </a:avLst>
              </a:prstGeom>
              <a:gradFill>
                <a:gsLst>
                  <a:gs pos="0">
                    <a:srgbClr val="9D212A"/>
                  </a:gs>
                  <a:gs pos="100000">
                    <a:srgbClr val="591318"/>
                  </a:gs>
                </a:gsLst>
                <a:lin ang="5400000" scaled="0"/>
              </a:gradFill>
              <a:ln>
                <a:solidFill>
                  <a:schemeClr val="tx1"/>
                </a:solidFill>
              </a:ln>
            </p:spPr>
            <p:txBody>
              <a:bodyPr wrap="square" rtlCol="0" anchor="t" anchorCtr="0">
                <a:noAutofit/>
              </a:bodyPr>
              <a:lstStyle/>
              <a:p>
                <a:pPr algn="ctr"/>
                <a:r>
                  <a:rPr lang="en-US" sz="1400" spc="-30" dirty="0">
                    <a:solidFill>
                      <a:schemeClr val="bg1"/>
                    </a:solidFill>
                    <a:latin typeface="Myriad Web Pro" panose="020B0503030403020204" pitchFamily="34" charset="0"/>
                  </a:rPr>
                  <a:t>…POS Malware with RAM Scraping </a:t>
                </a:r>
                <a:r>
                  <a:rPr lang="en-US" sz="1400" spc="-30" dirty="0">
                    <a:solidFill>
                      <a:schemeClr val="bg1"/>
                    </a:solidFill>
                    <a:latin typeface="Myriad Web Pro" panose="020B0503030403020204" pitchFamily="34" charset="0"/>
                  </a:rPr>
                  <a:t>functionality advertised</a:t>
                </a:r>
                <a:r>
                  <a:rPr lang="en-US" sz="1400" spc="-30" dirty="0">
                    <a:solidFill>
                      <a:schemeClr val="bg1"/>
                    </a:solidFill>
                    <a:latin typeface="Myriad Web Pro" panose="020B0503030403020204" pitchFamily="34" charset="0"/>
                  </a:rPr>
                  <a:t>…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6774807" y="998953"/>
                <a:ext cx="20047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174E90"/>
                    </a:solidFill>
                  </a:rPr>
                  <a:t>Infection </a:t>
                </a:r>
                <a:r>
                  <a:rPr lang="en-US" sz="2400" dirty="0">
                    <a:solidFill>
                      <a:srgbClr val="174E90"/>
                    </a:solidFill>
                  </a:rPr>
                  <a:t>Point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835405" y="998954"/>
              <a:ext cx="3202556" cy="3939478"/>
              <a:chOff x="3835405" y="998954"/>
              <a:chExt cx="3202556" cy="3939478"/>
            </a:xfrm>
          </p:grpSpPr>
          <p:sp>
            <p:nvSpPr>
              <p:cNvPr id="95" name="Rounded Rectangle 94"/>
              <p:cNvSpPr/>
              <p:nvPr/>
            </p:nvSpPr>
            <p:spPr>
              <a:xfrm>
                <a:off x="3835405" y="3144787"/>
                <a:ext cx="3202556" cy="1793645"/>
              </a:xfrm>
              <a:prstGeom prst="roundRect">
                <a:avLst>
                  <a:gd name="adj" fmla="val 8294"/>
                </a:avLst>
              </a:prstGeom>
              <a:gradFill>
                <a:gsLst>
                  <a:gs pos="0">
                    <a:srgbClr val="9D212A"/>
                  </a:gs>
                  <a:gs pos="100000">
                    <a:srgbClr val="591318"/>
                  </a:gs>
                </a:gsLst>
                <a:lin ang="5400000" scaled="0"/>
              </a:gradFill>
              <a:ln>
                <a:solidFill>
                  <a:schemeClr val="tx1"/>
                </a:solidFill>
              </a:ln>
            </p:spPr>
            <p:txBody>
              <a:bodyPr wrap="square" rtlCol="0" anchor="t" anchorCtr="0">
                <a:noAutofit/>
              </a:bodyPr>
              <a:lstStyle/>
              <a:p>
                <a:pPr marL="114297" indent="-114297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spc="-30" dirty="0">
                    <a:solidFill>
                      <a:schemeClr val="bg1"/>
                    </a:solidFill>
                    <a:latin typeface="Myriad Web Pro" panose="020B0503030403020204" pitchFamily="34" charset="0"/>
                  </a:rPr>
                  <a:t>Actor advertising POS terminal manipulation </a:t>
                </a:r>
                <a:r>
                  <a:rPr lang="en-US" sz="1400" spc="-30" dirty="0">
                    <a:solidFill>
                      <a:schemeClr val="bg1"/>
                    </a:solidFill>
                    <a:latin typeface="Myriad Web Pro" panose="020B0503030403020204" pitchFamily="34" charset="0"/>
                  </a:rPr>
                  <a:t>software</a:t>
                </a:r>
              </a:p>
              <a:p>
                <a:pPr marL="114297" indent="-114297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spc="-30" dirty="0">
                    <a:solidFill>
                      <a:schemeClr val="bg1"/>
                    </a:solidFill>
                    <a:latin typeface="Myriad Web Pro" panose="020B0503030403020204" pitchFamily="34" charset="0"/>
                  </a:rPr>
                  <a:t>Observed </a:t>
                </a:r>
                <a:r>
                  <a:rPr lang="en-US" sz="1400" spc="-30" dirty="0">
                    <a:solidFill>
                      <a:schemeClr val="bg1"/>
                    </a:solidFill>
                    <a:latin typeface="Myriad Web Pro" panose="020B0503030403020204" pitchFamily="34" charset="0"/>
                  </a:rPr>
                  <a:t>increases in POS malware use in </a:t>
                </a:r>
                <a:r>
                  <a:rPr lang="en-US" sz="1400" spc="-30" dirty="0">
                    <a:solidFill>
                      <a:schemeClr val="bg1"/>
                    </a:solidFill>
                    <a:latin typeface="Myriad Web Pro" panose="020B0503030403020204" pitchFamily="34" charset="0"/>
                  </a:rPr>
                  <a:t>Brazil</a:t>
                </a:r>
              </a:p>
              <a:p>
                <a:pPr marL="114297" indent="-114297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spc="-30" dirty="0">
                    <a:solidFill>
                      <a:schemeClr val="bg1"/>
                    </a:solidFill>
                    <a:latin typeface="Myriad Web Pro" panose="020B0503030403020204" pitchFamily="34" charset="0"/>
                  </a:rPr>
                  <a:t>Suggestion </a:t>
                </a:r>
                <a:r>
                  <a:rPr lang="en-US" sz="1400" spc="-30" dirty="0">
                    <a:solidFill>
                      <a:schemeClr val="bg1"/>
                    </a:solidFill>
                    <a:latin typeface="Myriad Web Pro" panose="020B0503030403020204" pitchFamily="34" charset="0"/>
                  </a:rPr>
                  <a:t>actors turning to POS malware over skimmers because it can </a:t>
                </a:r>
                <a:r>
                  <a:rPr lang="en-US" sz="1400" spc="-30" dirty="0">
                    <a:solidFill>
                      <a:schemeClr val="bg1"/>
                    </a:solidFill>
                    <a:latin typeface="Myriad Web Pro" panose="020B0503030403020204" pitchFamily="34" charset="0"/>
                  </a:rPr>
                  <a:t>increase </a:t>
                </a:r>
                <a:r>
                  <a:rPr lang="en-US" sz="1400" spc="-30" dirty="0">
                    <a:solidFill>
                      <a:schemeClr val="bg1"/>
                    </a:solidFill>
                    <a:latin typeface="Myriad Web Pro" panose="020B0503030403020204" pitchFamily="34" charset="0"/>
                  </a:rPr>
                  <a:t>profitability and </a:t>
                </a:r>
                <a:r>
                  <a:rPr lang="en-US" sz="1400" spc="-30" dirty="0">
                    <a:solidFill>
                      <a:schemeClr val="bg1"/>
                    </a:solidFill>
                    <a:latin typeface="Myriad Web Pro" panose="020B0503030403020204" pitchFamily="34" charset="0"/>
                  </a:rPr>
                  <a:t>security</a:t>
                </a:r>
                <a:endParaRPr lang="en-US" sz="1400" spc="-30" dirty="0">
                  <a:solidFill>
                    <a:schemeClr val="bg1"/>
                  </a:solidFill>
                  <a:latin typeface="Myriad Web Pro" panose="020B0503030403020204" pitchFamily="34" charset="0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449756" y="998954"/>
                <a:ext cx="16526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174E90"/>
                    </a:solidFill>
                  </a:rPr>
                  <a:t>Preparation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0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050264" y="2594970"/>
            <a:ext cx="619064" cy="1178170"/>
            <a:chOff x="145503" y="3455475"/>
            <a:chExt cx="619064" cy="1178170"/>
          </a:xfrm>
        </p:grpSpPr>
        <p:sp>
          <p:nvSpPr>
            <p:cNvPr id="51" name="Rectangle 50"/>
            <p:cNvSpPr/>
            <p:nvPr/>
          </p:nvSpPr>
          <p:spPr>
            <a:xfrm>
              <a:off x="145503" y="3772362"/>
              <a:ext cx="619064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914378"/>
              <a:r>
                <a:rPr lang="en-US" sz="900" b="1" dirty="0">
                  <a:latin typeface="Myriad Web Pro" panose="020B0503030403020204" pitchFamily="34" charset="0"/>
                </a:rPr>
                <a:t>Mar (2)</a:t>
              </a:r>
            </a:p>
            <a:p>
              <a:pPr algn="r" defTabSz="914378"/>
              <a:endParaRPr lang="en-US" sz="800" dirty="0">
                <a:latin typeface="Myriad Web Pro" panose="020B0503030403020204" pitchFamily="34" charset="0"/>
              </a:endParaRPr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9068" y="3455475"/>
              <a:ext cx="327043" cy="952508"/>
            </a:xfrm>
            <a:prstGeom prst="rect">
              <a:avLst/>
            </a:prstGeom>
          </p:spPr>
        </p:pic>
        <p:pic>
          <p:nvPicPr>
            <p:cNvPr id="53" name="Picture 13" descr="C:\Users\Matt\Documents\Work\iSIGHT\Marketing\isight_logo_sm_tr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8"/>
            <a:stretch/>
          </p:blipFill>
          <p:spPr bwMode="auto">
            <a:xfrm rot="2700000">
              <a:off x="186097" y="4414657"/>
              <a:ext cx="209457" cy="228519"/>
            </a:xfrm>
            <a:prstGeom prst="rect">
              <a:avLst/>
            </a:prstGeom>
            <a:solidFill>
              <a:srgbClr val="FFFFFF"/>
            </a:solidFill>
            <a:extLst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078" y="754420"/>
            <a:ext cx="6778421" cy="933449"/>
          </a:xfr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z="4000" i="1" spc="-100" dirty="0" smtClean="0"/>
              <a:t>POS </a:t>
            </a:r>
            <a:r>
              <a:rPr lang="en-US" sz="4000" i="1" spc="-100" dirty="0"/>
              <a:t>M</a:t>
            </a:r>
            <a:r>
              <a:rPr lang="en-US" sz="4000" i="1" spc="-100" dirty="0" smtClean="0"/>
              <a:t>alware Proliferation</a:t>
            </a:r>
            <a:endParaRPr lang="en-US" i="1" spc="-100" dirty="0"/>
          </a:p>
        </p:txBody>
      </p:sp>
      <p:sp>
        <p:nvSpPr>
          <p:cNvPr id="58" name="Right Arrow 57"/>
          <p:cNvSpPr/>
          <p:nvPr/>
        </p:nvSpPr>
        <p:spPr>
          <a:xfrm>
            <a:off x="7486" y="3355207"/>
            <a:ext cx="9136514" cy="608648"/>
          </a:xfrm>
          <a:prstGeom prst="rightArrow">
            <a:avLst>
              <a:gd name="adj1" fmla="val 60386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pPr algn="ctr"/>
            <a:endParaRPr lang="en-US" spc="-70" dirty="0">
              <a:solidFill>
                <a:srgbClr val="FFFFFF"/>
              </a:solidFill>
              <a:latin typeface="Myriad Web Pro" panose="020B0503030403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486" y="3474865"/>
            <a:ext cx="71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2013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112676" y="3474865"/>
            <a:ext cx="71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2014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33424" y="2594969"/>
            <a:ext cx="619064" cy="1191627"/>
            <a:chOff x="145503" y="3455475"/>
            <a:chExt cx="619064" cy="1191627"/>
          </a:xfrm>
        </p:grpSpPr>
        <p:sp>
          <p:nvSpPr>
            <p:cNvPr id="63" name="Rectangle 62"/>
            <p:cNvSpPr/>
            <p:nvPr/>
          </p:nvSpPr>
          <p:spPr>
            <a:xfrm>
              <a:off x="145503" y="3772362"/>
              <a:ext cx="619064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914378"/>
              <a:r>
                <a:rPr lang="en-US" sz="900" b="1" dirty="0">
                  <a:latin typeface="Myriad Web Pro" panose="020B0503030403020204" pitchFamily="34" charset="0"/>
                </a:rPr>
                <a:t>Feb (1)</a:t>
              </a:r>
            </a:p>
            <a:p>
              <a:pPr algn="r" defTabSz="914378"/>
              <a:endParaRPr lang="en-US" sz="800" dirty="0">
                <a:latin typeface="Myriad Web Pro" panose="020B0503030403020204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9068" y="3455475"/>
              <a:ext cx="327043" cy="952508"/>
            </a:xfrm>
            <a:prstGeom prst="rect">
              <a:avLst/>
            </a:prstGeom>
          </p:spPr>
        </p:pic>
        <p:pic>
          <p:nvPicPr>
            <p:cNvPr id="65" name="Picture 13" descr="C:\Users\Matt\Documents\Work\iSIGHT\Marketing\isight_logo_sm_tr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8"/>
            <a:stretch/>
          </p:blipFill>
          <p:spPr bwMode="auto">
            <a:xfrm rot="2700000">
              <a:off x="186194" y="4422639"/>
              <a:ext cx="228629" cy="220298"/>
            </a:xfrm>
            <a:prstGeom prst="rect">
              <a:avLst/>
            </a:prstGeom>
            <a:solidFill>
              <a:srgbClr val="FFFFFF"/>
            </a:solidFill>
            <a:extLst/>
          </p:spPr>
        </p:pic>
      </p:grpSp>
      <p:grpSp>
        <p:nvGrpSpPr>
          <p:cNvPr id="54" name="Group 53"/>
          <p:cNvGrpSpPr/>
          <p:nvPr/>
        </p:nvGrpSpPr>
        <p:grpSpPr>
          <a:xfrm>
            <a:off x="1495589" y="2594969"/>
            <a:ext cx="564681" cy="1191627"/>
            <a:chOff x="190360" y="3455475"/>
            <a:chExt cx="564681" cy="1191627"/>
          </a:xfrm>
        </p:grpSpPr>
        <p:sp>
          <p:nvSpPr>
            <p:cNvPr id="55" name="Rectangle 54"/>
            <p:cNvSpPr/>
            <p:nvPr/>
          </p:nvSpPr>
          <p:spPr>
            <a:xfrm>
              <a:off x="217214" y="3772362"/>
              <a:ext cx="537827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914378"/>
              <a:r>
                <a:rPr lang="en-US" sz="900" b="1" dirty="0">
                  <a:latin typeface="Myriad Web Pro" panose="020B0503030403020204" pitchFamily="34" charset="0"/>
                </a:rPr>
                <a:t>Apr (4)</a:t>
              </a:r>
            </a:p>
            <a:p>
              <a:pPr algn="r" defTabSz="914378"/>
              <a:endParaRPr lang="en-US" sz="800" dirty="0">
                <a:latin typeface="Myriad Web Pro" panose="020B0503030403020204" pitchFamily="34" charset="0"/>
              </a:endParaRPr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9068" y="3455475"/>
              <a:ext cx="327043" cy="952508"/>
            </a:xfrm>
            <a:prstGeom prst="rect">
              <a:avLst/>
            </a:prstGeom>
          </p:spPr>
        </p:pic>
        <p:pic>
          <p:nvPicPr>
            <p:cNvPr id="70" name="Picture 13" descr="C:\Users\Matt\Documents\Work\iSIGHT\Marketing\isight_logo_sm_tr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8"/>
            <a:stretch/>
          </p:blipFill>
          <p:spPr bwMode="auto">
            <a:xfrm rot="2700000">
              <a:off x="186194" y="4422639"/>
              <a:ext cx="228629" cy="220298"/>
            </a:xfrm>
            <a:prstGeom prst="rect">
              <a:avLst/>
            </a:prstGeom>
            <a:solidFill>
              <a:srgbClr val="FFFFFF"/>
            </a:solidFill>
            <a:extLst/>
          </p:spPr>
        </p:pic>
      </p:grpSp>
      <p:grpSp>
        <p:nvGrpSpPr>
          <p:cNvPr id="93" name="Group 92"/>
          <p:cNvGrpSpPr/>
          <p:nvPr/>
        </p:nvGrpSpPr>
        <p:grpSpPr>
          <a:xfrm>
            <a:off x="1897373" y="2591504"/>
            <a:ext cx="614850" cy="1191627"/>
            <a:chOff x="190360" y="3455475"/>
            <a:chExt cx="614850" cy="1191627"/>
          </a:xfrm>
        </p:grpSpPr>
        <p:sp>
          <p:nvSpPr>
            <p:cNvPr id="99" name="Rectangle 98"/>
            <p:cNvSpPr/>
            <p:nvPr/>
          </p:nvSpPr>
          <p:spPr>
            <a:xfrm>
              <a:off x="194327" y="3772362"/>
              <a:ext cx="610883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914378"/>
              <a:r>
                <a:rPr lang="en-US" sz="900" b="1" dirty="0">
                  <a:latin typeface="Myriad Web Pro" panose="020B0503030403020204" pitchFamily="34" charset="0"/>
                </a:rPr>
                <a:t>May(1)</a:t>
              </a:r>
            </a:p>
            <a:p>
              <a:pPr algn="r" defTabSz="914378"/>
              <a:endParaRPr lang="en-US" sz="800" dirty="0">
                <a:latin typeface="Myriad Web Pro" panose="020B0503030403020204" pitchFamily="34" charset="0"/>
              </a:endParaRPr>
            </a:p>
          </p:txBody>
        </p:sp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9068" y="3455475"/>
              <a:ext cx="327043" cy="952508"/>
            </a:xfrm>
            <a:prstGeom prst="rect">
              <a:avLst/>
            </a:prstGeom>
          </p:spPr>
        </p:pic>
        <p:pic>
          <p:nvPicPr>
            <p:cNvPr id="101" name="Picture 13" descr="C:\Users\Matt\Documents\Work\iSIGHT\Marketing\isight_logo_sm_tr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8"/>
            <a:stretch/>
          </p:blipFill>
          <p:spPr bwMode="auto">
            <a:xfrm rot="2700000">
              <a:off x="186194" y="4422639"/>
              <a:ext cx="228629" cy="220298"/>
            </a:xfrm>
            <a:prstGeom prst="rect">
              <a:avLst/>
            </a:prstGeom>
            <a:solidFill>
              <a:srgbClr val="FFFFFF"/>
            </a:solidFill>
            <a:extLst/>
          </p:spPr>
        </p:pic>
      </p:grpSp>
      <p:grpSp>
        <p:nvGrpSpPr>
          <p:cNvPr id="102" name="Group 101"/>
          <p:cNvGrpSpPr/>
          <p:nvPr/>
        </p:nvGrpSpPr>
        <p:grpSpPr>
          <a:xfrm>
            <a:off x="2375591" y="2591504"/>
            <a:ext cx="537827" cy="1191627"/>
            <a:chOff x="132435" y="3455475"/>
            <a:chExt cx="537827" cy="1191627"/>
          </a:xfrm>
        </p:grpSpPr>
        <p:sp>
          <p:nvSpPr>
            <p:cNvPr id="103" name="Rectangle 102"/>
            <p:cNvSpPr/>
            <p:nvPr/>
          </p:nvSpPr>
          <p:spPr>
            <a:xfrm>
              <a:off x="132435" y="3772362"/>
              <a:ext cx="537827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914378"/>
              <a:r>
                <a:rPr lang="en-US" sz="900" b="1" dirty="0">
                  <a:latin typeface="Myriad Web Pro" panose="020B0503030403020204" pitchFamily="34" charset="0"/>
                </a:rPr>
                <a:t>Jul(1)</a:t>
              </a:r>
            </a:p>
            <a:p>
              <a:pPr algn="r" defTabSz="914378"/>
              <a:endParaRPr lang="en-US" sz="800" dirty="0">
                <a:latin typeface="Myriad Web Pro" panose="020B0503030403020204" pitchFamily="34" charset="0"/>
              </a:endParaRPr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9068" y="3455475"/>
              <a:ext cx="327043" cy="952508"/>
            </a:xfrm>
            <a:prstGeom prst="rect">
              <a:avLst/>
            </a:prstGeom>
          </p:spPr>
        </p:pic>
        <p:pic>
          <p:nvPicPr>
            <p:cNvPr id="105" name="Picture 13" descr="C:\Users\Matt\Documents\Work\iSIGHT\Marketing\isight_logo_sm_tr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8"/>
            <a:stretch/>
          </p:blipFill>
          <p:spPr bwMode="auto">
            <a:xfrm rot="2700000">
              <a:off x="186194" y="4422639"/>
              <a:ext cx="228629" cy="220298"/>
            </a:xfrm>
            <a:prstGeom prst="rect">
              <a:avLst/>
            </a:prstGeom>
            <a:solidFill>
              <a:srgbClr val="FFFFFF"/>
            </a:solidFill>
            <a:extLst/>
          </p:spPr>
        </p:pic>
      </p:grpSp>
      <p:grpSp>
        <p:nvGrpSpPr>
          <p:cNvPr id="106" name="Group 105"/>
          <p:cNvGrpSpPr/>
          <p:nvPr/>
        </p:nvGrpSpPr>
        <p:grpSpPr>
          <a:xfrm>
            <a:off x="2769129" y="2591504"/>
            <a:ext cx="632602" cy="1191627"/>
            <a:chOff x="183603" y="3455475"/>
            <a:chExt cx="632602" cy="1191627"/>
          </a:xfrm>
        </p:grpSpPr>
        <p:sp>
          <p:nvSpPr>
            <p:cNvPr id="107" name="Rectangle 106"/>
            <p:cNvSpPr/>
            <p:nvPr/>
          </p:nvSpPr>
          <p:spPr>
            <a:xfrm>
              <a:off x="183603" y="3772362"/>
              <a:ext cx="632602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914378"/>
              <a:r>
                <a:rPr lang="en-US" sz="900" b="1" dirty="0">
                  <a:latin typeface="Myriad Web Pro" panose="020B0503030403020204" pitchFamily="34" charset="0"/>
                </a:rPr>
                <a:t>Aug (1)</a:t>
              </a:r>
            </a:p>
            <a:p>
              <a:pPr algn="r" defTabSz="914378"/>
              <a:endParaRPr lang="en-US" sz="800" dirty="0">
                <a:latin typeface="Myriad Web Pro" panose="020B0503030403020204" pitchFamily="34" charset="0"/>
              </a:endParaRPr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9068" y="3455475"/>
              <a:ext cx="327043" cy="952508"/>
            </a:xfrm>
            <a:prstGeom prst="rect">
              <a:avLst/>
            </a:prstGeom>
          </p:spPr>
        </p:pic>
        <p:pic>
          <p:nvPicPr>
            <p:cNvPr id="109" name="Picture 13" descr="C:\Users\Matt\Documents\Work\iSIGHT\Marketing\isight_logo_sm_tr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8"/>
            <a:stretch/>
          </p:blipFill>
          <p:spPr bwMode="auto">
            <a:xfrm rot="2700000">
              <a:off x="186194" y="4422639"/>
              <a:ext cx="228629" cy="220298"/>
            </a:xfrm>
            <a:prstGeom prst="rect">
              <a:avLst/>
            </a:prstGeom>
            <a:solidFill>
              <a:srgbClr val="FFFFFF"/>
            </a:solidFill>
            <a:extLst/>
          </p:spPr>
        </p:pic>
      </p:grpSp>
      <p:grpSp>
        <p:nvGrpSpPr>
          <p:cNvPr id="110" name="Group 109"/>
          <p:cNvGrpSpPr/>
          <p:nvPr/>
        </p:nvGrpSpPr>
        <p:grpSpPr>
          <a:xfrm>
            <a:off x="3334616" y="2591504"/>
            <a:ext cx="563501" cy="1191627"/>
            <a:chOff x="190360" y="3455475"/>
            <a:chExt cx="563501" cy="1191627"/>
          </a:xfrm>
        </p:grpSpPr>
        <p:sp>
          <p:nvSpPr>
            <p:cNvPr id="111" name="Rectangle 110"/>
            <p:cNvSpPr/>
            <p:nvPr/>
          </p:nvSpPr>
          <p:spPr>
            <a:xfrm>
              <a:off x="202496" y="3772362"/>
              <a:ext cx="551365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914378"/>
              <a:r>
                <a:rPr lang="en-US" sz="900" b="1" dirty="0">
                  <a:latin typeface="Myriad Web Pro" panose="020B0503030403020204" pitchFamily="34" charset="0"/>
                </a:rPr>
                <a:t>Oct (1)</a:t>
              </a:r>
            </a:p>
            <a:p>
              <a:pPr algn="r" defTabSz="914378"/>
              <a:endParaRPr lang="en-US" sz="800" dirty="0">
                <a:latin typeface="Myriad Web Pro" panose="020B0503030403020204" pitchFamily="34" charset="0"/>
              </a:endParaRPr>
            </a:p>
          </p:txBody>
        </p:sp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9068" y="3455475"/>
              <a:ext cx="327043" cy="952508"/>
            </a:xfrm>
            <a:prstGeom prst="rect">
              <a:avLst/>
            </a:prstGeom>
          </p:spPr>
        </p:pic>
        <p:pic>
          <p:nvPicPr>
            <p:cNvPr id="113" name="Picture 13" descr="C:\Users\Matt\Documents\Work\iSIGHT\Marketing\isight_logo_sm_tr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8"/>
            <a:stretch/>
          </p:blipFill>
          <p:spPr bwMode="auto">
            <a:xfrm rot="2700000">
              <a:off x="186194" y="4422639"/>
              <a:ext cx="228629" cy="220298"/>
            </a:xfrm>
            <a:prstGeom prst="rect">
              <a:avLst/>
            </a:prstGeom>
            <a:solidFill>
              <a:srgbClr val="FFFFFF"/>
            </a:solidFill>
            <a:extLst/>
          </p:spPr>
        </p:pic>
      </p:grpSp>
      <p:grpSp>
        <p:nvGrpSpPr>
          <p:cNvPr id="114" name="Group 113"/>
          <p:cNvGrpSpPr/>
          <p:nvPr/>
        </p:nvGrpSpPr>
        <p:grpSpPr>
          <a:xfrm>
            <a:off x="3870447" y="2591504"/>
            <a:ext cx="582551" cy="1191627"/>
            <a:chOff x="190360" y="3455475"/>
            <a:chExt cx="582551" cy="1191627"/>
          </a:xfrm>
        </p:grpSpPr>
        <p:sp>
          <p:nvSpPr>
            <p:cNvPr id="115" name="Rectangle 114"/>
            <p:cNvSpPr/>
            <p:nvPr/>
          </p:nvSpPr>
          <p:spPr>
            <a:xfrm>
              <a:off x="221546" y="3772362"/>
              <a:ext cx="551365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914378"/>
              <a:r>
                <a:rPr lang="en-US" sz="900" b="1" dirty="0">
                  <a:latin typeface="Myriad Web Pro" panose="020B0503030403020204" pitchFamily="34" charset="0"/>
                </a:rPr>
                <a:t>Dec (2)</a:t>
              </a:r>
            </a:p>
            <a:p>
              <a:pPr algn="r" defTabSz="914378"/>
              <a:endParaRPr lang="en-US" sz="800" dirty="0">
                <a:latin typeface="Myriad Web Pro" panose="020B0503030403020204" pitchFamily="34" charset="0"/>
              </a:endParaRPr>
            </a:p>
          </p:txBody>
        </p:sp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9068" y="3455475"/>
              <a:ext cx="327043" cy="952508"/>
            </a:xfrm>
            <a:prstGeom prst="rect">
              <a:avLst/>
            </a:prstGeom>
          </p:spPr>
        </p:pic>
        <p:pic>
          <p:nvPicPr>
            <p:cNvPr id="117" name="Picture 13" descr="C:\Users\Matt\Documents\Work\iSIGHT\Marketing\isight_logo_sm_tr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8"/>
            <a:stretch/>
          </p:blipFill>
          <p:spPr bwMode="auto">
            <a:xfrm rot="2700000">
              <a:off x="186194" y="4422639"/>
              <a:ext cx="228629" cy="220298"/>
            </a:xfrm>
            <a:prstGeom prst="rect">
              <a:avLst/>
            </a:prstGeom>
            <a:solidFill>
              <a:srgbClr val="FFFFFF"/>
            </a:solidFill>
            <a:extLst/>
          </p:spPr>
        </p:pic>
      </p:grpSp>
      <p:grpSp>
        <p:nvGrpSpPr>
          <p:cNvPr id="118" name="Group 117"/>
          <p:cNvGrpSpPr/>
          <p:nvPr/>
        </p:nvGrpSpPr>
        <p:grpSpPr>
          <a:xfrm>
            <a:off x="4823749" y="2596901"/>
            <a:ext cx="551365" cy="1191627"/>
            <a:chOff x="183446" y="3455475"/>
            <a:chExt cx="551365" cy="1191627"/>
          </a:xfrm>
        </p:grpSpPr>
        <p:sp>
          <p:nvSpPr>
            <p:cNvPr id="119" name="Rectangle 118"/>
            <p:cNvSpPr/>
            <p:nvPr/>
          </p:nvSpPr>
          <p:spPr>
            <a:xfrm>
              <a:off x="183446" y="3772362"/>
              <a:ext cx="551365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914378"/>
              <a:r>
                <a:rPr lang="en-US" sz="900" b="1" dirty="0">
                  <a:latin typeface="Myriad Web Pro" panose="020B0503030403020204" pitchFamily="34" charset="0"/>
                </a:rPr>
                <a:t>Feb (4)</a:t>
              </a:r>
            </a:p>
            <a:p>
              <a:pPr algn="r" defTabSz="914378"/>
              <a:endParaRPr lang="en-US" sz="800" dirty="0">
                <a:latin typeface="Myriad Web Pro" panose="020B0503030403020204" pitchFamily="34" charset="0"/>
              </a:endParaRP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9068" y="3455475"/>
              <a:ext cx="327043" cy="952508"/>
            </a:xfrm>
            <a:prstGeom prst="rect">
              <a:avLst/>
            </a:prstGeom>
          </p:spPr>
        </p:pic>
        <p:pic>
          <p:nvPicPr>
            <p:cNvPr id="121" name="Picture 13" descr="C:\Users\Matt\Documents\Work\iSIGHT\Marketing\isight_logo_sm_tr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8"/>
            <a:stretch/>
          </p:blipFill>
          <p:spPr bwMode="auto">
            <a:xfrm rot="2700000">
              <a:off x="186194" y="4422639"/>
              <a:ext cx="228629" cy="220298"/>
            </a:xfrm>
            <a:prstGeom prst="rect">
              <a:avLst/>
            </a:prstGeom>
            <a:solidFill>
              <a:srgbClr val="FFFFFF"/>
            </a:solidFill>
            <a:extLst/>
          </p:spPr>
        </p:pic>
      </p:grpSp>
      <p:grpSp>
        <p:nvGrpSpPr>
          <p:cNvPr id="122" name="Group 121"/>
          <p:cNvGrpSpPr/>
          <p:nvPr/>
        </p:nvGrpSpPr>
        <p:grpSpPr>
          <a:xfrm>
            <a:off x="5224416" y="2591504"/>
            <a:ext cx="551365" cy="1191627"/>
            <a:chOff x="183446" y="3455475"/>
            <a:chExt cx="551365" cy="1191627"/>
          </a:xfrm>
        </p:grpSpPr>
        <p:sp>
          <p:nvSpPr>
            <p:cNvPr id="123" name="Rectangle 122"/>
            <p:cNvSpPr/>
            <p:nvPr/>
          </p:nvSpPr>
          <p:spPr>
            <a:xfrm>
              <a:off x="183446" y="3772362"/>
              <a:ext cx="551365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914378"/>
              <a:r>
                <a:rPr lang="en-US" sz="900" b="1" dirty="0">
                  <a:latin typeface="Myriad Web Pro" panose="020B0503030403020204" pitchFamily="34" charset="0"/>
                </a:rPr>
                <a:t>Mar (3)</a:t>
              </a:r>
            </a:p>
            <a:p>
              <a:pPr algn="r" defTabSz="914378"/>
              <a:endParaRPr lang="en-US" sz="800" dirty="0">
                <a:latin typeface="Myriad Web Pro" panose="020B0503030403020204" pitchFamily="34" charset="0"/>
              </a:endParaRP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9068" y="3455475"/>
              <a:ext cx="327043" cy="952508"/>
            </a:xfrm>
            <a:prstGeom prst="rect">
              <a:avLst/>
            </a:prstGeom>
          </p:spPr>
        </p:pic>
        <p:pic>
          <p:nvPicPr>
            <p:cNvPr id="125" name="Picture 13" descr="C:\Users\Matt\Documents\Work\iSIGHT\Marketing\isight_logo_sm_tr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8"/>
            <a:stretch/>
          </p:blipFill>
          <p:spPr bwMode="auto">
            <a:xfrm rot="2700000">
              <a:off x="186194" y="4422639"/>
              <a:ext cx="228629" cy="220298"/>
            </a:xfrm>
            <a:prstGeom prst="rect">
              <a:avLst/>
            </a:prstGeom>
            <a:solidFill>
              <a:srgbClr val="FFFFFF"/>
            </a:solidFill>
            <a:extLst/>
          </p:spPr>
        </p:pic>
      </p:grpSp>
      <p:grpSp>
        <p:nvGrpSpPr>
          <p:cNvPr id="126" name="Group 125"/>
          <p:cNvGrpSpPr/>
          <p:nvPr/>
        </p:nvGrpSpPr>
        <p:grpSpPr>
          <a:xfrm>
            <a:off x="5610540" y="2591504"/>
            <a:ext cx="551365" cy="1191627"/>
            <a:chOff x="183446" y="3455475"/>
            <a:chExt cx="551365" cy="1191627"/>
          </a:xfrm>
        </p:grpSpPr>
        <p:sp>
          <p:nvSpPr>
            <p:cNvPr id="127" name="Rectangle 126"/>
            <p:cNvSpPr/>
            <p:nvPr/>
          </p:nvSpPr>
          <p:spPr>
            <a:xfrm>
              <a:off x="183446" y="3772362"/>
              <a:ext cx="551365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914378"/>
              <a:r>
                <a:rPr lang="en-US" sz="900" b="1" dirty="0">
                  <a:latin typeface="Myriad Web Pro" panose="020B0503030403020204" pitchFamily="34" charset="0"/>
                </a:rPr>
                <a:t>Apr (2)</a:t>
              </a:r>
            </a:p>
            <a:p>
              <a:pPr algn="r" defTabSz="914378"/>
              <a:endParaRPr lang="en-US" sz="800" dirty="0">
                <a:latin typeface="Myriad Web Pro" panose="020B0503030403020204" pitchFamily="34" charset="0"/>
              </a:endParaRPr>
            </a:p>
          </p:txBody>
        </p:sp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9068" y="3455475"/>
              <a:ext cx="327043" cy="952508"/>
            </a:xfrm>
            <a:prstGeom prst="rect">
              <a:avLst/>
            </a:prstGeom>
          </p:spPr>
        </p:pic>
        <p:pic>
          <p:nvPicPr>
            <p:cNvPr id="129" name="Picture 13" descr="C:\Users\Matt\Documents\Work\iSIGHT\Marketing\isight_logo_sm_tr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8"/>
            <a:stretch/>
          </p:blipFill>
          <p:spPr bwMode="auto">
            <a:xfrm rot="2700000">
              <a:off x="186194" y="4422639"/>
              <a:ext cx="228629" cy="220298"/>
            </a:xfrm>
            <a:prstGeom prst="rect">
              <a:avLst/>
            </a:prstGeom>
            <a:solidFill>
              <a:srgbClr val="FFFFFF"/>
            </a:solidFill>
            <a:extLst/>
          </p:spPr>
        </p:pic>
      </p:grpSp>
      <p:grpSp>
        <p:nvGrpSpPr>
          <p:cNvPr id="130" name="Group 129"/>
          <p:cNvGrpSpPr/>
          <p:nvPr/>
        </p:nvGrpSpPr>
        <p:grpSpPr>
          <a:xfrm>
            <a:off x="6129278" y="2591504"/>
            <a:ext cx="551365" cy="1191627"/>
            <a:chOff x="183446" y="3455475"/>
            <a:chExt cx="551365" cy="1191627"/>
          </a:xfrm>
        </p:grpSpPr>
        <p:sp>
          <p:nvSpPr>
            <p:cNvPr id="131" name="Rectangle 130"/>
            <p:cNvSpPr/>
            <p:nvPr/>
          </p:nvSpPr>
          <p:spPr>
            <a:xfrm>
              <a:off x="183446" y="3772362"/>
              <a:ext cx="551365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914378"/>
              <a:r>
                <a:rPr lang="en-US" sz="900" b="1" dirty="0">
                  <a:latin typeface="Myriad Web Pro" panose="020B0503030403020204" pitchFamily="34" charset="0"/>
                </a:rPr>
                <a:t>Jun (3)</a:t>
              </a:r>
            </a:p>
            <a:p>
              <a:pPr algn="r" defTabSz="914378"/>
              <a:endParaRPr lang="en-US" sz="800" dirty="0">
                <a:latin typeface="Myriad Web Pro" panose="020B0503030403020204" pitchFamily="34" charset="0"/>
              </a:endParaRPr>
            </a:p>
          </p:txBody>
        </p:sp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9068" y="3455475"/>
              <a:ext cx="327043" cy="952508"/>
            </a:xfrm>
            <a:prstGeom prst="rect">
              <a:avLst/>
            </a:prstGeom>
          </p:spPr>
        </p:pic>
        <p:pic>
          <p:nvPicPr>
            <p:cNvPr id="133" name="Picture 13" descr="C:\Users\Matt\Documents\Work\iSIGHT\Marketing\isight_logo_sm_tr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8"/>
            <a:stretch/>
          </p:blipFill>
          <p:spPr bwMode="auto">
            <a:xfrm rot="2700000">
              <a:off x="186196" y="4422639"/>
              <a:ext cx="228629" cy="220298"/>
            </a:xfrm>
            <a:prstGeom prst="rect">
              <a:avLst/>
            </a:prstGeom>
            <a:solidFill>
              <a:srgbClr val="FFFFFF"/>
            </a:solidFill>
            <a:extLst/>
          </p:spPr>
        </p:pic>
      </p:grpSp>
      <p:grpSp>
        <p:nvGrpSpPr>
          <p:cNvPr id="134" name="Group 133"/>
          <p:cNvGrpSpPr/>
          <p:nvPr/>
        </p:nvGrpSpPr>
        <p:grpSpPr>
          <a:xfrm>
            <a:off x="6459112" y="2591504"/>
            <a:ext cx="537827" cy="1191627"/>
            <a:chOff x="132435" y="3455475"/>
            <a:chExt cx="537827" cy="1191627"/>
          </a:xfrm>
        </p:grpSpPr>
        <p:sp>
          <p:nvSpPr>
            <p:cNvPr id="135" name="Rectangle 134"/>
            <p:cNvSpPr/>
            <p:nvPr/>
          </p:nvSpPr>
          <p:spPr>
            <a:xfrm>
              <a:off x="132435" y="3772362"/>
              <a:ext cx="537827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914378"/>
              <a:r>
                <a:rPr lang="en-US" sz="900" b="1" dirty="0">
                  <a:latin typeface="Myriad Web Pro" panose="020B0503030403020204" pitchFamily="34" charset="0"/>
                </a:rPr>
                <a:t>Jul(1)</a:t>
              </a:r>
            </a:p>
            <a:p>
              <a:pPr algn="r" defTabSz="914378"/>
              <a:endParaRPr lang="en-US" sz="800" dirty="0">
                <a:latin typeface="Myriad Web Pro" panose="020B0503030403020204" pitchFamily="34" charset="0"/>
              </a:endParaRPr>
            </a:p>
          </p:txBody>
        </p:sp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9068" y="3455475"/>
              <a:ext cx="327043" cy="952508"/>
            </a:xfrm>
            <a:prstGeom prst="rect">
              <a:avLst/>
            </a:prstGeom>
          </p:spPr>
        </p:pic>
        <p:pic>
          <p:nvPicPr>
            <p:cNvPr id="137" name="Picture 13" descr="C:\Users\Matt\Documents\Work\iSIGHT\Marketing\isight_logo_sm_tr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8"/>
            <a:stretch/>
          </p:blipFill>
          <p:spPr bwMode="auto">
            <a:xfrm rot="2700000">
              <a:off x="186196" y="4422639"/>
              <a:ext cx="228629" cy="220298"/>
            </a:xfrm>
            <a:prstGeom prst="rect">
              <a:avLst/>
            </a:prstGeom>
            <a:solidFill>
              <a:srgbClr val="FFFFFF"/>
            </a:solidFill>
            <a:extLst/>
          </p:spPr>
        </p:pic>
      </p:grpSp>
      <p:grpSp>
        <p:nvGrpSpPr>
          <p:cNvPr id="138" name="Group 137"/>
          <p:cNvGrpSpPr/>
          <p:nvPr/>
        </p:nvGrpSpPr>
        <p:grpSpPr>
          <a:xfrm>
            <a:off x="6859407" y="2591504"/>
            <a:ext cx="578219" cy="1191627"/>
            <a:chOff x="190360" y="3455475"/>
            <a:chExt cx="578219" cy="1191627"/>
          </a:xfrm>
        </p:grpSpPr>
        <p:sp>
          <p:nvSpPr>
            <p:cNvPr id="139" name="Rectangle 138"/>
            <p:cNvSpPr/>
            <p:nvPr/>
          </p:nvSpPr>
          <p:spPr>
            <a:xfrm>
              <a:off x="217214" y="3772362"/>
              <a:ext cx="551365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914378"/>
              <a:r>
                <a:rPr lang="en-US" sz="900" b="1" dirty="0">
                  <a:latin typeface="Myriad Web Pro" panose="020B0503030403020204" pitchFamily="34" charset="0"/>
                </a:rPr>
                <a:t>Aug (1)</a:t>
              </a:r>
            </a:p>
            <a:p>
              <a:pPr algn="r" defTabSz="914378"/>
              <a:endParaRPr lang="en-US" sz="800" dirty="0">
                <a:latin typeface="Myriad Web Pro" panose="020B0503030403020204" pitchFamily="34" charset="0"/>
              </a:endParaRPr>
            </a:p>
          </p:txBody>
        </p:sp>
        <p:pic>
          <p:nvPicPr>
            <p:cNvPr id="140" name="Picture 1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9068" y="3455475"/>
              <a:ext cx="327043" cy="952508"/>
            </a:xfrm>
            <a:prstGeom prst="rect">
              <a:avLst/>
            </a:prstGeom>
          </p:spPr>
        </p:pic>
        <p:pic>
          <p:nvPicPr>
            <p:cNvPr id="141" name="Picture 13" descr="C:\Users\Matt\Documents\Work\iSIGHT\Marketing\isight_logo_sm_tr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8"/>
            <a:stretch/>
          </p:blipFill>
          <p:spPr bwMode="auto">
            <a:xfrm rot="2700000">
              <a:off x="186194" y="4422639"/>
              <a:ext cx="228629" cy="220298"/>
            </a:xfrm>
            <a:prstGeom prst="rect">
              <a:avLst/>
            </a:prstGeom>
            <a:solidFill>
              <a:srgbClr val="FFFFFF"/>
            </a:solidFill>
            <a:extLst/>
          </p:spPr>
        </p:pic>
      </p:grpSp>
      <p:grpSp>
        <p:nvGrpSpPr>
          <p:cNvPr id="142" name="Group 141"/>
          <p:cNvGrpSpPr/>
          <p:nvPr/>
        </p:nvGrpSpPr>
        <p:grpSpPr>
          <a:xfrm>
            <a:off x="7263357" y="2595145"/>
            <a:ext cx="612953" cy="1191627"/>
            <a:chOff x="190360" y="3455475"/>
            <a:chExt cx="612953" cy="1191627"/>
          </a:xfrm>
        </p:grpSpPr>
        <p:sp>
          <p:nvSpPr>
            <p:cNvPr id="143" name="Rectangle 142"/>
            <p:cNvSpPr/>
            <p:nvPr/>
          </p:nvSpPr>
          <p:spPr>
            <a:xfrm>
              <a:off x="217214" y="3772362"/>
              <a:ext cx="586099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914378"/>
              <a:r>
                <a:rPr lang="en-US" sz="900" b="1" dirty="0">
                  <a:latin typeface="Myriad Web Pro" panose="020B0503030403020204" pitchFamily="34" charset="0"/>
                </a:rPr>
                <a:t>Sept. (5)</a:t>
              </a:r>
            </a:p>
            <a:p>
              <a:pPr algn="r" defTabSz="914378"/>
              <a:endParaRPr lang="en-US" sz="800" dirty="0">
                <a:latin typeface="Myriad Web Pro" panose="020B0503030403020204" pitchFamily="34" charset="0"/>
              </a:endParaRPr>
            </a:p>
          </p:txBody>
        </p:sp>
        <p:pic>
          <p:nvPicPr>
            <p:cNvPr id="144" name="Picture 1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9068" y="3455475"/>
              <a:ext cx="327043" cy="952508"/>
            </a:xfrm>
            <a:prstGeom prst="rect">
              <a:avLst/>
            </a:prstGeom>
          </p:spPr>
        </p:pic>
        <p:pic>
          <p:nvPicPr>
            <p:cNvPr id="145" name="Picture 13" descr="C:\Users\Matt\Documents\Work\iSIGHT\Marketing\isight_logo_sm_tr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8"/>
            <a:stretch/>
          </p:blipFill>
          <p:spPr bwMode="auto">
            <a:xfrm rot="2700000">
              <a:off x="186194" y="4422639"/>
              <a:ext cx="228629" cy="220298"/>
            </a:xfrm>
            <a:prstGeom prst="rect">
              <a:avLst/>
            </a:prstGeom>
            <a:solidFill>
              <a:srgbClr val="FFFFFF"/>
            </a:solidFill>
            <a:extLst/>
          </p:spPr>
        </p:pic>
      </p:grpSp>
      <p:grpSp>
        <p:nvGrpSpPr>
          <p:cNvPr id="146" name="Group 145"/>
          <p:cNvGrpSpPr/>
          <p:nvPr/>
        </p:nvGrpSpPr>
        <p:grpSpPr>
          <a:xfrm>
            <a:off x="7703446" y="2591504"/>
            <a:ext cx="551365" cy="1191627"/>
            <a:chOff x="183446" y="3455475"/>
            <a:chExt cx="551365" cy="1191627"/>
          </a:xfrm>
        </p:grpSpPr>
        <p:sp>
          <p:nvSpPr>
            <p:cNvPr id="147" name="Rectangle 146"/>
            <p:cNvSpPr/>
            <p:nvPr/>
          </p:nvSpPr>
          <p:spPr>
            <a:xfrm>
              <a:off x="183446" y="3772362"/>
              <a:ext cx="551365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914378"/>
              <a:r>
                <a:rPr lang="en-US" sz="900" b="1" dirty="0">
                  <a:latin typeface="Myriad Web Pro" panose="020B0503030403020204" pitchFamily="34" charset="0"/>
                </a:rPr>
                <a:t>Oct (1)</a:t>
              </a:r>
            </a:p>
            <a:p>
              <a:pPr algn="r" defTabSz="914378"/>
              <a:endParaRPr lang="en-US" sz="800" dirty="0">
                <a:latin typeface="Myriad Web Pro" panose="020B0503030403020204" pitchFamily="34" charset="0"/>
              </a:endParaRPr>
            </a:p>
          </p:txBody>
        </p:sp>
        <p:pic>
          <p:nvPicPr>
            <p:cNvPr id="148" name="Picture 1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9068" y="3455475"/>
              <a:ext cx="327043" cy="952508"/>
            </a:xfrm>
            <a:prstGeom prst="rect">
              <a:avLst/>
            </a:prstGeom>
          </p:spPr>
        </p:pic>
        <p:pic>
          <p:nvPicPr>
            <p:cNvPr id="149" name="Picture 13" descr="C:\Users\Matt\Documents\Work\iSIGHT\Marketing\isight_logo_sm_tr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8"/>
            <a:stretch/>
          </p:blipFill>
          <p:spPr bwMode="auto">
            <a:xfrm rot="2700000">
              <a:off x="186194" y="4422639"/>
              <a:ext cx="228629" cy="220298"/>
            </a:xfrm>
            <a:prstGeom prst="rect">
              <a:avLst/>
            </a:prstGeom>
            <a:solidFill>
              <a:srgbClr val="FFFFFF"/>
            </a:solidFill>
            <a:extLst/>
          </p:spPr>
        </p:pic>
      </p:grpSp>
      <p:grpSp>
        <p:nvGrpSpPr>
          <p:cNvPr id="150" name="Group 149"/>
          <p:cNvGrpSpPr/>
          <p:nvPr/>
        </p:nvGrpSpPr>
        <p:grpSpPr>
          <a:xfrm>
            <a:off x="8093753" y="2591504"/>
            <a:ext cx="551365" cy="1191627"/>
            <a:chOff x="183446" y="3455475"/>
            <a:chExt cx="551365" cy="1191627"/>
          </a:xfrm>
        </p:grpSpPr>
        <p:sp>
          <p:nvSpPr>
            <p:cNvPr id="151" name="Rectangle 150"/>
            <p:cNvSpPr/>
            <p:nvPr/>
          </p:nvSpPr>
          <p:spPr>
            <a:xfrm>
              <a:off x="183446" y="3772362"/>
              <a:ext cx="551365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914378"/>
              <a:r>
                <a:rPr lang="en-US" sz="900" b="1" dirty="0">
                  <a:latin typeface="Myriad Web Pro" panose="020B0503030403020204" pitchFamily="34" charset="0"/>
                </a:rPr>
                <a:t>Nov (5)</a:t>
              </a:r>
            </a:p>
            <a:p>
              <a:pPr algn="r" defTabSz="914378"/>
              <a:endParaRPr lang="en-US" sz="800" dirty="0">
                <a:latin typeface="Myriad Web Pro" panose="020B0503030403020204" pitchFamily="34" charset="0"/>
              </a:endParaRPr>
            </a:p>
          </p:txBody>
        </p:sp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9068" y="3455475"/>
              <a:ext cx="327043" cy="952508"/>
            </a:xfrm>
            <a:prstGeom prst="rect">
              <a:avLst/>
            </a:prstGeom>
          </p:spPr>
        </p:pic>
        <p:pic>
          <p:nvPicPr>
            <p:cNvPr id="153" name="Picture 13" descr="C:\Users\Matt\Documents\Work\iSIGHT\Marketing\isight_logo_sm_tr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8"/>
            <a:stretch/>
          </p:blipFill>
          <p:spPr bwMode="auto">
            <a:xfrm rot="2700000">
              <a:off x="186194" y="4422639"/>
              <a:ext cx="228629" cy="220298"/>
            </a:xfrm>
            <a:prstGeom prst="rect">
              <a:avLst/>
            </a:prstGeom>
            <a:solidFill>
              <a:srgbClr val="FFFFFF"/>
            </a:solidFill>
            <a:extLst/>
          </p:spPr>
        </p:pic>
      </p:grpSp>
      <p:sp>
        <p:nvSpPr>
          <p:cNvPr id="8" name="TextBox 7"/>
          <p:cNvSpPr txBox="1"/>
          <p:nvPr/>
        </p:nvSpPr>
        <p:spPr>
          <a:xfrm>
            <a:off x="394415" y="3902431"/>
            <a:ext cx="129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Dexter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145035" y="3913136"/>
            <a:ext cx="129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VSkimmer</a:t>
            </a:r>
            <a:endParaRPr lang="en-US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623897" y="4182460"/>
            <a:ext cx="129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BlackPOS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1574298" y="4182128"/>
            <a:ext cx="863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Alina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2184943" y="3910404"/>
            <a:ext cx="1228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Expansion of RAM Scraper Sales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354104" y="3911137"/>
            <a:ext cx="129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POSRam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4789166" y="3898118"/>
            <a:ext cx="1292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Decebal</a:t>
            </a:r>
            <a:endParaRPr lang="en-US" sz="1200" dirty="0"/>
          </a:p>
          <a:p>
            <a:r>
              <a:rPr lang="en-US" sz="1200" dirty="0" err="1"/>
              <a:t>JackPOS</a:t>
            </a:r>
            <a:endParaRPr lang="en-US" sz="1200" dirty="0"/>
          </a:p>
          <a:p>
            <a:r>
              <a:rPr lang="en-US" sz="1200" dirty="0"/>
              <a:t>Javelin POS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5901241" y="3909115"/>
            <a:ext cx="1440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 Malware and Card Shop Operations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7142746" y="3915605"/>
            <a:ext cx="129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Backoff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851358" y="3923052"/>
            <a:ext cx="129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 Ops Lifecycle</a:t>
            </a:r>
          </a:p>
        </p:txBody>
      </p:sp>
      <p:sp>
        <p:nvSpPr>
          <p:cNvPr id="165" name="Rounded Rectangle 164"/>
          <p:cNvSpPr/>
          <p:nvPr/>
        </p:nvSpPr>
        <p:spPr>
          <a:xfrm>
            <a:off x="1637563" y="4534906"/>
            <a:ext cx="2333349" cy="1220216"/>
          </a:xfrm>
          <a:prstGeom prst="roundRect">
            <a:avLst>
              <a:gd name="adj" fmla="val 11164"/>
            </a:avLst>
          </a:prstGeom>
          <a:gradFill>
            <a:gsLst>
              <a:gs pos="0">
                <a:srgbClr val="9D212A"/>
              </a:gs>
              <a:gs pos="100000">
                <a:srgbClr val="591318"/>
              </a:gs>
            </a:gsLst>
            <a:lin ang="5400000" scaled="0"/>
          </a:gradFill>
          <a:ln>
            <a:noFill/>
          </a:ln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1400" b="1" spc="-30" dirty="0">
                <a:solidFill>
                  <a:schemeClr val="bg1"/>
                </a:solidFill>
                <a:latin typeface="Myriad Web Pro" panose="020B0503030403020204" pitchFamily="34" charset="0"/>
              </a:rPr>
              <a:t>TECHNICAL INDICATORS</a:t>
            </a:r>
          </a:p>
          <a:p>
            <a:pPr marL="114297" indent="-114297">
              <a:buFont typeface="Arial" panose="020B0604020202020204" pitchFamily="34" charset="0"/>
              <a:buChar char="•"/>
            </a:pPr>
            <a:r>
              <a:rPr lang="en-US" sz="1400" spc="-30" dirty="0">
                <a:solidFill>
                  <a:schemeClr val="bg1"/>
                </a:solidFill>
                <a:latin typeface="Myriad Web Pro" panose="020B0503030403020204" pitchFamily="34" charset="0"/>
              </a:rPr>
              <a:t>Command and Control</a:t>
            </a:r>
          </a:p>
          <a:p>
            <a:pPr marL="114297" indent="-114297">
              <a:buFont typeface="Arial" panose="020B0604020202020204" pitchFamily="34" charset="0"/>
              <a:buChar char="•"/>
            </a:pPr>
            <a:r>
              <a:rPr lang="en-US" sz="1400" spc="-30" dirty="0">
                <a:solidFill>
                  <a:schemeClr val="bg1"/>
                </a:solidFill>
                <a:latin typeface="Myriad Web Pro" panose="020B0503030403020204" pitchFamily="34" charset="0"/>
              </a:rPr>
              <a:t>HTTP Headers</a:t>
            </a:r>
          </a:p>
          <a:p>
            <a:pPr marL="114297" indent="-114297">
              <a:buFont typeface="Arial" panose="020B0604020202020204" pitchFamily="34" charset="0"/>
              <a:buChar char="•"/>
            </a:pPr>
            <a:r>
              <a:rPr lang="en-US" sz="1400" spc="-30" dirty="0">
                <a:solidFill>
                  <a:schemeClr val="bg1"/>
                </a:solidFill>
                <a:latin typeface="Myriad Web Pro" panose="020B0503030403020204" pitchFamily="34" charset="0"/>
              </a:rPr>
              <a:t>Registry Changes</a:t>
            </a:r>
          </a:p>
          <a:p>
            <a:pPr marL="114297" indent="-114297">
              <a:buFont typeface="Arial" panose="020B0604020202020204" pitchFamily="34" charset="0"/>
              <a:buChar char="•"/>
            </a:pPr>
            <a:r>
              <a:rPr lang="en-US" sz="1400" spc="-30" dirty="0">
                <a:solidFill>
                  <a:schemeClr val="bg1"/>
                </a:solidFill>
                <a:latin typeface="Myriad Web Pro" panose="020B0503030403020204" pitchFamily="34" charset="0"/>
              </a:rPr>
              <a:t>Memory Analysis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4635674" y="4549500"/>
            <a:ext cx="3020303" cy="1220216"/>
          </a:xfrm>
          <a:prstGeom prst="roundRect">
            <a:avLst>
              <a:gd name="adj" fmla="val 11073"/>
            </a:avLst>
          </a:prstGeom>
          <a:gradFill>
            <a:gsLst>
              <a:gs pos="0">
                <a:srgbClr val="9D212A"/>
              </a:gs>
              <a:gs pos="100000">
                <a:srgbClr val="591318"/>
              </a:gs>
            </a:gsLst>
            <a:lin ang="5400000" scaled="0"/>
          </a:gradFill>
          <a:ln>
            <a:noFill/>
          </a:ln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1400" b="1" spc="-30" dirty="0">
                <a:solidFill>
                  <a:schemeClr val="bg1"/>
                </a:solidFill>
                <a:latin typeface="Myriad Web Pro" panose="020B0503030403020204" pitchFamily="34" charset="0"/>
              </a:rPr>
              <a:t>OPERATIONAL THREAT INDICATORS</a:t>
            </a:r>
          </a:p>
          <a:p>
            <a:pPr marL="114297" indent="-114297">
              <a:buFont typeface="Arial" panose="020B0604020202020204" pitchFamily="34" charset="0"/>
              <a:buChar char="•"/>
            </a:pPr>
            <a:r>
              <a:rPr lang="en-US" sz="1400" spc="-30" dirty="0">
                <a:solidFill>
                  <a:schemeClr val="bg1"/>
                </a:solidFill>
                <a:latin typeface="Myriad Web Pro" panose="020B0503030403020204" pitchFamily="34" charset="0"/>
              </a:rPr>
              <a:t>Infrastructure Support</a:t>
            </a:r>
          </a:p>
          <a:p>
            <a:pPr marL="114297" indent="-114297">
              <a:buFont typeface="Arial" panose="020B0604020202020204" pitchFamily="34" charset="0"/>
              <a:buChar char="•"/>
            </a:pPr>
            <a:r>
              <a:rPr lang="en-US" sz="1400" spc="-30" dirty="0">
                <a:solidFill>
                  <a:schemeClr val="bg1"/>
                </a:solidFill>
                <a:latin typeface="Myriad Web Pro" panose="020B0503030403020204" pitchFamily="34" charset="0"/>
              </a:rPr>
              <a:t>Sale of Tools and Illicit information </a:t>
            </a:r>
          </a:p>
          <a:p>
            <a:pPr marL="114297" indent="-114297">
              <a:buFont typeface="Arial" panose="020B0604020202020204" pitchFamily="34" charset="0"/>
              <a:buChar char="•"/>
            </a:pPr>
            <a:r>
              <a:rPr lang="en-US" sz="1400" spc="-30" dirty="0">
                <a:solidFill>
                  <a:schemeClr val="bg1"/>
                </a:solidFill>
                <a:latin typeface="Myriad Web Pro" panose="020B0503030403020204" pitchFamily="34" charset="0"/>
              </a:rPr>
              <a:t>Actor Profiles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397094" y="3480708"/>
            <a:ext cx="71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2015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34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270" y="923751"/>
            <a:ext cx="8838156" cy="564452"/>
          </a:xfr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z="4000" spc="-100" dirty="0"/>
              <a:t>Aims of Cyber Threat Intelligence</a:t>
            </a:r>
            <a:endParaRPr lang="en-US" sz="4000" spc="-100" dirty="0">
              <a:solidFill>
                <a:srgbClr val="B30727"/>
              </a:solidFill>
            </a:endParaRPr>
          </a:p>
        </p:txBody>
      </p:sp>
      <p:pic>
        <p:nvPicPr>
          <p:cNvPr id="8" name="Picture 7" descr="shutterstock_79500595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9301" y="1700213"/>
            <a:ext cx="3286125" cy="2486069"/>
          </a:xfrm>
          <a:prstGeom prst="rect">
            <a:avLst/>
          </a:prstGeom>
          <a:effectLst>
            <a:reflection stA="50000" endPos="36000" dist="12700" dir="5400000" sy="-100000" algn="bl" rotWithShape="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46" y="1673494"/>
            <a:ext cx="6074236" cy="3613770"/>
          </a:xfrm>
        </p:spPr>
        <p:txBody>
          <a:bodyPr vert="horz" lIns="91440" tIns="45720" rIns="91440" bIns="45720" rtlCol="0" anchor="ctr" anchorCtr="0">
            <a:noAutofit/>
          </a:bodyPr>
          <a:lstStyle/>
          <a:p>
            <a:pPr marL="514337" indent="-514337">
              <a:spcBef>
                <a:spcPct val="0"/>
              </a:spcBef>
              <a:buFont typeface="+mj-lt"/>
              <a:buAutoNum type="arabicPeriod"/>
            </a:pPr>
            <a:r>
              <a:rPr lang="en-US" sz="2800" spc="-100" dirty="0">
                <a:ea typeface="+mj-ea"/>
                <a:cs typeface="+mj-cs"/>
              </a:rPr>
              <a:t>Enable proactive, risk-based resource allocation</a:t>
            </a:r>
          </a:p>
          <a:p>
            <a:pPr marL="514337" indent="-514337">
              <a:spcBef>
                <a:spcPct val="0"/>
              </a:spcBef>
              <a:buFont typeface="+mj-lt"/>
              <a:buAutoNum type="arabicPeriod"/>
            </a:pPr>
            <a:r>
              <a:rPr lang="en-US" sz="2800" spc="-100" dirty="0">
                <a:ea typeface="+mj-ea"/>
                <a:cs typeface="+mj-cs"/>
              </a:rPr>
              <a:t>Shrink the problem</a:t>
            </a:r>
          </a:p>
          <a:p>
            <a:pPr marL="514337" indent="-514337">
              <a:spcBef>
                <a:spcPct val="0"/>
              </a:spcBef>
              <a:buFont typeface="+mj-lt"/>
              <a:buAutoNum type="arabicPeriod"/>
            </a:pPr>
            <a:r>
              <a:rPr lang="en-US" sz="2800" spc="-100" dirty="0">
                <a:ea typeface="+mj-ea"/>
                <a:cs typeface="+mj-cs"/>
              </a:rPr>
              <a:t>Improve </a:t>
            </a:r>
            <a:r>
              <a:rPr lang="en-US" sz="2800" spc="-100" dirty="0" smtClean="0">
                <a:ea typeface="+mj-ea"/>
                <a:cs typeface="+mj-cs"/>
              </a:rPr>
              <a:t>prioritization</a:t>
            </a:r>
          </a:p>
          <a:p>
            <a:pPr marL="914387" lvl="1" indent="-514337">
              <a:spcBef>
                <a:spcPct val="0"/>
              </a:spcBef>
              <a:buFont typeface="+mj-lt"/>
              <a:buAutoNum type="alphaLcPeriod"/>
            </a:pPr>
            <a:r>
              <a:rPr lang="en-US" sz="2400" spc="-100" dirty="0">
                <a:ea typeface="+mj-ea"/>
                <a:cs typeface="+mj-cs"/>
              </a:rPr>
              <a:t>Enhance security technologies</a:t>
            </a:r>
          </a:p>
          <a:p>
            <a:pPr marL="914387" lvl="1" indent="-514337">
              <a:spcBef>
                <a:spcPct val="0"/>
              </a:spcBef>
              <a:buFont typeface="+mj-lt"/>
              <a:buAutoNum type="alphaLcPeriod"/>
            </a:pPr>
            <a:r>
              <a:rPr lang="en-US" sz="2400" spc="-100" dirty="0">
                <a:ea typeface="+mj-ea"/>
                <a:cs typeface="+mj-cs"/>
              </a:rPr>
              <a:t>Streamline processes</a:t>
            </a:r>
          </a:p>
          <a:p>
            <a:pPr marL="914387" lvl="1" indent="-514337">
              <a:spcBef>
                <a:spcPct val="0"/>
              </a:spcBef>
              <a:buFont typeface="+mj-lt"/>
              <a:buAutoNum type="alphaLcPeriod"/>
            </a:pPr>
            <a:r>
              <a:rPr lang="en-US" sz="2400" spc="-100" dirty="0">
                <a:ea typeface="+mj-ea"/>
                <a:cs typeface="+mj-cs"/>
              </a:rPr>
              <a:t>Improve response - OODA</a:t>
            </a:r>
          </a:p>
          <a:p>
            <a:pPr marL="514337" indent="-514337">
              <a:spcBef>
                <a:spcPct val="0"/>
              </a:spcBef>
              <a:buFont typeface="+mj-lt"/>
              <a:buAutoNum type="arabicPeriod"/>
            </a:pPr>
            <a:r>
              <a:rPr lang="en-US" sz="2800" spc="-100" dirty="0" smtClean="0">
                <a:ea typeface="+mj-ea"/>
                <a:cs typeface="+mj-cs"/>
              </a:rPr>
              <a:t>Enhance </a:t>
            </a:r>
            <a:r>
              <a:rPr lang="en-US" sz="2800" spc="-100" dirty="0">
                <a:ea typeface="+mj-ea"/>
                <a:cs typeface="+mj-cs"/>
              </a:rPr>
              <a:t>executive communications</a:t>
            </a:r>
          </a:p>
          <a:p>
            <a:pPr marL="514337" indent="-514337">
              <a:spcBef>
                <a:spcPct val="0"/>
              </a:spcBef>
              <a:buFont typeface="+mj-lt"/>
              <a:buAutoNum type="arabicPeriod"/>
            </a:pPr>
            <a:r>
              <a:rPr lang="en-US" sz="2800" spc="-100" dirty="0">
                <a:ea typeface="+mj-ea"/>
                <a:cs typeface="+mj-cs"/>
              </a:rPr>
              <a:t>Connect security with business</a:t>
            </a:r>
          </a:p>
        </p:txBody>
      </p:sp>
    </p:spTree>
    <p:extLst>
      <p:ext uri="{BB962C8B-B14F-4D97-AF65-F5344CB8AC3E}">
        <p14:creationId xmlns:p14="http://schemas.microsoft.com/office/powerpoint/2010/main" val="300157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3869" y="3656284"/>
            <a:ext cx="7772400" cy="88754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Questions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73968" y="4543831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57189">
              <a:spcBef>
                <a:spcPct val="20000"/>
              </a:spcBef>
            </a:pPr>
            <a:r>
              <a:rPr lang="en-US" sz="2000" dirty="0">
                <a:solidFill>
                  <a:prstClr val="white"/>
                </a:solidFill>
                <a:latin typeface="Myriad Web Pro" panose="020B0503030403020204" pitchFamily="34" charset="0"/>
              </a:rPr>
              <a:t>iSIGHT Partners</a:t>
            </a:r>
          </a:p>
          <a:p>
            <a:pPr algn="ctr" defTabSz="457189">
              <a:spcBef>
                <a:spcPct val="20000"/>
              </a:spcBef>
            </a:pPr>
            <a:r>
              <a:rPr lang="en-US" sz="2000" dirty="0">
                <a:solidFill>
                  <a:prstClr val="white"/>
                </a:solidFill>
                <a:latin typeface="Myriad Web Pro" panose="020B0503030403020204" pitchFamily="34" charset="0"/>
              </a:rPr>
              <a:t>The Cyber Threat Intelligence Experts</a:t>
            </a:r>
          </a:p>
        </p:txBody>
      </p:sp>
    </p:spTree>
    <p:extLst>
      <p:ext uri="{BB962C8B-B14F-4D97-AF65-F5344CB8AC3E}">
        <p14:creationId xmlns:p14="http://schemas.microsoft.com/office/powerpoint/2010/main" val="160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GCTI 3D Cover - Transparen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926"/>
            <a:ext cx="4588984" cy="55862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41076" y="2620735"/>
            <a:ext cx="37852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Please take a copy</a:t>
            </a:r>
            <a:endParaRPr lang="en-US" sz="5400" dirty="0"/>
          </a:p>
        </p:txBody>
      </p:sp>
      <p:sp>
        <p:nvSpPr>
          <p:cNvPr id="2" name="Rectangle 1"/>
          <p:cNvSpPr/>
          <p:nvPr/>
        </p:nvSpPr>
        <p:spPr>
          <a:xfrm>
            <a:off x="4189862" y="459344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Available to download at: http</a:t>
            </a:r>
            <a:r>
              <a:rPr lang="en-GB" dirty="0"/>
              <a:t>://info.isightpartners.com/definitive-guide</a:t>
            </a:r>
          </a:p>
        </p:txBody>
      </p:sp>
    </p:spTree>
    <p:extLst>
      <p:ext uri="{BB962C8B-B14F-4D97-AF65-F5344CB8AC3E}">
        <p14:creationId xmlns:p14="http://schemas.microsoft.com/office/powerpoint/2010/main" val="79753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Intelligence?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27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Intelligence is information that has been collected, processed and disseminated with the purpose of:</a:t>
            </a:r>
          </a:p>
          <a:p>
            <a:pPr lvl="1"/>
            <a:r>
              <a:rPr lang="en-US" dirty="0"/>
              <a:t>Reducing the degree of uncertainty about an adversary, potential adversary, situation or threat, which may be experienced by decision makers. </a:t>
            </a:r>
          </a:p>
          <a:p>
            <a:pPr lvl="1"/>
            <a:r>
              <a:rPr lang="en-US" dirty="0"/>
              <a:t>So they can make </a:t>
            </a:r>
            <a:r>
              <a:rPr lang="en-US" b="1" dirty="0">
                <a:solidFill>
                  <a:srgbClr val="FF0000"/>
                </a:solidFill>
              </a:rPr>
              <a:t>informed</a:t>
            </a:r>
            <a:r>
              <a:rPr lang="en-US" b="1" dirty="0">
                <a:solidFill>
                  <a:schemeClr val="tx1"/>
                </a:solidFill>
              </a:rPr>
              <a:t>,</a:t>
            </a:r>
            <a:r>
              <a:rPr lang="en-US" b="1" dirty="0">
                <a:solidFill>
                  <a:srgbClr val="FF0000"/>
                </a:solidFill>
              </a:rPr>
              <a:t> reasoned</a:t>
            </a:r>
            <a:r>
              <a:rPr lang="en-US" dirty="0"/>
              <a:t>, and </a:t>
            </a:r>
            <a:r>
              <a:rPr lang="en-US" b="1" dirty="0">
                <a:solidFill>
                  <a:srgbClr val="FF0000"/>
                </a:solidFill>
              </a:rPr>
              <a:t>timely</a:t>
            </a:r>
            <a:r>
              <a:rPr lang="en-US" b="1" dirty="0"/>
              <a:t> </a:t>
            </a:r>
            <a:r>
              <a:rPr lang="en-US" dirty="0"/>
              <a:t>decisions.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507" y="501229"/>
            <a:ext cx="7923307" cy="76517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Cyber Threat Intelligence -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1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07" y="209550"/>
            <a:ext cx="7806705" cy="102023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Cyber Threat Intelligence -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506" y="1853677"/>
            <a:ext cx="7921626" cy="33676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Not to be confused with: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 smtClean="0"/>
              <a:t>“Information </a:t>
            </a:r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unprocessed data of every description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that may be used in the production of intelligence. It is normally collected by </a:t>
            </a:r>
            <a:r>
              <a:rPr lang="en-US" dirty="0">
                <a:solidFill>
                  <a:srgbClr val="FF0000"/>
                </a:solidFill>
              </a:rPr>
              <a:t>individual </a:t>
            </a:r>
            <a:r>
              <a:rPr lang="en-US" dirty="0"/>
              <a:t>sensors, systems or capabilities</a:t>
            </a:r>
            <a:r>
              <a:rPr lang="en-US" dirty="0" smtClean="0"/>
              <a:t>.”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61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Intelligence Cycle – Simple Version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/>
          </p:nvPr>
        </p:nvGraphicFramePr>
        <p:xfrm>
          <a:off x="1524001" y="1743515"/>
          <a:ext cx="5650523" cy="3717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2948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2081" y="442911"/>
            <a:ext cx="5935980" cy="56445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The Full Intelligence Cycle</a:t>
            </a:r>
            <a:endParaRPr lang="en-GB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2858003" y="2233290"/>
          <a:ext cx="3871272" cy="2735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3426" y="2075411"/>
            <a:ext cx="1520785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Requestor/User</a:t>
            </a:r>
            <a:endParaRPr lang="en-GB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057276" y="1578973"/>
            <a:ext cx="1482876" cy="10772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Intelligence Requirements (Standing and Priority)</a:t>
            </a:r>
            <a:endParaRPr lang="en-GB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173222" y="1636804"/>
            <a:ext cx="1240835" cy="584775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Collection Plan</a:t>
            </a:r>
            <a:endParaRPr lang="en-GB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434869" y="1286586"/>
            <a:ext cx="1376344" cy="584775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Requests for Information</a:t>
            </a:r>
            <a:endParaRPr lang="en-GB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7536123" y="913260"/>
            <a:ext cx="1240835" cy="584775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Check databases</a:t>
            </a:r>
            <a:endParaRPr lang="en-GB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525088" y="1940902"/>
            <a:ext cx="1240835" cy="584775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Task Collection</a:t>
            </a:r>
            <a:endParaRPr lang="en-GB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434869" y="1894734"/>
            <a:ext cx="758434" cy="33855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Tasks</a:t>
            </a:r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729276" y="4000551"/>
            <a:ext cx="1240835" cy="83099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Information &amp; Intelligence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235183" y="5063057"/>
            <a:ext cx="1240835" cy="83099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(Time) Critical Intelligence</a:t>
            </a:r>
            <a:endParaRPr lang="en-GB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2510344" y="4096699"/>
            <a:ext cx="1240835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Intelligence</a:t>
            </a:r>
            <a:endParaRPr lang="en-GB" sz="1600" dirty="0"/>
          </a:p>
        </p:txBody>
      </p:sp>
      <p:cxnSp>
        <p:nvCxnSpPr>
          <p:cNvPr id="24" name="Straight Arrow Connector 23"/>
          <p:cNvCxnSpPr>
            <a:stCxn id="10" idx="3"/>
          </p:cNvCxnSpPr>
          <p:nvPr/>
        </p:nvCxnSpPr>
        <p:spPr>
          <a:xfrm>
            <a:off x="1844211" y="2244688"/>
            <a:ext cx="21313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</p:cNvCxnSpPr>
          <p:nvPr/>
        </p:nvCxnSpPr>
        <p:spPr>
          <a:xfrm>
            <a:off x="3540153" y="2117583"/>
            <a:ext cx="633069" cy="2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214783" y="2052176"/>
            <a:ext cx="31030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819482" y="1381033"/>
            <a:ext cx="716641" cy="118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2"/>
          </p:cNvCxnSpPr>
          <p:nvPr/>
        </p:nvCxnSpPr>
        <p:spPr>
          <a:xfrm flipH="1">
            <a:off x="7145505" y="2525677"/>
            <a:ext cx="1" cy="14940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4" idx="3"/>
            <a:endCxn id="19" idx="3"/>
          </p:cNvCxnSpPr>
          <p:nvPr/>
        </p:nvCxnSpPr>
        <p:spPr>
          <a:xfrm flipH="1">
            <a:off x="7970111" y="1205647"/>
            <a:ext cx="806847" cy="3210402"/>
          </a:xfrm>
          <a:prstGeom prst="bentConnector3">
            <a:avLst>
              <a:gd name="adj1" fmla="val -2833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814087" y="4435253"/>
            <a:ext cx="91518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145504" y="4831548"/>
            <a:ext cx="0" cy="23150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10" idx="2"/>
          </p:cNvCxnSpPr>
          <p:nvPr/>
        </p:nvCxnSpPr>
        <p:spPr>
          <a:xfrm rot="10800000">
            <a:off x="1083819" y="2413965"/>
            <a:ext cx="5130964" cy="3215180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1384918" y="2525676"/>
            <a:ext cx="1678651" cy="78483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7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Diagram 16"/>
          <p:cNvGraphicFramePr/>
          <p:nvPr>
            <p:extLst/>
          </p:nvPr>
        </p:nvGraphicFramePr>
        <p:xfrm>
          <a:off x="1502163" y="2172495"/>
          <a:ext cx="60960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386865" y="2281564"/>
            <a:ext cx="8276493" cy="921398"/>
            <a:chOff x="386862" y="1899084"/>
            <a:chExt cx="8276493" cy="1054746"/>
          </a:xfr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</p:grpSpPr>
        <p:sp>
          <p:nvSpPr>
            <p:cNvPr id="36" name="Isosceles Triangle 35"/>
            <p:cNvSpPr/>
            <p:nvPr/>
          </p:nvSpPr>
          <p:spPr>
            <a:xfrm>
              <a:off x="386862" y="1899084"/>
              <a:ext cx="3284475" cy="10547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/>
          </p:nvSpPr>
          <p:spPr>
            <a:xfrm>
              <a:off x="3671337" y="1899084"/>
              <a:ext cx="2919963" cy="10547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/>
          </p:nvSpPr>
          <p:spPr>
            <a:xfrm>
              <a:off x="6591301" y="1899084"/>
              <a:ext cx="2072054" cy="10547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847" y="374259"/>
            <a:ext cx="8547655" cy="564452"/>
          </a:xfrm>
        </p:spPr>
        <p:txBody>
          <a:bodyPr>
            <a:noAutofit/>
          </a:bodyPr>
          <a:lstStyle/>
          <a:p>
            <a:r>
              <a:rPr lang="en-US" sz="4000" dirty="0"/>
              <a:t>Cyber Threat Intelligence Production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/>
              <a:t>Formal Process Yields Rich, Contextual Threat Intelligence</a:t>
            </a:r>
          </a:p>
        </p:txBody>
      </p:sp>
      <p:sp>
        <p:nvSpPr>
          <p:cNvPr id="6" name="Chevron 5"/>
          <p:cNvSpPr/>
          <p:nvPr/>
        </p:nvSpPr>
        <p:spPr>
          <a:xfrm>
            <a:off x="159783" y="3202963"/>
            <a:ext cx="8833641" cy="173642"/>
          </a:xfrm>
          <a:prstGeom prst="chevron">
            <a:avLst/>
          </a:prstGeom>
          <a:solidFill>
            <a:srgbClr val="95373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78">
              <a:lnSpc>
                <a:spcPts val="1200"/>
              </a:lnSpc>
              <a:defRPr/>
            </a:pPr>
            <a:endParaRPr lang="en-US" kern="0" dirty="0">
              <a:latin typeface="Tw Cen MT Condensed Extra Bold" panose="020B0803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 flipH="1">
            <a:off x="1141762" y="3610715"/>
            <a:ext cx="947309" cy="929483"/>
          </a:xfrm>
          <a:prstGeom prst="rect">
            <a:avLst/>
          </a:prstGeom>
          <a:gradFill>
            <a:gsLst>
              <a:gs pos="0">
                <a:srgbClr val="1C7090">
                  <a:alpha val="49000"/>
                </a:srgb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lnSpc>
                <a:spcPts val="1200"/>
              </a:lnSpc>
            </a:pPr>
            <a:r>
              <a:rPr lang="en-US" sz="1000" dirty="0">
                <a:solidFill>
                  <a:schemeClr val="tx1"/>
                </a:solidFill>
              </a:rPr>
              <a:t>Intelligence Requirements created based on Clients, Sectors and Adversaries</a:t>
            </a:r>
          </a:p>
        </p:txBody>
      </p:sp>
      <p:sp>
        <p:nvSpPr>
          <p:cNvPr id="51" name="Freeform 50"/>
          <p:cNvSpPr/>
          <p:nvPr/>
        </p:nvSpPr>
        <p:spPr>
          <a:xfrm>
            <a:off x="1136519" y="3532749"/>
            <a:ext cx="957795" cy="69285"/>
          </a:xfrm>
          <a:custGeom>
            <a:avLst/>
            <a:gdLst>
              <a:gd name="connsiteX0" fmla="*/ 0 w 6457950"/>
              <a:gd name="connsiteY0" fmla="*/ 847725 h 847725"/>
              <a:gd name="connsiteX1" fmla="*/ 1352550 w 6457950"/>
              <a:gd name="connsiteY1" fmla="*/ 0 h 847725"/>
              <a:gd name="connsiteX2" fmla="*/ 5086350 w 6457950"/>
              <a:gd name="connsiteY2" fmla="*/ 0 h 847725"/>
              <a:gd name="connsiteX3" fmla="*/ 6457950 w 6457950"/>
              <a:gd name="connsiteY3" fmla="*/ 838200 h 847725"/>
              <a:gd name="connsiteX4" fmla="*/ 0 w 6457950"/>
              <a:gd name="connsiteY4" fmla="*/ 847725 h 847725"/>
              <a:gd name="connsiteX0" fmla="*/ 0 w 6457950"/>
              <a:gd name="connsiteY0" fmla="*/ 847725 h 847725"/>
              <a:gd name="connsiteX1" fmla="*/ 725749 w 6457950"/>
              <a:gd name="connsiteY1" fmla="*/ 17390 h 847725"/>
              <a:gd name="connsiteX2" fmla="*/ 5086350 w 6457950"/>
              <a:gd name="connsiteY2" fmla="*/ 0 h 847725"/>
              <a:gd name="connsiteX3" fmla="*/ 6457950 w 6457950"/>
              <a:gd name="connsiteY3" fmla="*/ 838200 h 847725"/>
              <a:gd name="connsiteX4" fmla="*/ 0 w 6457950"/>
              <a:gd name="connsiteY4" fmla="*/ 847725 h 847725"/>
              <a:gd name="connsiteX0" fmla="*/ 0 w 6457950"/>
              <a:gd name="connsiteY0" fmla="*/ 847725 h 847725"/>
              <a:gd name="connsiteX1" fmla="*/ 725749 w 6457950"/>
              <a:gd name="connsiteY1" fmla="*/ 17390 h 847725"/>
              <a:gd name="connsiteX2" fmla="*/ 5741642 w 6457950"/>
              <a:gd name="connsiteY2" fmla="*/ 0 h 847725"/>
              <a:gd name="connsiteX3" fmla="*/ 6457950 w 6457950"/>
              <a:gd name="connsiteY3" fmla="*/ 838200 h 847725"/>
              <a:gd name="connsiteX4" fmla="*/ 0 w 6457950"/>
              <a:gd name="connsiteY4" fmla="*/ 847725 h 847725"/>
              <a:gd name="connsiteX0" fmla="*/ 0 w 6457950"/>
              <a:gd name="connsiteY0" fmla="*/ 830335 h 830335"/>
              <a:gd name="connsiteX1" fmla="*/ 725749 w 6457950"/>
              <a:gd name="connsiteY1" fmla="*/ 0 h 830335"/>
              <a:gd name="connsiteX2" fmla="*/ 5751139 w 6457950"/>
              <a:gd name="connsiteY2" fmla="*/ 69559 h 830335"/>
              <a:gd name="connsiteX3" fmla="*/ 6457950 w 6457950"/>
              <a:gd name="connsiteY3" fmla="*/ 820810 h 830335"/>
              <a:gd name="connsiteX4" fmla="*/ 0 w 6457950"/>
              <a:gd name="connsiteY4" fmla="*/ 830335 h 830335"/>
              <a:gd name="connsiteX0" fmla="*/ 0 w 6457950"/>
              <a:gd name="connsiteY0" fmla="*/ 865115 h 865115"/>
              <a:gd name="connsiteX1" fmla="*/ 725749 w 6457950"/>
              <a:gd name="connsiteY1" fmla="*/ 34780 h 865115"/>
              <a:gd name="connsiteX2" fmla="*/ 5751139 w 6457950"/>
              <a:gd name="connsiteY2" fmla="*/ 0 h 865115"/>
              <a:gd name="connsiteX3" fmla="*/ 6457950 w 6457950"/>
              <a:gd name="connsiteY3" fmla="*/ 855590 h 865115"/>
              <a:gd name="connsiteX4" fmla="*/ 0 w 6457950"/>
              <a:gd name="connsiteY4" fmla="*/ 865115 h 865115"/>
              <a:gd name="connsiteX0" fmla="*/ 0 w 6457950"/>
              <a:gd name="connsiteY0" fmla="*/ 830335 h 830335"/>
              <a:gd name="connsiteX1" fmla="*/ 725749 w 6457950"/>
              <a:gd name="connsiteY1" fmla="*/ 0 h 830335"/>
              <a:gd name="connsiteX2" fmla="*/ 5751139 w 6457950"/>
              <a:gd name="connsiteY2" fmla="*/ 17389 h 830335"/>
              <a:gd name="connsiteX3" fmla="*/ 6457950 w 6457950"/>
              <a:gd name="connsiteY3" fmla="*/ 820810 h 830335"/>
              <a:gd name="connsiteX4" fmla="*/ 0 w 6457950"/>
              <a:gd name="connsiteY4" fmla="*/ 830335 h 830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7950" h="830335">
                <a:moveTo>
                  <a:pt x="0" y="830335"/>
                </a:moveTo>
                <a:lnTo>
                  <a:pt x="725749" y="0"/>
                </a:lnTo>
                <a:lnTo>
                  <a:pt x="5751139" y="17389"/>
                </a:lnTo>
                <a:lnTo>
                  <a:pt x="6457950" y="820810"/>
                </a:lnTo>
                <a:lnTo>
                  <a:pt x="0" y="830335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67000"/>
                </a:schemeClr>
              </a:gs>
              <a:gs pos="100000">
                <a:schemeClr val="bg1">
                  <a:lumMod val="95000"/>
                  <a:alpha val="67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endParaRPr lang="en-US" sz="1400"/>
          </a:p>
        </p:txBody>
      </p:sp>
      <p:sp>
        <p:nvSpPr>
          <p:cNvPr id="54" name="Rectangle 53"/>
          <p:cNvSpPr/>
          <p:nvPr/>
        </p:nvSpPr>
        <p:spPr>
          <a:xfrm flipH="1">
            <a:off x="2125383" y="3602034"/>
            <a:ext cx="947309" cy="929483"/>
          </a:xfrm>
          <a:prstGeom prst="rect">
            <a:avLst/>
          </a:prstGeom>
          <a:gradFill>
            <a:gsLst>
              <a:gs pos="0">
                <a:srgbClr val="1C7090">
                  <a:alpha val="49000"/>
                </a:srgb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lnSpc>
                <a:spcPts val="1200"/>
              </a:lnSpc>
            </a:pPr>
            <a:r>
              <a:rPr lang="en-US" sz="1000" dirty="0">
                <a:solidFill>
                  <a:schemeClr val="tx1"/>
                </a:solidFill>
              </a:rPr>
              <a:t>Requirements</a:t>
            </a:r>
          </a:p>
          <a:p>
            <a:pPr>
              <a:lnSpc>
                <a:spcPts val="1200"/>
              </a:lnSpc>
            </a:pPr>
            <a:r>
              <a:rPr lang="en-US" sz="1000" dirty="0">
                <a:solidFill>
                  <a:schemeClr val="tx1"/>
                </a:solidFill>
              </a:rPr>
              <a:t>prioritized </a:t>
            </a:r>
          </a:p>
          <a:p>
            <a:pPr>
              <a:lnSpc>
                <a:spcPts val="1200"/>
              </a:lnSpc>
            </a:pPr>
            <a:r>
              <a:rPr lang="en-US" sz="1000" dirty="0">
                <a:solidFill>
                  <a:schemeClr val="tx1"/>
                </a:solidFill>
              </a:rPr>
              <a:t>by analysts,</a:t>
            </a:r>
          </a:p>
          <a:p>
            <a:pPr>
              <a:lnSpc>
                <a:spcPts val="1200"/>
              </a:lnSpc>
            </a:pPr>
            <a:r>
              <a:rPr lang="en-US" sz="1000" dirty="0">
                <a:solidFill>
                  <a:schemeClr val="tx1"/>
                </a:solidFill>
              </a:rPr>
              <a:t>matched to</a:t>
            </a:r>
          </a:p>
          <a:p>
            <a:pPr>
              <a:lnSpc>
                <a:spcPts val="1200"/>
              </a:lnSpc>
            </a:pPr>
            <a:r>
              <a:rPr lang="en-US" sz="1000" dirty="0">
                <a:solidFill>
                  <a:schemeClr val="tx1"/>
                </a:solidFill>
              </a:rPr>
              <a:t>current </a:t>
            </a:r>
          </a:p>
          <a:p>
            <a:pPr>
              <a:lnSpc>
                <a:spcPts val="1200"/>
              </a:lnSpc>
            </a:pPr>
            <a:r>
              <a:rPr lang="en-US" sz="1000" dirty="0">
                <a:solidFill>
                  <a:schemeClr val="tx1"/>
                </a:solidFill>
              </a:rPr>
              <a:t>holdings then </a:t>
            </a:r>
          </a:p>
          <a:p>
            <a:pPr>
              <a:lnSpc>
                <a:spcPts val="1200"/>
              </a:lnSpc>
            </a:pPr>
            <a:r>
              <a:rPr lang="en-US" sz="1000" dirty="0">
                <a:solidFill>
                  <a:schemeClr val="tx1"/>
                </a:solidFill>
              </a:rPr>
              <a:t>passed to global</a:t>
            </a:r>
          </a:p>
          <a:p>
            <a:pPr>
              <a:lnSpc>
                <a:spcPts val="1200"/>
              </a:lnSpc>
            </a:pPr>
            <a:r>
              <a:rPr lang="en-US" sz="1000" dirty="0">
                <a:solidFill>
                  <a:schemeClr val="tx1"/>
                </a:solidFill>
              </a:rPr>
              <a:t>research teams</a:t>
            </a:r>
          </a:p>
        </p:txBody>
      </p:sp>
      <p:sp>
        <p:nvSpPr>
          <p:cNvPr id="55" name="Freeform 54"/>
          <p:cNvSpPr/>
          <p:nvPr/>
        </p:nvSpPr>
        <p:spPr>
          <a:xfrm>
            <a:off x="2120139" y="3532749"/>
            <a:ext cx="957795" cy="69285"/>
          </a:xfrm>
          <a:custGeom>
            <a:avLst/>
            <a:gdLst>
              <a:gd name="connsiteX0" fmla="*/ 0 w 6457950"/>
              <a:gd name="connsiteY0" fmla="*/ 847725 h 847725"/>
              <a:gd name="connsiteX1" fmla="*/ 1352550 w 6457950"/>
              <a:gd name="connsiteY1" fmla="*/ 0 h 847725"/>
              <a:gd name="connsiteX2" fmla="*/ 5086350 w 6457950"/>
              <a:gd name="connsiteY2" fmla="*/ 0 h 847725"/>
              <a:gd name="connsiteX3" fmla="*/ 6457950 w 6457950"/>
              <a:gd name="connsiteY3" fmla="*/ 838200 h 847725"/>
              <a:gd name="connsiteX4" fmla="*/ 0 w 6457950"/>
              <a:gd name="connsiteY4" fmla="*/ 847725 h 847725"/>
              <a:gd name="connsiteX0" fmla="*/ 0 w 6457950"/>
              <a:gd name="connsiteY0" fmla="*/ 847725 h 847725"/>
              <a:gd name="connsiteX1" fmla="*/ 725749 w 6457950"/>
              <a:gd name="connsiteY1" fmla="*/ 17390 h 847725"/>
              <a:gd name="connsiteX2" fmla="*/ 5086350 w 6457950"/>
              <a:gd name="connsiteY2" fmla="*/ 0 h 847725"/>
              <a:gd name="connsiteX3" fmla="*/ 6457950 w 6457950"/>
              <a:gd name="connsiteY3" fmla="*/ 838200 h 847725"/>
              <a:gd name="connsiteX4" fmla="*/ 0 w 6457950"/>
              <a:gd name="connsiteY4" fmla="*/ 847725 h 847725"/>
              <a:gd name="connsiteX0" fmla="*/ 0 w 6457950"/>
              <a:gd name="connsiteY0" fmla="*/ 847725 h 847725"/>
              <a:gd name="connsiteX1" fmla="*/ 725749 w 6457950"/>
              <a:gd name="connsiteY1" fmla="*/ 17390 h 847725"/>
              <a:gd name="connsiteX2" fmla="*/ 5741642 w 6457950"/>
              <a:gd name="connsiteY2" fmla="*/ 0 h 847725"/>
              <a:gd name="connsiteX3" fmla="*/ 6457950 w 6457950"/>
              <a:gd name="connsiteY3" fmla="*/ 838200 h 847725"/>
              <a:gd name="connsiteX4" fmla="*/ 0 w 6457950"/>
              <a:gd name="connsiteY4" fmla="*/ 847725 h 847725"/>
              <a:gd name="connsiteX0" fmla="*/ 0 w 6457950"/>
              <a:gd name="connsiteY0" fmla="*/ 830335 h 830335"/>
              <a:gd name="connsiteX1" fmla="*/ 725749 w 6457950"/>
              <a:gd name="connsiteY1" fmla="*/ 0 h 830335"/>
              <a:gd name="connsiteX2" fmla="*/ 5751139 w 6457950"/>
              <a:gd name="connsiteY2" fmla="*/ 69559 h 830335"/>
              <a:gd name="connsiteX3" fmla="*/ 6457950 w 6457950"/>
              <a:gd name="connsiteY3" fmla="*/ 820810 h 830335"/>
              <a:gd name="connsiteX4" fmla="*/ 0 w 6457950"/>
              <a:gd name="connsiteY4" fmla="*/ 830335 h 830335"/>
              <a:gd name="connsiteX0" fmla="*/ 0 w 6457950"/>
              <a:gd name="connsiteY0" fmla="*/ 865115 h 865115"/>
              <a:gd name="connsiteX1" fmla="*/ 725749 w 6457950"/>
              <a:gd name="connsiteY1" fmla="*/ 34780 h 865115"/>
              <a:gd name="connsiteX2" fmla="*/ 5751139 w 6457950"/>
              <a:gd name="connsiteY2" fmla="*/ 0 h 865115"/>
              <a:gd name="connsiteX3" fmla="*/ 6457950 w 6457950"/>
              <a:gd name="connsiteY3" fmla="*/ 855590 h 865115"/>
              <a:gd name="connsiteX4" fmla="*/ 0 w 6457950"/>
              <a:gd name="connsiteY4" fmla="*/ 865115 h 865115"/>
              <a:gd name="connsiteX0" fmla="*/ 0 w 6457950"/>
              <a:gd name="connsiteY0" fmla="*/ 830335 h 830335"/>
              <a:gd name="connsiteX1" fmla="*/ 725749 w 6457950"/>
              <a:gd name="connsiteY1" fmla="*/ 0 h 830335"/>
              <a:gd name="connsiteX2" fmla="*/ 5751139 w 6457950"/>
              <a:gd name="connsiteY2" fmla="*/ 17389 h 830335"/>
              <a:gd name="connsiteX3" fmla="*/ 6457950 w 6457950"/>
              <a:gd name="connsiteY3" fmla="*/ 820810 h 830335"/>
              <a:gd name="connsiteX4" fmla="*/ 0 w 6457950"/>
              <a:gd name="connsiteY4" fmla="*/ 830335 h 830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7950" h="830335">
                <a:moveTo>
                  <a:pt x="0" y="830335"/>
                </a:moveTo>
                <a:lnTo>
                  <a:pt x="725749" y="0"/>
                </a:lnTo>
                <a:lnTo>
                  <a:pt x="5751139" y="17389"/>
                </a:lnTo>
                <a:lnTo>
                  <a:pt x="6457950" y="820810"/>
                </a:lnTo>
                <a:lnTo>
                  <a:pt x="0" y="830335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67000"/>
                </a:schemeClr>
              </a:gs>
              <a:gs pos="100000">
                <a:schemeClr val="bg1">
                  <a:lumMod val="95000"/>
                  <a:alpha val="67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endParaRPr lang="en-US" sz="1400"/>
          </a:p>
        </p:txBody>
      </p:sp>
      <p:sp>
        <p:nvSpPr>
          <p:cNvPr id="58" name="Rectangle 57"/>
          <p:cNvSpPr/>
          <p:nvPr/>
        </p:nvSpPr>
        <p:spPr>
          <a:xfrm flipH="1">
            <a:off x="3109004" y="3602034"/>
            <a:ext cx="947309" cy="929483"/>
          </a:xfrm>
          <a:prstGeom prst="rect">
            <a:avLst/>
          </a:prstGeom>
          <a:gradFill>
            <a:gsLst>
              <a:gs pos="0">
                <a:srgbClr val="1C7090">
                  <a:alpha val="49000"/>
                </a:srgb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lnSpc>
                <a:spcPts val="1200"/>
              </a:lnSpc>
            </a:pPr>
            <a:r>
              <a:rPr lang="en-US" sz="1000" dirty="0">
                <a:solidFill>
                  <a:schemeClr val="tx1"/>
                </a:solidFill>
              </a:rPr>
              <a:t>Collection </a:t>
            </a:r>
          </a:p>
          <a:p>
            <a:pPr>
              <a:lnSpc>
                <a:spcPts val="1200"/>
              </a:lnSpc>
            </a:pPr>
            <a:r>
              <a:rPr lang="en-US" sz="1000" dirty="0">
                <a:solidFill>
                  <a:schemeClr val="tx1"/>
                </a:solidFill>
              </a:rPr>
              <a:t>planning and tasking of</a:t>
            </a:r>
          </a:p>
          <a:p>
            <a:pPr>
              <a:lnSpc>
                <a:spcPts val="1200"/>
              </a:lnSpc>
            </a:pPr>
            <a:r>
              <a:rPr lang="en-US" sz="1000" dirty="0">
                <a:solidFill>
                  <a:schemeClr val="tx1"/>
                </a:solidFill>
              </a:rPr>
              <a:t>global  research teams</a:t>
            </a:r>
          </a:p>
        </p:txBody>
      </p:sp>
      <p:sp>
        <p:nvSpPr>
          <p:cNvPr id="59" name="Freeform 58"/>
          <p:cNvSpPr/>
          <p:nvPr/>
        </p:nvSpPr>
        <p:spPr>
          <a:xfrm>
            <a:off x="3103761" y="3532749"/>
            <a:ext cx="957795" cy="69285"/>
          </a:xfrm>
          <a:custGeom>
            <a:avLst/>
            <a:gdLst>
              <a:gd name="connsiteX0" fmla="*/ 0 w 6457950"/>
              <a:gd name="connsiteY0" fmla="*/ 847725 h 847725"/>
              <a:gd name="connsiteX1" fmla="*/ 1352550 w 6457950"/>
              <a:gd name="connsiteY1" fmla="*/ 0 h 847725"/>
              <a:gd name="connsiteX2" fmla="*/ 5086350 w 6457950"/>
              <a:gd name="connsiteY2" fmla="*/ 0 h 847725"/>
              <a:gd name="connsiteX3" fmla="*/ 6457950 w 6457950"/>
              <a:gd name="connsiteY3" fmla="*/ 838200 h 847725"/>
              <a:gd name="connsiteX4" fmla="*/ 0 w 6457950"/>
              <a:gd name="connsiteY4" fmla="*/ 847725 h 847725"/>
              <a:gd name="connsiteX0" fmla="*/ 0 w 6457950"/>
              <a:gd name="connsiteY0" fmla="*/ 847725 h 847725"/>
              <a:gd name="connsiteX1" fmla="*/ 725749 w 6457950"/>
              <a:gd name="connsiteY1" fmla="*/ 17390 h 847725"/>
              <a:gd name="connsiteX2" fmla="*/ 5086350 w 6457950"/>
              <a:gd name="connsiteY2" fmla="*/ 0 h 847725"/>
              <a:gd name="connsiteX3" fmla="*/ 6457950 w 6457950"/>
              <a:gd name="connsiteY3" fmla="*/ 838200 h 847725"/>
              <a:gd name="connsiteX4" fmla="*/ 0 w 6457950"/>
              <a:gd name="connsiteY4" fmla="*/ 847725 h 847725"/>
              <a:gd name="connsiteX0" fmla="*/ 0 w 6457950"/>
              <a:gd name="connsiteY0" fmla="*/ 847725 h 847725"/>
              <a:gd name="connsiteX1" fmla="*/ 725749 w 6457950"/>
              <a:gd name="connsiteY1" fmla="*/ 17390 h 847725"/>
              <a:gd name="connsiteX2" fmla="*/ 5741642 w 6457950"/>
              <a:gd name="connsiteY2" fmla="*/ 0 h 847725"/>
              <a:gd name="connsiteX3" fmla="*/ 6457950 w 6457950"/>
              <a:gd name="connsiteY3" fmla="*/ 838200 h 847725"/>
              <a:gd name="connsiteX4" fmla="*/ 0 w 6457950"/>
              <a:gd name="connsiteY4" fmla="*/ 847725 h 847725"/>
              <a:gd name="connsiteX0" fmla="*/ 0 w 6457950"/>
              <a:gd name="connsiteY0" fmla="*/ 830335 h 830335"/>
              <a:gd name="connsiteX1" fmla="*/ 725749 w 6457950"/>
              <a:gd name="connsiteY1" fmla="*/ 0 h 830335"/>
              <a:gd name="connsiteX2" fmla="*/ 5751139 w 6457950"/>
              <a:gd name="connsiteY2" fmla="*/ 69559 h 830335"/>
              <a:gd name="connsiteX3" fmla="*/ 6457950 w 6457950"/>
              <a:gd name="connsiteY3" fmla="*/ 820810 h 830335"/>
              <a:gd name="connsiteX4" fmla="*/ 0 w 6457950"/>
              <a:gd name="connsiteY4" fmla="*/ 830335 h 830335"/>
              <a:gd name="connsiteX0" fmla="*/ 0 w 6457950"/>
              <a:gd name="connsiteY0" fmla="*/ 865115 h 865115"/>
              <a:gd name="connsiteX1" fmla="*/ 725749 w 6457950"/>
              <a:gd name="connsiteY1" fmla="*/ 34780 h 865115"/>
              <a:gd name="connsiteX2" fmla="*/ 5751139 w 6457950"/>
              <a:gd name="connsiteY2" fmla="*/ 0 h 865115"/>
              <a:gd name="connsiteX3" fmla="*/ 6457950 w 6457950"/>
              <a:gd name="connsiteY3" fmla="*/ 855590 h 865115"/>
              <a:gd name="connsiteX4" fmla="*/ 0 w 6457950"/>
              <a:gd name="connsiteY4" fmla="*/ 865115 h 865115"/>
              <a:gd name="connsiteX0" fmla="*/ 0 w 6457950"/>
              <a:gd name="connsiteY0" fmla="*/ 830335 h 830335"/>
              <a:gd name="connsiteX1" fmla="*/ 725749 w 6457950"/>
              <a:gd name="connsiteY1" fmla="*/ 0 h 830335"/>
              <a:gd name="connsiteX2" fmla="*/ 5751139 w 6457950"/>
              <a:gd name="connsiteY2" fmla="*/ 17389 h 830335"/>
              <a:gd name="connsiteX3" fmla="*/ 6457950 w 6457950"/>
              <a:gd name="connsiteY3" fmla="*/ 820810 h 830335"/>
              <a:gd name="connsiteX4" fmla="*/ 0 w 6457950"/>
              <a:gd name="connsiteY4" fmla="*/ 830335 h 830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7950" h="830335">
                <a:moveTo>
                  <a:pt x="0" y="830335"/>
                </a:moveTo>
                <a:lnTo>
                  <a:pt x="725749" y="0"/>
                </a:lnTo>
                <a:lnTo>
                  <a:pt x="5751139" y="17389"/>
                </a:lnTo>
                <a:lnTo>
                  <a:pt x="6457950" y="820810"/>
                </a:lnTo>
                <a:lnTo>
                  <a:pt x="0" y="830335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67000"/>
                </a:schemeClr>
              </a:gs>
              <a:gs pos="100000">
                <a:schemeClr val="bg1">
                  <a:lumMod val="95000"/>
                  <a:alpha val="67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endParaRPr lang="en-US" sz="1400"/>
          </a:p>
        </p:txBody>
      </p:sp>
      <p:sp>
        <p:nvSpPr>
          <p:cNvPr id="62" name="Rectangle 61"/>
          <p:cNvSpPr/>
          <p:nvPr/>
        </p:nvSpPr>
        <p:spPr>
          <a:xfrm flipH="1">
            <a:off x="4092625" y="3602034"/>
            <a:ext cx="947309" cy="929483"/>
          </a:xfrm>
          <a:prstGeom prst="rect">
            <a:avLst/>
          </a:prstGeom>
          <a:gradFill>
            <a:gsLst>
              <a:gs pos="0">
                <a:srgbClr val="1C7090">
                  <a:alpha val="49000"/>
                </a:srgb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lnSpc>
                <a:spcPts val="1200"/>
              </a:lnSpc>
            </a:pPr>
            <a:r>
              <a:rPr lang="en-US" sz="1000" dirty="0">
                <a:solidFill>
                  <a:schemeClr val="tx1"/>
                </a:solidFill>
              </a:rPr>
              <a:t>Requirements </a:t>
            </a:r>
          </a:p>
          <a:p>
            <a:pPr>
              <a:lnSpc>
                <a:spcPts val="1200"/>
              </a:lnSpc>
            </a:pPr>
            <a:r>
              <a:rPr lang="en-US" sz="1000" dirty="0">
                <a:solidFill>
                  <a:schemeClr val="tx1"/>
                </a:solidFill>
              </a:rPr>
              <a:t>collected by global  research teams and returned to</a:t>
            </a:r>
          </a:p>
          <a:p>
            <a:pPr>
              <a:lnSpc>
                <a:spcPts val="1200"/>
              </a:lnSpc>
            </a:pPr>
            <a:r>
              <a:rPr lang="en-US" sz="1000" dirty="0">
                <a:solidFill>
                  <a:schemeClr val="tx1"/>
                </a:solidFill>
              </a:rPr>
              <a:t>Fusion Centre</a:t>
            </a:r>
          </a:p>
        </p:txBody>
      </p:sp>
      <p:sp>
        <p:nvSpPr>
          <p:cNvPr id="63" name="Freeform 62"/>
          <p:cNvSpPr/>
          <p:nvPr/>
        </p:nvSpPr>
        <p:spPr>
          <a:xfrm>
            <a:off x="4087382" y="3532749"/>
            <a:ext cx="957795" cy="69285"/>
          </a:xfrm>
          <a:custGeom>
            <a:avLst/>
            <a:gdLst>
              <a:gd name="connsiteX0" fmla="*/ 0 w 6457950"/>
              <a:gd name="connsiteY0" fmla="*/ 847725 h 847725"/>
              <a:gd name="connsiteX1" fmla="*/ 1352550 w 6457950"/>
              <a:gd name="connsiteY1" fmla="*/ 0 h 847725"/>
              <a:gd name="connsiteX2" fmla="*/ 5086350 w 6457950"/>
              <a:gd name="connsiteY2" fmla="*/ 0 h 847725"/>
              <a:gd name="connsiteX3" fmla="*/ 6457950 w 6457950"/>
              <a:gd name="connsiteY3" fmla="*/ 838200 h 847725"/>
              <a:gd name="connsiteX4" fmla="*/ 0 w 6457950"/>
              <a:gd name="connsiteY4" fmla="*/ 847725 h 847725"/>
              <a:gd name="connsiteX0" fmla="*/ 0 w 6457950"/>
              <a:gd name="connsiteY0" fmla="*/ 847725 h 847725"/>
              <a:gd name="connsiteX1" fmla="*/ 725749 w 6457950"/>
              <a:gd name="connsiteY1" fmla="*/ 17390 h 847725"/>
              <a:gd name="connsiteX2" fmla="*/ 5086350 w 6457950"/>
              <a:gd name="connsiteY2" fmla="*/ 0 h 847725"/>
              <a:gd name="connsiteX3" fmla="*/ 6457950 w 6457950"/>
              <a:gd name="connsiteY3" fmla="*/ 838200 h 847725"/>
              <a:gd name="connsiteX4" fmla="*/ 0 w 6457950"/>
              <a:gd name="connsiteY4" fmla="*/ 847725 h 847725"/>
              <a:gd name="connsiteX0" fmla="*/ 0 w 6457950"/>
              <a:gd name="connsiteY0" fmla="*/ 847725 h 847725"/>
              <a:gd name="connsiteX1" fmla="*/ 725749 w 6457950"/>
              <a:gd name="connsiteY1" fmla="*/ 17390 h 847725"/>
              <a:gd name="connsiteX2" fmla="*/ 5741642 w 6457950"/>
              <a:gd name="connsiteY2" fmla="*/ 0 h 847725"/>
              <a:gd name="connsiteX3" fmla="*/ 6457950 w 6457950"/>
              <a:gd name="connsiteY3" fmla="*/ 838200 h 847725"/>
              <a:gd name="connsiteX4" fmla="*/ 0 w 6457950"/>
              <a:gd name="connsiteY4" fmla="*/ 847725 h 847725"/>
              <a:gd name="connsiteX0" fmla="*/ 0 w 6457950"/>
              <a:gd name="connsiteY0" fmla="*/ 830335 h 830335"/>
              <a:gd name="connsiteX1" fmla="*/ 725749 w 6457950"/>
              <a:gd name="connsiteY1" fmla="*/ 0 h 830335"/>
              <a:gd name="connsiteX2" fmla="*/ 5751139 w 6457950"/>
              <a:gd name="connsiteY2" fmla="*/ 69559 h 830335"/>
              <a:gd name="connsiteX3" fmla="*/ 6457950 w 6457950"/>
              <a:gd name="connsiteY3" fmla="*/ 820810 h 830335"/>
              <a:gd name="connsiteX4" fmla="*/ 0 w 6457950"/>
              <a:gd name="connsiteY4" fmla="*/ 830335 h 830335"/>
              <a:gd name="connsiteX0" fmla="*/ 0 w 6457950"/>
              <a:gd name="connsiteY0" fmla="*/ 865115 h 865115"/>
              <a:gd name="connsiteX1" fmla="*/ 725749 w 6457950"/>
              <a:gd name="connsiteY1" fmla="*/ 34780 h 865115"/>
              <a:gd name="connsiteX2" fmla="*/ 5751139 w 6457950"/>
              <a:gd name="connsiteY2" fmla="*/ 0 h 865115"/>
              <a:gd name="connsiteX3" fmla="*/ 6457950 w 6457950"/>
              <a:gd name="connsiteY3" fmla="*/ 855590 h 865115"/>
              <a:gd name="connsiteX4" fmla="*/ 0 w 6457950"/>
              <a:gd name="connsiteY4" fmla="*/ 865115 h 865115"/>
              <a:gd name="connsiteX0" fmla="*/ 0 w 6457950"/>
              <a:gd name="connsiteY0" fmla="*/ 830335 h 830335"/>
              <a:gd name="connsiteX1" fmla="*/ 725749 w 6457950"/>
              <a:gd name="connsiteY1" fmla="*/ 0 h 830335"/>
              <a:gd name="connsiteX2" fmla="*/ 5751139 w 6457950"/>
              <a:gd name="connsiteY2" fmla="*/ 17389 h 830335"/>
              <a:gd name="connsiteX3" fmla="*/ 6457950 w 6457950"/>
              <a:gd name="connsiteY3" fmla="*/ 820810 h 830335"/>
              <a:gd name="connsiteX4" fmla="*/ 0 w 6457950"/>
              <a:gd name="connsiteY4" fmla="*/ 830335 h 830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7950" h="830335">
                <a:moveTo>
                  <a:pt x="0" y="830335"/>
                </a:moveTo>
                <a:lnTo>
                  <a:pt x="725749" y="0"/>
                </a:lnTo>
                <a:lnTo>
                  <a:pt x="5751139" y="17389"/>
                </a:lnTo>
                <a:lnTo>
                  <a:pt x="6457950" y="820810"/>
                </a:lnTo>
                <a:lnTo>
                  <a:pt x="0" y="830335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67000"/>
                </a:schemeClr>
              </a:gs>
              <a:gs pos="100000">
                <a:schemeClr val="bg1">
                  <a:lumMod val="95000"/>
                  <a:alpha val="67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endParaRPr lang="en-US" sz="1400"/>
          </a:p>
        </p:txBody>
      </p:sp>
      <p:sp>
        <p:nvSpPr>
          <p:cNvPr id="66" name="Rectangle 65"/>
          <p:cNvSpPr/>
          <p:nvPr/>
        </p:nvSpPr>
        <p:spPr>
          <a:xfrm flipH="1">
            <a:off x="5076246" y="3602034"/>
            <a:ext cx="947309" cy="929483"/>
          </a:xfrm>
          <a:prstGeom prst="rect">
            <a:avLst/>
          </a:prstGeom>
          <a:gradFill>
            <a:gsLst>
              <a:gs pos="0">
                <a:srgbClr val="1C7090">
                  <a:alpha val="49000"/>
                </a:srgb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lnSpc>
                <a:spcPts val="1200"/>
              </a:lnSpc>
            </a:pPr>
            <a:r>
              <a:rPr lang="en-US" sz="1000" dirty="0">
                <a:solidFill>
                  <a:schemeClr val="tx1"/>
                </a:solidFill>
              </a:rPr>
              <a:t>Processing and exploitation</a:t>
            </a:r>
          </a:p>
          <a:p>
            <a:pPr>
              <a:lnSpc>
                <a:spcPts val="1200"/>
              </a:lnSpc>
            </a:pPr>
            <a:r>
              <a:rPr lang="en-US" sz="1000" dirty="0">
                <a:solidFill>
                  <a:schemeClr val="tx1"/>
                </a:solidFill>
              </a:rPr>
              <a:t>to standardize</a:t>
            </a:r>
          </a:p>
          <a:p>
            <a:pPr>
              <a:lnSpc>
                <a:spcPts val="1200"/>
              </a:lnSpc>
            </a:pPr>
            <a:r>
              <a:rPr lang="en-US" sz="1000" dirty="0">
                <a:solidFill>
                  <a:schemeClr val="tx1"/>
                </a:solidFill>
              </a:rPr>
              <a:t>multiple </a:t>
            </a:r>
          </a:p>
          <a:p>
            <a:pPr>
              <a:lnSpc>
                <a:spcPts val="1200"/>
              </a:lnSpc>
            </a:pPr>
            <a:r>
              <a:rPr lang="en-US" sz="1000" dirty="0">
                <a:solidFill>
                  <a:schemeClr val="tx1"/>
                </a:solidFill>
              </a:rPr>
              <a:t>information </a:t>
            </a:r>
          </a:p>
          <a:p>
            <a:pPr>
              <a:lnSpc>
                <a:spcPts val="1200"/>
              </a:lnSpc>
            </a:pPr>
            <a:r>
              <a:rPr lang="en-US" sz="1000" dirty="0">
                <a:solidFill>
                  <a:schemeClr val="tx1"/>
                </a:solidFill>
              </a:rPr>
              <a:t>sources ready for analysis</a:t>
            </a:r>
          </a:p>
        </p:txBody>
      </p:sp>
      <p:sp>
        <p:nvSpPr>
          <p:cNvPr id="67" name="Freeform 66"/>
          <p:cNvSpPr/>
          <p:nvPr/>
        </p:nvSpPr>
        <p:spPr>
          <a:xfrm>
            <a:off x="5071002" y="3532749"/>
            <a:ext cx="957795" cy="69285"/>
          </a:xfrm>
          <a:custGeom>
            <a:avLst/>
            <a:gdLst>
              <a:gd name="connsiteX0" fmla="*/ 0 w 6457950"/>
              <a:gd name="connsiteY0" fmla="*/ 847725 h 847725"/>
              <a:gd name="connsiteX1" fmla="*/ 1352550 w 6457950"/>
              <a:gd name="connsiteY1" fmla="*/ 0 h 847725"/>
              <a:gd name="connsiteX2" fmla="*/ 5086350 w 6457950"/>
              <a:gd name="connsiteY2" fmla="*/ 0 h 847725"/>
              <a:gd name="connsiteX3" fmla="*/ 6457950 w 6457950"/>
              <a:gd name="connsiteY3" fmla="*/ 838200 h 847725"/>
              <a:gd name="connsiteX4" fmla="*/ 0 w 6457950"/>
              <a:gd name="connsiteY4" fmla="*/ 847725 h 847725"/>
              <a:gd name="connsiteX0" fmla="*/ 0 w 6457950"/>
              <a:gd name="connsiteY0" fmla="*/ 847725 h 847725"/>
              <a:gd name="connsiteX1" fmla="*/ 725749 w 6457950"/>
              <a:gd name="connsiteY1" fmla="*/ 17390 h 847725"/>
              <a:gd name="connsiteX2" fmla="*/ 5086350 w 6457950"/>
              <a:gd name="connsiteY2" fmla="*/ 0 h 847725"/>
              <a:gd name="connsiteX3" fmla="*/ 6457950 w 6457950"/>
              <a:gd name="connsiteY3" fmla="*/ 838200 h 847725"/>
              <a:gd name="connsiteX4" fmla="*/ 0 w 6457950"/>
              <a:gd name="connsiteY4" fmla="*/ 847725 h 847725"/>
              <a:gd name="connsiteX0" fmla="*/ 0 w 6457950"/>
              <a:gd name="connsiteY0" fmla="*/ 847725 h 847725"/>
              <a:gd name="connsiteX1" fmla="*/ 725749 w 6457950"/>
              <a:gd name="connsiteY1" fmla="*/ 17390 h 847725"/>
              <a:gd name="connsiteX2" fmla="*/ 5741642 w 6457950"/>
              <a:gd name="connsiteY2" fmla="*/ 0 h 847725"/>
              <a:gd name="connsiteX3" fmla="*/ 6457950 w 6457950"/>
              <a:gd name="connsiteY3" fmla="*/ 838200 h 847725"/>
              <a:gd name="connsiteX4" fmla="*/ 0 w 6457950"/>
              <a:gd name="connsiteY4" fmla="*/ 847725 h 847725"/>
              <a:gd name="connsiteX0" fmla="*/ 0 w 6457950"/>
              <a:gd name="connsiteY0" fmla="*/ 830335 h 830335"/>
              <a:gd name="connsiteX1" fmla="*/ 725749 w 6457950"/>
              <a:gd name="connsiteY1" fmla="*/ 0 h 830335"/>
              <a:gd name="connsiteX2" fmla="*/ 5751139 w 6457950"/>
              <a:gd name="connsiteY2" fmla="*/ 69559 h 830335"/>
              <a:gd name="connsiteX3" fmla="*/ 6457950 w 6457950"/>
              <a:gd name="connsiteY3" fmla="*/ 820810 h 830335"/>
              <a:gd name="connsiteX4" fmla="*/ 0 w 6457950"/>
              <a:gd name="connsiteY4" fmla="*/ 830335 h 830335"/>
              <a:gd name="connsiteX0" fmla="*/ 0 w 6457950"/>
              <a:gd name="connsiteY0" fmla="*/ 865115 h 865115"/>
              <a:gd name="connsiteX1" fmla="*/ 725749 w 6457950"/>
              <a:gd name="connsiteY1" fmla="*/ 34780 h 865115"/>
              <a:gd name="connsiteX2" fmla="*/ 5751139 w 6457950"/>
              <a:gd name="connsiteY2" fmla="*/ 0 h 865115"/>
              <a:gd name="connsiteX3" fmla="*/ 6457950 w 6457950"/>
              <a:gd name="connsiteY3" fmla="*/ 855590 h 865115"/>
              <a:gd name="connsiteX4" fmla="*/ 0 w 6457950"/>
              <a:gd name="connsiteY4" fmla="*/ 865115 h 865115"/>
              <a:gd name="connsiteX0" fmla="*/ 0 w 6457950"/>
              <a:gd name="connsiteY0" fmla="*/ 830335 h 830335"/>
              <a:gd name="connsiteX1" fmla="*/ 725749 w 6457950"/>
              <a:gd name="connsiteY1" fmla="*/ 0 h 830335"/>
              <a:gd name="connsiteX2" fmla="*/ 5751139 w 6457950"/>
              <a:gd name="connsiteY2" fmla="*/ 17389 h 830335"/>
              <a:gd name="connsiteX3" fmla="*/ 6457950 w 6457950"/>
              <a:gd name="connsiteY3" fmla="*/ 820810 h 830335"/>
              <a:gd name="connsiteX4" fmla="*/ 0 w 6457950"/>
              <a:gd name="connsiteY4" fmla="*/ 830335 h 830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7950" h="830335">
                <a:moveTo>
                  <a:pt x="0" y="830335"/>
                </a:moveTo>
                <a:lnTo>
                  <a:pt x="725749" y="0"/>
                </a:lnTo>
                <a:lnTo>
                  <a:pt x="5751139" y="17389"/>
                </a:lnTo>
                <a:lnTo>
                  <a:pt x="6457950" y="820810"/>
                </a:lnTo>
                <a:lnTo>
                  <a:pt x="0" y="830335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67000"/>
                </a:schemeClr>
              </a:gs>
              <a:gs pos="100000">
                <a:schemeClr val="bg1">
                  <a:lumMod val="95000"/>
                  <a:alpha val="67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endParaRPr lang="en-US" sz="1400"/>
          </a:p>
        </p:txBody>
      </p:sp>
      <p:sp>
        <p:nvSpPr>
          <p:cNvPr id="70" name="Rectangle 69"/>
          <p:cNvSpPr/>
          <p:nvPr/>
        </p:nvSpPr>
        <p:spPr>
          <a:xfrm flipH="1">
            <a:off x="6059867" y="3602034"/>
            <a:ext cx="947309" cy="929483"/>
          </a:xfrm>
          <a:prstGeom prst="rect">
            <a:avLst/>
          </a:prstGeom>
          <a:gradFill>
            <a:gsLst>
              <a:gs pos="0">
                <a:srgbClr val="1C7090">
                  <a:alpha val="49000"/>
                </a:srgb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lnSpc>
                <a:spcPts val="1200"/>
              </a:lnSpc>
            </a:pPr>
            <a:r>
              <a:rPr lang="en-US" sz="1000" dirty="0">
                <a:solidFill>
                  <a:schemeClr val="tx1"/>
                </a:solidFill>
              </a:rPr>
              <a:t>Analysis  of</a:t>
            </a:r>
          </a:p>
          <a:p>
            <a:pPr>
              <a:lnSpc>
                <a:spcPts val="1200"/>
              </a:lnSpc>
            </a:pPr>
            <a:r>
              <a:rPr lang="en-US" sz="1000" dirty="0">
                <a:solidFill>
                  <a:schemeClr val="tx1"/>
                </a:solidFill>
              </a:rPr>
              <a:t>information and production of  reporting for clients</a:t>
            </a:r>
          </a:p>
        </p:txBody>
      </p:sp>
      <p:sp>
        <p:nvSpPr>
          <p:cNvPr id="71" name="Freeform 70"/>
          <p:cNvSpPr/>
          <p:nvPr/>
        </p:nvSpPr>
        <p:spPr>
          <a:xfrm>
            <a:off x="6054624" y="3532749"/>
            <a:ext cx="957795" cy="69285"/>
          </a:xfrm>
          <a:custGeom>
            <a:avLst/>
            <a:gdLst>
              <a:gd name="connsiteX0" fmla="*/ 0 w 6457950"/>
              <a:gd name="connsiteY0" fmla="*/ 847725 h 847725"/>
              <a:gd name="connsiteX1" fmla="*/ 1352550 w 6457950"/>
              <a:gd name="connsiteY1" fmla="*/ 0 h 847725"/>
              <a:gd name="connsiteX2" fmla="*/ 5086350 w 6457950"/>
              <a:gd name="connsiteY2" fmla="*/ 0 h 847725"/>
              <a:gd name="connsiteX3" fmla="*/ 6457950 w 6457950"/>
              <a:gd name="connsiteY3" fmla="*/ 838200 h 847725"/>
              <a:gd name="connsiteX4" fmla="*/ 0 w 6457950"/>
              <a:gd name="connsiteY4" fmla="*/ 847725 h 847725"/>
              <a:gd name="connsiteX0" fmla="*/ 0 w 6457950"/>
              <a:gd name="connsiteY0" fmla="*/ 847725 h 847725"/>
              <a:gd name="connsiteX1" fmla="*/ 725749 w 6457950"/>
              <a:gd name="connsiteY1" fmla="*/ 17390 h 847725"/>
              <a:gd name="connsiteX2" fmla="*/ 5086350 w 6457950"/>
              <a:gd name="connsiteY2" fmla="*/ 0 h 847725"/>
              <a:gd name="connsiteX3" fmla="*/ 6457950 w 6457950"/>
              <a:gd name="connsiteY3" fmla="*/ 838200 h 847725"/>
              <a:gd name="connsiteX4" fmla="*/ 0 w 6457950"/>
              <a:gd name="connsiteY4" fmla="*/ 847725 h 847725"/>
              <a:gd name="connsiteX0" fmla="*/ 0 w 6457950"/>
              <a:gd name="connsiteY0" fmla="*/ 847725 h 847725"/>
              <a:gd name="connsiteX1" fmla="*/ 725749 w 6457950"/>
              <a:gd name="connsiteY1" fmla="*/ 17390 h 847725"/>
              <a:gd name="connsiteX2" fmla="*/ 5741642 w 6457950"/>
              <a:gd name="connsiteY2" fmla="*/ 0 h 847725"/>
              <a:gd name="connsiteX3" fmla="*/ 6457950 w 6457950"/>
              <a:gd name="connsiteY3" fmla="*/ 838200 h 847725"/>
              <a:gd name="connsiteX4" fmla="*/ 0 w 6457950"/>
              <a:gd name="connsiteY4" fmla="*/ 847725 h 847725"/>
              <a:gd name="connsiteX0" fmla="*/ 0 w 6457950"/>
              <a:gd name="connsiteY0" fmla="*/ 830335 h 830335"/>
              <a:gd name="connsiteX1" fmla="*/ 725749 w 6457950"/>
              <a:gd name="connsiteY1" fmla="*/ 0 h 830335"/>
              <a:gd name="connsiteX2" fmla="*/ 5751139 w 6457950"/>
              <a:gd name="connsiteY2" fmla="*/ 69559 h 830335"/>
              <a:gd name="connsiteX3" fmla="*/ 6457950 w 6457950"/>
              <a:gd name="connsiteY3" fmla="*/ 820810 h 830335"/>
              <a:gd name="connsiteX4" fmla="*/ 0 w 6457950"/>
              <a:gd name="connsiteY4" fmla="*/ 830335 h 830335"/>
              <a:gd name="connsiteX0" fmla="*/ 0 w 6457950"/>
              <a:gd name="connsiteY0" fmla="*/ 865115 h 865115"/>
              <a:gd name="connsiteX1" fmla="*/ 725749 w 6457950"/>
              <a:gd name="connsiteY1" fmla="*/ 34780 h 865115"/>
              <a:gd name="connsiteX2" fmla="*/ 5751139 w 6457950"/>
              <a:gd name="connsiteY2" fmla="*/ 0 h 865115"/>
              <a:gd name="connsiteX3" fmla="*/ 6457950 w 6457950"/>
              <a:gd name="connsiteY3" fmla="*/ 855590 h 865115"/>
              <a:gd name="connsiteX4" fmla="*/ 0 w 6457950"/>
              <a:gd name="connsiteY4" fmla="*/ 865115 h 865115"/>
              <a:gd name="connsiteX0" fmla="*/ 0 w 6457950"/>
              <a:gd name="connsiteY0" fmla="*/ 830335 h 830335"/>
              <a:gd name="connsiteX1" fmla="*/ 725749 w 6457950"/>
              <a:gd name="connsiteY1" fmla="*/ 0 h 830335"/>
              <a:gd name="connsiteX2" fmla="*/ 5751139 w 6457950"/>
              <a:gd name="connsiteY2" fmla="*/ 17389 h 830335"/>
              <a:gd name="connsiteX3" fmla="*/ 6457950 w 6457950"/>
              <a:gd name="connsiteY3" fmla="*/ 820810 h 830335"/>
              <a:gd name="connsiteX4" fmla="*/ 0 w 6457950"/>
              <a:gd name="connsiteY4" fmla="*/ 830335 h 830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7950" h="830335">
                <a:moveTo>
                  <a:pt x="0" y="830335"/>
                </a:moveTo>
                <a:lnTo>
                  <a:pt x="725749" y="0"/>
                </a:lnTo>
                <a:lnTo>
                  <a:pt x="5751139" y="17389"/>
                </a:lnTo>
                <a:lnTo>
                  <a:pt x="6457950" y="820810"/>
                </a:lnTo>
                <a:lnTo>
                  <a:pt x="0" y="830335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67000"/>
                </a:schemeClr>
              </a:gs>
              <a:gs pos="100000">
                <a:schemeClr val="bg1">
                  <a:lumMod val="95000"/>
                  <a:alpha val="67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endParaRPr lang="en-US" sz="1400"/>
          </a:p>
        </p:txBody>
      </p:sp>
      <p:sp>
        <p:nvSpPr>
          <p:cNvPr id="74" name="Rectangle 73"/>
          <p:cNvSpPr/>
          <p:nvPr/>
        </p:nvSpPr>
        <p:spPr>
          <a:xfrm flipH="1">
            <a:off x="7043488" y="3602034"/>
            <a:ext cx="947309" cy="929483"/>
          </a:xfrm>
          <a:prstGeom prst="rect">
            <a:avLst/>
          </a:prstGeom>
          <a:gradFill>
            <a:gsLst>
              <a:gs pos="0">
                <a:srgbClr val="1C7090">
                  <a:alpha val="49000"/>
                </a:srgb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lnSpc>
                <a:spcPts val="1200"/>
              </a:lnSpc>
            </a:pPr>
            <a:r>
              <a:rPr lang="en-US" sz="1000" dirty="0">
                <a:solidFill>
                  <a:schemeClr val="tx1"/>
                </a:solidFill>
              </a:rPr>
              <a:t>Fully fused,</a:t>
            </a:r>
          </a:p>
          <a:p>
            <a:pPr>
              <a:lnSpc>
                <a:spcPts val="1200"/>
              </a:lnSpc>
            </a:pPr>
            <a:r>
              <a:rPr lang="en-US" sz="1000" dirty="0">
                <a:solidFill>
                  <a:schemeClr val="tx1"/>
                </a:solidFill>
              </a:rPr>
              <a:t>corroborated,</a:t>
            </a:r>
          </a:p>
          <a:p>
            <a:pPr>
              <a:lnSpc>
                <a:spcPts val="1200"/>
              </a:lnSpc>
            </a:pPr>
            <a:r>
              <a:rPr lang="en-US" sz="1000" dirty="0">
                <a:solidFill>
                  <a:schemeClr val="tx1"/>
                </a:solidFill>
              </a:rPr>
              <a:t>cross-referenced</a:t>
            </a:r>
          </a:p>
          <a:p>
            <a:pPr>
              <a:lnSpc>
                <a:spcPts val="1200"/>
              </a:lnSpc>
            </a:pPr>
            <a:r>
              <a:rPr lang="en-US" sz="1000" dirty="0">
                <a:solidFill>
                  <a:schemeClr val="tx1"/>
                </a:solidFill>
              </a:rPr>
              <a:t>and edited</a:t>
            </a:r>
          </a:p>
          <a:p>
            <a:pPr>
              <a:lnSpc>
                <a:spcPts val="1200"/>
              </a:lnSpc>
            </a:pPr>
            <a:r>
              <a:rPr lang="en-US" sz="1000" dirty="0">
                <a:solidFill>
                  <a:schemeClr val="tx1"/>
                </a:solidFill>
              </a:rPr>
              <a:t>multi-source</a:t>
            </a:r>
          </a:p>
          <a:p>
            <a:pPr>
              <a:lnSpc>
                <a:spcPts val="1200"/>
              </a:lnSpc>
            </a:pPr>
            <a:r>
              <a:rPr lang="en-US" sz="1000" dirty="0">
                <a:solidFill>
                  <a:schemeClr val="tx1"/>
                </a:solidFill>
              </a:rPr>
              <a:t>Intelligence </a:t>
            </a:r>
          </a:p>
          <a:p>
            <a:pPr>
              <a:lnSpc>
                <a:spcPts val="1200"/>
              </a:lnSpc>
            </a:pPr>
            <a:r>
              <a:rPr lang="en-US" sz="1000" dirty="0">
                <a:solidFill>
                  <a:schemeClr val="tx1"/>
                </a:solidFill>
              </a:rPr>
              <a:t>reporting</a:t>
            </a:r>
          </a:p>
          <a:p>
            <a:pPr>
              <a:lnSpc>
                <a:spcPts val="1200"/>
              </a:lnSpc>
            </a:pPr>
            <a:r>
              <a:rPr lang="en-US" sz="1000" dirty="0">
                <a:solidFill>
                  <a:schemeClr val="tx1"/>
                </a:solidFill>
              </a:rPr>
              <a:t>disseminated to</a:t>
            </a:r>
          </a:p>
          <a:p>
            <a:pPr>
              <a:lnSpc>
                <a:spcPts val="1200"/>
              </a:lnSpc>
            </a:pPr>
            <a:r>
              <a:rPr lang="en-US" sz="1000" dirty="0">
                <a:solidFill>
                  <a:schemeClr val="tx1"/>
                </a:solidFill>
              </a:rPr>
              <a:t>clients </a:t>
            </a:r>
          </a:p>
          <a:p>
            <a:pPr>
              <a:lnSpc>
                <a:spcPts val="12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7038245" y="3532749"/>
            <a:ext cx="957795" cy="69285"/>
          </a:xfrm>
          <a:custGeom>
            <a:avLst/>
            <a:gdLst>
              <a:gd name="connsiteX0" fmla="*/ 0 w 6457950"/>
              <a:gd name="connsiteY0" fmla="*/ 847725 h 847725"/>
              <a:gd name="connsiteX1" fmla="*/ 1352550 w 6457950"/>
              <a:gd name="connsiteY1" fmla="*/ 0 h 847725"/>
              <a:gd name="connsiteX2" fmla="*/ 5086350 w 6457950"/>
              <a:gd name="connsiteY2" fmla="*/ 0 h 847725"/>
              <a:gd name="connsiteX3" fmla="*/ 6457950 w 6457950"/>
              <a:gd name="connsiteY3" fmla="*/ 838200 h 847725"/>
              <a:gd name="connsiteX4" fmla="*/ 0 w 6457950"/>
              <a:gd name="connsiteY4" fmla="*/ 847725 h 847725"/>
              <a:gd name="connsiteX0" fmla="*/ 0 w 6457950"/>
              <a:gd name="connsiteY0" fmla="*/ 847725 h 847725"/>
              <a:gd name="connsiteX1" fmla="*/ 725749 w 6457950"/>
              <a:gd name="connsiteY1" fmla="*/ 17390 h 847725"/>
              <a:gd name="connsiteX2" fmla="*/ 5086350 w 6457950"/>
              <a:gd name="connsiteY2" fmla="*/ 0 h 847725"/>
              <a:gd name="connsiteX3" fmla="*/ 6457950 w 6457950"/>
              <a:gd name="connsiteY3" fmla="*/ 838200 h 847725"/>
              <a:gd name="connsiteX4" fmla="*/ 0 w 6457950"/>
              <a:gd name="connsiteY4" fmla="*/ 847725 h 847725"/>
              <a:gd name="connsiteX0" fmla="*/ 0 w 6457950"/>
              <a:gd name="connsiteY0" fmla="*/ 847725 h 847725"/>
              <a:gd name="connsiteX1" fmla="*/ 725749 w 6457950"/>
              <a:gd name="connsiteY1" fmla="*/ 17390 h 847725"/>
              <a:gd name="connsiteX2" fmla="*/ 5741642 w 6457950"/>
              <a:gd name="connsiteY2" fmla="*/ 0 h 847725"/>
              <a:gd name="connsiteX3" fmla="*/ 6457950 w 6457950"/>
              <a:gd name="connsiteY3" fmla="*/ 838200 h 847725"/>
              <a:gd name="connsiteX4" fmla="*/ 0 w 6457950"/>
              <a:gd name="connsiteY4" fmla="*/ 847725 h 847725"/>
              <a:gd name="connsiteX0" fmla="*/ 0 w 6457950"/>
              <a:gd name="connsiteY0" fmla="*/ 830335 h 830335"/>
              <a:gd name="connsiteX1" fmla="*/ 725749 w 6457950"/>
              <a:gd name="connsiteY1" fmla="*/ 0 h 830335"/>
              <a:gd name="connsiteX2" fmla="*/ 5751139 w 6457950"/>
              <a:gd name="connsiteY2" fmla="*/ 69559 h 830335"/>
              <a:gd name="connsiteX3" fmla="*/ 6457950 w 6457950"/>
              <a:gd name="connsiteY3" fmla="*/ 820810 h 830335"/>
              <a:gd name="connsiteX4" fmla="*/ 0 w 6457950"/>
              <a:gd name="connsiteY4" fmla="*/ 830335 h 830335"/>
              <a:gd name="connsiteX0" fmla="*/ 0 w 6457950"/>
              <a:gd name="connsiteY0" fmla="*/ 865115 h 865115"/>
              <a:gd name="connsiteX1" fmla="*/ 725749 w 6457950"/>
              <a:gd name="connsiteY1" fmla="*/ 34780 h 865115"/>
              <a:gd name="connsiteX2" fmla="*/ 5751139 w 6457950"/>
              <a:gd name="connsiteY2" fmla="*/ 0 h 865115"/>
              <a:gd name="connsiteX3" fmla="*/ 6457950 w 6457950"/>
              <a:gd name="connsiteY3" fmla="*/ 855590 h 865115"/>
              <a:gd name="connsiteX4" fmla="*/ 0 w 6457950"/>
              <a:gd name="connsiteY4" fmla="*/ 865115 h 865115"/>
              <a:gd name="connsiteX0" fmla="*/ 0 w 6457950"/>
              <a:gd name="connsiteY0" fmla="*/ 830335 h 830335"/>
              <a:gd name="connsiteX1" fmla="*/ 725749 w 6457950"/>
              <a:gd name="connsiteY1" fmla="*/ 0 h 830335"/>
              <a:gd name="connsiteX2" fmla="*/ 5751139 w 6457950"/>
              <a:gd name="connsiteY2" fmla="*/ 17389 h 830335"/>
              <a:gd name="connsiteX3" fmla="*/ 6457950 w 6457950"/>
              <a:gd name="connsiteY3" fmla="*/ 820810 h 830335"/>
              <a:gd name="connsiteX4" fmla="*/ 0 w 6457950"/>
              <a:gd name="connsiteY4" fmla="*/ 830335 h 830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7950" h="830335">
                <a:moveTo>
                  <a:pt x="0" y="830335"/>
                </a:moveTo>
                <a:lnTo>
                  <a:pt x="725749" y="0"/>
                </a:lnTo>
                <a:lnTo>
                  <a:pt x="5751139" y="17389"/>
                </a:lnTo>
                <a:lnTo>
                  <a:pt x="6457950" y="820810"/>
                </a:lnTo>
                <a:lnTo>
                  <a:pt x="0" y="830335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67000"/>
                </a:schemeClr>
              </a:gs>
              <a:gs pos="100000">
                <a:schemeClr val="bg1">
                  <a:lumMod val="95000"/>
                  <a:alpha val="67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endParaRPr lang="en-US" sz="1400"/>
          </a:p>
        </p:txBody>
      </p:sp>
      <p:sp>
        <p:nvSpPr>
          <p:cNvPr id="78" name="Rectangle 77"/>
          <p:cNvSpPr/>
          <p:nvPr/>
        </p:nvSpPr>
        <p:spPr>
          <a:xfrm flipH="1">
            <a:off x="8027108" y="3602034"/>
            <a:ext cx="947309" cy="929483"/>
          </a:xfrm>
          <a:prstGeom prst="rect">
            <a:avLst/>
          </a:prstGeom>
          <a:gradFill>
            <a:gsLst>
              <a:gs pos="0">
                <a:srgbClr val="1C7090">
                  <a:alpha val="49000"/>
                </a:srgb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lnSpc>
                <a:spcPts val="1200"/>
              </a:lnSpc>
            </a:pPr>
            <a:r>
              <a:rPr lang="en-US" sz="1000" dirty="0">
                <a:solidFill>
                  <a:schemeClr val="tx1"/>
                </a:solidFill>
              </a:rPr>
              <a:t>Client feedback,</a:t>
            </a:r>
          </a:p>
          <a:p>
            <a:pPr>
              <a:lnSpc>
                <a:spcPts val="1200"/>
              </a:lnSpc>
            </a:pPr>
            <a:r>
              <a:rPr lang="en-US" sz="1000" dirty="0">
                <a:solidFill>
                  <a:schemeClr val="tx1"/>
                </a:solidFill>
              </a:rPr>
              <a:t>refinement of Intelligence</a:t>
            </a:r>
          </a:p>
          <a:p>
            <a:pPr>
              <a:lnSpc>
                <a:spcPts val="1200"/>
              </a:lnSpc>
            </a:pPr>
            <a:r>
              <a:rPr lang="en-US" sz="1000" dirty="0">
                <a:solidFill>
                  <a:schemeClr val="tx1"/>
                </a:solidFill>
              </a:rPr>
              <a:t>product</a:t>
            </a:r>
          </a:p>
          <a:p>
            <a:pPr>
              <a:lnSpc>
                <a:spcPts val="12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Freeform 78"/>
          <p:cNvSpPr/>
          <p:nvPr/>
        </p:nvSpPr>
        <p:spPr>
          <a:xfrm>
            <a:off x="8021865" y="3532749"/>
            <a:ext cx="957795" cy="69285"/>
          </a:xfrm>
          <a:custGeom>
            <a:avLst/>
            <a:gdLst>
              <a:gd name="connsiteX0" fmla="*/ 0 w 6457950"/>
              <a:gd name="connsiteY0" fmla="*/ 847725 h 847725"/>
              <a:gd name="connsiteX1" fmla="*/ 1352550 w 6457950"/>
              <a:gd name="connsiteY1" fmla="*/ 0 h 847725"/>
              <a:gd name="connsiteX2" fmla="*/ 5086350 w 6457950"/>
              <a:gd name="connsiteY2" fmla="*/ 0 h 847725"/>
              <a:gd name="connsiteX3" fmla="*/ 6457950 w 6457950"/>
              <a:gd name="connsiteY3" fmla="*/ 838200 h 847725"/>
              <a:gd name="connsiteX4" fmla="*/ 0 w 6457950"/>
              <a:gd name="connsiteY4" fmla="*/ 847725 h 847725"/>
              <a:gd name="connsiteX0" fmla="*/ 0 w 6457950"/>
              <a:gd name="connsiteY0" fmla="*/ 847725 h 847725"/>
              <a:gd name="connsiteX1" fmla="*/ 725749 w 6457950"/>
              <a:gd name="connsiteY1" fmla="*/ 17390 h 847725"/>
              <a:gd name="connsiteX2" fmla="*/ 5086350 w 6457950"/>
              <a:gd name="connsiteY2" fmla="*/ 0 h 847725"/>
              <a:gd name="connsiteX3" fmla="*/ 6457950 w 6457950"/>
              <a:gd name="connsiteY3" fmla="*/ 838200 h 847725"/>
              <a:gd name="connsiteX4" fmla="*/ 0 w 6457950"/>
              <a:gd name="connsiteY4" fmla="*/ 847725 h 847725"/>
              <a:gd name="connsiteX0" fmla="*/ 0 w 6457950"/>
              <a:gd name="connsiteY0" fmla="*/ 847725 h 847725"/>
              <a:gd name="connsiteX1" fmla="*/ 725749 w 6457950"/>
              <a:gd name="connsiteY1" fmla="*/ 17390 h 847725"/>
              <a:gd name="connsiteX2" fmla="*/ 5741642 w 6457950"/>
              <a:gd name="connsiteY2" fmla="*/ 0 h 847725"/>
              <a:gd name="connsiteX3" fmla="*/ 6457950 w 6457950"/>
              <a:gd name="connsiteY3" fmla="*/ 838200 h 847725"/>
              <a:gd name="connsiteX4" fmla="*/ 0 w 6457950"/>
              <a:gd name="connsiteY4" fmla="*/ 847725 h 847725"/>
              <a:gd name="connsiteX0" fmla="*/ 0 w 6457950"/>
              <a:gd name="connsiteY0" fmla="*/ 830335 h 830335"/>
              <a:gd name="connsiteX1" fmla="*/ 725749 w 6457950"/>
              <a:gd name="connsiteY1" fmla="*/ 0 h 830335"/>
              <a:gd name="connsiteX2" fmla="*/ 5751139 w 6457950"/>
              <a:gd name="connsiteY2" fmla="*/ 69559 h 830335"/>
              <a:gd name="connsiteX3" fmla="*/ 6457950 w 6457950"/>
              <a:gd name="connsiteY3" fmla="*/ 820810 h 830335"/>
              <a:gd name="connsiteX4" fmla="*/ 0 w 6457950"/>
              <a:gd name="connsiteY4" fmla="*/ 830335 h 830335"/>
              <a:gd name="connsiteX0" fmla="*/ 0 w 6457950"/>
              <a:gd name="connsiteY0" fmla="*/ 865115 h 865115"/>
              <a:gd name="connsiteX1" fmla="*/ 725749 w 6457950"/>
              <a:gd name="connsiteY1" fmla="*/ 34780 h 865115"/>
              <a:gd name="connsiteX2" fmla="*/ 5751139 w 6457950"/>
              <a:gd name="connsiteY2" fmla="*/ 0 h 865115"/>
              <a:gd name="connsiteX3" fmla="*/ 6457950 w 6457950"/>
              <a:gd name="connsiteY3" fmla="*/ 855590 h 865115"/>
              <a:gd name="connsiteX4" fmla="*/ 0 w 6457950"/>
              <a:gd name="connsiteY4" fmla="*/ 865115 h 865115"/>
              <a:gd name="connsiteX0" fmla="*/ 0 w 6457950"/>
              <a:gd name="connsiteY0" fmla="*/ 830335 h 830335"/>
              <a:gd name="connsiteX1" fmla="*/ 725749 w 6457950"/>
              <a:gd name="connsiteY1" fmla="*/ 0 h 830335"/>
              <a:gd name="connsiteX2" fmla="*/ 5751139 w 6457950"/>
              <a:gd name="connsiteY2" fmla="*/ 17389 h 830335"/>
              <a:gd name="connsiteX3" fmla="*/ 6457950 w 6457950"/>
              <a:gd name="connsiteY3" fmla="*/ 820810 h 830335"/>
              <a:gd name="connsiteX4" fmla="*/ 0 w 6457950"/>
              <a:gd name="connsiteY4" fmla="*/ 830335 h 830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7950" h="830335">
                <a:moveTo>
                  <a:pt x="0" y="830335"/>
                </a:moveTo>
                <a:lnTo>
                  <a:pt x="725749" y="0"/>
                </a:lnTo>
                <a:lnTo>
                  <a:pt x="5751139" y="17389"/>
                </a:lnTo>
                <a:lnTo>
                  <a:pt x="6457950" y="820810"/>
                </a:lnTo>
                <a:lnTo>
                  <a:pt x="0" y="830335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67000"/>
                </a:schemeClr>
              </a:gs>
              <a:gs pos="100000">
                <a:schemeClr val="bg1">
                  <a:lumMod val="95000"/>
                  <a:alpha val="67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endParaRPr lang="en-US" sz="1400"/>
          </a:p>
        </p:txBody>
      </p:sp>
      <p:sp>
        <p:nvSpPr>
          <p:cNvPr id="46" name="Rectangle 45"/>
          <p:cNvSpPr/>
          <p:nvPr/>
        </p:nvSpPr>
        <p:spPr>
          <a:xfrm flipH="1">
            <a:off x="158140" y="3602034"/>
            <a:ext cx="947309" cy="721601"/>
          </a:xfrm>
          <a:prstGeom prst="rect">
            <a:avLst/>
          </a:prstGeom>
          <a:gradFill>
            <a:gsLst>
              <a:gs pos="0">
                <a:srgbClr val="1C7090">
                  <a:alpha val="49000"/>
                </a:srgb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lnSpc>
                <a:spcPts val="1200"/>
              </a:lnSpc>
            </a:pPr>
            <a:r>
              <a:rPr lang="en-US" sz="1000" dirty="0">
                <a:solidFill>
                  <a:schemeClr val="tx1"/>
                </a:solidFill>
              </a:rPr>
              <a:t>Intelligence</a:t>
            </a:r>
          </a:p>
          <a:p>
            <a:pPr>
              <a:lnSpc>
                <a:spcPts val="1200"/>
              </a:lnSpc>
            </a:pPr>
            <a:r>
              <a:rPr lang="en-US" sz="1000" dirty="0">
                <a:solidFill>
                  <a:schemeClr val="tx1"/>
                </a:solidFill>
              </a:rPr>
              <a:t>Requirements</a:t>
            </a:r>
          </a:p>
          <a:p>
            <a:pPr>
              <a:lnSpc>
                <a:spcPts val="1200"/>
              </a:lnSpc>
            </a:pPr>
            <a:r>
              <a:rPr lang="en-US" sz="1000" dirty="0">
                <a:solidFill>
                  <a:schemeClr val="tx1"/>
                </a:solidFill>
              </a:rPr>
              <a:t>requested </a:t>
            </a:r>
          </a:p>
          <a:p>
            <a:pPr>
              <a:lnSpc>
                <a:spcPts val="1200"/>
              </a:lnSpc>
            </a:pPr>
            <a:r>
              <a:rPr lang="en-US" sz="1000" dirty="0">
                <a:solidFill>
                  <a:schemeClr val="tx1"/>
                </a:solidFill>
              </a:rPr>
              <a:t>from Client</a:t>
            </a:r>
          </a:p>
        </p:txBody>
      </p:sp>
      <p:sp>
        <p:nvSpPr>
          <p:cNvPr id="47" name="Freeform 46"/>
          <p:cNvSpPr/>
          <p:nvPr/>
        </p:nvSpPr>
        <p:spPr>
          <a:xfrm>
            <a:off x="152898" y="3532749"/>
            <a:ext cx="957795" cy="69285"/>
          </a:xfrm>
          <a:custGeom>
            <a:avLst/>
            <a:gdLst>
              <a:gd name="connsiteX0" fmla="*/ 0 w 6457950"/>
              <a:gd name="connsiteY0" fmla="*/ 847725 h 847725"/>
              <a:gd name="connsiteX1" fmla="*/ 1352550 w 6457950"/>
              <a:gd name="connsiteY1" fmla="*/ 0 h 847725"/>
              <a:gd name="connsiteX2" fmla="*/ 5086350 w 6457950"/>
              <a:gd name="connsiteY2" fmla="*/ 0 h 847725"/>
              <a:gd name="connsiteX3" fmla="*/ 6457950 w 6457950"/>
              <a:gd name="connsiteY3" fmla="*/ 838200 h 847725"/>
              <a:gd name="connsiteX4" fmla="*/ 0 w 6457950"/>
              <a:gd name="connsiteY4" fmla="*/ 847725 h 847725"/>
              <a:gd name="connsiteX0" fmla="*/ 0 w 6457950"/>
              <a:gd name="connsiteY0" fmla="*/ 847725 h 847725"/>
              <a:gd name="connsiteX1" fmla="*/ 725749 w 6457950"/>
              <a:gd name="connsiteY1" fmla="*/ 17390 h 847725"/>
              <a:gd name="connsiteX2" fmla="*/ 5086350 w 6457950"/>
              <a:gd name="connsiteY2" fmla="*/ 0 h 847725"/>
              <a:gd name="connsiteX3" fmla="*/ 6457950 w 6457950"/>
              <a:gd name="connsiteY3" fmla="*/ 838200 h 847725"/>
              <a:gd name="connsiteX4" fmla="*/ 0 w 6457950"/>
              <a:gd name="connsiteY4" fmla="*/ 847725 h 847725"/>
              <a:gd name="connsiteX0" fmla="*/ 0 w 6457950"/>
              <a:gd name="connsiteY0" fmla="*/ 847725 h 847725"/>
              <a:gd name="connsiteX1" fmla="*/ 725749 w 6457950"/>
              <a:gd name="connsiteY1" fmla="*/ 17390 h 847725"/>
              <a:gd name="connsiteX2" fmla="*/ 5741642 w 6457950"/>
              <a:gd name="connsiteY2" fmla="*/ 0 h 847725"/>
              <a:gd name="connsiteX3" fmla="*/ 6457950 w 6457950"/>
              <a:gd name="connsiteY3" fmla="*/ 838200 h 847725"/>
              <a:gd name="connsiteX4" fmla="*/ 0 w 6457950"/>
              <a:gd name="connsiteY4" fmla="*/ 847725 h 847725"/>
              <a:gd name="connsiteX0" fmla="*/ 0 w 6457950"/>
              <a:gd name="connsiteY0" fmla="*/ 830335 h 830335"/>
              <a:gd name="connsiteX1" fmla="*/ 725749 w 6457950"/>
              <a:gd name="connsiteY1" fmla="*/ 0 h 830335"/>
              <a:gd name="connsiteX2" fmla="*/ 5751139 w 6457950"/>
              <a:gd name="connsiteY2" fmla="*/ 69559 h 830335"/>
              <a:gd name="connsiteX3" fmla="*/ 6457950 w 6457950"/>
              <a:gd name="connsiteY3" fmla="*/ 820810 h 830335"/>
              <a:gd name="connsiteX4" fmla="*/ 0 w 6457950"/>
              <a:gd name="connsiteY4" fmla="*/ 830335 h 830335"/>
              <a:gd name="connsiteX0" fmla="*/ 0 w 6457950"/>
              <a:gd name="connsiteY0" fmla="*/ 865115 h 865115"/>
              <a:gd name="connsiteX1" fmla="*/ 725749 w 6457950"/>
              <a:gd name="connsiteY1" fmla="*/ 34780 h 865115"/>
              <a:gd name="connsiteX2" fmla="*/ 5751139 w 6457950"/>
              <a:gd name="connsiteY2" fmla="*/ 0 h 865115"/>
              <a:gd name="connsiteX3" fmla="*/ 6457950 w 6457950"/>
              <a:gd name="connsiteY3" fmla="*/ 855590 h 865115"/>
              <a:gd name="connsiteX4" fmla="*/ 0 w 6457950"/>
              <a:gd name="connsiteY4" fmla="*/ 865115 h 865115"/>
              <a:gd name="connsiteX0" fmla="*/ 0 w 6457950"/>
              <a:gd name="connsiteY0" fmla="*/ 830335 h 830335"/>
              <a:gd name="connsiteX1" fmla="*/ 725749 w 6457950"/>
              <a:gd name="connsiteY1" fmla="*/ 0 h 830335"/>
              <a:gd name="connsiteX2" fmla="*/ 5751139 w 6457950"/>
              <a:gd name="connsiteY2" fmla="*/ 17389 h 830335"/>
              <a:gd name="connsiteX3" fmla="*/ 6457950 w 6457950"/>
              <a:gd name="connsiteY3" fmla="*/ 820810 h 830335"/>
              <a:gd name="connsiteX4" fmla="*/ 0 w 6457950"/>
              <a:gd name="connsiteY4" fmla="*/ 830335 h 830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7950" h="830335">
                <a:moveTo>
                  <a:pt x="0" y="830335"/>
                </a:moveTo>
                <a:lnTo>
                  <a:pt x="725749" y="0"/>
                </a:lnTo>
                <a:lnTo>
                  <a:pt x="5751139" y="17389"/>
                </a:lnTo>
                <a:lnTo>
                  <a:pt x="6457950" y="820810"/>
                </a:lnTo>
                <a:lnTo>
                  <a:pt x="0" y="830335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67000"/>
                </a:schemeClr>
              </a:gs>
              <a:gs pos="100000">
                <a:schemeClr val="bg1">
                  <a:lumMod val="95000"/>
                  <a:alpha val="67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endParaRPr lang="en-US" sz="1400"/>
          </a:p>
        </p:txBody>
      </p:sp>
      <p:grpSp>
        <p:nvGrpSpPr>
          <p:cNvPr id="8" name="Group 7"/>
          <p:cNvGrpSpPr/>
          <p:nvPr/>
        </p:nvGrpSpPr>
        <p:grpSpPr>
          <a:xfrm>
            <a:off x="311752" y="2791302"/>
            <a:ext cx="640080" cy="830997"/>
            <a:chOff x="311752" y="2897292"/>
            <a:chExt cx="640080" cy="786608"/>
          </a:xfrm>
        </p:grpSpPr>
        <p:sp>
          <p:nvSpPr>
            <p:cNvPr id="48" name="Rounded Rectangle 47"/>
            <p:cNvSpPr/>
            <p:nvPr/>
          </p:nvSpPr>
          <p:spPr>
            <a:xfrm>
              <a:off x="311752" y="2973439"/>
              <a:ext cx="640080" cy="640080"/>
            </a:xfrm>
            <a:prstGeom prst="roundRect">
              <a:avLst/>
            </a:prstGeom>
            <a:solidFill>
              <a:srgbClr val="01406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78">
                <a:lnSpc>
                  <a:spcPts val="1200"/>
                </a:lnSpc>
                <a:defRPr/>
              </a:pPr>
              <a:endParaRPr lang="en-US" sz="1200" b="1" kern="0" dirty="0"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7700" y="2897292"/>
              <a:ext cx="470000" cy="786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95373" y="2703376"/>
            <a:ext cx="640080" cy="923330"/>
            <a:chOff x="1295373" y="2806264"/>
            <a:chExt cx="640080" cy="874010"/>
          </a:xfrm>
        </p:grpSpPr>
        <p:sp>
          <p:nvSpPr>
            <p:cNvPr id="52" name="Rounded Rectangle 51"/>
            <p:cNvSpPr/>
            <p:nvPr/>
          </p:nvSpPr>
          <p:spPr>
            <a:xfrm>
              <a:off x="1295373" y="2973439"/>
              <a:ext cx="640080" cy="640081"/>
            </a:xfrm>
            <a:prstGeom prst="roundRect">
              <a:avLst/>
            </a:prstGeom>
            <a:solidFill>
              <a:srgbClr val="01406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78">
                <a:lnSpc>
                  <a:spcPts val="1200"/>
                </a:lnSpc>
                <a:defRPr/>
              </a:pPr>
              <a:endParaRPr lang="en-US" sz="1200" b="1" kern="0" dirty="0">
                <a:latin typeface="Calibri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441170" y="2806264"/>
              <a:ext cx="319313" cy="87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i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5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78995" y="2875565"/>
            <a:ext cx="668708" cy="700425"/>
            <a:chOff x="2278994" y="2961972"/>
            <a:chExt cx="668708" cy="663011"/>
          </a:xfrm>
        </p:grpSpPr>
        <p:sp>
          <p:nvSpPr>
            <p:cNvPr id="56" name="Rounded Rectangle 55"/>
            <p:cNvSpPr/>
            <p:nvPr/>
          </p:nvSpPr>
          <p:spPr>
            <a:xfrm>
              <a:off x="2278994" y="2973439"/>
              <a:ext cx="640080" cy="640080"/>
            </a:xfrm>
            <a:prstGeom prst="roundRect">
              <a:avLst/>
            </a:prstGeom>
            <a:solidFill>
              <a:srgbClr val="01406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78">
                <a:lnSpc>
                  <a:spcPts val="1200"/>
                </a:lnSpc>
                <a:defRPr/>
              </a:pPr>
              <a:endParaRPr lang="en-US" sz="1200" b="1" kern="0" dirty="0">
                <a:latin typeface="Calibri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2278994" y="2961972"/>
              <a:ext cx="668708" cy="663011"/>
              <a:chOff x="862827" y="5634084"/>
              <a:chExt cx="668708" cy="663011"/>
            </a:xfrm>
          </p:grpSpPr>
          <p:pic>
            <p:nvPicPr>
              <p:cNvPr id="84" name="Picture 38" descr="http://www.kalambakal.com/wp-content/uploads/2013/06/gear-icone-7142-96.png"/>
              <p:cNvPicPr>
                <a:picLocks noChangeAspect="1" noChangeArrowheads="1"/>
              </p:cNvPicPr>
              <p:nvPr/>
            </p:nvPicPr>
            <p:blipFill>
              <a:blip r:embed="rId8">
                <a:duotone>
                  <a:srgbClr val="4F81B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2827" y="5839894"/>
                <a:ext cx="457200" cy="457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38" descr="http://www.kalambakal.com/wp-content/uploads/2013/06/gear-icone-7142-96.png"/>
              <p:cNvPicPr>
                <a:picLocks noChangeAspect="1" noChangeArrowheads="1"/>
              </p:cNvPicPr>
              <p:nvPr/>
            </p:nvPicPr>
            <p:blipFill>
              <a:blip r:embed="rId8">
                <a:duotone>
                  <a:srgbClr val="4F81B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440000">
                <a:off x="1074335" y="5634084"/>
                <a:ext cx="457200" cy="457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4246236" y="2891179"/>
            <a:ext cx="640080" cy="676236"/>
            <a:chOff x="4246236" y="2973439"/>
            <a:chExt cx="640080" cy="640113"/>
          </a:xfrm>
        </p:grpSpPr>
        <p:sp>
          <p:nvSpPr>
            <p:cNvPr id="64" name="Rounded Rectangle 63"/>
            <p:cNvSpPr/>
            <p:nvPr/>
          </p:nvSpPr>
          <p:spPr>
            <a:xfrm>
              <a:off x="4246236" y="2973439"/>
              <a:ext cx="640080" cy="640080"/>
            </a:xfrm>
            <a:prstGeom prst="roundRect">
              <a:avLst/>
            </a:prstGeom>
            <a:solidFill>
              <a:srgbClr val="01406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78">
                <a:lnSpc>
                  <a:spcPts val="1200"/>
                </a:lnSpc>
                <a:defRPr/>
              </a:pPr>
              <a:endParaRPr lang="en-US" sz="1200" b="1" kern="0" dirty="0">
                <a:latin typeface="Calibri"/>
              </a:endParaRPr>
            </a:p>
          </p:txBody>
        </p:sp>
        <p:sp>
          <p:nvSpPr>
            <p:cNvPr id="92" name="Freeform 723"/>
            <p:cNvSpPr>
              <a:spLocks/>
            </p:cNvSpPr>
            <p:nvPr/>
          </p:nvSpPr>
          <p:spPr bwMode="auto">
            <a:xfrm>
              <a:off x="4345965" y="3020223"/>
              <a:ext cx="440622" cy="593329"/>
            </a:xfrm>
            <a:custGeom>
              <a:avLst/>
              <a:gdLst>
                <a:gd name="T0" fmla="*/ 134 w 1196"/>
                <a:gd name="T1" fmla="*/ 143 h 1980"/>
                <a:gd name="T2" fmla="*/ 202 w 1196"/>
                <a:gd name="T3" fmla="*/ 80 h 1980"/>
                <a:gd name="T4" fmla="*/ 278 w 1196"/>
                <a:gd name="T5" fmla="*/ 152 h 1980"/>
                <a:gd name="T6" fmla="*/ 294 w 1196"/>
                <a:gd name="T7" fmla="*/ 202 h 1980"/>
                <a:gd name="T8" fmla="*/ 303 w 1196"/>
                <a:gd name="T9" fmla="*/ 312 h 1980"/>
                <a:gd name="T10" fmla="*/ 568 w 1196"/>
                <a:gd name="T11" fmla="*/ 291 h 1980"/>
                <a:gd name="T12" fmla="*/ 573 w 1196"/>
                <a:gd name="T13" fmla="*/ 143 h 1980"/>
                <a:gd name="T14" fmla="*/ 606 w 1196"/>
                <a:gd name="T15" fmla="*/ 46 h 1980"/>
                <a:gd name="T16" fmla="*/ 678 w 1196"/>
                <a:gd name="T17" fmla="*/ 0 h 1980"/>
                <a:gd name="T18" fmla="*/ 762 w 1196"/>
                <a:gd name="T19" fmla="*/ 63 h 1980"/>
                <a:gd name="T20" fmla="*/ 762 w 1196"/>
                <a:gd name="T21" fmla="*/ 177 h 1980"/>
                <a:gd name="T22" fmla="*/ 712 w 1196"/>
                <a:gd name="T23" fmla="*/ 308 h 1980"/>
                <a:gd name="T24" fmla="*/ 897 w 1196"/>
                <a:gd name="T25" fmla="*/ 282 h 1980"/>
                <a:gd name="T26" fmla="*/ 884 w 1196"/>
                <a:gd name="T27" fmla="*/ 240 h 1980"/>
                <a:gd name="T28" fmla="*/ 935 w 1196"/>
                <a:gd name="T29" fmla="*/ 88 h 1980"/>
                <a:gd name="T30" fmla="*/ 1019 w 1196"/>
                <a:gd name="T31" fmla="*/ 215 h 1980"/>
                <a:gd name="T32" fmla="*/ 998 w 1196"/>
                <a:gd name="T33" fmla="*/ 265 h 1980"/>
                <a:gd name="T34" fmla="*/ 1032 w 1196"/>
                <a:gd name="T35" fmla="*/ 320 h 1980"/>
                <a:gd name="T36" fmla="*/ 1141 w 1196"/>
                <a:gd name="T37" fmla="*/ 371 h 1980"/>
                <a:gd name="T38" fmla="*/ 1120 w 1196"/>
                <a:gd name="T39" fmla="*/ 459 h 1980"/>
                <a:gd name="T40" fmla="*/ 1099 w 1196"/>
                <a:gd name="T41" fmla="*/ 1222 h 1980"/>
                <a:gd name="T42" fmla="*/ 1095 w 1196"/>
                <a:gd name="T43" fmla="*/ 1289 h 1980"/>
                <a:gd name="T44" fmla="*/ 1167 w 1196"/>
                <a:gd name="T45" fmla="*/ 1689 h 1980"/>
                <a:gd name="T46" fmla="*/ 1057 w 1196"/>
                <a:gd name="T47" fmla="*/ 1677 h 1980"/>
                <a:gd name="T48" fmla="*/ 994 w 1196"/>
                <a:gd name="T49" fmla="*/ 1538 h 1980"/>
                <a:gd name="T50" fmla="*/ 973 w 1196"/>
                <a:gd name="T51" fmla="*/ 1100 h 1980"/>
                <a:gd name="T52" fmla="*/ 910 w 1196"/>
                <a:gd name="T53" fmla="*/ 1196 h 1980"/>
                <a:gd name="T54" fmla="*/ 977 w 1196"/>
                <a:gd name="T55" fmla="*/ 1512 h 1980"/>
                <a:gd name="T56" fmla="*/ 935 w 1196"/>
                <a:gd name="T57" fmla="*/ 1613 h 1980"/>
                <a:gd name="T58" fmla="*/ 851 w 1196"/>
                <a:gd name="T59" fmla="*/ 1626 h 1980"/>
                <a:gd name="T60" fmla="*/ 830 w 1196"/>
                <a:gd name="T61" fmla="*/ 1306 h 1980"/>
                <a:gd name="T62" fmla="*/ 762 w 1196"/>
                <a:gd name="T63" fmla="*/ 1706 h 1980"/>
                <a:gd name="T64" fmla="*/ 690 w 1196"/>
                <a:gd name="T65" fmla="*/ 1765 h 1980"/>
                <a:gd name="T66" fmla="*/ 648 w 1196"/>
                <a:gd name="T67" fmla="*/ 1656 h 1980"/>
                <a:gd name="T68" fmla="*/ 665 w 1196"/>
                <a:gd name="T69" fmla="*/ 1230 h 1980"/>
                <a:gd name="T70" fmla="*/ 623 w 1196"/>
                <a:gd name="T71" fmla="*/ 1222 h 1980"/>
                <a:gd name="T72" fmla="*/ 602 w 1196"/>
                <a:gd name="T73" fmla="*/ 1702 h 1980"/>
                <a:gd name="T74" fmla="*/ 589 w 1196"/>
                <a:gd name="T75" fmla="*/ 1795 h 1980"/>
                <a:gd name="T76" fmla="*/ 556 w 1196"/>
                <a:gd name="T77" fmla="*/ 1892 h 1980"/>
                <a:gd name="T78" fmla="*/ 438 w 1196"/>
                <a:gd name="T79" fmla="*/ 1976 h 1980"/>
                <a:gd name="T80" fmla="*/ 467 w 1196"/>
                <a:gd name="T81" fmla="*/ 1571 h 1980"/>
                <a:gd name="T82" fmla="*/ 480 w 1196"/>
                <a:gd name="T83" fmla="*/ 1011 h 1980"/>
                <a:gd name="T84" fmla="*/ 417 w 1196"/>
                <a:gd name="T85" fmla="*/ 965 h 1980"/>
                <a:gd name="T86" fmla="*/ 425 w 1196"/>
                <a:gd name="T87" fmla="*/ 1373 h 1980"/>
                <a:gd name="T88" fmla="*/ 438 w 1196"/>
                <a:gd name="T89" fmla="*/ 1753 h 1980"/>
                <a:gd name="T90" fmla="*/ 374 w 1196"/>
                <a:gd name="T91" fmla="*/ 1795 h 1980"/>
                <a:gd name="T92" fmla="*/ 341 w 1196"/>
                <a:gd name="T93" fmla="*/ 1731 h 1980"/>
                <a:gd name="T94" fmla="*/ 278 w 1196"/>
                <a:gd name="T95" fmla="*/ 1293 h 1980"/>
                <a:gd name="T96" fmla="*/ 240 w 1196"/>
                <a:gd name="T97" fmla="*/ 1319 h 1980"/>
                <a:gd name="T98" fmla="*/ 257 w 1196"/>
                <a:gd name="T99" fmla="*/ 1639 h 1980"/>
                <a:gd name="T100" fmla="*/ 155 w 1196"/>
                <a:gd name="T101" fmla="*/ 1715 h 1980"/>
                <a:gd name="T102" fmla="*/ 160 w 1196"/>
                <a:gd name="T103" fmla="*/ 1563 h 1980"/>
                <a:gd name="T104" fmla="*/ 63 w 1196"/>
                <a:gd name="T105" fmla="*/ 1125 h 1980"/>
                <a:gd name="T106" fmla="*/ 21 w 1196"/>
                <a:gd name="T107" fmla="*/ 649 h 1980"/>
                <a:gd name="T108" fmla="*/ 71 w 1196"/>
                <a:gd name="T109" fmla="*/ 388 h 1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96" h="1980">
                  <a:moveTo>
                    <a:pt x="71" y="388"/>
                  </a:moveTo>
                  <a:lnTo>
                    <a:pt x="172" y="337"/>
                  </a:lnTo>
                  <a:lnTo>
                    <a:pt x="181" y="308"/>
                  </a:lnTo>
                  <a:lnTo>
                    <a:pt x="164" y="291"/>
                  </a:lnTo>
                  <a:lnTo>
                    <a:pt x="143" y="249"/>
                  </a:lnTo>
                  <a:lnTo>
                    <a:pt x="139" y="181"/>
                  </a:lnTo>
                  <a:lnTo>
                    <a:pt x="134" y="143"/>
                  </a:lnTo>
                  <a:lnTo>
                    <a:pt x="134" y="143"/>
                  </a:lnTo>
                  <a:lnTo>
                    <a:pt x="143" y="126"/>
                  </a:lnTo>
                  <a:lnTo>
                    <a:pt x="151" y="110"/>
                  </a:lnTo>
                  <a:lnTo>
                    <a:pt x="164" y="93"/>
                  </a:lnTo>
                  <a:lnTo>
                    <a:pt x="181" y="84"/>
                  </a:lnTo>
                  <a:lnTo>
                    <a:pt x="193" y="80"/>
                  </a:lnTo>
                  <a:lnTo>
                    <a:pt x="202" y="80"/>
                  </a:lnTo>
                  <a:lnTo>
                    <a:pt x="214" y="84"/>
                  </a:lnTo>
                  <a:lnTo>
                    <a:pt x="231" y="93"/>
                  </a:lnTo>
                  <a:lnTo>
                    <a:pt x="248" y="101"/>
                  </a:lnTo>
                  <a:lnTo>
                    <a:pt x="265" y="118"/>
                  </a:lnTo>
                  <a:lnTo>
                    <a:pt x="265" y="118"/>
                  </a:lnTo>
                  <a:lnTo>
                    <a:pt x="273" y="135"/>
                  </a:lnTo>
                  <a:lnTo>
                    <a:pt x="278" y="152"/>
                  </a:lnTo>
                  <a:lnTo>
                    <a:pt x="282" y="173"/>
                  </a:lnTo>
                  <a:lnTo>
                    <a:pt x="282" y="173"/>
                  </a:lnTo>
                  <a:lnTo>
                    <a:pt x="286" y="173"/>
                  </a:lnTo>
                  <a:lnTo>
                    <a:pt x="290" y="177"/>
                  </a:lnTo>
                  <a:lnTo>
                    <a:pt x="294" y="185"/>
                  </a:lnTo>
                  <a:lnTo>
                    <a:pt x="294" y="202"/>
                  </a:lnTo>
                  <a:lnTo>
                    <a:pt x="294" y="202"/>
                  </a:lnTo>
                  <a:lnTo>
                    <a:pt x="294" y="223"/>
                  </a:lnTo>
                  <a:lnTo>
                    <a:pt x="290" y="232"/>
                  </a:lnTo>
                  <a:lnTo>
                    <a:pt x="286" y="232"/>
                  </a:lnTo>
                  <a:lnTo>
                    <a:pt x="282" y="227"/>
                  </a:lnTo>
                  <a:lnTo>
                    <a:pt x="282" y="274"/>
                  </a:lnTo>
                  <a:lnTo>
                    <a:pt x="290" y="295"/>
                  </a:lnTo>
                  <a:lnTo>
                    <a:pt x="303" y="312"/>
                  </a:lnTo>
                  <a:lnTo>
                    <a:pt x="332" y="337"/>
                  </a:lnTo>
                  <a:lnTo>
                    <a:pt x="400" y="362"/>
                  </a:lnTo>
                  <a:lnTo>
                    <a:pt x="400" y="362"/>
                  </a:lnTo>
                  <a:lnTo>
                    <a:pt x="467" y="324"/>
                  </a:lnTo>
                  <a:lnTo>
                    <a:pt x="522" y="299"/>
                  </a:lnTo>
                  <a:lnTo>
                    <a:pt x="547" y="291"/>
                  </a:lnTo>
                  <a:lnTo>
                    <a:pt x="568" y="291"/>
                  </a:lnTo>
                  <a:lnTo>
                    <a:pt x="581" y="257"/>
                  </a:lnTo>
                  <a:lnTo>
                    <a:pt x="585" y="249"/>
                  </a:lnTo>
                  <a:lnTo>
                    <a:pt x="589" y="185"/>
                  </a:lnTo>
                  <a:lnTo>
                    <a:pt x="589" y="185"/>
                  </a:lnTo>
                  <a:lnTo>
                    <a:pt x="585" y="173"/>
                  </a:lnTo>
                  <a:lnTo>
                    <a:pt x="577" y="152"/>
                  </a:lnTo>
                  <a:lnTo>
                    <a:pt x="573" y="143"/>
                  </a:lnTo>
                  <a:lnTo>
                    <a:pt x="573" y="131"/>
                  </a:lnTo>
                  <a:lnTo>
                    <a:pt x="577" y="122"/>
                  </a:lnTo>
                  <a:lnTo>
                    <a:pt x="585" y="118"/>
                  </a:lnTo>
                  <a:lnTo>
                    <a:pt x="594" y="72"/>
                  </a:lnTo>
                  <a:lnTo>
                    <a:pt x="594" y="72"/>
                  </a:lnTo>
                  <a:lnTo>
                    <a:pt x="598" y="63"/>
                  </a:lnTo>
                  <a:lnTo>
                    <a:pt x="606" y="46"/>
                  </a:lnTo>
                  <a:lnTo>
                    <a:pt x="619" y="25"/>
                  </a:lnTo>
                  <a:lnTo>
                    <a:pt x="627" y="21"/>
                  </a:lnTo>
                  <a:lnTo>
                    <a:pt x="636" y="21"/>
                  </a:lnTo>
                  <a:lnTo>
                    <a:pt x="636" y="21"/>
                  </a:lnTo>
                  <a:lnTo>
                    <a:pt x="644" y="13"/>
                  </a:lnTo>
                  <a:lnTo>
                    <a:pt x="661" y="4"/>
                  </a:lnTo>
                  <a:lnTo>
                    <a:pt x="678" y="0"/>
                  </a:lnTo>
                  <a:lnTo>
                    <a:pt x="690" y="0"/>
                  </a:lnTo>
                  <a:lnTo>
                    <a:pt x="707" y="4"/>
                  </a:lnTo>
                  <a:lnTo>
                    <a:pt x="724" y="13"/>
                  </a:lnTo>
                  <a:lnTo>
                    <a:pt x="724" y="13"/>
                  </a:lnTo>
                  <a:lnTo>
                    <a:pt x="745" y="38"/>
                  </a:lnTo>
                  <a:lnTo>
                    <a:pt x="758" y="55"/>
                  </a:lnTo>
                  <a:lnTo>
                    <a:pt x="762" y="63"/>
                  </a:lnTo>
                  <a:lnTo>
                    <a:pt x="766" y="72"/>
                  </a:lnTo>
                  <a:lnTo>
                    <a:pt x="766" y="72"/>
                  </a:lnTo>
                  <a:lnTo>
                    <a:pt x="766" y="93"/>
                  </a:lnTo>
                  <a:lnTo>
                    <a:pt x="766" y="118"/>
                  </a:lnTo>
                  <a:lnTo>
                    <a:pt x="762" y="147"/>
                  </a:lnTo>
                  <a:lnTo>
                    <a:pt x="762" y="147"/>
                  </a:lnTo>
                  <a:lnTo>
                    <a:pt x="762" y="177"/>
                  </a:lnTo>
                  <a:lnTo>
                    <a:pt x="758" y="198"/>
                  </a:lnTo>
                  <a:lnTo>
                    <a:pt x="754" y="206"/>
                  </a:lnTo>
                  <a:lnTo>
                    <a:pt x="745" y="211"/>
                  </a:lnTo>
                  <a:lnTo>
                    <a:pt x="745" y="211"/>
                  </a:lnTo>
                  <a:lnTo>
                    <a:pt x="737" y="232"/>
                  </a:lnTo>
                  <a:lnTo>
                    <a:pt x="716" y="261"/>
                  </a:lnTo>
                  <a:lnTo>
                    <a:pt x="712" y="308"/>
                  </a:lnTo>
                  <a:lnTo>
                    <a:pt x="720" y="329"/>
                  </a:lnTo>
                  <a:lnTo>
                    <a:pt x="796" y="362"/>
                  </a:lnTo>
                  <a:lnTo>
                    <a:pt x="863" y="345"/>
                  </a:lnTo>
                  <a:lnTo>
                    <a:pt x="905" y="303"/>
                  </a:lnTo>
                  <a:lnTo>
                    <a:pt x="905" y="282"/>
                  </a:lnTo>
                  <a:lnTo>
                    <a:pt x="905" y="282"/>
                  </a:lnTo>
                  <a:lnTo>
                    <a:pt x="897" y="282"/>
                  </a:lnTo>
                  <a:lnTo>
                    <a:pt x="884" y="282"/>
                  </a:lnTo>
                  <a:lnTo>
                    <a:pt x="880" y="282"/>
                  </a:lnTo>
                  <a:lnTo>
                    <a:pt x="880" y="282"/>
                  </a:lnTo>
                  <a:lnTo>
                    <a:pt x="880" y="274"/>
                  </a:lnTo>
                  <a:lnTo>
                    <a:pt x="880" y="261"/>
                  </a:lnTo>
                  <a:lnTo>
                    <a:pt x="884" y="240"/>
                  </a:lnTo>
                  <a:lnTo>
                    <a:pt x="884" y="240"/>
                  </a:lnTo>
                  <a:lnTo>
                    <a:pt x="880" y="223"/>
                  </a:lnTo>
                  <a:lnTo>
                    <a:pt x="876" y="206"/>
                  </a:lnTo>
                  <a:lnTo>
                    <a:pt x="880" y="185"/>
                  </a:lnTo>
                  <a:lnTo>
                    <a:pt x="880" y="147"/>
                  </a:lnTo>
                  <a:lnTo>
                    <a:pt x="905" y="105"/>
                  </a:lnTo>
                  <a:lnTo>
                    <a:pt x="914" y="88"/>
                  </a:lnTo>
                  <a:lnTo>
                    <a:pt x="935" y="88"/>
                  </a:lnTo>
                  <a:lnTo>
                    <a:pt x="956" y="84"/>
                  </a:lnTo>
                  <a:lnTo>
                    <a:pt x="994" y="101"/>
                  </a:lnTo>
                  <a:lnTo>
                    <a:pt x="1015" y="139"/>
                  </a:lnTo>
                  <a:lnTo>
                    <a:pt x="1015" y="185"/>
                  </a:lnTo>
                  <a:lnTo>
                    <a:pt x="1015" y="185"/>
                  </a:lnTo>
                  <a:lnTo>
                    <a:pt x="1019" y="202"/>
                  </a:lnTo>
                  <a:lnTo>
                    <a:pt x="1019" y="215"/>
                  </a:lnTo>
                  <a:lnTo>
                    <a:pt x="1011" y="232"/>
                  </a:lnTo>
                  <a:lnTo>
                    <a:pt x="1011" y="232"/>
                  </a:lnTo>
                  <a:lnTo>
                    <a:pt x="1011" y="249"/>
                  </a:lnTo>
                  <a:lnTo>
                    <a:pt x="1011" y="270"/>
                  </a:lnTo>
                  <a:lnTo>
                    <a:pt x="1011" y="270"/>
                  </a:lnTo>
                  <a:lnTo>
                    <a:pt x="1002" y="265"/>
                  </a:lnTo>
                  <a:lnTo>
                    <a:pt x="998" y="265"/>
                  </a:lnTo>
                  <a:lnTo>
                    <a:pt x="998" y="265"/>
                  </a:lnTo>
                  <a:lnTo>
                    <a:pt x="998" y="265"/>
                  </a:lnTo>
                  <a:lnTo>
                    <a:pt x="994" y="270"/>
                  </a:lnTo>
                  <a:lnTo>
                    <a:pt x="990" y="270"/>
                  </a:lnTo>
                  <a:lnTo>
                    <a:pt x="990" y="291"/>
                  </a:lnTo>
                  <a:lnTo>
                    <a:pt x="998" y="291"/>
                  </a:lnTo>
                  <a:lnTo>
                    <a:pt x="1032" y="320"/>
                  </a:lnTo>
                  <a:lnTo>
                    <a:pt x="1099" y="324"/>
                  </a:lnTo>
                  <a:lnTo>
                    <a:pt x="1099" y="324"/>
                  </a:lnTo>
                  <a:lnTo>
                    <a:pt x="1108" y="329"/>
                  </a:lnTo>
                  <a:lnTo>
                    <a:pt x="1124" y="337"/>
                  </a:lnTo>
                  <a:lnTo>
                    <a:pt x="1133" y="345"/>
                  </a:lnTo>
                  <a:lnTo>
                    <a:pt x="1137" y="358"/>
                  </a:lnTo>
                  <a:lnTo>
                    <a:pt x="1141" y="371"/>
                  </a:lnTo>
                  <a:lnTo>
                    <a:pt x="1141" y="388"/>
                  </a:lnTo>
                  <a:lnTo>
                    <a:pt x="1141" y="388"/>
                  </a:lnTo>
                  <a:lnTo>
                    <a:pt x="1137" y="404"/>
                  </a:lnTo>
                  <a:lnTo>
                    <a:pt x="1133" y="421"/>
                  </a:lnTo>
                  <a:lnTo>
                    <a:pt x="1120" y="442"/>
                  </a:lnTo>
                  <a:lnTo>
                    <a:pt x="1120" y="442"/>
                  </a:lnTo>
                  <a:lnTo>
                    <a:pt x="1120" y="459"/>
                  </a:lnTo>
                  <a:lnTo>
                    <a:pt x="1112" y="501"/>
                  </a:lnTo>
                  <a:lnTo>
                    <a:pt x="1099" y="556"/>
                  </a:lnTo>
                  <a:lnTo>
                    <a:pt x="1087" y="586"/>
                  </a:lnTo>
                  <a:lnTo>
                    <a:pt x="1074" y="611"/>
                  </a:lnTo>
                  <a:lnTo>
                    <a:pt x="1133" y="821"/>
                  </a:lnTo>
                  <a:lnTo>
                    <a:pt x="1082" y="834"/>
                  </a:lnTo>
                  <a:lnTo>
                    <a:pt x="1099" y="1222"/>
                  </a:lnTo>
                  <a:lnTo>
                    <a:pt x="1099" y="1222"/>
                  </a:lnTo>
                  <a:lnTo>
                    <a:pt x="1108" y="1226"/>
                  </a:lnTo>
                  <a:lnTo>
                    <a:pt x="1108" y="1239"/>
                  </a:lnTo>
                  <a:lnTo>
                    <a:pt x="1103" y="1255"/>
                  </a:lnTo>
                  <a:lnTo>
                    <a:pt x="1103" y="1255"/>
                  </a:lnTo>
                  <a:lnTo>
                    <a:pt x="1103" y="1268"/>
                  </a:lnTo>
                  <a:lnTo>
                    <a:pt x="1095" y="1289"/>
                  </a:lnTo>
                  <a:lnTo>
                    <a:pt x="1099" y="1319"/>
                  </a:lnTo>
                  <a:lnTo>
                    <a:pt x="1095" y="1386"/>
                  </a:lnTo>
                  <a:lnTo>
                    <a:pt x="1087" y="1445"/>
                  </a:lnTo>
                  <a:lnTo>
                    <a:pt x="1095" y="1525"/>
                  </a:lnTo>
                  <a:lnTo>
                    <a:pt x="1108" y="1635"/>
                  </a:lnTo>
                  <a:lnTo>
                    <a:pt x="1133" y="1656"/>
                  </a:lnTo>
                  <a:lnTo>
                    <a:pt x="1167" y="1689"/>
                  </a:lnTo>
                  <a:lnTo>
                    <a:pt x="1192" y="1702"/>
                  </a:lnTo>
                  <a:lnTo>
                    <a:pt x="1196" y="1715"/>
                  </a:lnTo>
                  <a:lnTo>
                    <a:pt x="1087" y="1702"/>
                  </a:lnTo>
                  <a:lnTo>
                    <a:pt x="1087" y="1702"/>
                  </a:lnTo>
                  <a:lnTo>
                    <a:pt x="1078" y="1698"/>
                  </a:lnTo>
                  <a:lnTo>
                    <a:pt x="1065" y="1689"/>
                  </a:lnTo>
                  <a:lnTo>
                    <a:pt x="1057" y="1677"/>
                  </a:lnTo>
                  <a:lnTo>
                    <a:pt x="1040" y="1651"/>
                  </a:lnTo>
                  <a:lnTo>
                    <a:pt x="1015" y="1630"/>
                  </a:lnTo>
                  <a:lnTo>
                    <a:pt x="1011" y="1668"/>
                  </a:lnTo>
                  <a:lnTo>
                    <a:pt x="998" y="1668"/>
                  </a:lnTo>
                  <a:lnTo>
                    <a:pt x="1002" y="1622"/>
                  </a:lnTo>
                  <a:lnTo>
                    <a:pt x="990" y="1618"/>
                  </a:lnTo>
                  <a:lnTo>
                    <a:pt x="994" y="1538"/>
                  </a:lnTo>
                  <a:lnTo>
                    <a:pt x="1002" y="1470"/>
                  </a:lnTo>
                  <a:lnTo>
                    <a:pt x="994" y="1361"/>
                  </a:lnTo>
                  <a:lnTo>
                    <a:pt x="994" y="1340"/>
                  </a:lnTo>
                  <a:lnTo>
                    <a:pt x="1002" y="1306"/>
                  </a:lnTo>
                  <a:lnTo>
                    <a:pt x="985" y="1264"/>
                  </a:lnTo>
                  <a:lnTo>
                    <a:pt x="981" y="1201"/>
                  </a:lnTo>
                  <a:lnTo>
                    <a:pt x="973" y="1100"/>
                  </a:lnTo>
                  <a:lnTo>
                    <a:pt x="947" y="994"/>
                  </a:lnTo>
                  <a:lnTo>
                    <a:pt x="922" y="927"/>
                  </a:lnTo>
                  <a:lnTo>
                    <a:pt x="914" y="931"/>
                  </a:lnTo>
                  <a:lnTo>
                    <a:pt x="910" y="973"/>
                  </a:lnTo>
                  <a:lnTo>
                    <a:pt x="910" y="1062"/>
                  </a:lnTo>
                  <a:lnTo>
                    <a:pt x="914" y="1159"/>
                  </a:lnTo>
                  <a:lnTo>
                    <a:pt x="910" y="1196"/>
                  </a:lnTo>
                  <a:lnTo>
                    <a:pt x="922" y="1226"/>
                  </a:lnTo>
                  <a:lnTo>
                    <a:pt x="918" y="1255"/>
                  </a:lnTo>
                  <a:lnTo>
                    <a:pt x="931" y="1306"/>
                  </a:lnTo>
                  <a:lnTo>
                    <a:pt x="935" y="1365"/>
                  </a:lnTo>
                  <a:lnTo>
                    <a:pt x="956" y="1411"/>
                  </a:lnTo>
                  <a:lnTo>
                    <a:pt x="964" y="1462"/>
                  </a:lnTo>
                  <a:lnTo>
                    <a:pt x="977" y="1512"/>
                  </a:lnTo>
                  <a:lnTo>
                    <a:pt x="985" y="1571"/>
                  </a:lnTo>
                  <a:lnTo>
                    <a:pt x="969" y="1576"/>
                  </a:lnTo>
                  <a:lnTo>
                    <a:pt x="969" y="1605"/>
                  </a:lnTo>
                  <a:lnTo>
                    <a:pt x="956" y="1609"/>
                  </a:lnTo>
                  <a:lnTo>
                    <a:pt x="947" y="1580"/>
                  </a:lnTo>
                  <a:lnTo>
                    <a:pt x="935" y="1613"/>
                  </a:lnTo>
                  <a:lnTo>
                    <a:pt x="935" y="1613"/>
                  </a:lnTo>
                  <a:lnTo>
                    <a:pt x="931" y="1626"/>
                  </a:lnTo>
                  <a:lnTo>
                    <a:pt x="922" y="1639"/>
                  </a:lnTo>
                  <a:lnTo>
                    <a:pt x="914" y="1643"/>
                  </a:lnTo>
                  <a:lnTo>
                    <a:pt x="905" y="1647"/>
                  </a:lnTo>
                  <a:lnTo>
                    <a:pt x="830" y="1668"/>
                  </a:lnTo>
                  <a:lnTo>
                    <a:pt x="825" y="1651"/>
                  </a:lnTo>
                  <a:lnTo>
                    <a:pt x="851" y="1626"/>
                  </a:lnTo>
                  <a:lnTo>
                    <a:pt x="863" y="1597"/>
                  </a:lnTo>
                  <a:lnTo>
                    <a:pt x="880" y="1580"/>
                  </a:lnTo>
                  <a:lnTo>
                    <a:pt x="884" y="1546"/>
                  </a:lnTo>
                  <a:lnTo>
                    <a:pt x="872" y="1496"/>
                  </a:lnTo>
                  <a:lnTo>
                    <a:pt x="859" y="1445"/>
                  </a:lnTo>
                  <a:lnTo>
                    <a:pt x="846" y="1378"/>
                  </a:lnTo>
                  <a:lnTo>
                    <a:pt x="830" y="1306"/>
                  </a:lnTo>
                  <a:lnTo>
                    <a:pt x="825" y="1251"/>
                  </a:lnTo>
                  <a:lnTo>
                    <a:pt x="817" y="1159"/>
                  </a:lnTo>
                  <a:lnTo>
                    <a:pt x="792" y="1319"/>
                  </a:lnTo>
                  <a:lnTo>
                    <a:pt x="779" y="1407"/>
                  </a:lnTo>
                  <a:lnTo>
                    <a:pt x="779" y="1542"/>
                  </a:lnTo>
                  <a:lnTo>
                    <a:pt x="741" y="1651"/>
                  </a:lnTo>
                  <a:lnTo>
                    <a:pt x="762" y="1706"/>
                  </a:lnTo>
                  <a:lnTo>
                    <a:pt x="783" y="1736"/>
                  </a:lnTo>
                  <a:lnTo>
                    <a:pt x="783" y="1799"/>
                  </a:lnTo>
                  <a:lnTo>
                    <a:pt x="737" y="1807"/>
                  </a:lnTo>
                  <a:lnTo>
                    <a:pt x="703" y="1774"/>
                  </a:lnTo>
                  <a:lnTo>
                    <a:pt x="703" y="1774"/>
                  </a:lnTo>
                  <a:lnTo>
                    <a:pt x="699" y="1774"/>
                  </a:lnTo>
                  <a:lnTo>
                    <a:pt x="690" y="1765"/>
                  </a:lnTo>
                  <a:lnTo>
                    <a:pt x="682" y="1753"/>
                  </a:lnTo>
                  <a:lnTo>
                    <a:pt x="682" y="1740"/>
                  </a:lnTo>
                  <a:lnTo>
                    <a:pt x="682" y="1727"/>
                  </a:lnTo>
                  <a:lnTo>
                    <a:pt x="682" y="1706"/>
                  </a:lnTo>
                  <a:lnTo>
                    <a:pt x="674" y="1706"/>
                  </a:lnTo>
                  <a:lnTo>
                    <a:pt x="648" y="1685"/>
                  </a:lnTo>
                  <a:lnTo>
                    <a:pt x="648" y="1656"/>
                  </a:lnTo>
                  <a:lnTo>
                    <a:pt x="657" y="1622"/>
                  </a:lnTo>
                  <a:lnTo>
                    <a:pt x="653" y="1571"/>
                  </a:lnTo>
                  <a:lnTo>
                    <a:pt x="653" y="1538"/>
                  </a:lnTo>
                  <a:lnTo>
                    <a:pt x="674" y="1479"/>
                  </a:lnTo>
                  <a:lnTo>
                    <a:pt x="674" y="1407"/>
                  </a:lnTo>
                  <a:lnTo>
                    <a:pt x="678" y="1310"/>
                  </a:lnTo>
                  <a:lnTo>
                    <a:pt x="665" y="1230"/>
                  </a:lnTo>
                  <a:lnTo>
                    <a:pt x="665" y="1154"/>
                  </a:lnTo>
                  <a:lnTo>
                    <a:pt x="661" y="1129"/>
                  </a:lnTo>
                  <a:lnTo>
                    <a:pt x="653" y="1112"/>
                  </a:lnTo>
                  <a:lnTo>
                    <a:pt x="648" y="1125"/>
                  </a:lnTo>
                  <a:lnTo>
                    <a:pt x="648" y="1125"/>
                  </a:lnTo>
                  <a:lnTo>
                    <a:pt x="623" y="1222"/>
                  </a:lnTo>
                  <a:lnTo>
                    <a:pt x="623" y="1222"/>
                  </a:lnTo>
                  <a:lnTo>
                    <a:pt x="619" y="1251"/>
                  </a:lnTo>
                  <a:lnTo>
                    <a:pt x="615" y="1272"/>
                  </a:lnTo>
                  <a:lnTo>
                    <a:pt x="619" y="1289"/>
                  </a:lnTo>
                  <a:lnTo>
                    <a:pt x="619" y="1378"/>
                  </a:lnTo>
                  <a:lnTo>
                    <a:pt x="619" y="1496"/>
                  </a:lnTo>
                  <a:lnTo>
                    <a:pt x="615" y="1588"/>
                  </a:lnTo>
                  <a:lnTo>
                    <a:pt x="602" y="1702"/>
                  </a:lnTo>
                  <a:lnTo>
                    <a:pt x="594" y="1748"/>
                  </a:lnTo>
                  <a:lnTo>
                    <a:pt x="594" y="1748"/>
                  </a:lnTo>
                  <a:lnTo>
                    <a:pt x="589" y="1761"/>
                  </a:lnTo>
                  <a:lnTo>
                    <a:pt x="585" y="1774"/>
                  </a:lnTo>
                  <a:lnTo>
                    <a:pt x="585" y="1786"/>
                  </a:lnTo>
                  <a:lnTo>
                    <a:pt x="585" y="1786"/>
                  </a:lnTo>
                  <a:lnTo>
                    <a:pt x="589" y="1795"/>
                  </a:lnTo>
                  <a:lnTo>
                    <a:pt x="589" y="1807"/>
                  </a:lnTo>
                  <a:lnTo>
                    <a:pt x="589" y="1820"/>
                  </a:lnTo>
                  <a:lnTo>
                    <a:pt x="589" y="1828"/>
                  </a:lnTo>
                  <a:lnTo>
                    <a:pt x="568" y="1862"/>
                  </a:lnTo>
                  <a:lnTo>
                    <a:pt x="556" y="1858"/>
                  </a:lnTo>
                  <a:lnTo>
                    <a:pt x="556" y="1892"/>
                  </a:lnTo>
                  <a:lnTo>
                    <a:pt x="556" y="1892"/>
                  </a:lnTo>
                  <a:lnTo>
                    <a:pt x="551" y="1913"/>
                  </a:lnTo>
                  <a:lnTo>
                    <a:pt x="547" y="1929"/>
                  </a:lnTo>
                  <a:lnTo>
                    <a:pt x="535" y="1951"/>
                  </a:lnTo>
                  <a:lnTo>
                    <a:pt x="535" y="1951"/>
                  </a:lnTo>
                  <a:lnTo>
                    <a:pt x="505" y="1976"/>
                  </a:lnTo>
                  <a:lnTo>
                    <a:pt x="497" y="1980"/>
                  </a:lnTo>
                  <a:lnTo>
                    <a:pt x="438" y="1976"/>
                  </a:lnTo>
                  <a:lnTo>
                    <a:pt x="438" y="1913"/>
                  </a:lnTo>
                  <a:lnTo>
                    <a:pt x="450" y="1892"/>
                  </a:lnTo>
                  <a:lnTo>
                    <a:pt x="476" y="1824"/>
                  </a:lnTo>
                  <a:lnTo>
                    <a:pt x="488" y="1799"/>
                  </a:lnTo>
                  <a:lnTo>
                    <a:pt x="476" y="1748"/>
                  </a:lnTo>
                  <a:lnTo>
                    <a:pt x="476" y="1668"/>
                  </a:lnTo>
                  <a:lnTo>
                    <a:pt x="467" y="1571"/>
                  </a:lnTo>
                  <a:lnTo>
                    <a:pt x="476" y="1479"/>
                  </a:lnTo>
                  <a:lnTo>
                    <a:pt x="476" y="1399"/>
                  </a:lnTo>
                  <a:lnTo>
                    <a:pt x="484" y="1302"/>
                  </a:lnTo>
                  <a:lnTo>
                    <a:pt x="476" y="1247"/>
                  </a:lnTo>
                  <a:lnTo>
                    <a:pt x="471" y="1188"/>
                  </a:lnTo>
                  <a:lnTo>
                    <a:pt x="471" y="1078"/>
                  </a:lnTo>
                  <a:lnTo>
                    <a:pt x="480" y="1011"/>
                  </a:lnTo>
                  <a:lnTo>
                    <a:pt x="488" y="965"/>
                  </a:lnTo>
                  <a:lnTo>
                    <a:pt x="488" y="952"/>
                  </a:lnTo>
                  <a:lnTo>
                    <a:pt x="480" y="939"/>
                  </a:lnTo>
                  <a:lnTo>
                    <a:pt x="467" y="948"/>
                  </a:lnTo>
                  <a:lnTo>
                    <a:pt x="459" y="931"/>
                  </a:lnTo>
                  <a:lnTo>
                    <a:pt x="446" y="918"/>
                  </a:lnTo>
                  <a:lnTo>
                    <a:pt x="417" y="965"/>
                  </a:lnTo>
                  <a:lnTo>
                    <a:pt x="408" y="965"/>
                  </a:lnTo>
                  <a:lnTo>
                    <a:pt x="404" y="986"/>
                  </a:lnTo>
                  <a:lnTo>
                    <a:pt x="400" y="1019"/>
                  </a:lnTo>
                  <a:lnTo>
                    <a:pt x="400" y="1209"/>
                  </a:lnTo>
                  <a:lnTo>
                    <a:pt x="417" y="1260"/>
                  </a:lnTo>
                  <a:lnTo>
                    <a:pt x="421" y="1306"/>
                  </a:lnTo>
                  <a:lnTo>
                    <a:pt x="425" y="1373"/>
                  </a:lnTo>
                  <a:lnTo>
                    <a:pt x="442" y="1445"/>
                  </a:lnTo>
                  <a:lnTo>
                    <a:pt x="450" y="1496"/>
                  </a:lnTo>
                  <a:lnTo>
                    <a:pt x="459" y="1584"/>
                  </a:lnTo>
                  <a:lnTo>
                    <a:pt x="446" y="1601"/>
                  </a:lnTo>
                  <a:lnTo>
                    <a:pt x="459" y="1626"/>
                  </a:lnTo>
                  <a:lnTo>
                    <a:pt x="438" y="1656"/>
                  </a:lnTo>
                  <a:lnTo>
                    <a:pt x="438" y="1753"/>
                  </a:lnTo>
                  <a:lnTo>
                    <a:pt x="438" y="1753"/>
                  </a:lnTo>
                  <a:lnTo>
                    <a:pt x="438" y="1761"/>
                  </a:lnTo>
                  <a:lnTo>
                    <a:pt x="429" y="1778"/>
                  </a:lnTo>
                  <a:lnTo>
                    <a:pt x="421" y="1786"/>
                  </a:lnTo>
                  <a:lnTo>
                    <a:pt x="408" y="1795"/>
                  </a:lnTo>
                  <a:lnTo>
                    <a:pt x="396" y="1795"/>
                  </a:lnTo>
                  <a:lnTo>
                    <a:pt x="374" y="1795"/>
                  </a:lnTo>
                  <a:lnTo>
                    <a:pt x="374" y="1795"/>
                  </a:lnTo>
                  <a:lnTo>
                    <a:pt x="370" y="1795"/>
                  </a:lnTo>
                  <a:lnTo>
                    <a:pt x="362" y="1795"/>
                  </a:lnTo>
                  <a:lnTo>
                    <a:pt x="349" y="1786"/>
                  </a:lnTo>
                  <a:lnTo>
                    <a:pt x="341" y="1778"/>
                  </a:lnTo>
                  <a:lnTo>
                    <a:pt x="337" y="1765"/>
                  </a:lnTo>
                  <a:lnTo>
                    <a:pt x="341" y="1731"/>
                  </a:lnTo>
                  <a:lnTo>
                    <a:pt x="353" y="1702"/>
                  </a:lnTo>
                  <a:lnTo>
                    <a:pt x="366" y="1668"/>
                  </a:lnTo>
                  <a:lnTo>
                    <a:pt x="345" y="1630"/>
                  </a:lnTo>
                  <a:lnTo>
                    <a:pt x="349" y="1601"/>
                  </a:lnTo>
                  <a:lnTo>
                    <a:pt x="324" y="1559"/>
                  </a:lnTo>
                  <a:lnTo>
                    <a:pt x="299" y="1432"/>
                  </a:lnTo>
                  <a:lnTo>
                    <a:pt x="278" y="1293"/>
                  </a:lnTo>
                  <a:lnTo>
                    <a:pt x="261" y="1201"/>
                  </a:lnTo>
                  <a:lnTo>
                    <a:pt x="244" y="1133"/>
                  </a:lnTo>
                  <a:lnTo>
                    <a:pt x="235" y="1150"/>
                  </a:lnTo>
                  <a:lnTo>
                    <a:pt x="235" y="1213"/>
                  </a:lnTo>
                  <a:lnTo>
                    <a:pt x="231" y="1247"/>
                  </a:lnTo>
                  <a:lnTo>
                    <a:pt x="240" y="1289"/>
                  </a:lnTo>
                  <a:lnTo>
                    <a:pt x="240" y="1319"/>
                  </a:lnTo>
                  <a:lnTo>
                    <a:pt x="244" y="1373"/>
                  </a:lnTo>
                  <a:lnTo>
                    <a:pt x="248" y="1445"/>
                  </a:lnTo>
                  <a:lnTo>
                    <a:pt x="252" y="1512"/>
                  </a:lnTo>
                  <a:lnTo>
                    <a:pt x="265" y="1529"/>
                  </a:lnTo>
                  <a:lnTo>
                    <a:pt x="273" y="1559"/>
                  </a:lnTo>
                  <a:lnTo>
                    <a:pt x="261" y="1588"/>
                  </a:lnTo>
                  <a:lnTo>
                    <a:pt x="257" y="1639"/>
                  </a:lnTo>
                  <a:lnTo>
                    <a:pt x="231" y="1656"/>
                  </a:lnTo>
                  <a:lnTo>
                    <a:pt x="219" y="1651"/>
                  </a:lnTo>
                  <a:lnTo>
                    <a:pt x="198" y="1689"/>
                  </a:lnTo>
                  <a:lnTo>
                    <a:pt x="198" y="1689"/>
                  </a:lnTo>
                  <a:lnTo>
                    <a:pt x="185" y="1698"/>
                  </a:lnTo>
                  <a:lnTo>
                    <a:pt x="172" y="1710"/>
                  </a:lnTo>
                  <a:lnTo>
                    <a:pt x="155" y="1715"/>
                  </a:lnTo>
                  <a:lnTo>
                    <a:pt x="134" y="1719"/>
                  </a:lnTo>
                  <a:lnTo>
                    <a:pt x="96" y="1706"/>
                  </a:lnTo>
                  <a:lnTo>
                    <a:pt x="92" y="1681"/>
                  </a:lnTo>
                  <a:lnTo>
                    <a:pt x="122" y="1656"/>
                  </a:lnTo>
                  <a:lnTo>
                    <a:pt x="143" y="1626"/>
                  </a:lnTo>
                  <a:lnTo>
                    <a:pt x="160" y="1597"/>
                  </a:lnTo>
                  <a:lnTo>
                    <a:pt x="160" y="1563"/>
                  </a:lnTo>
                  <a:lnTo>
                    <a:pt x="134" y="1550"/>
                  </a:lnTo>
                  <a:lnTo>
                    <a:pt x="139" y="1525"/>
                  </a:lnTo>
                  <a:lnTo>
                    <a:pt x="130" y="1462"/>
                  </a:lnTo>
                  <a:lnTo>
                    <a:pt x="117" y="1407"/>
                  </a:lnTo>
                  <a:lnTo>
                    <a:pt x="109" y="1327"/>
                  </a:lnTo>
                  <a:lnTo>
                    <a:pt x="84" y="1226"/>
                  </a:lnTo>
                  <a:lnTo>
                    <a:pt x="63" y="1125"/>
                  </a:lnTo>
                  <a:lnTo>
                    <a:pt x="42" y="1024"/>
                  </a:lnTo>
                  <a:lnTo>
                    <a:pt x="42" y="1003"/>
                  </a:lnTo>
                  <a:lnTo>
                    <a:pt x="4" y="952"/>
                  </a:lnTo>
                  <a:lnTo>
                    <a:pt x="0" y="897"/>
                  </a:lnTo>
                  <a:lnTo>
                    <a:pt x="4" y="817"/>
                  </a:lnTo>
                  <a:lnTo>
                    <a:pt x="0" y="716"/>
                  </a:lnTo>
                  <a:lnTo>
                    <a:pt x="21" y="649"/>
                  </a:lnTo>
                  <a:lnTo>
                    <a:pt x="29" y="560"/>
                  </a:lnTo>
                  <a:lnTo>
                    <a:pt x="37" y="459"/>
                  </a:lnTo>
                  <a:lnTo>
                    <a:pt x="42" y="409"/>
                  </a:lnTo>
                  <a:lnTo>
                    <a:pt x="42" y="409"/>
                  </a:lnTo>
                  <a:lnTo>
                    <a:pt x="50" y="400"/>
                  </a:lnTo>
                  <a:lnTo>
                    <a:pt x="58" y="392"/>
                  </a:lnTo>
                  <a:lnTo>
                    <a:pt x="71" y="388"/>
                  </a:lnTo>
                  <a:lnTo>
                    <a:pt x="71" y="3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29857" y="2890987"/>
            <a:ext cx="640080" cy="676901"/>
            <a:chOff x="5229857" y="2973439"/>
            <a:chExt cx="640080" cy="640742"/>
          </a:xfrm>
        </p:grpSpPr>
        <p:sp>
          <p:nvSpPr>
            <p:cNvPr id="68" name="Rounded Rectangle 67"/>
            <p:cNvSpPr/>
            <p:nvPr/>
          </p:nvSpPr>
          <p:spPr>
            <a:xfrm>
              <a:off x="5229857" y="2973439"/>
              <a:ext cx="640080" cy="640080"/>
            </a:xfrm>
            <a:prstGeom prst="roundRect">
              <a:avLst/>
            </a:prstGeom>
            <a:solidFill>
              <a:srgbClr val="01406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78">
                <a:lnSpc>
                  <a:spcPts val="1200"/>
                </a:lnSpc>
                <a:defRPr/>
              </a:pPr>
              <a:endParaRPr lang="en-US" sz="1200" b="1" kern="0" dirty="0">
                <a:latin typeface="Calibri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 flipH="1">
              <a:off x="5266024" y="3034258"/>
              <a:ext cx="544885" cy="579923"/>
              <a:chOff x="5380717" y="5343951"/>
              <a:chExt cx="544885" cy="579923"/>
            </a:xfrm>
          </p:grpSpPr>
          <p:pic>
            <p:nvPicPr>
              <p:cNvPr id="19" name="Picture 54" descr="http://www.clker.com/cliparts/S/q/E/V/y/S/black-white-puzzle-piece-md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80717" y="5343951"/>
                <a:ext cx="377282" cy="3772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38" descr="http://www.kalambakal.com/wp-content/uploads/2013/06/gear-icone-7142-96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duotone>
                  <a:srgbClr val="4F81B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66063" y="5564334"/>
                <a:ext cx="359539" cy="3595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" name="Group 9"/>
          <p:cNvGrpSpPr/>
          <p:nvPr/>
        </p:nvGrpSpPr>
        <p:grpSpPr>
          <a:xfrm>
            <a:off x="3262615" y="2891189"/>
            <a:ext cx="640080" cy="676200"/>
            <a:chOff x="3262615" y="2973439"/>
            <a:chExt cx="640080" cy="640080"/>
          </a:xfrm>
        </p:grpSpPr>
        <p:sp>
          <p:nvSpPr>
            <p:cNvPr id="60" name="Rounded Rectangle 59"/>
            <p:cNvSpPr/>
            <p:nvPr/>
          </p:nvSpPr>
          <p:spPr>
            <a:xfrm>
              <a:off x="3262615" y="2973439"/>
              <a:ext cx="640080" cy="640080"/>
            </a:xfrm>
            <a:prstGeom prst="roundRect">
              <a:avLst/>
            </a:prstGeom>
            <a:solidFill>
              <a:srgbClr val="01406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78">
                <a:lnSpc>
                  <a:spcPts val="1200"/>
                </a:lnSpc>
                <a:defRPr/>
              </a:pPr>
              <a:endParaRPr lang="en-US" sz="1200" b="1" kern="0" dirty="0">
                <a:latin typeface="Calibri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3448453" y="3029248"/>
              <a:ext cx="246224" cy="525539"/>
              <a:chOff x="2092264" y="1121577"/>
              <a:chExt cx="2424950" cy="5175803"/>
            </a:xfrm>
            <a:solidFill>
              <a:schemeClr val="bg1"/>
            </a:solidFill>
          </p:grpSpPr>
          <p:sp>
            <p:nvSpPr>
              <p:cNvPr id="83" name="Rectangle 82"/>
              <p:cNvSpPr/>
              <p:nvPr/>
            </p:nvSpPr>
            <p:spPr>
              <a:xfrm>
                <a:off x="3143250" y="1121577"/>
                <a:ext cx="342900" cy="79866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3249950" y="1920240"/>
                <a:ext cx="131445" cy="46863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2886075" y="2177415"/>
                <a:ext cx="857250" cy="8572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9" name="Group 88"/>
              <p:cNvGrpSpPr/>
              <p:nvPr/>
            </p:nvGrpSpPr>
            <p:grpSpPr>
              <a:xfrm rot="20323866">
                <a:off x="3765221" y="2617094"/>
                <a:ext cx="751993" cy="3680286"/>
                <a:chOff x="3347750" y="2966085"/>
                <a:chExt cx="613717" cy="3159169"/>
              </a:xfrm>
              <a:grpFill/>
            </p:grpSpPr>
            <p:sp>
              <p:nvSpPr>
                <p:cNvPr id="97" name="Rectangle 96"/>
                <p:cNvSpPr/>
                <p:nvPr/>
              </p:nvSpPr>
              <p:spPr>
                <a:xfrm>
                  <a:off x="3554749" y="2966085"/>
                  <a:ext cx="217170" cy="13620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3485217" y="4036460"/>
                  <a:ext cx="356235" cy="13620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3365202" y="5100402"/>
                  <a:ext cx="596265" cy="59626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Isosceles Triangle 99"/>
                <p:cNvSpPr/>
                <p:nvPr/>
              </p:nvSpPr>
              <p:spPr>
                <a:xfrm rot="1276134" flipV="1">
                  <a:off x="3347750" y="5618040"/>
                  <a:ext cx="286703" cy="5072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 rot="1276134" flipH="1">
                <a:off x="2092264" y="2617093"/>
                <a:ext cx="751993" cy="3680286"/>
                <a:chOff x="3347750" y="2966085"/>
                <a:chExt cx="613717" cy="3159169"/>
              </a:xfrm>
              <a:grpFill/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3554749" y="2966085"/>
                  <a:ext cx="217170" cy="13620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3485217" y="4036460"/>
                  <a:ext cx="356235" cy="13620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3365202" y="5100402"/>
                  <a:ext cx="596265" cy="59626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Isosceles Triangle 95"/>
                <p:cNvSpPr/>
                <p:nvPr/>
              </p:nvSpPr>
              <p:spPr>
                <a:xfrm rot="1276134" flipV="1">
                  <a:off x="3347750" y="5618040"/>
                  <a:ext cx="286703" cy="5072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2" name="Group 11"/>
          <p:cNvGrpSpPr/>
          <p:nvPr/>
        </p:nvGrpSpPr>
        <p:grpSpPr>
          <a:xfrm>
            <a:off x="6213478" y="2891189"/>
            <a:ext cx="640080" cy="676200"/>
            <a:chOff x="6213478" y="2973439"/>
            <a:chExt cx="640080" cy="640080"/>
          </a:xfrm>
        </p:grpSpPr>
        <p:sp>
          <p:nvSpPr>
            <p:cNvPr id="72" name="Rounded Rectangle 71"/>
            <p:cNvSpPr/>
            <p:nvPr/>
          </p:nvSpPr>
          <p:spPr>
            <a:xfrm>
              <a:off x="6213478" y="2973439"/>
              <a:ext cx="640080" cy="640080"/>
            </a:xfrm>
            <a:prstGeom prst="roundRect">
              <a:avLst/>
            </a:prstGeom>
            <a:solidFill>
              <a:srgbClr val="01406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78">
                <a:lnSpc>
                  <a:spcPts val="1200"/>
                </a:lnSpc>
                <a:defRPr/>
              </a:pPr>
              <a:endParaRPr lang="en-US" sz="1200" b="1" kern="0" dirty="0">
                <a:latin typeface="Calibri"/>
              </a:endParaRPr>
            </a:p>
          </p:txBody>
        </p:sp>
        <p:pic>
          <p:nvPicPr>
            <p:cNvPr id="101" name="Picture 61" descr="http://www.clker.com/cliparts/F/2/r/b/e/n/white-magnifying-glass-hi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4508" y="3069322"/>
              <a:ext cx="467036" cy="46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7197099" y="2891189"/>
            <a:ext cx="640080" cy="676200"/>
            <a:chOff x="7197099" y="2973439"/>
            <a:chExt cx="640080" cy="640080"/>
          </a:xfrm>
        </p:grpSpPr>
        <p:sp>
          <p:nvSpPr>
            <p:cNvPr id="76" name="Rounded Rectangle 75"/>
            <p:cNvSpPr/>
            <p:nvPr/>
          </p:nvSpPr>
          <p:spPr>
            <a:xfrm>
              <a:off x="7197099" y="2973439"/>
              <a:ext cx="640080" cy="640080"/>
            </a:xfrm>
            <a:prstGeom prst="roundRect">
              <a:avLst/>
            </a:prstGeom>
            <a:solidFill>
              <a:srgbClr val="01406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78">
                <a:lnSpc>
                  <a:spcPts val="1200"/>
                </a:lnSpc>
                <a:defRPr/>
              </a:pPr>
              <a:endParaRPr lang="en-US" sz="1200" b="1" kern="0" dirty="0">
                <a:latin typeface="Calibri"/>
              </a:endParaRPr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68793" y="3045133"/>
              <a:ext cx="496691" cy="496691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8180719" y="2891189"/>
            <a:ext cx="640080" cy="676200"/>
            <a:chOff x="8180719" y="2973439"/>
            <a:chExt cx="640080" cy="640080"/>
          </a:xfrm>
        </p:grpSpPr>
        <p:sp>
          <p:nvSpPr>
            <p:cNvPr id="80" name="Rounded Rectangle 79"/>
            <p:cNvSpPr/>
            <p:nvPr/>
          </p:nvSpPr>
          <p:spPr>
            <a:xfrm>
              <a:off x="8180719" y="2973439"/>
              <a:ext cx="640080" cy="640080"/>
            </a:xfrm>
            <a:prstGeom prst="roundRect">
              <a:avLst/>
            </a:prstGeom>
            <a:solidFill>
              <a:srgbClr val="01406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78">
                <a:lnSpc>
                  <a:spcPts val="1200"/>
                </a:lnSpc>
                <a:defRPr/>
              </a:pPr>
              <a:endParaRPr lang="en-US" sz="1200" b="1" kern="0" dirty="0">
                <a:latin typeface="Calibri"/>
              </a:endParaRPr>
            </a:p>
          </p:txBody>
        </p:sp>
        <p:sp>
          <p:nvSpPr>
            <p:cNvPr id="103" name="Circular Arrow 102"/>
            <p:cNvSpPr/>
            <p:nvPr/>
          </p:nvSpPr>
          <p:spPr>
            <a:xfrm rot="10800000" flipV="1">
              <a:off x="8221234" y="3008279"/>
              <a:ext cx="559050" cy="559050"/>
            </a:xfrm>
            <a:prstGeom prst="circularArrow">
              <a:avLst>
                <a:gd name="adj1" fmla="val 12500"/>
                <a:gd name="adj2" fmla="val 1142316"/>
                <a:gd name="adj3" fmla="val 20457681"/>
                <a:gd name="adj4" fmla="val 685203"/>
                <a:gd name="adj5" fmla="val 1499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8627" y="2428711"/>
            <a:ext cx="1317729" cy="847111"/>
            <a:chOff x="482894" y="2257008"/>
            <a:chExt cx="1317729" cy="1129481"/>
          </a:xfrm>
        </p:grpSpPr>
        <p:sp>
          <p:nvSpPr>
            <p:cNvPr id="40" name="Rectangle 39"/>
            <p:cNvSpPr/>
            <p:nvPr/>
          </p:nvSpPr>
          <p:spPr>
            <a:xfrm>
              <a:off x="482894" y="2389539"/>
              <a:ext cx="1317729" cy="5334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100" i="1" dirty="0"/>
                <a:t>Feedback &amp;</a:t>
              </a:r>
            </a:p>
            <a:p>
              <a:pPr algn="ctr">
                <a:lnSpc>
                  <a:spcPts val="1200"/>
                </a:lnSpc>
              </a:pPr>
              <a:r>
                <a:rPr lang="en-US" sz="1100" i="1" dirty="0"/>
                <a:t>Clarification</a:t>
              </a:r>
            </a:p>
          </p:txBody>
        </p:sp>
        <p:sp>
          <p:nvSpPr>
            <p:cNvPr id="104" name="Arc 103"/>
            <p:cNvSpPr/>
            <p:nvPr/>
          </p:nvSpPr>
          <p:spPr>
            <a:xfrm>
              <a:off x="576801" y="2257008"/>
              <a:ext cx="1129481" cy="1129481"/>
            </a:xfrm>
            <a:prstGeom prst="arc">
              <a:avLst>
                <a:gd name="adj1" fmla="val 10597887"/>
                <a:gd name="adj2" fmla="val 346712"/>
              </a:avLst>
            </a:prstGeom>
            <a:ln w="57150">
              <a:solidFill>
                <a:srgbClr val="953735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4516568" y="1925392"/>
            <a:ext cx="1229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943737"/>
                </a:solidFill>
              </a:defRPr>
            </a:lvl1pPr>
          </a:lstStyle>
          <a:p>
            <a:r>
              <a:rPr lang="en-US" dirty="0"/>
              <a:t>Analysis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622729" y="1935108"/>
            <a:ext cx="2009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943737"/>
                </a:solidFill>
              </a:rPr>
              <a:t>Dissemination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02824" y="1925392"/>
            <a:ext cx="3252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943737"/>
                </a:solidFill>
              </a:rPr>
              <a:t>Direction and Collection</a:t>
            </a:r>
          </a:p>
        </p:txBody>
      </p:sp>
    </p:spTree>
    <p:extLst>
      <p:ext uri="{BB962C8B-B14F-4D97-AF65-F5344CB8AC3E}">
        <p14:creationId xmlns:p14="http://schemas.microsoft.com/office/powerpoint/2010/main" val="329534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15159E-6 L 0.42309 -0.242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46" y="-1210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49167 -0.1895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83" y="-949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44444E-6 L 0.46927 0.001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55" y="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52636E-6 L 0.34409 0.1880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05" y="938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47329E-6 L 0.09375 0.3825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191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51065E-6 L -0.16962 0.3809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90" y="1904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59259E-6 L -0.45955 0.1847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86" y="92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52636E-6 L -0.58212 0.0004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15" y="2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59259E-6 L -0.59965 -0.1777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83" y="-888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0.00092 L 0.37448 0.2124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33" y="10574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91023E-6 L 0.43038 -0.20615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10" y="-1031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5211E-6 2.71605E-6 L 0.60632 -0.3725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07" y="-18642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0.45416 0.0715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08" y="3565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77 -0.01049 L 0.19274 0.1999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17" y="10521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09564E-7 4.5679E-6 L -0.25725 0.1225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62" y="611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8571E-6 4.5679E-6 L -0.56084 0.0833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51" y="4167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92 -0.01235 L -0.73911 -0.2571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10" y="-12253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4296E-6 4.5679E-6 L -0.71602 -0.35525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10" y="-17778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5693E-6 4.5679E-6 L 0.62611 -0.21019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97" y="-105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P spid="6" grpId="0" animBg="1"/>
      <p:bldP spid="50" grpId="0" animBg="1"/>
      <p:bldP spid="51" grpId="0" animBg="1"/>
      <p:bldP spid="54" grpId="0" animBg="1"/>
      <p:bldP spid="55" grpId="0" animBg="1"/>
      <p:bldP spid="58" grpId="0" animBg="1"/>
      <p:bldP spid="59" grpId="0" animBg="1"/>
      <p:bldP spid="62" grpId="0" animBg="1"/>
      <p:bldP spid="63" grpId="0" animBg="1"/>
      <p:bldP spid="66" grpId="0" animBg="1"/>
      <p:bldP spid="67" grpId="0" animBg="1"/>
      <p:bldP spid="70" grpId="0" animBg="1"/>
      <p:bldP spid="71" grpId="0" animBg="1"/>
      <p:bldP spid="74" grpId="0" animBg="1"/>
      <p:bldP spid="75" grpId="0" animBg="1"/>
      <p:bldP spid="78" grpId="0" animBg="1"/>
      <p:bldP spid="79" grpId="0" animBg="1"/>
      <p:bldP spid="46" grpId="0" animBg="1"/>
      <p:bldP spid="47" grpId="0" animBg="1"/>
      <p:bldP spid="105" grpId="0"/>
      <p:bldP spid="106" grpId="0"/>
      <p:bldP spid="1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flipV="1">
            <a:off x="0" y="1624348"/>
            <a:ext cx="9144000" cy="3995453"/>
          </a:xfrm>
          <a:prstGeom prst="rect">
            <a:avLst/>
          </a:prstGeom>
          <a:gradFill>
            <a:gsLst>
              <a:gs pos="0">
                <a:srgbClr val="1C7090">
                  <a:alpha val="49000"/>
                </a:srgb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457178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61" name="Title 1"/>
          <p:cNvSpPr txBox="1">
            <a:spLocks/>
          </p:cNvSpPr>
          <p:nvPr/>
        </p:nvSpPr>
        <p:spPr>
          <a:xfrm>
            <a:off x="439906" y="452418"/>
            <a:ext cx="6158466" cy="609707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Autofit/>
          </a:bodyPr>
          <a:lstStyle>
            <a:lvl1pPr algn="l" defTabSz="6095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Myriad Web Pro" panose="020B0503030403020204" pitchFamily="34" charset="0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Global/Local Collection</a:t>
            </a:r>
          </a:p>
          <a:p>
            <a:r>
              <a:rPr lang="en-US" sz="1800" dirty="0">
                <a:solidFill>
                  <a:schemeClr val="tx1"/>
                </a:solidFill>
              </a:rPr>
              <a:t>3</a:t>
            </a:r>
            <a:r>
              <a:rPr lang="en-US" sz="1800" dirty="0" smtClean="0">
                <a:solidFill>
                  <a:schemeClr val="tx1"/>
                </a:solidFill>
              </a:rPr>
              <a:t>00+ intelligence Professionals,  29 Languages, 18 Countries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364" y="1624348"/>
            <a:ext cx="7154422" cy="414229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061" y="3160133"/>
            <a:ext cx="356038" cy="4009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015" y="3302527"/>
            <a:ext cx="226123" cy="25464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55" y="3555822"/>
            <a:ext cx="254555" cy="28666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48" y="3630703"/>
            <a:ext cx="321570" cy="36213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523" y="3105957"/>
            <a:ext cx="210394" cy="23693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423" y="2885569"/>
            <a:ext cx="250082" cy="28162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30" y="2739759"/>
            <a:ext cx="353313" cy="39788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697" y="3207786"/>
            <a:ext cx="185825" cy="20926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69" y="4758497"/>
            <a:ext cx="158285" cy="178251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6674246" y="3470372"/>
            <a:ext cx="654346" cy="215444"/>
          </a:xfrm>
          <a:prstGeom prst="rect">
            <a:avLst/>
          </a:prstGeom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defTabSz="457178"/>
            <a:r>
              <a:rPr lang="en-US" sz="800" dirty="0"/>
              <a:t>Pune, India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035530" y="3322407"/>
            <a:ext cx="752129" cy="215444"/>
          </a:xfrm>
          <a:prstGeom prst="rect">
            <a:avLst/>
          </a:prstGeom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defTabSz="457178"/>
            <a:r>
              <a:rPr lang="en-US" sz="800" dirty="0"/>
              <a:t>Beijing, China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966781" y="3200141"/>
            <a:ext cx="413896" cy="215444"/>
          </a:xfrm>
          <a:prstGeom prst="rect">
            <a:avLst/>
          </a:prstGeom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defTabSz="457178"/>
            <a:r>
              <a:rPr lang="en-US" sz="800" dirty="0"/>
              <a:t>Spain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535762" y="2704940"/>
            <a:ext cx="1234633" cy="215444"/>
          </a:xfrm>
          <a:prstGeom prst="rect">
            <a:avLst/>
          </a:prstGeom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defTabSz="457178"/>
            <a:r>
              <a:rPr lang="en-US" sz="800" dirty="0"/>
              <a:t>Amsterdam, Netherlands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075366" y="2926946"/>
            <a:ext cx="734496" cy="215444"/>
          </a:xfrm>
          <a:prstGeom prst="rect">
            <a:avLst/>
          </a:prstGeom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defTabSz="457178"/>
            <a:r>
              <a:rPr lang="en-US" sz="800" dirty="0"/>
              <a:t>Kiev, Ukraine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016013" y="3121866"/>
            <a:ext cx="1021433" cy="215444"/>
          </a:xfrm>
          <a:prstGeom prst="rect">
            <a:avLst/>
          </a:prstGeom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defTabSz="457178"/>
            <a:r>
              <a:rPr lang="en-US" sz="800" dirty="0"/>
              <a:t>Bucharest, Romania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874908" y="3587776"/>
            <a:ext cx="787395" cy="215444"/>
          </a:xfrm>
          <a:prstGeom prst="rect">
            <a:avLst/>
          </a:prstGeom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 defTabSz="457178"/>
            <a:r>
              <a:rPr lang="en-US" sz="800" dirty="0"/>
              <a:t>Taipei, Taiwan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147380" y="3183887"/>
            <a:ext cx="715260" cy="215444"/>
          </a:xfrm>
          <a:prstGeom prst="rect">
            <a:avLst/>
          </a:prstGeom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defTabSz="457178"/>
            <a:r>
              <a:rPr lang="en-US" sz="800" dirty="0"/>
              <a:t>Chantilly, VA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247765" y="4521124"/>
            <a:ext cx="413896" cy="215444"/>
          </a:xfrm>
          <a:prstGeom prst="rect">
            <a:avLst/>
          </a:prstGeom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 defTabSz="457178"/>
            <a:r>
              <a:rPr lang="en-US" sz="800" dirty="0"/>
              <a:t>Brazil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423" y="5089379"/>
            <a:ext cx="148193" cy="166886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3734126" y="4850476"/>
            <a:ext cx="595036" cy="215444"/>
          </a:xfrm>
          <a:prstGeom prst="rect">
            <a:avLst/>
          </a:prstGeom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 defTabSz="457178"/>
            <a:r>
              <a:rPr lang="en-US" sz="800" dirty="0"/>
              <a:t>Argentina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804" y="3363245"/>
            <a:ext cx="250082" cy="281627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2927391" y="3391325"/>
            <a:ext cx="585418" cy="215444"/>
          </a:xfrm>
          <a:prstGeom prst="rect">
            <a:avLst/>
          </a:prstGeom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defTabSz="457178"/>
            <a:r>
              <a:rPr lang="en-US" sz="800" dirty="0"/>
              <a:t>Dallas, TX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249" y="4890659"/>
            <a:ext cx="208746" cy="235078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7929392" y="4745168"/>
            <a:ext cx="902812" cy="215444"/>
          </a:xfrm>
          <a:prstGeom prst="rect">
            <a:avLst/>
          </a:prstGeom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defTabSz="457178"/>
            <a:r>
              <a:rPr lang="en-US" sz="800" dirty="0"/>
              <a:t>Sydney, Australia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05" y="3105925"/>
            <a:ext cx="178679" cy="201218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2363235" y="3104310"/>
            <a:ext cx="766557" cy="215444"/>
          </a:xfrm>
          <a:prstGeom prst="rect">
            <a:avLst/>
          </a:prstGeom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defTabSz="457178"/>
            <a:r>
              <a:rPr lang="en-US" sz="800" dirty="0"/>
              <a:t>Idaho Falls, ID</a:t>
            </a: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247" y="2890332"/>
            <a:ext cx="161711" cy="182109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4552944" y="2867548"/>
            <a:ext cx="861133" cy="215444"/>
          </a:xfrm>
          <a:prstGeom prst="rect">
            <a:avLst/>
          </a:prstGeom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defTabSz="457178"/>
            <a:r>
              <a:rPr lang="en-US" sz="800" dirty="0"/>
              <a:t>United Kingdom</a:t>
            </a: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952" y="2967668"/>
            <a:ext cx="176065" cy="198274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5343018" y="3076460"/>
            <a:ext cx="567784" cy="215444"/>
          </a:xfrm>
          <a:prstGeom prst="rect">
            <a:avLst/>
          </a:prstGeom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defTabSz="457178"/>
            <a:r>
              <a:rPr lang="en-US" sz="800" dirty="0"/>
              <a:t>Germany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2" y="4061087"/>
            <a:ext cx="205732" cy="231683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6945064" y="4064891"/>
            <a:ext cx="556563" cy="215444"/>
          </a:xfrm>
          <a:prstGeom prst="rect">
            <a:avLst/>
          </a:prstGeom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defTabSz="457178"/>
            <a:r>
              <a:rPr lang="en-US" sz="800" dirty="0"/>
              <a:t>Malaysia</a:t>
            </a: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286" y="5185722"/>
            <a:ext cx="187683" cy="211358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8477497" y="4995899"/>
            <a:ext cx="729687" cy="215444"/>
          </a:xfrm>
          <a:prstGeom prst="rect">
            <a:avLst/>
          </a:prstGeom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defTabSz="457178"/>
            <a:r>
              <a:rPr lang="en-US" sz="800" dirty="0"/>
              <a:t>New Zealand</a:t>
            </a: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928" y="3359849"/>
            <a:ext cx="203820" cy="229530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6128371" y="3358053"/>
            <a:ext cx="470001" cy="215444"/>
          </a:xfrm>
          <a:prstGeom prst="rect">
            <a:avLst/>
          </a:prstGeom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defTabSz="457178"/>
            <a:r>
              <a:rPr lang="en-US" sz="800" dirty="0"/>
              <a:t>Cyprus</a:t>
            </a: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54" y="3874090"/>
            <a:ext cx="206436" cy="232476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7880129" y="3887789"/>
            <a:ext cx="643126" cy="215444"/>
          </a:xfrm>
          <a:prstGeom prst="rect">
            <a:avLst/>
          </a:prstGeom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defTabSz="457178"/>
            <a:r>
              <a:rPr lang="en-US" sz="800" dirty="0"/>
              <a:t>Philippines</a:t>
            </a: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981" y="2918491"/>
            <a:ext cx="164910" cy="185712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3719413" y="2913635"/>
            <a:ext cx="497252" cy="215444"/>
          </a:xfrm>
          <a:prstGeom prst="rect">
            <a:avLst/>
          </a:prstGeom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defTabSz="457178"/>
            <a:r>
              <a:rPr lang="en-US" sz="800" dirty="0"/>
              <a:t>Canada</a:t>
            </a: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490" y="3685034"/>
            <a:ext cx="178679" cy="201218"/>
          </a:xfrm>
          <a:prstGeom prst="rect">
            <a:avLst/>
          </a:prstGeom>
        </p:spPr>
      </p:pic>
      <p:sp>
        <p:nvSpPr>
          <p:cNvPr id="85" name="Rectangle 84"/>
          <p:cNvSpPr/>
          <p:nvPr/>
        </p:nvSpPr>
        <p:spPr>
          <a:xfrm>
            <a:off x="2137647" y="3496458"/>
            <a:ext cx="470000" cy="215444"/>
          </a:xfrm>
          <a:prstGeom prst="rect">
            <a:avLst/>
          </a:prstGeom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defTabSz="457178"/>
            <a:r>
              <a:rPr lang="en-US" sz="800" dirty="0"/>
              <a:t>Hawaii</a:t>
            </a: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711" y="3259766"/>
            <a:ext cx="206436" cy="232476"/>
          </a:xfrm>
          <a:prstGeom prst="rect">
            <a:avLst/>
          </a:prstGeom>
        </p:spPr>
      </p:pic>
      <p:sp>
        <p:nvSpPr>
          <p:cNvPr id="87" name="Rectangle 86"/>
          <p:cNvSpPr/>
          <p:nvPr/>
        </p:nvSpPr>
        <p:spPr>
          <a:xfrm>
            <a:off x="8278162" y="3273472"/>
            <a:ext cx="425116" cy="215444"/>
          </a:xfrm>
          <a:prstGeom prst="rect">
            <a:avLst/>
          </a:prstGeom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defTabSz="457178"/>
            <a:r>
              <a:rPr lang="en-US" sz="800" dirty="0"/>
              <a:t>Japan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32786" y="1731190"/>
            <a:ext cx="8666199" cy="328680"/>
            <a:chOff x="207433" y="873940"/>
            <a:chExt cx="8666199" cy="342362"/>
          </a:xfrm>
        </p:grpSpPr>
        <p:sp>
          <p:nvSpPr>
            <p:cNvPr id="60" name="Rectangle 59"/>
            <p:cNvSpPr/>
            <p:nvPr/>
          </p:nvSpPr>
          <p:spPr>
            <a:xfrm>
              <a:off x="207433" y="873941"/>
              <a:ext cx="3680327" cy="342361"/>
            </a:xfrm>
            <a:prstGeom prst="rect">
              <a:avLst/>
            </a:prstGeom>
            <a:gradFill>
              <a:gsLst>
                <a:gs pos="0">
                  <a:srgbClr val="014060"/>
                </a:gs>
                <a:gs pos="100000">
                  <a:srgbClr val="1C7090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1600" dirty="0">
                  <a:solidFill>
                    <a:prstClr val="white"/>
                  </a:solidFill>
                </a:rPr>
                <a:t>Global Insights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885687" y="873940"/>
              <a:ext cx="4987945" cy="342362"/>
            </a:xfrm>
            <a:prstGeom prst="rect">
              <a:avLst/>
            </a:prstGeom>
            <a:gradFill>
              <a:gsLst>
                <a:gs pos="0">
                  <a:srgbClr val="6F2927"/>
                </a:gs>
                <a:gs pos="100000">
                  <a:srgbClr val="953735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1600" dirty="0">
                  <a:solidFill>
                    <a:prstClr val="white"/>
                  </a:solidFill>
                </a:rPr>
                <a:t>Global Reach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-378652" y="2382199"/>
            <a:ext cx="3249233" cy="332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20000"/>
              </a:lnSpc>
              <a:buClr>
                <a:srgbClr val="7E050E"/>
              </a:buClr>
              <a:buFont typeface="Wingdings" charset="2"/>
              <a:buChar char="ü"/>
            </a:pPr>
            <a:r>
              <a:rPr lang="en-US" sz="1400" dirty="0"/>
              <a:t>ADVERSARY </a:t>
            </a:r>
            <a:r>
              <a:rPr lang="en-US" sz="1400" dirty="0"/>
              <a:t>FOCUSED</a:t>
            </a:r>
          </a:p>
          <a:p>
            <a:pPr lvl="1">
              <a:lnSpc>
                <a:spcPct val="120000"/>
              </a:lnSpc>
              <a:buClr>
                <a:srgbClr val="7E050E"/>
              </a:buClr>
              <a:buFont typeface="Wingdings" charset="2"/>
              <a:buChar char="ü"/>
            </a:pPr>
            <a:endParaRPr lang="en-US" sz="1400" dirty="0"/>
          </a:p>
          <a:p>
            <a:pPr lvl="1">
              <a:lnSpc>
                <a:spcPct val="120000"/>
              </a:lnSpc>
              <a:buClr>
                <a:srgbClr val="7E050E"/>
              </a:buClr>
              <a:buFont typeface="Wingdings" charset="2"/>
              <a:buChar char="ü"/>
            </a:pPr>
            <a:r>
              <a:rPr lang="en-US" sz="1400" dirty="0"/>
              <a:t>GLOBAL </a:t>
            </a:r>
            <a:r>
              <a:rPr lang="en-US" sz="1400" dirty="0"/>
              <a:t>COLLECTION</a:t>
            </a:r>
          </a:p>
          <a:p>
            <a:pPr lvl="1">
              <a:lnSpc>
                <a:spcPct val="120000"/>
              </a:lnSpc>
              <a:buClr>
                <a:srgbClr val="7E050E"/>
              </a:buClr>
              <a:buFont typeface="Wingdings" charset="2"/>
              <a:buChar char="ü"/>
            </a:pPr>
            <a:endParaRPr lang="en-US" sz="1400" dirty="0"/>
          </a:p>
          <a:p>
            <a:pPr lvl="1">
              <a:lnSpc>
                <a:spcPct val="120000"/>
              </a:lnSpc>
              <a:buClr>
                <a:srgbClr val="7E050E"/>
              </a:buClr>
              <a:buFont typeface="Wingdings" charset="2"/>
              <a:buChar char="ü"/>
            </a:pPr>
            <a:r>
              <a:rPr lang="en-US" sz="1400" dirty="0"/>
              <a:t>CONTEXTUAL</a:t>
            </a:r>
          </a:p>
          <a:p>
            <a:pPr lvl="1">
              <a:lnSpc>
                <a:spcPct val="120000"/>
              </a:lnSpc>
              <a:buClr>
                <a:srgbClr val="7E050E"/>
              </a:buClr>
              <a:buFont typeface="Wingdings" charset="2"/>
              <a:buChar char="ü"/>
            </a:pPr>
            <a:endParaRPr lang="en-US" sz="1400" dirty="0"/>
          </a:p>
          <a:p>
            <a:pPr lvl="1">
              <a:lnSpc>
                <a:spcPct val="120000"/>
              </a:lnSpc>
              <a:buClr>
                <a:srgbClr val="7E050E"/>
              </a:buClr>
              <a:buFont typeface="Wingdings" charset="2"/>
              <a:buChar char="ü"/>
            </a:pPr>
            <a:r>
              <a:rPr lang="en-US" sz="1400" dirty="0"/>
              <a:t>MULTIPLE </a:t>
            </a:r>
            <a:r>
              <a:rPr lang="en-US" sz="1400" dirty="0"/>
              <a:t>DELIVERABLES</a:t>
            </a:r>
          </a:p>
          <a:p>
            <a:pPr lvl="1">
              <a:lnSpc>
                <a:spcPct val="120000"/>
              </a:lnSpc>
              <a:buClr>
                <a:srgbClr val="7E050E"/>
              </a:buClr>
              <a:buFont typeface="Wingdings" charset="2"/>
              <a:buChar char="ü"/>
            </a:pPr>
            <a:endParaRPr lang="en-US" sz="1400" dirty="0"/>
          </a:p>
          <a:p>
            <a:pPr lvl="1">
              <a:lnSpc>
                <a:spcPct val="120000"/>
              </a:lnSpc>
              <a:buClr>
                <a:srgbClr val="7E050E"/>
              </a:buClr>
              <a:buFont typeface="Wingdings" charset="2"/>
              <a:buChar char="ü"/>
            </a:pPr>
            <a:r>
              <a:rPr lang="en-US" sz="1400" dirty="0"/>
              <a:t>PARTNERSHIP</a:t>
            </a:r>
          </a:p>
          <a:p>
            <a:pPr lvl="1">
              <a:lnSpc>
                <a:spcPct val="120000"/>
              </a:lnSpc>
              <a:buClr>
                <a:srgbClr val="7E050E"/>
              </a:buClr>
              <a:buFont typeface="Wingdings" charset="2"/>
              <a:buChar char="ü"/>
            </a:pPr>
            <a:endParaRPr lang="en-US" sz="1400" dirty="0"/>
          </a:p>
          <a:p>
            <a:pPr lvl="1">
              <a:lnSpc>
                <a:spcPct val="120000"/>
              </a:lnSpc>
              <a:buClr>
                <a:srgbClr val="7E050E"/>
              </a:buClr>
              <a:buFont typeface="Wingdings" charset="2"/>
              <a:buChar char="ü"/>
            </a:pPr>
            <a:r>
              <a:rPr lang="en-US" sz="1400" dirty="0"/>
              <a:t>ACTIONABLE</a:t>
            </a:r>
          </a:p>
          <a:p>
            <a:pPr>
              <a:lnSpc>
                <a:spcPts val="3000"/>
              </a:lnSpc>
            </a:pPr>
            <a:endParaRPr lang="en-US" sz="2200" spc="-70" dirty="0"/>
          </a:p>
        </p:txBody>
      </p:sp>
    </p:spTree>
    <p:extLst>
      <p:ext uri="{BB962C8B-B14F-4D97-AF65-F5344CB8AC3E}">
        <p14:creationId xmlns:p14="http://schemas.microsoft.com/office/powerpoint/2010/main" val="315306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1729</Words>
  <Application>Microsoft Office PowerPoint</Application>
  <PresentationFormat>On-screen Show (4:3)</PresentationFormat>
  <Paragraphs>480</Paragraphs>
  <Slides>27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Futura Medium</vt:lpstr>
      <vt:lpstr>Helvetica Neue</vt:lpstr>
      <vt:lpstr>Myriad Web Pro</vt:lpstr>
      <vt:lpstr>Times New Roman</vt:lpstr>
      <vt:lpstr>Tw Cen MT Condensed Extra Bold</vt:lpstr>
      <vt:lpstr>Wingdings</vt:lpstr>
      <vt:lpstr>Office Theme</vt:lpstr>
      <vt:lpstr>Using Cyber Threat Intelligence to Enhance Security</vt:lpstr>
      <vt:lpstr>Using Cyber Threat Intelligence to Enhance Security</vt:lpstr>
      <vt:lpstr>What is Intelligence?</vt:lpstr>
      <vt:lpstr>Cyber Threat Intelligence - Definition</vt:lpstr>
      <vt:lpstr>Cyber Threat Intelligence - Definition</vt:lpstr>
      <vt:lpstr>The Intelligence Cycle – Simple Version</vt:lpstr>
      <vt:lpstr>The Full Intelligence Cycle</vt:lpstr>
      <vt:lpstr>Cyber Threat Intelligence Production Formal Process Yields Rich, Contextual Threat Intelligence</vt:lpstr>
      <vt:lpstr>PowerPoint Presentation</vt:lpstr>
      <vt:lpstr>Cyber Threat Intelligence Process</vt:lpstr>
      <vt:lpstr>The OODA Loop observe, orient, decide, act</vt:lpstr>
      <vt:lpstr>Why is Cyber Threat Intelligence important? </vt:lpstr>
      <vt:lpstr>Cyber Threat Joins the Risk List</vt:lpstr>
      <vt:lpstr>Leveraging Cyber Threat Intelligence </vt:lpstr>
      <vt:lpstr>Benefit to Multiple Intelligence Consumers</vt:lpstr>
      <vt:lpstr>Cyber Threat Intelligence Delivery</vt:lpstr>
      <vt:lpstr>PowerPoint Presentation</vt:lpstr>
      <vt:lpstr>PowerPoint Presentation</vt:lpstr>
      <vt:lpstr>PowerPoint Presentation</vt:lpstr>
      <vt:lpstr>Relevant to the Organisation</vt:lpstr>
      <vt:lpstr>Lockhead Martin Kill Chain</vt:lpstr>
      <vt:lpstr>Example</vt:lpstr>
      <vt:lpstr>Advanced Signals of POS Targeting</vt:lpstr>
      <vt:lpstr>POS Malware Proliferation</vt:lpstr>
      <vt:lpstr>Aims of Cyber Threat Intelligence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Calder</dc:creator>
  <cp:lastModifiedBy>Kevin Tongs</cp:lastModifiedBy>
  <cp:revision>8</cp:revision>
  <dcterms:created xsi:type="dcterms:W3CDTF">2013-10-03T18:23:08Z</dcterms:created>
  <dcterms:modified xsi:type="dcterms:W3CDTF">2016-07-18T14:20:04Z</dcterms:modified>
</cp:coreProperties>
</file>