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78" r:id="rId5"/>
    <p:sldId id="266" r:id="rId6"/>
    <p:sldId id="268" r:id="rId7"/>
    <p:sldId id="269" r:id="rId8"/>
    <p:sldId id="275" r:id="rId9"/>
    <p:sldId id="276" r:id="rId10"/>
    <p:sldId id="277" r:id="rId11"/>
    <p:sldId id="273" r:id="rId12"/>
  </p:sldIdLst>
  <p:sldSz cx="5194300" cy="3251200"/>
  <p:notesSz cx="5194300" cy="325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746" autoAdjust="0"/>
  </p:normalViewPr>
  <p:slideViewPr>
    <p:cSldViewPr>
      <p:cViewPr>
        <p:scale>
          <a:sx n="120" d="100"/>
          <a:sy n="120" d="100"/>
        </p:scale>
        <p:origin x="-1260" y="-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WASP\25%20octombrie\rezultate-feedbac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WASP\25%20octombrie\rezultate-feedbac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WASP\25%20octombrie\rezultate-feedbac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OWASP\25%20octombrie\rezultate-feedbac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000" dirty="0"/>
              <a:t>Nota </a:t>
            </a:r>
            <a:r>
              <a:rPr lang="en-US" sz="1000" dirty="0" err="1"/>
              <a:t>locatie</a:t>
            </a:r>
            <a:endParaRPr lang="en-US" sz="1000" dirty="0"/>
          </a:p>
        </c:rich>
      </c:tx>
      <c:layout/>
    </c:title>
    <c:plotArea>
      <c:layout/>
      <c:pieChart>
        <c:varyColors val="1"/>
        <c:ser>
          <c:idx val="0"/>
          <c:order val="0"/>
          <c:explosion val="25"/>
          <c:val>
            <c:numRef>
              <c:f>Sheet1!$E$46:$E$50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26</c:v>
                </c:pt>
                <c:pt idx="3">
                  <c:v>14</c:v>
                </c:pt>
                <c:pt idx="4">
                  <c:v>20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000" dirty="0"/>
              <a:t>Nota </a:t>
            </a:r>
            <a:r>
              <a:rPr lang="en-US" sz="1000" dirty="0" err="1"/>
              <a:t>informare</a:t>
            </a:r>
            <a:r>
              <a:rPr lang="en-US" sz="1000" dirty="0"/>
              <a:t>/</a:t>
            </a:r>
            <a:r>
              <a:rPr lang="en-US" sz="1000" dirty="0" err="1"/>
              <a:t>promovare</a:t>
            </a:r>
            <a:r>
              <a:rPr lang="en-US" sz="1000" dirty="0"/>
              <a:t>/</a:t>
            </a:r>
            <a:r>
              <a:rPr lang="en-US" sz="1000" dirty="0" err="1"/>
              <a:t>comunicare</a:t>
            </a:r>
            <a:endParaRPr lang="en-US" sz="1000" dirty="0"/>
          </a:p>
        </c:rich>
      </c:tx>
      <c:layout>
        <c:manualLayout>
          <c:xMode val="edge"/>
          <c:yMode val="edge"/>
          <c:x val="0.10059104406678306"/>
          <c:y val="0"/>
        </c:manualLayout>
      </c:layout>
    </c:title>
    <c:plotArea>
      <c:layout/>
      <c:pieChart>
        <c:varyColors val="1"/>
        <c:ser>
          <c:idx val="0"/>
          <c:order val="0"/>
          <c:explosion val="25"/>
          <c:val>
            <c:numRef>
              <c:f>Sheet1!$E$58:$E$62</c:f>
              <c:numCache>
                <c:formatCode>General</c:formatCode>
                <c:ptCount val="5"/>
                <c:pt idx="0">
                  <c:v>1</c:v>
                </c:pt>
                <c:pt idx="1">
                  <c:v>8</c:v>
                </c:pt>
                <c:pt idx="2">
                  <c:v>13</c:v>
                </c:pt>
                <c:pt idx="3">
                  <c:v>22</c:v>
                </c:pt>
                <c:pt idx="4">
                  <c:v>24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000" dirty="0"/>
              <a:t>Nota </a:t>
            </a:r>
            <a:r>
              <a:rPr lang="en-US" sz="1000" dirty="0" err="1"/>
              <a:t>organizare</a:t>
            </a:r>
            <a:endParaRPr lang="en-US" sz="1000" dirty="0"/>
          </a:p>
        </c:rich>
      </c:tx>
      <c:layout/>
    </c:title>
    <c:plotArea>
      <c:layout/>
      <c:pieChart>
        <c:varyColors val="1"/>
        <c:ser>
          <c:idx val="0"/>
          <c:order val="0"/>
          <c:explosion val="25"/>
          <c:val>
            <c:numRef>
              <c:f>Sheet1!$R$58:$R$62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23</c:v>
                </c:pt>
                <c:pt idx="4">
                  <c:v>32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000" dirty="0" err="1"/>
              <a:t>Sunteti</a:t>
            </a:r>
            <a:r>
              <a:rPr lang="en-US" sz="1000" dirty="0"/>
              <a:t> </a:t>
            </a:r>
            <a:r>
              <a:rPr lang="en-US" sz="1000" dirty="0" err="1"/>
              <a:t>dispusi</a:t>
            </a:r>
            <a:r>
              <a:rPr lang="en-US" sz="1000" dirty="0"/>
              <a:t> </a:t>
            </a:r>
            <a:r>
              <a:rPr lang="en-US" sz="1000" dirty="0" err="1"/>
              <a:t>sa</a:t>
            </a:r>
            <a:r>
              <a:rPr lang="en-US" sz="1000" dirty="0"/>
              <a:t> </a:t>
            </a:r>
            <a:r>
              <a:rPr lang="en-US" sz="1000" dirty="0" err="1"/>
              <a:t>platiti</a:t>
            </a:r>
            <a:r>
              <a:rPr lang="en-US" sz="1000" dirty="0"/>
              <a:t> </a:t>
            </a:r>
            <a:r>
              <a:rPr lang="en-US" sz="1000" dirty="0" err="1"/>
              <a:t>pentru</a:t>
            </a:r>
            <a:r>
              <a:rPr lang="en-US" sz="1000" baseline="0" dirty="0"/>
              <a:t> </a:t>
            </a:r>
            <a:r>
              <a:rPr lang="en-US" sz="1000" baseline="0" dirty="0" err="1"/>
              <a:t>astfel</a:t>
            </a:r>
            <a:r>
              <a:rPr lang="en-US" sz="1000" baseline="0" dirty="0"/>
              <a:t> de </a:t>
            </a:r>
            <a:r>
              <a:rPr lang="en-US" sz="1000" baseline="0" dirty="0" err="1"/>
              <a:t>evenimente</a:t>
            </a:r>
            <a:r>
              <a:rPr lang="en-US" sz="1000" baseline="0" dirty="0"/>
              <a:t>?</a:t>
            </a:r>
            <a:endParaRPr lang="en-US" sz="1000" dirty="0"/>
          </a:p>
        </c:rich>
      </c:tx>
      <c:layout/>
    </c:title>
    <c:plotArea>
      <c:layout/>
      <c:pieChart>
        <c:varyColors val="1"/>
        <c:ser>
          <c:idx val="0"/>
          <c:order val="0"/>
          <c:explosion val="25"/>
          <c:val>
            <c:numRef>
              <c:f>Sheet1!$D$199:$D$200</c:f>
              <c:numCache>
                <c:formatCode>General</c:formatCode>
                <c:ptCount val="2"/>
                <c:pt idx="0">
                  <c:v>62</c:v>
                </c:pt>
                <c:pt idx="1">
                  <c:v>26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5107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41638" y="0"/>
            <a:ext cx="225107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4D9BE-D70A-4643-B686-FC1D65AD4C94}" type="datetimeFigureOut">
              <a:rPr lang="en-US" smtClean="0"/>
              <a:pPr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2425" y="244475"/>
            <a:ext cx="1949450" cy="121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9113" y="1544638"/>
            <a:ext cx="4156075" cy="146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7688"/>
            <a:ext cx="2251075" cy="1635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41638" y="3087688"/>
            <a:ext cx="2251075" cy="1635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57153-128D-4BE7-8613-C253FEC46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32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crowd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https://bugcrowd.com/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7153-128D-4BE7-8613-C253FEC46C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 Coates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 Brennan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Fabio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Cerullo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Tobias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Gondrum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Keary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Manico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Sokol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0" dirty="0" smtClean="0"/>
              <a:t>Web </a:t>
            </a:r>
            <a:r>
              <a:rPr lang="en-US" b="0" dirty="0" smtClean="0"/>
              <a:t>Application Security People of the Year Awards 2013</a:t>
            </a:r>
          </a:p>
          <a:p>
            <a:endParaRPr lang="en-US" b="0" dirty="0" smtClean="0"/>
          </a:p>
          <a:p>
            <a:r>
              <a:rPr lang="en-US" b="0" dirty="0" smtClean="0"/>
              <a:t>Best Chapter Leader - LA Chapter</a:t>
            </a:r>
          </a:p>
          <a:p>
            <a:r>
              <a:rPr lang="en-US" b="0" dirty="0" smtClean="0"/>
              <a:t>Best Project Leader - Simon </a:t>
            </a:r>
            <a:r>
              <a:rPr lang="en-US" b="0" dirty="0" err="1" smtClean="0"/>
              <a:t>Bennetts</a:t>
            </a:r>
            <a:r>
              <a:rPr lang="en-US" b="0" dirty="0" smtClean="0"/>
              <a:t> - ZAP</a:t>
            </a:r>
          </a:p>
          <a:p>
            <a:r>
              <a:rPr lang="en-US" b="0" dirty="0" smtClean="0"/>
              <a:t>Best Community Supporter - Fabio </a:t>
            </a:r>
            <a:r>
              <a:rPr lang="en-US" b="0" dirty="0" err="1" smtClean="0"/>
              <a:t>Cerullo</a:t>
            </a:r>
            <a:endParaRPr lang="en-US" b="0" dirty="0" smtClean="0"/>
          </a:p>
          <a:p>
            <a:r>
              <a:rPr lang="en-US" b="0" dirty="0" smtClean="0"/>
              <a:t>Best Mission Outreach - Martin </a:t>
            </a:r>
            <a:r>
              <a:rPr lang="en-US" b="0" dirty="0" err="1" smtClean="0"/>
              <a:t>Knobloch</a:t>
            </a:r>
            <a:endParaRPr lang="en-US" b="0" dirty="0" smtClean="0"/>
          </a:p>
          <a:p>
            <a:r>
              <a:rPr lang="en-US" b="0" dirty="0" smtClean="0"/>
              <a:t>Best Innovator - Abbas </a:t>
            </a:r>
            <a:r>
              <a:rPr lang="en-US" b="0" dirty="0" err="1" smtClean="0"/>
              <a:t>Naderi</a:t>
            </a:r>
            <a:endParaRPr lang="en-US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7153-128D-4BE7-8613-C253FEC46C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85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7153-128D-4BE7-8613-C253FEC46C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236.8 EUR </a:t>
            </a:r>
          </a:p>
          <a:p>
            <a:r>
              <a:rPr lang="en-US" sz="1200" u="sng" dirty="0" smtClean="0"/>
              <a:t>175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7153-128D-4BE7-8613-C253FEC46C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1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png"/><Relationship Id="rId7" Type="http://schemas.openxmlformats.org/officeDocument/2006/relationships/hyperlink" Target="http://appsecusa.org/2013/activities/lockpick-vill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ppsecusa.org/2013/activities/bug-bounty-group-hack/" TargetMode="External"/><Relationship Id="rId5" Type="http://schemas.openxmlformats.org/officeDocument/2006/relationships/hyperlink" Target="http://appsecusa.org/2013/activities/owasp-project-summit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youtube.com/owaspglob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Java_Encoder_Project" TargetMode="External"/><Relationship Id="rId13" Type="http://schemas.openxmlformats.org/officeDocument/2006/relationships/hyperlink" Target="https://www.owasp.org/index.php/Category:OWASP_Enterprise_Security_API" TargetMode="External"/><Relationship Id="rId18" Type="http://schemas.openxmlformats.org/officeDocument/2006/relationships/hyperlink" Target="https://www.owasp.org/index.php/OWASP_Zed_Attack_Proxy_Project" TargetMode="External"/><Relationship Id="rId26" Type="http://schemas.openxmlformats.org/officeDocument/2006/relationships/hyperlink" Target="https://www.owasp.org/index.php/Projects/Reports/2013-15-11" TargetMode="External"/><Relationship Id="rId3" Type="http://schemas.openxmlformats.org/officeDocument/2006/relationships/image" Target="../media/image3.png"/><Relationship Id="rId21" Type="http://schemas.openxmlformats.org/officeDocument/2006/relationships/hyperlink" Target="https://www.owasp.org/index.php/OWASP_Codes_of_Conduct" TargetMode="External"/><Relationship Id="rId7" Type="http://schemas.openxmlformats.org/officeDocument/2006/relationships/hyperlink" Target="https://www.owasp.org/index.php/OWASP_Cornucopia" TargetMode="External"/><Relationship Id="rId12" Type="http://schemas.openxmlformats.org/officeDocument/2006/relationships/image" Target="../media/image7.jpeg"/><Relationship Id="rId17" Type="http://schemas.openxmlformats.org/officeDocument/2006/relationships/hyperlink" Target="https://www.owasp.org/index.php/Webgoat" TargetMode="External"/><Relationship Id="rId25" Type="http://schemas.openxmlformats.org/officeDocument/2006/relationships/hyperlink" Target="https://www.owasp.org/index.php/OWASP_Testing_Project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ww.owasp.org/index.php?title=OWASP_Web_Testing_Environment_Project" TargetMode="External"/><Relationship Id="rId20" Type="http://schemas.openxmlformats.org/officeDocument/2006/relationships/hyperlink" Target="https://www.owasp.org/index.php/Category:OWASP_Code_Review_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wasp.org/index.php/OWASP_Xenotix_XSS_Exploit_Framework" TargetMode="External"/><Relationship Id="rId11" Type="http://schemas.openxmlformats.org/officeDocument/2006/relationships/hyperlink" Target="https://www.owasp.org/index.php/OWASP_AppSensor_Project" TargetMode="External"/><Relationship Id="rId24" Type="http://schemas.openxmlformats.org/officeDocument/2006/relationships/hyperlink" Target="https://www.owasp.org/index.php/Category:Software_Assurance_Maturity_Model" TargetMode="External"/><Relationship Id="rId5" Type="http://schemas.openxmlformats.org/officeDocument/2006/relationships/hyperlink" Target="https://www.owasp.org/index.php/OWASP_Java_HTML_Sanitizer_Project" TargetMode="External"/><Relationship Id="rId15" Type="http://schemas.openxmlformats.org/officeDocument/2006/relationships/hyperlink" Target="https://www.owasp.org/index.php/Category:OWASP_CSRFGuard_Project" TargetMode="External"/><Relationship Id="rId23" Type="http://schemas.openxmlformats.org/officeDocument/2006/relationships/hyperlink" Target="https://www.owasp.org/index.php/OWASP_Secure_Coding_Practices_-_Quick_Reference_Guide" TargetMode="External"/><Relationship Id="rId10" Type="http://schemas.openxmlformats.org/officeDocument/2006/relationships/hyperlink" Target="https://www.owasp.org/index.php/Category:OWASP_Top_Ten_Project" TargetMode="External"/><Relationship Id="rId19" Type="http://schemas.openxmlformats.org/officeDocument/2006/relationships/hyperlink" Target="https://www.owasp.org/index.php/Category:OWASP_Application_Security_Verification_Standard_Project" TargetMode="External"/><Relationship Id="rId4" Type="http://schemas.openxmlformats.org/officeDocument/2006/relationships/hyperlink" Target="https://www.owasp.org/index.php/Cheat_Sheets" TargetMode="External"/><Relationship Id="rId9" Type="http://schemas.openxmlformats.org/officeDocument/2006/relationships/hyperlink" Target="https://www.owasp.org/index.php/Category:OWASP_AntiSamy_Project" TargetMode="External"/><Relationship Id="rId14" Type="http://schemas.openxmlformats.org/officeDocument/2006/relationships/hyperlink" Target="https://www.owasp.org/index.php/Projects/OWASP_ModSecurity_Core_Rule_Set_Project" TargetMode="External"/><Relationship Id="rId22" Type="http://schemas.openxmlformats.org/officeDocument/2006/relationships/hyperlink" Target="https://www.owasp.org/index.php/Category:OWASP_Guide_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owaspromania" TargetMode="External"/><Relationship Id="rId5" Type="http://schemas.openxmlformats.org/officeDocument/2006/relationships/hyperlink" Target="http://conferinta.owasp.r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" y="-6"/>
            <a:ext cx="5184066" cy="3240041"/>
          </a:xfrm>
          <a:custGeom>
            <a:avLst/>
            <a:gdLst/>
            <a:ahLst/>
            <a:cxnLst/>
            <a:rect l="l" t="t" r="r" b="b"/>
            <a:pathLst>
              <a:path w="5184066" h="3240041">
                <a:moveTo>
                  <a:pt x="5183996" y="6"/>
                </a:moveTo>
                <a:lnTo>
                  <a:pt x="0" y="6"/>
                </a:lnTo>
                <a:lnTo>
                  <a:pt x="0" y="3240005"/>
                </a:lnTo>
                <a:lnTo>
                  <a:pt x="5183996" y="3240005"/>
                </a:lnTo>
                <a:lnTo>
                  <a:pt x="5183996" y="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183996" cy="323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4263" y="1238495"/>
            <a:ext cx="195182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lang="en-US" sz="1400" b="1" spc="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Owasp</a:t>
            </a:r>
            <a:r>
              <a:rPr lang="en-US"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Romania Chapter</a:t>
            </a:r>
          </a:p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Meeting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8569" y="1742681"/>
            <a:ext cx="87084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60"/>
              </a:spcBef>
            </a:pP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63950" y="2031771"/>
            <a:ext cx="135555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60"/>
              </a:spcBef>
            </a:pPr>
            <a:r>
              <a:rPr lang="en-US"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21 </a:t>
            </a:r>
            <a:r>
              <a:rPr lang="en-US" sz="11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Noiembrie</a:t>
            </a:r>
            <a:r>
              <a:rPr sz="1100" spc="10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2013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7350" y="177800"/>
            <a:ext cx="2445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Owasp</a:t>
            </a:r>
            <a:r>
              <a:rPr lang="en-US" sz="1400" b="1" dirty="0" smtClean="0"/>
              <a:t> local – </a:t>
            </a:r>
            <a:r>
              <a:rPr lang="en-US" sz="1400" b="1" dirty="0" err="1" smtClean="0"/>
              <a:t>planuri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viitor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3550" y="785911"/>
            <a:ext cx="1474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Stand </a:t>
            </a:r>
            <a:r>
              <a:rPr lang="en-US" sz="1400" dirty="0" err="1" smtClean="0"/>
              <a:t>Defcamp</a:t>
            </a:r>
            <a:endParaRPr lang="en-US" sz="1400" dirty="0" smtClean="0"/>
          </a:p>
          <a:p>
            <a:r>
              <a:rPr lang="en-US" sz="1400" dirty="0" err="1" smtClean="0"/>
              <a:t>Intalniri</a:t>
            </a:r>
            <a:r>
              <a:rPr lang="en-US" sz="1400" dirty="0" smtClean="0"/>
              <a:t> </a:t>
            </a:r>
            <a:r>
              <a:rPr lang="en-US" sz="1400" dirty="0" err="1" smtClean="0"/>
              <a:t>periodice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1687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" y="-6"/>
            <a:ext cx="5184066" cy="3240041"/>
          </a:xfrm>
          <a:custGeom>
            <a:avLst/>
            <a:gdLst/>
            <a:ahLst/>
            <a:cxnLst/>
            <a:rect l="l" t="t" r="r" b="b"/>
            <a:pathLst>
              <a:path w="5184066" h="3240041">
                <a:moveTo>
                  <a:pt x="5183996" y="6"/>
                </a:moveTo>
                <a:lnTo>
                  <a:pt x="0" y="6"/>
                </a:lnTo>
                <a:lnTo>
                  <a:pt x="0" y="3240005"/>
                </a:lnTo>
                <a:lnTo>
                  <a:pt x="5183996" y="3240005"/>
                </a:lnTo>
                <a:lnTo>
                  <a:pt x="5183996" y="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" y="0"/>
            <a:ext cx="5183996" cy="323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835" y="1954396"/>
            <a:ext cx="718185" cy="739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071696" y="1238495"/>
            <a:ext cx="96371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lang="en-US" sz="1400" b="1" spc="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Intrebari</a:t>
            </a:r>
            <a:r>
              <a:rPr sz="1400" b="1" spc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044950" y="1473200"/>
            <a:ext cx="96371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lang="en-US" sz="1400" b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Multumim</a:t>
            </a:r>
            <a:r>
              <a:rPr lang="en-US"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768350" y="406400"/>
            <a:ext cx="90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880" y="939800"/>
            <a:ext cx="1945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globale</a:t>
            </a:r>
            <a:endParaRPr lang="en-US" dirty="0" smtClean="0"/>
          </a:p>
          <a:p>
            <a:r>
              <a:rPr lang="en-US" dirty="0" smtClean="0"/>
              <a:t>Update-</a:t>
            </a:r>
            <a:r>
              <a:rPr lang="en-US" dirty="0" err="1" smtClean="0"/>
              <a:t>uri</a:t>
            </a:r>
            <a:r>
              <a:rPr lang="en-US" dirty="0" smtClean="0"/>
              <a:t> locale</a:t>
            </a:r>
          </a:p>
          <a:p>
            <a:r>
              <a:rPr lang="en-US" dirty="0" err="1" smtClean="0"/>
              <a:t>Proiecte</a:t>
            </a:r>
            <a:endParaRPr lang="en-US" dirty="0" smtClean="0"/>
          </a:p>
          <a:p>
            <a:r>
              <a:rPr lang="en-US" dirty="0" err="1" smtClean="0"/>
              <a:t>Prezentare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7350" y="177800"/>
            <a:ext cx="1189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Owasp</a:t>
            </a:r>
            <a:r>
              <a:rPr lang="en-US" sz="1400" b="1" dirty="0" smtClean="0"/>
              <a:t> global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3550" y="63500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err="1" smtClean="0"/>
              <a:t>AppSec</a:t>
            </a:r>
            <a:r>
              <a:rPr lang="en-US" sz="1200" dirty="0" smtClean="0"/>
              <a:t> USA 2013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068352"/>
              </p:ext>
            </p:extLst>
          </p:nvPr>
        </p:nvGraphicFramePr>
        <p:xfrm>
          <a:off x="615950" y="1168400"/>
          <a:ext cx="4273550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6775"/>
                <a:gridCol w="2136775"/>
              </a:tblGrid>
              <a:tr h="16989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 Summit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hlinkClick r:id="rId5"/>
                        </a:rPr>
                        <a:t>http://appsecusa.org/2013/activities/owasp-project-summit/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/>
                </a:tc>
              </a:tr>
              <a:tr h="16989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Bug Bounty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6"/>
                        </a:rPr>
                        <a:t>http://appsecusa.org/2013/activities/bug-bounty-group-hack/</a:t>
                      </a:r>
                      <a:endParaRPr lang="en-US" sz="1000" dirty="0"/>
                    </a:p>
                  </a:txBody>
                  <a:tcPr/>
                </a:tc>
              </a:tr>
              <a:tr h="16989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LOCKPICK VILLAGE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hlinkClick r:id="rId7"/>
                        </a:rPr>
                        <a:t>http://appsecusa.org/2013/activities/lockpick-village/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4750" y="635000"/>
            <a:ext cx="2104571" cy="368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4150" y="2540000"/>
            <a:ext cx="2491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9"/>
              </a:rPr>
              <a:t>https://www.youtube.com/owaspglobal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7350" y="177800"/>
            <a:ext cx="1189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Owasp</a:t>
            </a:r>
            <a:r>
              <a:rPr lang="en-US" sz="1400" b="1" dirty="0" smtClean="0"/>
              <a:t> global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950" y="711200"/>
            <a:ext cx="1828800" cy="431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2350" y="1320800"/>
            <a:ext cx="1968500" cy="4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035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7350" y="177800"/>
            <a:ext cx="1189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Owasp</a:t>
            </a:r>
            <a:r>
              <a:rPr lang="en-US" sz="1400" b="1" dirty="0" smtClean="0"/>
              <a:t> global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3550" y="7112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err="1" smtClean="0"/>
              <a:t>Owasp</a:t>
            </a:r>
            <a:r>
              <a:rPr lang="en-US" sz="1200" dirty="0" smtClean="0"/>
              <a:t> ZAP</a:t>
            </a:r>
          </a:p>
          <a:p>
            <a:r>
              <a:rPr lang="en-US" sz="1200" dirty="0" smtClean="0"/>
              <a:t>Media Project</a:t>
            </a:r>
          </a:p>
          <a:p>
            <a:endParaRPr lang="en-US" sz="1200" dirty="0"/>
          </a:p>
          <a:p>
            <a:r>
              <a:rPr lang="en-US" sz="1000" dirty="0">
                <a:hlinkClick r:id="rId4"/>
              </a:rPr>
              <a:t>OWASP Cheat Sheets Project</a:t>
            </a:r>
            <a:endParaRPr lang="en-US" sz="1000" dirty="0"/>
          </a:p>
          <a:p>
            <a:r>
              <a:rPr lang="en-US" sz="1000" dirty="0">
                <a:hlinkClick r:id="rId5"/>
              </a:rPr>
              <a:t>OWASP Java HTML Sanitizer Project</a:t>
            </a:r>
            <a:endParaRPr lang="en-US" sz="1000" dirty="0"/>
          </a:p>
          <a:p>
            <a:r>
              <a:rPr lang="en-US" sz="1000" dirty="0" err="1">
                <a:hlinkClick r:id="rId6"/>
              </a:rPr>
              <a:t>Xenotix</a:t>
            </a:r>
            <a:r>
              <a:rPr lang="en-US" sz="1000" dirty="0">
                <a:hlinkClick r:id="rId6"/>
              </a:rPr>
              <a:t> XSS Exploit Framework</a:t>
            </a:r>
            <a:endParaRPr lang="en-US" sz="1000" dirty="0"/>
          </a:p>
          <a:p>
            <a:r>
              <a:rPr lang="en-US" sz="1000" dirty="0">
                <a:hlinkClick r:id="rId7"/>
              </a:rPr>
              <a:t>OWASP Cornucopia Project</a:t>
            </a:r>
            <a:endParaRPr lang="en-US" sz="1000" dirty="0"/>
          </a:p>
          <a:p>
            <a:r>
              <a:rPr lang="en-US" sz="1000" dirty="0">
                <a:hlinkClick r:id="rId8"/>
              </a:rPr>
              <a:t>OWASP Java Encoder Project</a:t>
            </a:r>
            <a:endParaRPr lang="en-US" sz="1000" dirty="0"/>
          </a:p>
          <a:p>
            <a:r>
              <a:rPr lang="en-US" sz="1000" dirty="0">
                <a:hlinkClick r:id="rId9"/>
              </a:rPr>
              <a:t>OWASP </a:t>
            </a:r>
            <a:r>
              <a:rPr lang="en-US" sz="1000" dirty="0" err="1">
                <a:hlinkClick r:id="rId9"/>
              </a:rPr>
              <a:t>AntiSamy</a:t>
            </a:r>
            <a:r>
              <a:rPr lang="en-US" sz="1000" dirty="0">
                <a:hlinkClick r:id="rId9"/>
              </a:rPr>
              <a:t> </a:t>
            </a:r>
            <a:r>
              <a:rPr lang="en-US" sz="1000" dirty="0" smtClean="0">
                <a:hlinkClick r:id="rId9"/>
              </a:rPr>
              <a:t>Project</a:t>
            </a:r>
            <a:endParaRPr lang="en-US" sz="1000" dirty="0" smtClean="0"/>
          </a:p>
          <a:p>
            <a:r>
              <a:rPr lang="en-US" sz="1000" dirty="0">
                <a:hlinkClick r:id="rId10"/>
              </a:rPr>
              <a:t>OWASP Top Ten Project</a:t>
            </a:r>
            <a:endParaRPr lang="en-US" sz="1000" dirty="0"/>
          </a:p>
          <a:p>
            <a:r>
              <a:rPr lang="en-US" sz="1000" dirty="0">
                <a:hlinkClick r:id="rId11"/>
              </a:rPr>
              <a:t>OWASP </a:t>
            </a:r>
            <a:r>
              <a:rPr lang="en-US" sz="1000" dirty="0" err="1">
                <a:hlinkClick r:id="rId11"/>
              </a:rPr>
              <a:t>AppSensor</a:t>
            </a:r>
            <a:r>
              <a:rPr lang="en-US" sz="1000" dirty="0">
                <a:hlinkClick r:id="rId11"/>
              </a:rPr>
              <a:t> Project</a:t>
            </a:r>
            <a:endParaRPr lang="en-US" sz="1000" dirty="0"/>
          </a:p>
          <a:p>
            <a:endParaRPr lang="en-US" sz="1000" dirty="0"/>
          </a:p>
          <a:p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2750" y="177800"/>
            <a:ext cx="1587500" cy="37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500" y="869497"/>
            <a:ext cx="31758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13"/>
              </a:rPr>
              <a:t>OWASP Enterprise Security API</a:t>
            </a:r>
            <a:endParaRPr lang="en-US" sz="1000" dirty="0"/>
          </a:p>
          <a:p>
            <a:r>
              <a:rPr lang="en-US" sz="1000" dirty="0">
                <a:hlinkClick r:id="rId14"/>
              </a:rPr>
              <a:t>OWASP </a:t>
            </a:r>
            <a:r>
              <a:rPr lang="en-US" sz="1000" dirty="0" err="1">
                <a:hlinkClick r:id="rId14"/>
              </a:rPr>
              <a:t>ModSecurity</a:t>
            </a:r>
            <a:r>
              <a:rPr lang="en-US" sz="1000" dirty="0">
                <a:hlinkClick r:id="rId14"/>
              </a:rPr>
              <a:t> Core Rule Set Project</a:t>
            </a:r>
            <a:endParaRPr lang="en-US" sz="1000" dirty="0"/>
          </a:p>
          <a:p>
            <a:r>
              <a:rPr lang="en-US" sz="1000" u="sng" dirty="0">
                <a:hlinkClick r:id="rId15"/>
              </a:rPr>
              <a:t>OWASP </a:t>
            </a:r>
            <a:r>
              <a:rPr lang="en-US" sz="1000" u="sng" dirty="0" err="1">
                <a:hlinkClick r:id="rId15"/>
              </a:rPr>
              <a:t>CSRFGuard</a:t>
            </a:r>
            <a:r>
              <a:rPr lang="en-US" sz="1000" u="sng" dirty="0">
                <a:hlinkClick r:id="rId15"/>
              </a:rPr>
              <a:t> Project</a:t>
            </a:r>
            <a:endParaRPr lang="en-US" sz="1000" dirty="0"/>
          </a:p>
          <a:p>
            <a:r>
              <a:rPr lang="en-US" sz="1000" dirty="0">
                <a:hlinkClick r:id="rId16"/>
              </a:rPr>
              <a:t>OWASP Web Testing Environment Project</a:t>
            </a:r>
            <a:endParaRPr lang="en-US" sz="1000" dirty="0"/>
          </a:p>
          <a:p>
            <a:r>
              <a:rPr lang="en-US" sz="1000" dirty="0">
                <a:hlinkClick r:id="rId17"/>
              </a:rPr>
              <a:t>OWASP </a:t>
            </a:r>
            <a:r>
              <a:rPr lang="en-US" sz="1000" dirty="0" err="1">
                <a:hlinkClick r:id="rId17"/>
              </a:rPr>
              <a:t>WebGoat</a:t>
            </a:r>
            <a:r>
              <a:rPr lang="en-US" sz="1000" dirty="0">
                <a:hlinkClick r:id="rId17"/>
              </a:rPr>
              <a:t> Project</a:t>
            </a:r>
            <a:endParaRPr lang="en-US" sz="1000" dirty="0"/>
          </a:p>
          <a:p>
            <a:r>
              <a:rPr lang="en-US" sz="1000" dirty="0">
                <a:hlinkClick r:id="rId18"/>
              </a:rPr>
              <a:t>OWASP Zed Attack Proxy</a:t>
            </a:r>
            <a:endParaRPr lang="en-US" sz="1000" dirty="0"/>
          </a:p>
          <a:p>
            <a:r>
              <a:rPr lang="en-US" sz="1000" dirty="0">
                <a:hlinkClick r:id="rId19"/>
              </a:rPr>
              <a:t>OWASP Application Security Verification Standard Project</a:t>
            </a:r>
            <a:endParaRPr lang="en-US" sz="1000" dirty="0"/>
          </a:p>
          <a:p>
            <a:r>
              <a:rPr lang="en-US" sz="1000" dirty="0">
                <a:hlinkClick r:id="rId20"/>
              </a:rPr>
              <a:t>OWASP Code Review Guide Project</a:t>
            </a:r>
            <a:endParaRPr lang="en-US" sz="1000" dirty="0"/>
          </a:p>
          <a:p>
            <a:r>
              <a:rPr lang="en-US" sz="1000" dirty="0">
                <a:hlinkClick r:id="rId21"/>
              </a:rPr>
              <a:t>OWASP Codes of Conduct</a:t>
            </a:r>
            <a:endParaRPr lang="en-US" sz="1000" dirty="0"/>
          </a:p>
          <a:p>
            <a:r>
              <a:rPr lang="en-US" sz="1000" dirty="0">
                <a:hlinkClick r:id="rId22"/>
              </a:rPr>
              <a:t>OWASP Development Guide Project</a:t>
            </a:r>
            <a:endParaRPr lang="en-US" sz="1000" dirty="0"/>
          </a:p>
          <a:p>
            <a:r>
              <a:rPr lang="en-US" sz="1000" dirty="0">
                <a:hlinkClick r:id="rId23"/>
              </a:rPr>
              <a:t>OWASP Secure Coding Practices - Quick Reference Guide</a:t>
            </a:r>
            <a:endParaRPr lang="en-US" sz="1000" dirty="0"/>
          </a:p>
          <a:p>
            <a:r>
              <a:rPr lang="en-US" sz="1000" dirty="0">
                <a:hlinkClick r:id="rId24"/>
              </a:rPr>
              <a:t>OWASP Software Assurance Maturity Model (SAMM)</a:t>
            </a:r>
            <a:endParaRPr lang="en-US" sz="1000" dirty="0"/>
          </a:p>
          <a:p>
            <a:r>
              <a:rPr lang="en-US" sz="1000" dirty="0">
                <a:hlinkClick r:id="rId25"/>
              </a:rPr>
              <a:t>OWASP Testing Guide </a:t>
            </a:r>
            <a:r>
              <a:rPr lang="en-US" sz="1000" dirty="0" smtClean="0">
                <a:hlinkClick r:id="rId25"/>
              </a:rPr>
              <a:t>Project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54893" y="485577"/>
            <a:ext cx="424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6"/>
              </a:rPr>
              <a:t>https://www.owasp.org/index.php/Projects/Reports/2013-15-11</a:t>
            </a:r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87350" y="177800"/>
            <a:ext cx="108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Owasp</a:t>
            </a:r>
            <a:r>
              <a:rPr lang="en-US" sz="1400" b="1" dirty="0" smtClean="0"/>
              <a:t> local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750" y="787400"/>
            <a:ext cx="29396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err="1" smtClean="0"/>
              <a:t>Evenimentul</a:t>
            </a:r>
            <a:r>
              <a:rPr lang="en-US" sz="1200" dirty="0" smtClean="0"/>
              <a:t> de </a:t>
            </a:r>
            <a:r>
              <a:rPr lang="en-US" sz="1200" dirty="0" err="1" smtClean="0"/>
              <a:t>pe</a:t>
            </a:r>
            <a:r>
              <a:rPr lang="en-US" sz="1200" dirty="0" smtClean="0"/>
              <a:t> 25 </a:t>
            </a:r>
            <a:r>
              <a:rPr lang="en-US" sz="1200" dirty="0" err="1"/>
              <a:t>o</a:t>
            </a:r>
            <a:r>
              <a:rPr lang="en-US" sz="1200" dirty="0" err="1" smtClean="0"/>
              <a:t>ctombrie</a:t>
            </a:r>
            <a:endParaRPr lang="en-US" sz="1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>
                <a:hlinkClick r:id="rId5"/>
              </a:rPr>
              <a:t>conferinta.owasp.ro</a:t>
            </a:r>
            <a:endParaRPr lang="en-US" sz="1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hlinkClick r:id="rId6"/>
              </a:rPr>
              <a:t>https://www.facebook.com/owaspromania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7350" y="177800"/>
            <a:ext cx="326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Owasp</a:t>
            </a:r>
            <a:r>
              <a:rPr lang="en-US" sz="1400" b="1" dirty="0" smtClean="0"/>
              <a:t> Romania InfoSec Conference 2013</a:t>
            </a:r>
            <a:endParaRPr lang="en-US" sz="1400" b="1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50451816"/>
              </p:ext>
            </p:extLst>
          </p:nvPr>
        </p:nvGraphicFramePr>
        <p:xfrm>
          <a:off x="311150" y="558800"/>
          <a:ext cx="19812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08501092"/>
              </p:ext>
            </p:extLst>
          </p:nvPr>
        </p:nvGraphicFramePr>
        <p:xfrm>
          <a:off x="2520950" y="635000"/>
          <a:ext cx="2433279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7350" y="177800"/>
            <a:ext cx="326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Owasp</a:t>
            </a:r>
            <a:r>
              <a:rPr lang="en-US" sz="1400" b="1" dirty="0"/>
              <a:t> Romania InfoSec Conference 2013</a:t>
            </a:r>
          </a:p>
          <a:p>
            <a:endParaRPr lang="en-US" sz="1400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02992025"/>
              </p:ext>
            </p:extLst>
          </p:nvPr>
        </p:nvGraphicFramePr>
        <p:xfrm>
          <a:off x="229800" y="711200"/>
          <a:ext cx="23622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91261118"/>
              </p:ext>
            </p:extLst>
          </p:nvPr>
        </p:nvGraphicFramePr>
        <p:xfrm>
          <a:off x="2749550" y="437101"/>
          <a:ext cx="2362200" cy="22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553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-4" y="2921000"/>
            <a:ext cx="5184066" cy="0"/>
          </a:xfrm>
          <a:custGeom>
            <a:avLst/>
            <a:gdLst/>
            <a:ahLst/>
            <a:cxnLst/>
            <a:rect l="l" t="t" r="r" b="b"/>
            <a:pathLst>
              <a:path w="5184066">
                <a:moveTo>
                  <a:pt x="5184005" y="0"/>
                </a:moveTo>
                <a:lnTo>
                  <a:pt x="4" y="0"/>
                </a:lnTo>
              </a:path>
              <a:path w="5184066">
                <a:moveTo>
                  <a:pt x="4" y="1"/>
                </a:moveTo>
                <a:lnTo>
                  <a:pt x="5184005" y="0"/>
                </a:lnTo>
              </a:path>
            </a:pathLst>
          </a:custGeom>
          <a:ln w="392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2921000"/>
            <a:ext cx="5184000" cy="37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4889500" y="2946400"/>
            <a:ext cx="3048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87350" y="177800"/>
            <a:ext cx="1906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Owasp</a:t>
            </a:r>
            <a:r>
              <a:rPr lang="en-US" sz="1400" b="1" dirty="0" smtClean="0"/>
              <a:t> local - </a:t>
            </a:r>
            <a:r>
              <a:rPr lang="en-US" sz="1400" b="1" dirty="0" err="1" smtClean="0"/>
              <a:t>cheltuieli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3550" y="939800"/>
            <a:ext cx="3203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Icar</a:t>
            </a:r>
            <a:r>
              <a:rPr lang="en-US" sz="1600" dirty="0" smtClean="0"/>
              <a:t> Tours – transport (barter)</a:t>
            </a:r>
          </a:p>
          <a:p>
            <a:r>
              <a:rPr lang="en-US" sz="1600" dirty="0" smtClean="0"/>
              <a:t>EA – </a:t>
            </a:r>
            <a:r>
              <a:rPr lang="en-US" sz="1600" dirty="0" err="1" smtClean="0"/>
              <a:t>cazare</a:t>
            </a:r>
            <a:r>
              <a:rPr lang="en-US" sz="1600" dirty="0" smtClean="0"/>
              <a:t>, </a:t>
            </a:r>
            <a:r>
              <a:rPr lang="en-US" sz="1600" dirty="0" err="1" smtClean="0"/>
              <a:t>materiale</a:t>
            </a:r>
            <a:r>
              <a:rPr lang="en-US" sz="1600" dirty="0" smtClean="0"/>
              <a:t> </a:t>
            </a:r>
            <a:r>
              <a:rPr lang="en-US" sz="1600" dirty="0" err="1" smtClean="0"/>
              <a:t>promotionale</a:t>
            </a:r>
            <a:endParaRPr lang="en-US" sz="1600" dirty="0" smtClean="0"/>
          </a:p>
          <a:p>
            <a:r>
              <a:rPr lang="en-US" sz="1600" dirty="0" err="1" smtClean="0"/>
              <a:t>Lugera</a:t>
            </a:r>
            <a:r>
              <a:rPr lang="en-US" sz="1600" dirty="0" smtClean="0"/>
              <a:t> – coffee break (barter)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3218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232</Words>
  <Application>Microsoft Office PowerPoint</Application>
  <PresentationFormat>Custom</PresentationFormat>
  <Paragraphs>83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oana</dc:creator>
  <cp:lastModifiedBy>oana</cp:lastModifiedBy>
  <cp:revision>62</cp:revision>
  <dcterms:modified xsi:type="dcterms:W3CDTF">2013-11-13T07:07:00Z</dcterms:modified>
</cp:coreProperties>
</file>