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8BE947D-4275-4F95-B66C-94E6B4CAC186}">
  <a:tblStyle styleId="{48BE947D-4275-4F95-B66C-94E6B4CAC1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9dd96cec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9dd96cec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e9dd96cece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9fa93bce0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9fa93bce0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e9fa93bce0_0_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5730412c41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5730412c41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15730412c41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6246c8f32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136246c8f32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dc01274a4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ddc01274a4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dc01274a4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dc01274a4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ddc01274a4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dc01274a4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dc01274a4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ddc01274a4_0_2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dc01274a4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dc01274a4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ddc01274a4_0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dc01274a4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dc01274a4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ddc01274a4_0_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dc01274a4_0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dc01274a4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ddc01274a4_0_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Calibri"/>
              <a:buNone/>
              <a:defRPr sz="6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Slide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Calibri"/>
              <a:buNone/>
              <a:defRPr sz="6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9B9B9"/>
              </a:buClr>
              <a:buSzPts val="2400"/>
              <a:buNone/>
              <a:defRPr sz="2400">
                <a:solidFill>
                  <a:srgbClr val="B9B9B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9B9B9"/>
              </a:buClr>
              <a:buSzPts val="2000"/>
              <a:buNone/>
              <a:defRPr sz="2000">
                <a:solidFill>
                  <a:srgbClr val="B9B9B9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9B9B9"/>
              </a:buClr>
              <a:buSzPts val="1800"/>
              <a:buNone/>
              <a:defRPr sz="1800">
                <a:solidFill>
                  <a:srgbClr val="B9B9B9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9B9B9"/>
              </a:buClr>
              <a:buSzPts val="1600"/>
              <a:buNone/>
              <a:defRPr sz="1600">
                <a:solidFill>
                  <a:srgbClr val="B9B9B9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9B9B9"/>
              </a:buClr>
              <a:buSzPts val="1600"/>
              <a:buNone/>
              <a:defRPr sz="1600">
                <a:solidFill>
                  <a:srgbClr val="B9B9B9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9B9B9"/>
              </a:buClr>
              <a:buSzPts val="1600"/>
              <a:buNone/>
              <a:defRPr sz="1600">
                <a:solidFill>
                  <a:srgbClr val="B9B9B9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9B9B9"/>
              </a:buClr>
              <a:buSzPts val="1600"/>
              <a:buNone/>
              <a:defRPr sz="1600">
                <a:solidFill>
                  <a:srgbClr val="B9B9B9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9B9B9"/>
              </a:buClr>
              <a:buSzPts val="1600"/>
              <a:buNone/>
              <a:defRPr sz="1600">
                <a:solidFill>
                  <a:srgbClr val="B9B9B9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9B9B9"/>
              </a:buClr>
              <a:buSzPts val="1600"/>
              <a:buNone/>
              <a:defRPr sz="1600">
                <a:solidFill>
                  <a:srgbClr val="B9B9B9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Calibri"/>
              <a:buNone/>
              <a:defRPr sz="3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5" name="Google Shape;5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B9B9B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hyperlink" Target="https://youtube.com/results?search_query=owasp_ottawa" TargetMode="External"/><Relationship Id="rId6" Type="http://schemas.openxmlformats.org/officeDocument/2006/relationships/image" Target="../media/image7.png"/><Relationship Id="rId7" Type="http://schemas.openxmlformats.org/officeDocument/2006/relationships/image" Target="../media/image4.png"/><Relationship Id="rId8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Calibri"/>
              <a:buNone/>
            </a:pPr>
            <a:r>
              <a:rPr lang="en-US"/>
              <a:t>OWASP Ottawa</a:t>
            </a:r>
            <a:endParaRPr/>
          </a:p>
        </p:txBody>
      </p:sp>
      <p:sp>
        <p:nvSpPr>
          <p:cNvPr id="63" name="Google Shape;63;p11"/>
          <p:cNvSpPr txBox="1"/>
          <p:nvPr>
            <p:ph idx="1" type="subTitle"/>
          </p:nvPr>
        </p:nvSpPr>
        <p:spPr>
          <a:xfrm>
            <a:off x="1524000" y="3602055"/>
            <a:ext cx="9144000" cy="22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4200"/>
              <a:t>Public Service Announcements (PSAs)</a:t>
            </a:r>
            <a:endParaRPr sz="42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42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4200"/>
              <a:t>Jan 2023</a:t>
            </a:r>
            <a:endParaRPr sz="4200"/>
          </a:p>
        </p:txBody>
      </p:sp>
      <p:sp>
        <p:nvSpPr>
          <p:cNvPr id="64" name="Google Shape;6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   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OWASP News - Recent Releases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838200" y="1601950"/>
            <a:ext cx="10515600" cy="451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400">
                <a:solidFill>
                  <a:schemeClr val="lt1"/>
                </a:solidFill>
              </a:rPr>
              <a:t>OWASP Global AppSec Dublin 2023</a:t>
            </a:r>
            <a:endParaRPr sz="144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400"/>
              <a:t>February 13-16, 2023</a:t>
            </a:r>
            <a:endParaRPr sz="14400"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400">
                <a:solidFill>
                  <a:schemeClr val="lt1"/>
                </a:solidFill>
              </a:rPr>
              <a:t>Celebrating 10 Years of OWASP Dependency-Track</a:t>
            </a:r>
            <a:endParaRPr sz="144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400">
                <a:solidFill>
                  <a:schemeClr val="lt1"/>
                </a:solidFill>
              </a:rPr>
              <a:t>GSoC 2023 Ideas</a:t>
            </a:r>
            <a:endParaRPr sz="144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1200"/>
              <a:t>https://owasp.org/www-community/initiatives/gsoc/gsoc2023ideas</a:t>
            </a:r>
            <a:endParaRPr sz="11200"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400">
                <a:solidFill>
                  <a:schemeClr val="lt1"/>
                </a:solidFill>
              </a:rPr>
              <a:t>The MASVS v2 Release Candidate is out!</a:t>
            </a:r>
            <a:endParaRPr sz="144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400">
                <a:solidFill>
                  <a:schemeClr val="lt1"/>
                </a:solidFill>
              </a:rPr>
              <a:t>OWASP  dependency-check 8.0.0 released!</a:t>
            </a:r>
            <a:endParaRPr sz="144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838200" y="365125"/>
            <a:ext cx="10515600" cy="881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Tonight...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800" y="1307500"/>
            <a:ext cx="9176273" cy="5115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 to University of Ottawa!</a:t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 big thank you to the University of Ottawa and 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Guy-Vincent Jourdain</a:t>
            </a:r>
            <a:r>
              <a:rPr lang="en-US"/>
              <a:t> and </a:t>
            </a:r>
            <a:r>
              <a:rPr lang="en-US">
                <a:solidFill>
                  <a:schemeClr val="lt1"/>
                </a:solidFill>
              </a:rPr>
              <a:t>Latifa El Bargui</a:t>
            </a:r>
            <a:r>
              <a:rPr lang="en-US"/>
              <a:t> </a:t>
            </a:r>
            <a:endParaRPr/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for facilitating our new home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6450" y="3518800"/>
            <a:ext cx="7427525" cy="198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/>
              <a:t>Be Awesome</a:t>
            </a:r>
            <a:endParaRPr/>
          </a:p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Become an OWASP Member!</a:t>
            </a:r>
            <a:endParaRPr sz="4800"/>
          </a:p>
          <a:p>
            <a:pPr indent="-469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Char char="•"/>
            </a:pPr>
            <a:r>
              <a:rPr lang="en-US" sz="4800"/>
              <a:t>Get perks</a:t>
            </a:r>
            <a:endParaRPr sz="4800"/>
          </a:p>
          <a:p>
            <a:pPr indent="-469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Char char="•"/>
            </a:pPr>
            <a:r>
              <a:rPr lang="en-US" sz="4800"/>
              <a:t>Support your community</a:t>
            </a:r>
            <a:endParaRPr sz="4800"/>
          </a:p>
          <a:p>
            <a:pPr indent="-469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Char char="•"/>
            </a:pPr>
            <a:r>
              <a:rPr lang="en-US" sz="4800"/>
              <a:t>Support your chapter</a:t>
            </a:r>
            <a:endParaRPr sz="48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08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00" u="sng">
                <a:solidFill>
                  <a:srgbClr val="0563C1"/>
                </a:solidFill>
              </a:rPr>
              <a:t>owasp.org/membership/</a:t>
            </a:r>
            <a:endParaRPr sz="7800" u="sng">
              <a:solidFill>
                <a:srgbClr val="0563C1"/>
              </a:solidFill>
            </a:endParaRPr>
          </a:p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  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title"/>
          </p:nvPr>
        </p:nvSpPr>
        <p:spPr>
          <a:xfrm>
            <a:off x="838200" y="-1615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/>
              <a:t>Be Awesome - OWASP Membership Perks</a:t>
            </a:r>
            <a:endParaRPr/>
          </a:p>
        </p:txBody>
      </p:sp>
      <p:sp>
        <p:nvSpPr>
          <p:cNvPr id="77" name="Google Shape;77;p13"/>
          <p:cNvSpPr txBox="1"/>
          <p:nvPr>
            <p:ph idx="1" type="body"/>
          </p:nvPr>
        </p:nvSpPr>
        <p:spPr>
          <a:xfrm>
            <a:off x="838200" y="950325"/>
            <a:ext cx="10515600" cy="52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3400"/>
              <a:t>Professional network of experts/Job Channel</a:t>
            </a:r>
            <a:endParaRPr sz="3400"/>
          </a:p>
          <a:p>
            <a:pPr indent="-444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Char char="•"/>
            </a:pPr>
            <a:r>
              <a:rPr lang="en-US" sz="3400"/>
              <a:t>G Suite Account</a:t>
            </a:r>
            <a:endParaRPr sz="3400"/>
          </a:p>
          <a:p>
            <a:pPr indent="-444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Char char="•"/>
            </a:pPr>
            <a:r>
              <a:rPr lang="en-US" sz="3400"/>
              <a:t>Discounts at Events and Training</a:t>
            </a:r>
            <a:endParaRPr sz="3400"/>
          </a:p>
          <a:p>
            <a:pPr indent="-444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Char char="•"/>
            </a:pPr>
            <a:r>
              <a:rPr lang="en-US" sz="3400"/>
              <a:t>Vote in OWASP Board Elections</a:t>
            </a:r>
            <a:endParaRPr sz="3400"/>
          </a:p>
          <a:p>
            <a:pPr indent="-444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Char char="•"/>
            </a:pPr>
            <a:r>
              <a:rPr lang="en-US" sz="3400"/>
              <a:t>Free DevSecOps Training from We45</a:t>
            </a:r>
            <a:endParaRPr sz="3400"/>
          </a:p>
          <a:p>
            <a:pPr indent="-444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Char char="•"/>
            </a:pPr>
            <a:r>
              <a:rPr lang="en-US" sz="3400"/>
              <a:t>Free access to AppSec Posture platform with AppSecPhoenix Community Edition</a:t>
            </a:r>
            <a:endParaRPr sz="3400"/>
          </a:p>
          <a:p>
            <a:pPr indent="-444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Char char="•"/>
            </a:pPr>
            <a:r>
              <a:rPr lang="en-US" sz="3400"/>
              <a:t>Core Concepts training at SecurityJourney</a:t>
            </a:r>
            <a:endParaRPr sz="3400"/>
          </a:p>
          <a:p>
            <a:pPr indent="-444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00"/>
              <a:buChar char="•"/>
            </a:pPr>
            <a:r>
              <a:rPr lang="en-US" sz="3400"/>
              <a:t>SecureFlag Security Training</a:t>
            </a:r>
            <a:endParaRPr sz="3400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08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00" u="sng">
                <a:solidFill>
                  <a:srgbClr val="0563C1"/>
                </a:solidFill>
              </a:rPr>
              <a:t>owasp.org/membership/</a:t>
            </a:r>
            <a:endParaRPr sz="7800" u="sng">
              <a:solidFill>
                <a:srgbClr val="0563C1"/>
              </a:solidFill>
            </a:endParaRPr>
          </a:p>
        </p:txBody>
      </p:sp>
      <p:sp>
        <p:nvSpPr>
          <p:cNvPr id="78" name="Google Shape;78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  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Want to present at OWASP Ottawa?    </a:t>
            </a:r>
            <a:endParaRPr/>
          </a:p>
        </p:txBody>
      </p:sp>
      <p:sp>
        <p:nvSpPr>
          <p:cNvPr id="84" name="Google Shape;84;p1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10000"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</a:rPr>
              <a:t>Want to share your knowledge of an AppSec topic?</a:t>
            </a:r>
            <a:endParaRPr sz="4800">
              <a:solidFill>
                <a:schemeClr val="lt1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-464819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4800"/>
              <a:t>Lightning talks (15 mins)</a:t>
            </a:r>
            <a:endParaRPr sz="4800"/>
          </a:p>
          <a:p>
            <a:pPr indent="-464819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4800"/>
              <a:t>Middle talks (30 mins)</a:t>
            </a:r>
            <a:endParaRPr sz="4800"/>
          </a:p>
          <a:p>
            <a:pPr indent="-464819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4800"/>
              <a:t>Full presentation (1 hour)</a:t>
            </a:r>
            <a:endParaRPr sz="4800"/>
          </a:p>
          <a:p>
            <a:pPr indent="-508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-508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</a:rPr>
              <a:t>Continuous Call For Speakers</a:t>
            </a:r>
            <a:endParaRPr sz="4800">
              <a:solidFill>
                <a:schemeClr val="lt1"/>
              </a:solidFill>
            </a:endParaRPr>
          </a:p>
          <a:p>
            <a:pPr indent="-508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 u="sng">
                <a:solidFill>
                  <a:srgbClr val="0563C1"/>
                </a:solidFill>
              </a:rPr>
              <a:t>sessionize.com/owasp-ottawa-continuous-call-for-speakers2023/</a:t>
            </a:r>
            <a:endParaRPr sz="4900" u="sng">
              <a:solidFill>
                <a:srgbClr val="0563C1"/>
              </a:solidFill>
            </a:endParaRPr>
          </a:p>
        </p:txBody>
      </p:sp>
      <p:sp>
        <p:nvSpPr>
          <p:cNvPr id="85" name="Google Shape;85;p1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  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838200" y="365125"/>
            <a:ext cx="10515600" cy="950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Virtually connect with us….</a:t>
            </a:r>
            <a:endParaRPr/>
          </a:p>
        </p:txBody>
      </p:sp>
      <p:sp>
        <p:nvSpPr>
          <p:cNvPr id="92" name="Google Shape;92;p15"/>
          <p:cNvSpPr txBox="1"/>
          <p:nvPr>
            <p:ph idx="1" type="body"/>
          </p:nvPr>
        </p:nvSpPr>
        <p:spPr>
          <a:xfrm>
            <a:off x="1950525" y="1387150"/>
            <a:ext cx="5531700" cy="76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5700">
                <a:solidFill>
                  <a:schemeClr val="lt1"/>
                </a:solidFill>
              </a:rPr>
              <a:t>@OWASP_Ottawa</a:t>
            </a:r>
            <a:endParaRPr sz="5700">
              <a:solidFill>
                <a:schemeClr val="lt1"/>
              </a:solidFill>
            </a:endParaRPr>
          </a:p>
        </p:txBody>
      </p:sp>
      <p:pic>
        <p:nvPicPr>
          <p:cNvPr id="93" name="Google Shape;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950" y="1436800"/>
            <a:ext cx="661225" cy="6612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2142000" y="3217675"/>
            <a:ext cx="8784300" cy="114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7200" u="sng">
                <a:solidFill>
                  <a:schemeClr val="lt1"/>
                </a:solidFill>
              </a:rPr>
              <a:t>owaspottawa.slack.com</a:t>
            </a:r>
            <a:endParaRPr sz="7200"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lt1"/>
                </a:solidFill>
              </a:rPr>
              <a:t>(Join via: </a:t>
            </a:r>
            <a:r>
              <a:rPr lang="en-US" sz="7250" u="sng">
                <a:solidFill>
                  <a:schemeClr val="lt1"/>
                </a:solidFill>
              </a:rPr>
              <a:t>owaspottawa.herokuapp.com</a:t>
            </a:r>
            <a:r>
              <a:rPr lang="en-US" sz="7200">
                <a:solidFill>
                  <a:schemeClr val="lt1"/>
                </a:solidFill>
              </a:rPr>
              <a:t>)</a:t>
            </a:r>
            <a:endParaRPr sz="7200">
              <a:solidFill>
                <a:schemeClr val="lt1"/>
              </a:solidFill>
            </a:endParaRPr>
          </a:p>
        </p:txBody>
      </p:sp>
      <p:pic>
        <p:nvPicPr>
          <p:cNvPr id="95" name="Google Shape;9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7950" y="4478525"/>
            <a:ext cx="661225" cy="6612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2081375" y="4484850"/>
            <a:ext cx="9546300" cy="83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000" u="sng">
                <a:solidFill>
                  <a:schemeClr val="lt1"/>
                </a:solidFill>
              </a:rPr>
              <a:t>www.linkedin.com/company/owasp-ottawa/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2142000" y="5441225"/>
            <a:ext cx="9317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youtube.com/results?search_query=owasp_ottawa</a:t>
            </a:r>
            <a:endParaRPr sz="3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5763" y="2215300"/>
            <a:ext cx="1425600" cy="9504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1950525" y="2215300"/>
            <a:ext cx="9927600" cy="88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25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US" sz="19800">
                <a:solidFill>
                  <a:schemeClr val="lt1"/>
                </a:solidFill>
              </a:rPr>
              <a:t>@OWASP_Ottawa@infosec.exchange</a:t>
            </a:r>
            <a:endParaRPr sz="19800">
              <a:solidFill>
                <a:schemeClr val="lt1"/>
              </a:solidFill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14575" y="3469075"/>
            <a:ext cx="708000" cy="7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52475" y="5380900"/>
            <a:ext cx="832200" cy="83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Gainfully Employed?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58800" lvl="0" marL="457200" rtl="0" algn="l">
              <a:spcBef>
                <a:spcPts val="1000"/>
              </a:spcBef>
              <a:spcAft>
                <a:spcPts val="0"/>
              </a:spcAft>
              <a:buSzPts val="5200"/>
              <a:buChar char="•"/>
            </a:pPr>
            <a:r>
              <a:rPr lang="en-US" sz="5200"/>
              <a:t>Seeking someone with </a:t>
            </a:r>
            <a:r>
              <a:rPr lang="en-US" sz="5200">
                <a:solidFill>
                  <a:schemeClr val="lt1"/>
                </a:solidFill>
              </a:rPr>
              <a:t>M4dSk1llz</a:t>
            </a:r>
            <a:r>
              <a:rPr lang="en-US" sz="5200"/>
              <a:t>?</a:t>
            </a:r>
            <a:endParaRPr sz="5200"/>
          </a:p>
          <a:p>
            <a:pPr indent="-558800" lvl="0" marL="457200" rtl="0" algn="l">
              <a:spcBef>
                <a:spcPts val="0"/>
              </a:spcBef>
              <a:spcAft>
                <a:spcPts val="0"/>
              </a:spcAft>
              <a:buSzPts val="5200"/>
              <a:buChar char="•"/>
            </a:pPr>
            <a:r>
              <a:rPr lang="en-US" sz="5200"/>
              <a:t>Got M4dSk1llz and seeking a job?</a:t>
            </a:r>
            <a:endParaRPr sz="5200"/>
          </a:p>
          <a:p>
            <a:pPr indent="-558800" lvl="0" marL="457200" rtl="0" algn="l">
              <a:spcBef>
                <a:spcPts val="0"/>
              </a:spcBef>
              <a:spcAft>
                <a:spcPts val="0"/>
              </a:spcAft>
              <a:buSzPts val="5200"/>
              <a:buChar char="•"/>
            </a:pPr>
            <a:r>
              <a:rPr lang="en-US" sz="5200"/>
              <a:t>Then talk on the #jobs channel on the OWASP Ottawa Slack.</a:t>
            </a:r>
            <a:endParaRPr sz="5200"/>
          </a:p>
          <a:p>
            <a:pPr indent="-558800" lvl="0" marL="457200" rtl="0" algn="l">
              <a:spcBef>
                <a:spcPts val="0"/>
              </a:spcBef>
              <a:spcAft>
                <a:spcPts val="0"/>
              </a:spcAft>
              <a:buSzPts val="5200"/>
              <a:buChar char="•"/>
            </a:pPr>
            <a:r>
              <a:rPr lang="en-US" sz="5200"/>
              <a:t>Profit.</a:t>
            </a:r>
            <a:endParaRPr sz="5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Office Hours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838200" y="1783750"/>
            <a:ext cx="85410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Andrew van der Stock - OWASP Executive Director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5000"/>
              <a:t>The Executive Director established office hours a few </a:t>
            </a:r>
            <a:endParaRPr sz="5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5000"/>
              <a:t>times a week.</a:t>
            </a:r>
            <a:endParaRPr sz="50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5000" u="sng">
                <a:solidFill>
                  <a:srgbClr val="0563C1"/>
                </a:solidFill>
              </a:rPr>
              <a:t>calendly.com/owasped/</a:t>
            </a:r>
            <a:endParaRPr sz="5000" u="sng">
              <a:solidFill>
                <a:srgbClr val="0563C1"/>
              </a:solidFill>
            </a:endParaRPr>
          </a:p>
        </p:txBody>
      </p:sp>
      <p:pic>
        <p:nvPicPr>
          <p:cNvPr descr="image"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9175" y="337325"/>
            <a:ext cx="1974625" cy="296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OWASP News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6400"/>
              <a:t>Join the global OWASP Slack</a:t>
            </a:r>
            <a:endParaRPr sz="64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5400"/>
              <a:t>(with membership)</a:t>
            </a:r>
            <a:endParaRPr sz="54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64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6400" u="sng">
                <a:solidFill>
                  <a:srgbClr val="0563C1"/>
                </a:solidFill>
              </a:rPr>
              <a:t>owasp.org/slack/invite</a:t>
            </a:r>
            <a:endParaRPr sz="6400" u="sng">
              <a:solidFill>
                <a:srgbClr val="0563C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Volunteers!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838200" y="1825625"/>
            <a:ext cx="10515600" cy="996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6800"/>
              <a:t>Thanks to </a:t>
            </a:r>
            <a:r>
              <a:rPr b="1" lang="en-US" sz="6800"/>
              <a:t>our volunteers</a:t>
            </a:r>
            <a:endParaRPr b="1" sz="68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6800"/>
          </a:p>
        </p:txBody>
      </p:sp>
      <p:graphicFrame>
        <p:nvGraphicFramePr>
          <p:cNvPr id="131" name="Google Shape;131;p19"/>
          <p:cNvGraphicFramePr/>
          <p:nvPr/>
        </p:nvGraphicFramePr>
        <p:xfrm>
          <a:off x="952500" y="266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{48BE947D-4275-4F95-B66C-94E6B4CAC186}</a:tableStyleId>
              </a:tblPr>
              <a:tblGrid>
                <a:gridCol w="5143500"/>
                <a:gridCol w="5143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>
                          <a:solidFill>
                            <a:schemeClr val="dk1"/>
                          </a:solidFill>
                        </a:rPr>
                        <a:t>Rick</a:t>
                      </a:r>
                      <a:r>
                        <a:rPr lang="en-US" sz="3600">
                          <a:solidFill>
                            <a:schemeClr val="dk1"/>
                          </a:solidFill>
                        </a:rPr>
                        <a:t> - </a:t>
                      </a:r>
                      <a:r>
                        <a:rPr lang="en-US" sz="3600">
                          <a:solidFill>
                            <a:srgbClr val="0563C1"/>
                          </a:solidFill>
                        </a:rPr>
                        <a:t>@kingthorin_rm</a:t>
                      </a:r>
                      <a:endParaRPr sz="3600">
                        <a:solidFill>
                          <a:srgbClr val="0563C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>
                          <a:solidFill>
                            <a:schemeClr val="dk1"/>
                          </a:solidFill>
                        </a:rPr>
                        <a:t>Fenix</a:t>
                      </a:r>
                      <a:endParaRPr b="1" sz="3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>
                          <a:solidFill>
                            <a:schemeClr val="dk1"/>
                          </a:solidFill>
                        </a:rPr>
                        <a:t>Mia</a:t>
                      </a:r>
                      <a:endParaRPr b="1" sz="3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>
                          <a:solidFill>
                            <a:schemeClr val="dk1"/>
                          </a:solidFill>
                        </a:rPr>
                        <a:t>Adam</a:t>
                      </a:r>
                      <a:endParaRPr b="1" sz="3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>
                          <a:solidFill>
                            <a:schemeClr val="dk1"/>
                          </a:solidFill>
                        </a:rPr>
                        <a:t>Garth</a:t>
                      </a:r>
                      <a:r>
                        <a:rPr lang="en-US" sz="3600">
                          <a:solidFill>
                            <a:schemeClr val="dk1"/>
                          </a:solidFill>
                        </a:rPr>
                        <a:t> - </a:t>
                      </a:r>
                      <a:r>
                        <a:rPr lang="en-US" sz="3600">
                          <a:solidFill>
                            <a:srgbClr val="0563C1"/>
                          </a:solidFill>
                        </a:rPr>
                        <a:t>@garthoid</a:t>
                      </a:r>
                      <a:endParaRPr sz="3600">
                        <a:solidFill>
                          <a:srgbClr val="0563C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600">
                          <a:solidFill>
                            <a:schemeClr val="dk1"/>
                          </a:solidFill>
                        </a:rPr>
                        <a:t>Scott</a:t>
                      </a:r>
                      <a:endParaRPr b="1" sz="3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WASP Ottawa">
      <a:dk1>
        <a:srgbClr val="999999"/>
      </a:dk1>
      <a:lt1>
        <a:srgbClr val="FFFFFF"/>
      </a:lt1>
      <a:dk2>
        <a:srgbClr val="CA1140"/>
      </a:dk2>
      <a:lt2>
        <a:srgbClr val="E7E6E6"/>
      </a:lt2>
      <a:accent1>
        <a:srgbClr val="3596A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