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A53937-8442-4506-8D30-431862C27698}">
  <a:tblStyle styleId="{8EA53937-8442-4506-8D30-431862C276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dc01274a4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dc01274a4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ddc01274a4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9dd96cec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9dd96cec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e9dd96cec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c2eda564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c2eda564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1c2eda564f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9fa93bce0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9fa93bce0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e9fa93bce0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730412c41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730412c41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5730412c41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27f604ec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f27f604ec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f27f604ec4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d3ebaec2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2d3ebaec2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6246c8f32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36246c8f32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dc01274a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ddc01274a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dc01274a4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dc01274a4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ddc01274a4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dc01274a4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dc01274a4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ddc01274a4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dc01274a4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dc01274a4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ddc01274a4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dc01274a4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dc01274a4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ddc01274a4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9B9B9"/>
              </a:buClr>
              <a:buSzPts val="2400"/>
              <a:buNone/>
              <a:defRPr sz="2400">
                <a:solidFill>
                  <a:srgbClr val="B9B9B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2000"/>
              <a:buNone/>
              <a:defRPr sz="2000">
                <a:solidFill>
                  <a:srgbClr val="B9B9B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800"/>
              <a:buNone/>
              <a:defRPr sz="1800">
                <a:solidFill>
                  <a:srgbClr val="B9B9B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hyperlink" Target="https://youtube.com/results?search_query=owasp_ottawa" TargetMode="External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</a:pPr>
            <a:r>
              <a:rPr lang="en-US"/>
              <a:t>OWASP Ottawa</a:t>
            </a:r>
            <a:endParaRPr/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1524000" y="3602055"/>
            <a:ext cx="9144000" cy="22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200"/>
              <a:t>Public Service Announcements (PSAs)</a:t>
            </a:r>
            <a:endParaRPr sz="4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4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200"/>
              <a:t>April 2023</a:t>
            </a:r>
            <a:endParaRPr sz="4200"/>
          </a:p>
        </p:txBody>
      </p:sp>
      <p:sp>
        <p:nvSpPr>
          <p:cNvPr id="64" name="Google Shape;6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Volunteers!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838200" y="1825625"/>
            <a:ext cx="10515600" cy="99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800"/>
              <a:t>Thanks to </a:t>
            </a:r>
            <a:r>
              <a:rPr b="1" lang="en-US" sz="6800"/>
              <a:t>our volunteers</a:t>
            </a:r>
            <a:endParaRPr b="1" sz="68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6800"/>
          </a:p>
        </p:txBody>
      </p:sp>
      <p:graphicFrame>
        <p:nvGraphicFramePr>
          <p:cNvPr id="140" name="Google Shape;140;p20"/>
          <p:cNvGraphicFramePr/>
          <p:nvPr/>
        </p:nvGraphicFramePr>
        <p:xfrm>
          <a:off x="9525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{8EA53937-8442-4506-8D30-431862C27698}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Rick</a:t>
                      </a:r>
                      <a:r>
                        <a:rPr lang="en-US" sz="3600">
                          <a:solidFill>
                            <a:schemeClr val="dk1"/>
                          </a:solidFill>
                        </a:rPr>
                        <a:t> - </a:t>
                      </a:r>
                      <a:r>
                        <a:rPr lang="en-US" sz="3600">
                          <a:solidFill>
                            <a:srgbClr val="0563C1"/>
                          </a:solidFill>
                        </a:rPr>
                        <a:t>@kingthorin_rm</a:t>
                      </a:r>
                      <a:endParaRPr sz="3600">
                        <a:solidFill>
                          <a:srgbClr val="0563C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Fenix</a:t>
                      </a:r>
                      <a:endParaRPr b="1" sz="3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Mia</a:t>
                      </a:r>
                      <a:endParaRPr b="1" sz="3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Adam</a:t>
                      </a:r>
                      <a:endParaRPr b="1" sz="3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Garth</a:t>
                      </a:r>
                      <a:r>
                        <a:rPr lang="en-US" sz="3600">
                          <a:solidFill>
                            <a:schemeClr val="dk1"/>
                          </a:solidFill>
                        </a:rPr>
                        <a:t> - </a:t>
                      </a:r>
                      <a:r>
                        <a:rPr lang="en-US" sz="3600">
                          <a:solidFill>
                            <a:srgbClr val="0563C1"/>
                          </a:solidFill>
                        </a:rPr>
                        <a:t>@garthoid</a:t>
                      </a:r>
                      <a:endParaRPr sz="3600">
                        <a:solidFill>
                          <a:srgbClr val="0563C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Melody</a:t>
                      </a:r>
                      <a:endParaRPr b="1" sz="3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News - Upcoming Events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838200" y="1601950"/>
            <a:ext cx="10515600" cy="451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32500"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OWASP Global AppSec DC 2023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/>
              <a:t>Oct 30 - Nov 3, 2023</a:t>
            </a:r>
            <a:endParaRPr sz="144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/>
              <a:t>dc.globalappsec.org</a:t>
            </a:r>
            <a:endParaRPr sz="144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GSoC 2023 Ideas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376"/>
              <a:t>owasp.org/www-community/initiatives/gsoc/gsoc2023ideas</a:t>
            </a:r>
            <a:endParaRPr sz="13376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News - Recent Releases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838200" y="1601950"/>
            <a:ext cx="10515600" cy="451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WrongSecrets 1.6.1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Amass 3.22.2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DefectDojo 2.21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DependencyCheck 8.2.1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Juice Shop 14.5.1</a:t>
            </a:r>
            <a:endParaRPr sz="14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838200" y="365125"/>
            <a:ext cx="10515600" cy="88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Tonight...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700" y="1100775"/>
            <a:ext cx="8861625" cy="49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 to Trend Micro!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4000"/>
              <a:t>A big thank you to Trend Micro </a:t>
            </a:r>
            <a:r>
              <a:rPr lang="en-US" sz="4000"/>
              <a:t>for facilitating our return to Kanata Meetups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199" y="3384450"/>
            <a:ext cx="8135602" cy="279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Ottawa Meetups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-"/>
            </a:pPr>
            <a:r>
              <a:rPr lang="en-US" sz="3500">
                <a:solidFill>
                  <a:schemeClr val="lt1"/>
                </a:solidFill>
              </a:rPr>
              <a:t>Downtown</a:t>
            </a:r>
            <a:endParaRPr sz="3500">
              <a:solidFill>
                <a:schemeClr val="lt1"/>
              </a:solidFill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The third Wednesday of each month (usually)</a:t>
            </a:r>
            <a:endParaRPr sz="3500"/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University of Ottawa STEM building</a:t>
            </a:r>
            <a:endParaRPr sz="3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-450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Char char="-"/>
            </a:pPr>
            <a:r>
              <a:rPr lang="en-US" sz="3500">
                <a:solidFill>
                  <a:schemeClr val="lt1"/>
                </a:solidFill>
              </a:rPr>
              <a:t>Kanata</a:t>
            </a:r>
            <a:endParaRPr sz="3500">
              <a:solidFill>
                <a:schemeClr val="lt1"/>
              </a:solidFill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Randomly</a:t>
            </a:r>
            <a:endParaRPr sz="3500"/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Trend office, 40 Hines Road</a:t>
            </a:r>
            <a:endParaRPr sz="3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/>
              <a:t>OWASP Ottawa Chapter Page</a:t>
            </a:r>
            <a:endParaRPr/>
          </a:p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838200" y="4768925"/>
            <a:ext cx="10161300" cy="1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u="sng">
                <a:solidFill>
                  <a:srgbClr val="0563C1"/>
                </a:solidFill>
              </a:rPr>
              <a:t>https://owasp.org/www-chapter-ottawa/</a:t>
            </a:r>
            <a:endParaRPr sz="4500" u="sng">
              <a:solidFill>
                <a:srgbClr val="0563C1"/>
              </a:solidFill>
            </a:endParaRPr>
          </a:p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931" y="2030356"/>
            <a:ext cx="2190400" cy="21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/>
              <a:t>Be Awesome</a:t>
            </a:r>
            <a:endParaRPr/>
          </a:p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Become an OWASP Member!</a:t>
            </a:r>
            <a:endParaRPr sz="4800"/>
          </a:p>
          <a:p>
            <a:pPr indent="-469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Char char="•"/>
            </a:pPr>
            <a:r>
              <a:rPr lang="en-US" sz="4800"/>
              <a:t>Get perks</a:t>
            </a:r>
            <a:endParaRPr sz="4800"/>
          </a:p>
          <a:p>
            <a:pPr indent="-469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Char char="•"/>
            </a:pPr>
            <a:r>
              <a:rPr lang="en-US" sz="4800"/>
              <a:t>Support your community</a:t>
            </a:r>
            <a:endParaRPr sz="4800"/>
          </a:p>
          <a:p>
            <a:pPr indent="-469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Char char="•"/>
            </a:pPr>
            <a:r>
              <a:rPr lang="en-US" sz="4800"/>
              <a:t>Support your chapter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 u="sng">
                <a:solidFill>
                  <a:srgbClr val="0563C1"/>
                </a:solidFill>
              </a:rPr>
              <a:t>owasp.org/membership/</a:t>
            </a:r>
            <a:endParaRPr sz="7800" u="sng">
              <a:solidFill>
                <a:srgbClr val="0563C1"/>
              </a:solidFill>
            </a:endParaRPr>
          </a:p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838200" y="-1615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/>
              <a:t>Be Awesome - OWASP Membership Perks</a:t>
            </a:r>
            <a:endParaRPr/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838200" y="950325"/>
            <a:ext cx="10515600" cy="52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3400"/>
              <a:t>Professional network of experts/Job Channel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G Suite Account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Discounts at Events and Training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Vote in OWASP Board Elections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Free DevSecOps Training from We45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Free access to AppSec Posture platform with AppSecPhoenix Community Edition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Core Concepts training at SecurityJourney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SecureFlag Security Training</a:t>
            </a:r>
            <a:endParaRPr sz="34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 u="sng">
                <a:solidFill>
                  <a:srgbClr val="0563C1"/>
                </a:solidFill>
              </a:rPr>
              <a:t>owasp.org/membership/</a:t>
            </a:r>
            <a:endParaRPr sz="7800" u="sng">
              <a:solidFill>
                <a:srgbClr val="0563C1"/>
              </a:solidFill>
            </a:endParaRPr>
          </a:p>
        </p:txBody>
      </p:sp>
      <p:sp>
        <p:nvSpPr>
          <p:cNvPr id="86" name="Google Shape;86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Want to present at OWASP Ottawa?    </a:t>
            </a:r>
            <a:endParaRPr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</a:rPr>
              <a:t>Want to share your knowledge of an AppSec topic?</a:t>
            </a:r>
            <a:endParaRPr sz="4800">
              <a:solidFill>
                <a:schemeClr val="lt1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46481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800"/>
              <a:t>Lightning talks (15 mins)</a:t>
            </a:r>
            <a:endParaRPr sz="4800"/>
          </a:p>
          <a:p>
            <a:pPr indent="-46481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800"/>
              <a:t>Middle talks (30 mins)</a:t>
            </a:r>
            <a:endParaRPr sz="4800"/>
          </a:p>
          <a:p>
            <a:pPr indent="-46481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800"/>
              <a:t>Full presentation (1 hour)</a:t>
            </a:r>
            <a:endParaRPr sz="48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</a:rPr>
              <a:t>Continuous Call For Speakers</a:t>
            </a:r>
            <a:endParaRPr sz="4800">
              <a:solidFill>
                <a:schemeClr val="lt1"/>
              </a:solidFill>
            </a:endParaRPr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u="sng">
                <a:solidFill>
                  <a:srgbClr val="0563C1"/>
                </a:solidFill>
              </a:rPr>
              <a:t>sessionize.com/owasp-ottawa-continuous-call-for-speakers2023/</a:t>
            </a:r>
            <a:endParaRPr sz="4900" u="sng">
              <a:solidFill>
                <a:srgbClr val="0563C1"/>
              </a:solidFill>
            </a:endParaRPr>
          </a:p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763" y="2566975"/>
            <a:ext cx="174307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838200" y="365125"/>
            <a:ext cx="10515600" cy="95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Virtually connect with us….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1950525" y="1387150"/>
            <a:ext cx="5531700" cy="76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chemeClr val="lt1"/>
                </a:solidFill>
              </a:rPr>
              <a:t>@OWASP_Ottawa</a:t>
            </a:r>
            <a:endParaRPr sz="5700">
              <a:solidFill>
                <a:schemeClr val="lt1"/>
              </a:solidFill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950" y="1436800"/>
            <a:ext cx="661225" cy="6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2142000" y="3217675"/>
            <a:ext cx="87843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7200" u="sng">
                <a:solidFill>
                  <a:schemeClr val="lt1"/>
                </a:solidFill>
              </a:rPr>
              <a:t>owaspottawa.slack.com</a:t>
            </a:r>
            <a:endParaRPr sz="72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(Join via: </a:t>
            </a:r>
            <a:r>
              <a:rPr lang="en-US" sz="7250" u="sng">
                <a:solidFill>
                  <a:schemeClr val="lt1"/>
                </a:solidFill>
              </a:rPr>
              <a:t>owaspottawa.herokuapp.com</a:t>
            </a:r>
            <a:r>
              <a:rPr lang="en-US" sz="7200">
                <a:solidFill>
                  <a:schemeClr val="lt1"/>
                </a:solidFill>
              </a:rPr>
              <a:t>)</a:t>
            </a:r>
            <a:endParaRPr sz="7200">
              <a:solidFill>
                <a:schemeClr val="lt1"/>
              </a:solidFill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950" y="4478525"/>
            <a:ext cx="661225" cy="6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2081375" y="4484850"/>
            <a:ext cx="9546300" cy="83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lt1"/>
                </a:solidFill>
              </a:rPr>
              <a:t>www.linkedin.com/company/owasp-ottawa/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142000" y="5441225"/>
            <a:ext cx="931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youtube.com/results?search_query=owasp_ottawa</a:t>
            </a:r>
            <a:endParaRPr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763" y="2215300"/>
            <a:ext cx="1425600" cy="9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1950525" y="2215300"/>
            <a:ext cx="9927600" cy="8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19800">
                <a:solidFill>
                  <a:schemeClr val="lt1"/>
                </a:solidFill>
              </a:rPr>
              <a:t>@OWASP_Ottawa@infosec.exchange</a:t>
            </a:r>
            <a:endParaRPr sz="19800">
              <a:solidFill>
                <a:schemeClr val="lt1"/>
              </a:solidFill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4575" y="3469075"/>
            <a:ext cx="708000" cy="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2475" y="5380900"/>
            <a:ext cx="832200" cy="8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Gainfully Employed?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457200" rtl="0" algn="l">
              <a:spcBef>
                <a:spcPts val="100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Seeking someone with </a:t>
            </a:r>
            <a:r>
              <a:rPr lang="en-US" sz="5200">
                <a:solidFill>
                  <a:schemeClr val="lt1"/>
                </a:solidFill>
              </a:rPr>
              <a:t>M4dSk1llz</a:t>
            </a:r>
            <a:r>
              <a:rPr lang="en-US" sz="5200"/>
              <a:t>?</a:t>
            </a:r>
            <a:endParaRPr sz="5200"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Got M4dSk1llz and seeking a job?</a:t>
            </a:r>
            <a:endParaRPr sz="5200"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Then talk on the #jobs channel on the OWASP Ottawa Slack.</a:t>
            </a:r>
            <a:endParaRPr sz="5200"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Profit.</a:t>
            </a:r>
            <a:endParaRPr sz="5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Office Hours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838200" y="1783750"/>
            <a:ext cx="8541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Andrew van der Stock - OWASP Executive Director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000"/>
              <a:t>The Executive Director established office hours a few </a:t>
            </a:r>
            <a:endParaRPr sz="5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000"/>
              <a:t>times a week.</a:t>
            </a:r>
            <a:endParaRPr sz="50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000" u="sng">
                <a:solidFill>
                  <a:srgbClr val="0563C1"/>
                </a:solidFill>
              </a:rPr>
              <a:t>calendly.com/owasped/</a:t>
            </a:r>
            <a:endParaRPr sz="5000" u="sng">
              <a:solidFill>
                <a:srgbClr val="0563C1"/>
              </a:solidFill>
            </a:endParaRPr>
          </a:p>
        </p:txBody>
      </p:sp>
      <p:pic>
        <p:nvPicPr>
          <p:cNvPr descr="image"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9175" y="337325"/>
            <a:ext cx="1974625" cy="29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News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400"/>
              <a:t>Self register for OWASP Slack</a:t>
            </a:r>
            <a:endParaRPr sz="6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400" u="sng">
                <a:solidFill>
                  <a:srgbClr val="0563C1"/>
                </a:solidFill>
              </a:rPr>
              <a:t>owasp.org/slack/invite</a:t>
            </a:r>
            <a:endParaRPr sz="6400" u="sng">
              <a:solidFill>
                <a:srgbClr val="0563C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WASP Ottawa">
      <a:dk1>
        <a:srgbClr val="999999"/>
      </a:dk1>
      <a:lt1>
        <a:srgbClr val="FFFFFF"/>
      </a:lt1>
      <a:dk2>
        <a:srgbClr val="CA1140"/>
      </a:dk2>
      <a:lt2>
        <a:srgbClr val="E7E6E6"/>
      </a:lt2>
      <a:accent1>
        <a:srgbClr val="3596A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