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357C60-9701-40FD-B0AD-DEA3C4816069}">
  <a:tblStyle styleId="{55357C60-9701-40FD-B0AD-DEA3C48160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9dd96cec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9dd96cec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e9dd96cec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c2eda564f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c2eda564f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1c2eda564f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9fa93bce0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9fa93bce0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e9fa93bce0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27f604ec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27f604ec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f27f604ec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72f5768f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72f5768f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472f5768fb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d3ebaec2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22d3ebaec2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6246c8f3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136246c8f3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dc01274a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ddc01274a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dc01274a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dc01274a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ddc01274a4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dc01274a4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dc01274a4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ddc01274a4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dc01274a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dc01274a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ddc01274a4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dc01274a4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dc01274a4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ddc01274a4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B9B9"/>
              </a:buClr>
              <a:buSzPts val="2400"/>
              <a:buNone/>
              <a:defRPr sz="2400">
                <a:solidFill>
                  <a:srgbClr val="B9B9B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2000"/>
              <a:buNone/>
              <a:defRPr sz="2000">
                <a:solidFill>
                  <a:srgbClr val="B9B9B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800"/>
              <a:buNone/>
              <a:defRPr sz="1800">
                <a:solidFill>
                  <a:srgbClr val="B9B9B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hyperlink" Target="https://youtube.com/results?search_query=owasp_ottawa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</a:pPr>
            <a:r>
              <a:rPr lang="en-US"/>
              <a:t>OWASP Ottawa</a:t>
            </a:r>
            <a:endParaRPr/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1524000" y="3602055"/>
            <a:ext cx="91440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200"/>
              <a:t>Public Service Announcements (PSAs)</a:t>
            </a:r>
            <a:endParaRPr sz="4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4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200"/>
              <a:t>September 2023</a:t>
            </a:r>
            <a:endParaRPr sz="4200"/>
          </a:p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 - Upcoming Events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838200" y="1601950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OWASP Global AppSec DC 2023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/>
              <a:t>Oct 30 - Nov 3, 2023</a:t>
            </a:r>
            <a:endParaRPr sz="14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 u="sng">
                <a:solidFill>
                  <a:srgbClr val="0563C1"/>
                </a:solidFill>
              </a:rPr>
              <a:t>dc.globalappsec.org</a:t>
            </a:r>
            <a:endParaRPr sz="13376" u="sng">
              <a:solidFill>
                <a:srgbClr val="0563C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 - Recent Releases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838200" y="1601950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WrongSecrets 1.6.10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DefectDojo 2.26.3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Amass 4.2.0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Juice Shop 15.1.0</a:t>
            </a:r>
            <a:endParaRPr sz="1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8200" y="365125"/>
            <a:ext cx="10515600" cy="88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Tonight...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800" y="1178375"/>
            <a:ext cx="8642149" cy="484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Ottawa Meetups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</a:pPr>
            <a:r>
              <a:rPr lang="en-US" sz="3500">
                <a:solidFill>
                  <a:schemeClr val="lt1"/>
                </a:solidFill>
              </a:rPr>
              <a:t>Downtown</a:t>
            </a:r>
            <a:endParaRPr sz="3500">
              <a:solidFill>
                <a:schemeClr val="lt1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The third Wednesday of each month (usually)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University of Ottawa STEM building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50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-"/>
            </a:pPr>
            <a:r>
              <a:rPr lang="en-US" sz="3500">
                <a:solidFill>
                  <a:schemeClr val="lt1"/>
                </a:solidFill>
              </a:rPr>
              <a:t>Kanata</a:t>
            </a:r>
            <a:endParaRPr sz="3500">
              <a:solidFill>
                <a:schemeClr val="lt1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Randomly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Trend office, 40 Hines Road</a:t>
            </a:r>
            <a:endParaRPr sz="3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Ottawa Events 2024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-"/>
            </a:pPr>
            <a:r>
              <a:rPr lang="en-US" sz="3500">
                <a:solidFill>
                  <a:schemeClr val="lt1"/>
                </a:solidFill>
              </a:rPr>
              <a:t>OSINT Workshop</a:t>
            </a:r>
            <a:endParaRPr sz="3500">
              <a:solidFill>
                <a:schemeClr val="lt1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Q1 2024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Weekend Afternoon 2-3 hours</a:t>
            </a:r>
            <a:endParaRPr sz="3500"/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SzPts val="3500"/>
              <a:buChar char="-"/>
            </a:pPr>
            <a:r>
              <a:rPr lang="en-US" sz="3500"/>
              <a:t>Hands on</a:t>
            </a:r>
            <a:endParaRPr sz="3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-450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500"/>
              <a:buChar char="-"/>
            </a:pPr>
            <a:r>
              <a:rPr lang="en-US" sz="3500">
                <a:solidFill>
                  <a:schemeClr val="lt1"/>
                </a:solidFill>
              </a:rPr>
              <a:t>Web CTF</a:t>
            </a:r>
            <a:endParaRPr sz="3500">
              <a:solidFill>
                <a:schemeClr val="lt1"/>
              </a:solidFill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-"/>
            </a:pPr>
            <a:r>
              <a:rPr lang="en-US" sz="3500"/>
              <a:t>Q1 2024</a:t>
            </a:r>
            <a:endParaRPr sz="3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OWASP Ottawa Chapter Page</a:t>
            </a:r>
            <a:endParaRPr/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838200" y="4768925"/>
            <a:ext cx="101613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u="sng">
                <a:solidFill>
                  <a:srgbClr val="0563C1"/>
                </a:solidFill>
              </a:rPr>
              <a:t>owasp.org/ottawa/</a:t>
            </a:r>
            <a:endParaRPr sz="8000" u="sng">
              <a:solidFill>
                <a:srgbClr val="0563C1"/>
              </a:solidFill>
            </a:endParaRPr>
          </a:p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931" y="2030356"/>
            <a:ext cx="2190400" cy="21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Be Awesome</a:t>
            </a:r>
            <a:endParaRPr/>
          </a:p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Become an OWASP Member!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Get perks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Support your community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Support your chapter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u="sng">
                <a:solidFill>
                  <a:srgbClr val="0563C1"/>
                </a:solidFill>
              </a:rPr>
              <a:t>owasp.org/membership/</a:t>
            </a:r>
            <a:endParaRPr sz="7800" u="sng">
              <a:solidFill>
                <a:srgbClr val="0563C1"/>
              </a:solidFill>
            </a:endParaRPr>
          </a:p>
        </p:txBody>
      </p:sp>
      <p:sp>
        <p:nvSpPr>
          <p:cNvPr id="79" name="Google Shape;79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838200" y="-161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Be Awesome - OWASP Membership Perks</a:t>
            </a:r>
            <a:endParaRPr/>
          </a:p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838200" y="950325"/>
            <a:ext cx="10515600" cy="5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400"/>
              <a:t>Professional network of experts/Job Channel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G Suite Account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Discounts at Events and Training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Vote in OWASP Board Elections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Free DevSecOps Training from We45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Free access to AppSec Posture platform with AppSecPhoenix Community Edition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Core Concepts training at SecurityJourney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SecureFlag Security Training</a:t>
            </a:r>
            <a:endParaRPr sz="3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u="sng">
                <a:solidFill>
                  <a:srgbClr val="0563C1"/>
                </a:solidFill>
              </a:rPr>
              <a:t>owasp.org/membership/</a:t>
            </a:r>
            <a:endParaRPr sz="7800" u="sng">
              <a:solidFill>
                <a:srgbClr val="0563C1"/>
              </a:solidFill>
            </a:endParaRPr>
          </a:p>
        </p:txBody>
      </p:sp>
      <p:sp>
        <p:nvSpPr>
          <p:cNvPr id="86" name="Google Shape;86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Want to present at OWASP Ottawa?    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Want to share your knowledge of an AppSec topic?</a:t>
            </a:r>
            <a:endParaRPr sz="4800"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Lightning talks (15 mins)</a:t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Middle talks (30 mins)</a:t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Full presentation (1 hour)</a:t>
            </a:r>
            <a:endParaRPr sz="48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Continuous Call For Speakers</a:t>
            </a:r>
            <a:endParaRPr sz="4800">
              <a:solidFill>
                <a:schemeClr val="lt1"/>
              </a:solidFill>
            </a:endParaRPr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u="sng">
                <a:solidFill>
                  <a:srgbClr val="0563C1"/>
                </a:solidFill>
              </a:rPr>
              <a:t>sessionize.com/owasp-ottawa-continuous-call-for-speakers2023/</a:t>
            </a:r>
            <a:endParaRPr sz="4900" u="sng">
              <a:solidFill>
                <a:srgbClr val="0563C1"/>
              </a:solidFill>
            </a:endParaRPr>
          </a:p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763" y="2566975"/>
            <a:ext cx="1743075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838200" y="365125"/>
            <a:ext cx="10515600" cy="95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Virtually connect with us….</a:t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950525" y="1387150"/>
            <a:ext cx="5531700" cy="76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lt1"/>
                </a:solidFill>
              </a:rPr>
              <a:t>@OWASP_Ottawa</a:t>
            </a:r>
            <a:endParaRPr sz="5700">
              <a:solidFill>
                <a:schemeClr val="lt1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950" y="1436800"/>
            <a:ext cx="661225" cy="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142000" y="3217675"/>
            <a:ext cx="96615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200" u="sng">
                <a:solidFill>
                  <a:schemeClr val="lt1"/>
                </a:solidFill>
              </a:rPr>
              <a:t>owaspottawa.slack.com</a:t>
            </a:r>
            <a:endParaRPr sz="7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(https://join.slack.com/t/owaspottawa/shared_invite/zt-1to3abst2-uDTXE_jEp_ywp0H7fP2Lbw)</a:t>
            </a:r>
            <a:endParaRPr sz="7200">
              <a:solidFill>
                <a:schemeClr val="lt1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950" y="4478525"/>
            <a:ext cx="661225" cy="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081375" y="4484850"/>
            <a:ext cx="9546300" cy="83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lt1"/>
                </a:solidFill>
              </a:rPr>
              <a:t>www.linkedin.com/company/owasp-ottawa/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142000" y="5441225"/>
            <a:ext cx="931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youtube.com/results?search_query=owasp_ottawa</a:t>
            </a:r>
            <a:endParaRPr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763" y="2215300"/>
            <a:ext cx="1425600" cy="9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950525" y="2215300"/>
            <a:ext cx="9927600" cy="8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19800">
                <a:solidFill>
                  <a:schemeClr val="lt1"/>
                </a:solidFill>
              </a:rPr>
              <a:t>@OWASP_Ottawa@infosec.exchange</a:t>
            </a:r>
            <a:endParaRPr sz="19800">
              <a:solidFill>
                <a:schemeClr val="lt1"/>
              </a:solidFill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4575" y="3469075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2475" y="5380900"/>
            <a:ext cx="832200" cy="8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Gainfully Employed?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457200" rtl="0" algn="l">
              <a:spcBef>
                <a:spcPts val="100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Seeking someone with </a:t>
            </a:r>
            <a:r>
              <a:rPr lang="en-US" sz="5200">
                <a:solidFill>
                  <a:schemeClr val="lt1"/>
                </a:solidFill>
              </a:rPr>
              <a:t>M4dSk1llz</a:t>
            </a:r>
            <a:r>
              <a:rPr lang="en-US" sz="5200"/>
              <a:t>?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Got M4dSk1llz and seeking a job?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Then talk on the #jobs channel on the OWASP Ottawa Slack.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Profit.</a:t>
            </a:r>
            <a:endParaRPr sz="5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400"/>
              <a:t>Self register for OWASP Slack</a:t>
            </a:r>
            <a:endParaRPr sz="6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400" u="sng">
                <a:solidFill>
                  <a:srgbClr val="0563C1"/>
                </a:solidFill>
              </a:rPr>
              <a:t>owasp.org/slack/invite</a:t>
            </a:r>
            <a:endParaRPr sz="6400" u="sng">
              <a:solidFill>
                <a:srgbClr val="0563C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Volunteers!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838200" y="1825625"/>
            <a:ext cx="10515600" cy="9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800"/>
              <a:t>Thanks to </a:t>
            </a:r>
            <a:r>
              <a:rPr b="1" lang="en-US" sz="6800"/>
              <a:t>our volunteers</a:t>
            </a:r>
            <a:endParaRPr b="1" sz="6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6800"/>
          </a:p>
        </p:txBody>
      </p:sp>
      <p:graphicFrame>
        <p:nvGraphicFramePr>
          <p:cNvPr id="132" name="Google Shape;132;p19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{55357C60-9701-40FD-B0AD-DEA3C4816069}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Rick</a:t>
                      </a: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 - </a:t>
                      </a:r>
                      <a:r>
                        <a:rPr lang="en-US" sz="3600">
                          <a:solidFill>
                            <a:srgbClr val="0563C1"/>
                          </a:solidFill>
                        </a:rPr>
                        <a:t>@kingthorin_rm</a:t>
                      </a:r>
                      <a:endParaRPr sz="3600">
                        <a:solidFill>
                          <a:srgbClr val="0563C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Fenix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Mia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Adam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Garth</a:t>
                      </a: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 - </a:t>
                      </a:r>
                      <a:r>
                        <a:rPr lang="en-US" sz="3600">
                          <a:solidFill>
                            <a:srgbClr val="0563C1"/>
                          </a:solidFill>
                        </a:rPr>
                        <a:t>@garthoid</a:t>
                      </a:r>
                      <a:endParaRPr sz="3600">
                        <a:solidFill>
                          <a:srgbClr val="0563C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Melody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WASP Ottawa">
      <a:dk1>
        <a:srgbClr val="999999"/>
      </a:dk1>
      <a:lt1>
        <a:srgbClr val="FFFFFF"/>
      </a:lt1>
      <a:dk2>
        <a:srgbClr val="CA1140"/>
      </a:dk2>
      <a:lt2>
        <a:srgbClr val="E7E6E6"/>
      </a:lt2>
      <a:accent1>
        <a:srgbClr val="3596A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