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79" r:id="rId28"/>
    <p:sldId id="283" r:id="rId29"/>
    <p:sldId id="284" r:id="rId30"/>
    <p:sldId id="285" r:id="rId31"/>
    <p:sldId id="286" r:id="rId32"/>
    <p:sldId id="287" r:id="rId33"/>
    <p:sldId id="289" r:id="rId34"/>
    <p:sldId id="292" r:id="rId35"/>
    <p:sldId id="290" r:id="rId36"/>
    <p:sldId id="291" r:id="rId37"/>
    <p:sldId id="293" r:id="rId38"/>
    <p:sldId id="296" r:id="rId39"/>
    <p:sldId id="294" r:id="rId40"/>
    <p:sldId id="295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5"/>
    <a:srgbClr val="D8A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31" d="100"/>
          <a:sy n="131" d="100"/>
        </p:scale>
        <p:origin x="-8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E58C-7ABD-4126-962A-B07D83FBF477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309BC-AEB6-4DA3-92CD-EEB93BBA6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5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309BC-AEB6-4DA3-92CD-EEB93BBA6A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77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8420" y="2130425"/>
            <a:ext cx="6809780" cy="1470025"/>
          </a:xfrm>
        </p:spPr>
        <p:txBody>
          <a:bodyPr/>
          <a:lstStyle>
            <a:lvl1pPr algn="l">
              <a:defRPr>
                <a:solidFill>
                  <a:srgbClr val="D8A5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8420" y="3886200"/>
            <a:ext cx="612398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1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F7C92-B666-BE4A-87BA-E45BF689715D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46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er/lucy-xss-filter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://search.maven.org/#search|ga|1|lucy-xs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(http:/www.w3schools.com/charsets/ref_html_entities_4.asp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er/lucy-xss-servlet-filter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mages/2/2c/OWASP_Top_10_-_2013_Final_-_Korean.pdf" TargetMode="External"/><Relationship Id="rId2" Type="http://schemas.openxmlformats.org/officeDocument/2006/relationships/hyperlink" Target="http://www.kisa.or.kr/uploadfile/201312/201312161355109566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nbit.co.kr/preview/1331/sample_chap5.pdf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er/lucy-xss-filter" TargetMode="External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hyperlink" Target="https://github.com/naver/lucy-xss-servlet-filte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0" y="2830788"/>
            <a:ext cx="7457480" cy="210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XSS </a:t>
            </a:r>
            <a:r>
              <a:rPr lang="ko-KR" altLang="en-US" dirty="0">
                <a:latin typeface="+mj-ea"/>
              </a:rPr>
              <a:t>방어 방법 </a:t>
            </a:r>
            <a:r>
              <a:rPr lang="en-US" altLang="ko-KR" sz="3200" dirty="0">
                <a:latin typeface="+mj-ea"/>
              </a:rPr>
              <a:t>– </a:t>
            </a:r>
            <a:r>
              <a:rPr lang="ko-KR" altLang="en-US" sz="3200" dirty="0" smtClean="0">
                <a:latin typeface="+mj-ea"/>
              </a:rPr>
              <a:t>자체구현 </a:t>
            </a:r>
            <a:r>
              <a:rPr lang="en-US" altLang="ko-KR" sz="3200" dirty="0" smtClean="0">
                <a:latin typeface="+mj-ea"/>
              </a:rPr>
              <a:t>(</a:t>
            </a:r>
            <a:r>
              <a:rPr lang="ko-KR" altLang="en-US" sz="3200" dirty="0" smtClean="0">
                <a:latin typeface="+mj-ea"/>
              </a:rPr>
              <a:t>전자정부</a:t>
            </a:r>
            <a:r>
              <a:rPr lang="en-US" altLang="ko-KR" sz="3200" dirty="0" smtClean="0">
                <a:latin typeface="+mj-ea"/>
              </a:rPr>
              <a:t>)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90" y="1619042"/>
            <a:ext cx="4283968" cy="26297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2" y="1641088"/>
            <a:ext cx="4052362" cy="41065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15280" y="1268760"/>
            <a:ext cx="14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</a:t>
            </a:r>
            <a:r>
              <a:rPr lang="en-US" altLang="ko-KR" b="1" dirty="0" smtClean="0"/>
              <a:t>eb.xml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3699" y="124971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HTMLTagFilter.java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448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900" dirty="0">
                <a:latin typeface="+mj-ea"/>
              </a:rPr>
              <a:t>XSS </a:t>
            </a:r>
            <a:r>
              <a:rPr lang="ko-KR" altLang="en-US" sz="4900" dirty="0">
                <a:latin typeface="+mj-ea"/>
              </a:rPr>
              <a:t>방어 방법 </a:t>
            </a:r>
            <a:r>
              <a:rPr lang="en-US" altLang="ko-KR" sz="3600" dirty="0">
                <a:latin typeface="+mj-ea"/>
              </a:rPr>
              <a:t>– </a:t>
            </a:r>
            <a:r>
              <a:rPr lang="ko-KR" altLang="en-US" sz="3100" dirty="0">
                <a:latin typeface="+mj-ea"/>
              </a:rPr>
              <a:t>라이브러리 사용</a:t>
            </a:r>
            <a:r>
              <a:rPr lang="en-US" altLang="ko-KR" sz="3100" dirty="0" smtClean="0">
                <a:latin typeface="+mj-ea"/>
              </a:rPr>
              <a:t>(ESAPI)</a:t>
            </a:r>
            <a:endParaRPr lang="ko-KR" altLang="en-US" sz="31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7637"/>
            <a:ext cx="8640960" cy="438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Lucy-</a:t>
            </a:r>
            <a:r>
              <a:rPr lang="en-US" altLang="ko-KR" dirty="0" err="1">
                <a:latin typeface="+mj-ea"/>
              </a:rPr>
              <a:t>Xss</a:t>
            </a:r>
            <a:r>
              <a:rPr lang="en-US" altLang="ko-KR" dirty="0">
                <a:latin typeface="+mj-ea"/>
              </a:rPr>
              <a:t>-Filter </a:t>
            </a:r>
            <a:r>
              <a:rPr lang="ko-KR" altLang="en-US" dirty="0">
                <a:latin typeface="+mj-ea"/>
              </a:rPr>
              <a:t>소개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5" y="2815969"/>
            <a:ext cx="6563642" cy="11405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3" y="4028521"/>
            <a:ext cx="5449061" cy="792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3" y="1364225"/>
            <a:ext cx="5944430" cy="13681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0" y="4964625"/>
            <a:ext cx="779253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Lucy-</a:t>
            </a:r>
            <a:r>
              <a:rPr lang="en-US" altLang="ko-KR" dirty="0" err="1">
                <a:latin typeface="+mj-ea"/>
              </a:rPr>
              <a:t>Xss</a:t>
            </a:r>
            <a:r>
              <a:rPr lang="en-US" altLang="ko-KR" dirty="0">
                <a:latin typeface="+mj-ea"/>
              </a:rPr>
              <a:t>-Filter </a:t>
            </a:r>
            <a:r>
              <a:rPr lang="ko-KR" altLang="en-US" dirty="0">
                <a:latin typeface="+mj-ea"/>
              </a:rPr>
              <a:t>소개</a:t>
            </a:r>
            <a:r>
              <a:rPr lang="en-US" altLang="ko-KR" sz="4000" dirty="0">
                <a:latin typeface="+mj-ea"/>
              </a:rPr>
              <a:t> </a:t>
            </a:r>
            <a:endParaRPr lang="ko-KR" altLang="en-US" dirty="0">
              <a:latin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36978"/>
              </p:ext>
            </p:extLst>
          </p:nvPr>
        </p:nvGraphicFramePr>
        <p:xfrm>
          <a:off x="467544" y="1841501"/>
          <a:ext cx="8184232" cy="318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42"/>
                <a:gridCol w="1270000"/>
                <a:gridCol w="994228"/>
                <a:gridCol w="1008743"/>
                <a:gridCol w="1001486"/>
                <a:gridCol w="892628"/>
                <a:gridCol w="957943"/>
                <a:gridCol w="915662"/>
              </a:tblGrid>
              <a:tr h="931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library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License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WhiteList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Sax Parser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Dom Parser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Mal-formed HTML Support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Easy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61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latin typeface="+mn-ea"/>
                          <a:ea typeface="+mn-ea"/>
                        </a:rPr>
                        <a:t>xssprotect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2008.02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Apache 2.0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latin typeface="+mn-ea"/>
                          <a:ea typeface="+mn-ea"/>
                        </a:rPr>
                        <a:t>xss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-html-filter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n/a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CC BY-SA 2.5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latin typeface="+mn-ea"/>
                          <a:ea typeface="+mn-ea"/>
                        </a:rPr>
                        <a:t>HTMLPurifier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2012.01.18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LGPL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33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lucy</a:t>
                      </a: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xss</a:t>
                      </a: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-filter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2012.09.24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Apache 2.0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Lucy-</a:t>
            </a:r>
            <a:r>
              <a:rPr lang="en-US" altLang="ko-KR" dirty="0" err="1">
                <a:latin typeface="+mj-ea"/>
              </a:rPr>
              <a:t>Xss</a:t>
            </a:r>
            <a:r>
              <a:rPr lang="en-US" altLang="ko-KR" dirty="0">
                <a:latin typeface="+mj-ea"/>
              </a:rPr>
              <a:t>-Filter </a:t>
            </a:r>
            <a:r>
              <a:rPr lang="ko-KR" altLang="en-US" dirty="0">
                <a:latin typeface="+mj-ea"/>
              </a:rPr>
              <a:t>소개</a:t>
            </a:r>
            <a:r>
              <a:rPr lang="en-US" altLang="ko-KR" sz="4000" dirty="0">
                <a:latin typeface="+mj-ea"/>
              </a:rPr>
              <a:t> 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DOM </a:t>
            </a:r>
            <a:r>
              <a:rPr lang="en-US" altLang="ko-KR" dirty="0"/>
              <a:t>Parser, SAX Parser </a:t>
            </a:r>
            <a:r>
              <a:rPr lang="ko-KR" altLang="ko-KR" dirty="0"/>
              <a:t>방식 모두 사용 가능</a:t>
            </a:r>
            <a:r>
              <a:rPr lang="en-US" altLang="ko-KR" dirty="0"/>
              <a:t>, </a:t>
            </a:r>
            <a:r>
              <a:rPr lang="ko-KR" altLang="ko-KR" dirty="0"/>
              <a:t>특히</a:t>
            </a:r>
            <a:r>
              <a:rPr lang="en-US" altLang="ko-KR" dirty="0"/>
              <a:t> SAX Parser </a:t>
            </a:r>
            <a:r>
              <a:rPr lang="ko-KR" altLang="ko-KR" dirty="0"/>
              <a:t>방식을 사용할 경우</a:t>
            </a:r>
            <a:r>
              <a:rPr lang="en-US" altLang="ko-KR" dirty="0"/>
              <a:t> Input String </a:t>
            </a:r>
            <a:r>
              <a:rPr lang="ko-KR" altLang="ko-KR" dirty="0"/>
              <a:t>용량 대비</a:t>
            </a:r>
            <a:r>
              <a:rPr lang="en-US" altLang="ko-KR" dirty="0"/>
              <a:t> 3</a:t>
            </a:r>
            <a:r>
              <a:rPr lang="ko-KR" altLang="ko-KR" dirty="0"/>
              <a:t>배정도의 적은 추가</a:t>
            </a:r>
            <a:r>
              <a:rPr lang="en-US" altLang="ko-KR" dirty="0"/>
              <a:t> Heap </a:t>
            </a:r>
            <a:r>
              <a:rPr lang="ko-KR" altLang="ko-KR" dirty="0"/>
              <a:t>메모리 만으로도 </a:t>
            </a:r>
            <a:r>
              <a:rPr lang="ko-KR" altLang="ko-KR" dirty="0" err="1"/>
              <a:t>필터링이</a:t>
            </a:r>
            <a:r>
              <a:rPr lang="ko-KR" altLang="ko-KR" dirty="0"/>
              <a:t> 가능해</a:t>
            </a:r>
            <a:r>
              <a:rPr lang="en-US" altLang="ko-KR" dirty="0"/>
              <a:t> DOM Parser</a:t>
            </a:r>
            <a:r>
              <a:rPr lang="ko-KR" altLang="ko-KR" dirty="0"/>
              <a:t>방식에 비해 동시에 많은 데이터 처리 가능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  <a:p>
            <a:r>
              <a:rPr lang="en-US" altLang="ko-KR" dirty="0" smtClean="0"/>
              <a:t>xml </a:t>
            </a:r>
            <a:r>
              <a:rPr lang="ko-KR" altLang="ko-KR" dirty="0"/>
              <a:t>기반의 화이트리스트 </a:t>
            </a:r>
            <a:r>
              <a:rPr lang="ko-KR" altLang="ko-KR" dirty="0" err="1"/>
              <a:t>필터링</a:t>
            </a:r>
            <a:r>
              <a:rPr lang="ko-KR" altLang="ko-KR" dirty="0"/>
              <a:t> 방식사용</a:t>
            </a:r>
            <a:r>
              <a:rPr lang="en-US" altLang="ko-KR" dirty="0"/>
              <a:t>. </a:t>
            </a:r>
            <a:r>
              <a:rPr lang="ko-KR" altLang="ko-KR" dirty="0"/>
              <a:t>이미 파악된 공격 유형만 </a:t>
            </a:r>
            <a:r>
              <a:rPr lang="ko-KR" altLang="ko-KR" dirty="0" err="1"/>
              <a:t>필터링</a:t>
            </a:r>
            <a:r>
              <a:rPr lang="ko-KR" altLang="ko-KR" dirty="0"/>
              <a:t> 하는 블랙리스트 방식과 달리</a:t>
            </a:r>
            <a:r>
              <a:rPr lang="en-US" altLang="ko-KR" dirty="0"/>
              <a:t>, </a:t>
            </a:r>
            <a:r>
              <a:rPr lang="ko-KR" altLang="ko-KR" dirty="0"/>
              <a:t>화이트리스트 방식은 허용되는 내용을 제외한 모든 부분을 </a:t>
            </a:r>
            <a:r>
              <a:rPr lang="ko-KR" altLang="ko-KR" dirty="0" err="1"/>
              <a:t>필터링</a:t>
            </a:r>
            <a:r>
              <a:rPr lang="ko-KR" altLang="ko-KR" dirty="0"/>
              <a:t> 하기 때문에 새로운 공격 유형도 </a:t>
            </a:r>
            <a:r>
              <a:rPr lang="ko-KR" altLang="ko-KR" dirty="0" err="1"/>
              <a:t>필터링</a:t>
            </a:r>
            <a:r>
              <a:rPr lang="ko-KR" altLang="ko-KR" dirty="0"/>
              <a:t> 가능하다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  <a:p>
            <a:r>
              <a:rPr lang="ko-KR" altLang="ko-KR" dirty="0" smtClean="0"/>
              <a:t>화이트리스트 </a:t>
            </a:r>
            <a:r>
              <a:rPr lang="ko-KR" altLang="ko-KR" dirty="0"/>
              <a:t>상위 설정 파일에 대한 상속 및 </a:t>
            </a:r>
            <a:r>
              <a:rPr lang="ko-KR" altLang="ko-KR" dirty="0" err="1"/>
              <a:t>오버라이딩</a:t>
            </a:r>
            <a:r>
              <a:rPr lang="en-US" altLang="ko-KR" dirty="0"/>
              <a:t>(overriding)</a:t>
            </a:r>
            <a:r>
              <a:rPr lang="ko-KR" altLang="ko-KR" dirty="0"/>
              <a:t>이 가능하도록 구현되어 있다</a:t>
            </a:r>
            <a:r>
              <a:rPr lang="en-US" altLang="ko-KR" dirty="0"/>
              <a:t>. </a:t>
            </a:r>
            <a:r>
              <a:rPr lang="ko-KR" altLang="ko-KR" dirty="0"/>
              <a:t>따라서</a:t>
            </a:r>
            <a:r>
              <a:rPr lang="en-US" altLang="ko-KR" dirty="0"/>
              <a:t>, </a:t>
            </a:r>
            <a:r>
              <a:rPr lang="ko-KR" altLang="ko-KR" dirty="0"/>
              <a:t>보안 </a:t>
            </a:r>
            <a:r>
              <a:rPr lang="ko-KR" altLang="ko-KR" dirty="0" err="1"/>
              <a:t>검수팀에서</a:t>
            </a:r>
            <a:r>
              <a:rPr lang="ko-KR" altLang="ko-KR" dirty="0"/>
              <a:t> 제공하는 상위 설정 파일을 상속받는 것만으로도 모든 기본 보안 정책이 적용되며</a:t>
            </a:r>
            <a:r>
              <a:rPr lang="en-US" altLang="ko-KR" dirty="0"/>
              <a:t>, </a:t>
            </a:r>
            <a:r>
              <a:rPr lang="ko-KR" altLang="ko-KR" dirty="0"/>
              <a:t>서비스에 따라 변경이 불가피한 </a:t>
            </a:r>
            <a:r>
              <a:rPr lang="ko-KR" altLang="ko-KR" dirty="0" err="1"/>
              <a:t>필터링</a:t>
            </a:r>
            <a:r>
              <a:rPr lang="ko-KR" altLang="ko-KR" dirty="0"/>
              <a:t> 규칙은 하위 파일에서 재정의할 수 있어 서비스에 맞게 </a:t>
            </a:r>
            <a:r>
              <a:rPr lang="ko-KR" altLang="ko-KR" dirty="0" err="1"/>
              <a:t>수정가능하다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  <a:p>
            <a:r>
              <a:rPr lang="ko-KR" altLang="ko-KR" dirty="0" smtClean="0"/>
              <a:t>기능 </a:t>
            </a:r>
            <a:r>
              <a:rPr lang="ko-KR" altLang="ko-KR" dirty="0"/>
              <a:t>확장이 가능한</a:t>
            </a:r>
            <a:r>
              <a:rPr lang="en-US" altLang="ko-KR" dirty="0"/>
              <a:t> Element Listener, Attribute Listener </a:t>
            </a:r>
            <a:r>
              <a:rPr lang="ko-KR" altLang="ko-KR" dirty="0"/>
              <a:t>제공</a:t>
            </a:r>
            <a:r>
              <a:rPr lang="en-US" altLang="ko-KR" dirty="0"/>
              <a:t>. </a:t>
            </a:r>
            <a:r>
              <a:rPr lang="ko-KR" altLang="ko-KR" dirty="0"/>
              <a:t>악의적인</a:t>
            </a:r>
            <a:r>
              <a:rPr lang="en-US" altLang="ko-KR" dirty="0"/>
              <a:t> XSS </a:t>
            </a:r>
            <a:r>
              <a:rPr lang="ko-KR" altLang="ko-KR" dirty="0"/>
              <a:t>코드를 변환</a:t>
            </a:r>
            <a:r>
              <a:rPr lang="en-US" altLang="ko-KR" dirty="0"/>
              <a:t>/</a:t>
            </a:r>
            <a:r>
              <a:rPr lang="ko-KR" altLang="ko-KR" dirty="0"/>
              <a:t>삭제하는 기능 이외에 특정 요소에 하위 요소를 추가하거나 데이터를 변경할 수 있도록 이벤트 처리 인터페이스를 제공한다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latin typeface="+mj-ea"/>
              </a:rPr>
              <a:t>Lucy-</a:t>
            </a:r>
            <a:r>
              <a:rPr lang="en-US" altLang="ko-KR" dirty="0" err="1">
                <a:latin typeface="+mj-ea"/>
              </a:rPr>
              <a:t>Xss</a:t>
            </a:r>
            <a:r>
              <a:rPr lang="en-US" altLang="ko-KR" dirty="0">
                <a:latin typeface="+mj-ea"/>
              </a:rPr>
              <a:t>-Filter </a:t>
            </a:r>
            <a:r>
              <a:rPr lang="ko-KR" altLang="en-US" dirty="0">
                <a:latin typeface="+mj-ea"/>
              </a:rPr>
              <a:t>소개 </a:t>
            </a:r>
            <a:r>
              <a:rPr lang="en-US" altLang="ko-KR" sz="4000" dirty="0">
                <a:latin typeface="+mj-ea"/>
              </a:rPr>
              <a:t>(</a:t>
            </a:r>
            <a:r>
              <a:rPr lang="ko-KR" altLang="en-US" sz="4000" dirty="0">
                <a:latin typeface="+mj-ea"/>
              </a:rPr>
              <a:t>진짜 장점</a:t>
            </a:r>
            <a:r>
              <a:rPr lang="en-US" altLang="ko-KR" sz="4000" dirty="0">
                <a:latin typeface="+mj-ea"/>
              </a:rPr>
              <a:t>...)</a:t>
            </a:r>
            <a:endParaRPr lang="ko-KR" altLang="en-US" sz="4000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한국어</a:t>
            </a:r>
            <a:r>
              <a:rPr lang="ko-KR" altLang="en-US" sz="2000" dirty="0">
                <a:latin typeface="+mn-ea"/>
              </a:rPr>
              <a:t> 문서</a:t>
            </a:r>
            <a:endParaRPr lang="en-US" altLang="ko-KR" sz="20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개발자가 </a:t>
            </a:r>
            <a:r>
              <a:rPr lang="ko-KR" altLang="en-US" sz="2000" b="1" dirty="0">
                <a:latin typeface="+mn-ea"/>
              </a:rPr>
              <a:t>한국어</a:t>
            </a:r>
            <a:r>
              <a:rPr lang="ko-KR" altLang="en-US" sz="2000" dirty="0">
                <a:latin typeface="+mn-ea"/>
              </a:rPr>
              <a:t> 구사</a:t>
            </a:r>
            <a:endParaRPr lang="en-US" altLang="ko-KR" sz="20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질의응답을 </a:t>
            </a:r>
            <a:r>
              <a:rPr lang="ko-KR" altLang="en-US" sz="2000" b="1" dirty="0">
                <a:latin typeface="+mn-ea"/>
              </a:rPr>
              <a:t>한국어</a:t>
            </a:r>
            <a:r>
              <a:rPr lang="ko-KR" altLang="en-US" sz="2000" dirty="0">
                <a:latin typeface="+mn-ea"/>
              </a:rPr>
              <a:t>로 할 수 있음</a:t>
            </a:r>
            <a:endParaRPr lang="en-US" altLang="ko-KR" sz="2000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25" y="2772777"/>
            <a:ext cx="5040560" cy="31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8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Lucy-</a:t>
            </a:r>
            <a:r>
              <a:rPr lang="en-US" altLang="ko-KR" dirty="0" err="1">
                <a:latin typeface="+mj-ea"/>
              </a:rPr>
              <a:t>Xss</a:t>
            </a:r>
            <a:r>
              <a:rPr lang="en-US" altLang="ko-KR" dirty="0">
                <a:latin typeface="+mj-ea"/>
              </a:rPr>
              <a:t>-Filter </a:t>
            </a:r>
            <a:r>
              <a:rPr lang="ko-KR" altLang="en-US" dirty="0">
                <a:latin typeface="+mj-ea"/>
              </a:rPr>
              <a:t>소개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25" y="3508886"/>
            <a:ext cx="3871595" cy="24197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78" y="1812321"/>
            <a:ext cx="3888432" cy="2316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9877" y="1248113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방패</a:t>
            </a:r>
            <a:r>
              <a:rPr lang="en-US" altLang="ko-KR" sz="2400" b="1" dirty="0" smtClean="0">
                <a:latin typeface="+mn-ea"/>
              </a:rPr>
              <a:t>(Lucy-</a:t>
            </a:r>
            <a:r>
              <a:rPr lang="en-US" altLang="ko-KR" sz="2400" b="1" dirty="0" err="1" smtClean="0">
                <a:latin typeface="+mn-ea"/>
              </a:rPr>
              <a:t>Xss</a:t>
            </a:r>
            <a:r>
              <a:rPr lang="en-US" altLang="ko-KR" sz="2400" b="1" dirty="0" smtClean="0">
                <a:latin typeface="+mn-ea"/>
              </a:rPr>
              <a:t>-Filter)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414" y="2967594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방어주문</a:t>
            </a:r>
            <a:r>
              <a:rPr lang="en-US" altLang="ko-KR" sz="2400" b="1" dirty="0" smtClean="0">
                <a:latin typeface="+mn-ea"/>
              </a:rPr>
              <a:t>(Lucy-</a:t>
            </a:r>
            <a:r>
              <a:rPr lang="en-US" altLang="ko-KR" sz="2400" b="1" dirty="0" err="1" smtClean="0">
                <a:latin typeface="+mn-ea"/>
              </a:rPr>
              <a:t>Xss</a:t>
            </a:r>
            <a:r>
              <a:rPr lang="en-US" altLang="ko-KR" sz="2400" b="1" dirty="0" smtClean="0">
                <a:latin typeface="+mn-ea"/>
              </a:rPr>
              <a:t>-Servlet-Filter)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292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2" y="3626186"/>
            <a:ext cx="3453573" cy="23023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29" y="455960"/>
            <a:ext cx="3024336" cy="3169197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3779912" y="45574"/>
            <a:ext cx="2808312" cy="1786330"/>
          </a:xfrm>
          <a:prstGeom prst="wedgeRoundRectCallout">
            <a:avLst>
              <a:gd name="adj1" fmla="val -117653"/>
              <a:gd name="adj2" fmla="val 2233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동작 그만</a:t>
            </a:r>
            <a:r>
              <a:rPr lang="en-US" altLang="ko-KR" sz="2400" b="1" dirty="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. </a:t>
            </a:r>
          </a:p>
          <a:p>
            <a:pPr algn="ctr"/>
            <a:r>
              <a:rPr lang="ko-KR" altLang="en-US" sz="2400" b="1" dirty="0" err="1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네이</a:t>
            </a:r>
            <a:r>
              <a:rPr lang="ko-KR" altLang="en-US" sz="2400" b="1" dirty="0" err="1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버</a:t>
            </a:r>
            <a:r>
              <a:rPr lang="en-US" altLang="ko-KR" sz="2400" b="1" dirty="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2400" b="1" dirty="0" err="1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오픈소스</a:t>
            </a:r>
            <a:r>
              <a:rPr lang="ko-KR" altLang="en-US" sz="2400" b="1" dirty="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 홍보냐 </a:t>
            </a:r>
            <a:r>
              <a:rPr lang="en-US" altLang="ko-KR" sz="2400" b="1" dirty="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?</a:t>
            </a:r>
            <a:endParaRPr lang="ko-KR" altLang="en-US" sz="2400" b="1" dirty="0">
              <a:solidFill>
                <a:srgbClr val="C0000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491880" y="2112144"/>
            <a:ext cx="3384376" cy="1786330"/>
          </a:xfrm>
          <a:prstGeom prst="wedgeRoundRectCallout">
            <a:avLst>
              <a:gd name="adj1" fmla="val 51951"/>
              <a:gd name="adj2" fmla="val 6232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증거 있어 </a:t>
            </a:r>
            <a:r>
              <a:rPr lang="en-US" altLang="ko-KR" sz="2400" b="1" dirty="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?</a:t>
            </a:r>
          </a:p>
          <a:p>
            <a:pPr algn="ctr"/>
            <a:r>
              <a:rPr lang="ko-KR" altLang="en-US" sz="2400" b="1" dirty="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이게 홍보가 아니라는 거에 내 </a:t>
            </a:r>
            <a:r>
              <a:rPr lang="ko-KR" altLang="en-US" sz="2400" b="1" dirty="0" err="1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깃헙</a:t>
            </a:r>
            <a:r>
              <a:rPr lang="ko-KR" altLang="en-US" sz="2400" b="1" dirty="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 계정을 건다</a:t>
            </a:r>
            <a:r>
              <a:rPr lang="en-US" altLang="ko-KR" sz="2400" b="1" dirty="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.</a:t>
            </a:r>
            <a:r>
              <a:rPr lang="ko-KR" altLang="en-US" sz="2400" b="1" dirty="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ko-KR" altLang="en-US" sz="2400" b="1" dirty="0">
              <a:solidFill>
                <a:srgbClr val="C00000"/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8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Lucy-</a:t>
            </a:r>
            <a:r>
              <a:rPr lang="en-US" altLang="ko-KR" dirty="0" err="1">
                <a:latin typeface="+mj-ea"/>
              </a:rPr>
              <a:t>Xss</a:t>
            </a:r>
            <a:r>
              <a:rPr lang="en-US" altLang="ko-KR" dirty="0">
                <a:latin typeface="+mj-ea"/>
              </a:rPr>
              <a:t>-Filter </a:t>
            </a:r>
            <a:r>
              <a:rPr lang="ko-KR" altLang="en-US" dirty="0">
                <a:latin typeface="+mj-ea"/>
              </a:rPr>
              <a:t>소개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549" y="1224062"/>
            <a:ext cx="3096344" cy="10801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71" y="1224062"/>
            <a:ext cx="4198330" cy="16735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357" y="1764122"/>
            <a:ext cx="3255500" cy="15293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71" y="2941103"/>
            <a:ext cx="5925377" cy="29966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42" y="3490998"/>
            <a:ext cx="3354549" cy="168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Lucy-</a:t>
            </a:r>
            <a:r>
              <a:rPr lang="en-US" altLang="ko-KR" dirty="0" err="1">
                <a:latin typeface="+mn-ea"/>
                <a:ea typeface="+mn-ea"/>
              </a:rPr>
              <a:t>Xss</a:t>
            </a:r>
            <a:r>
              <a:rPr lang="en-US" altLang="ko-KR" dirty="0">
                <a:latin typeface="+mn-ea"/>
                <a:ea typeface="+mn-ea"/>
              </a:rPr>
              <a:t>-Filter </a:t>
            </a:r>
            <a:r>
              <a:rPr lang="ko-KR" altLang="en-US" dirty="0">
                <a:latin typeface="+mn-ea"/>
                <a:ea typeface="+mn-ea"/>
              </a:rPr>
              <a:t>소개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0" y="1596345"/>
            <a:ext cx="5240326" cy="1201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760" y="1196752"/>
            <a:ext cx="700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hlinkClick r:id="rId3"/>
              </a:rPr>
              <a:t>https://</a:t>
            </a:r>
            <a:r>
              <a:rPr lang="en-US" altLang="ko-KR" dirty="0" smtClean="0">
                <a:latin typeface="+mn-ea"/>
                <a:hlinkClick r:id="rId3"/>
              </a:rPr>
              <a:t>github.com/naver/lucy-xss-filter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60" y="3533921"/>
            <a:ext cx="700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hlinkClick r:id="rId4"/>
              </a:rPr>
              <a:t>http://search.maven.org/#search|ga|1|lucy-xss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469" y="2860810"/>
            <a:ext cx="8701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네이버</a:t>
            </a:r>
            <a:r>
              <a:rPr lang="ko-KR" altLang="en-US" dirty="0" smtClean="0">
                <a:latin typeface="+mn-ea"/>
              </a:rPr>
              <a:t> 개발자 센터의 </a:t>
            </a:r>
            <a:r>
              <a:rPr lang="en-US" altLang="ko-KR" dirty="0" err="1" smtClean="0">
                <a:latin typeface="+mn-ea"/>
              </a:rPr>
              <a:t>xss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프로젝트는 더 이상 관리되지 않습니다</a:t>
            </a:r>
            <a:r>
              <a:rPr lang="en-US" altLang="ko-KR" dirty="0" smtClean="0">
                <a:latin typeface="+mn-ea"/>
              </a:rPr>
              <a:t>. 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(</a:t>
            </a:r>
            <a:r>
              <a:rPr lang="en-US" altLang="ko-KR" dirty="0">
                <a:latin typeface="+mn-ea"/>
              </a:rPr>
              <a:t>http://dev.naver.com/projects/lucy-xss</a:t>
            </a:r>
            <a:r>
              <a:rPr lang="en-US" altLang="ko-KR" dirty="0" smtClean="0">
                <a:latin typeface="+mn-ea"/>
              </a:rPr>
              <a:t>/)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8" y="3947115"/>
            <a:ext cx="8583224" cy="12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+mn-ea"/>
              </a:rPr>
              <a:t>네이버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랩스</a:t>
            </a:r>
            <a:r>
              <a:rPr lang="ko-KR" altLang="en-US" b="1" dirty="0" smtClean="0">
                <a:latin typeface="+mn-ea"/>
              </a:rPr>
              <a:t> 재직 중</a:t>
            </a:r>
            <a:endParaRPr lang="en-US" altLang="ko-KR" b="1" dirty="0" smtClean="0">
              <a:latin typeface="+mn-ea"/>
            </a:endParaRPr>
          </a:p>
          <a:p>
            <a:r>
              <a:rPr lang="ko-KR" altLang="en-US" b="1" dirty="0" err="1" smtClean="0">
                <a:latin typeface="+mn-ea"/>
              </a:rPr>
              <a:t>네이버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랩스는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? http</a:t>
            </a:r>
            <a:r>
              <a:rPr lang="en-US" altLang="ko-KR" b="1" dirty="0">
                <a:latin typeface="+mn-ea"/>
              </a:rPr>
              <a:t>://lab.naver.com/</a:t>
            </a:r>
            <a:endParaRPr lang="en-US" altLang="ko-KR" b="1" dirty="0" smtClean="0">
              <a:latin typeface="+mn-ea"/>
            </a:endParaRPr>
          </a:p>
          <a:p>
            <a:r>
              <a:rPr lang="ko-KR" altLang="en-US" b="1" dirty="0" smtClean="0">
                <a:latin typeface="+mn-ea"/>
              </a:rPr>
              <a:t>자바 플랫폼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라이브러리 개발자</a:t>
            </a:r>
            <a:endParaRPr lang="en-US" altLang="ko-KR" b="1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8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Lucy-</a:t>
            </a:r>
            <a:r>
              <a:rPr lang="en-US" altLang="ko-KR" dirty="0" err="1">
                <a:latin typeface="+mn-ea"/>
                <a:ea typeface="+mn-ea"/>
              </a:rPr>
              <a:t>Xss</a:t>
            </a:r>
            <a:r>
              <a:rPr lang="en-US" altLang="ko-KR" dirty="0">
                <a:latin typeface="+mn-ea"/>
                <a:ea typeface="+mn-ea"/>
              </a:rPr>
              <a:t>-Filter </a:t>
            </a:r>
            <a:r>
              <a:rPr lang="ko-KR" altLang="en-US" dirty="0">
                <a:latin typeface="+mn-ea"/>
                <a:ea typeface="+mn-ea"/>
              </a:rPr>
              <a:t>사용법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6960" y="1659632"/>
            <a:ext cx="8542279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latin typeface="+mn-ea"/>
            </a:endParaRPr>
          </a:p>
          <a:p>
            <a:endParaRPr lang="ko-KR" altLang="ko-KR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743543"/>
            <a:ext cx="8441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&lt;dependency&gt;</a:t>
            </a:r>
          </a:p>
          <a:p>
            <a:r>
              <a:rPr lang="en-US" altLang="ko-KR" sz="1400" dirty="0">
                <a:latin typeface="+mn-ea"/>
              </a:rPr>
              <a:t>    &lt;</a:t>
            </a:r>
            <a:r>
              <a:rPr lang="en-US" altLang="ko-KR" sz="1400" dirty="0" err="1">
                <a:latin typeface="+mn-ea"/>
              </a:rPr>
              <a:t>groupId</a:t>
            </a:r>
            <a:r>
              <a:rPr lang="en-US" altLang="ko-KR" sz="1400" dirty="0">
                <a:latin typeface="+mn-ea"/>
              </a:rPr>
              <a:t>&gt;</a:t>
            </a:r>
            <a:r>
              <a:rPr lang="en-US" altLang="ko-KR" sz="1400" dirty="0" err="1">
                <a:latin typeface="+mn-ea"/>
              </a:rPr>
              <a:t>com.navercorp.lucy</a:t>
            </a:r>
            <a:r>
              <a:rPr lang="en-US" altLang="ko-KR" sz="1400" dirty="0">
                <a:latin typeface="+mn-ea"/>
              </a:rPr>
              <a:t>&lt;/</a:t>
            </a:r>
            <a:r>
              <a:rPr lang="en-US" altLang="ko-KR" sz="1400" dirty="0" err="1">
                <a:latin typeface="+mn-ea"/>
              </a:rPr>
              <a:t>groupId</a:t>
            </a:r>
            <a:r>
              <a:rPr lang="en-US" altLang="ko-KR" sz="1400" dirty="0">
                <a:latin typeface="+mn-ea"/>
              </a:rPr>
              <a:t>&gt;</a:t>
            </a:r>
          </a:p>
          <a:p>
            <a:r>
              <a:rPr lang="en-US" altLang="ko-KR" sz="1400" dirty="0">
                <a:latin typeface="+mn-ea"/>
              </a:rPr>
              <a:t>    &lt;</a:t>
            </a:r>
            <a:r>
              <a:rPr lang="en-US" altLang="ko-KR" sz="1400" dirty="0" err="1">
                <a:latin typeface="+mn-ea"/>
              </a:rPr>
              <a:t>artifactId</a:t>
            </a:r>
            <a:r>
              <a:rPr lang="en-US" altLang="ko-KR" sz="1400" dirty="0">
                <a:latin typeface="+mn-ea"/>
              </a:rPr>
              <a:t>&gt;</a:t>
            </a:r>
            <a:r>
              <a:rPr lang="en-US" altLang="ko-KR" sz="1400" dirty="0" err="1">
                <a:latin typeface="+mn-ea"/>
              </a:rPr>
              <a:t>lucy-xss</a:t>
            </a:r>
            <a:r>
              <a:rPr lang="en-US" altLang="ko-KR" sz="1400" dirty="0">
                <a:latin typeface="+mn-ea"/>
              </a:rPr>
              <a:t>&lt;/</a:t>
            </a:r>
            <a:r>
              <a:rPr lang="en-US" altLang="ko-KR" sz="1400" dirty="0" err="1">
                <a:latin typeface="+mn-ea"/>
              </a:rPr>
              <a:t>artifactId</a:t>
            </a:r>
            <a:r>
              <a:rPr lang="en-US" altLang="ko-KR" sz="1400" dirty="0">
                <a:latin typeface="+mn-ea"/>
              </a:rPr>
              <a:t>&gt;</a:t>
            </a:r>
          </a:p>
          <a:p>
            <a:r>
              <a:rPr lang="en-US" altLang="ko-KR" sz="1400" dirty="0">
                <a:latin typeface="+mn-ea"/>
              </a:rPr>
              <a:t>    &lt;version&gt;1.6.3&lt;/version&gt;</a:t>
            </a:r>
          </a:p>
          <a:p>
            <a:r>
              <a:rPr lang="en-US" altLang="ko-KR" sz="1400" dirty="0">
                <a:latin typeface="+mn-ea"/>
              </a:rPr>
              <a:t>&lt;/dependency&gt;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251391"/>
            <a:ext cx="7001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m</a:t>
            </a:r>
            <a:r>
              <a:rPr lang="en-US" altLang="ko-KR" b="1" dirty="0" smtClean="0">
                <a:latin typeface="+mn-ea"/>
              </a:rPr>
              <a:t>aven dependency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lvl="2"/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760" y="3368452"/>
            <a:ext cx="7001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두 가지 자바 클래</a:t>
            </a:r>
            <a:r>
              <a:rPr lang="ko-KR" altLang="en-US" b="1" dirty="0">
                <a:latin typeface="+mn-ea"/>
              </a:rPr>
              <a:t>스</a:t>
            </a:r>
            <a:r>
              <a:rPr lang="ko-KR" altLang="en-US" b="1" dirty="0" smtClean="0">
                <a:latin typeface="+mn-ea"/>
              </a:rPr>
              <a:t>를 사용함 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+mn-ea"/>
              </a:rPr>
              <a:t>XssPreventer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+mn-ea"/>
              </a:rPr>
              <a:t>XssFilter</a:t>
            </a:r>
            <a:endParaRPr lang="en-US" altLang="ko-KR" b="1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+mn-ea"/>
              </a:rPr>
              <a:t>XssSaxFilter</a:t>
            </a:r>
            <a:r>
              <a:rPr lang="en-US" altLang="ko-KR" b="1" dirty="0" smtClean="0">
                <a:latin typeface="+mn-ea"/>
              </a:rPr>
              <a:t> (Sax </a:t>
            </a:r>
            <a:r>
              <a:rPr lang="ko-KR" altLang="en-US" b="1" dirty="0" smtClean="0">
                <a:latin typeface="+mn-ea"/>
              </a:rPr>
              <a:t>방식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+mn-ea"/>
              </a:rPr>
              <a:t>XssFilter</a:t>
            </a:r>
            <a:r>
              <a:rPr lang="en-US" altLang="ko-KR" b="1" dirty="0" smtClean="0">
                <a:latin typeface="+mn-ea"/>
              </a:rPr>
              <a:t>(Dom </a:t>
            </a:r>
            <a:r>
              <a:rPr lang="ko-KR" altLang="en-US" b="1" dirty="0" smtClean="0">
                <a:latin typeface="+mn-ea"/>
              </a:rPr>
              <a:t>방식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lvl="2"/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9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900" dirty="0">
                <a:latin typeface="+mj-ea"/>
              </a:rPr>
              <a:t>Lucy-</a:t>
            </a:r>
            <a:r>
              <a:rPr lang="en-US" altLang="ko-KR" sz="4900" dirty="0" err="1">
                <a:latin typeface="+mj-ea"/>
              </a:rPr>
              <a:t>Xss</a:t>
            </a:r>
            <a:r>
              <a:rPr lang="en-US" altLang="ko-KR" sz="4900" dirty="0">
                <a:latin typeface="+mj-ea"/>
              </a:rPr>
              <a:t>-Filter </a:t>
            </a:r>
            <a:r>
              <a:rPr lang="ko-KR" altLang="en-US" sz="4900" dirty="0">
                <a:latin typeface="+mj-ea"/>
              </a:rPr>
              <a:t>사용법 </a:t>
            </a:r>
            <a:r>
              <a:rPr lang="en-US" altLang="ko-KR" sz="3100" dirty="0">
                <a:latin typeface="+mj-ea"/>
              </a:rPr>
              <a:t>- </a:t>
            </a:r>
            <a:r>
              <a:rPr lang="en-US" altLang="ko-KR" sz="3100" dirty="0" err="1">
                <a:latin typeface="+mj-ea"/>
              </a:rPr>
              <a:t>XssPreventer</a:t>
            </a:r>
            <a:r>
              <a:rPr lang="en-US" altLang="ko-KR" sz="3100" dirty="0">
                <a:latin typeface="+mj-ea"/>
              </a:rPr>
              <a:t> </a:t>
            </a:r>
            <a:endParaRPr lang="ko-KR" altLang="en-US" sz="3100" dirty="0"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760" y="1196752"/>
            <a:ext cx="844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Apache Common Lang3</a:t>
            </a:r>
            <a:r>
              <a:rPr lang="ko-KR" altLang="en-US" b="1" dirty="0" smtClean="0"/>
              <a:t> 사용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66960" y="1537333"/>
            <a:ext cx="8542279" cy="20229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621244"/>
            <a:ext cx="8441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org.apache.commons.lang.Entities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public void escape(Writer </a:t>
            </a:r>
            <a:r>
              <a:rPr lang="en-US" altLang="ko-KR" sz="1200" dirty="0" err="1"/>
              <a:t>writer</a:t>
            </a:r>
            <a:r>
              <a:rPr lang="en-US" altLang="ko-KR" sz="1200" dirty="0"/>
              <a:t>, String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) throws 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 smtClean="0"/>
              <a:t>…</a:t>
            </a:r>
            <a:endParaRPr lang="en-US" altLang="ko-KR" sz="1200" dirty="0"/>
          </a:p>
          <a:p>
            <a:r>
              <a:rPr lang="en-US" altLang="ko-KR" sz="1200" dirty="0"/>
              <a:t>                </a:t>
            </a:r>
            <a:r>
              <a:rPr lang="en-US" altLang="ko-KR" sz="1200" b="1" dirty="0"/>
              <a:t>if (c &gt; 0x7F) {</a:t>
            </a:r>
          </a:p>
          <a:p>
            <a:r>
              <a:rPr lang="en-US" altLang="ko-KR" sz="1200" b="1" dirty="0"/>
              <a:t>                    </a:t>
            </a:r>
            <a:r>
              <a:rPr lang="en-US" altLang="ko-KR" sz="1200" b="1" dirty="0" err="1"/>
              <a:t>writer.write</a:t>
            </a:r>
            <a:r>
              <a:rPr lang="en-US" altLang="ko-KR" sz="1200" b="1" dirty="0"/>
              <a:t>("&amp;#");</a:t>
            </a:r>
          </a:p>
          <a:p>
            <a:r>
              <a:rPr lang="en-US" altLang="ko-KR" sz="1200" b="1" dirty="0"/>
              <a:t>                    </a:t>
            </a:r>
            <a:r>
              <a:rPr lang="en-US" altLang="ko-KR" sz="1200" b="1" dirty="0" err="1"/>
              <a:t>writer.write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Integer.toString</a:t>
            </a:r>
            <a:r>
              <a:rPr lang="en-US" altLang="ko-KR" sz="1200" b="1" dirty="0"/>
              <a:t>(c, 10));</a:t>
            </a:r>
          </a:p>
          <a:p>
            <a:r>
              <a:rPr lang="en-US" altLang="ko-KR" sz="1200" b="1" dirty="0"/>
              <a:t>                    </a:t>
            </a:r>
            <a:r>
              <a:rPr lang="en-US" altLang="ko-KR" sz="1200" b="1" dirty="0" err="1"/>
              <a:t>writer.write</a:t>
            </a:r>
            <a:r>
              <a:rPr lang="en-US" altLang="ko-KR" sz="1200" b="1" dirty="0"/>
              <a:t>(';');</a:t>
            </a:r>
          </a:p>
          <a:p>
            <a:r>
              <a:rPr lang="en-US" altLang="ko-KR" sz="1200" dirty="0" smtClean="0"/>
              <a:t>…</a:t>
            </a:r>
            <a:endParaRPr lang="en-US" altLang="ko-KR" sz="1200" dirty="0"/>
          </a:p>
          <a:p>
            <a:r>
              <a:rPr lang="en-US" altLang="ko-KR" sz="1200" dirty="0"/>
              <a:t>    }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366960" y="3634957"/>
            <a:ext cx="8542279" cy="23306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3718869"/>
            <a:ext cx="84416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org.apache.commons.lang3.text.translate.LookupTranslator </a:t>
            </a:r>
          </a:p>
          <a:p>
            <a:endParaRPr lang="en-US" altLang="ko-KR" sz="1400" dirty="0"/>
          </a:p>
          <a:p>
            <a:r>
              <a:rPr lang="en-US" altLang="ko-KR" sz="1400" dirty="0"/>
              <a:t>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translate(final </a:t>
            </a:r>
            <a:r>
              <a:rPr lang="en-US" altLang="ko-KR" sz="1400" dirty="0" err="1"/>
              <a:t>CharSequence</a:t>
            </a:r>
            <a:r>
              <a:rPr lang="en-US" altLang="ko-KR" sz="1400" dirty="0"/>
              <a:t> input, final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index, final Writer out) throws 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 smtClean="0"/>
              <a:t>…</a:t>
            </a:r>
            <a:endParaRPr lang="en-US" altLang="ko-KR" sz="1400" dirty="0"/>
          </a:p>
          <a:p>
            <a:r>
              <a:rPr lang="en-US" altLang="ko-KR" sz="1400" dirty="0"/>
              <a:t>        // descend so as to get a greedy algorithm</a:t>
            </a:r>
          </a:p>
          <a:p>
            <a:r>
              <a:rPr lang="en-US" altLang="ko-KR" sz="1400" dirty="0"/>
              <a:t>      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max;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&gt;= shortest;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--) {</a:t>
            </a:r>
          </a:p>
          <a:p>
            <a:r>
              <a:rPr lang="en-US" altLang="ko-KR" sz="1400" dirty="0"/>
              <a:t>            final </a:t>
            </a:r>
            <a:r>
              <a:rPr lang="en-US" altLang="ko-KR" sz="1400" dirty="0" err="1"/>
              <a:t>CharSequence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subSeq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input.subSequence</a:t>
            </a:r>
            <a:r>
              <a:rPr lang="en-US" altLang="ko-KR" sz="1400" dirty="0"/>
              <a:t>(index, index +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b="1" dirty="0"/>
              <a:t>final </a:t>
            </a:r>
            <a:r>
              <a:rPr lang="en-US" altLang="ko-KR" sz="1400" b="1" dirty="0" err="1"/>
              <a:t>CharSequence</a:t>
            </a:r>
            <a:r>
              <a:rPr lang="en-US" altLang="ko-KR" sz="1400" b="1" dirty="0"/>
              <a:t> result = </a:t>
            </a:r>
            <a:r>
              <a:rPr lang="en-US" altLang="ko-KR" sz="1400" b="1" dirty="0" err="1"/>
              <a:t>lookupMap.get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subSeq.toString</a:t>
            </a:r>
            <a:r>
              <a:rPr lang="en-US" altLang="ko-KR" sz="1400" b="1" dirty="0"/>
              <a:t>());</a:t>
            </a:r>
          </a:p>
          <a:p>
            <a:r>
              <a:rPr lang="en-US" altLang="ko-KR" sz="1400" dirty="0" smtClean="0"/>
              <a:t>…</a:t>
            </a:r>
            <a:endParaRPr lang="en-US" altLang="ko-KR" sz="1400" dirty="0"/>
          </a:p>
          <a:p>
            <a:r>
              <a:rPr lang="en-US" altLang="ko-KR" sz="1400" dirty="0"/>
              <a:t>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8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Lucy-</a:t>
            </a:r>
            <a:r>
              <a:rPr lang="en-US" altLang="ko-KR" dirty="0" err="1">
                <a:latin typeface="+mj-ea"/>
              </a:rPr>
              <a:t>Xss</a:t>
            </a:r>
            <a:r>
              <a:rPr lang="en-US" altLang="ko-KR" dirty="0">
                <a:latin typeface="+mj-ea"/>
              </a:rPr>
              <a:t>-Filter </a:t>
            </a:r>
            <a:r>
              <a:rPr lang="ko-KR" altLang="en-US" dirty="0">
                <a:latin typeface="+mj-ea"/>
              </a:rPr>
              <a:t>사용법 </a:t>
            </a:r>
            <a:r>
              <a:rPr lang="en-US" altLang="ko-KR" sz="2400" dirty="0">
                <a:latin typeface="+mj-ea"/>
              </a:rPr>
              <a:t>- </a:t>
            </a:r>
            <a:r>
              <a:rPr lang="en-US" altLang="ko-KR" sz="2400" dirty="0" err="1">
                <a:latin typeface="+mj-ea"/>
              </a:rPr>
              <a:t>XssPreventer</a:t>
            </a:r>
            <a:r>
              <a:rPr lang="en-US" altLang="ko-KR" sz="2400" dirty="0">
                <a:latin typeface="+mj-ea"/>
              </a:rPr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760" y="1196752"/>
            <a:ext cx="8441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HTML4 Entity </a:t>
            </a:r>
            <a:r>
              <a:rPr lang="ko-KR" altLang="en-US" b="1" dirty="0" smtClean="0"/>
              <a:t>기준으로 문자열 </a:t>
            </a:r>
            <a:r>
              <a:rPr lang="en-US" altLang="ko-KR" b="1" dirty="0" smtClean="0"/>
              <a:t>escape </a:t>
            </a:r>
            <a:r>
              <a:rPr lang="ko-KR" altLang="en-US" b="1" dirty="0" smtClean="0"/>
              <a:t>수행</a:t>
            </a:r>
            <a:endParaRPr lang="ko-KR" altLang="ko-KR" sz="900" dirty="0"/>
          </a:p>
          <a:p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6" y="1542921"/>
            <a:ext cx="5380051" cy="4386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2624" y="1314316"/>
            <a:ext cx="35734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 </a:t>
            </a:r>
            <a:r>
              <a:rPr lang="en-US" altLang="ko-KR" sz="900" b="1" dirty="0">
                <a:hlinkClick r:id="rId3"/>
              </a:rPr>
              <a:t>(http://www.w3schools.com/charsets/ref_html_entities_4.asp</a:t>
            </a:r>
            <a:r>
              <a:rPr lang="en-US" altLang="ko-KR" sz="900" b="1" dirty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6155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Lucy-</a:t>
            </a:r>
            <a:r>
              <a:rPr lang="en-US" altLang="ko-KR" dirty="0" err="1">
                <a:latin typeface="+mj-ea"/>
              </a:rPr>
              <a:t>Xss</a:t>
            </a:r>
            <a:r>
              <a:rPr lang="en-US" altLang="ko-KR" dirty="0">
                <a:latin typeface="+mj-ea"/>
              </a:rPr>
              <a:t>-Filter </a:t>
            </a:r>
            <a:r>
              <a:rPr lang="ko-KR" altLang="en-US" dirty="0">
                <a:latin typeface="+mj-ea"/>
              </a:rPr>
              <a:t>사용법 </a:t>
            </a:r>
            <a:r>
              <a:rPr lang="en-US" altLang="ko-KR" sz="2400" dirty="0">
                <a:latin typeface="+mj-ea"/>
              </a:rPr>
              <a:t>- </a:t>
            </a:r>
            <a:r>
              <a:rPr lang="en-US" altLang="ko-KR" sz="2400" dirty="0" err="1">
                <a:latin typeface="+mj-ea"/>
              </a:rPr>
              <a:t>XssPreventer</a:t>
            </a:r>
            <a:r>
              <a:rPr lang="en-US" altLang="ko-KR" sz="2400" dirty="0">
                <a:latin typeface="+mj-ea"/>
              </a:rPr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760" y="1196752"/>
            <a:ext cx="844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테스트 전후 결과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6960" y="1700808"/>
            <a:ext cx="8542279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862242"/>
            <a:ext cx="844169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@Test</a:t>
            </a:r>
          </a:p>
          <a:p>
            <a:r>
              <a:rPr lang="en-US" altLang="ko-KR" sz="1400" b="1" dirty="0"/>
              <a:t>public void </a:t>
            </a:r>
            <a:r>
              <a:rPr lang="en-US" altLang="ko-KR" sz="1400" b="1" dirty="0" err="1"/>
              <a:t>testXssPreventerUnicode</a:t>
            </a:r>
            <a:r>
              <a:rPr lang="en-US" altLang="ko-KR" sz="1400" b="1" dirty="0"/>
              <a:t>() {</a:t>
            </a:r>
          </a:p>
          <a:p>
            <a:r>
              <a:rPr lang="en-US" altLang="ko-KR" sz="1400" dirty="0" smtClean="0"/>
              <a:t>  String </a:t>
            </a:r>
            <a:r>
              <a:rPr lang="en-US" altLang="ko-KR" sz="1400" dirty="0"/>
              <a:t>dirty = "\"&gt;&lt;script&gt;alert</a:t>
            </a:r>
            <a:r>
              <a:rPr lang="en-US" altLang="ko-KR" sz="1400" dirty="0" smtClean="0"/>
              <a:t>(‘</a:t>
            </a:r>
            <a:r>
              <a:rPr lang="en-US" altLang="ko-KR" sz="1400" dirty="0" err="1" smtClean="0"/>
              <a:t>xss</a:t>
            </a:r>
            <a:r>
              <a:rPr lang="en-US" altLang="ko-KR" sz="1400" dirty="0" smtClean="0"/>
              <a:t>');&lt;/</a:t>
            </a:r>
            <a:r>
              <a:rPr lang="en-US" altLang="ko-KR" sz="1400" dirty="0"/>
              <a:t>script&gt;";</a:t>
            </a:r>
          </a:p>
          <a:p>
            <a:r>
              <a:rPr lang="en-US" altLang="ko-KR" sz="1400" dirty="0" smtClean="0"/>
              <a:t>  String </a:t>
            </a:r>
            <a:r>
              <a:rPr lang="en-US" altLang="ko-KR" sz="1400" dirty="0"/>
              <a:t>clean = </a:t>
            </a:r>
            <a:r>
              <a:rPr lang="en-US" altLang="ko-KR" sz="1400" dirty="0" err="1"/>
              <a:t>XssPreventer.</a:t>
            </a:r>
            <a:r>
              <a:rPr lang="en-US" altLang="ko-KR" sz="1400" i="1" dirty="0" err="1"/>
              <a:t>escape</a:t>
            </a:r>
            <a:r>
              <a:rPr lang="en-US" altLang="ko-KR" sz="1400" i="1" dirty="0"/>
              <a:t>(dirty);</a:t>
            </a:r>
          </a:p>
          <a:p>
            <a:endParaRPr lang="ko-KR" altLang="en-US" sz="1400" dirty="0"/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Assert.</a:t>
            </a:r>
            <a:r>
              <a:rPr lang="en-US" altLang="ko-KR" sz="1400" i="1" dirty="0" err="1" smtClean="0"/>
              <a:t>assertEquals</a:t>
            </a:r>
            <a:r>
              <a:rPr lang="en-US" altLang="ko-KR" sz="1400" i="1" dirty="0" smtClean="0"/>
              <a:t>(clean</a:t>
            </a:r>
            <a:r>
              <a:rPr lang="en-US" altLang="ko-KR" sz="1400" i="1" dirty="0"/>
              <a:t>, "&amp;</a:t>
            </a:r>
            <a:r>
              <a:rPr lang="en-US" altLang="ko-KR" sz="1400" i="1" dirty="0" err="1"/>
              <a:t>quot</a:t>
            </a:r>
            <a:r>
              <a:rPr lang="en-US" altLang="ko-KR" sz="1400" i="1" dirty="0"/>
              <a:t>;&amp;</a:t>
            </a:r>
            <a:r>
              <a:rPr lang="en-US" altLang="ko-KR" sz="1400" i="1" dirty="0" err="1"/>
              <a:t>gt</a:t>
            </a:r>
            <a:r>
              <a:rPr lang="en-US" altLang="ko-KR" sz="1400" i="1" dirty="0"/>
              <a:t>;&amp;</a:t>
            </a:r>
            <a:r>
              <a:rPr lang="en-US" altLang="ko-KR" sz="1400" i="1" dirty="0" err="1"/>
              <a:t>lt;script&amp;gt;alert</a:t>
            </a:r>
            <a:r>
              <a:rPr lang="en-US" altLang="ko-KR" sz="1400" i="1" dirty="0"/>
              <a:t>(&amp;#</a:t>
            </a:r>
            <a:r>
              <a:rPr lang="en-US" altLang="ko-KR" sz="1400" i="1" dirty="0" smtClean="0"/>
              <a:t>39;xss&amp;#</a:t>
            </a:r>
            <a:r>
              <a:rPr lang="en-US" altLang="ko-KR" sz="1400" i="1" dirty="0"/>
              <a:t>39;);&amp;</a:t>
            </a:r>
            <a:r>
              <a:rPr lang="en-US" altLang="ko-KR" sz="1400" i="1" dirty="0" err="1"/>
              <a:t>lt</a:t>
            </a:r>
            <a:r>
              <a:rPr lang="en-US" altLang="ko-KR" sz="1400" i="1" dirty="0"/>
              <a:t>;/</a:t>
            </a:r>
            <a:r>
              <a:rPr lang="en-US" altLang="ko-KR" sz="1400" i="1" dirty="0" err="1"/>
              <a:t>script&amp;gt</a:t>
            </a:r>
            <a:r>
              <a:rPr lang="en-US" altLang="ko-KR" sz="1400" i="1" dirty="0"/>
              <a:t>;");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Assert.</a:t>
            </a:r>
            <a:r>
              <a:rPr lang="en-US" altLang="ko-KR" sz="1400" i="1" dirty="0" err="1" smtClean="0"/>
              <a:t>assertEquals</a:t>
            </a:r>
            <a:r>
              <a:rPr lang="en-US" altLang="ko-KR" sz="1400" i="1" dirty="0" smtClean="0"/>
              <a:t>(dirty</a:t>
            </a:r>
            <a:r>
              <a:rPr lang="en-US" altLang="ko-KR" sz="1400" i="1" dirty="0"/>
              <a:t>, </a:t>
            </a:r>
            <a:r>
              <a:rPr lang="en-US" altLang="ko-KR" sz="1400" i="1" dirty="0" err="1"/>
              <a:t>XssPreventer.unescape</a:t>
            </a:r>
            <a:r>
              <a:rPr lang="en-US" altLang="ko-KR" sz="1400" i="1" dirty="0"/>
              <a:t>(clean));</a:t>
            </a:r>
          </a:p>
          <a:p>
            <a:r>
              <a:rPr lang="en-US" altLang="ko-KR" sz="1400" dirty="0"/>
              <a:t>}</a:t>
            </a:r>
            <a:endParaRPr lang="ko-KR" altLang="ko-KR" sz="1400" b="1" dirty="0"/>
          </a:p>
          <a:p>
            <a:endParaRPr lang="en-US" altLang="ko-KR" dirty="0" smtClean="0"/>
          </a:p>
          <a:p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4293096"/>
            <a:ext cx="446449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Lucy-</a:t>
            </a:r>
            <a:r>
              <a:rPr lang="en-US" altLang="ko-KR" dirty="0" err="1">
                <a:latin typeface="+mj-ea"/>
              </a:rPr>
              <a:t>Xss</a:t>
            </a:r>
            <a:r>
              <a:rPr lang="en-US" altLang="ko-KR" dirty="0">
                <a:latin typeface="+mj-ea"/>
              </a:rPr>
              <a:t>-Filter </a:t>
            </a:r>
            <a:r>
              <a:rPr lang="ko-KR" altLang="en-US" dirty="0">
                <a:latin typeface="+mj-ea"/>
              </a:rPr>
              <a:t>사용법 </a:t>
            </a:r>
            <a:r>
              <a:rPr lang="en-US" altLang="ko-KR" sz="2400" dirty="0">
                <a:latin typeface="+mj-ea"/>
              </a:rPr>
              <a:t>- </a:t>
            </a:r>
            <a:r>
              <a:rPr lang="en-US" altLang="ko-KR" sz="2400" dirty="0" err="1" smtClean="0">
                <a:latin typeface="+mj-ea"/>
              </a:rPr>
              <a:t>XssSaxFilter</a:t>
            </a:r>
            <a:r>
              <a:rPr lang="en-US" altLang="ko-KR" sz="2400" dirty="0" smtClean="0">
                <a:latin typeface="+mj-ea"/>
              </a:rPr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4760" y="1196752"/>
            <a:ext cx="84416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b="1" dirty="0"/>
              <a:t>웹 애플리케이션을 보호하는 기능을 화이트리스트</a:t>
            </a:r>
            <a:r>
              <a:rPr lang="en-US" altLang="ko-KR" sz="1400" b="1" dirty="0"/>
              <a:t>(White List) </a:t>
            </a:r>
            <a:r>
              <a:rPr lang="ko-KR" altLang="ko-KR" sz="1400" b="1" dirty="0"/>
              <a:t>설정 방식으로 구현한 </a:t>
            </a:r>
            <a:r>
              <a:rPr lang="en-US" altLang="ko-KR" sz="1400" b="1" dirty="0"/>
              <a:t>Java </a:t>
            </a:r>
            <a:r>
              <a:rPr lang="ko-KR" altLang="ko-KR" sz="1400" b="1" dirty="0"/>
              <a:t>기반의 필터 </a:t>
            </a:r>
            <a:r>
              <a:rPr lang="ko-KR" altLang="ko-KR" sz="1400" b="1" dirty="0" smtClean="0"/>
              <a:t>라이브러리</a:t>
            </a:r>
            <a:r>
              <a:rPr lang="en-US" altLang="ko-KR" sz="1400" b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843700"/>
            <a:ext cx="4032448" cy="3888432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88024" y="1851832"/>
            <a:ext cx="4032448" cy="395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7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Lucy-</a:t>
            </a:r>
            <a:r>
              <a:rPr lang="en-US" altLang="ko-KR" dirty="0" err="1">
                <a:latin typeface="+mj-ea"/>
              </a:rPr>
              <a:t>Xss</a:t>
            </a:r>
            <a:r>
              <a:rPr lang="en-US" altLang="ko-KR" dirty="0">
                <a:latin typeface="+mj-ea"/>
              </a:rPr>
              <a:t>-Filter </a:t>
            </a:r>
            <a:r>
              <a:rPr lang="ko-KR" altLang="en-US" dirty="0">
                <a:latin typeface="+mj-ea"/>
              </a:rPr>
              <a:t>사용법 </a:t>
            </a:r>
            <a:r>
              <a:rPr lang="en-US" altLang="ko-KR" sz="2400" dirty="0">
                <a:latin typeface="+mj-ea"/>
              </a:rPr>
              <a:t>- </a:t>
            </a:r>
            <a:r>
              <a:rPr lang="en-US" altLang="ko-KR" sz="2400" dirty="0" err="1">
                <a:latin typeface="+mj-ea"/>
              </a:rPr>
              <a:t>XssSaxFilter</a:t>
            </a:r>
            <a:r>
              <a:rPr lang="en-US" altLang="ko-KR" sz="2400" dirty="0">
                <a:latin typeface="+mj-ea"/>
              </a:rPr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1080120" cy="1080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869160"/>
            <a:ext cx="1080120" cy="10801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068960"/>
            <a:ext cx="1080120" cy="108012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46359" y="1205823"/>
            <a:ext cx="543924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 smtClean="0"/>
              <a:t>lucy-xss-default-sax.xml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 smtClean="0">
                <a:latin typeface="맑은 고딕"/>
                <a:cs typeface="Rix고딕 L"/>
              </a:rPr>
              <a:t>Jar </a:t>
            </a:r>
            <a:r>
              <a:rPr lang="ko-KR" altLang="en-US" kern="100" dirty="0" smtClean="0">
                <a:latin typeface="맑은 고딕"/>
                <a:cs typeface="Rix고딕 L"/>
              </a:rPr>
              <a:t>파일에 포함되어 함께 배포되는 기본 설정 파일</a:t>
            </a:r>
            <a:endParaRPr lang="en-US" altLang="ko-KR" kern="100" dirty="0" smtClean="0">
              <a:latin typeface="맑은 고딕"/>
              <a:cs typeface="Rix고딕 L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 smtClean="0">
                <a:latin typeface="맑은 고딕"/>
                <a:cs typeface="Rix고딕 L"/>
              </a:rPr>
              <a:t>html</a:t>
            </a:r>
            <a:r>
              <a:rPr lang="ko-KR" altLang="en-US" kern="100" dirty="0" smtClean="0">
                <a:latin typeface="맑은 고딕"/>
                <a:cs typeface="Rix고딕 L"/>
              </a:rPr>
              <a:t> </a:t>
            </a:r>
            <a:r>
              <a:rPr lang="en-US" altLang="ko-KR" kern="100" dirty="0" smtClean="0">
                <a:latin typeface="맑은 고딕"/>
                <a:cs typeface="Rix고딕 L"/>
              </a:rPr>
              <a:t>element</a:t>
            </a:r>
            <a:r>
              <a:rPr lang="ko-KR" altLang="en-US" kern="100" dirty="0" smtClean="0">
                <a:latin typeface="맑은 고딕"/>
                <a:cs typeface="Rix고딕 L"/>
              </a:rPr>
              <a:t>와 </a:t>
            </a:r>
            <a:r>
              <a:rPr lang="en-US" altLang="ko-KR" kern="100" dirty="0" smtClean="0">
                <a:latin typeface="맑은 고딕"/>
                <a:cs typeface="Rix고딕 L"/>
              </a:rPr>
              <a:t>attribute</a:t>
            </a:r>
            <a:r>
              <a:rPr lang="ko-KR" altLang="en-US" kern="100" dirty="0" smtClean="0">
                <a:latin typeface="맑은 고딕"/>
                <a:cs typeface="Rix고딕 L"/>
              </a:rPr>
              <a:t>가 정의되어 있음</a:t>
            </a:r>
            <a:endParaRPr lang="ko-KR" altLang="ko-KR" kern="100" dirty="0">
              <a:latin typeface="맑은 고딕"/>
              <a:cs typeface="Rix고딕 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46359" y="3006023"/>
            <a:ext cx="584487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 smtClean="0"/>
              <a:t>lucy-xss-superset-sax.xml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kern="100" dirty="0" smtClean="0">
                <a:latin typeface="맑은 고딕"/>
                <a:cs typeface="Rix고딕 L"/>
              </a:rPr>
              <a:t>보안 </a:t>
            </a:r>
            <a:r>
              <a:rPr lang="en-US" altLang="ko-KR" kern="100" dirty="0" smtClean="0">
                <a:latin typeface="맑은 고딕"/>
                <a:cs typeface="Rix고딕 L"/>
              </a:rPr>
              <a:t>or </a:t>
            </a:r>
            <a:r>
              <a:rPr lang="ko-KR" altLang="en-US" kern="100" dirty="0" err="1" smtClean="0">
                <a:latin typeface="맑은 고딕"/>
                <a:cs typeface="Rix고딕 L"/>
              </a:rPr>
              <a:t>공통팀</a:t>
            </a:r>
            <a:r>
              <a:rPr lang="ko-KR" altLang="en-US" kern="100" dirty="0" smtClean="0">
                <a:latin typeface="맑은 고딕"/>
                <a:cs typeface="Rix고딕 L"/>
              </a:rPr>
              <a:t> 담당자가 작성하는 보안 설정 파일</a:t>
            </a:r>
            <a:endParaRPr lang="en-US" altLang="ko-KR" kern="100" dirty="0" smtClean="0">
              <a:latin typeface="맑은 고딕"/>
              <a:cs typeface="Rix고딕 L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kern="100" dirty="0" smtClean="0">
                <a:latin typeface="맑은 고딕"/>
                <a:cs typeface="Rix고딕 L"/>
              </a:rPr>
              <a:t>전사 공통으로 </a:t>
            </a:r>
            <a:r>
              <a:rPr lang="en-US" altLang="ko-KR" kern="100" dirty="0" smtClean="0">
                <a:latin typeface="맑은 고딕"/>
                <a:cs typeface="Rix고딕 L"/>
              </a:rPr>
              <a:t>XSS </a:t>
            </a:r>
            <a:r>
              <a:rPr lang="ko-KR" altLang="en-US" kern="100" dirty="0" smtClean="0">
                <a:latin typeface="맑은 고딕"/>
                <a:cs typeface="Rix고딕 L"/>
              </a:rPr>
              <a:t>공격 </a:t>
            </a:r>
            <a:r>
              <a:rPr lang="ko-KR" altLang="en-US" kern="100" dirty="0" err="1" smtClean="0">
                <a:latin typeface="맑은 고딕"/>
                <a:cs typeface="Rix고딕 L"/>
              </a:rPr>
              <a:t>필터링</a:t>
            </a:r>
            <a:r>
              <a:rPr lang="ko-KR" altLang="en-US" kern="100" dirty="0" smtClean="0">
                <a:latin typeface="맑은 고딕"/>
                <a:cs typeface="Rix고딕 L"/>
              </a:rPr>
              <a:t> 여부와 패턴을 정의함 </a:t>
            </a:r>
            <a:endParaRPr lang="ko-KR" altLang="ko-KR" kern="100" dirty="0">
              <a:latin typeface="맑은 고딕"/>
              <a:cs typeface="Rix고딕 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46359" y="4665402"/>
            <a:ext cx="5979522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 smtClean="0"/>
              <a:t>lucy-xss-sax.xml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kern="100" dirty="0" smtClean="0">
                <a:latin typeface="맑은 고딕"/>
                <a:cs typeface="Rix고딕 L"/>
              </a:rPr>
              <a:t>서비스 담당자가 작성하는 보안 설정 파일</a:t>
            </a:r>
            <a:endParaRPr lang="en-US" altLang="ko-KR" kern="100" dirty="0" smtClean="0">
              <a:latin typeface="맑은 고딕"/>
              <a:cs typeface="Rix고딕 L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kern="100" dirty="0" smtClean="0">
                <a:latin typeface="맑은 고딕"/>
                <a:cs typeface="Rix고딕 L"/>
              </a:rPr>
              <a:t>서비스에 특화된 </a:t>
            </a:r>
            <a:r>
              <a:rPr lang="en-US" altLang="ko-KR" kern="100" dirty="0" smtClean="0">
                <a:latin typeface="맑은 고딕"/>
                <a:cs typeface="Rix고딕 L"/>
              </a:rPr>
              <a:t>XSS </a:t>
            </a:r>
            <a:r>
              <a:rPr lang="ko-KR" altLang="en-US" kern="100" dirty="0" smtClean="0">
                <a:latin typeface="맑은 고딕"/>
                <a:cs typeface="Rix고딕 L"/>
              </a:rPr>
              <a:t>공격 </a:t>
            </a:r>
            <a:r>
              <a:rPr lang="ko-KR" altLang="en-US" kern="100" dirty="0" err="1" smtClean="0">
                <a:latin typeface="맑은 고딕"/>
                <a:cs typeface="Rix고딕 L"/>
              </a:rPr>
              <a:t>필터링</a:t>
            </a:r>
            <a:r>
              <a:rPr lang="ko-KR" altLang="en-US" kern="100" dirty="0">
                <a:latin typeface="맑은 고딕"/>
                <a:cs typeface="Rix고딕 L"/>
              </a:rPr>
              <a:t> </a:t>
            </a:r>
            <a:r>
              <a:rPr lang="ko-KR" altLang="en-US" kern="100" dirty="0" smtClean="0">
                <a:latin typeface="맑은 고딕"/>
                <a:cs typeface="Rix고딕 L"/>
              </a:rPr>
              <a:t>여부와 패턴을 정의함</a:t>
            </a:r>
            <a:endParaRPr lang="en-US" altLang="ko-KR" kern="100" dirty="0" smtClean="0">
              <a:latin typeface="맑은 고딕"/>
              <a:cs typeface="Rix고딕 L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kern="100" dirty="0" smtClean="0">
                <a:latin typeface="맑은 고딕"/>
                <a:cs typeface="Rix고딕 L"/>
              </a:rPr>
              <a:t>위의 모든 설정을 상속받음 </a:t>
            </a:r>
            <a:endParaRPr lang="ko-KR" altLang="ko-KR" kern="100" dirty="0">
              <a:latin typeface="맑은 고딕"/>
              <a:cs typeface="Rix고딕 L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4626023" y="2496127"/>
            <a:ext cx="412624" cy="2935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4588215" y="4250519"/>
            <a:ext cx="412624" cy="2935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7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Lucy-</a:t>
            </a:r>
            <a:r>
              <a:rPr lang="en-US" altLang="ko-KR" dirty="0" err="1">
                <a:latin typeface="+mj-ea"/>
              </a:rPr>
              <a:t>Xss</a:t>
            </a:r>
            <a:r>
              <a:rPr lang="en-US" altLang="ko-KR" dirty="0">
                <a:latin typeface="+mj-ea"/>
              </a:rPr>
              <a:t>-Filter </a:t>
            </a:r>
            <a:r>
              <a:rPr lang="ko-KR" altLang="en-US" dirty="0">
                <a:latin typeface="+mj-ea"/>
              </a:rPr>
              <a:t>사용법 </a:t>
            </a:r>
            <a:r>
              <a:rPr lang="en-US" altLang="ko-KR" sz="2400" dirty="0">
                <a:latin typeface="+mj-ea"/>
              </a:rPr>
              <a:t>- </a:t>
            </a:r>
            <a:r>
              <a:rPr lang="en-US" altLang="ko-KR" sz="2400" dirty="0" err="1">
                <a:latin typeface="+mj-ea"/>
              </a:rPr>
              <a:t>XssSaxFilter</a:t>
            </a:r>
            <a:r>
              <a:rPr lang="en-US" altLang="ko-KR" sz="2400" dirty="0">
                <a:latin typeface="+mj-ea"/>
              </a:rPr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67715"/>
              </p:ext>
            </p:extLst>
          </p:nvPr>
        </p:nvGraphicFramePr>
        <p:xfrm>
          <a:off x="323528" y="1556792"/>
          <a:ext cx="8352928" cy="4383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371"/>
                <a:gridCol w="3012725"/>
                <a:gridCol w="3260832"/>
              </a:tblGrid>
              <a:tr h="582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SAX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DOM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04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메모리 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 dirty="0">
                          <a:effectLst/>
                        </a:rPr>
                        <a:t>Input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용량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파일용량기준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)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대비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8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>
                          <a:effectLst/>
                        </a:rPr>
                        <a:t>Input </a:t>
                      </a:r>
                      <a:r>
                        <a:rPr lang="ko-KR" altLang="en-US" sz="1400" b="1" u="none" strike="noStrike">
                          <a:effectLst/>
                        </a:rPr>
                        <a:t>용량</a:t>
                      </a:r>
                      <a:r>
                        <a:rPr lang="en-US" altLang="ko-KR" sz="1400" b="1" u="none" strike="noStrike">
                          <a:effectLst/>
                        </a:rPr>
                        <a:t>(</a:t>
                      </a:r>
                      <a:r>
                        <a:rPr lang="ko-KR" altLang="en-US" sz="1400" b="1" u="none" strike="noStrike">
                          <a:effectLst/>
                        </a:rPr>
                        <a:t>파일용량기준</a:t>
                      </a:r>
                      <a:r>
                        <a:rPr lang="en-US" altLang="ko-KR" sz="1400" b="1" u="none" strike="noStrike">
                          <a:effectLst/>
                        </a:rPr>
                        <a:t>) </a:t>
                      </a:r>
                      <a:r>
                        <a:rPr lang="ko-KR" altLang="en-US" sz="1400" b="1" u="none" strike="noStrike">
                          <a:effectLst/>
                        </a:rPr>
                        <a:t>대비 </a:t>
                      </a:r>
                      <a:r>
                        <a:rPr lang="en-US" altLang="ko-KR" sz="1400" b="1" u="none" strike="noStrike">
                          <a:effectLst/>
                        </a:rPr>
                        <a:t>18</a:t>
                      </a:r>
                      <a:r>
                        <a:rPr lang="ko-KR" altLang="en-US" sz="1400" b="1" u="none" strike="noStrike">
                          <a:effectLst/>
                        </a:rPr>
                        <a:t>배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02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속도 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6M HTML 1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초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6M HTML 1.4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초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83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* 중첩된 태그 깊이가 깊어지면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, 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속도가 심하게 느려짐</a:t>
                      </a:r>
                      <a:br>
                        <a:rPr lang="ko-KR" altLang="en-US" sz="1400" b="1" u="none" strike="noStrike" dirty="0">
                          <a:effectLst/>
                        </a:rPr>
                      </a:br>
                      <a:r>
                        <a:rPr lang="en-US" altLang="ko-KR" sz="14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재귀함수 호출이 많아져서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0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thread safe?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0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memroy</a:t>
                      </a:r>
                      <a:r>
                        <a:rPr lang="en-US" sz="1400" b="1" u="none" strike="noStrike" dirty="0">
                          <a:effectLst/>
                        </a:rPr>
                        <a:t> leak?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No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40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oom</a:t>
                      </a:r>
                      <a:r>
                        <a:rPr lang="en-US" sz="1400" b="1" u="none" strike="noStrike" dirty="0">
                          <a:effectLst/>
                        </a:rPr>
                        <a:t>?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 dirty="0">
                          <a:effectLst/>
                        </a:rPr>
                        <a:t>Yes</a:t>
                      </a:r>
                      <a:br>
                        <a:rPr lang="en-US" altLang="ko-KR" sz="1400" b="1" u="none" strike="noStrike" dirty="0">
                          <a:effectLst/>
                        </a:rPr>
                      </a:br>
                      <a:r>
                        <a:rPr lang="en-US" altLang="ko-KR" sz="1400" b="1" u="none" strike="noStrike" dirty="0">
                          <a:effectLst/>
                        </a:rPr>
                        <a:t>(ex) 1024M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가용메모리 상황에서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22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개 </a:t>
                      </a:r>
                      <a:r>
                        <a:rPr lang="ko-KR" altLang="en-US" sz="1400" b="1" u="none" strike="noStrike" dirty="0" err="1">
                          <a:effectLst/>
                        </a:rPr>
                        <a:t>쓰레드에서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동시에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6M HTML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을 </a:t>
                      </a:r>
                      <a:r>
                        <a:rPr lang="ko-KR" altLang="en-US" sz="1400" b="1" u="none" strike="noStrike" dirty="0" err="1">
                          <a:effectLst/>
                        </a:rPr>
                        <a:t>필터링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할 경우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OOM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발생가능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 dirty="0">
                          <a:effectLst/>
                        </a:rPr>
                        <a:t>Yes</a:t>
                      </a:r>
                      <a:br>
                        <a:rPr lang="en-US" altLang="ko-KR" sz="1400" b="1" u="none" strike="noStrike" dirty="0">
                          <a:effectLst/>
                        </a:rPr>
                      </a:br>
                      <a:r>
                        <a:rPr lang="en-US" altLang="ko-KR" sz="1400" b="1" u="none" strike="noStrike" dirty="0">
                          <a:effectLst/>
                        </a:rPr>
                        <a:t>(ex) 1024M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가용메모리 상황에서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9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개 </a:t>
                      </a:r>
                      <a:r>
                        <a:rPr lang="ko-KR" altLang="en-US" sz="1400" b="1" u="none" strike="noStrike" dirty="0" err="1">
                          <a:effectLst/>
                        </a:rPr>
                        <a:t>쓰레드에서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동시에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6M HTML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을 </a:t>
                      </a:r>
                      <a:r>
                        <a:rPr lang="ko-KR" altLang="en-US" sz="1400" b="1" u="none" strike="noStrike" dirty="0" err="1">
                          <a:effectLst/>
                        </a:rPr>
                        <a:t>필터링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할 경우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OOM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발생가능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0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stack overflow?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4760" y="1196752"/>
            <a:ext cx="844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SAX vs DOM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222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Lucy-</a:t>
            </a:r>
            <a:r>
              <a:rPr lang="en-US" altLang="ko-KR" dirty="0" err="1">
                <a:latin typeface="+mj-ea"/>
              </a:rPr>
              <a:t>Xss</a:t>
            </a:r>
            <a:r>
              <a:rPr lang="en-US" altLang="ko-KR" dirty="0">
                <a:latin typeface="+mj-ea"/>
              </a:rPr>
              <a:t>-Filter </a:t>
            </a:r>
            <a:r>
              <a:rPr lang="ko-KR" altLang="en-US" dirty="0">
                <a:latin typeface="+mj-ea"/>
              </a:rPr>
              <a:t>사용법 </a:t>
            </a:r>
            <a:r>
              <a:rPr lang="en-US" altLang="ko-KR" sz="2400" dirty="0">
                <a:latin typeface="+mj-ea"/>
              </a:rPr>
              <a:t>- </a:t>
            </a:r>
            <a:r>
              <a:rPr lang="en-US" altLang="ko-KR" sz="2400" dirty="0" err="1">
                <a:latin typeface="+mj-ea"/>
              </a:rPr>
              <a:t>XssSaxFilter</a:t>
            </a:r>
            <a:r>
              <a:rPr lang="en-US" altLang="ko-KR" sz="2400" dirty="0">
                <a:latin typeface="+mj-ea"/>
              </a:rPr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760" y="1196752"/>
            <a:ext cx="844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설정 방</a:t>
            </a:r>
            <a:r>
              <a:rPr lang="ko-KR" altLang="en-US" b="1" dirty="0"/>
              <a:t>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66960" y="1619799"/>
            <a:ext cx="8542279" cy="3779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703710"/>
            <a:ext cx="844169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en-US" altLang="ko-KR" sz="1300" dirty="0" err="1"/>
              <a:t>elementRule</a:t>
            </a:r>
            <a:r>
              <a:rPr lang="en-US" altLang="ko-KR" sz="1300" dirty="0"/>
              <a:t>&gt;</a:t>
            </a:r>
          </a:p>
          <a:p>
            <a:r>
              <a:rPr lang="en-US" altLang="ko-KR" sz="1300" dirty="0" smtClean="0"/>
              <a:t>    &lt;</a:t>
            </a:r>
            <a:r>
              <a:rPr lang="en-US" altLang="ko-KR" sz="1300" dirty="0"/>
              <a:t>element name=</a:t>
            </a:r>
            <a:r>
              <a:rPr lang="en-US" altLang="ko-KR" sz="1300" i="1" dirty="0"/>
              <a:t>"body" disable="true" /&gt; </a:t>
            </a:r>
            <a:endParaRPr lang="en-US" altLang="ko-KR" sz="1300" i="1" dirty="0" smtClean="0"/>
          </a:p>
          <a:p>
            <a:r>
              <a:rPr lang="en-US" altLang="ko-KR" sz="1300" dirty="0" smtClean="0"/>
              <a:t>    &lt;</a:t>
            </a:r>
            <a:r>
              <a:rPr lang="en-US" altLang="ko-KR" sz="1300" dirty="0"/>
              <a:t>element name=</a:t>
            </a:r>
            <a:r>
              <a:rPr lang="en-US" altLang="ko-KR" sz="1300" i="1" dirty="0"/>
              <a:t>"embed" disable="true" /&gt;</a:t>
            </a:r>
          </a:p>
          <a:p>
            <a:r>
              <a:rPr lang="en-US" altLang="ko-KR" sz="1300" dirty="0" smtClean="0"/>
              <a:t>    &lt;</a:t>
            </a:r>
            <a:r>
              <a:rPr lang="en-US" altLang="ko-KR" sz="1300" dirty="0"/>
              <a:t>element name=</a:t>
            </a:r>
            <a:r>
              <a:rPr lang="en-US" altLang="ko-KR" sz="1300" i="1" dirty="0"/>
              <a:t>"iframe" disable="true" /&gt; </a:t>
            </a:r>
            <a:endParaRPr lang="en-US" altLang="ko-KR" sz="1300" i="1" dirty="0" smtClean="0"/>
          </a:p>
          <a:p>
            <a:r>
              <a:rPr lang="en-US" altLang="ko-KR" sz="1300" dirty="0" smtClean="0"/>
              <a:t>    &lt;</a:t>
            </a:r>
            <a:r>
              <a:rPr lang="en-US" altLang="ko-KR" sz="1300" dirty="0"/>
              <a:t>element name=</a:t>
            </a:r>
            <a:r>
              <a:rPr lang="en-US" altLang="ko-KR" sz="1300" i="1" dirty="0"/>
              <a:t>"meta" disable="true" /&gt;</a:t>
            </a:r>
          </a:p>
          <a:p>
            <a:r>
              <a:rPr lang="en-US" altLang="ko-KR" sz="1300" dirty="0" smtClean="0"/>
              <a:t>    &lt;</a:t>
            </a:r>
            <a:r>
              <a:rPr lang="en-US" altLang="ko-KR" sz="1300" dirty="0"/>
              <a:t>element name=</a:t>
            </a:r>
            <a:r>
              <a:rPr lang="en-US" altLang="ko-KR" sz="1300" i="1" dirty="0"/>
              <a:t>"object" disable="true" /&gt;</a:t>
            </a:r>
          </a:p>
          <a:p>
            <a:r>
              <a:rPr lang="en-US" altLang="ko-KR" sz="1300" dirty="0" smtClean="0"/>
              <a:t>    &lt;</a:t>
            </a:r>
            <a:r>
              <a:rPr lang="en-US" altLang="ko-KR" sz="1300" dirty="0"/>
              <a:t>element name=</a:t>
            </a:r>
            <a:r>
              <a:rPr lang="en-US" altLang="ko-KR" sz="1300" i="1" dirty="0"/>
              <a:t>"script" disable="true" /&gt; </a:t>
            </a:r>
            <a:endParaRPr lang="en-US" altLang="ko-KR" sz="1300" i="1" dirty="0" smtClean="0"/>
          </a:p>
          <a:p>
            <a:r>
              <a:rPr lang="en-US" altLang="ko-KR" sz="1300" dirty="0" smtClean="0"/>
              <a:t>    &lt;</a:t>
            </a:r>
            <a:r>
              <a:rPr lang="en-US" altLang="ko-KR" sz="1300" dirty="0"/>
              <a:t>element name=</a:t>
            </a:r>
            <a:r>
              <a:rPr lang="en-US" altLang="ko-KR" sz="1300" i="1" dirty="0"/>
              <a:t>"style" disable="true" /&gt;</a:t>
            </a:r>
          </a:p>
          <a:p>
            <a:r>
              <a:rPr lang="en-US" altLang="ko-KR" sz="1300" dirty="0" smtClean="0"/>
              <a:t>    &lt;</a:t>
            </a:r>
            <a:r>
              <a:rPr lang="en-US" altLang="ko-KR" sz="1300" dirty="0"/>
              <a:t>element name=</a:t>
            </a:r>
            <a:r>
              <a:rPr lang="en-US" altLang="ko-KR" sz="1300" i="1" dirty="0"/>
              <a:t>"link" disable="true" /&gt;</a:t>
            </a:r>
          </a:p>
          <a:p>
            <a:r>
              <a:rPr lang="en-US" altLang="ko-KR" sz="1300" dirty="0" smtClean="0"/>
              <a:t>    &lt;</a:t>
            </a:r>
            <a:r>
              <a:rPr lang="en-US" altLang="ko-KR" sz="1300" dirty="0"/>
              <a:t>element name=</a:t>
            </a:r>
            <a:r>
              <a:rPr lang="en-US" altLang="ko-KR" sz="1300" i="1" dirty="0"/>
              <a:t>"base" disable="true" /&gt;</a:t>
            </a:r>
          </a:p>
          <a:p>
            <a:r>
              <a:rPr lang="en-US" altLang="ko-KR" sz="1300" dirty="0"/>
              <a:t>&lt;/</a:t>
            </a:r>
            <a:r>
              <a:rPr lang="en-US" altLang="ko-KR" sz="1300" dirty="0" err="1"/>
              <a:t>elementRule</a:t>
            </a:r>
            <a:r>
              <a:rPr lang="en-US" altLang="ko-KR" sz="1300" dirty="0" smtClean="0"/>
              <a:t>&gt;</a:t>
            </a:r>
          </a:p>
          <a:p>
            <a:endParaRPr lang="en-US" altLang="ko-KR" sz="1300" b="1" dirty="0" smtClean="0"/>
          </a:p>
          <a:p>
            <a:r>
              <a:rPr lang="en-US" altLang="ko-KR" sz="1300" dirty="0"/>
              <a:t>&lt;</a:t>
            </a:r>
            <a:r>
              <a:rPr lang="en-US" altLang="ko-KR" sz="1300" dirty="0" err="1"/>
              <a:t>attributeRule</a:t>
            </a:r>
            <a:r>
              <a:rPr lang="en-US" altLang="ko-KR" sz="1300" dirty="0"/>
              <a:t>&gt;</a:t>
            </a:r>
            <a:endParaRPr lang="en-US" altLang="ko-KR" sz="1300" b="1" dirty="0"/>
          </a:p>
          <a:p>
            <a:r>
              <a:rPr lang="en-US" altLang="ko-KR" sz="1300" dirty="0" smtClean="0"/>
              <a:t>    &lt;</a:t>
            </a:r>
            <a:r>
              <a:rPr lang="en-US" altLang="ko-KR" sz="1300" dirty="0"/>
              <a:t>attribute name=</a:t>
            </a:r>
            <a:r>
              <a:rPr lang="en-US" altLang="ko-KR" sz="1300" i="1" dirty="0"/>
              <a:t>"</a:t>
            </a:r>
            <a:r>
              <a:rPr lang="en-US" altLang="ko-KR" sz="1300" i="1" dirty="0" err="1"/>
              <a:t>src</a:t>
            </a:r>
            <a:r>
              <a:rPr lang="en-US" altLang="ko-KR" sz="1300" i="1" dirty="0"/>
              <a:t>" base64Decoding="true"&gt;</a:t>
            </a:r>
          </a:p>
          <a:p>
            <a:r>
              <a:rPr lang="en-US" altLang="ko-KR" sz="1300" dirty="0" smtClean="0"/>
              <a:t>       &lt;</a:t>
            </a:r>
            <a:r>
              <a:rPr lang="en-US" altLang="ko-KR" sz="1300" dirty="0" err="1"/>
              <a:t>notAllowedPattern</a:t>
            </a:r>
            <a:r>
              <a:rPr lang="en-US" altLang="ko-KR" sz="1300" dirty="0"/>
              <a:t>&gt;&lt;![CDATA[(?</a:t>
            </a:r>
            <a:r>
              <a:rPr lang="en-US" altLang="ko-KR" sz="1300" dirty="0" err="1"/>
              <a:t>i:s</a:t>
            </a:r>
            <a:r>
              <a:rPr lang="en-US" altLang="ko-KR" sz="1300" dirty="0"/>
              <a:t>\\*c\\*r\\*</a:t>
            </a:r>
            <a:r>
              <a:rPr lang="en-US" altLang="ko-KR" sz="1300" dirty="0" err="1"/>
              <a:t>i</a:t>
            </a:r>
            <a:r>
              <a:rPr lang="en-US" altLang="ko-KR" sz="1300" dirty="0"/>
              <a:t>\\*p\\*t\\*:)]]&gt;&lt;/</a:t>
            </a:r>
            <a:r>
              <a:rPr lang="en-US" altLang="ko-KR" sz="1300" dirty="0" err="1"/>
              <a:t>notAllowedPattern</a:t>
            </a:r>
            <a:r>
              <a:rPr lang="en-US" altLang="ko-KR" sz="1300" dirty="0"/>
              <a:t>&gt;</a:t>
            </a:r>
          </a:p>
          <a:p>
            <a:r>
              <a:rPr lang="en-US" altLang="ko-KR" sz="1300" dirty="0" smtClean="0"/>
              <a:t>    &lt;/</a:t>
            </a:r>
            <a:r>
              <a:rPr lang="en-US" altLang="ko-KR" sz="1300" dirty="0"/>
              <a:t>attribute</a:t>
            </a:r>
            <a:r>
              <a:rPr lang="en-US" altLang="ko-KR" sz="1300" dirty="0" smtClean="0"/>
              <a:t>&gt;</a:t>
            </a:r>
          </a:p>
          <a:p>
            <a:r>
              <a:rPr lang="en-US" altLang="ko-KR" sz="1300" dirty="0"/>
              <a:t>&lt;/</a:t>
            </a:r>
            <a:r>
              <a:rPr lang="en-US" altLang="ko-KR" sz="1300" dirty="0" err="1"/>
              <a:t>attributeRule</a:t>
            </a:r>
            <a:r>
              <a:rPr lang="en-US" altLang="ko-KR" sz="1300" dirty="0"/>
              <a:t>&gt;</a:t>
            </a:r>
            <a:endParaRPr lang="en-US" altLang="ko-KR" sz="13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6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Lucy-</a:t>
            </a:r>
            <a:r>
              <a:rPr lang="en-US" altLang="ko-KR" dirty="0" err="1">
                <a:latin typeface="+mj-ea"/>
              </a:rPr>
              <a:t>Xss</a:t>
            </a:r>
            <a:r>
              <a:rPr lang="en-US" altLang="ko-KR" dirty="0">
                <a:latin typeface="+mj-ea"/>
              </a:rPr>
              <a:t>-Filter </a:t>
            </a:r>
            <a:r>
              <a:rPr lang="ko-KR" altLang="en-US" dirty="0">
                <a:latin typeface="+mj-ea"/>
              </a:rPr>
              <a:t>사용법 </a:t>
            </a:r>
            <a:r>
              <a:rPr lang="en-US" altLang="ko-KR" sz="2400" dirty="0">
                <a:latin typeface="+mj-ea"/>
              </a:rPr>
              <a:t>- </a:t>
            </a:r>
            <a:r>
              <a:rPr lang="en-US" altLang="ko-KR" sz="2400" dirty="0" err="1">
                <a:latin typeface="+mj-ea"/>
              </a:rPr>
              <a:t>XssSaxFilter</a:t>
            </a:r>
            <a:r>
              <a:rPr lang="en-US" altLang="ko-KR" sz="2400" dirty="0">
                <a:latin typeface="+mj-ea"/>
              </a:rPr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4760" y="1196752"/>
            <a:ext cx="700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+mn-ea"/>
              </a:rPr>
              <a:t>com.nhncorp.lucy.security.xss.XssSaxFilter</a:t>
            </a:r>
            <a:endParaRPr lang="ko-KR" altLang="en-US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6960" y="1619799"/>
            <a:ext cx="8542279" cy="23922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latin typeface="+mn-ea"/>
            </a:endParaRPr>
          </a:p>
          <a:p>
            <a:endParaRPr lang="ko-KR" altLang="ko-KR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703710"/>
            <a:ext cx="8441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@Test</a:t>
            </a:r>
          </a:p>
          <a:p>
            <a:r>
              <a:rPr lang="en-US" altLang="ko-KR" b="1" dirty="0">
                <a:latin typeface="+mn-ea"/>
              </a:rPr>
              <a:t>public void </a:t>
            </a:r>
            <a:r>
              <a:rPr lang="en-US" altLang="ko-KR" b="1" dirty="0" err="1">
                <a:latin typeface="+mn-ea"/>
              </a:rPr>
              <a:t>testDirtyCodeFiltering</a:t>
            </a:r>
            <a:r>
              <a:rPr lang="en-US" altLang="ko-KR" b="1" dirty="0">
                <a:latin typeface="+mn-ea"/>
              </a:rPr>
              <a:t>() throws Exception {</a:t>
            </a:r>
          </a:p>
          <a:p>
            <a:r>
              <a:rPr lang="en-US" altLang="ko-KR" dirty="0" smtClean="0">
                <a:latin typeface="+mn-ea"/>
              </a:rPr>
              <a:t>    </a:t>
            </a:r>
            <a:r>
              <a:rPr lang="en-US" altLang="ko-KR" dirty="0" err="1" smtClean="0">
                <a:latin typeface="+mn-ea"/>
              </a:rPr>
              <a:t>XssSaxFilter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filter = </a:t>
            </a:r>
            <a:r>
              <a:rPr lang="en-US" altLang="ko-KR" dirty="0" err="1">
                <a:latin typeface="+mn-ea"/>
              </a:rPr>
              <a:t>XssSaxFilter.</a:t>
            </a:r>
            <a:r>
              <a:rPr lang="en-US" altLang="ko-KR" i="1" dirty="0" err="1">
                <a:latin typeface="+mn-ea"/>
              </a:rPr>
              <a:t>getInstance</a:t>
            </a:r>
            <a:r>
              <a:rPr lang="en-US" altLang="ko-KR" i="1" dirty="0">
                <a:latin typeface="+mn-ea"/>
              </a:rPr>
              <a:t>("lucy-xss-superset-sax.xml");</a:t>
            </a:r>
          </a:p>
          <a:p>
            <a:r>
              <a:rPr lang="en-US" altLang="ko-KR" dirty="0" smtClean="0">
                <a:latin typeface="+mn-ea"/>
              </a:rPr>
              <a:t>    String </a:t>
            </a:r>
            <a:r>
              <a:rPr lang="en-US" altLang="ko-KR" dirty="0">
                <a:latin typeface="+mn-ea"/>
              </a:rPr>
              <a:t>dirty = "&lt;IMG SRC=\"</a:t>
            </a:r>
            <a:r>
              <a:rPr lang="en-US" altLang="ko-KR" dirty="0" err="1">
                <a:latin typeface="+mn-ea"/>
              </a:rPr>
              <a:t>javascript:alert</a:t>
            </a:r>
            <a:r>
              <a:rPr lang="en-US" altLang="ko-KR" dirty="0">
                <a:latin typeface="+mn-ea"/>
              </a:rPr>
              <a:t>!('XSS');\"&gt;";</a:t>
            </a:r>
          </a:p>
          <a:p>
            <a:r>
              <a:rPr lang="en-US" altLang="ko-KR" dirty="0" smtClean="0">
                <a:latin typeface="+mn-ea"/>
              </a:rPr>
              <a:t>    String </a:t>
            </a:r>
            <a:r>
              <a:rPr lang="en-US" altLang="ko-KR" dirty="0">
                <a:latin typeface="+mn-ea"/>
              </a:rPr>
              <a:t>clean = </a:t>
            </a:r>
            <a:r>
              <a:rPr lang="en-US" altLang="ko-KR" dirty="0" err="1">
                <a:latin typeface="+mn-ea"/>
              </a:rPr>
              <a:t>filter.doFilter</a:t>
            </a:r>
            <a:r>
              <a:rPr lang="en-US" altLang="ko-KR" dirty="0">
                <a:latin typeface="+mn-ea"/>
              </a:rPr>
              <a:t>(dirty);</a:t>
            </a:r>
          </a:p>
          <a:p>
            <a:r>
              <a:rPr lang="en-US" altLang="ko-KR" dirty="0" smtClean="0">
                <a:latin typeface="+mn-ea"/>
              </a:rPr>
              <a:t>     </a:t>
            </a:r>
            <a:r>
              <a:rPr lang="en-US" altLang="ko-KR" dirty="0" err="1" smtClean="0">
                <a:latin typeface="+mn-ea"/>
              </a:rPr>
              <a:t>System.</a:t>
            </a:r>
            <a:r>
              <a:rPr lang="en-US" altLang="ko-KR" b="1" i="1" dirty="0" err="1" smtClean="0">
                <a:latin typeface="+mn-ea"/>
              </a:rPr>
              <a:t>out.println</a:t>
            </a:r>
            <a:r>
              <a:rPr lang="en-US" altLang="ko-KR" b="1" i="1" dirty="0">
                <a:latin typeface="+mn-ea"/>
              </a:rPr>
              <a:t>("clean : " + clean);</a:t>
            </a:r>
          </a:p>
          <a:p>
            <a:r>
              <a:rPr lang="en-US" altLang="ko-KR" dirty="0" smtClean="0">
                <a:latin typeface="+mn-ea"/>
              </a:rPr>
              <a:t>     </a:t>
            </a:r>
            <a:r>
              <a:rPr lang="en-US" altLang="ko-KR" dirty="0" err="1" smtClean="0">
                <a:latin typeface="+mn-ea"/>
              </a:rPr>
              <a:t>Assert.</a:t>
            </a:r>
            <a:r>
              <a:rPr lang="en-US" altLang="ko-KR" i="1" dirty="0" err="1" smtClean="0">
                <a:latin typeface="+mn-ea"/>
              </a:rPr>
              <a:t>assertFalse</a:t>
            </a:r>
            <a:r>
              <a:rPr lang="en-US" altLang="ko-KR" i="1" dirty="0">
                <a:latin typeface="+mn-ea"/>
              </a:rPr>
              <a:t>("\n" + dirty + "\n" + clean, </a:t>
            </a:r>
            <a:r>
              <a:rPr lang="en-US" altLang="ko-KR" i="1" dirty="0" err="1">
                <a:latin typeface="+mn-ea"/>
              </a:rPr>
              <a:t>dirty.equals</a:t>
            </a:r>
            <a:r>
              <a:rPr lang="en-US" altLang="ko-KR" i="1" dirty="0">
                <a:latin typeface="+mn-ea"/>
              </a:rPr>
              <a:t>(clean));</a:t>
            </a:r>
          </a:p>
          <a:p>
            <a:r>
              <a:rPr lang="en-US" altLang="ko-KR" dirty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8" y="4221088"/>
            <a:ext cx="4448796" cy="12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Lucy-</a:t>
            </a:r>
            <a:r>
              <a:rPr lang="en-US" altLang="ko-KR" dirty="0" err="1">
                <a:latin typeface="+mj-ea"/>
              </a:rPr>
              <a:t>Xss</a:t>
            </a:r>
            <a:r>
              <a:rPr lang="en-US" altLang="ko-KR" dirty="0">
                <a:latin typeface="+mj-ea"/>
              </a:rPr>
              <a:t>-Filter </a:t>
            </a:r>
            <a:r>
              <a:rPr lang="ko-KR" altLang="en-US" dirty="0">
                <a:latin typeface="+mj-ea"/>
              </a:rPr>
              <a:t>사용법 </a:t>
            </a:r>
            <a:r>
              <a:rPr lang="en-US" altLang="ko-KR" sz="2400" dirty="0">
                <a:latin typeface="+mj-ea"/>
              </a:rPr>
              <a:t>- </a:t>
            </a:r>
            <a:r>
              <a:rPr lang="en-US" altLang="ko-KR" sz="2400" dirty="0" err="1">
                <a:latin typeface="+mj-ea"/>
              </a:rPr>
              <a:t>XssSaxFilter</a:t>
            </a:r>
            <a:r>
              <a:rPr lang="en-US" altLang="ko-KR" sz="2400" dirty="0">
                <a:latin typeface="+mj-ea"/>
              </a:rPr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4759" y="1196752"/>
            <a:ext cx="87030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latin typeface="+mn-ea"/>
              </a:rPr>
              <a:t>com.nhncorp.lucy.security.xss.event.ElementListener</a:t>
            </a:r>
            <a:endParaRPr lang="en-US" altLang="ko-KR" sz="1400" b="1" dirty="0" smtClean="0">
              <a:latin typeface="+mn-ea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sz="1400" b="1" dirty="0">
              <a:latin typeface="+mn-ea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ko-KR" sz="1400" b="1" dirty="0">
                <a:latin typeface="+mn-ea"/>
              </a:rPr>
              <a:t>악의적인 </a:t>
            </a:r>
            <a:r>
              <a:rPr lang="en-US" altLang="ko-KR" sz="1400" b="1" dirty="0">
                <a:latin typeface="+mn-ea"/>
              </a:rPr>
              <a:t>XSS </a:t>
            </a:r>
            <a:r>
              <a:rPr lang="ko-KR" altLang="ko-KR" sz="1400" b="1" dirty="0">
                <a:latin typeface="+mn-ea"/>
              </a:rPr>
              <a:t>코드를 변환</a:t>
            </a:r>
            <a:r>
              <a:rPr lang="en-US" altLang="ko-KR" sz="1400" b="1" dirty="0">
                <a:latin typeface="+mn-ea"/>
              </a:rPr>
              <a:t>/</a:t>
            </a:r>
            <a:r>
              <a:rPr lang="ko-KR" altLang="ko-KR" sz="1400" b="1" dirty="0">
                <a:latin typeface="+mn-ea"/>
              </a:rPr>
              <a:t>삭제하는 기능 외에 특정 요소에 하위 요소를 추가하거나 데이터를 변경해야 하는 경우가 발생할 수 있다</a:t>
            </a:r>
            <a:r>
              <a:rPr lang="en-US" altLang="ko-KR" sz="1400" b="1" dirty="0">
                <a:latin typeface="+mn-ea"/>
              </a:rPr>
              <a:t>. </a:t>
            </a:r>
            <a:r>
              <a:rPr lang="en-US" altLang="ko-KR" sz="1400" b="1" dirty="0" err="1">
                <a:latin typeface="+mn-ea"/>
              </a:rPr>
              <a:t>ElementListener</a:t>
            </a:r>
            <a:r>
              <a:rPr lang="ko-KR" altLang="ko-KR" sz="1400" b="1" dirty="0">
                <a:latin typeface="+mn-ea"/>
              </a:rPr>
              <a:t>는 설정 기반으로 요소를 처리할 때 이벤트를 획득하여 별도의 작업을 추가할 수 있는 기능을 제공한다</a:t>
            </a:r>
            <a:r>
              <a:rPr lang="en-US" altLang="ko-KR" sz="1400" b="1" dirty="0">
                <a:latin typeface="+mn-ea"/>
              </a:rPr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ko-KR" altLang="ko-KR" sz="1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b="1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6960" y="2395072"/>
            <a:ext cx="8542279" cy="2448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latin typeface="+mn-ea"/>
            </a:endParaRPr>
          </a:p>
          <a:p>
            <a:endParaRPr lang="ko-KR" altLang="ko-KR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556506"/>
            <a:ext cx="84416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public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class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EmbedListener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implements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ElementListener</a:t>
            </a:r>
            <a:r>
              <a:rPr lang="en-US" altLang="ko-KR" sz="1400" dirty="0">
                <a:latin typeface="+mn-ea"/>
              </a:rPr>
              <a:t> {</a:t>
            </a:r>
            <a:endParaRPr lang="ko-KR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 </a:t>
            </a:r>
            <a:endParaRPr lang="ko-KR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b="1" dirty="0">
                <a:latin typeface="+mn-ea"/>
              </a:rPr>
              <a:t>public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void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handleElement</a:t>
            </a:r>
            <a:r>
              <a:rPr lang="en-US" altLang="ko-KR" sz="1400" dirty="0">
                <a:latin typeface="+mn-ea"/>
              </a:rPr>
              <a:t>(Element e) {</a:t>
            </a:r>
            <a:endParaRPr lang="ko-KR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    // </a:t>
            </a:r>
            <a:r>
              <a:rPr lang="en-US" altLang="ko-KR" sz="1400" dirty="0" err="1">
                <a:latin typeface="+mn-ea"/>
              </a:rPr>
              <a:t>autostart</a:t>
            </a:r>
            <a:r>
              <a:rPr lang="en-US" altLang="ko-KR" sz="1400" dirty="0">
                <a:latin typeface="+mn-ea"/>
              </a:rPr>
              <a:t>="false" </a:t>
            </a:r>
            <a:r>
              <a:rPr lang="ko-KR" altLang="ko-KR" sz="1400" dirty="0">
                <a:latin typeface="+mn-ea"/>
              </a:rPr>
              <a:t>추가</a:t>
            </a:r>
          </a:p>
          <a:p>
            <a:r>
              <a:rPr lang="en-US" altLang="ko-KR" sz="1400" dirty="0">
                <a:latin typeface="+mn-ea"/>
              </a:rPr>
              <a:t>        </a:t>
            </a:r>
            <a:r>
              <a:rPr lang="en-US" altLang="ko-KR" sz="1400" dirty="0" err="1">
                <a:latin typeface="+mn-ea"/>
              </a:rPr>
              <a:t>e.putAttribute</a:t>
            </a:r>
            <a:r>
              <a:rPr lang="en-US" altLang="ko-KR" sz="1400" dirty="0">
                <a:latin typeface="+mn-ea"/>
              </a:rPr>
              <a:t>("</a:t>
            </a:r>
            <a:r>
              <a:rPr lang="en-US" altLang="ko-KR" sz="1400" dirty="0" err="1">
                <a:latin typeface="+mn-ea"/>
              </a:rPr>
              <a:t>autostart</a:t>
            </a:r>
            <a:r>
              <a:rPr lang="en-US" altLang="ko-KR" sz="1400" dirty="0">
                <a:latin typeface="+mn-ea"/>
              </a:rPr>
              <a:t>", "\"false\"");</a:t>
            </a:r>
            <a:endParaRPr lang="ko-KR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 </a:t>
            </a:r>
            <a:endParaRPr lang="ko-KR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    // &lt;</a:t>
            </a:r>
            <a:r>
              <a:rPr lang="en-US" altLang="ko-KR" sz="1400" dirty="0" err="1">
                <a:latin typeface="+mn-ea"/>
              </a:rPr>
              <a:t>param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ko-KR" sz="1400" dirty="0">
                <a:latin typeface="+mn-ea"/>
              </a:rPr>
              <a:t>요소 추가</a:t>
            </a:r>
          </a:p>
          <a:p>
            <a:r>
              <a:rPr lang="en-US" altLang="ko-KR" sz="1400" dirty="0">
                <a:latin typeface="+mn-ea"/>
              </a:rPr>
              <a:t>        </a:t>
            </a:r>
            <a:r>
              <a:rPr lang="en-US" altLang="ko-KR" sz="1400" dirty="0" err="1">
                <a:latin typeface="+mn-ea"/>
              </a:rPr>
              <a:t>e.addContent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b="1" dirty="0">
                <a:latin typeface="+mn-ea"/>
              </a:rPr>
              <a:t>new</a:t>
            </a:r>
            <a:r>
              <a:rPr lang="en-US" altLang="ko-KR" sz="1400" dirty="0">
                <a:latin typeface="+mn-ea"/>
              </a:rPr>
              <a:t> Element("</a:t>
            </a:r>
            <a:r>
              <a:rPr lang="en-US" altLang="ko-KR" sz="1400" dirty="0" err="1">
                <a:latin typeface="+mn-ea"/>
              </a:rPr>
              <a:t>param</a:t>
            </a:r>
            <a:r>
              <a:rPr lang="en-US" altLang="ko-KR" sz="1400" dirty="0">
                <a:latin typeface="+mn-ea"/>
              </a:rPr>
              <a:t>"));</a:t>
            </a:r>
            <a:endParaRPr lang="ko-KR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}</a:t>
            </a:r>
            <a:endParaRPr lang="ko-KR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</a:t>
            </a:r>
            <a:endParaRPr lang="ko-KR" altLang="ko-KR" sz="1400" dirty="0">
              <a:latin typeface="+mn-ea"/>
            </a:endParaRPr>
          </a:p>
          <a:p>
            <a:endParaRPr lang="ko-KR" altLang="ko-KR" sz="1400" b="1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508" y="4859655"/>
            <a:ext cx="8542279" cy="10879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latin typeface="+mn-ea"/>
            </a:endParaRPr>
          </a:p>
          <a:p>
            <a:endParaRPr lang="ko-KR" altLang="ko-KR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516" y="4947339"/>
            <a:ext cx="844169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&lt;element name=</a:t>
            </a:r>
            <a:r>
              <a:rPr lang="en-US" altLang="ko-KR" sz="1400" i="1" dirty="0">
                <a:latin typeface="+mn-ea"/>
              </a:rPr>
              <a:t>"embed"</a:t>
            </a:r>
            <a:r>
              <a:rPr lang="en-US" altLang="ko-KR" sz="1400" dirty="0">
                <a:latin typeface="+mn-ea"/>
              </a:rPr>
              <a:t>&gt;</a:t>
            </a:r>
            <a:endParaRPr lang="ko-KR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&lt;!-- </a:t>
            </a:r>
            <a:r>
              <a:rPr lang="en-US" altLang="ko-KR" sz="1400" dirty="0" err="1">
                <a:latin typeface="+mn-ea"/>
              </a:rPr>
              <a:t>ElementListener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ko-KR" sz="1400" dirty="0">
                <a:latin typeface="+mn-ea"/>
              </a:rPr>
              <a:t>인터페이스를 구현한 클래스 이름을 기술한다</a:t>
            </a:r>
            <a:r>
              <a:rPr lang="en-US" altLang="ko-KR" sz="1400" dirty="0">
                <a:latin typeface="+mn-ea"/>
              </a:rPr>
              <a:t>. --&gt;</a:t>
            </a:r>
            <a:endParaRPr lang="ko-KR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&lt;listener&gt;</a:t>
            </a:r>
            <a:r>
              <a:rPr lang="en-US" altLang="ko-KR" sz="1400" dirty="0" err="1">
                <a:latin typeface="+mn-ea"/>
              </a:rPr>
              <a:t>com.nhncorp.lucy.security.xss.test.EmbedListener</a:t>
            </a:r>
            <a:r>
              <a:rPr lang="en-US" altLang="ko-KR" sz="1400" dirty="0">
                <a:latin typeface="+mn-ea"/>
              </a:rPr>
              <a:t>&lt;/listener&gt;</a:t>
            </a:r>
            <a:endParaRPr lang="ko-KR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&lt;/element&gt;</a:t>
            </a:r>
            <a:endParaRPr lang="ko-KR" altLang="ko-KR" sz="1400" dirty="0">
              <a:latin typeface="+mn-ea"/>
            </a:endParaRPr>
          </a:p>
          <a:p>
            <a:endParaRPr lang="ko-KR" altLang="ko-KR" sz="1400" b="1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453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1800"/>
              </a:spcBef>
            </a:pPr>
            <a:r>
              <a:rPr lang="en-US" altLang="ko-KR" b="1" dirty="0" smtClean="0">
                <a:latin typeface="+mn-ea"/>
              </a:rPr>
              <a:t>XSS </a:t>
            </a:r>
            <a:r>
              <a:rPr lang="ko-KR" altLang="en-US" b="1" dirty="0">
                <a:latin typeface="+mn-ea"/>
              </a:rPr>
              <a:t>소개</a:t>
            </a:r>
            <a:endParaRPr lang="en-US" altLang="ko-KR" b="1" dirty="0">
              <a:latin typeface="+mn-ea"/>
            </a:endParaRPr>
          </a:p>
          <a:p>
            <a:pPr marL="228600" indent="-228600">
              <a:spcBef>
                <a:spcPts val="1800"/>
              </a:spcBef>
            </a:pPr>
            <a:r>
              <a:rPr lang="en-US" altLang="ko-KR" b="1" dirty="0">
                <a:latin typeface="+mn-ea"/>
              </a:rPr>
              <a:t>XSS </a:t>
            </a:r>
            <a:r>
              <a:rPr lang="ko-KR" altLang="en-US" b="1" dirty="0">
                <a:latin typeface="+mn-ea"/>
              </a:rPr>
              <a:t>공격 유형</a:t>
            </a:r>
            <a:r>
              <a:rPr lang="en-US" altLang="ko-KR" b="1" dirty="0">
                <a:latin typeface="+mn-ea"/>
              </a:rPr>
              <a:t> </a:t>
            </a:r>
          </a:p>
          <a:p>
            <a:pPr marL="228600" indent="-228600">
              <a:spcBef>
                <a:spcPts val="1800"/>
              </a:spcBef>
            </a:pPr>
            <a:r>
              <a:rPr lang="en-US" altLang="ko-KR" b="1" dirty="0">
                <a:latin typeface="+mn-ea"/>
              </a:rPr>
              <a:t>XSS </a:t>
            </a:r>
            <a:r>
              <a:rPr lang="ko-KR" altLang="en-US" b="1" dirty="0">
                <a:latin typeface="+mn-ea"/>
              </a:rPr>
              <a:t>방어 방법</a:t>
            </a:r>
            <a:endParaRPr lang="en-US" altLang="ko-KR" b="1" dirty="0">
              <a:latin typeface="+mn-ea"/>
            </a:endParaRPr>
          </a:p>
          <a:p>
            <a:pPr marL="228600" indent="-228600">
              <a:spcBef>
                <a:spcPts val="1800"/>
              </a:spcBef>
            </a:pPr>
            <a:r>
              <a:rPr lang="en-US" altLang="ko-KR" b="1" dirty="0">
                <a:latin typeface="+mn-ea"/>
              </a:rPr>
              <a:t>Lucy-</a:t>
            </a:r>
            <a:r>
              <a:rPr lang="en-US" altLang="ko-KR" b="1" dirty="0" err="1">
                <a:latin typeface="+mn-ea"/>
              </a:rPr>
              <a:t>Xss</a:t>
            </a:r>
            <a:r>
              <a:rPr lang="en-US" altLang="ko-KR" b="1" dirty="0">
                <a:latin typeface="+mn-ea"/>
              </a:rPr>
              <a:t>-Filter </a:t>
            </a:r>
            <a:r>
              <a:rPr lang="ko-KR" altLang="en-US" b="1" dirty="0">
                <a:latin typeface="+mn-ea"/>
              </a:rPr>
              <a:t>소개</a:t>
            </a:r>
            <a:endParaRPr lang="en-US" altLang="ko-KR" b="1" dirty="0">
              <a:latin typeface="+mn-ea"/>
            </a:endParaRPr>
          </a:p>
          <a:p>
            <a:pPr marL="228600" indent="-228600">
              <a:spcBef>
                <a:spcPts val="1800"/>
              </a:spcBef>
            </a:pPr>
            <a:r>
              <a:rPr lang="en-US" altLang="ko-KR" b="1" dirty="0">
                <a:latin typeface="+mn-ea"/>
              </a:rPr>
              <a:t>Lucy-</a:t>
            </a:r>
            <a:r>
              <a:rPr lang="en-US" altLang="ko-KR" b="1" dirty="0" err="1">
                <a:latin typeface="+mn-ea"/>
              </a:rPr>
              <a:t>Xss</a:t>
            </a:r>
            <a:r>
              <a:rPr lang="en-US" altLang="ko-KR" b="1" dirty="0">
                <a:latin typeface="+mn-ea"/>
              </a:rPr>
              <a:t>-Servlet-Filter </a:t>
            </a:r>
            <a:r>
              <a:rPr lang="ko-KR" altLang="en-US" b="1" dirty="0">
                <a:latin typeface="+mn-ea"/>
              </a:rPr>
              <a:t>소개</a:t>
            </a:r>
            <a:endParaRPr lang="en-US" altLang="ko-KR" b="1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0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Lucy-</a:t>
            </a:r>
            <a:r>
              <a:rPr lang="en-US" altLang="ko-KR" dirty="0" err="1">
                <a:latin typeface="+mj-ea"/>
              </a:rPr>
              <a:t>Xss</a:t>
            </a:r>
            <a:r>
              <a:rPr lang="en-US" altLang="ko-KR" dirty="0">
                <a:latin typeface="+mj-ea"/>
              </a:rPr>
              <a:t>-Filter </a:t>
            </a:r>
            <a:r>
              <a:rPr lang="ko-KR" altLang="en-US" dirty="0">
                <a:latin typeface="+mj-ea"/>
              </a:rPr>
              <a:t>사용법 </a:t>
            </a:r>
            <a:r>
              <a:rPr lang="en-US" altLang="ko-KR" sz="2400" dirty="0">
                <a:latin typeface="+mj-ea"/>
              </a:rPr>
              <a:t>- </a:t>
            </a:r>
            <a:r>
              <a:rPr lang="en-US" altLang="ko-KR" sz="2400" dirty="0" err="1">
                <a:latin typeface="+mj-ea"/>
              </a:rPr>
              <a:t>XssSaxFilter</a:t>
            </a:r>
            <a:r>
              <a:rPr lang="en-US" altLang="ko-KR" sz="2400" dirty="0">
                <a:latin typeface="+mj-ea"/>
              </a:rPr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4759" y="1196752"/>
            <a:ext cx="8703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latin typeface="+mn-ea"/>
              </a:rPr>
              <a:t>com.nhncorp.lucy.security.xss.event</a:t>
            </a:r>
            <a:r>
              <a:rPr lang="en-US" altLang="ko-KR" sz="1400" b="1" dirty="0" smtClean="0">
                <a:latin typeface="+mn-ea"/>
              </a:rPr>
              <a:t>.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err="1" smtClean="0">
                <a:latin typeface="+mn-ea"/>
              </a:rPr>
              <a:t>AttributeListener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b="1" dirty="0">
                <a:latin typeface="+mn-ea"/>
              </a:rPr>
              <a:t>특정</a:t>
            </a:r>
            <a:r>
              <a:rPr lang="en-US" altLang="ko-KR" sz="1400" b="1" dirty="0">
                <a:latin typeface="+mn-ea"/>
              </a:rPr>
              <a:t> Attribute</a:t>
            </a:r>
            <a:r>
              <a:rPr lang="ko-KR" altLang="ko-KR" sz="1400" b="1" dirty="0">
                <a:latin typeface="+mn-ea"/>
              </a:rPr>
              <a:t>에 대한 이벤트</a:t>
            </a:r>
            <a:r>
              <a:rPr lang="en-US" altLang="ko-KR" sz="1400" b="1" dirty="0">
                <a:latin typeface="+mn-ea"/>
              </a:rPr>
              <a:t> Listener </a:t>
            </a:r>
            <a:r>
              <a:rPr lang="ko-KR" altLang="ko-KR" sz="1400" b="1" dirty="0">
                <a:latin typeface="+mn-ea"/>
              </a:rPr>
              <a:t>설정이다</a:t>
            </a:r>
            <a:r>
              <a:rPr lang="en-US" altLang="ko-KR" sz="1400" b="1" dirty="0">
                <a:latin typeface="+mn-ea"/>
              </a:rPr>
              <a:t>. </a:t>
            </a:r>
            <a:r>
              <a:rPr lang="ko-KR" altLang="ko-KR" sz="1400" b="1" dirty="0">
                <a:latin typeface="+mn-ea"/>
              </a:rPr>
              <a:t>가령 특정</a:t>
            </a:r>
            <a:r>
              <a:rPr lang="en-US" altLang="ko-KR" sz="1400" b="1" dirty="0">
                <a:latin typeface="+mn-ea"/>
              </a:rPr>
              <a:t> attribute</a:t>
            </a:r>
            <a:r>
              <a:rPr lang="ko-KR" altLang="ko-KR" sz="1400" b="1" dirty="0">
                <a:latin typeface="+mn-ea"/>
              </a:rPr>
              <a:t>에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err="1">
                <a:latin typeface="+mn-ea"/>
              </a:rPr>
              <a:t>AttributeListener</a:t>
            </a:r>
            <a:r>
              <a:rPr lang="ko-KR" altLang="ko-KR" sz="1400" b="1" dirty="0">
                <a:latin typeface="+mn-ea"/>
              </a:rPr>
              <a:t>를 설정하면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ko-KR" sz="1400" b="1" dirty="0">
                <a:latin typeface="+mn-ea"/>
              </a:rPr>
              <a:t>모든</a:t>
            </a:r>
            <a:r>
              <a:rPr lang="en-US" altLang="ko-KR" sz="1400" b="1" dirty="0">
                <a:latin typeface="+mn-ea"/>
              </a:rPr>
              <a:t> Element</a:t>
            </a:r>
            <a:r>
              <a:rPr lang="ko-KR" altLang="ko-KR" sz="1400" b="1" dirty="0">
                <a:latin typeface="+mn-ea"/>
              </a:rPr>
              <a:t>의 해당</a:t>
            </a:r>
            <a:r>
              <a:rPr lang="en-US" altLang="ko-KR" sz="1400" b="1" dirty="0">
                <a:latin typeface="+mn-ea"/>
              </a:rPr>
              <a:t> attribute </a:t>
            </a:r>
            <a:r>
              <a:rPr lang="ko-KR" altLang="ko-KR" sz="1400" b="1" dirty="0">
                <a:latin typeface="+mn-ea"/>
              </a:rPr>
              <a:t>에 대해 특정 작업을 수행할 수 있다</a:t>
            </a:r>
            <a:r>
              <a:rPr lang="en-US" altLang="ko-KR" sz="1400" b="1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ko-KR" sz="14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b="1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6960" y="2348880"/>
            <a:ext cx="8542279" cy="2016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latin typeface="+mn-ea"/>
            </a:endParaRPr>
          </a:p>
          <a:p>
            <a:endParaRPr lang="ko-KR" altLang="ko-KR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510314"/>
            <a:ext cx="8441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public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void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handleAttribute</a:t>
            </a:r>
            <a:r>
              <a:rPr lang="en-US" altLang="ko-KR" sz="1400" dirty="0">
                <a:latin typeface="+mn-ea"/>
              </a:rPr>
              <a:t>(Attribute </a:t>
            </a:r>
            <a:r>
              <a:rPr lang="en-US" altLang="ko-KR" sz="1400" dirty="0" err="1">
                <a:latin typeface="+mn-ea"/>
              </a:rPr>
              <a:t>attr</a:t>
            </a:r>
            <a:r>
              <a:rPr lang="en-US" altLang="ko-KR" sz="1400" dirty="0">
                <a:latin typeface="+mn-ea"/>
              </a:rPr>
              <a:t>) {</a:t>
            </a:r>
            <a:endParaRPr lang="ko-KR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b="1" dirty="0">
                <a:latin typeface="+mn-ea"/>
              </a:rPr>
              <a:t>if</a:t>
            </a:r>
            <a:r>
              <a:rPr lang="en-US" altLang="ko-KR" sz="1400" dirty="0">
                <a:latin typeface="+mn-ea"/>
              </a:rPr>
              <a:t> (!</a:t>
            </a:r>
            <a:r>
              <a:rPr lang="en-US" altLang="ko-KR" sz="1400" b="1" dirty="0" err="1">
                <a:latin typeface="+mn-ea"/>
              </a:rPr>
              <a:t>this</a:t>
            </a:r>
            <a:r>
              <a:rPr lang="en-US" altLang="ko-KR" sz="1400" dirty="0" err="1">
                <a:latin typeface="+mn-ea"/>
              </a:rPr>
              <a:t>.isWhiteUrl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attr.getValue</a:t>
            </a:r>
            <a:r>
              <a:rPr lang="en-US" altLang="ko-KR" sz="1400" dirty="0">
                <a:latin typeface="+mn-ea"/>
              </a:rPr>
              <a:t>())) {</a:t>
            </a:r>
            <a:endParaRPr lang="ko-KR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    </a:t>
            </a:r>
            <a:r>
              <a:rPr lang="en-US" altLang="ko-KR" sz="1400" dirty="0" err="1">
                <a:latin typeface="+mn-ea"/>
              </a:rPr>
              <a:t>attr.setValue</a:t>
            </a:r>
            <a:r>
              <a:rPr lang="en-US" altLang="ko-KR" sz="1400" dirty="0">
                <a:latin typeface="+mn-ea"/>
              </a:rPr>
              <a:t>("\"\"");</a:t>
            </a:r>
            <a:endParaRPr lang="ko-KR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}</a:t>
            </a:r>
            <a:endParaRPr lang="ko-KR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ko-KR" altLang="ko-KR" sz="1400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private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b="1" dirty="0" err="1">
                <a:latin typeface="+mn-ea"/>
              </a:rPr>
              <a:t>boolean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isWhiteUrl</a:t>
            </a:r>
            <a:r>
              <a:rPr lang="en-US" altLang="ko-KR" sz="1400" dirty="0">
                <a:latin typeface="+mn-ea"/>
              </a:rPr>
              <a:t>(String </a:t>
            </a:r>
            <a:r>
              <a:rPr lang="en-US" altLang="ko-KR" sz="1400" dirty="0" err="1">
                <a:latin typeface="+mn-ea"/>
              </a:rPr>
              <a:t>url</a:t>
            </a:r>
            <a:r>
              <a:rPr lang="en-US" altLang="ko-KR" sz="1400" dirty="0">
                <a:latin typeface="+mn-ea"/>
              </a:rPr>
              <a:t>) {</a:t>
            </a:r>
            <a:endParaRPr lang="ko-KR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	…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ko-KR" altLang="ko-KR" sz="1400" dirty="0">
              <a:latin typeface="+mn-ea"/>
            </a:endParaRPr>
          </a:p>
          <a:p>
            <a:endParaRPr lang="ko-KR" altLang="ko-KR" sz="1400" b="1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4581128"/>
            <a:ext cx="8542279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latin typeface="+mn-ea"/>
            </a:endParaRPr>
          </a:p>
          <a:p>
            <a:endParaRPr lang="ko-KR" altLang="ko-KR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672295"/>
            <a:ext cx="84416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attributeRule</a:t>
            </a:r>
            <a:r>
              <a:rPr lang="en-US" altLang="ko-KR" sz="1400" dirty="0">
                <a:latin typeface="+mn-ea"/>
              </a:rPr>
              <a:t>&gt;</a:t>
            </a:r>
            <a:endParaRPr lang="ko-KR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&lt;attribute name=</a:t>
            </a:r>
            <a:r>
              <a:rPr lang="en-US" altLang="ko-KR" sz="1400" i="1" dirty="0">
                <a:latin typeface="+mn-ea"/>
              </a:rPr>
              <a:t>"</a:t>
            </a:r>
            <a:r>
              <a:rPr lang="en-US" altLang="ko-KR" sz="1400" i="1" dirty="0" err="1">
                <a:latin typeface="+mn-ea"/>
              </a:rPr>
              <a:t>src</a:t>
            </a:r>
            <a:r>
              <a:rPr lang="en-US" altLang="ko-KR" sz="1400" i="1" dirty="0">
                <a:latin typeface="+mn-ea"/>
              </a:rPr>
              <a:t>"</a:t>
            </a:r>
            <a:r>
              <a:rPr lang="en-US" altLang="ko-KR" sz="1400" dirty="0">
                <a:latin typeface="+mn-ea"/>
              </a:rPr>
              <a:t>&gt;</a:t>
            </a:r>
            <a:endParaRPr lang="ko-KR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    &lt;listener&gt;</a:t>
            </a:r>
            <a:r>
              <a:rPr lang="en-US" altLang="ko-KR" sz="1400" dirty="0" err="1">
                <a:latin typeface="+mn-ea"/>
              </a:rPr>
              <a:t>com.nhncorp.lucy.security.xss.listener.SrcAttributeListener</a:t>
            </a:r>
            <a:r>
              <a:rPr lang="en-US" altLang="ko-KR" sz="1400" dirty="0">
                <a:latin typeface="+mn-ea"/>
              </a:rPr>
              <a:t>&lt;/listener&gt;</a:t>
            </a:r>
            <a:endParaRPr lang="ko-KR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&lt;/attribute&gt;</a:t>
            </a:r>
            <a:endParaRPr lang="ko-KR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&lt;/</a:t>
            </a:r>
            <a:r>
              <a:rPr lang="en-US" altLang="ko-KR" sz="1400" dirty="0" err="1">
                <a:latin typeface="+mn-ea"/>
              </a:rPr>
              <a:t>attributeRule</a:t>
            </a:r>
            <a:r>
              <a:rPr lang="en-US" altLang="ko-KR" sz="1400" dirty="0">
                <a:latin typeface="+mn-ea"/>
              </a:rPr>
              <a:t>&gt;</a:t>
            </a:r>
            <a:endParaRPr lang="ko-KR" altLang="ko-KR" sz="1400" dirty="0">
              <a:latin typeface="+mn-ea"/>
            </a:endParaRPr>
          </a:p>
          <a:p>
            <a:endParaRPr lang="ko-KR" altLang="ko-KR" sz="1400" b="1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453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Lucy-</a:t>
            </a:r>
            <a:r>
              <a:rPr lang="en-US" altLang="ko-KR" dirty="0" err="1">
                <a:latin typeface="+mj-ea"/>
              </a:rPr>
              <a:t>Xss</a:t>
            </a:r>
            <a:r>
              <a:rPr lang="en-US" altLang="ko-KR" dirty="0">
                <a:latin typeface="+mj-ea"/>
              </a:rPr>
              <a:t>-Filter </a:t>
            </a:r>
            <a:r>
              <a:rPr lang="ko-KR" altLang="en-US" dirty="0">
                <a:latin typeface="+mj-ea"/>
              </a:rPr>
              <a:t>사용법 </a:t>
            </a:r>
            <a:r>
              <a:rPr lang="en-US" altLang="ko-KR" sz="2400" dirty="0">
                <a:latin typeface="+mj-ea"/>
              </a:rPr>
              <a:t>- </a:t>
            </a:r>
            <a:r>
              <a:rPr lang="en-US" altLang="ko-KR" sz="2400" dirty="0" err="1">
                <a:latin typeface="+mj-ea"/>
              </a:rPr>
              <a:t>XssSaxFilter</a:t>
            </a:r>
            <a:r>
              <a:rPr lang="en-US" altLang="ko-KR" sz="2400" dirty="0">
                <a:latin typeface="+mj-ea"/>
              </a:rPr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4760" y="1196752"/>
            <a:ext cx="84416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XssPreventer</a:t>
            </a:r>
            <a:r>
              <a:rPr lang="en-US" altLang="ko-KR" b="1" dirty="0" smtClean="0">
                <a:latin typeface="+mn-ea"/>
              </a:rPr>
              <a:t>  </a:t>
            </a:r>
            <a:r>
              <a:rPr lang="en-US" altLang="ko-KR" sz="1200" b="1" dirty="0" smtClean="0">
                <a:latin typeface="+mn-ea"/>
              </a:rPr>
              <a:t>VS</a:t>
            </a:r>
            <a:r>
              <a:rPr lang="en-US" altLang="ko-KR" b="1" dirty="0" smtClean="0">
                <a:latin typeface="+mn-ea"/>
              </a:rPr>
              <a:t>  </a:t>
            </a:r>
            <a:r>
              <a:rPr lang="en-US" altLang="ko-KR" b="1" dirty="0" err="1" smtClean="0">
                <a:latin typeface="+mn-ea"/>
              </a:rPr>
              <a:t>XssFilter</a:t>
            </a:r>
            <a:endParaRPr lang="en-US" altLang="ko-KR" b="1" dirty="0" smtClean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latin typeface="+mn-ea"/>
              </a:rPr>
              <a:t>XssPreventer</a:t>
            </a:r>
            <a:r>
              <a:rPr lang="ko-KR" altLang="en-US" sz="1400" b="1" dirty="0" smtClean="0">
                <a:latin typeface="+mn-ea"/>
              </a:rPr>
              <a:t>는 </a:t>
            </a:r>
            <a:r>
              <a:rPr lang="ko-KR" altLang="en-US" sz="1400" b="1" dirty="0" err="1" smtClean="0">
                <a:latin typeface="+mn-ea"/>
              </a:rPr>
              <a:t>파라미터로</a:t>
            </a:r>
            <a:r>
              <a:rPr lang="ko-KR" altLang="en-US" sz="1400" b="1" dirty="0" smtClean="0">
                <a:latin typeface="+mn-ea"/>
              </a:rPr>
              <a:t> 받은 문자열을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단순히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escape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하는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XSS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공격 방어 라이브러리</a:t>
            </a: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latin typeface="+mn-ea"/>
              </a:rPr>
              <a:t>XssSaxFilter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는 보안에 중점을 두면서도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HTML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태그 또한 정상 동작하도록 하는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White List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방식의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XSS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공격 방어 라이브러리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즉 </a:t>
            </a:r>
            <a:r>
              <a:rPr lang="en-US" altLang="ko-KR" sz="1400" b="1" dirty="0" smtClean="0">
                <a:latin typeface="+mn-ea"/>
              </a:rPr>
              <a:t>HTML</a:t>
            </a:r>
            <a:r>
              <a:rPr lang="ko-KR" altLang="en-US" sz="1400" b="1" dirty="0">
                <a:latin typeface="+mn-ea"/>
              </a:rPr>
              <a:t>이 아닌 단순 텍스트 </a:t>
            </a:r>
            <a:r>
              <a:rPr lang="ko-KR" altLang="en-US" sz="1400" b="1" dirty="0" err="1">
                <a:latin typeface="+mn-ea"/>
              </a:rPr>
              <a:t>파라미터에</a:t>
            </a:r>
            <a:r>
              <a:rPr lang="ko-KR" altLang="en-US" sz="1400" b="1" dirty="0">
                <a:latin typeface="+mn-ea"/>
              </a:rPr>
              <a:t> 대해서는 </a:t>
            </a:r>
            <a:r>
              <a:rPr lang="en-US" altLang="ko-KR" sz="1400" b="1" dirty="0" err="1" smtClean="0">
                <a:latin typeface="+mn-ea"/>
              </a:rPr>
              <a:t>XssPreventer</a:t>
            </a:r>
            <a:r>
              <a:rPr lang="ko-KR" altLang="en-US" sz="1400" b="1" dirty="0">
                <a:latin typeface="+mn-ea"/>
              </a:rPr>
              <a:t>를 사용해 전체를 </a:t>
            </a:r>
            <a:r>
              <a:rPr lang="en-US" altLang="ko-KR" sz="1400" b="1" dirty="0">
                <a:latin typeface="+mn-ea"/>
              </a:rPr>
              <a:t>e</a:t>
            </a:r>
            <a:r>
              <a:rPr lang="en-US" altLang="ko-KR" sz="1400" b="1" dirty="0" smtClean="0">
                <a:latin typeface="+mn-ea"/>
              </a:rPr>
              <a:t>scape </a:t>
            </a:r>
            <a:r>
              <a:rPr lang="ko-KR" altLang="en-US" sz="1400" b="1" dirty="0">
                <a:latin typeface="+mn-ea"/>
              </a:rPr>
              <a:t>하는 것이 올바른 대응 방법이고 </a:t>
            </a:r>
            <a:r>
              <a:rPr lang="ko-KR" altLang="en-US" sz="1400" b="1" dirty="0" smtClean="0">
                <a:latin typeface="+mn-ea"/>
              </a:rPr>
              <a:t> 게시판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메일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방명록 등 </a:t>
            </a:r>
            <a:r>
              <a:rPr lang="en-US" altLang="ko-KR" sz="1400" b="1" dirty="0">
                <a:latin typeface="+mn-ea"/>
              </a:rPr>
              <a:t>HTML </a:t>
            </a:r>
            <a:r>
              <a:rPr lang="ko-KR" altLang="en-US" sz="1400" b="1" dirty="0">
                <a:latin typeface="+mn-ea"/>
              </a:rPr>
              <a:t>태그 기능이 필요한 서비스는 </a:t>
            </a:r>
            <a:r>
              <a:rPr lang="en-US" altLang="ko-KR" sz="1400" b="1" dirty="0" err="1" smtClean="0">
                <a:latin typeface="+mn-ea"/>
              </a:rPr>
              <a:t>XssSaxFilter</a:t>
            </a:r>
            <a:r>
              <a:rPr lang="ko-KR" altLang="en-US" sz="1400" b="1" dirty="0">
                <a:latin typeface="+mn-ea"/>
              </a:rPr>
              <a:t>를 사용해 </a:t>
            </a:r>
            <a:r>
              <a:rPr lang="ko-KR" altLang="en-US" sz="1400" b="1" dirty="0" err="1">
                <a:latin typeface="+mn-ea"/>
              </a:rPr>
              <a:t>필터링</a:t>
            </a:r>
            <a:r>
              <a:rPr lang="ko-KR" altLang="en-US" sz="1400" b="1" dirty="0">
                <a:latin typeface="+mn-ea"/>
              </a:rPr>
              <a:t> 하는 것이 효과적인 방법이므로 개발자는 두 가지 상황을 고려해 방어 라이브러리를 사용해야 한다</a:t>
            </a:r>
            <a:r>
              <a:rPr lang="en-US" altLang="ko-KR" sz="1400" b="1" dirty="0">
                <a:latin typeface="+mn-ea"/>
              </a:rPr>
              <a:t>. </a:t>
            </a:r>
            <a:endParaRPr lang="en-US" altLang="ko-KR" sz="1400" b="1" dirty="0" smtClean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ko-KR" altLang="en-US" sz="1400" b="1" dirty="0" smtClean="0">
                <a:latin typeface="+mn-ea"/>
              </a:rPr>
              <a:t> 마지막으로 </a:t>
            </a:r>
            <a:r>
              <a:rPr lang="ko-KR" altLang="en-US" sz="1400" b="1" dirty="0">
                <a:latin typeface="+mn-ea"/>
              </a:rPr>
              <a:t>사용자 입력데이터가 </a:t>
            </a:r>
            <a:r>
              <a:rPr lang="ko-KR" altLang="en-US" sz="1400" b="1" dirty="0" err="1">
                <a:latin typeface="+mn-ea"/>
              </a:rPr>
              <a:t>뷰에</a:t>
            </a:r>
            <a:r>
              <a:rPr lang="ko-KR" altLang="en-US" sz="1400" b="1" dirty="0">
                <a:latin typeface="+mn-ea"/>
              </a:rPr>
              <a:t> 다시 노출시킬 목적이 아닌 </a:t>
            </a:r>
            <a:r>
              <a:rPr lang="en-US" altLang="ko-KR" sz="1400" b="1" dirty="0">
                <a:latin typeface="+mn-ea"/>
              </a:rPr>
              <a:t>Business Logic</a:t>
            </a:r>
            <a:r>
              <a:rPr lang="ko-KR" altLang="en-US" sz="1400" b="1" dirty="0">
                <a:latin typeface="+mn-ea"/>
              </a:rPr>
              <a:t>에만 쓰이는 데이터일 경우에는 둘 다 사용하지 말아야 한다</a:t>
            </a:r>
            <a:r>
              <a:rPr lang="en-US" altLang="ko-KR" sz="1400" b="1" dirty="0">
                <a:latin typeface="+mn-ea"/>
              </a:rPr>
              <a:t>. </a:t>
            </a:r>
            <a:r>
              <a:rPr lang="ko-KR" altLang="en-US" sz="1400" b="1" dirty="0">
                <a:latin typeface="+mn-ea"/>
              </a:rPr>
              <a:t>불필요한 </a:t>
            </a:r>
            <a:r>
              <a:rPr lang="en-US" altLang="ko-KR" sz="1400" b="1" dirty="0" err="1">
                <a:latin typeface="+mn-ea"/>
              </a:rPr>
              <a:t>eacape</a:t>
            </a:r>
            <a:r>
              <a:rPr lang="en-US" altLang="ko-KR" sz="1400" b="1" dirty="0">
                <a:latin typeface="+mn-ea"/>
              </a:rPr>
              <a:t>/</a:t>
            </a:r>
            <a:r>
              <a:rPr lang="en-US" altLang="ko-KR" sz="1400" b="1" dirty="0" err="1">
                <a:latin typeface="+mn-ea"/>
              </a:rPr>
              <a:t>unescape</a:t>
            </a:r>
            <a:r>
              <a:rPr lang="ko-KR" altLang="en-US" sz="1400" b="1" dirty="0">
                <a:latin typeface="+mn-ea"/>
              </a:rPr>
              <a:t>이 발생해 원본데이터가 훼손될 수 있다</a:t>
            </a:r>
            <a:r>
              <a:rPr lang="en-US" altLang="ko-KR" sz="1400" b="1" dirty="0">
                <a:latin typeface="+mn-ea"/>
              </a:rPr>
              <a:t>.</a:t>
            </a:r>
          </a:p>
          <a:p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453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Lucy-</a:t>
            </a:r>
            <a:r>
              <a:rPr lang="en-US" altLang="ko-KR" dirty="0" err="1">
                <a:latin typeface="+mn-ea"/>
                <a:ea typeface="+mn-ea"/>
              </a:rPr>
              <a:t>Xss</a:t>
            </a:r>
            <a:r>
              <a:rPr lang="en-US" altLang="ko-KR" dirty="0">
                <a:latin typeface="+mn-ea"/>
                <a:ea typeface="+mn-ea"/>
              </a:rPr>
              <a:t>-Servlet-Filter </a:t>
            </a:r>
            <a:r>
              <a:rPr lang="ko-KR" altLang="en-US" dirty="0">
                <a:latin typeface="+mn-ea"/>
                <a:ea typeface="+mn-ea"/>
              </a:rPr>
              <a:t>소개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1274823"/>
            <a:ext cx="2869050" cy="2298193"/>
          </a:xfrm>
          <a:prstGeom prst="rect">
            <a:avLst/>
          </a:prstGeom>
        </p:spPr>
      </p:pic>
      <p:sp>
        <p:nvSpPr>
          <p:cNvPr id="4" name="모서리가 둥근 사각형 설명선 3"/>
          <p:cNvSpPr/>
          <p:nvPr/>
        </p:nvSpPr>
        <p:spPr>
          <a:xfrm>
            <a:off x="3419872" y="1279484"/>
            <a:ext cx="2808312" cy="2007747"/>
          </a:xfrm>
          <a:prstGeom prst="wedgeRoundRectCallout">
            <a:avLst>
              <a:gd name="adj1" fmla="val -87210"/>
              <a:gd name="adj2" fmla="val -342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이런 노력에도 불구하고 여전히 </a:t>
            </a:r>
            <a:r>
              <a:rPr lang="en-US" altLang="ko-KR" sz="2400" b="1" dirty="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XSS</a:t>
            </a:r>
            <a:r>
              <a:rPr lang="ko-KR" altLang="en-US" sz="2400" b="1" dirty="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공격을 </a:t>
            </a:r>
            <a:endParaRPr lang="en-US" altLang="ko-KR" sz="2400" b="1" dirty="0" smtClean="0">
              <a:solidFill>
                <a:srgbClr val="C00000"/>
              </a:solidFill>
              <a:latin typeface="HY엽서L" pitchFamily="18" charset="-127"/>
              <a:ea typeface="HY엽서L" pitchFamily="18" charset="-127"/>
            </a:endParaRPr>
          </a:p>
          <a:p>
            <a:pPr algn="ctr"/>
            <a:r>
              <a:rPr lang="ko-KR" altLang="en-US" sz="2400" b="1" dirty="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뿌리 뽑을 순 없었습니다</a:t>
            </a:r>
            <a:r>
              <a:rPr lang="en-US" altLang="ko-KR" sz="2400" b="1" dirty="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...</a:t>
            </a:r>
            <a:endParaRPr lang="ko-KR" altLang="en-US" sz="2400" b="1" dirty="0">
              <a:solidFill>
                <a:srgbClr val="C00000"/>
              </a:solidFill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573016"/>
            <a:ext cx="3851920" cy="240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8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Lucy-</a:t>
            </a:r>
            <a:r>
              <a:rPr lang="en-US" altLang="ko-KR" dirty="0" err="1">
                <a:latin typeface="+mn-ea"/>
                <a:ea typeface="+mn-ea"/>
              </a:rPr>
              <a:t>Xss</a:t>
            </a:r>
            <a:r>
              <a:rPr lang="en-US" altLang="ko-KR" dirty="0">
                <a:latin typeface="+mn-ea"/>
                <a:ea typeface="+mn-ea"/>
              </a:rPr>
              <a:t>-Servlet-Filter </a:t>
            </a:r>
            <a:r>
              <a:rPr lang="ko-KR" altLang="en-US" dirty="0">
                <a:latin typeface="+mn-ea"/>
                <a:ea typeface="+mn-ea"/>
              </a:rPr>
              <a:t>소개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97" y="1844824"/>
            <a:ext cx="3422288" cy="10801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66" y="2730550"/>
            <a:ext cx="3479175" cy="11304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2" y="3645024"/>
            <a:ext cx="3528392" cy="10801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6" t="5204" r="15582" b="6633"/>
          <a:stretch/>
        </p:blipFill>
        <p:spPr>
          <a:xfrm>
            <a:off x="5116286" y="2118130"/>
            <a:ext cx="3560170" cy="37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Lucy-</a:t>
            </a:r>
            <a:r>
              <a:rPr lang="en-US" altLang="ko-KR" dirty="0" err="1">
                <a:latin typeface="+mn-ea"/>
                <a:ea typeface="+mn-ea"/>
              </a:rPr>
              <a:t>Xss</a:t>
            </a:r>
            <a:r>
              <a:rPr lang="en-US" altLang="ko-KR" dirty="0">
                <a:latin typeface="+mn-ea"/>
                <a:ea typeface="+mn-ea"/>
              </a:rPr>
              <a:t>-Servlet-Filter </a:t>
            </a:r>
            <a:r>
              <a:rPr lang="ko-KR" altLang="en-US" dirty="0">
                <a:latin typeface="+mn-ea"/>
                <a:ea typeface="+mn-ea"/>
              </a:rPr>
              <a:t>소개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64" y="1916832"/>
            <a:ext cx="7086044" cy="39886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8364" y="1196752"/>
            <a:ext cx="708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다구리에</a:t>
            </a:r>
            <a:r>
              <a:rPr lang="ko-KR" altLang="en-US" sz="3200" b="1" dirty="0" smtClean="0"/>
              <a:t> 장사 없음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44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Lucy-</a:t>
            </a:r>
            <a:r>
              <a:rPr lang="en-US" altLang="ko-KR" dirty="0" err="1">
                <a:latin typeface="+mn-ea"/>
                <a:ea typeface="+mn-ea"/>
              </a:rPr>
              <a:t>Xss</a:t>
            </a:r>
            <a:r>
              <a:rPr lang="en-US" altLang="ko-KR" dirty="0">
                <a:latin typeface="+mn-ea"/>
                <a:ea typeface="+mn-ea"/>
              </a:rPr>
              <a:t>-Servlet-Filter </a:t>
            </a:r>
            <a:r>
              <a:rPr lang="ko-KR" altLang="en-US" dirty="0">
                <a:latin typeface="+mn-ea"/>
                <a:ea typeface="+mn-ea"/>
              </a:rPr>
              <a:t>소개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0713"/>
            <a:ext cx="3974726" cy="38965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989933"/>
            <a:ext cx="4104455" cy="38873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4759" y="1196752"/>
            <a:ext cx="87030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XSS </a:t>
            </a:r>
            <a:r>
              <a:rPr lang="ko-KR" altLang="en-US" sz="2000" b="1" dirty="0">
                <a:latin typeface="+mn-ea"/>
              </a:rPr>
              <a:t>공격만 걸러내는 </a:t>
            </a:r>
            <a:r>
              <a:rPr lang="en-US" altLang="ko-KR" sz="2000" b="1" dirty="0">
                <a:latin typeface="+mn-ea"/>
              </a:rPr>
              <a:t>Filter</a:t>
            </a:r>
            <a:r>
              <a:rPr lang="ko-KR" altLang="en-US" sz="2000" b="1" dirty="0">
                <a:latin typeface="+mn-ea"/>
              </a:rPr>
              <a:t>를 만들어 </a:t>
            </a:r>
            <a:r>
              <a:rPr lang="ko-KR" altLang="en-US" sz="2000" b="1" dirty="0" err="1">
                <a:latin typeface="+mn-ea"/>
              </a:rPr>
              <a:t>서블릿으로</a:t>
            </a:r>
            <a:r>
              <a:rPr lang="ko-KR" altLang="en-US" sz="2000" b="1" dirty="0">
                <a:latin typeface="+mn-ea"/>
              </a:rPr>
              <a:t> 데이터가 </a:t>
            </a:r>
            <a:r>
              <a:rPr lang="ko-KR" altLang="en-US" sz="2000" b="1" dirty="0" smtClean="0">
                <a:latin typeface="+mn-ea"/>
              </a:rPr>
              <a:t>전달되는 길목에서 사전에 </a:t>
            </a:r>
            <a:r>
              <a:rPr lang="en-US" altLang="ko-KR" sz="2000" b="1" dirty="0">
                <a:latin typeface="+mn-ea"/>
              </a:rPr>
              <a:t>XSS </a:t>
            </a:r>
            <a:r>
              <a:rPr lang="ko-KR" altLang="en-US" sz="2000" b="1" dirty="0">
                <a:latin typeface="+mn-ea"/>
              </a:rPr>
              <a:t>공격을 </a:t>
            </a:r>
            <a:r>
              <a:rPr lang="ko-KR" altLang="en-US" sz="2000" b="1" dirty="0" err="1">
                <a:latin typeface="+mn-ea"/>
              </a:rPr>
              <a:t>필터링</a:t>
            </a:r>
            <a:r>
              <a:rPr lang="ko-KR" altLang="en-US" sz="2000" b="1" dirty="0">
                <a:latin typeface="+mn-ea"/>
              </a:rPr>
              <a:t> 하기로 함</a:t>
            </a:r>
            <a:endParaRPr lang="en-US" altLang="ko-KR" sz="2000" b="1" dirty="0">
              <a:latin typeface="+mn-ea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ko-KR" altLang="ko-KR" sz="1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581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Lucy-</a:t>
            </a:r>
            <a:r>
              <a:rPr lang="en-US" altLang="ko-KR" dirty="0" err="1">
                <a:latin typeface="+mn-ea"/>
                <a:ea typeface="+mn-ea"/>
              </a:rPr>
              <a:t>Xss</a:t>
            </a:r>
            <a:r>
              <a:rPr lang="en-US" altLang="ko-KR" dirty="0">
                <a:latin typeface="+mn-ea"/>
                <a:ea typeface="+mn-ea"/>
              </a:rPr>
              <a:t>-Servlet-Filter </a:t>
            </a:r>
            <a:r>
              <a:rPr lang="ko-KR" altLang="en-US" dirty="0">
                <a:latin typeface="+mn-ea"/>
                <a:ea typeface="+mn-ea"/>
              </a:rPr>
              <a:t>소개</a:t>
            </a:r>
          </a:p>
        </p:txBody>
      </p:sp>
      <p:sp>
        <p:nvSpPr>
          <p:cNvPr id="3" name="구름 모양 설명선 2"/>
          <p:cNvSpPr/>
          <p:nvPr/>
        </p:nvSpPr>
        <p:spPr>
          <a:xfrm>
            <a:off x="4716016" y="5327340"/>
            <a:ext cx="3600400" cy="1198004"/>
          </a:xfrm>
          <a:prstGeom prst="cloudCallout">
            <a:avLst>
              <a:gd name="adj1" fmla="val -62589"/>
              <a:gd name="adj2" fmla="val -245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구름 모양 설명선 3"/>
          <p:cNvSpPr/>
          <p:nvPr/>
        </p:nvSpPr>
        <p:spPr>
          <a:xfrm>
            <a:off x="4635624" y="934852"/>
            <a:ext cx="3824808" cy="1342020"/>
          </a:xfrm>
          <a:prstGeom prst="cloudCallout">
            <a:avLst>
              <a:gd name="adj1" fmla="val -60748"/>
              <a:gd name="adj2" fmla="val 369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구름 모양 설명선 4"/>
          <p:cNvSpPr/>
          <p:nvPr/>
        </p:nvSpPr>
        <p:spPr>
          <a:xfrm>
            <a:off x="4635624" y="2420888"/>
            <a:ext cx="3752800" cy="1378605"/>
          </a:xfrm>
          <a:prstGeom prst="cloudCallout">
            <a:avLst>
              <a:gd name="adj1" fmla="val -60639"/>
              <a:gd name="adj2" fmla="val 1626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55704" y="12228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XSS </a:t>
            </a:r>
            <a:r>
              <a:rPr lang="ko-KR" altLang="en-US" dirty="0"/>
              <a:t>공격 방어 체크를 누락하여 보안에 허점 발생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5445224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필터링</a:t>
            </a:r>
            <a:r>
              <a:rPr lang="ko-KR" altLang="en-US" b="1" dirty="0"/>
              <a:t> 대상이 아닌데 </a:t>
            </a:r>
            <a:r>
              <a:rPr lang="en-US" altLang="ko-KR" b="1" dirty="0"/>
              <a:t>XSS Filter </a:t>
            </a:r>
            <a:r>
              <a:rPr lang="ko-KR" altLang="en-US" b="1" dirty="0"/>
              <a:t>를 적용하여 서비스 성능에 저하</a:t>
            </a:r>
          </a:p>
        </p:txBody>
      </p:sp>
      <p:sp>
        <p:nvSpPr>
          <p:cNvPr id="8" name="구름 모양 설명선 7"/>
          <p:cNvSpPr/>
          <p:nvPr/>
        </p:nvSpPr>
        <p:spPr>
          <a:xfrm>
            <a:off x="4788024" y="4005064"/>
            <a:ext cx="3600400" cy="1198004"/>
          </a:xfrm>
          <a:prstGeom prst="cloudCallout">
            <a:avLst>
              <a:gd name="adj1" fmla="val -61003"/>
              <a:gd name="adj2" fmla="val -63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92080" y="426696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입력 데이터 중 </a:t>
            </a:r>
            <a:r>
              <a:rPr lang="en-US" altLang="ko-KR" b="1" dirty="0" smtClean="0"/>
              <a:t>HTML</a:t>
            </a:r>
            <a:r>
              <a:rPr lang="ko-KR" altLang="en-US" b="1" dirty="0" smtClean="0"/>
              <a:t>이 있음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278266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개발하기도 바쁜데 </a:t>
            </a:r>
            <a:r>
              <a:rPr lang="ko-KR" altLang="en-US" dirty="0" err="1" smtClean="0"/>
              <a:t>일일히</a:t>
            </a:r>
            <a:r>
              <a:rPr lang="ko-KR" altLang="en-US" dirty="0" smtClean="0"/>
              <a:t> 신경쓰기 싫다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8"/>
            <a:ext cx="4032448" cy="40903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4759" y="1196752"/>
            <a:ext cx="50573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하지만 여전히 문제는 존재함</a:t>
            </a:r>
            <a:endParaRPr lang="ko-KR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44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Lucy-</a:t>
            </a:r>
            <a:r>
              <a:rPr lang="en-US" altLang="ko-KR" dirty="0" err="1">
                <a:latin typeface="+mn-ea"/>
                <a:ea typeface="+mn-ea"/>
              </a:rPr>
              <a:t>Xss</a:t>
            </a:r>
            <a:r>
              <a:rPr lang="en-US" altLang="ko-KR" dirty="0">
                <a:latin typeface="+mn-ea"/>
                <a:ea typeface="+mn-ea"/>
              </a:rPr>
              <a:t>-Servlet-Filter </a:t>
            </a:r>
            <a:r>
              <a:rPr lang="ko-KR" altLang="en-US" dirty="0">
                <a:latin typeface="+mn-ea"/>
                <a:ea typeface="+mn-ea"/>
              </a:rPr>
              <a:t>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1556792"/>
            <a:ext cx="48245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상황별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Filter</a:t>
            </a:r>
            <a:r>
              <a:rPr lang="ko-KR" altLang="en-US" sz="2000" b="1" dirty="0" smtClean="0"/>
              <a:t>를 선택 가능한 설정 제공</a:t>
            </a:r>
            <a:endParaRPr lang="en-US" altLang="ko-KR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 smtClean="0"/>
              <a:t>XssPreventer</a:t>
            </a:r>
            <a:endParaRPr lang="en-US" altLang="ko-KR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 smtClean="0"/>
              <a:t>XssSaxFilter</a:t>
            </a:r>
            <a:endParaRPr lang="en-US" altLang="ko-KR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 smtClean="0"/>
              <a:t>XssDomFilter</a:t>
            </a: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필터링을</a:t>
            </a:r>
            <a:r>
              <a:rPr lang="ko-KR" altLang="en-US" sz="2000" b="1" dirty="0" smtClean="0"/>
              <a:t> 제외할 수 있는 설정 제공 </a:t>
            </a:r>
            <a:endParaRPr lang="en-US" altLang="ko-KR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URL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Prefix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Name</a:t>
            </a:r>
          </a:p>
          <a:p>
            <a:endParaRPr lang="en-US" altLang="ko-K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028" y="1628800"/>
            <a:ext cx="3965443" cy="40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Lucy-</a:t>
            </a:r>
            <a:r>
              <a:rPr lang="en-US" altLang="ko-KR" dirty="0" err="1">
                <a:latin typeface="+mn-ea"/>
                <a:ea typeface="+mn-ea"/>
              </a:rPr>
              <a:t>Xss</a:t>
            </a:r>
            <a:r>
              <a:rPr lang="en-US" altLang="ko-KR" dirty="0">
                <a:latin typeface="+mn-ea"/>
                <a:ea typeface="+mn-ea"/>
              </a:rPr>
              <a:t>-Servlet-Filter </a:t>
            </a:r>
            <a:r>
              <a:rPr lang="ko-KR" altLang="en-US" dirty="0" smtClean="0">
                <a:latin typeface="+mn-ea"/>
                <a:ea typeface="+mn-ea"/>
              </a:rPr>
              <a:t>사용법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760" y="1628800"/>
            <a:ext cx="844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maven dependency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6960" y="1988840"/>
            <a:ext cx="8542279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latin typeface="+mn-ea"/>
            </a:endParaRPr>
          </a:p>
          <a:p>
            <a:endParaRPr lang="ko-KR" altLang="ko-KR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072751"/>
            <a:ext cx="8441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&lt;dependency&gt;</a:t>
            </a:r>
          </a:p>
          <a:p>
            <a:r>
              <a:rPr lang="en-US" altLang="ko-KR" sz="1400" dirty="0">
                <a:latin typeface="+mn-ea"/>
              </a:rPr>
              <a:t>    &lt;</a:t>
            </a:r>
            <a:r>
              <a:rPr lang="en-US" altLang="ko-KR" sz="1400" dirty="0" err="1">
                <a:latin typeface="+mn-ea"/>
              </a:rPr>
              <a:t>groupId</a:t>
            </a:r>
            <a:r>
              <a:rPr lang="en-US" altLang="ko-KR" sz="1400" dirty="0">
                <a:latin typeface="+mn-ea"/>
              </a:rPr>
              <a:t>&gt;</a:t>
            </a:r>
            <a:r>
              <a:rPr lang="en-US" altLang="ko-KR" sz="1400" dirty="0" err="1">
                <a:latin typeface="+mn-ea"/>
              </a:rPr>
              <a:t>com.navercorp.lucy</a:t>
            </a:r>
            <a:r>
              <a:rPr lang="en-US" altLang="ko-KR" sz="1400" dirty="0">
                <a:latin typeface="+mn-ea"/>
              </a:rPr>
              <a:t>&lt;/</a:t>
            </a:r>
            <a:r>
              <a:rPr lang="en-US" altLang="ko-KR" sz="1400" dirty="0" err="1">
                <a:latin typeface="+mn-ea"/>
              </a:rPr>
              <a:t>groupId</a:t>
            </a:r>
            <a:r>
              <a:rPr lang="en-US" altLang="ko-KR" sz="1400" dirty="0">
                <a:latin typeface="+mn-ea"/>
              </a:rPr>
              <a:t>&gt;</a:t>
            </a:r>
          </a:p>
          <a:p>
            <a:r>
              <a:rPr lang="en-US" altLang="ko-KR" sz="1400" dirty="0">
                <a:latin typeface="+mn-ea"/>
              </a:rPr>
              <a:t>    &lt;</a:t>
            </a:r>
            <a:r>
              <a:rPr lang="en-US" altLang="ko-KR" sz="1400" dirty="0" err="1" smtClean="0">
                <a:latin typeface="+mn-ea"/>
              </a:rPr>
              <a:t>artifactId</a:t>
            </a:r>
            <a:r>
              <a:rPr lang="en-US" altLang="ko-KR" sz="1400" dirty="0" smtClean="0">
                <a:latin typeface="+mn-ea"/>
              </a:rPr>
              <a:t>&gt;</a:t>
            </a:r>
            <a:r>
              <a:rPr lang="en-US" altLang="ko-KR" sz="1400" dirty="0" err="1" smtClean="0">
                <a:latin typeface="+mn-ea"/>
              </a:rPr>
              <a:t>lucy</a:t>
            </a:r>
            <a:r>
              <a:rPr lang="en-US" altLang="ko-KR" sz="1400" dirty="0" smtClean="0">
                <a:latin typeface="+mn-ea"/>
              </a:rPr>
              <a:t>-</a:t>
            </a:r>
            <a:r>
              <a:rPr lang="en-US" altLang="ko-KR" sz="1400" dirty="0" err="1" smtClean="0">
                <a:latin typeface="+mn-ea"/>
              </a:rPr>
              <a:t>xss</a:t>
            </a:r>
            <a:r>
              <a:rPr lang="en-US" altLang="ko-KR" sz="1400" dirty="0" smtClean="0">
                <a:latin typeface="+mn-ea"/>
              </a:rPr>
              <a:t>-servlet</a:t>
            </a:r>
            <a:r>
              <a:rPr lang="en-US" altLang="ko-KR" sz="1400" dirty="0">
                <a:latin typeface="+mn-ea"/>
              </a:rPr>
              <a:t>&lt;/</a:t>
            </a:r>
            <a:r>
              <a:rPr lang="en-US" altLang="ko-KR" sz="1400" dirty="0" err="1">
                <a:latin typeface="+mn-ea"/>
              </a:rPr>
              <a:t>artifactId</a:t>
            </a:r>
            <a:r>
              <a:rPr lang="en-US" altLang="ko-KR" sz="1400" dirty="0">
                <a:latin typeface="+mn-ea"/>
              </a:rPr>
              <a:t>&gt;</a:t>
            </a:r>
          </a:p>
          <a:p>
            <a:r>
              <a:rPr lang="en-US" altLang="ko-KR" sz="1400" dirty="0">
                <a:latin typeface="+mn-ea"/>
              </a:rPr>
              <a:t>    &lt;</a:t>
            </a:r>
            <a:r>
              <a:rPr lang="en-US" altLang="ko-KR" sz="1400" dirty="0" smtClean="0">
                <a:latin typeface="+mn-ea"/>
              </a:rPr>
              <a:t>version&gt;1.0.2&lt;/</a:t>
            </a:r>
            <a:r>
              <a:rPr lang="en-US" altLang="ko-KR" sz="1400" dirty="0">
                <a:latin typeface="+mn-ea"/>
              </a:rPr>
              <a:t>version&gt;</a:t>
            </a:r>
          </a:p>
          <a:p>
            <a:r>
              <a:rPr lang="en-US" altLang="ko-KR" sz="1400" dirty="0">
                <a:latin typeface="+mn-ea"/>
              </a:rPr>
              <a:t>&lt;/dependency&gt;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545431"/>
            <a:ext cx="7001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web.xml</a:t>
            </a:r>
            <a:endParaRPr lang="en-US" altLang="ko-KR" b="1" dirty="0">
              <a:latin typeface="+mn-ea"/>
            </a:endParaRPr>
          </a:p>
          <a:p>
            <a:pPr lvl="2"/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120" y="3989382"/>
            <a:ext cx="84416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&lt;filter&gt;</a:t>
            </a:r>
          </a:p>
          <a:p>
            <a:r>
              <a:rPr lang="en-US" altLang="ko-KR" sz="1400" dirty="0">
                <a:latin typeface="+mn-ea"/>
              </a:rPr>
              <a:t> &lt;filter-name&gt;</a:t>
            </a:r>
            <a:r>
              <a:rPr lang="en-US" altLang="ko-KR" sz="1400" dirty="0" err="1">
                <a:latin typeface="+mn-ea"/>
              </a:rPr>
              <a:t>requestParamFilter</a:t>
            </a:r>
            <a:r>
              <a:rPr lang="en-US" altLang="ko-KR" sz="1400" dirty="0">
                <a:latin typeface="+mn-ea"/>
              </a:rPr>
              <a:t>&lt;/filter-name&gt;</a:t>
            </a:r>
          </a:p>
          <a:p>
            <a:r>
              <a:rPr lang="en-US" altLang="ko-KR" sz="1400" dirty="0">
                <a:latin typeface="+mn-ea"/>
              </a:rPr>
              <a:t> &lt;filter-class&gt;</a:t>
            </a:r>
            <a:r>
              <a:rPr lang="en-US" altLang="ko-KR" sz="1400" dirty="0" err="1">
                <a:latin typeface="+mn-ea"/>
              </a:rPr>
              <a:t>com.naver.service.filter.requestparam.RequestParamFilter</a:t>
            </a:r>
            <a:r>
              <a:rPr lang="en-US" altLang="ko-KR" sz="1400" dirty="0">
                <a:latin typeface="+mn-ea"/>
              </a:rPr>
              <a:t>&lt;/filter-class&gt;</a:t>
            </a:r>
          </a:p>
          <a:p>
            <a:r>
              <a:rPr lang="en-US" altLang="ko-KR" sz="1400" dirty="0">
                <a:latin typeface="+mn-ea"/>
              </a:rPr>
              <a:t>&lt;/filter&gt;</a:t>
            </a:r>
          </a:p>
          <a:p>
            <a:r>
              <a:rPr lang="en-US" altLang="ko-KR" sz="1400" dirty="0">
                <a:latin typeface="+mn-ea"/>
              </a:rPr>
              <a:t>&lt;filter-mapping&gt;</a:t>
            </a:r>
          </a:p>
          <a:p>
            <a:r>
              <a:rPr lang="en-US" altLang="ko-KR" sz="1400" dirty="0">
                <a:latin typeface="+mn-ea"/>
              </a:rPr>
              <a:t> &lt;filter-name&gt;</a:t>
            </a:r>
            <a:r>
              <a:rPr lang="en-US" altLang="ko-KR" sz="1400" dirty="0" err="1">
                <a:latin typeface="+mn-ea"/>
              </a:rPr>
              <a:t>requestParamFilter</a:t>
            </a:r>
            <a:r>
              <a:rPr lang="en-US" altLang="ko-KR" sz="1400" dirty="0">
                <a:latin typeface="+mn-ea"/>
              </a:rPr>
              <a:t>&lt;/filter-name&gt;</a:t>
            </a:r>
          </a:p>
          <a:p>
            <a:r>
              <a:rPr lang="en-US" altLang="ko-KR" sz="1400" dirty="0">
                <a:latin typeface="+mn-ea"/>
              </a:rPr>
              <a:t> &lt;</a:t>
            </a:r>
            <a:r>
              <a:rPr lang="en-US" altLang="ko-KR" sz="1400" dirty="0" err="1">
                <a:latin typeface="+mn-ea"/>
              </a:rPr>
              <a:t>url</a:t>
            </a:r>
            <a:r>
              <a:rPr lang="en-US" altLang="ko-KR" sz="1400" dirty="0">
                <a:latin typeface="+mn-ea"/>
              </a:rPr>
              <a:t>-pattern&gt;/*&lt;/</a:t>
            </a:r>
            <a:r>
              <a:rPr lang="en-US" altLang="ko-KR" sz="1400" dirty="0" err="1">
                <a:latin typeface="+mn-ea"/>
              </a:rPr>
              <a:t>url</a:t>
            </a:r>
            <a:r>
              <a:rPr lang="en-US" altLang="ko-KR" sz="1400" dirty="0">
                <a:latin typeface="+mn-ea"/>
              </a:rPr>
              <a:t>-pattern&gt;</a:t>
            </a:r>
          </a:p>
          <a:p>
            <a:r>
              <a:rPr lang="en-US" altLang="ko-KR" sz="1400" dirty="0">
                <a:latin typeface="+mn-ea"/>
              </a:rPr>
              <a:t>&lt;/filter-mapping&gt;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760" y="1115452"/>
            <a:ext cx="844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  <a:hlinkClick r:id="rId2"/>
              </a:rPr>
              <a:t>https://github.com/naver/lucy-xss-servlet-filter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11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Lucy-</a:t>
            </a:r>
            <a:r>
              <a:rPr lang="en-US" altLang="ko-KR" dirty="0" err="1">
                <a:latin typeface="+mn-ea"/>
                <a:ea typeface="+mn-ea"/>
              </a:rPr>
              <a:t>Xss</a:t>
            </a:r>
            <a:r>
              <a:rPr lang="en-US" altLang="ko-KR" dirty="0">
                <a:latin typeface="+mn-ea"/>
                <a:ea typeface="+mn-ea"/>
              </a:rPr>
              <a:t>-Servlet-Filter </a:t>
            </a:r>
            <a:r>
              <a:rPr lang="ko-KR" altLang="en-US" dirty="0" smtClean="0">
                <a:latin typeface="+mn-ea"/>
                <a:ea typeface="+mn-ea"/>
              </a:rPr>
              <a:t>사용</a:t>
            </a:r>
            <a:r>
              <a:rPr lang="ko-KR" altLang="en-US" dirty="0">
                <a:latin typeface="+mn-ea"/>
                <a:ea typeface="+mn-ea"/>
              </a:rPr>
              <a:t>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66960" y="1197876"/>
            <a:ext cx="8542279" cy="4780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269884"/>
            <a:ext cx="84416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 </a:t>
            </a:r>
            <a:r>
              <a:rPr lang="en-US" altLang="ko-KR" sz="1000" dirty="0" err="1"/>
              <a:t>xmlns</a:t>
            </a:r>
            <a:r>
              <a:rPr lang="en-US" altLang="ko-KR" sz="1000" dirty="0"/>
              <a:t>="http://www.navercorp.com/request-param"&gt;</a:t>
            </a:r>
          </a:p>
          <a:p>
            <a:r>
              <a:rPr lang="en-US" altLang="ko-KR" sz="1000" dirty="0"/>
              <a:t>    &lt;defenders&gt;</a:t>
            </a:r>
          </a:p>
          <a:p>
            <a:r>
              <a:rPr lang="en-US" altLang="ko-KR" sz="1000" dirty="0"/>
              <a:t>        &lt;defender&gt;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&lt;</a:t>
            </a:r>
            <a:r>
              <a:rPr lang="en-US" altLang="ko-KR" sz="1000" dirty="0"/>
              <a:t>name&gt;preventer&lt;/name&gt;</a:t>
            </a:r>
          </a:p>
          <a:p>
            <a:r>
              <a:rPr lang="en-US" altLang="ko-KR" sz="1000" dirty="0"/>
              <a:t>            &lt;class&gt;com.naver.service.filter.requestparam.defender.XssPreventerDefender&lt;/class&gt;</a:t>
            </a:r>
          </a:p>
          <a:p>
            <a:r>
              <a:rPr lang="en-US" altLang="ko-KR" sz="1000" dirty="0"/>
              <a:t>        &lt;/defender&gt;</a:t>
            </a:r>
          </a:p>
          <a:p>
            <a:r>
              <a:rPr lang="en-US" altLang="ko-KR" sz="1000" dirty="0"/>
              <a:t>    &lt;/defenders&gt;</a:t>
            </a:r>
          </a:p>
          <a:p>
            <a:r>
              <a:rPr lang="en-US" altLang="ko-KR" sz="1000" dirty="0" smtClean="0"/>
              <a:t>…</a:t>
            </a:r>
            <a:endParaRPr lang="en-US" altLang="ko-KR" sz="1000" dirty="0"/>
          </a:p>
          <a:p>
            <a:r>
              <a:rPr lang="en-US" altLang="ko-KR" sz="1000" b="1" dirty="0"/>
              <a:t>    &lt;default&gt;</a:t>
            </a:r>
          </a:p>
          <a:p>
            <a:r>
              <a:rPr lang="en-US" altLang="ko-KR" sz="1000" b="1" dirty="0"/>
              <a:t>        &lt;defender&gt;preventer&lt;/defender&gt;</a:t>
            </a:r>
          </a:p>
          <a:p>
            <a:r>
              <a:rPr lang="en-US" altLang="ko-KR" sz="1000" b="1" dirty="0"/>
              <a:t>    &lt;/default&gt;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&lt;</a:t>
            </a:r>
            <a:r>
              <a:rPr lang="en-US" altLang="ko-KR" sz="1000" dirty="0"/>
              <a:t>global&gt;</a:t>
            </a:r>
          </a:p>
          <a:p>
            <a:r>
              <a:rPr lang="en-US" altLang="ko-KR" sz="1000" dirty="0"/>
              <a:t>        &lt;</a:t>
            </a:r>
            <a:r>
              <a:rPr lang="en-US" altLang="ko-KR" sz="1000" dirty="0" err="1"/>
              <a:t>params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&lt;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name="q" </a:t>
            </a:r>
            <a:r>
              <a:rPr lang="en-US" altLang="ko-KR" sz="1000" dirty="0" err="1"/>
              <a:t>useDefender</a:t>
            </a:r>
            <a:r>
              <a:rPr lang="en-US" altLang="ko-KR" sz="1000" dirty="0"/>
              <a:t>="false" </a:t>
            </a:r>
            <a:r>
              <a:rPr lang="en-US" altLang="ko-KR" sz="1000" dirty="0" smtClean="0"/>
              <a:t>/&gt;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</a:t>
            </a:r>
            <a:r>
              <a:rPr lang="en-US" altLang="ko-KR" sz="1000" dirty="0"/>
              <a:t>&lt;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name="globalprefix3" </a:t>
            </a:r>
            <a:r>
              <a:rPr lang="en-US" altLang="ko-KR" sz="1000" dirty="0" err="1"/>
              <a:t>usePrefix</a:t>
            </a:r>
            <a:r>
              <a:rPr lang="en-US" altLang="ko-KR" sz="1000" dirty="0"/>
              <a:t>="true" </a:t>
            </a:r>
            <a:r>
              <a:rPr lang="en-US" altLang="ko-KR" sz="1000" dirty="0" err="1"/>
              <a:t>useDefender</a:t>
            </a:r>
            <a:r>
              <a:rPr lang="en-US" altLang="ko-KR" sz="1000" dirty="0"/>
              <a:t>="false" </a:t>
            </a:r>
            <a:r>
              <a:rPr lang="en-US" altLang="ko-KR" sz="1000" dirty="0" smtClean="0"/>
              <a:t>/&gt;        </a:t>
            </a:r>
            <a:endParaRPr lang="en-US" altLang="ko-KR" sz="1000" dirty="0"/>
          </a:p>
          <a:p>
            <a:r>
              <a:rPr lang="en-US" altLang="ko-KR" sz="1000" dirty="0"/>
              <a:t>        &lt;/</a:t>
            </a:r>
            <a:r>
              <a:rPr lang="en-US" altLang="ko-KR" sz="1000" dirty="0" err="1"/>
              <a:t>params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    &lt;/global&gt;</a:t>
            </a:r>
          </a:p>
          <a:p>
            <a:r>
              <a:rPr lang="en-US" altLang="ko-KR" sz="1000" dirty="0" smtClean="0"/>
              <a:t>…</a:t>
            </a:r>
            <a:endParaRPr lang="en-US" altLang="ko-KR" sz="1000" dirty="0"/>
          </a:p>
          <a:p>
            <a:r>
              <a:rPr lang="en-US" altLang="ko-KR" sz="1000" dirty="0"/>
              <a:t>    &lt;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-rule-set&gt;</a:t>
            </a:r>
          </a:p>
          <a:p>
            <a:r>
              <a:rPr lang="en-US" altLang="ko-KR" sz="1000" dirty="0"/>
              <a:t>        &lt;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-rule&gt;</a:t>
            </a:r>
          </a:p>
          <a:p>
            <a:r>
              <a:rPr lang="en-US" altLang="ko-KR" sz="1000" dirty="0"/>
              <a:t>            &lt;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&gt;/</a:t>
            </a:r>
            <a:r>
              <a:rPr lang="en-US" altLang="ko-KR" sz="1000" dirty="0" err="1"/>
              <a:t>search.nhn</a:t>
            </a:r>
            <a:r>
              <a:rPr lang="en-US" altLang="ko-KR" sz="1000" dirty="0"/>
              <a:t>&lt;/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            &lt;</a:t>
            </a:r>
            <a:r>
              <a:rPr lang="en-US" altLang="ko-KR" sz="1000" dirty="0" err="1"/>
              <a:t>params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 smtClean="0"/>
              <a:t>                 &lt;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name="query" </a:t>
            </a:r>
            <a:r>
              <a:rPr lang="en-US" altLang="ko-KR" sz="1000" dirty="0" err="1"/>
              <a:t>useDefender</a:t>
            </a:r>
            <a:r>
              <a:rPr lang="en-US" altLang="ko-KR" sz="1000" dirty="0"/>
              <a:t>="false" /&gt;        </a:t>
            </a:r>
          </a:p>
          <a:p>
            <a:r>
              <a:rPr lang="en-US" altLang="ko-KR" sz="1000" dirty="0"/>
              <a:t>            &lt;/</a:t>
            </a:r>
            <a:r>
              <a:rPr lang="en-US" altLang="ko-KR" sz="1000" dirty="0" err="1"/>
              <a:t>params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&lt;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disable="true"&gt;/disabletest1.nhn&lt;/</a:t>
            </a:r>
            <a:r>
              <a:rPr lang="en-US" altLang="ko-KR" sz="1000" dirty="0" err="1"/>
              <a:t>url</a:t>
            </a:r>
            <a:r>
              <a:rPr lang="en-US" altLang="ko-KR" sz="1000" dirty="0" smtClean="0"/>
              <a:t>&gt;</a:t>
            </a:r>
            <a:endParaRPr lang="en-US" altLang="ko-KR" sz="1000" dirty="0"/>
          </a:p>
          <a:p>
            <a:r>
              <a:rPr lang="en-US" altLang="ko-KR" sz="1000" dirty="0"/>
              <a:t>        &lt;/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-rule&gt;</a:t>
            </a:r>
          </a:p>
          <a:p>
            <a:r>
              <a:rPr lang="en-US" altLang="ko-KR" sz="1000" dirty="0"/>
              <a:t>    &lt;/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-rule-set&gt;</a:t>
            </a:r>
          </a:p>
          <a:p>
            <a:r>
              <a:rPr lang="en-US" altLang="ko-KR" sz="1000" dirty="0"/>
              <a:t>&lt;/</a:t>
            </a:r>
            <a:r>
              <a:rPr lang="en-US" altLang="ko-KR" sz="1000" dirty="0" err="1"/>
              <a:t>config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smtClean="0"/>
              <a:t>…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548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XSS </a:t>
            </a:r>
            <a:r>
              <a:rPr lang="ko-KR" altLang="en-US" dirty="0" smtClean="0">
                <a:latin typeface="+mj-ea"/>
              </a:rPr>
              <a:t>란 </a:t>
            </a:r>
            <a:r>
              <a:rPr lang="en-US" altLang="ko-KR" dirty="0" smtClean="0">
                <a:latin typeface="+mj-ea"/>
              </a:rPr>
              <a:t>?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322" y="1677925"/>
            <a:ext cx="3220921" cy="33123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5" y="1350273"/>
            <a:ext cx="4115375" cy="22274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5" y="3669403"/>
            <a:ext cx="3781953" cy="20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Lucy-</a:t>
            </a:r>
            <a:r>
              <a:rPr lang="en-US" altLang="ko-KR" dirty="0" err="1">
                <a:latin typeface="+mn-ea"/>
                <a:ea typeface="+mn-ea"/>
              </a:rPr>
              <a:t>Xss</a:t>
            </a:r>
            <a:r>
              <a:rPr lang="en-US" altLang="ko-KR" dirty="0">
                <a:latin typeface="+mn-ea"/>
                <a:ea typeface="+mn-ea"/>
              </a:rPr>
              <a:t>-Servlet-Filter </a:t>
            </a:r>
            <a:r>
              <a:rPr lang="ko-KR" altLang="en-US" dirty="0" smtClean="0">
                <a:latin typeface="+mn-ea"/>
                <a:ea typeface="+mn-ea"/>
              </a:rPr>
              <a:t>장단</a:t>
            </a:r>
            <a:r>
              <a:rPr lang="ko-KR" altLang="en-US" dirty="0">
                <a:latin typeface="+mn-ea"/>
                <a:ea typeface="+mn-ea"/>
              </a:rPr>
              <a:t>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760" y="1196752"/>
            <a:ext cx="700153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XML </a:t>
            </a:r>
            <a:r>
              <a:rPr lang="ko-KR" altLang="en-US" b="1" dirty="0"/>
              <a:t>설정 만으로 </a:t>
            </a:r>
            <a:r>
              <a:rPr lang="en-US" altLang="ko-KR" b="1" dirty="0"/>
              <a:t>XSS </a:t>
            </a:r>
            <a:r>
              <a:rPr lang="ko-KR" altLang="en-US" b="1" dirty="0"/>
              <a:t>방어가 가능해짐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코드 수정이 발생하지 않음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개발자가 </a:t>
            </a:r>
            <a:r>
              <a:rPr lang="en-US" altLang="ko-KR" b="1" dirty="0"/>
              <a:t>XSS </a:t>
            </a:r>
            <a:r>
              <a:rPr lang="ko-KR" altLang="en-US" b="1" dirty="0"/>
              <a:t>방어를 신경 </a:t>
            </a:r>
            <a:r>
              <a:rPr lang="ko-KR" altLang="en-US" b="1" dirty="0" smtClean="0"/>
              <a:t>쓰지 않아도 </a:t>
            </a:r>
            <a:r>
              <a:rPr lang="ko-KR" altLang="en-US" b="1" dirty="0"/>
              <a:t>됨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XSS </a:t>
            </a:r>
            <a:r>
              <a:rPr lang="ko-KR" altLang="en-US" b="1" dirty="0"/>
              <a:t>방어가 누락되지 않음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설정 파일 하나로 </a:t>
            </a:r>
            <a:r>
              <a:rPr lang="en-US" altLang="ko-KR" b="1" dirty="0"/>
              <a:t>XSS </a:t>
            </a:r>
            <a:r>
              <a:rPr lang="ko-KR" altLang="en-US" b="1" dirty="0"/>
              <a:t>방어절차가 파악됨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err="1"/>
              <a:t>파라메터명에</a:t>
            </a:r>
            <a:r>
              <a:rPr lang="ko-KR" altLang="en-US" b="1" dirty="0"/>
              <a:t> 대해 관리가 필요해짐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일괄 적용되어 영향 받기 때문에</a:t>
            </a:r>
            <a:r>
              <a:rPr lang="en-US" altLang="ko-KR" b="1" dirty="0"/>
              <a:t> </a:t>
            </a:r>
            <a:r>
              <a:rPr lang="ko-KR" altLang="en-US" b="1" dirty="0"/>
              <a:t>사전 설계가 </a:t>
            </a:r>
            <a:r>
              <a:rPr lang="ko-KR" altLang="en-US" b="1" dirty="0" smtClean="0"/>
              <a:t>중요함</a:t>
            </a:r>
            <a:endParaRPr lang="en-US" altLang="ko-K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0" y="2641600"/>
            <a:ext cx="2804988" cy="316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Lucy-</a:t>
            </a:r>
            <a:r>
              <a:rPr lang="en-US" altLang="ko-KR" dirty="0" err="1">
                <a:latin typeface="+mn-ea"/>
                <a:ea typeface="+mn-ea"/>
              </a:rPr>
              <a:t>Xss</a:t>
            </a:r>
            <a:r>
              <a:rPr lang="en-US" altLang="ko-KR" dirty="0">
                <a:latin typeface="+mn-ea"/>
                <a:ea typeface="+mn-ea"/>
              </a:rPr>
              <a:t>-Servlet-Filter </a:t>
            </a:r>
            <a:r>
              <a:rPr lang="ko-KR" altLang="en-US" dirty="0" smtClean="0">
                <a:latin typeface="+mn-ea"/>
                <a:ea typeface="+mn-ea"/>
              </a:rPr>
              <a:t>정리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229" y="1417638"/>
            <a:ext cx="8640960" cy="3816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신규로 개발하는 서비스에는 </a:t>
            </a:r>
            <a:r>
              <a:rPr lang="en-US" altLang="ko-KR" b="1" dirty="0" err="1">
                <a:solidFill>
                  <a:schemeClr val="tx1"/>
                </a:solidFill>
              </a:rPr>
              <a:t>lucy</a:t>
            </a:r>
            <a:r>
              <a:rPr lang="en-US" altLang="ko-KR" b="1" dirty="0">
                <a:solidFill>
                  <a:schemeClr val="tx1"/>
                </a:solidFill>
              </a:rPr>
              <a:t>-</a:t>
            </a:r>
            <a:r>
              <a:rPr lang="en-US" altLang="ko-KR" b="1" dirty="0" err="1">
                <a:solidFill>
                  <a:schemeClr val="tx1"/>
                </a:solidFill>
              </a:rPr>
              <a:t>xss</a:t>
            </a:r>
            <a:r>
              <a:rPr lang="en-US" altLang="ko-KR" b="1" dirty="0">
                <a:solidFill>
                  <a:schemeClr val="tx1"/>
                </a:solidFill>
              </a:rPr>
              <a:t>-servlet-filter</a:t>
            </a:r>
            <a:r>
              <a:rPr lang="ko-KR" altLang="en-US" b="1" dirty="0">
                <a:solidFill>
                  <a:schemeClr val="tx1"/>
                </a:solidFill>
              </a:rPr>
              <a:t>를 사용하는 것을 </a:t>
            </a:r>
            <a:r>
              <a:rPr lang="ko-KR" altLang="en-US" b="1" dirty="0" smtClean="0">
                <a:solidFill>
                  <a:schemeClr val="tx1"/>
                </a:solidFill>
              </a:rPr>
              <a:t>추천하지만 </a:t>
            </a:r>
            <a:r>
              <a:rPr lang="ko-KR" altLang="en-US" b="1" dirty="0">
                <a:solidFill>
                  <a:schemeClr val="tx1"/>
                </a:solidFill>
              </a:rPr>
              <a:t>기존 잘 운영되는 </a:t>
            </a:r>
            <a:r>
              <a:rPr lang="ko-KR" altLang="en-US" b="1" dirty="0" smtClean="0">
                <a:solidFill>
                  <a:schemeClr val="tx1"/>
                </a:solidFill>
              </a:rPr>
              <a:t>시스</a:t>
            </a:r>
            <a:r>
              <a:rPr lang="ko-KR" altLang="en-US" b="1" dirty="0">
                <a:solidFill>
                  <a:schemeClr val="tx1"/>
                </a:solidFill>
              </a:rPr>
              <a:t>템</a:t>
            </a:r>
            <a:r>
              <a:rPr lang="ko-KR" altLang="en-US" b="1" dirty="0" smtClean="0">
                <a:solidFill>
                  <a:schemeClr val="tx1"/>
                </a:solidFill>
              </a:rPr>
              <a:t>에 </a:t>
            </a:r>
            <a:r>
              <a:rPr lang="en-US" altLang="ko-KR" b="1" dirty="0" err="1">
                <a:solidFill>
                  <a:schemeClr val="tx1"/>
                </a:solidFill>
              </a:rPr>
              <a:t>lucy</a:t>
            </a:r>
            <a:r>
              <a:rPr lang="en-US" altLang="ko-KR" b="1" dirty="0">
                <a:solidFill>
                  <a:schemeClr val="tx1"/>
                </a:solidFill>
              </a:rPr>
              <a:t>-</a:t>
            </a:r>
            <a:r>
              <a:rPr lang="en-US" altLang="ko-KR" b="1" dirty="0" err="1">
                <a:solidFill>
                  <a:schemeClr val="tx1"/>
                </a:solidFill>
              </a:rPr>
              <a:t>xss</a:t>
            </a:r>
            <a:r>
              <a:rPr lang="en-US" altLang="ko-KR" b="1" dirty="0">
                <a:solidFill>
                  <a:schemeClr val="tx1"/>
                </a:solidFill>
              </a:rPr>
              <a:t>-servlet-filter</a:t>
            </a:r>
            <a:r>
              <a:rPr lang="ko-KR" altLang="en-US" b="1" dirty="0">
                <a:solidFill>
                  <a:schemeClr val="tx1"/>
                </a:solidFill>
              </a:rPr>
              <a:t>를 사용하는 것은 추천하지 않습니다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입력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파라메터가</a:t>
            </a:r>
            <a:r>
              <a:rPr lang="ko-KR" altLang="en-US" b="1" dirty="0" smtClean="0">
                <a:solidFill>
                  <a:schemeClr val="tx1"/>
                </a:solidFill>
              </a:rPr>
              <a:t> 전부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필터링</a:t>
            </a:r>
            <a:r>
              <a:rPr lang="ko-KR" altLang="en-US" b="1" dirty="0" smtClean="0">
                <a:solidFill>
                  <a:schemeClr val="tx1"/>
                </a:solidFill>
              </a:rPr>
              <a:t> 되기 때문에 의도치 않은 결과가 발생할 수 있기 때문입니다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기존 시스템에 적용하시려면 </a:t>
            </a:r>
            <a:r>
              <a:rPr lang="en-US" altLang="ko-KR" b="1" dirty="0" err="1" smtClean="0">
                <a:solidFill>
                  <a:schemeClr val="tx1"/>
                </a:solidFill>
              </a:rPr>
              <a:t>lucy</a:t>
            </a:r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  <a:r>
              <a:rPr lang="en-US" altLang="ko-KR" b="1" dirty="0" err="1" smtClean="0">
                <a:solidFill>
                  <a:schemeClr val="tx1"/>
                </a:solidFill>
              </a:rPr>
              <a:t>xss</a:t>
            </a:r>
            <a:r>
              <a:rPr lang="en-US" altLang="ko-KR" b="1" dirty="0" smtClean="0">
                <a:solidFill>
                  <a:schemeClr val="tx1"/>
                </a:solidFill>
              </a:rPr>
              <a:t>-filter</a:t>
            </a:r>
            <a:r>
              <a:rPr lang="ko-KR" altLang="en-US" b="1" dirty="0" smtClean="0">
                <a:solidFill>
                  <a:schemeClr val="tx1"/>
                </a:solidFill>
              </a:rPr>
              <a:t>를 사용해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일일히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필터링</a:t>
            </a:r>
            <a:r>
              <a:rPr lang="ko-KR" altLang="en-US" b="1" dirty="0" smtClean="0">
                <a:solidFill>
                  <a:schemeClr val="tx1"/>
                </a:solidFill>
              </a:rPr>
              <a:t> 하는 방식을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추천드립니다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하지만 테스트 시간 확보가 충분히 되신다거나 기존에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서블릿</a:t>
            </a:r>
            <a:r>
              <a:rPr lang="ko-KR" altLang="en-US" b="1" dirty="0" smtClean="0">
                <a:solidFill>
                  <a:schemeClr val="tx1"/>
                </a:solidFill>
              </a:rPr>
              <a:t> 필터 기반으로 </a:t>
            </a:r>
            <a:r>
              <a:rPr lang="en-US" altLang="ko-KR" b="1" dirty="0" smtClean="0">
                <a:solidFill>
                  <a:schemeClr val="tx1"/>
                </a:solidFill>
              </a:rPr>
              <a:t>XSS </a:t>
            </a:r>
            <a:r>
              <a:rPr lang="ko-KR" altLang="en-US" b="1" dirty="0" smtClean="0">
                <a:solidFill>
                  <a:schemeClr val="tx1"/>
                </a:solidFill>
              </a:rPr>
              <a:t>공격을 방어하셨다면 이번 기회에 </a:t>
            </a:r>
            <a:r>
              <a:rPr lang="en-US" altLang="ko-KR" b="1" dirty="0" err="1" smtClean="0">
                <a:solidFill>
                  <a:schemeClr val="tx1"/>
                </a:solidFill>
              </a:rPr>
              <a:t>lucy</a:t>
            </a:r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  <a:r>
              <a:rPr lang="en-US" altLang="ko-KR" b="1" dirty="0" err="1" smtClean="0">
                <a:solidFill>
                  <a:schemeClr val="tx1"/>
                </a:solidFill>
              </a:rPr>
              <a:t>xss</a:t>
            </a:r>
            <a:r>
              <a:rPr lang="en-US" altLang="ko-KR" b="1" dirty="0" smtClean="0">
                <a:solidFill>
                  <a:schemeClr val="tx1"/>
                </a:solidFill>
              </a:rPr>
              <a:t>-servlet-filter</a:t>
            </a:r>
            <a:r>
              <a:rPr lang="ko-KR" altLang="en-US" b="1" dirty="0" smtClean="0">
                <a:solidFill>
                  <a:schemeClr val="tx1"/>
                </a:solidFill>
              </a:rPr>
              <a:t>를 적용해 </a:t>
            </a:r>
            <a:r>
              <a:rPr lang="en-US" altLang="ko-KR" b="1" dirty="0" smtClean="0">
                <a:solidFill>
                  <a:schemeClr val="tx1"/>
                </a:solidFill>
              </a:rPr>
              <a:t>XSS </a:t>
            </a:r>
            <a:r>
              <a:rPr lang="ko-KR" altLang="en-US" b="1" dirty="0" smtClean="0">
                <a:solidFill>
                  <a:schemeClr val="tx1"/>
                </a:solidFill>
              </a:rPr>
              <a:t>공격에서 해방되시는 것도 나쁘지는 않습니다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67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오픈소스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760" y="1196752"/>
            <a:ext cx="937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아직 부족한 점이 많습니다</a:t>
            </a:r>
            <a:r>
              <a:rPr lang="en-US" altLang="ko-KR" b="1" dirty="0"/>
              <a:t>.  </a:t>
            </a:r>
            <a:endParaRPr lang="en-US" altLang="ko-KR" b="1" dirty="0" smtClean="0"/>
          </a:p>
          <a:p>
            <a:r>
              <a:rPr lang="ko-KR" altLang="en-US" b="1" dirty="0" smtClean="0"/>
              <a:t>사용자 분들의 </a:t>
            </a:r>
            <a:r>
              <a:rPr lang="en-US" altLang="ko-KR" b="1" dirty="0" smtClean="0"/>
              <a:t>contribution(bug reporting, bug fix, proposal) </a:t>
            </a:r>
            <a:r>
              <a:rPr lang="ko-KR" altLang="en-US" b="1" dirty="0" smtClean="0"/>
              <a:t>을 환영합니다</a:t>
            </a:r>
            <a:r>
              <a:rPr lang="en-US" altLang="ko-KR" b="1" dirty="0" smtClean="0"/>
              <a:t>. ^^</a:t>
            </a:r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785414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478" y="1268760"/>
            <a:ext cx="8297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한국인터넷진흥원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2"/>
              </a:rPr>
              <a:t>http://www.kisa.or.kr/uploadfile/201312/201312161355109566.pdf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OWASP (</a:t>
            </a:r>
            <a:r>
              <a:rPr lang="en-US" altLang="ko-KR" sz="1400" dirty="0">
                <a:hlinkClick r:id="rId3"/>
              </a:rPr>
              <a:t>https://www.owasp.org/images/2/2c/OWASP_Top_10_-_2013_Final_-_</a:t>
            </a:r>
            <a:r>
              <a:rPr lang="en-US" altLang="ko-KR" sz="1400" dirty="0" smtClean="0">
                <a:hlinkClick r:id="rId3"/>
              </a:rPr>
              <a:t>Korean.pdf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정보보안개론</a:t>
            </a:r>
            <a:r>
              <a:rPr lang="en-US" altLang="ko-KR" sz="1400" dirty="0" smtClean="0"/>
              <a:t>(</a:t>
            </a:r>
            <a:r>
              <a:rPr lang="en-US" altLang="ko-KR" sz="1400" dirty="0" smtClean="0">
                <a:hlinkClick r:id="rId4"/>
              </a:rPr>
              <a:t>http</a:t>
            </a:r>
            <a:r>
              <a:rPr lang="en-US" altLang="ko-KR" sz="1400" dirty="0">
                <a:hlinkClick r:id="rId4"/>
              </a:rPr>
              <a:t>://</a:t>
            </a:r>
            <a:r>
              <a:rPr lang="en-US" altLang="ko-KR" sz="1400" dirty="0" smtClean="0">
                <a:hlinkClick r:id="rId4"/>
              </a:rPr>
              <a:t>www.hanbit.co.kr/preview/1331/sample_chap5.pdf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3121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 </a:t>
            </a:r>
            <a:r>
              <a:rPr lang="en-US" altLang="ko-KR" sz="2400" dirty="0" smtClean="0"/>
              <a:t>– Star</a:t>
            </a:r>
            <a:r>
              <a:rPr lang="ko-KR" altLang="en-US" sz="2400" dirty="0" smtClean="0"/>
              <a:t>를 눌러주세요 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2" y="3208933"/>
            <a:ext cx="3744416" cy="257175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4518383" y="3361330"/>
            <a:ext cx="3094360" cy="2011886"/>
          </a:xfrm>
          <a:prstGeom prst="wedgeRoundRectCallout">
            <a:avLst>
              <a:gd name="adj1" fmla="val -92349"/>
              <a:gd name="adj2" fmla="val 1000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어때요</a:t>
            </a:r>
            <a:endParaRPr lang="ko-KR" altLang="en-US" sz="2400" b="1" dirty="0">
              <a:solidFill>
                <a:schemeClr val="tx1"/>
              </a:solidFill>
              <a:latin typeface="+mj-lt"/>
              <a:ea typeface="HY엽서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902" y="3525777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월요일엔 아마 바쁘지 </a:t>
            </a:r>
            <a:r>
              <a:rPr lang="ko-KR" altLang="en-US" sz="1400" b="1" dirty="0" smtClean="0"/>
              <a:t>않을까 </a:t>
            </a:r>
            <a:r>
              <a:rPr lang="ko-KR" altLang="en-US" sz="1400" b="1" dirty="0"/>
              <a:t/>
            </a:r>
            <a:br>
              <a:rPr lang="ko-KR" altLang="en-US" sz="1400" b="1" dirty="0"/>
            </a:br>
            <a:r>
              <a:rPr lang="ko-KR" altLang="en-US" sz="1400" b="1" dirty="0"/>
              <a:t>화요일도 성급해 보이지 안 </a:t>
            </a:r>
            <a:r>
              <a:rPr lang="ko-KR" altLang="en-US" sz="1400" b="1" dirty="0" smtClean="0"/>
              <a:t>그래</a:t>
            </a:r>
            <a:r>
              <a:rPr lang="ko-KR" altLang="en-US" sz="1400" b="1" dirty="0"/>
              <a:t/>
            </a:r>
            <a:br>
              <a:rPr lang="ko-KR" altLang="en-US" sz="1400" b="1" dirty="0"/>
            </a:br>
            <a:r>
              <a:rPr lang="ko-KR" altLang="en-US" sz="1400" b="1" dirty="0"/>
              <a:t>수요일은 뭔가 어정쩡한 느낌</a:t>
            </a:r>
            <a:br>
              <a:rPr lang="ko-KR" altLang="en-US" sz="1400" b="1" dirty="0"/>
            </a:br>
            <a:r>
              <a:rPr lang="ko-KR" altLang="en-US" sz="1400" b="1" dirty="0"/>
              <a:t>목요일은 그냥 내가 왠지 싫어</a:t>
            </a:r>
            <a:br>
              <a:rPr lang="ko-KR" altLang="en-US" sz="1400" b="1" dirty="0"/>
            </a:br>
            <a:r>
              <a:rPr lang="ko-KR" altLang="en-US" sz="1400" b="1" dirty="0"/>
              <a:t>우</a:t>
            </a:r>
            <a:r>
              <a:rPr lang="en-US" altLang="ko-KR" sz="1400" b="1" dirty="0"/>
              <a:t>~ </a:t>
            </a:r>
            <a:r>
              <a:rPr lang="ko-KR" altLang="en-US" sz="1400" b="1" dirty="0"/>
              <a:t>이번 주 금요일</a:t>
            </a:r>
            <a:br>
              <a:rPr lang="ko-KR" altLang="en-US" sz="1400" b="1" dirty="0"/>
            </a:br>
            <a:r>
              <a:rPr lang="ko-KR" altLang="en-US" sz="1400" b="1" dirty="0"/>
              <a:t>우</a:t>
            </a:r>
            <a:r>
              <a:rPr lang="en-US" altLang="ko-KR" sz="1400" b="1" dirty="0"/>
              <a:t>~ </a:t>
            </a:r>
            <a:r>
              <a:rPr lang="ko-KR" altLang="en-US" sz="1400" b="1" dirty="0"/>
              <a:t>금요일에 </a:t>
            </a:r>
            <a:r>
              <a:rPr lang="ko-KR" altLang="en-US" sz="1400" b="1" dirty="0" smtClean="0"/>
              <a:t>시간 어때요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err="1" smtClean="0"/>
              <a:t>Github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에서 만나요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34760" y="1196752"/>
            <a:ext cx="7001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hlinkClick r:id="rId3"/>
              </a:rPr>
              <a:t>https://</a:t>
            </a:r>
            <a:r>
              <a:rPr lang="en-US" altLang="ko-KR" b="1" dirty="0" smtClean="0">
                <a:hlinkClick r:id="rId3"/>
              </a:rPr>
              <a:t>github.com/naver/lucy-xss-filter</a:t>
            </a:r>
            <a:endParaRPr lang="en-US" altLang="ko-K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hlinkClick r:id="rId4"/>
              </a:rPr>
              <a:t>https://</a:t>
            </a:r>
            <a:r>
              <a:rPr lang="en-US" altLang="ko-KR" b="1" dirty="0" smtClean="0">
                <a:hlinkClick r:id="rId4"/>
              </a:rPr>
              <a:t>github.com/naver/lucy-xss-servlet-filter</a:t>
            </a:r>
            <a:endParaRPr lang="en-US" altLang="ko-K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7" y="2478718"/>
            <a:ext cx="7511143" cy="6040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7" y="1928159"/>
            <a:ext cx="7511143" cy="52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XSS </a:t>
            </a:r>
            <a:r>
              <a:rPr lang="ko-KR" altLang="en-US" dirty="0" smtClean="0">
                <a:latin typeface="+mj-ea"/>
              </a:rPr>
              <a:t>란 </a:t>
            </a:r>
            <a:r>
              <a:rPr lang="en-US" altLang="ko-KR" dirty="0" smtClean="0">
                <a:latin typeface="+mj-ea"/>
              </a:rPr>
              <a:t>?</a:t>
            </a:r>
            <a:endParaRPr lang="ko-KR" altLang="en-US" dirty="0">
              <a:latin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842493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XSS </a:t>
            </a:r>
            <a:r>
              <a:rPr lang="ko-KR" altLang="en-US" dirty="0" smtClean="0">
                <a:latin typeface="+mj-ea"/>
              </a:rPr>
              <a:t>란 </a:t>
            </a:r>
            <a:r>
              <a:rPr lang="en-US" altLang="ko-KR" dirty="0" smtClean="0">
                <a:latin typeface="+mj-ea"/>
              </a:rPr>
              <a:t>?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XSS </a:t>
            </a:r>
            <a:r>
              <a:rPr lang="ko-KR" altLang="en-US" dirty="0">
                <a:latin typeface="+mn-ea"/>
              </a:rPr>
              <a:t>취약점은 애플리케이션이 신뢰할 수 없는 데이터를 가져와 적절한 검증이나 제한 없이 </a:t>
            </a:r>
            <a:r>
              <a:rPr lang="ko-KR" altLang="en-US" dirty="0" err="1">
                <a:latin typeface="+mn-ea"/>
              </a:rPr>
              <a:t>웹브라우저로</a:t>
            </a:r>
            <a:r>
              <a:rPr lang="ko-KR" altLang="en-US" dirty="0">
                <a:latin typeface="+mn-ea"/>
              </a:rPr>
              <a:t> 보낼 때 발생한다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전 세계 시스템 공격 방법 통계에서도 </a:t>
            </a:r>
            <a:r>
              <a:rPr lang="en-US" altLang="ko-KR" dirty="0">
                <a:latin typeface="+mn-ea"/>
              </a:rPr>
              <a:t>XSS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6.2%</a:t>
            </a:r>
            <a:r>
              <a:rPr lang="ko-KR" altLang="en-US" dirty="0">
                <a:latin typeface="+mn-ea"/>
              </a:rPr>
              <a:t>를 차지하고 있다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가장 </a:t>
            </a:r>
            <a:r>
              <a:rPr lang="ko-KR" altLang="en-US" dirty="0">
                <a:latin typeface="+mn-ea"/>
              </a:rPr>
              <a:t>위험한 </a:t>
            </a:r>
            <a:r>
              <a:rPr lang="en-US" altLang="ko-KR" dirty="0">
                <a:latin typeface="+mn-ea"/>
              </a:rPr>
              <a:t>25</a:t>
            </a:r>
            <a:r>
              <a:rPr lang="ko-KR" altLang="en-US" dirty="0">
                <a:latin typeface="+mn-ea"/>
              </a:rPr>
              <a:t>대 소프트웨어 오류에서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번째로 선정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사용자 세션 탈취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웹사이트 변조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악의적인 사이트로 이동할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97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XSS </a:t>
            </a:r>
            <a:r>
              <a:rPr lang="ko-KR" altLang="en-US" dirty="0">
                <a:latin typeface="+mn-ea"/>
                <a:ea typeface="+mn-ea"/>
              </a:rPr>
              <a:t>공격 유형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1268760"/>
            <a:ext cx="3456384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게시판에 특정 스크립트를 작성한 뒤 </a:t>
            </a:r>
            <a:r>
              <a:rPr lang="ko-KR" altLang="en-US" b="1" dirty="0">
                <a:solidFill>
                  <a:schemeClr val="tx1"/>
                </a:solidFill>
              </a:rPr>
              <a:t>불</a:t>
            </a:r>
            <a:r>
              <a:rPr lang="ko-KR" altLang="en-US" b="1" dirty="0" smtClean="0">
                <a:solidFill>
                  <a:schemeClr val="tx1"/>
                </a:solidFill>
              </a:rPr>
              <a:t>특정 다수가 보도록 유도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2572092"/>
            <a:ext cx="3456384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스크립트가 시작하여 열람자의   쿠키 값을 가로챔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5105764"/>
            <a:ext cx="3456384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공격자는 열람자의 정보로 로그인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3846400"/>
            <a:ext cx="3456384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가로챈 쿠키 값을 웹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프록시</a:t>
            </a:r>
            <a:r>
              <a:rPr lang="ko-KR" altLang="en-US" b="1" dirty="0" smtClean="0">
                <a:solidFill>
                  <a:schemeClr val="tx1"/>
                </a:solidFill>
              </a:rPr>
              <a:t> 등을 이용하여 재전송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폭발 1 7"/>
          <p:cNvSpPr/>
          <p:nvPr/>
        </p:nvSpPr>
        <p:spPr>
          <a:xfrm>
            <a:off x="4168980" y="871311"/>
            <a:ext cx="4896544" cy="309634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13604" y="1820189"/>
            <a:ext cx="2987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쿠키정보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/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세션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ID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획득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bg1"/>
                </a:solidFill>
              </a:rPr>
              <a:t>관리자 권한 획득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악성코드 다운로드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1788258" y="2242824"/>
            <a:ext cx="412624" cy="2935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1783112" y="3530034"/>
            <a:ext cx="412624" cy="2935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1783112" y="4805002"/>
            <a:ext cx="412624" cy="2935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https://ssl.pstatic.net/static/pwe/nm/st/moon_and_james/original/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604" y="4047659"/>
            <a:ext cx="1872208" cy="19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0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XSS </a:t>
            </a:r>
            <a:r>
              <a:rPr lang="ko-KR" altLang="en-US" dirty="0">
                <a:latin typeface="+mj-ea"/>
              </a:rPr>
              <a:t>방어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기도</a:t>
            </a:r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39" y="1844824"/>
            <a:ext cx="4674523" cy="3972939"/>
          </a:xfrm>
          <a:prstGeom prst="rect">
            <a:avLst/>
          </a:prstGeom>
          <a:ln>
            <a:noFill/>
          </a:ln>
          <a:effectLst>
            <a:outerShdw blurRad="38100" dist="508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76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XSS </a:t>
            </a:r>
            <a:r>
              <a:rPr lang="ko-KR" altLang="en-US" dirty="0">
                <a:latin typeface="+mj-ea"/>
              </a:rPr>
              <a:t>방어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입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출력 값 검증 및 무효화</a:t>
            </a:r>
            <a:endParaRPr lang="en-US" altLang="ko-KR" b="1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자체 구현</a:t>
            </a:r>
            <a:r>
              <a:rPr lang="en-US" altLang="ko-KR" b="1" dirty="0">
                <a:latin typeface="+mn-ea"/>
              </a:rPr>
              <a:t> </a:t>
            </a:r>
          </a:p>
          <a:p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+mn-ea"/>
              </a:rPr>
              <a:t>오픈소스</a:t>
            </a:r>
            <a:r>
              <a:rPr lang="ko-KR" altLang="en-US" b="1" dirty="0">
                <a:latin typeface="+mn-ea"/>
              </a:rPr>
              <a:t> 라이브러리 사용</a:t>
            </a:r>
            <a:endParaRPr lang="en-US" altLang="ko-KR" b="1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OWASP ESAPI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Apache.commons.lang3.StringEscapeUtils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HTML PURIFIER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XSSPROTECT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XSS-HTML-FILTER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15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1816</Words>
  <Application>Microsoft Office PowerPoint</Application>
  <PresentationFormat>화면 슬라이드 쇼(4:3)</PresentationFormat>
  <Paragraphs>392</Paragraphs>
  <Slides>44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Theme</vt:lpstr>
      <vt:lpstr>PowerPoint 프레젠테이션</vt:lpstr>
      <vt:lpstr>발표자</vt:lpstr>
      <vt:lpstr>목차</vt:lpstr>
      <vt:lpstr>XSS 란 ?</vt:lpstr>
      <vt:lpstr>XSS 란 ?</vt:lpstr>
      <vt:lpstr>XSS 란 ?</vt:lpstr>
      <vt:lpstr>XSS 공격 유형</vt:lpstr>
      <vt:lpstr>XSS 방어 방법</vt:lpstr>
      <vt:lpstr>XSS 방어 방법</vt:lpstr>
      <vt:lpstr>XSS 방어 방법 – 자체구현 (전자정부)</vt:lpstr>
      <vt:lpstr>XSS 방어 방법 – 라이브러리 사용(ESAPI)</vt:lpstr>
      <vt:lpstr>Lucy-Xss-Filter 소개</vt:lpstr>
      <vt:lpstr>Lucy-Xss-Filter 소개 </vt:lpstr>
      <vt:lpstr>Lucy-Xss-Filter 소개 </vt:lpstr>
      <vt:lpstr>Lucy-Xss-Filter 소개 (진짜 장점...)</vt:lpstr>
      <vt:lpstr>Lucy-Xss-Filter 소개</vt:lpstr>
      <vt:lpstr>PowerPoint 프레젠테이션</vt:lpstr>
      <vt:lpstr>Lucy-Xss-Filter 소개</vt:lpstr>
      <vt:lpstr>Lucy-Xss-Filter 소개</vt:lpstr>
      <vt:lpstr>Lucy-Xss-Filter 사용법</vt:lpstr>
      <vt:lpstr>Lucy-Xss-Filter 사용법 - XssPreventer </vt:lpstr>
      <vt:lpstr>Lucy-Xss-Filter 사용법 - XssPreventer </vt:lpstr>
      <vt:lpstr>Lucy-Xss-Filter 사용법 - XssPreventer </vt:lpstr>
      <vt:lpstr>Lucy-Xss-Filter 사용법 - XssSaxFilter </vt:lpstr>
      <vt:lpstr>Lucy-Xss-Filter 사용법 - XssSaxFilter </vt:lpstr>
      <vt:lpstr>Lucy-Xss-Filter 사용법 - XssSaxFilter </vt:lpstr>
      <vt:lpstr>Lucy-Xss-Filter 사용법 - XssSaxFilter </vt:lpstr>
      <vt:lpstr>Lucy-Xss-Filter 사용법 - XssSaxFilter </vt:lpstr>
      <vt:lpstr>Lucy-Xss-Filter 사용법 - XssSaxFilter </vt:lpstr>
      <vt:lpstr>Lucy-Xss-Filter 사용법 - XssSaxFilter </vt:lpstr>
      <vt:lpstr>Lucy-Xss-Filter 사용법 - XssSaxFilter </vt:lpstr>
      <vt:lpstr>Lucy-Xss-Servlet-Filter 소개</vt:lpstr>
      <vt:lpstr>Lucy-Xss-Servlet-Filter 소개</vt:lpstr>
      <vt:lpstr>Lucy-Xss-Servlet-Filter 소개</vt:lpstr>
      <vt:lpstr>Lucy-Xss-Servlet-Filter 소개</vt:lpstr>
      <vt:lpstr>Lucy-Xss-Servlet-Filter 소개</vt:lpstr>
      <vt:lpstr>Lucy-Xss-Servlet-Filter 소개</vt:lpstr>
      <vt:lpstr>Lucy-Xss-Servlet-Filter 사용법</vt:lpstr>
      <vt:lpstr>Lucy-Xss-Servlet-Filter 사용법</vt:lpstr>
      <vt:lpstr>Lucy-Xss-Servlet-Filter 장단점</vt:lpstr>
      <vt:lpstr>Lucy-Xss-Servlet-Filter 정리</vt:lpstr>
      <vt:lpstr>오픈소스</vt:lpstr>
      <vt:lpstr>참고문헌</vt:lpstr>
      <vt:lpstr>끝 – Star를 눌러주세요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Calder</dc:creator>
  <cp:lastModifiedBy>lee</cp:lastModifiedBy>
  <cp:revision>126</cp:revision>
  <dcterms:created xsi:type="dcterms:W3CDTF">2013-10-03T18:23:08Z</dcterms:created>
  <dcterms:modified xsi:type="dcterms:W3CDTF">2015-06-05T09:57:15Z</dcterms:modified>
</cp:coreProperties>
</file>