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36" r:id="rId3"/>
    <p:sldId id="359" r:id="rId4"/>
    <p:sldId id="370" r:id="rId5"/>
    <p:sldId id="358" r:id="rId6"/>
    <p:sldId id="357" r:id="rId7"/>
    <p:sldId id="361" r:id="rId8"/>
    <p:sldId id="363" r:id="rId9"/>
    <p:sldId id="362" r:id="rId10"/>
    <p:sldId id="368" r:id="rId11"/>
    <p:sldId id="360" r:id="rId12"/>
    <p:sldId id="337" r:id="rId13"/>
    <p:sldId id="355" r:id="rId14"/>
    <p:sldId id="364" r:id="rId15"/>
    <p:sldId id="367" r:id="rId16"/>
    <p:sldId id="365" r:id="rId17"/>
    <p:sldId id="369" r:id="rId18"/>
    <p:sldId id="366" r:id="rId19"/>
    <p:sldId id="371" r:id="rId20"/>
    <p:sldId id="35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회찬" initials="정회" lastIdx="4" clrIdx="0">
    <p:extLst>
      <p:ext uri="{19B8F6BF-5375-455C-9EA6-DF929625EA0E}">
        <p15:presenceInfo xmlns:p15="http://schemas.microsoft.com/office/powerpoint/2012/main" userId="6af451a424e8373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B2B2B2"/>
    <a:srgbClr val="FF7401"/>
    <a:srgbClr val="FC9204"/>
    <a:srgbClr val="CC3300"/>
    <a:srgbClr val="FF3300"/>
    <a:srgbClr val="FFCC00"/>
    <a:srgbClr val="EB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3933" autoAdjust="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A3144F6A-F3D0-486F-87B1-77FA7274912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2749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>
              <a:latin typeface="Arial" pitchFamily="34" charset="0"/>
            </a:endParaRPr>
          </a:p>
        </p:txBody>
      </p:sp>
      <p:sp>
        <p:nvSpPr>
          <p:cNvPr id="317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8233567-867B-49BC-828D-DC2365DC527C}" type="slidenum">
              <a:rPr lang="en-US" altLang="ko-KR" smtClean="0">
                <a:latin typeface="Arial" pitchFamily="34" charset="0"/>
                <a:ea typeface="굴림" pitchFamily="50" charset="-127"/>
              </a:rPr>
              <a:pPr eaLnBrk="1" hangingPunct="1"/>
              <a:t>1</a:t>
            </a:fld>
            <a:endParaRPr lang="en-US" altLang="ko-KR"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09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Seoul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447800" y="762000"/>
            <a:ext cx="7696200" cy="49530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096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5715000"/>
            <a:ext cx="9144000" cy="114935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7" name="Picture 6" descr="owas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066800"/>
            <a:ext cx="137160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038600" y="5165725"/>
            <a:ext cx="4191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ko-KR" sz="1000" dirty="0">
                <a:solidFill>
                  <a:srgbClr val="969696"/>
                </a:solidFill>
                <a:latin typeface="Tahoma" pitchFamily="34" charset="0"/>
                <a:ea typeface="굴림" pitchFamily="50" charset="-127"/>
              </a:rPr>
              <a:t>Copyright © The OWASP Seoul Chapter</a:t>
            </a:r>
          </a:p>
          <a:p>
            <a:pPr eaLnBrk="1" hangingPunct="1">
              <a:defRPr/>
            </a:pPr>
            <a:r>
              <a:rPr lang="en-US" altLang="ko-KR" sz="1000" dirty="0">
                <a:solidFill>
                  <a:srgbClr val="969696"/>
                </a:solidFill>
                <a:latin typeface="Tahoma" pitchFamily="34" charset="0"/>
                <a:ea typeface="굴림" pitchFamily="50" charset="-127"/>
              </a:rPr>
              <a:t>Permission is granted to copy, distribute and/or modify this document under the terms of the OWASP License.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0" y="609600"/>
            <a:ext cx="9144000" cy="152400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350" y="755650"/>
            <a:ext cx="1417638" cy="3740150"/>
          </a:xfrm>
          <a:prstGeom prst="rect">
            <a:avLst/>
          </a:prstGeom>
          <a:solidFill>
            <a:srgbClr val="003399">
              <a:alpha val="5882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350" y="5302250"/>
            <a:ext cx="1417638" cy="41275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shade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ko-KR" dirty="0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6350" y="4845050"/>
            <a:ext cx="1417638" cy="565150"/>
          </a:xfrm>
          <a:prstGeom prst="rect">
            <a:avLst/>
          </a:prstGeom>
          <a:solidFill>
            <a:srgbClr val="339933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6350" y="2667000"/>
            <a:ext cx="1417638" cy="1219200"/>
          </a:xfrm>
          <a:prstGeom prst="rect">
            <a:avLst/>
          </a:prstGeom>
          <a:solidFill>
            <a:srgbClr val="003366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4" name="Rectangle 21"/>
          <p:cNvSpPr>
            <a:spLocks noChangeArrowheads="1"/>
          </p:cNvSpPr>
          <p:nvPr/>
        </p:nvSpPr>
        <p:spPr bwMode="auto">
          <a:xfrm>
            <a:off x="1452563" y="2667000"/>
            <a:ext cx="681037" cy="1219200"/>
          </a:xfrm>
          <a:prstGeom prst="rect">
            <a:avLst/>
          </a:prstGeom>
          <a:solidFill>
            <a:srgbClr val="339933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2170113" y="2667000"/>
            <a:ext cx="681037" cy="1219200"/>
          </a:xfrm>
          <a:prstGeom prst="rect">
            <a:avLst/>
          </a:prstGeom>
          <a:solidFill>
            <a:srgbClr val="339933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0" y="2641600"/>
            <a:ext cx="9144000" cy="269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7" name="Text Box 26"/>
          <p:cNvSpPr txBox="1">
            <a:spLocks noChangeArrowheads="1"/>
          </p:cNvSpPr>
          <p:nvPr/>
        </p:nvSpPr>
        <p:spPr bwMode="auto">
          <a:xfrm>
            <a:off x="4038600" y="5937250"/>
            <a:ext cx="510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ko-KR" sz="2800" b="1" dirty="0">
                <a:solidFill>
                  <a:srgbClr val="EAEAEA"/>
                </a:solidFill>
                <a:latin typeface="Tahoma" pitchFamily="34" charset="0"/>
                <a:ea typeface="굴림" pitchFamily="50" charset="-127"/>
              </a:rPr>
              <a:t>The OWASP Seoul Chapter</a:t>
            </a:r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8462963" y="2667000"/>
            <a:ext cx="681037" cy="1219200"/>
          </a:xfrm>
          <a:prstGeom prst="rect">
            <a:avLst/>
          </a:prstGeom>
          <a:solidFill>
            <a:srgbClr val="339933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19" name="Freeform 29"/>
          <p:cNvSpPr>
            <a:spLocks/>
          </p:cNvSpPr>
          <p:nvPr/>
        </p:nvSpPr>
        <p:spPr bwMode="auto">
          <a:xfrm>
            <a:off x="2705100" y="2667000"/>
            <a:ext cx="1028700" cy="1219200"/>
          </a:xfrm>
          <a:custGeom>
            <a:avLst/>
            <a:gdLst>
              <a:gd name="T0" fmla="*/ 0 w 456"/>
              <a:gd name="T1" fmla="*/ 0 h 528"/>
              <a:gd name="T2" fmla="*/ 0 w 456"/>
              <a:gd name="T3" fmla="*/ 2147483647 h 528"/>
              <a:gd name="T4" fmla="*/ 977122877 w 456"/>
              <a:gd name="T5" fmla="*/ 2147483647 h 528"/>
              <a:gd name="T6" fmla="*/ 2147483647 w 456"/>
              <a:gd name="T7" fmla="*/ 1386295055 h 528"/>
              <a:gd name="T8" fmla="*/ 2147483647 w 456"/>
              <a:gd name="T9" fmla="*/ 5331691 h 528"/>
              <a:gd name="T10" fmla="*/ 0 w 456"/>
              <a:gd name="T11" fmla="*/ 0 h 5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6" h="528">
                <a:moveTo>
                  <a:pt x="0" y="0"/>
                </a:moveTo>
                <a:lnTo>
                  <a:pt x="0" y="528"/>
                </a:lnTo>
                <a:lnTo>
                  <a:pt x="192" y="528"/>
                </a:lnTo>
                <a:lnTo>
                  <a:pt x="452" y="260"/>
                </a:lnTo>
                <a:lnTo>
                  <a:pt x="456" y="1"/>
                </a:lnTo>
                <a:lnTo>
                  <a:pt x="0" y="0"/>
                </a:lnTo>
                <a:close/>
              </a:path>
            </a:pathLst>
          </a:custGeom>
          <a:solidFill>
            <a:srgbClr val="339933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" name="Freeform 30"/>
          <p:cNvSpPr>
            <a:spLocks/>
          </p:cNvSpPr>
          <p:nvPr/>
        </p:nvSpPr>
        <p:spPr bwMode="auto">
          <a:xfrm rot="10800000">
            <a:off x="7385050" y="2667000"/>
            <a:ext cx="1028700" cy="1219200"/>
          </a:xfrm>
          <a:custGeom>
            <a:avLst/>
            <a:gdLst>
              <a:gd name="T0" fmla="*/ 0 w 456"/>
              <a:gd name="T1" fmla="*/ 0 h 528"/>
              <a:gd name="T2" fmla="*/ 0 w 456"/>
              <a:gd name="T3" fmla="*/ 2147483647 h 528"/>
              <a:gd name="T4" fmla="*/ 977122877 w 456"/>
              <a:gd name="T5" fmla="*/ 2147483647 h 528"/>
              <a:gd name="T6" fmla="*/ 2147483647 w 456"/>
              <a:gd name="T7" fmla="*/ 1386295055 h 528"/>
              <a:gd name="T8" fmla="*/ 2147483647 w 456"/>
              <a:gd name="T9" fmla="*/ 5331691 h 528"/>
              <a:gd name="T10" fmla="*/ 0 w 456"/>
              <a:gd name="T11" fmla="*/ 0 h 5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6" h="528">
                <a:moveTo>
                  <a:pt x="0" y="0"/>
                </a:moveTo>
                <a:lnTo>
                  <a:pt x="0" y="528"/>
                </a:lnTo>
                <a:lnTo>
                  <a:pt x="192" y="528"/>
                </a:lnTo>
                <a:lnTo>
                  <a:pt x="452" y="260"/>
                </a:lnTo>
                <a:lnTo>
                  <a:pt x="456" y="1"/>
                </a:lnTo>
                <a:lnTo>
                  <a:pt x="0" y="0"/>
                </a:lnTo>
                <a:close/>
              </a:path>
            </a:pathLst>
          </a:custGeom>
          <a:solidFill>
            <a:srgbClr val="339933">
              <a:alpha val="3294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" name="Text Box 33"/>
          <p:cNvSpPr txBox="1">
            <a:spLocks noChangeArrowheads="1"/>
          </p:cNvSpPr>
          <p:nvPr/>
        </p:nvSpPr>
        <p:spPr bwMode="auto">
          <a:xfrm>
            <a:off x="1524000" y="42291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ko-KR" sz="2800" b="1" dirty="0">
                <a:solidFill>
                  <a:srgbClr val="777777"/>
                </a:solidFill>
                <a:latin typeface="Tahoma" pitchFamily="34" charset="0"/>
                <a:ea typeface="굴림" pitchFamily="50" charset="-127"/>
              </a:rPr>
              <a:t>OWASP</a:t>
            </a:r>
          </a:p>
        </p:txBody>
      </p:sp>
      <p:sp>
        <p:nvSpPr>
          <p:cNvPr id="22" name="Text Box 34"/>
          <p:cNvSpPr txBox="1">
            <a:spLocks noChangeArrowheads="1"/>
          </p:cNvSpPr>
          <p:nvPr/>
        </p:nvSpPr>
        <p:spPr bwMode="auto">
          <a:xfrm>
            <a:off x="4038600" y="6326188"/>
            <a:ext cx="4800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US" altLang="ko-KR" sz="1600" u="sng" dirty="0">
                <a:solidFill>
                  <a:srgbClr val="EAEAEA"/>
                </a:solidFill>
                <a:latin typeface="Tahoma" pitchFamily="34" charset="0"/>
                <a:ea typeface="굴림" pitchFamily="50" charset="-127"/>
                <a:hlinkClick r:id="rId3"/>
              </a:rPr>
              <a:t>https://www.owasp.org/index.php/Seoul</a:t>
            </a:r>
            <a:r>
              <a:rPr lang="en-US" altLang="ko-KR" sz="1600" dirty="0">
                <a:solidFill>
                  <a:srgbClr val="EAEAEA"/>
                </a:solidFill>
                <a:latin typeface="Tahoma" pitchFamily="34" charset="0"/>
                <a:ea typeface="굴림" pitchFamily="50" charset="-127"/>
                <a:hlinkClick r:id="rId3"/>
              </a:rPr>
              <a:t> </a:t>
            </a:r>
            <a:endParaRPr lang="en-US" altLang="ko-KR" sz="1600" dirty="0">
              <a:solidFill>
                <a:srgbClr val="EAEAEA"/>
              </a:solidFill>
              <a:latin typeface="Tahoma" pitchFamily="34" charset="0"/>
              <a:ea typeface="굴림" pitchFamily="50" charset="-127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6600" y="762000"/>
            <a:ext cx="5867400" cy="1905000"/>
          </a:xfrm>
        </p:spPr>
        <p:txBody>
          <a:bodyPr/>
          <a:lstStyle>
            <a:lvl1pPr>
              <a:defRPr>
                <a:solidFill>
                  <a:srgbClr val="777777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038600" y="3260725"/>
            <a:ext cx="4648200" cy="1752600"/>
          </a:xfrm>
        </p:spPr>
        <p:txBody>
          <a:bodyPr/>
          <a:lstStyle>
            <a:lvl1pPr marL="0" indent="0">
              <a:spcBef>
                <a:spcPct val="5000"/>
              </a:spcBef>
              <a:buFont typeface="Webdings" pitchFamily="18" charset="2"/>
              <a:buNone/>
              <a:defRPr sz="1600">
                <a:solidFill>
                  <a:srgbClr val="969696"/>
                </a:solidFill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2933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1C0043-570B-48FB-A955-EA219A4C5F8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756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30644-D76E-42AE-944B-674610F2BD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5278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6B89D-7168-48C2-AD97-A4F7195B487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510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57" name="Picture 2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4205883" y="1455539"/>
            <a:ext cx="6152555" cy="61525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91159" name="Group 23"/>
          <p:cNvGrpSpPr>
            <a:grpSpLocks/>
          </p:cNvGrpSpPr>
          <p:nvPr userDrawn="1"/>
        </p:nvGrpSpPr>
        <p:grpSpPr bwMode="auto">
          <a:xfrm>
            <a:off x="0" y="0"/>
            <a:ext cx="9144000" cy="2168798"/>
            <a:chOff x="0" y="0"/>
            <a:chExt cx="8192" cy="1944"/>
          </a:xfrm>
        </p:grpSpPr>
        <p:sp>
          <p:nvSpPr>
            <p:cNvPr id="91160" name="Rectangle 24"/>
            <p:cNvSpPr>
              <a:spLocks/>
            </p:cNvSpPr>
            <p:nvPr/>
          </p:nvSpPr>
          <p:spPr bwMode="auto">
            <a:xfrm>
              <a:off x="0" y="1600"/>
              <a:ext cx="8192" cy="40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B3B3B3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1161" name="Rectangle 25"/>
            <p:cNvSpPr>
              <a:spLocks/>
            </p:cNvSpPr>
            <p:nvPr/>
          </p:nvSpPr>
          <p:spPr bwMode="auto">
            <a:xfrm>
              <a:off x="0" y="0"/>
              <a:ext cx="8192" cy="1600"/>
            </a:xfrm>
            <a:prstGeom prst="rect">
              <a:avLst/>
            </a:prstGeom>
            <a:gradFill rotWithShape="0">
              <a:gsLst>
                <a:gs pos="0">
                  <a:srgbClr val="1A2464"/>
                </a:gs>
                <a:gs pos="100000">
                  <a:srgbClr val="46558F"/>
                </a:gs>
              </a:gsLst>
              <a:lin ang="5400000" scaled="1"/>
            </a:gradFill>
            <a:ln w="254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91162" name="Picture 2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21" y="0"/>
              <a:ext cx="1944" cy="19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</p:grpSp>
      <p:sp>
        <p:nvSpPr>
          <p:cNvPr id="91163" name="Rectangle 27"/>
          <p:cNvSpPr>
            <a:spLocks/>
          </p:cNvSpPr>
          <p:nvPr userDrawn="1"/>
        </p:nvSpPr>
        <p:spPr bwMode="auto">
          <a:xfrm>
            <a:off x="0" y="5072062"/>
            <a:ext cx="9144000" cy="1785938"/>
          </a:xfrm>
          <a:prstGeom prst="rect">
            <a:avLst/>
          </a:prstGeom>
          <a:gradFill rotWithShape="0">
            <a:gsLst>
              <a:gs pos="0">
                <a:srgbClr val="1A2464"/>
              </a:gs>
              <a:gs pos="100000">
                <a:srgbClr val="46558F"/>
              </a:gs>
            </a:gsLst>
            <a:lin ang="5400000" scaled="1"/>
          </a:gra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164" name="Rectangle 28"/>
          <p:cNvSpPr>
            <a:spLocks/>
          </p:cNvSpPr>
          <p:nvPr userDrawn="1"/>
        </p:nvSpPr>
        <p:spPr bwMode="auto">
          <a:xfrm>
            <a:off x="0" y="5027414"/>
            <a:ext cx="9144000" cy="44648"/>
          </a:xfrm>
          <a:prstGeom prst="rect">
            <a:avLst/>
          </a:prstGeom>
          <a:gradFill rotWithShape="0">
            <a:gsLst>
              <a:gs pos="0">
                <a:srgbClr val="B3B3B3"/>
              </a:gs>
              <a:gs pos="100000">
                <a:srgbClr val="000000"/>
              </a:gs>
            </a:gsLst>
            <a:lin ang="5400000" scaled="1"/>
          </a:gradFill>
          <a:ln w="2540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168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42938" y="2303859"/>
            <a:ext cx="7822406" cy="1607344"/>
          </a:xfrm>
          <a:ln w="9525"/>
        </p:spPr>
        <p:txBody>
          <a:bodyPr lIns="64291" tIns="32146" rIns="64291" bIns="32146"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9512485"/>
      </p:ext>
    </p:extLst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8A768BD-D53C-4A1D-8228-B3104D09632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3855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BB16C-8995-4BB9-A2AE-837CDF7A845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1010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738EB-C8E3-498A-B87E-7D4CC86E6CD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130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3A7AA-CA83-4CF0-8149-2E7EB16F659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99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3D47A-0553-417C-A23E-B32088CD428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392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5A194-8F35-4581-8C95-07F3A9AFAA4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766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80C23-74B7-4D6F-984C-E18B1419F53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9783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425FB-F4FE-4B3A-B3B6-2F7BF20A2EE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8671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0" y="0"/>
            <a:ext cx="9144000" cy="1524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sp>
        <p:nvSpPr>
          <p:cNvPr id="1029" name="Rectangle 8"/>
          <p:cNvSpPr>
            <a:spLocks noChangeArrowheads="1"/>
          </p:cNvSpPr>
          <p:nvPr/>
        </p:nvSpPr>
        <p:spPr bwMode="auto">
          <a:xfrm>
            <a:off x="0" y="6711950"/>
            <a:ext cx="9144000" cy="1524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ea typeface="굴림" pitchFamily="50" charset="-127"/>
            </a:endParaRPr>
          </a:p>
        </p:txBody>
      </p:sp>
      <p:pic>
        <p:nvPicPr>
          <p:cNvPr id="1030" name="Picture 9" descr="owasp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248400"/>
            <a:ext cx="38100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5200" y="6308725"/>
            <a:ext cx="406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969696"/>
                </a:solidFill>
                <a:latin typeface="+mn-lt"/>
                <a:ea typeface="굴림" charset="-127"/>
              </a:defRPr>
            </a:lvl1pPr>
          </a:lstStyle>
          <a:p>
            <a:pPr>
              <a:defRPr/>
            </a:pPr>
            <a:fld id="{0B25803F-A44A-4714-9A75-62606740EA8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32" name="Text Box 30"/>
          <p:cNvSpPr txBox="1">
            <a:spLocks noChangeArrowheads="1"/>
          </p:cNvSpPr>
          <p:nvPr/>
        </p:nvSpPr>
        <p:spPr bwMode="auto">
          <a:xfrm>
            <a:off x="5689600" y="6270625"/>
            <a:ext cx="2387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defRPr/>
            </a:pPr>
            <a:r>
              <a:rPr lang="en-US" altLang="ko-KR" sz="1400" b="1" dirty="0">
                <a:solidFill>
                  <a:srgbClr val="969696"/>
                </a:solidFill>
                <a:latin typeface="Tahoma" pitchFamily="34" charset="0"/>
                <a:ea typeface="굴림" pitchFamily="50" charset="-127"/>
              </a:rPr>
              <a:t>OWASP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81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ebdings" pitchFamily="18" charset="2"/>
        <a:buChar char="&lt;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ebdings" pitchFamily="18" charset="2"/>
        <a:buChar char="4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oungjae.jeon@owasp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Hypervisor</a:t>
            </a:r>
            <a:r>
              <a:rPr lang="ko-KR" altLang="en-US" sz="2400" smtClean="0">
                <a:latin typeface="맑은 고딕" pitchFamily="50" charset="-127"/>
                <a:ea typeface="맑은 고딕" pitchFamily="50" charset="-127"/>
              </a:rPr>
              <a:t>를 이용한 </a:t>
            </a:r>
            <a:r>
              <a:rPr lang="en-US" altLang="ko-KR" sz="2400" dirty="0" err="1" smtClean="0">
                <a:latin typeface="맑은 고딕" pitchFamily="50" charset="-127"/>
                <a:ea typeface="맑은 고딕" pitchFamily="50" charset="-127"/>
              </a:rPr>
              <a:t>WebServer</a:t>
            </a:r>
            <a:r>
              <a:rPr lang="ko-KR" altLang="en-US" sz="2400" smtClean="0">
                <a:latin typeface="맑은 고딕" pitchFamily="50" charset="-127"/>
                <a:ea typeface="맑은 고딕" pitchFamily="50" charset="-127"/>
              </a:rPr>
              <a:t>보안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2400" dirty="0">
                <a:latin typeface="맑은 고딕" pitchFamily="50" charset="-127"/>
                <a:ea typeface="맑은 고딕" pitchFamily="50" charset="-127"/>
              </a:rPr>
            </a:b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3260725"/>
            <a:ext cx="3733800" cy="1400175"/>
          </a:xfrm>
        </p:spPr>
        <p:txBody>
          <a:bodyPr/>
          <a:lstStyle/>
          <a:p>
            <a:pPr eaLnBrk="1" hangingPunct="1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수산아이앤티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 smtClean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sz="1800" dirty="0" err="1" smtClean="0">
                <a:latin typeface="맑은 고딕" pitchFamily="50" charset="-127"/>
                <a:ea typeface="맑은 고딕" pitchFamily="50" charset="-127"/>
              </a:rPr>
              <a:t>정회찬</a:t>
            </a:r>
            <a:r>
              <a:rPr lang="ko-KR" altLang="en-US" sz="1800" dirty="0" smtClean="0">
                <a:latin typeface="맑은 고딕" pitchFamily="50" charset="-127"/>
                <a:ea typeface="맑은 고딕" pitchFamily="50" charset="-127"/>
              </a:rPr>
              <a:t> 수석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sz="1800" dirty="0" smtClean="0">
                <a:latin typeface="맑은 고딕" pitchFamily="50" charset="-127"/>
                <a:ea typeface="맑은 고딕" pitchFamily="50" charset="-127"/>
                <a:hlinkClick r:id="rId3"/>
              </a:rPr>
              <a:t>hcjeong@soosan.co.kr</a:t>
            </a:r>
            <a:endParaRPr lang="en-US" altLang="ko-KR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48" name="Rectangle 17"/>
          <p:cNvSpPr>
            <a:spLocks noChangeArrowheads="1"/>
          </p:cNvSpPr>
          <p:nvPr/>
        </p:nvSpPr>
        <p:spPr bwMode="auto">
          <a:xfrm>
            <a:off x="1563688" y="4648200"/>
            <a:ext cx="98456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rgbClr val="777777"/>
                </a:solidFill>
                <a:latin typeface="Tahoma" pitchFamily="34" charset="0"/>
                <a:ea typeface="굴림" pitchFamily="50" charset="-127"/>
              </a:rPr>
              <a:t>2019. </a:t>
            </a:r>
            <a:r>
              <a:rPr lang="en-US" altLang="ko-KR" sz="1600" dirty="0" smtClean="0">
                <a:solidFill>
                  <a:srgbClr val="777777"/>
                </a:solidFill>
                <a:latin typeface="Tahoma" pitchFamily="34" charset="0"/>
                <a:ea typeface="굴림" pitchFamily="50" charset="-127"/>
              </a:rPr>
              <a:t>11</a:t>
            </a:r>
            <a:endParaRPr lang="en-US" altLang="ko-KR" sz="1600" dirty="0">
              <a:solidFill>
                <a:srgbClr val="777777"/>
              </a:solidFill>
              <a:latin typeface="Tahoma" pitchFamily="34" charset="0"/>
              <a:ea typeface="굴림" pitchFamily="50" charset="-127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VMI(Virtual Machine Introspection)</a:t>
            </a:r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F4EA3E-FE38-4BD9-8338-1F62D26E0608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10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2536" y="6105229"/>
            <a:ext cx="8791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en-US" altLang="ko-KR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VMI(Virtual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Machine Introspection</a:t>
            </a:r>
            <a:r>
              <a:rPr lang="en-US" altLang="ko-KR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</a:t>
            </a:r>
            <a:r>
              <a:rPr lang="ko-KR" altLang="en-US" sz="140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응용 사례 </a:t>
            </a:r>
            <a:r>
              <a:rPr lang="en-US" altLang="ko-KR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Intel, </a:t>
            </a:r>
            <a:r>
              <a:rPr lang="en-US" altLang="ko-KR" sz="1400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Vmware</a:t>
            </a:r>
            <a:r>
              <a:rPr lang="en-US" altLang="ko-KR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Bitdefender, Citrix Xen 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251330" y="3794744"/>
            <a:ext cx="412187" cy="431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2137219" y="2466031"/>
            <a:ext cx="412187" cy="431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1457424" y="2767426"/>
            <a:ext cx="206094" cy="1997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2034172" y="4367626"/>
            <a:ext cx="206094" cy="19978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409412" y="3334692"/>
            <a:ext cx="206094" cy="199786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3179680" y="2767425"/>
            <a:ext cx="117903" cy="13040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747667" y="4035719"/>
            <a:ext cx="412187" cy="431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747666" y="3062871"/>
            <a:ext cx="412187" cy="431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72659" y="3220014"/>
            <a:ext cx="412187" cy="431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1251330" y="4567412"/>
            <a:ext cx="412187" cy="4318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483328" y="5274232"/>
            <a:ext cx="8758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VM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에서 일어나는 파일 </a:t>
            </a:r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I/O, </a:t>
            </a:r>
            <a:r>
              <a:rPr lang="ko-KR" altLang="en-US" sz="120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메모리등을 감사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733758" y="3334692"/>
            <a:ext cx="943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VM</a:t>
            </a:r>
          </a:p>
          <a:p>
            <a:pPr algn="ctr"/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</a:t>
            </a:r>
            <a:endParaRPr lang="en-US" altLang="ko-KR" sz="1600" b="1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6" name="갈매기형 수장 55"/>
          <p:cNvSpPr/>
          <p:nvPr/>
        </p:nvSpPr>
        <p:spPr>
          <a:xfrm>
            <a:off x="4130006" y="2884925"/>
            <a:ext cx="592667" cy="1855894"/>
          </a:xfrm>
          <a:prstGeom prst="chevron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갈매기형 수장 56"/>
          <p:cNvSpPr/>
          <p:nvPr/>
        </p:nvSpPr>
        <p:spPr>
          <a:xfrm>
            <a:off x="4962429" y="2898274"/>
            <a:ext cx="592667" cy="1855894"/>
          </a:xfrm>
          <a:prstGeom prst="chevron">
            <a:avLst/>
          </a:prstGeom>
          <a:solidFill>
            <a:srgbClr val="1C3755"/>
          </a:solidFill>
          <a:ln>
            <a:solidFill>
              <a:srgbClr val="1C37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458765" y="2566847"/>
            <a:ext cx="2300545" cy="234784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Ring -1</a:t>
            </a:r>
          </a:p>
          <a:p>
            <a:pPr algn="ctr"/>
            <a:endParaRPr lang="en-US" altLang="ko-KR" dirty="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“Hypervisor”</a:t>
            </a:r>
          </a:p>
          <a:p>
            <a:pPr algn="ctr"/>
            <a:endParaRPr lang="en-US" altLang="ko-KR" dirty="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483328" y="5200869"/>
            <a:ext cx="85830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540790" y="1634878"/>
            <a:ext cx="6793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Raw </a:t>
            </a:r>
            <a:r>
              <a:rPr lang="en-US" altLang="ko-KR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 </a:t>
            </a:r>
            <a:r>
              <a:rPr lang="en-US" altLang="ko-KR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at the Hypervisor Level — An Unaltered, Reliable Source of Information</a:t>
            </a:r>
            <a:endParaRPr lang="ko-KR" altLang="en-US" sz="140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166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Xen</a:t>
            </a:r>
            <a:r>
              <a:rPr lang="en-US" altLang="ko-KR" dirty="0" smtClean="0"/>
              <a:t> Architecture</a:t>
            </a:r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F4EA3E-FE38-4BD9-8338-1F62D26E0608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11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30" y="1490100"/>
            <a:ext cx="8151391" cy="410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3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05916E1-AC9B-429E-832B-B6F2A7A0CE54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12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80" y="694063"/>
            <a:ext cx="7997620" cy="5180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전체 구성도</a:t>
            </a: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43134B-6DC6-4334-A478-7EF60FD6889F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13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6756614" y="3903822"/>
            <a:ext cx="631013" cy="597287"/>
            <a:chOff x="2755629" y="4024254"/>
            <a:chExt cx="719092" cy="785000"/>
          </a:xfrm>
        </p:grpSpPr>
        <p:sp>
          <p:nvSpPr>
            <p:cNvPr id="8" name="모서리가 둥근 직사각형 7"/>
            <p:cNvSpPr/>
            <p:nvPr/>
          </p:nvSpPr>
          <p:spPr>
            <a:xfrm>
              <a:off x="2755631" y="4024254"/>
              <a:ext cx="719090" cy="781396"/>
            </a:xfrm>
            <a:prstGeom prst="roundRect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pic>
          <p:nvPicPr>
            <p:cNvPr id="9" name="Picture 4" descr="media, online, social, windows icon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949" y="4135527"/>
              <a:ext cx="390381" cy="3903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755629" y="4710180"/>
              <a:ext cx="719092" cy="9894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pic>
          <p:nvPicPr>
            <p:cNvPr id="11" name="Picture 6" descr="media, online, social, windows ico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5629" y="4718623"/>
              <a:ext cx="84932" cy="84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924670" y="4485652"/>
              <a:ext cx="449748" cy="323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+mn-ea"/>
                </a:rPr>
                <a:t>VM</a:t>
              </a:r>
              <a:endParaRPr lang="ko-KR" altLang="en-US" sz="1000" b="1" dirty="0">
                <a:latin typeface="+mn-ea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 rot="16200000">
            <a:off x="7449336" y="4048672"/>
            <a:ext cx="1861512" cy="2590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MA</a:t>
            </a:r>
          </a:p>
          <a:p>
            <a:pPr algn="ctr"/>
            <a:r>
              <a:rPr lang="en-US" altLang="ko-KR" sz="1200" b="1" dirty="0" smtClean="0">
                <a:latin typeface="+mn-ea"/>
              </a:rPr>
              <a:t>C</a:t>
            </a:r>
          </a:p>
          <a:p>
            <a:pPr algn="ctr"/>
            <a:r>
              <a:rPr lang="en-US" altLang="ko-KR" sz="1200" b="1" dirty="0" smtClean="0">
                <a:latin typeface="+mn-ea"/>
              </a:rPr>
              <a:t>H</a:t>
            </a:r>
          </a:p>
          <a:p>
            <a:pPr algn="ctr"/>
            <a:r>
              <a:rPr lang="en-US" altLang="ko-KR" sz="1200" b="1" dirty="0" smtClean="0">
                <a:latin typeface="+mn-ea"/>
              </a:rPr>
              <a:t>I</a:t>
            </a:r>
          </a:p>
          <a:p>
            <a:pPr algn="ctr"/>
            <a:r>
              <a:rPr lang="en-US" altLang="ko-KR" sz="1200" b="1" dirty="0" smtClean="0">
                <a:latin typeface="+mn-ea"/>
              </a:rPr>
              <a:t>N</a:t>
            </a:r>
          </a:p>
          <a:p>
            <a:pPr algn="ctr"/>
            <a:r>
              <a:rPr lang="en-US" altLang="ko-KR" sz="1200" b="1" dirty="0" smtClean="0">
                <a:latin typeface="+mn-ea"/>
              </a:rPr>
              <a:t>E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 rot="16200000">
            <a:off x="7118737" y="4048672"/>
            <a:ext cx="1861512" cy="2590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1200" b="1" dirty="0" smtClean="0">
                <a:latin typeface="+mn-ea"/>
              </a:rPr>
              <a:t>H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O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S</a:t>
            </a:r>
            <a:br>
              <a:rPr lang="en-US" altLang="ko-KR" sz="1200" b="1" dirty="0" smtClean="0">
                <a:latin typeface="+mn-ea"/>
              </a:rPr>
            </a:br>
            <a:r>
              <a:rPr lang="en-US" altLang="ko-KR" sz="1200" b="1" dirty="0" smtClean="0">
                <a:latin typeface="+mn-ea"/>
              </a:rPr>
              <a:t>T</a:t>
            </a:r>
          </a:p>
        </p:txBody>
      </p:sp>
      <p:grpSp>
        <p:nvGrpSpPr>
          <p:cNvPr id="15" name="그룹 14"/>
          <p:cNvGrpSpPr/>
          <p:nvPr/>
        </p:nvGrpSpPr>
        <p:grpSpPr>
          <a:xfrm rot="16200000">
            <a:off x="7522145" y="3942726"/>
            <a:ext cx="311486" cy="484144"/>
            <a:chOff x="7101862" y="3873490"/>
            <a:chExt cx="409378" cy="238848"/>
          </a:xfrm>
        </p:grpSpPr>
        <p:cxnSp>
          <p:nvCxnSpPr>
            <p:cNvPr id="16" name="직선 화살표 연결선 15"/>
            <p:cNvCxnSpPr/>
            <p:nvPr/>
          </p:nvCxnSpPr>
          <p:spPr>
            <a:xfrm>
              <a:off x="7101862" y="3873490"/>
              <a:ext cx="0" cy="2356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/>
            <p:nvPr/>
          </p:nvCxnSpPr>
          <p:spPr>
            <a:xfrm flipV="1">
              <a:off x="7511240" y="3876665"/>
              <a:ext cx="0" cy="2356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445260" y="4435083"/>
            <a:ext cx="884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>
                <a:latin typeface="+mn-ea"/>
              </a:rPr>
              <a:t>확대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 rot="16200000">
            <a:off x="6810389" y="4130469"/>
            <a:ext cx="1794574" cy="10865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chemeClr val="tx1"/>
                </a:solidFill>
                <a:latin typeface="+mn-ea"/>
              </a:rPr>
              <a:t>Hypercall Interface</a:t>
            </a:r>
            <a:endParaRPr lang="ko-KR" altLang="en-US" sz="7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4862655" y="4308917"/>
            <a:ext cx="185356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H="1">
            <a:off x="7533761" y="3354270"/>
            <a:ext cx="2152" cy="169365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>
            <a:off x="4541292" y="4036551"/>
            <a:ext cx="266618" cy="445878"/>
            <a:chOff x="1424955" y="4026474"/>
            <a:chExt cx="303834" cy="586007"/>
          </a:xfrm>
        </p:grpSpPr>
        <p:sp>
          <p:nvSpPr>
            <p:cNvPr id="23" name="직사각형 22"/>
            <p:cNvSpPr/>
            <p:nvPr/>
          </p:nvSpPr>
          <p:spPr>
            <a:xfrm>
              <a:off x="1424955" y="4026474"/>
              <a:ext cx="303834" cy="5860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1441822" y="4380112"/>
              <a:ext cx="270100" cy="985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441822" y="4491752"/>
              <a:ext cx="270100" cy="985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1441822" y="4268472"/>
              <a:ext cx="270100" cy="9854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1539311" y="4100529"/>
              <a:ext cx="75121" cy="7512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512" y="2139036"/>
            <a:ext cx="5396462" cy="1747634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4321743" y="2714324"/>
            <a:ext cx="885524" cy="2011680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649990" y="3117916"/>
            <a:ext cx="2157125" cy="2139022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461474" y="3658655"/>
            <a:ext cx="4022213" cy="68757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+mn-ea"/>
              </a:rPr>
              <a:t>해커의 공격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231228" y="2358896"/>
            <a:ext cx="1123761" cy="235262"/>
            <a:chOff x="4424841" y="1917766"/>
            <a:chExt cx="1123761" cy="235262"/>
          </a:xfrm>
        </p:grpSpPr>
        <p:sp>
          <p:nvSpPr>
            <p:cNvPr id="33" name="object 3"/>
            <p:cNvSpPr/>
            <p:nvPr/>
          </p:nvSpPr>
          <p:spPr>
            <a:xfrm>
              <a:off x="4424841" y="1919360"/>
              <a:ext cx="213535" cy="233668"/>
            </a:xfrm>
            <a:custGeom>
              <a:avLst/>
              <a:gdLst/>
              <a:ahLst/>
              <a:cxnLst/>
              <a:rect l="l" t="t" r="r" b="b"/>
              <a:pathLst>
                <a:path w="357505" h="433704">
                  <a:moveTo>
                    <a:pt x="352348" y="0"/>
                  </a:moveTo>
                  <a:lnTo>
                    <a:pt x="4800" y="0"/>
                  </a:lnTo>
                  <a:lnTo>
                    <a:pt x="0" y="4800"/>
                  </a:lnTo>
                  <a:lnTo>
                    <a:pt x="0" y="428853"/>
                  </a:lnTo>
                  <a:lnTo>
                    <a:pt x="4800" y="433654"/>
                  </a:lnTo>
                  <a:lnTo>
                    <a:pt x="352348" y="433654"/>
                  </a:lnTo>
                  <a:lnTo>
                    <a:pt x="357149" y="428853"/>
                  </a:lnTo>
                  <a:lnTo>
                    <a:pt x="357149" y="4800"/>
                  </a:lnTo>
                  <a:lnTo>
                    <a:pt x="352348" y="0"/>
                  </a:lnTo>
                  <a:close/>
                </a:path>
              </a:pathLst>
            </a:custGeom>
            <a:solidFill>
              <a:srgbClr val="17B792"/>
            </a:solidFill>
          </p:spPr>
          <p:txBody>
            <a:bodyPr wrap="square" lIns="0" tIns="0" rIns="0" bIns="0" rtlCol="0"/>
            <a:lstStyle/>
            <a:p>
              <a:endParaRPr dirty="0">
                <a:latin typeface="+mn-ea"/>
              </a:endParaRPr>
            </a:p>
          </p:txBody>
        </p:sp>
        <p:sp>
          <p:nvSpPr>
            <p:cNvPr id="34" name="object 4"/>
            <p:cNvSpPr/>
            <p:nvPr/>
          </p:nvSpPr>
          <p:spPr>
            <a:xfrm>
              <a:off x="4466683" y="2019227"/>
              <a:ext cx="34515" cy="0"/>
            </a:xfrm>
            <a:custGeom>
              <a:avLst/>
              <a:gdLst/>
              <a:ahLst/>
              <a:cxnLst/>
              <a:rect l="l" t="t" r="r" b="b"/>
              <a:pathLst>
                <a:path w="57784">
                  <a:moveTo>
                    <a:pt x="0" y="0"/>
                  </a:moveTo>
                  <a:lnTo>
                    <a:pt x="57505" y="0"/>
                  </a:lnTo>
                </a:path>
              </a:pathLst>
            </a:custGeom>
            <a:ln w="92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+mn-ea"/>
              </a:endParaRPr>
            </a:p>
          </p:txBody>
        </p:sp>
        <p:sp>
          <p:nvSpPr>
            <p:cNvPr id="35" name="object 5"/>
            <p:cNvSpPr/>
            <p:nvPr/>
          </p:nvSpPr>
          <p:spPr>
            <a:xfrm>
              <a:off x="4523765" y="2019227"/>
              <a:ext cx="72822" cy="0"/>
            </a:xfrm>
            <a:custGeom>
              <a:avLst/>
              <a:gdLst/>
              <a:ahLst/>
              <a:cxnLst/>
              <a:rect l="l" t="t" r="r" b="b"/>
              <a:pathLst>
                <a:path w="121919">
                  <a:moveTo>
                    <a:pt x="0" y="0"/>
                  </a:moveTo>
                  <a:lnTo>
                    <a:pt x="121475" y="0"/>
                  </a:lnTo>
                </a:path>
              </a:pathLst>
            </a:custGeom>
            <a:ln w="92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+mn-ea"/>
              </a:endParaRPr>
            </a:p>
          </p:txBody>
        </p:sp>
        <p:sp>
          <p:nvSpPr>
            <p:cNvPr id="36" name="object 6"/>
            <p:cNvSpPr/>
            <p:nvPr/>
          </p:nvSpPr>
          <p:spPr>
            <a:xfrm>
              <a:off x="4561981" y="2087193"/>
              <a:ext cx="34515" cy="0"/>
            </a:xfrm>
            <a:custGeom>
              <a:avLst/>
              <a:gdLst/>
              <a:ahLst/>
              <a:cxnLst/>
              <a:rect l="l" t="t" r="r" b="b"/>
              <a:pathLst>
                <a:path w="57784">
                  <a:moveTo>
                    <a:pt x="57492" y="0"/>
                  </a:moveTo>
                  <a:lnTo>
                    <a:pt x="0" y="0"/>
                  </a:lnTo>
                </a:path>
              </a:pathLst>
            </a:custGeom>
            <a:ln w="92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+mn-ea"/>
              </a:endParaRPr>
            </a:p>
          </p:txBody>
        </p:sp>
        <p:sp>
          <p:nvSpPr>
            <p:cNvPr id="37" name="object 7"/>
            <p:cNvSpPr/>
            <p:nvPr/>
          </p:nvSpPr>
          <p:spPr>
            <a:xfrm>
              <a:off x="4466683" y="2087193"/>
              <a:ext cx="72822" cy="0"/>
            </a:xfrm>
            <a:custGeom>
              <a:avLst/>
              <a:gdLst/>
              <a:ahLst/>
              <a:cxnLst/>
              <a:rect l="l" t="t" r="r" b="b"/>
              <a:pathLst>
                <a:path w="121919">
                  <a:moveTo>
                    <a:pt x="121475" y="0"/>
                  </a:moveTo>
                  <a:lnTo>
                    <a:pt x="0" y="0"/>
                  </a:lnTo>
                </a:path>
              </a:pathLst>
            </a:custGeom>
            <a:ln w="92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+mn-ea"/>
              </a:endParaRPr>
            </a:p>
          </p:txBody>
        </p:sp>
        <p:sp>
          <p:nvSpPr>
            <p:cNvPr id="38" name="object 8"/>
            <p:cNvSpPr/>
            <p:nvPr/>
          </p:nvSpPr>
          <p:spPr>
            <a:xfrm>
              <a:off x="4466683" y="1985166"/>
              <a:ext cx="129714" cy="0"/>
            </a:xfrm>
            <a:custGeom>
              <a:avLst/>
              <a:gdLst/>
              <a:ahLst/>
              <a:cxnLst/>
              <a:rect l="l" t="t" r="r" b="b"/>
              <a:pathLst>
                <a:path w="217169">
                  <a:moveTo>
                    <a:pt x="0" y="0"/>
                  </a:moveTo>
                  <a:lnTo>
                    <a:pt x="217043" y="0"/>
                  </a:lnTo>
                </a:path>
              </a:pathLst>
            </a:custGeom>
            <a:ln w="92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+mn-ea"/>
              </a:endParaRPr>
            </a:p>
          </p:txBody>
        </p:sp>
        <p:sp>
          <p:nvSpPr>
            <p:cNvPr id="39" name="object 9"/>
            <p:cNvSpPr/>
            <p:nvPr/>
          </p:nvSpPr>
          <p:spPr>
            <a:xfrm>
              <a:off x="4466683" y="2053289"/>
              <a:ext cx="129714" cy="0"/>
            </a:xfrm>
            <a:custGeom>
              <a:avLst/>
              <a:gdLst/>
              <a:ahLst/>
              <a:cxnLst/>
              <a:rect l="l" t="t" r="r" b="b"/>
              <a:pathLst>
                <a:path w="217169">
                  <a:moveTo>
                    <a:pt x="0" y="0"/>
                  </a:moveTo>
                  <a:lnTo>
                    <a:pt x="217043" y="0"/>
                  </a:lnTo>
                </a:path>
              </a:pathLst>
            </a:custGeom>
            <a:ln w="92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+mn-ea"/>
              </a:endParaRPr>
            </a:p>
          </p:txBody>
        </p:sp>
        <p:sp>
          <p:nvSpPr>
            <p:cNvPr id="40" name="object 10"/>
            <p:cNvSpPr/>
            <p:nvPr/>
          </p:nvSpPr>
          <p:spPr>
            <a:xfrm>
              <a:off x="4722295" y="1919360"/>
              <a:ext cx="213535" cy="233668"/>
            </a:xfrm>
            <a:custGeom>
              <a:avLst/>
              <a:gdLst/>
              <a:ahLst/>
              <a:cxnLst/>
              <a:rect l="l" t="t" r="r" b="b"/>
              <a:pathLst>
                <a:path w="357505" h="433704">
                  <a:moveTo>
                    <a:pt x="352348" y="0"/>
                  </a:moveTo>
                  <a:lnTo>
                    <a:pt x="4800" y="0"/>
                  </a:lnTo>
                  <a:lnTo>
                    <a:pt x="0" y="4800"/>
                  </a:lnTo>
                  <a:lnTo>
                    <a:pt x="0" y="428853"/>
                  </a:lnTo>
                  <a:lnTo>
                    <a:pt x="4800" y="433654"/>
                  </a:lnTo>
                  <a:lnTo>
                    <a:pt x="352348" y="433654"/>
                  </a:lnTo>
                  <a:lnTo>
                    <a:pt x="357149" y="428853"/>
                  </a:lnTo>
                  <a:lnTo>
                    <a:pt x="357149" y="4800"/>
                  </a:lnTo>
                  <a:lnTo>
                    <a:pt x="352348" y="0"/>
                  </a:lnTo>
                  <a:close/>
                </a:path>
              </a:pathLst>
            </a:custGeom>
            <a:solidFill>
              <a:srgbClr val="17B792"/>
            </a:solidFill>
          </p:spPr>
          <p:txBody>
            <a:bodyPr wrap="square" lIns="0" tIns="0" rIns="0" bIns="0" rtlCol="0"/>
            <a:lstStyle/>
            <a:p>
              <a:endParaRPr dirty="0">
                <a:latin typeface="+mn-ea"/>
              </a:endParaRPr>
            </a:p>
          </p:txBody>
        </p:sp>
        <p:sp>
          <p:nvSpPr>
            <p:cNvPr id="41" name="object 11"/>
            <p:cNvSpPr/>
            <p:nvPr/>
          </p:nvSpPr>
          <p:spPr>
            <a:xfrm>
              <a:off x="4764138" y="2019227"/>
              <a:ext cx="34515" cy="0"/>
            </a:xfrm>
            <a:custGeom>
              <a:avLst/>
              <a:gdLst/>
              <a:ahLst/>
              <a:cxnLst/>
              <a:rect l="l" t="t" r="r" b="b"/>
              <a:pathLst>
                <a:path w="57785">
                  <a:moveTo>
                    <a:pt x="0" y="0"/>
                  </a:moveTo>
                  <a:lnTo>
                    <a:pt x="57505" y="0"/>
                  </a:lnTo>
                </a:path>
              </a:pathLst>
            </a:custGeom>
            <a:ln w="92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+mn-ea"/>
              </a:endParaRPr>
            </a:p>
          </p:txBody>
        </p:sp>
        <p:sp>
          <p:nvSpPr>
            <p:cNvPr id="42" name="object 14"/>
            <p:cNvSpPr/>
            <p:nvPr/>
          </p:nvSpPr>
          <p:spPr>
            <a:xfrm>
              <a:off x="4764138" y="2087193"/>
              <a:ext cx="72822" cy="0"/>
            </a:xfrm>
            <a:custGeom>
              <a:avLst/>
              <a:gdLst/>
              <a:ahLst/>
              <a:cxnLst/>
              <a:rect l="l" t="t" r="r" b="b"/>
              <a:pathLst>
                <a:path w="121919">
                  <a:moveTo>
                    <a:pt x="121475" y="0"/>
                  </a:moveTo>
                  <a:lnTo>
                    <a:pt x="0" y="0"/>
                  </a:lnTo>
                </a:path>
              </a:pathLst>
            </a:custGeom>
            <a:ln w="92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+mn-ea"/>
              </a:endParaRPr>
            </a:p>
          </p:txBody>
        </p:sp>
        <p:sp>
          <p:nvSpPr>
            <p:cNvPr id="43" name="object 15"/>
            <p:cNvSpPr/>
            <p:nvPr/>
          </p:nvSpPr>
          <p:spPr>
            <a:xfrm>
              <a:off x="4764138" y="1985166"/>
              <a:ext cx="129714" cy="0"/>
            </a:xfrm>
            <a:custGeom>
              <a:avLst/>
              <a:gdLst/>
              <a:ahLst/>
              <a:cxnLst/>
              <a:rect l="l" t="t" r="r" b="b"/>
              <a:pathLst>
                <a:path w="217169">
                  <a:moveTo>
                    <a:pt x="0" y="0"/>
                  </a:moveTo>
                  <a:lnTo>
                    <a:pt x="217043" y="0"/>
                  </a:lnTo>
                </a:path>
              </a:pathLst>
            </a:custGeom>
            <a:ln w="92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+mn-ea"/>
              </a:endParaRPr>
            </a:p>
          </p:txBody>
        </p:sp>
        <p:sp>
          <p:nvSpPr>
            <p:cNvPr id="44" name="object 16"/>
            <p:cNvSpPr/>
            <p:nvPr/>
          </p:nvSpPr>
          <p:spPr>
            <a:xfrm>
              <a:off x="4764138" y="2053289"/>
              <a:ext cx="129714" cy="0"/>
            </a:xfrm>
            <a:custGeom>
              <a:avLst/>
              <a:gdLst/>
              <a:ahLst/>
              <a:cxnLst/>
              <a:rect l="l" t="t" r="r" b="b"/>
              <a:pathLst>
                <a:path w="217169">
                  <a:moveTo>
                    <a:pt x="0" y="0"/>
                  </a:moveTo>
                  <a:lnTo>
                    <a:pt x="217043" y="0"/>
                  </a:lnTo>
                </a:path>
              </a:pathLst>
            </a:custGeom>
            <a:ln w="92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+mn-ea"/>
              </a:endParaRPr>
            </a:p>
          </p:txBody>
        </p:sp>
        <p:grpSp>
          <p:nvGrpSpPr>
            <p:cNvPr id="45" name="그룹 44"/>
            <p:cNvGrpSpPr/>
            <p:nvPr/>
          </p:nvGrpSpPr>
          <p:grpSpPr>
            <a:xfrm>
              <a:off x="5037613" y="1917766"/>
              <a:ext cx="510989" cy="233668"/>
              <a:chOff x="5452546" y="2865593"/>
              <a:chExt cx="510989" cy="233668"/>
            </a:xfrm>
          </p:grpSpPr>
          <p:sp>
            <p:nvSpPr>
              <p:cNvPr id="46" name="object 115"/>
              <p:cNvSpPr/>
              <p:nvPr/>
            </p:nvSpPr>
            <p:spPr>
              <a:xfrm>
                <a:off x="5452546" y="2865593"/>
                <a:ext cx="213535" cy="233668"/>
              </a:xfrm>
              <a:custGeom>
                <a:avLst/>
                <a:gdLst/>
                <a:ahLst/>
                <a:cxnLst/>
                <a:rect l="l" t="t" r="r" b="b"/>
                <a:pathLst>
                  <a:path w="357505" h="433704">
                    <a:moveTo>
                      <a:pt x="352348" y="0"/>
                    </a:moveTo>
                    <a:lnTo>
                      <a:pt x="4800" y="0"/>
                    </a:lnTo>
                    <a:lnTo>
                      <a:pt x="0" y="4800"/>
                    </a:lnTo>
                    <a:lnTo>
                      <a:pt x="0" y="428853"/>
                    </a:lnTo>
                    <a:lnTo>
                      <a:pt x="4800" y="433654"/>
                    </a:lnTo>
                    <a:lnTo>
                      <a:pt x="352348" y="433654"/>
                    </a:lnTo>
                    <a:lnTo>
                      <a:pt x="357149" y="428853"/>
                    </a:lnTo>
                    <a:lnTo>
                      <a:pt x="357149" y="4800"/>
                    </a:lnTo>
                    <a:lnTo>
                      <a:pt x="352348" y="0"/>
                    </a:lnTo>
                    <a:close/>
                  </a:path>
                </a:pathLst>
              </a:custGeom>
              <a:solidFill>
                <a:srgbClr val="17B792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+mn-ea"/>
                </a:endParaRPr>
              </a:p>
            </p:txBody>
          </p:sp>
          <p:sp>
            <p:nvSpPr>
              <p:cNvPr id="47" name="object 116"/>
              <p:cNvSpPr/>
              <p:nvPr/>
            </p:nvSpPr>
            <p:spPr>
              <a:xfrm>
                <a:off x="5494388" y="2965459"/>
                <a:ext cx="345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7784">
                    <a:moveTo>
                      <a:pt x="0" y="0"/>
                    </a:moveTo>
                    <a:lnTo>
                      <a:pt x="57505" y="0"/>
                    </a:lnTo>
                  </a:path>
                </a:pathLst>
              </a:custGeom>
              <a:ln w="9258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+mn-ea"/>
                </a:endParaRPr>
              </a:p>
            </p:txBody>
          </p:sp>
          <p:sp>
            <p:nvSpPr>
              <p:cNvPr id="48" name="object 117"/>
              <p:cNvSpPr/>
              <p:nvPr/>
            </p:nvSpPr>
            <p:spPr>
              <a:xfrm>
                <a:off x="5551470" y="2965459"/>
                <a:ext cx="7282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1919">
                    <a:moveTo>
                      <a:pt x="0" y="0"/>
                    </a:moveTo>
                    <a:lnTo>
                      <a:pt x="121475" y="0"/>
                    </a:lnTo>
                  </a:path>
                </a:pathLst>
              </a:custGeom>
              <a:ln w="9258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+mn-ea"/>
                </a:endParaRPr>
              </a:p>
            </p:txBody>
          </p:sp>
          <p:sp>
            <p:nvSpPr>
              <p:cNvPr id="49" name="object 118"/>
              <p:cNvSpPr/>
              <p:nvPr/>
            </p:nvSpPr>
            <p:spPr>
              <a:xfrm>
                <a:off x="5589686" y="3033424"/>
                <a:ext cx="345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7784">
                    <a:moveTo>
                      <a:pt x="57492" y="0"/>
                    </a:moveTo>
                    <a:lnTo>
                      <a:pt x="0" y="0"/>
                    </a:lnTo>
                  </a:path>
                </a:pathLst>
              </a:custGeom>
              <a:ln w="9258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+mn-ea"/>
                </a:endParaRPr>
              </a:p>
            </p:txBody>
          </p:sp>
          <p:sp>
            <p:nvSpPr>
              <p:cNvPr id="50" name="object 119"/>
              <p:cNvSpPr/>
              <p:nvPr/>
            </p:nvSpPr>
            <p:spPr>
              <a:xfrm>
                <a:off x="5494388" y="3033424"/>
                <a:ext cx="7282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1919">
                    <a:moveTo>
                      <a:pt x="121475" y="0"/>
                    </a:moveTo>
                    <a:lnTo>
                      <a:pt x="0" y="0"/>
                    </a:lnTo>
                  </a:path>
                </a:pathLst>
              </a:custGeom>
              <a:ln w="9258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+mn-ea"/>
                </a:endParaRPr>
              </a:p>
            </p:txBody>
          </p:sp>
          <p:sp>
            <p:nvSpPr>
              <p:cNvPr id="51" name="object 120"/>
              <p:cNvSpPr/>
              <p:nvPr/>
            </p:nvSpPr>
            <p:spPr>
              <a:xfrm>
                <a:off x="5494388" y="2931397"/>
                <a:ext cx="12971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7169">
                    <a:moveTo>
                      <a:pt x="0" y="0"/>
                    </a:moveTo>
                    <a:lnTo>
                      <a:pt x="217043" y="0"/>
                    </a:lnTo>
                  </a:path>
                </a:pathLst>
              </a:custGeom>
              <a:ln w="9258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+mn-ea"/>
                </a:endParaRPr>
              </a:p>
            </p:txBody>
          </p:sp>
          <p:sp>
            <p:nvSpPr>
              <p:cNvPr id="52" name="object 121"/>
              <p:cNvSpPr/>
              <p:nvPr/>
            </p:nvSpPr>
            <p:spPr>
              <a:xfrm>
                <a:off x="5494388" y="2999521"/>
                <a:ext cx="12971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7169">
                    <a:moveTo>
                      <a:pt x="0" y="0"/>
                    </a:moveTo>
                    <a:lnTo>
                      <a:pt x="217043" y="0"/>
                    </a:lnTo>
                  </a:path>
                </a:pathLst>
              </a:custGeom>
              <a:ln w="9258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+mn-ea"/>
                </a:endParaRPr>
              </a:p>
            </p:txBody>
          </p:sp>
          <p:sp>
            <p:nvSpPr>
              <p:cNvPr id="53" name="object 122"/>
              <p:cNvSpPr/>
              <p:nvPr/>
            </p:nvSpPr>
            <p:spPr>
              <a:xfrm>
                <a:off x="5750000" y="2865593"/>
                <a:ext cx="213535" cy="233668"/>
              </a:xfrm>
              <a:custGeom>
                <a:avLst/>
                <a:gdLst/>
                <a:ahLst/>
                <a:cxnLst/>
                <a:rect l="l" t="t" r="r" b="b"/>
                <a:pathLst>
                  <a:path w="357505" h="433704">
                    <a:moveTo>
                      <a:pt x="352348" y="0"/>
                    </a:moveTo>
                    <a:lnTo>
                      <a:pt x="4800" y="0"/>
                    </a:lnTo>
                    <a:lnTo>
                      <a:pt x="0" y="4800"/>
                    </a:lnTo>
                    <a:lnTo>
                      <a:pt x="0" y="428853"/>
                    </a:lnTo>
                    <a:lnTo>
                      <a:pt x="4800" y="433654"/>
                    </a:lnTo>
                    <a:lnTo>
                      <a:pt x="352348" y="433654"/>
                    </a:lnTo>
                    <a:lnTo>
                      <a:pt x="357149" y="428853"/>
                    </a:lnTo>
                    <a:lnTo>
                      <a:pt x="357149" y="4800"/>
                    </a:lnTo>
                    <a:lnTo>
                      <a:pt x="352348" y="0"/>
                    </a:lnTo>
                    <a:close/>
                  </a:path>
                </a:pathLst>
              </a:custGeom>
              <a:solidFill>
                <a:srgbClr val="17B792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+mn-ea"/>
                </a:endParaRPr>
              </a:p>
            </p:txBody>
          </p:sp>
          <p:sp>
            <p:nvSpPr>
              <p:cNvPr id="54" name="object 123"/>
              <p:cNvSpPr/>
              <p:nvPr/>
            </p:nvSpPr>
            <p:spPr>
              <a:xfrm>
                <a:off x="5791843" y="2965459"/>
                <a:ext cx="345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7785">
                    <a:moveTo>
                      <a:pt x="0" y="0"/>
                    </a:moveTo>
                    <a:lnTo>
                      <a:pt x="57505" y="0"/>
                    </a:lnTo>
                  </a:path>
                </a:pathLst>
              </a:custGeom>
              <a:ln w="9258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+mn-ea"/>
                </a:endParaRPr>
              </a:p>
            </p:txBody>
          </p:sp>
          <p:sp>
            <p:nvSpPr>
              <p:cNvPr id="55" name="object 126"/>
              <p:cNvSpPr/>
              <p:nvPr/>
            </p:nvSpPr>
            <p:spPr>
              <a:xfrm>
                <a:off x="5791843" y="3033424"/>
                <a:ext cx="7282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1919">
                    <a:moveTo>
                      <a:pt x="121475" y="0"/>
                    </a:moveTo>
                    <a:lnTo>
                      <a:pt x="0" y="0"/>
                    </a:lnTo>
                  </a:path>
                </a:pathLst>
              </a:custGeom>
              <a:ln w="9258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+mn-ea"/>
                </a:endParaRPr>
              </a:p>
            </p:txBody>
          </p:sp>
          <p:sp>
            <p:nvSpPr>
              <p:cNvPr id="56" name="object 127"/>
              <p:cNvSpPr/>
              <p:nvPr/>
            </p:nvSpPr>
            <p:spPr>
              <a:xfrm>
                <a:off x="5791843" y="2931397"/>
                <a:ext cx="12971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7169">
                    <a:moveTo>
                      <a:pt x="0" y="0"/>
                    </a:moveTo>
                    <a:lnTo>
                      <a:pt x="217043" y="0"/>
                    </a:lnTo>
                  </a:path>
                </a:pathLst>
              </a:custGeom>
              <a:ln w="9258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+mn-ea"/>
                </a:endParaRPr>
              </a:p>
            </p:txBody>
          </p:sp>
          <p:sp>
            <p:nvSpPr>
              <p:cNvPr id="57" name="object 128"/>
              <p:cNvSpPr/>
              <p:nvPr/>
            </p:nvSpPr>
            <p:spPr>
              <a:xfrm>
                <a:off x="5791843" y="2999521"/>
                <a:ext cx="12971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7169">
                    <a:moveTo>
                      <a:pt x="0" y="0"/>
                    </a:moveTo>
                    <a:lnTo>
                      <a:pt x="217043" y="0"/>
                    </a:lnTo>
                  </a:path>
                </a:pathLst>
              </a:custGeom>
              <a:ln w="9258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+mn-ea"/>
                </a:endParaRPr>
              </a:p>
            </p:txBody>
          </p:sp>
        </p:grpSp>
      </p:grpSp>
      <p:sp>
        <p:nvSpPr>
          <p:cNvPr id="58" name="직사각형 57"/>
          <p:cNvSpPr/>
          <p:nvPr/>
        </p:nvSpPr>
        <p:spPr>
          <a:xfrm>
            <a:off x="4109989" y="2281896"/>
            <a:ext cx="1328286" cy="3618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9" name="오른쪽 화살표 58"/>
          <p:cNvSpPr/>
          <p:nvPr/>
        </p:nvSpPr>
        <p:spPr>
          <a:xfrm rot="5400000">
            <a:off x="4551974" y="2705168"/>
            <a:ext cx="396685" cy="21964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030990" y="1972419"/>
            <a:ext cx="42359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lnSpc>
                <a:spcPct val="120000"/>
              </a:lnSpc>
              <a:buClr>
                <a:srgbClr val="2E75B6"/>
              </a:buClr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취약 사이트</a:t>
            </a:r>
            <a:r>
              <a:rPr lang="en-US" altLang="ko-KR" sz="1200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/</a:t>
            </a:r>
            <a:r>
              <a:rPr lang="ko-KR" altLang="en-US" sz="1200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배포된 악성파일을 통한 접근</a:t>
            </a:r>
            <a:endParaRPr lang="ko-KR" altLang="en-US" sz="1200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61" name="Picture 2" descr="돋보기 아이콘에 대한 이미지 검색결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070" y="4216967"/>
            <a:ext cx="963138" cy="96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33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 </a:t>
            </a:r>
            <a:r>
              <a:rPr lang="en-US" altLang="ko-KR" dirty="0" smtClean="0"/>
              <a:t>- Hash</a:t>
            </a:r>
            <a:r>
              <a:rPr lang="ko-KR" altLang="en-US" smtClean="0"/>
              <a:t>를 이용한 실행파일보호</a:t>
            </a: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43134B-6DC6-4334-A478-7EF60FD6889F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14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97072" y="2619297"/>
            <a:ext cx="3214627" cy="2656805"/>
            <a:chOff x="3300541" y="2938933"/>
            <a:chExt cx="3214627" cy="2656805"/>
          </a:xfrm>
        </p:grpSpPr>
        <p:sp>
          <p:nvSpPr>
            <p:cNvPr id="63" name="직사각형 62"/>
            <p:cNvSpPr/>
            <p:nvPr/>
          </p:nvSpPr>
          <p:spPr>
            <a:xfrm>
              <a:off x="3300541" y="2938933"/>
              <a:ext cx="2907197" cy="80016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39695" y="3139522"/>
              <a:ext cx="262888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100" b="1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Tamper </a:t>
              </a:r>
              <a:r>
                <a:rPr lang="en-US" altLang="ko-KR" sz="2100" b="1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Proof </a:t>
              </a:r>
              <a:r>
                <a:rPr lang="en-US" altLang="ko-KR" sz="2100" b="1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Data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55486" y="4072244"/>
              <a:ext cx="3059682" cy="152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실행파일 변조방지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Hypervisor </a:t>
              </a: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Security</a:t>
              </a:r>
              <a:r>
                <a:rPr lang="ko-KR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는</a:t>
              </a:r>
              <a:endPara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데이터의 </a:t>
              </a:r>
              <a:r>
                <a:rPr lang="ko-KR" altLang="en-US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위</a:t>
              </a: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/</a:t>
              </a:r>
              <a:r>
                <a:rPr lang="ko-KR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변조가 진행되기 전 초기에 탐지하고 </a:t>
              </a:r>
              <a:endPara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위</a:t>
              </a:r>
              <a:r>
                <a:rPr lang="en-US" altLang="ko-KR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/</a:t>
              </a:r>
              <a:r>
                <a:rPr lang="ko-KR" altLang="en-US" sz="105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변조프로세스를 </a:t>
              </a:r>
              <a:r>
                <a:rPr lang="ko-KR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중지시켜 </a:t>
              </a: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VM</a:t>
              </a:r>
              <a:r>
                <a:rPr lang="ko-KR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내의 </a:t>
              </a:r>
              <a:endPara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실행파일의 변질을 방지해 줍니다</a:t>
              </a:r>
              <a:r>
                <a:rPr lang="en-US" altLang="ko-KR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r>
                <a:rPr lang="ko-KR" altLang="en-US" sz="105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endPara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endPara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 Lost</a:t>
              </a:r>
              <a:r>
                <a:rPr lang="ko-KR" altLang="en-US" sz="105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Rook key, VM escape </a:t>
              </a:r>
              <a:r>
                <a:rPr lang="en-US" altLang="ko-KR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Attack,  Zero </a:t>
              </a: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Day</a:t>
              </a:r>
              <a:endParaRPr lang="ko-KR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5" y="1676457"/>
            <a:ext cx="44672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93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활용 </a:t>
            </a:r>
            <a:r>
              <a:rPr lang="en-US" altLang="ko-KR" dirty="0" smtClean="0"/>
              <a:t>– Hash</a:t>
            </a:r>
            <a:r>
              <a:rPr lang="ko-KR" altLang="en-US"/>
              <a:t>를 이용한 </a:t>
            </a:r>
            <a:r>
              <a:rPr lang="ko-KR" altLang="en-US" smtClean="0"/>
              <a:t>실행제어</a:t>
            </a: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43134B-6DC6-4334-A478-7EF60FD6889F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15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5181964" y="2619298"/>
            <a:ext cx="2996751" cy="2656804"/>
            <a:chOff x="442944" y="2938933"/>
            <a:chExt cx="2996751" cy="2656804"/>
          </a:xfrm>
        </p:grpSpPr>
        <p:sp>
          <p:nvSpPr>
            <p:cNvPr id="67" name="TextBox 66"/>
            <p:cNvSpPr txBox="1"/>
            <p:nvPr/>
          </p:nvSpPr>
          <p:spPr>
            <a:xfrm>
              <a:off x="497209" y="4072243"/>
              <a:ext cx="2942486" cy="152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실행파일 </a:t>
              </a:r>
              <a:r>
                <a:rPr lang="en-US" altLang="ko-KR" sz="15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Hash </a:t>
              </a:r>
              <a:r>
                <a:rPr lang="ko-KR" altLang="en-US" sz="150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등록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VM</a:t>
              </a:r>
              <a:r>
                <a:rPr lang="ko-KR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내에 있는 실행파일에 대한 </a:t>
              </a: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Hash</a:t>
              </a:r>
              <a:r>
                <a:rPr lang="ko-KR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값을 </a:t>
              </a:r>
              <a:endPara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등록합니다</a:t>
              </a:r>
              <a:r>
                <a:rPr lang="en-US" altLang="ko-KR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 </a:t>
              </a:r>
              <a:endPara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Hash </a:t>
              </a:r>
              <a:r>
                <a:rPr lang="ko-KR" altLang="en-US" sz="105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값에 존재 하지 않은 프로세스는 실행을 </a:t>
              </a:r>
              <a:endPara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ko-KR" altLang="en-US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차단시킵니다</a:t>
              </a: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. </a:t>
              </a:r>
              <a:endParaRPr lang="en-US" altLang="ko-KR" sz="10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endParaRPr lang="en-US" altLang="ko-KR" sz="105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r>
                <a:rPr lang="en-US" altLang="ko-KR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- Lost</a:t>
              </a:r>
              <a:r>
                <a:rPr lang="ko-KR" altLang="en-US" sz="105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en-US" altLang="ko-KR" sz="105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Rook key, VM escape </a:t>
              </a:r>
              <a:r>
                <a:rPr lang="en-US" altLang="ko-KR" sz="105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Attack, Zero Day</a:t>
              </a:r>
              <a:endParaRPr lang="ko-KR" altLang="en-US" sz="105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442944" y="2938933"/>
              <a:ext cx="2717207" cy="8001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2944" y="3139522"/>
              <a:ext cx="262888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100" b="1" dirty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Execution </a:t>
              </a:r>
              <a:r>
                <a:rPr lang="en-US" altLang="ko-KR" sz="2100" b="1" dirty="0" smtClean="0"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Control</a:t>
              </a:r>
              <a:endParaRPr lang="en-US" altLang="ko-KR" sz="2100" b="1" dirty="0"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910" b="45597"/>
          <a:stretch/>
        </p:blipFill>
        <p:spPr>
          <a:xfrm>
            <a:off x="541938" y="2465062"/>
            <a:ext cx="3830444" cy="2656804"/>
          </a:xfrm>
          <a:prstGeom prst="rect">
            <a:avLst/>
          </a:prstGeom>
          <a:ln w="127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/>
          <p:cNvSpPr/>
          <p:nvPr/>
        </p:nvSpPr>
        <p:spPr>
          <a:xfrm>
            <a:off x="768513" y="5261375"/>
            <a:ext cx="3174558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ko-KR" sz="1000" dirty="0" smtClean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Hash</a:t>
            </a:r>
            <a:r>
              <a:rPr lang="ko-KR" altLang="en-US" sz="1000" smtClean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값 저장 후</a:t>
            </a:r>
            <a:r>
              <a:rPr lang="en-US" altLang="ko-KR" sz="1000" dirty="0" smtClean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,</a:t>
            </a:r>
          </a:p>
          <a:p>
            <a:pPr algn="ctr">
              <a:lnSpc>
                <a:spcPct val="125000"/>
              </a:lnSpc>
            </a:pPr>
            <a:r>
              <a:rPr lang="ko-KR" altLang="en-US" sz="1000" dirty="0" smtClean="0">
                <a:latin typeface="Noto Sans KR Regular" panose="020B0500000000000000" pitchFamily="34" charset="-127"/>
                <a:ea typeface="Noto Sans KR Regular" panose="020B0500000000000000" pitchFamily="34" charset="-127"/>
              </a:rPr>
              <a:t>허용된 프로세스 외 전부 차단</a:t>
            </a:r>
            <a:endParaRPr lang="ko-KR" altLang="en-US" sz="1000" dirty="0">
              <a:latin typeface="Noto Sans KR Regular" panose="020B0500000000000000" pitchFamily="34" charset="-127"/>
              <a:ea typeface="Noto Sans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545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Scene</a:t>
            </a: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43134B-6DC6-4334-A478-7EF60FD6889F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16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394351" y="1243021"/>
            <a:ext cx="3575715" cy="596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4" name="TextBox 13"/>
          <p:cNvSpPr txBox="1"/>
          <p:nvPr/>
        </p:nvSpPr>
        <p:spPr>
          <a:xfrm>
            <a:off x="5405823" y="1411668"/>
            <a:ext cx="14843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eReD</a:t>
            </a:r>
            <a:r>
              <a:rPr lang="en-US" altLang="ko-KR" sz="105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050" dirty="0" err="1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VM</a:t>
            </a:r>
            <a:r>
              <a:rPr lang="en-US" altLang="ko-KR" sz="105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05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실행</a:t>
            </a:r>
            <a:endParaRPr lang="en-US" altLang="ko-KR" sz="105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94352" y="2032033"/>
            <a:ext cx="3580298" cy="596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/>
          <p:cNvSpPr/>
          <p:nvPr/>
        </p:nvSpPr>
        <p:spPr>
          <a:xfrm>
            <a:off x="5394352" y="2819295"/>
            <a:ext cx="3580298" cy="596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/>
          <p:cNvSpPr/>
          <p:nvPr/>
        </p:nvSpPr>
        <p:spPr>
          <a:xfrm>
            <a:off x="5389769" y="3607580"/>
            <a:ext cx="3582000" cy="596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9" name="직사각형 18"/>
          <p:cNvSpPr/>
          <p:nvPr/>
        </p:nvSpPr>
        <p:spPr>
          <a:xfrm>
            <a:off x="5389769" y="4393348"/>
            <a:ext cx="3580298" cy="596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0" name="직사각형 19"/>
          <p:cNvSpPr/>
          <p:nvPr/>
        </p:nvSpPr>
        <p:spPr>
          <a:xfrm>
            <a:off x="5389769" y="5183822"/>
            <a:ext cx="3585600" cy="596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5622654" y="2113984"/>
            <a:ext cx="10256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DATA</a:t>
            </a:r>
          </a:p>
          <a:p>
            <a:pPr algn="ctr"/>
            <a:r>
              <a:rPr lang="en-US" altLang="ko-KR" sz="105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Hash</a:t>
            </a:r>
            <a:r>
              <a:rPr lang="ko-KR" altLang="en-US" sz="105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05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</a:t>
            </a:r>
            <a:endParaRPr lang="en-US" altLang="ko-KR" sz="105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43178" y="2157548"/>
            <a:ext cx="10256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05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고유값 생성</a:t>
            </a:r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389769" y="2914368"/>
            <a:ext cx="15843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악성코드</a:t>
            </a:r>
            <a:r>
              <a:rPr lang="en-US" altLang="ko-KR" sz="10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05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맬웨어 등</a:t>
            </a:r>
            <a:r>
              <a:rPr lang="en-US" altLang="ko-KR" sz="10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 </a:t>
            </a:r>
            <a:endParaRPr lang="en-US" altLang="ko-KR" sz="1050" dirty="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05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설치 </a:t>
            </a:r>
            <a:r>
              <a:rPr lang="ko-KR" altLang="en-US" sz="10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및 실행 시도</a:t>
            </a:r>
            <a:endParaRPr lang="en-US" altLang="ko-KR" sz="105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47078" y="3699460"/>
            <a:ext cx="14739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비인가 프로그램 </a:t>
            </a:r>
            <a:r>
              <a:rPr lang="ko-KR" altLang="en-US" sz="105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실행</a:t>
            </a:r>
            <a:endParaRPr lang="en-US" altLang="ko-KR" sz="1050" dirty="0" smtClean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05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감지</a:t>
            </a:r>
            <a:r>
              <a:rPr lang="en-US" altLang="ko-KR" sz="105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05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차단</a:t>
            </a:r>
            <a:endParaRPr lang="en-US" altLang="ko-KR" sz="105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4993" y="4483645"/>
            <a:ext cx="13725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Dashboard</a:t>
            </a:r>
            <a:r>
              <a:rPr lang="ko-KR" altLang="en-US" sz="105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를</a:t>
            </a:r>
            <a:r>
              <a:rPr lang="en-US" altLang="ko-KR" sz="10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05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통한 </a:t>
            </a:r>
            <a:endParaRPr lang="en-US" altLang="ko-KR" sz="105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ko-KR" altLang="en-US" sz="105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로그</a:t>
            </a:r>
            <a:r>
              <a:rPr lang="en-US" altLang="ko-KR" sz="105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05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정보</a:t>
            </a:r>
            <a:r>
              <a:rPr lang="en-US" altLang="ko-KR" sz="10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05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제공</a:t>
            </a:r>
            <a:endParaRPr lang="en-US" altLang="ko-KR" sz="105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95356" y="5354910"/>
            <a:ext cx="1258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관리자 조치</a:t>
            </a:r>
            <a:endParaRPr lang="en-US" altLang="ko-KR" sz="105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08116" y="2914368"/>
            <a:ext cx="1095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05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실행 시 </a:t>
            </a:r>
            <a:r>
              <a:rPr lang="en-US" altLang="ko-KR" sz="105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Hash </a:t>
            </a:r>
          </a:p>
          <a:p>
            <a:r>
              <a: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05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</a:t>
            </a:r>
            <a:r>
              <a:rPr lang="ko-KR" altLang="en-US" sz="105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등록값과 </a:t>
            </a:r>
            <a:r>
              <a:rPr lang="ko-KR" altLang="en-US" sz="105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비교</a:t>
            </a:r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45586" y="3668195"/>
            <a:ext cx="14125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Raw DATA(Hash)</a:t>
            </a:r>
          </a:p>
          <a:p>
            <a:r>
              <a:rPr lang="en-US" altLang="ko-KR" sz="105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05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화이트리스트 </a:t>
            </a:r>
            <a:r>
              <a:rPr lang="ko-KR" altLang="en-US" sz="105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기반</a:t>
            </a:r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38993" y="4483645"/>
            <a:ext cx="10256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VM    </a:t>
            </a:r>
          </a:p>
          <a:p>
            <a:r>
              <a: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Monitoring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48358" y="1286772"/>
            <a:ext cx="657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46451" y="2100624"/>
            <a:ext cx="657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02</a:t>
            </a:r>
            <a:endParaRPr lang="en-US" altLang="ko-KR" sz="27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46451" y="2909160"/>
            <a:ext cx="657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03</a:t>
            </a:r>
            <a:endParaRPr lang="en-US" altLang="ko-KR" sz="27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37683" y="3680323"/>
            <a:ext cx="657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04</a:t>
            </a:r>
            <a:endParaRPr lang="en-US" altLang="ko-KR" sz="27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44173" y="4447452"/>
            <a:ext cx="657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05</a:t>
            </a:r>
            <a:endParaRPr lang="en-US" altLang="ko-KR" sz="27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44173" y="5219288"/>
            <a:ext cx="65746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06</a:t>
            </a:r>
            <a:endParaRPr lang="en-US" altLang="ko-KR" sz="2700" dirty="0">
              <a:solidFill>
                <a:schemeClr val="tx1">
                  <a:lumMod val="85000"/>
                  <a:lumOff val="15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1413" y="1587455"/>
            <a:ext cx="24357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Hypervisor </a:t>
            </a:r>
            <a:r>
              <a: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Security </a:t>
            </a:r>
            <a:r>
              <a:rPr lang="en-US" altLang="ko-KR" sz="105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Service </a:t>
            </a:r>
            <a:r>
              <a:rPr lang="en-US" altLang="ko-KR" sz="105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Scene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1161810" y="4424601"/>
            <a:ext cx="1652058" cy="866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918489" y="4424600"/>
            <a:ext cx="1652058" cy="8662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/>
        </p:nvCxnSpPr>
        <p:spPr>
          <a:xfrm>
            <a:off x="1130466" y="4168822"/>
            <a:ext cx="3461605" cy="0"/>
          </a:xfrm>
          <a:prstGeom prst="line">
            <a:avLst/>
          </a:prstGeom>
          <a:ln w="57150" cmpd="dbl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589" y="4585979"/>
            <a:ext cx="8822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HOST</a:t>
            </a:r>
          </a:p>
          <a:p>
            <a:pPr algn="ctr"/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05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Hypervisor</a:t>
            </a:r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87220" y="4672203"/>
            <a:ext cx="1292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KVM/QEMU</a:t>
            </a:r>
            <a:endParaRPr lang="en-US" altLang="ko-KR" sz="14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84472" y="4498854"/>
            <a:ext cx="1531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Security Module</a:t>
            </a:r>
          </a:p>
          <a:p>
            <a:pPr algn="ctr"/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algn="ctr"/>
            <a:r>
              <a:rPr lang="en-US" altLang="ko-KR" sz="1400" dirty="0" smtClean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Security Solution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130466" y="2982462"/>
            <a:ext cx="3440081" cy="1072596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VM</a:t>
            </a:r>
          </a:p>
          <a:p>
            <a:pPr algn="ctr"/>
            <a:r>
              <a:rPr lang="en-US" altLang="ko-KR" sz="12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Processes</a:t>
            </a:r>
          </a:p>
          <a:p>
            <a:pPr algn="ctr"/>
            <a:r>
              <a:rPr lang="en-US" altLang="ko-KR" sz="12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Application</a:t>
            </a:r>
            <a:endParaRPr lang="ko-KR" altLang="en-US" sz="120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9" y="2445539"/>
            <a:ext cx="588903" cy="549796"/>
          </a:xfrm>
          <a:prstGeom prst="rect">
            <a:avLst/>
          </a:prstGeom>
        </p:spPr>
      </p:pic>
      <p:cxnSp>
        <p:nvCxnSpPr>
          <p:cNvPr id="45" name="구부러진 연결선 44"/>
          <p:cNvCxnSpPr>
            <a:stCxn id="44" idx="3"/>
            <a:endCxn id="43" idx="1"/>
          </p:cNvCxnSpPr>
          <p:nvPr/>
        </p:nvCxnSpPr>
        <p:spPr>
          <a:xfrm>
            <a:off x="853182" y="2720437"/>
            <a:ext cx="277284" cy="798323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45"/>
          <p:cNvCxnSpPr/>
          <p:nvPr/>
        </p:nvCxnSpPr>
        <p:spPr>
          <a:xfrm rot="16200000" flipH="1">
            <a:off x="1520592" y="3750156"/>
            <a:ext cx="855372" cy="477165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>
            <a:stCxn id="41" idx="2"/>
            <a:endCxn id="38" idx="2"/>
          </p:cNvCxnSpPr>
          <p:nvPr/>
        </p:nvCxnSpPr>
        <p:spPr>
          <a:xfrm rot="16200000" flipH="1">
            <a:off x="2733595" y="4279949"/>
            <a:ext cx="310893" cy="1710954"/>
          </a:xfrm>
          <a:prstGeom prst="curvedConnector3">
            <a:avLst>
              <a:gd name="adj1" fmla="val 17353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245079" y="3014894"/>
            <a:ext cx="3289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(01)</a:t>
            </a:r>
            <a:endParaRPr lang="en-US" altLang="ko-KR" sz="700" dirty="0"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04760" y="4450906"/>
            <a:ext cx="3289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(02)</a:t>
            </a:r>
            <a:endParaRPr lang="en-US" altLang="ko-KR" sz="7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69759" y="2742107"/>
            <a:ext cx="3289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(03)</a:t>
            </a:r>
            <a:endParaRPr lang="en-US" altLang="ko-KR" sz="7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54016" y="5498671"/>
            <a:ext cx="3289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(04)</a:t>
            </a:r>
            <a:endParaRPr lang="en-US" altLang="ko-KR" sz="7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843178" y="1341750"/>
            <a:ext cx="10256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Windows</a:t>
            </a:r>
          </a:p>
          <a:p>
            <a:r>
              <a:rPr lang="en-US" altLang="ko-KR" sz="1050" dirty="0" smtClean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Linux</a:t>
            </a:r>
            <a:endParaRPr lang="en-US" altLang="ko-KR" sz="105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9942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활용 </a:t>
            </a:r>
            <a:r>
              <a:rPr lang="en-US" altLang="ko-KR" dirty="0"/>
              <a:t>- Guest Driver</a:t>
            </a:r>
            <a:r>
              <a:rPr lang="ko-KR" altLang="en-US"/>
              <a:t>의 메모리보호</a:t>
            </a: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43134B-6DC6-4334-A478-7EF60FD6889F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17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43" y="1545614"/>
            <a:ext cx="71151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97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A768BD-D53C-4A1D-8228-B3104D096320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82041"/>
            <a:ext cx="8562860" cy="5387808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93644" y="98366"/>
            <a:ext cx="8229600" cy="792162"/>
          </a:xfrm>
        </p:spPr>
        <p:txBody>
          <a:bodyPr/>
          <a:lstStyle/>
          <a:p>
            <a:r>
              <a:rPr lang="ko-KR" altLang="en-US" dirty="0" smtClean="0"/>
              <a:t>활용 </a:t>
            </a:r>
            <a:r>
              <a:rPr lang="en-US" altLang="ko-KR" dirty="0" smtClean="0"/>
              <a:t>- Guest </a:t>
            </a:r>
            <a:r>
              <a:rPr lang="en-US" altLang="ko-KR" dirty="0"/>
              <a:t>Driver</a:t>
            </a:r>
            <a:r>
              <a:rPr lang="ko-KR" altLang="en-US"/>
              <a:t>의 </a:t>
            </a:r>
            <a:r>
              <a:rPr lang="ko-KR" altLang="en-US" smtClean="0"/>
              <a:t>메모리보호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977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마무리 </a:t>
            </a:r>
            <a:r>
              <a:rPr lang="en-US" altLang="ko-KR" dirty="0" smtClean="0"/>
              <a:t>- </a:t>
            </a:r>
            <a:r>
              <a:rPr lang="ko-KR" altLang="en-US" smtClean="0"/>
              <a:t>진화된 보안아키텍쳐</a:t>
            </a:r>
            <a:endParaRPr lang="ko-KR" altLang="en-US" dirty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C43134B-6DC6-4334-A478-7EF60FD6889F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19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73" y="2123400"/>
            <a:ext cx="1697862" cy="160790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482" y="1803416"/>
            <a:ext cx="3567546" cy="41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23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발표 내용</a:t>
            </a:r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제품</a:t>
            </a:r>
            <a:r>
              <a:rPr lang="ko-KR" altLang="en-US" dirty="0"/>
              <a:t>별</a:t>
            </a:r>
            <a:r>
              <a:rPr lang="ko-KR" altLang="en-US" dirty="0" smtClean="0"/>
              <a:t> 영역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Hypervisor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VMI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전체구성도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활용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 smtClean="0"/>
              <a:t>마무리</a:t>
            </a:r>
            <a:endParaRPr lang="en-US" altLang="ko-K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smtClean="0"/>
              <a:t>Q&amp;A</a:t>
            </a:r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F4EA3E-FE38-4BD9-8338-1F62D26E0608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2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96516" y="2518172"/>
            <a:ext cx="7768828" cy="1821656"/>
          </a:xfrm>
          <a:noFill/>
          <a:ln/>
        </p:spPr>
        <p:txBody>
          <a:bodyPr/>
          <a:lstStyle/>
          <a:p>
            <a:r>
              <a:rPr lang="en-US" sz="5800" dirty="0"/>
              <a:t>Q &amp; 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5493458"/>
      </p:ext>
    </p:extLst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제품별 영역</a:t>
            </a:r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F4EA3E-FE38-4BD9-8338-1F62D26E0608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3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" y="1784733"/>
            <a:ext cx="8503620" cy="378980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284780" y="1344058"/>
            <a:ext cx="1422834" cy="85931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71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Hypervisor - </a:t>
            </a:r>
            <a:r>
              <a:rPr lang="ko-KR" altLang="en-US" smtClean="0"/>
              <a:t>종류</a:t>
            </a:r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F4EA3E-FE38-4BD9-8338-1F62D26E0608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4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3" y="1565031"/>
            <a:ext cx="6172200" cy="402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6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Hypervisor - Architecture</a:t>
            </a:r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F4EA3E-FE38-4BD9-8338-1F62D26E0608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5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90"/>
          <a:stretch/>
        </p:blipFill>
        <p:spPr>
          <a:xfrm>
            <a:off x="231398" y="1509311"/>
            <a:ext cx="7731420" cy="405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198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Hypervisor - </a:t>
            </a:r>
            <a:r>
              <a:rPr lang="ko-KR" altLang="en-US" smtClean="0"/>
              <a:t>특징</a:t>
            </a:r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F4EA3E-FE38-4BD9-8338-1F62D26E0608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6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348" y="1736413"/>
            <a:ext cx="6653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운영체제가 아닌 하이퍼바이저 영역에 </a:t>
            </a:r>
            <a:r>
              <a:rPr lang="en-US" altLang="ko-KR" sz="20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VM</a:t>
            </a:r>
            <a:r>
              <a:rPr lang="ko-KR" altLang="en-US" sz="200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보호하는 모듈</a:t>
            </a:r>
            <a:endParaRPr lang="en-US" altLang="ko-KR" sz="20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9292" y="2190954"/>
            <a:ext cx="3818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보안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모듈은 </a:t>
            </a:r>
            <a:r>
              <a:rPr lang="ko-KR" altLang="en-US" sz="1050" dirty="0" err="1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하이퍼바이저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(Ring-1) </a:t>
            </a: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영역에서 동작하여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</a:p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운영체제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(Ring 0)</a:t>
            </a:r>
            <a:r>
              <a:rPr lang="ko-KR" altLang="en-US" sz="105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보다 높은 권한을 </a:t>
            </a:r>
            <a:r>
              <a:rPr lang="ko-KR" altLang="en-US" sz="105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가진다</a:t>
            </a:r>
            <a:r>
              <a:rPr lang="en-US" altLang="ko-KR" sz="1050" dirty="0" smtClean="0">
                <a:solidFill>
                  <a:schemeClr val="bg1">
                    <a:lumMod val="50000"/>
                  </a:schemeClr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en-US" altLang="ko-KR" sz="1050" dirty="0">
              <a:solidFill>
                <a:schemeClr val="bg1">
                  <a:lumMod val="50000"/>
                </a:schemeClr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16" y="2696628"/>
            <a:ext cx="6558420" cy="338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4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Hypervisor - </a:t>
            </a:r>
            <a:r>
              <a:rPr lang="ko-KR" altLang="en-US" smtClean="0"/>
              <a:t>운영체제 취약점 보완</a:t>
            </a:r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F4EA3E-FE38-4BD9-8338-1F62D26E0608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7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323975"/>
            <a:ext cx="5610225" cy="4210050"/>
          </a:xfrm>
          <a:prstGeom prst="rect">
            <a:avLst/>
          </a:prstGeom>
        </p:spPr>
      </p:pic>
      <p:sp>
        <p:nvSpPr>
          <p:cNvPr id="41" name="제목 1"/>
          <p:cNvSpPr txBox="1">
            <a:spLocks/>
          </p:cNvSpPr>
          <p:nvPr/>
        </p:nvSpPr>
        <p:spPr bwMode="auto">
          <a:xfrm>
            <a:off x="457199" y="5630863"/>
            <a:ext cx="82296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altLang="ko-KR" kern="0" dirty="0" smtClean="0"/>
              <a:t>SMB </a:t>
            </a:r>
            <a:r>
              <a:rPr lang="ko-KR" altLang="en-US" kern="0" smtClean="0"/>
              <a:t>보안취약점을 이용한 감염 </a:t>
            </a:r>
            <a:r>
              <a:rPr lang="en-US" altLang="ko-KR" kern="0" dirty="0" smtClean="0"/>
              <a:t>– </a:t>
            </a:r>
            <a:r>
              <a:rPr lang="en-US" altLang="ko-KR" kern="0" dirty="0" err="1" smtClean="0"/>
              <a:t>WannaCry</a:t>
            </a:r>
            <a:r>
              <a:rPr lang="en-US" altLang="ko-KR" kern="0" dirty="0" smtClean="0"/>
              <a:t> </a:t>
            </a:r>
            <a:endParaRPr lang="ko-KR" altLang="en-US" kern="0" dirty="0"/>
          </a:p>
        </p:txBody>
      </p:sp>
    </p:spTree>
    <p:extLst>
      <p:ext uri="{BB962C8B-B14F-4D97-AF65-F5344CB8AC3E}">
        <p14:creationId xmlns:p14="http://schemas.microsoft.com/office/powerpoint/2010/main" val="307520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Hypervisor - </a:t>
            </a:r>
            <a:r>
              <a:rPr lang="ko-KR" altLang="en-US"/>
              <a:t>운영체제 취약점 </a:t>
            </a:r>
            <a:r>
              <a:rPr lang="ko-KR" altLang="en-US" smtClean="0"/>
              <a:t>보완</a:t>
            </a:r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F4EA3E-FE38-4BD9-8338-1F62D26E0608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8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29" y="1279525"/>
            <a:ext cx="71056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9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VMI(Virtual Machine Introspection)</a:t>
            </a:r>
            <a:endParaRPr lang="ko-KR" altLang="en-US" dirty="0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DF4EA3E-FE38-4BD9-8338-1F62D26E0608}" type="slidenum">
              <a:rPr lang="en-US" altLang="ko-KR" smtClean="0">
                <a:solidFill>
                  <a:srgbClr val="969696"/>
                </a:solidFill>
                <a:latin typeface="맑은 고딕" pitchFamily="50" charset="-127"/>
              </a:rPr>
              <a:pPr eaLnBrk="1" hangingPunct="1"/>
              <a:t>9</a:t>
            </a:fld>
            <a:endParaRPr lang="en-US" altLang="ko-KR">
              <a:solidFill>
                <a:srgbClr val="969696"/>
              </a:solidFill>
              <a:latin typeface="맑은 고딕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155" y="1969477"/>
            <a:ext cx="3960433" cy="346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34016"/>
      </p:ext>
    </p:extLst>
  </p:cSld>
  <p:clrMapOvr>
    <a:masterClrMapping/>
  </p:clrMapOvr>
</p:sld>
</file>

<file path=ppt/theme/theme1.xml><?xml version="1.0" encoding="utf-8"?>
<a:theme xmlns:a="http://schemas.openxmlformats.org/drawingml/2006/main" name="OWASP Presentation Template">
  <a:themeElements>
    <a:clrScheme name="OWASP Presentatio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WASP Presentatio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OWASP Presentatio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resentatio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resentatio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resentatio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resentatio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WASP Presentatio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resentatio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resentatio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resentatio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resentatio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resentatio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WASP Presentatio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OWASP Presentation Template</Template>
  <TotalTime>19957</TotalTime>
  <Words>374</Words>
  <Application>Microsoft Office PowerPoint</Application>
  <PresentationFormat>화면 슬라이드 쇼(4:3)</PresentationFormat>
  <Paragraphs>133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KoPub돋움체 Bold</vt:lpstr>
      <vt:lpstr>KoPub돋움체 Light</vt:lpstr>
      <vt:lpstr>Noto Sans KR Regular</vt:lpstr>
      <vt:lpstr>굴림</vt:lpstr>
      <vt:lpstr>맑은 고딕</vt:lpstr>
      <vt:lpstr>Arial</vt:lpstr>
      <vt:lpstr>Tahoma</vt:lpstr>
      <vt:lpstr>Times New Roman</vt:lpstr>
      <vt:lpstr>Webdings</vt:lpstr>
      <vt:lpstr>Wingdings</vt:lpstr>
      <vt:lpstr>OWASP Presentation Template</vt:lpstr>
      <vt:lpstr>Hypervisor를 이용한 WebServer보안 </vt:lpstr>
      <vt:lpstr>발표 내용</vt:lpstr>
      <vt:lpstr>제품별 영역</vt:lpstr>
      <vt:lpstr>Hypervisor - 종류</vt:lpstr>
      <vt:lpstr>Hypervisor - Architecture</vt:lpstr>
      <vt:lpstr>Hypervisor - 특징</vt:lpstr>
      <vt:lpstr>Hypervisor - 운영체제 취약점 보완</vt:lpstr>
      <vt:lpstr>Hypervisor - 운영체제 취약점 보완</vt:lpstr>
      <vt:lpstr>VMI(Virtual Machine Introspection)</vt:lpstr>
      <vt:lpstr>VMI(Virtual Machine Introspection)</vt:lpstr>
      <vt:lpstr>Xen Architecture</vt:lpstr>
      <vt:lpstr>PowerPoint 프레젠테이션</vt:lpstr>
      <vt:lpstr>전체 구성도</vt:lpstr>
      <vt:lpstr>활용 - Hash를 이용한 실행파일보호</vt:lpstr>
      <vt:lpstr>활용 – Hash를 이용한 실행제어</vt:lpstr>
      <vt:lpstr>Service Scene</vt:lpstr>
      <vt:lpstr>활용 - Guest Driver의 메모리보호</vt:lpstr>
      <vt:lpstr>활용 - Guest Driver의 메모리보호</vt:lpstr>
      <vt:lpstr>마무리 - 진화된 보안아키텍쳐</vt:lpstr>
      <vt:lpstr>Q &amp; A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Seoul Chapter 운영진 회의</dc:title>
  <dc:subject>Application Security</dc:subject>
  <dc:creator>전영재</dc:creator>
  <cp:keywords>Application Security</cp:keywords>
  <dc:description>http://www.owasp.org</dc:description>
  <cp:lastModifiedBy>정 회찬</cp:lastModifiedBy>
  <cp:revision>312</cp:revision>
  <dcterms:created xsi:type="dcterms:W3CDTF">2005-03-04T17:51:41Z</dcterms:created>
  <dcterms:modified xsi:type="dcterms:W3CDTF">2019-10-29T05:32:37Z</dcterms:modified>
  <cp:category>Application Security</cp:category>
</cp:coreProperties>
</file>