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307" r:id="rId4"/>
    <p:sldId id="288" r:id="rId5"/>
    <p:sldId id="308" r:id="rId6"/>
    <p:sldId id="310" r:id="rId7"/>
    <p:sldId id="311" r:id="rId8"/>
    <p:sldId id="305" r:id="rId9"/>
    <p:sldId id="260" r:id="rId10"/>
    <p:sldId id="258" r:id="rId11"/>
    <p:sldId id="287" r:id="rId12"/>
    <p:sldId id="306" r:id="rId13"/>
    <p:sldId id="261" r:id="rId14"/>
    <p:sldId id="270" r:id="rId15"/>
    <p:sldId id="262" r:id="rId16"/>
    <p:sldId id="263" r:id="rId17"/>
    <p:sldId id="259" r:id="rId18"/>
    <p:sldId id="309" r:id="rId19"/>
    <p:sldId id="264" r:id="rId20"/>
    <p:sldId id="325" r:id="rId21"/>
    <p:sldId id="267" r:id="rId22"/>
    <p:sldId id="298" r:id="rId23"/>
    <p:sldId id="266" r:id="rId24"/>
    <p:sldId id="277" r:id="rId25"/>
    <p:sldId id="265" r:id="rId26"/>
    <p:sldId id="269" r:id="rId27"/>
    <p:sldId id="268" r:id="rId28"/>
    <p:sldId id="278" r:id="rId29"/>
    <p:sldId id="293" r:id="rId30"/>
    <p:sldId id="294" r:id="rId31"/>
    <p:sldId id="295" r:id="rId32"/>
    <p:sldId id="296" r:id="rId33"/>
    <p:sldId id="297" r:id="rId34"/>
    <p:sldId id="279" r:id="rId35"/>
    <p:sldId id="272" r:id="rId36"/>
    <p:sldId id="273" r:id="rId37"/>
    <p:sldId id="300" r:id="rId38"/>
    <p:sldId id="299" r:id="rId39"/>
    <p:sldId id="292" r:id="rId40"/>
    <p:sldId id="281" r:id="rId41"/>
    <p:sldId id="280" r:id="rId42"/>
    <p:sldId id="286" r:id="rId43"/>
    <p:sldId id="323" r:id="rId44"/>
    <p:sldId id="303" r:id="rId45"/>
    <p:sldId id="302" r:id="rId46"/>
    <p:sldId id="320" r:id="rId47"/>
    <p:sldId id="312" r:id="rId48"/>
    <p:sldId id="313" r:id="rId49"/>
    <p:sldId id="314" r:id="rId50"/>
    <p:sldId id="316" r:id="rId51"/>
    <p:sldId id="315" r:id="rId52"/>
    <p:sldId id="317" r:id="rId53"/>
    <p:sldId id="321" r:id="rId54"/>
    <p:sldId id="322" r:id="rId55"/>
    <p:sldId id="318" r:id="rId56"/>
    <p:sldId id="324" r:id="rId57"/>
    <p:sldId id="291" r:id="rId58"/>
    <p:sldId id="289" r:id="rId59"/>
    <p:sldId id="290" r:id="rId60"/>
    <p:sldId id="301" r:id="rId61"/>
    <p:sldId id="274" r:id="rId62"/>
    <p:sldId id="275" r:id="rId63"/>
    <p:sldId id="276" r:id="rId64"/>
  </p:sldIdLst>
  <p:sldSz cx="12192000" cy="6858000"/>
  <p:notesSz cx="70770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726" autoAdjust="0"/>
  </p:normalViewPr>
  <p:slideViewPr>
    <p:cSldViewPr snapToGrid="0">
      <p:cViewPr varScale="1">
        <p:scale>
          <a:sx n="55" d="100"/>
          <a:sy n="55" d="100"/>
        </p:scale>
        <p:origin x="12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76A3E188-D27B-4575-B4E4-6439B1A20B8F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1171575"/>
            <a:ext cx="5622925" cy="3162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9036"/>
            <a:ext cx="5661660" cy="3689211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F3A80489-4850-4A9E-8104-DF13CC4F2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let’s jump right in. Software development starts with</a:t>
            </a:r>
            <a:r>
              <a:rPr lang="en-US" baseline="0" dirty="0" smtClean="0"/>
              <a:t> Requirements. We have to take into consideration…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3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let’s focus on the solution space challenges.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30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Level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6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we have to work with? What has been done in researching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54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Aspect is concerned with </a:t>
            </a:r>
            <a:r>
              <a:rPr lang="en-US" baseline="0" dirty="0" smtClean="0"/>
              <a:t>cross-cutting issues. There has been some progress at integrating security concerns into low level UML models.</a:t>
            </a:r>
          </a:p>
          <a:p>
            <a:r>
              <a:rPr lang="en-US" dirty="0" smtClean="0"/>
              <a:t>KAOS</a:t>
            </a:r>
            <a:r>
              <a:rPr lang="en-US" baseline="0" dirty="0" smtClean="0"/>
              <a:t> modeling is generally used for requirements engineering at a high level for business requirements.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13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So… what is our</a:t>
            </a:r>
            <a:r>
              <a:rPr lang="en-US" baseline="0" dirty="0" smtClean="0"/>
              <a:t> current state? </a:t>
            </a:r>
          </a:p>
          <a:p>
            <a:r>
              <a:rPr lang="en-US" baseline="0" dirty="0" smtClean="0"/>
              <a:t>Systems Security Engineering Capability Maturity Model / Build Security In Security Model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 Security Engineering - An Integrated Approach to Building Trustworthy Resilient Systems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94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do we need in the architecting &amp; design, or solution phase?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86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we should be testing security? We need the following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1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10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</a:t>
            </a:r>
            <a:r>
              <a:rPr lang="en-US" baseline="0" dirty="0" smtClean="0"/>
              <a:t> the relevant variables?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9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terminology may not be aligned with SABSA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11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</a:t>
            </a:r>
            <a:r>
              <a:rPr lang="en-US" baseline="0" dirty="0" smtClean="0"/>
              <a:t> the relevant variables?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9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8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types of applications/domains have different statistical distributions</a:t>
            </a:r>
            <a:r>
              <a:rPr lang="en-US" baseline="0" dirty="0" smtClean="0"/>
              <a:t> of the SFRs.</a:t>
            </a:r>
          </a:p>
          <a:p>
            <a:r>
              <a:rPr lang="en-US" baseline="0" dirty="0" smtClean="0"/>
              <a:t>Note complete codes such as for Access control FDP_ACC.1.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4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says the package is right? The security architect.</a:t>
            </a:r>
          </a:p>
          <a:p>
            <a:r>
              <a:rPr lang="en-US" dirty="0" smtClean="0"/>
              <a:t>Packages</a:t>
            </a:r>
            <a:r>
              <a:rPr lang="en-US" baseline="0" dirty="0" smtClean="0"/>
              <a:t> are standardized based on type of platform. </a:t>
            </a:r>
          </a:p>
          <a:p>
            <a:r>
              <a:rPr lang="en-US" baseline="0" dirty="0" smtClean="0"/>
              <a:t>During architecture and design phase certain requirements may be excluded based on specific requirements, deign and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0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 three slides</a:t>
            </a:r>
            <a:r>
              <a:rPr lang="en-US" baseline="0" dirty="0" smtClean="0"/>
              <a:t> are just a subset of </a:t>
            </a:r>
            <a:r>
              <a:rPr lang="en-US" baseline="0" dirty="0" err="1" smtClean="0"/>
              <a:t>Preschern’s</a:t>
            </a:r>
            <a:r>
              <a:rPr lang="en-US" baseline="0" dirty="0" smtClean="0"/>
              <a:t> work. S=Strategy; G=Goal. Note S2, S3 &amp; G10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 decision diamond (2FA vs single factor). Has to be accommodated by tool. Not yet, though.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2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Selection of the applicable goals is a function of what you are trying to do and the environment (i.e., use case).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are more broad and not as specific as Wu’s. Point is that there are rational ways to form SRPs.</a:t>
            </a:r>
            <a:endParaRPr lang="en-US" dirty="0" smtClean="0"/>
          </a:p>
          <a:p>
            <a:r>
              <a:rPr lang="en-US" dirty="0" smtClean="0"/>
              <a:t>Only G10 (</a:t>
            </a:r>
            <a:r>
              <a:rPr lang="en-US" baseline="0" dirty="0" smtClean="0"/>
              <a:t>Confidentiality of Transmitted information) </a:t>
            </a:r>
            <a:r>
              <a:rPr lang="en-US" dirty="0" smtClean="0"/>
              <a:t>relates</a:t>
            </a:r>
            <a:r>
              <a:rPr lang="en-US" baseline="0" dirty="0" smtClean="0"/>
              <a:t> to TLS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Later</a:t>
            </a:r>
            <a:r>
              <a:rPr lang="en-US" baseline="0" dirty="0" smtClean="0"/>
              <a:t> we will include G6 for our TLS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52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“O” in a cell means Optional, based on a decision using information</a:t>
            </a:r>
          </a:p>
          <a:p>
            <a:r>
              <a:rPr lang="en-US" dirty="0" smtClean="0"/>
              <a:t>A “-” means</a:t>
            </a:r>
            <a:r>
              <a:rPr lang="en-US" baseline="0" dirty="0" smtClean="0"/>
              <a:t> it is required indirectly. So far, we have not included optional or indirect requirements in the imported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71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use of STRIDE and DFD… We are going to focus on Spoofing Authentication</a:t>
            </a:r>
            <a:r>
              <a:rPr lang="en-US" baseline="0" dirty="0" smtClean="0"/>
              <a:t> from an External Entity (client).</a:t>
            </a:r>
          </a:p>
          <a:p>
            <a:r>
              <a:rPr lang="en-US" baseline="0" dirty="0" smtClean="0"/>
              <a:t>Note: B-#s refer to sections in Appendix 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9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458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Entire tree is one possible starting point for a complete taxonomy. Each of these boxes can be encoded, or codified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5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here is Spoof Client. For each of these threats there are mitigations to consider. We are going</a:t>
            </a:r>
            <a:r>
              <a:rPr lang="en-US" baseline="0" dirty="0" smtClean="0"/>
              <a:t> to focus on Obtain Credentials in Transit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30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Encryption &amp; authentication needed. Mitigation options include SSL, IPsec &amp; SSH. Because we are working with a web app SSL</a:t>
            </a:r>
            <a:r>
              <a:rPr lang="en-US" baseline="0" dirty="0" smtClean="0"/>
              <a:t> (TLS) applies. </a:t>
            </a:r>
          </a:p>
          <a:p>
            <a:r>
              <a:rPr lang="en-US" baseline="0" dirty="0" smtClean="0"/>
              <a:t>The tool </a:t>
            </a:r>
            <a:r>
              <a:rPr lang="en-US" baseline="0" dirty="0" err="1" smtClean="0"/>
              <a:t>mayneed</a:t>
            </a:r>
            <a:r>
              <a:rPr lang="en-US" baseline="0" dirty="0" smtClean="0"/>
              <a:t> to have some context awareness.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3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key point is</a:t>
            </a:r>
            <a:r>
              <a:rPr lang="en-US" baseline="0" dirty="0" smtClean="0"/>
              <a:t> to s</a:t>
            </a:r>
            <a:r>
              <a:rPr lang="en-US" dirty="0" smtClean="0"/>
              <a:t>tandardize</a:t>
            </a:r>
            <a:r>
              <a:rPr lang="en-US" baseline="0" dirty="0" smtClean="0"/>
              <a:t> your threat modeling taxonomy – start somewhere. Standardize your process to minimize subjectivity.</a:t>
            </a:r>
          </a:p>
          <a:p>
            <a:r>
              <a:rPr lang="en-US" baseline="0" dirty="0" smtClean="0"/>
              <a:t>Findings, impact, LOE are outputs of Threat Modeling. This tool would assist in managing threat information and matching it up with mitigations.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343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53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73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have two examples – creation</a:t>
            </a:r>
            <a:r>
              <a:rPr lang="en-US" baseline="0" dirty="0" smtClean="0"/>
              <a:t> and destruction of keys.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the presence of the brackets. Your organization would tailor these in the requirements library based on your standards and preferred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50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our purposes, we’ll refer to these as Primary, Secondary and Tertiary SFRs. The Primary SFRs are specified in the SRPs that were selected.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11 instances of dependent requirements. 5 unique secondary requirements, and 1 unique tertiary requirement.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373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 you think to address all of these</a:t>
            </a:r>
            <a:r>
              <a:rPr lang="en-US" baseline="0" dirty="0" smtClean="0"/>
              <a:t>? How about “Deny session based on attributes”? Did you check revocation status of the client certificate?</a:t>
            </a:r>
          </a:p>
          <a:p>
            <a:r>
              <a:rPr lang="en-US" baseline="0" dirty="0" smtClean="0"/>
              <a:t>Some of these may not apply to a TLS connection, per se, but you may still need to take them into consideration. For example, how to know what role the user has.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67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you have had your coffee, tea, or Guinness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55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the requirements</a:t>
            </a:r>
            <a:r>
              <a:rPr lang="en-US" baseline="0" dirty="0" smtClean="0"/>
              <a:t> for a complete tool?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76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111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Create: Application Type:</a:t>
            </a:r>
            <a:r>
              <a:rPr lang="en-US" baseline="0" dirty="0" smtClean="0"/>
              <a:t> Web, Desktop, Server, 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112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Mock-up:</a:t>
            </a:r>
            <a:r>
              <a:rPr lang="en-US" baseline="0" dirty="0" smtClean="0"/>
              <a:t> </a:t>
            </a:r>
            <a:r>
              <a:rPr lang="en-US" dirty="0" smtClean="0"/>
              <a:t>Chose Direct Input</a:t>
            </a:r>
            <a:r>
              <a:rPr lang="en-US" baseline="0" dirty="0" smtClean="0"/>
              <a:t> Mode </a:t>
            </a:r>
            <a:r>
              <a:rPr lang="en-US" dirty="0" smtClean="0"/>
              <a:t>for architecture and design activities, or Threat</a:t>
            </a:r>
            <a:r>
              <a:rPr lang="en-US" baseline="0" dirty="0" smtClean="0"/>
              <a:t> Model for Threat Model data input. Here we choose Direct.</a:t>
            </a:r>
          </a:p>
          <a:p>
            <a:r>
              <a:rPr lang="en-US" baseline="0" dirty="0" smtClean="0"/>
              <a:t>This screen is a DFD view, with only instances of node types visible.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40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Mock-up:</a:t>
            </a:r>
            <a:r>
              <a:rPr lang="en-US" baseline="0" dirty="0" smtClean="0"/>
              <a:t> Exampl</a:t>
            </a:r>
            <a:r>
              <a:rPr lang="en-US" dirty="0" smtClean="0"/>
              <a:t>e Threat</a:t>
            </a:r>
            <a:r>
              <a:rPr lang="en-US" baseline="0" dirty="0" smtClean="0"/>
              <a:t> Tree navigation for Threat Model Input Mode.</a:t>
            </a:r>
          </a:p>
          <a:p>
            <a:r>
              <a:rPr lang="en-US" baseline="0" dirty="0" smtClean="0"/>
              <a:t>Need to add DFD borders? Repeat: Two different input modes: Direct for design, and Threat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341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21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userLogon1</a:t>
            </a:r>
            <a:r>
              <a:rPr lang="en-US" baseline="0" dirty="0" smtClean="0"/>
              <a:t> &amp; userLogon2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098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90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Ranking is basically</a:t>
            </a:r>
            <a:r>
              <a:rPr lang="en-US" baseline="0" dirty="0" smtClean="0"/>
              <a:t> a product of Risk x inverse of Cost to Fix</a:t>
            </a:r>
          </a:p>
          <a:p>
            <a:r>
              <a:rPr lang="en-US" baseline="0" dirty="0" smtClean="0"/>
              <a:t>The higher the Ranking the higher the priority to 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217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screen should be sorted by </a:t>
            </a:r>
            <a:r>
              <a:rPr lang="en-US" baseline="0" dirty="0" smtClean="0"/>
              <a:t>ranking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9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395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75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screen should be sorted by </a:t>
            </a:r>
            <a:r>
              <a:rPr lang="en-US" baseline="0" dirty="0" smtClean="0"/>
              <a:t>ranking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74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295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720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665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50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56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8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Future tense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743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8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</a:t>
            </a:r>
            <a:r>
              <a:rPr lang="en-US" baseline="0" dirty="0" smtClean="0"/>
              <a:t> will allow input during architecture and design process, or threat modeling process. </a:t>
            </a:r>
          </a:p>
          <a:p>
            <a:r>
              <a:rPr lang="en-US" baseline="0" dirty="0" smtClean="0"/>
              <a:t>For example, adding a TLS connection as the input will result in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287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404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468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787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9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this more detailed list of requirements to consider…</a:t>
            </a:r>
          </a:p>
          <a:p>
            <a:r>
              <a:rPr lang="en-US" dirty="0" smtClean="0"/>
              <a:t>We will come back to this slide</a:t>
            </a:r>
            <a:r>
              <a:rPr lang="en-US" baseline="0" dirty="0" smtClean="0"/>
              <a:t> </a:t>
            </a:r>
            <a:r>
              <a:rPr lang="en-US" dirty="0" smtClean="0"/>
              <a:t>later…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3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88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back up a little bit in</a:t>
            </a:r>
            <a:r>
              <a:rPr lang="en-US" baseline="0" dirty="0" smtClean="0"/>
              <a:t> time… </a:t>
            </a:r>
          </a:p>
          <a:p>
            <a:r>
              <a:rPr lang="en-US" baseline="0" dirty="0" smtClean="0"/>
              <a:t>Repeat last bullet – Security Engineering is NOT a formal discipline –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0489-4850-4A9E-8104-DF13CC4F20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8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0079-EE39-486B-A8C7-4CFC4FF0B024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7488-887B-4D17-828E-1FF52AA5F098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3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6624-6F65-4ECA-98CE-4ED6136CB04A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6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6524-5932-42A4-9EA3-3C64254236C5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FBB9-596D-47D3-9957-88CD9CF47F14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0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A4A0-10DF-4471-A917-E87073F8B14C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3875-95D7-4B78-9751-5F702E7655CE}" type="datetime1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C4DD-9EC0-4196-8AD1-84BF61A893BE}" type="datetime1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493E-EE71-4114-A6A6-9E38824477ED}" type="datetime1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8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5899-9F80-4B55-9682-6B888C4BFE02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8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0A14-05A1-4EB7-A016-EFDCBB70AEE0}" type="datetime1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2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1291D-A80A-4CEB-8D97-ABA6E14E90AE}" type="datetime1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5F909-2A17-462F-B320-FFB54490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0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8979"/>
            <a:ext cx="9144000" cy="1395753"/>
          </a:xfrm>
        </p:spPr>
        <p:txBody>
          <a:bodyPr>
            <a:normAutofit/>
          </a:bodyPr>
          <a:lstStyle/>
          <a:p>
            <a:r>
              <a:rPr lang="en-US" sz="4400" b="1" dirty="0"/>
              <a:t>Enumerating software security design flaws throughout the SSDLC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41341"/>
            <a:ext cx="9144000" cy="4797084"/>
          </a:xfrm>
        </p:spPr>
        <p:txBody>
          <a:bodyPr>
            <a:normAutofit fontScale="92500" lnSpcReduction="20000"/>
          </a:bodyPr>
          <a:lstStyle/>
          <a:p>
            <a:endParaRPr lang="en-US" sz="1800" dirty="0" smtClean="0"/>
          </a:p>
          <a:p>
            <a:r>
              <a:rPr lang="en-US" sz="2900" dirty="0"/>
              <a:t>John M. Willis </a:t>
            </a:r>
          </a:p>
          <a:p>
            <a:r>
              <a:rPr lang="en-US" sz="2900" dirty="0" smtClean="0"/>
              <a:t>Turnaround Security, </a:t>
            </a:r>
            <a:r>
              <a:rPr lang="en-US" sz="2900" dirty="0"/>
              <a:t>Inc.</a:t>
            </a:r>
          </a:p>
          <a:p>
            <a:r>
              <a:rPr lang="en-US" sz="2900" dirty="0"/>
              <a:t>October 5, 2016</a:t>
            </a:r>
          </a:p>
          <a:p>
            <a:endParaRPr lang="en-US" sz="1200" dirty="0"/>
          </a:p>
          <a:p>
            <a:r>
              <a:rPr lang="en-US" sz="3200" dirty="0"/>
              <a:t>23rd International Computer Security Symposium</a:t>
            </a:r>
          </a:p>
          <a:p>
            <a:r>
              <a:rPr lang="en-US" sz="3200" dirty="0"/>
              <a:t>and</a:t>
            </a:r>
          </a:p>
          <a:p>
            <a:r>
              <a:rPr lang="en-US" sz="3200" dirty="0"/>
              <a:t>8th SABSA World Congress</a:t>
            </a:r>
          </a:p>
          <a:p>
            <a:r>
              <a:rPr lang="en-US" sz="3200" dirty="0" err="1"/>
              <a:t>Killashee</a:t>
            </a:r>
            <a:r>
              <a:rPr lang="en-US" sz="3200" dirty="0"/>
              <a:t> House </a:t>
            </a:r>
          </a:p>
          <a:p>
            <a:r>
              <a:rPr lang="en-US" sz="3200" dirty="0"/>
              <a:t>Naas, Ireland</a:t>
            </a:r>
          </a:p>
          <a:p>
            <a:endParaRPr lang="en-US" sz="2000" dirty="0" smtClean="0"/>
          </a:p>
          <a:p>
            <a:r>
              <a:rPr lang="en-US" sz="2000" dirty="0" smtClean="0"/>
              <a:t>© 2016 Turnaround Security, Inc., All Rights Reserved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8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77"/>
            <a:ext cx="10515600" cy="1325563"/>
          </a:xfrm>
        </p:spPr>
        <p:txBody>
          <a:bodyPr/>
          <a:lstStyle/>
          <a:p>
            <a:r>
              <a:rPr lang="en-US" dirty="0" smtClean="0"/>
              <a:t>Requirements &amp;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740"/>
            <a:ext cx="10515600" cy="5033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Operating Environment / Concept of Operations</a:t>
            </a:r>
          </a:p>
          <a:p>
            <a:r>
              <a:rPr lang="en-US" dirty="0" smtClean="0"/>
              <a:t>Business Requirements</a:t>
            </a:r>
          </a:p>
          <a:p>
            <a:r>
              <a:rPr lang="en-US" dirty="0" smtClean="0"/>
              <a:t>Security Functional Requirements</a:t>
            </a:r>
          </a:p>
          <a:p>
            <a:r>
              <a:rPr lang="en-US" dirty="0" smtClean="0"/>
              <a:t>(Security) Non-Functional Requirements</a:t>
            </a:r>
          </a:p>
          <a:p>
            <a:r>
              <a:rPr lang="en-US" dirty="0" smtClean="0"/>
              <a:t>Drivers: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Law/Regulations</a:t>
            </a:r>
          </a:p>
          <a:p>
            <a:pPr lvl="1"/>
            <a:r>
              <a:rPr lang="en-US" dirty="0" smtClean="0"/>
              <a:t>Organizational Policy</a:t>
            </a:r>
          </a:p>
          <a:p>
            <a:r>
              <a:rPr lang="en-US" dirty="0" smtClean="0"/>
              <a:t>Risk Assessments are performed inconsistently, at varying levels of depth – or not at all</a:t>
            </a:r>
          </a:p>
          <a:p>
            <a:r>
              <a:rPr lang="en-US" dirty="0" smtClean="0"/>
              <a:t>Not everyone includes misuse and abuse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3" y="236538"/>
            <a:ext cx="11334750" cy="935037"/>
          </a:xfrm>
        </p:spPr>
        <p:txBody>
          <a:bodyPr/>
          <a:lstStyle/>
          <a:p>
            <a:r>
              <a:rPr lang="en-US" dirty="0" smtClean="0"/>
              <a:t>Solution Space Security Engineering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63" y="1392237"/>
            <a:ext cx="10515600" cy="5329238"/>
          </a:xfrm>
        </p:spPr>
        <p:txBody>
          <a:bodyPr>
            <a:normAutofit/>
          </a:bodyPr>
          <a:lstStyle/>
          <a:p>
            <a:r>
              <a:rPr lang="en-US" dirty="0" smtClean="0"/>
              <a:t>Code has vulnerabilities originating from various sources</a:t>
            </a:r>
          </a:p>
          <a:p>
            <a:r>
              <a:rPr lang="en-US" dirty="0" smtClean="0"/>
              <a:t>About 1/3</a:t>
            </a:r>
            <a:r>
              <a:rPr lang="en-US" baseline="30000" dirty="0" smtClean="0"/>
              <a:t>rd</a:t>
            </a:r>
            <a:r>
              <a:rPr lang="en-US" dirty="0" smtClean="0"/>
              <a:t> of all Common Weaknesses and Enumerations (CWEs) fall into the category of Design Errors – This is significant</a:t>
            </a:r>
          </a:p>
          <a:p>
            <a:r>
              <a:rPr lang="en-US" dirty="0" smtClean="0"/>
              <a:t>Nonfunctional </a:t>
            </a:r>
            <a:r>
              <a:rPr lang="en-US" dirty="0"/>
              <a:t>security requirements often do not get translated </a:t>
            </a:r>
            <a:r>
              <a:rPr lang="en-US" dirty="0" smtClean="0"/>
              <a:t>into real/documented </a:t>
            </a:r>
            <a:r>
              <a:rPr lang="en-US" dirty="0"/>
              <a:t>technical security design features, or </a:t>
            </a:r>
            <a:r>
              <a:rPr lang="en-US" dirty="0" smtClean="0"/>
              <a:t>controls</a:t>
            </a:r>
          </a:p>
          <a:p>
            <a:r>
              <a:rPr lang="en-US" dirty="0" smtClean="0"/>
              <a:t>Security </a:t>
            </a:r>
            <a:r>
              <a:rPr lang="en-US" dirty="0"/>
              <a:t>design features have their own </a:t>
            </a:r>
            <a:r>
              <a:rPr lang="en-US" dirty="0" smtClean="0"/>
              <a:t>dependencies</a:t>
            </a:r>
          </a:p>
          <a:p>
            <a:r>
              <a:rPr lang="en-US" dirty="0" smtClean="0"/>
              <a:t>Threat Modeling approaches are often subjective and may or may not uncover the above</a:t>
            </a:r>
          </a:p>
          <a:p>
            <a:r>
              <a:rPr lang="en-US" dirty="0" smtClean="0"/>
              <a:t>Relevant technical security controls often do not get considered in Unit, Integration or QA test cases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93701"/>
            <a:ext cx="11120438" cy="977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Criteria </a:t>
            </a:r>
            <a:br>
              <a:rPr lang="en-US" dirty="0" smtClean="0"/>
            </a:br>
            <a:r>
              <a:rPr lang="en-US" dirty="0" smtClean="0"/>
              <a:t>Security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0251"/>
            <a:ext cx="10515600" cy="4857749"/>
          </a:xfrm>
        </p:spPr>
        <p:txBody>
          <a:bodyPr/>
          <a:lstStyle/>
          <a:p>
            <a:r>
              <a:rPr lang="en-US" dirty="0" smtClean="0"/>
              <a:t>Common Criteria is an international framework for certifying that products are secure within a specific environmental context</a:t>
            </a:r>
          </a:p>
          <a:p>
            <a:r>
              <a:rPr lang="en-US" dirty="0"/>
              <a:t>This talk has nothing to do with certifying products</a:t>
            </a:r>
          </a:p>
          <a:p>
            <a:r>
              <a:rPr lang="en-US" dirty="0" smtClean="0"/>
              <a:t>It has a detailed list of 134 Security Functional Requirements</a:t>
            </a:r>
          </a:p>
          <a:p>
            <a:r>
              <a:rPr lang="en-US" dirty="0" smtClean="0"/>
              <a:t>These requirements have dependencies on each other</a:t>
            </a:r>
          </a:p>
          <a:p>
            <a:r>
              <a:rPr lang="en-US" dirty="0" smtClean="0"/>
              <a:t>We are repurposing these requirements as a starting point for a standardized security requirements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076" y="181341"/>
            <a:ext cx="12192000" cy="928688"/>
          </a:xfrm>
        </p:spPr>
        <p:txBody>
          <a:bodyPr>
            <a:normAutofit/>
          </a:bodyPr>
          <a:lstStyle/>
          <a:p>
            <a:r>
              <a:rPr lang="en-US" sz="4200" dirty="0" smtClean="0"/>
              <a:t>Uncommon Body of Knowledge – Modeling Research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1280858"/>
            <a:ext cx="10696575" cy="53959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have had code generation from CASE tool models for decades, yet </a:t>
            </a:r>
            <a:r>
              <a:rPr lang="en-US" dirty="0"/>
              <a:t>today only </a:t>
            </a:r>
            <a:r>
              <a:rPr lang="en-US" dirty="0" smtClean="0"/>
              <a:t>4% of code is automatically generated using these tools</a:t>
            </a:r>
          </a:p>
          <a:p>
            <a:r>
              <a:rPr lang="en-US" dirty="0" err="1" smtClean="0"/>
              <a:t>UMLsec</a:t>
            </a:r>
            <a:r>
              <a:rPr lang="en-US" dirty="0" smtClean="0"/>
              <a:t> has been around for at least 10 years, but requires significant effort to utilize properly (XML with security expressed in equation form), and coverage is limited</a:t>
            </a:r>
          </a:p>
          <a:p>
            <a:r>
              <a:rPr lang="en-US" dirty="0" smtClean="0"/>
              <a:t>A significant body of research exists for reusing the Common Criteria Security Functional Requirements (CC SFRs)</a:t>
            </a:r>
          </a:p>
          <a:p>
            <a:r>
              <a:rPr lang="en-US" dirty="0" smtClean="0"/>
              <a:t>There has been work to integrate the CC SFRs and </a:t>
            </a:r>
            <a:r>
              <a:rPr lang="en-US" dirty="0" err="1" smtClean="0"/>
              <a:t>UMLsec</a:t>
            </a:r>
            <a:endParaRPr lang="en-US" dirty="0" smtClean="0"/>
          </a:p>
          <a:p>
            <a:r>
              <a:rPr lang="en-US" dirty="0" smtClean="0"/>
              <a:t>Security patterns and pattern languages exist at various levels of abstraction for architecture as well as for design. Use is limited to very large organizations</a:t>
            </a:r>
          </a:p>
          <a:p>
            <a:r>
              <a:rPr lang="en-US" dirty="0" smtClean="0"/>
              <a:t>There is a distinct lack of integration &amp; automation between modeling </a:t>
            </a:r>
            <a:r>
              <a:rPr lang="en-US" dirty="0"/>
              <a:t>tools </a:t>
            </a:r>
            <a:r>
              <a:rPr lang="en-US" dirty="0" smtClean="0"/>
              <a:t>&amp; techniques </a:t>
            </a:r>
            <a:r>
              <a:rPr lang="en-US" dirty="0"/>
              <a:t>used </a:t>
            </a:r>
            <a:r>
              <a:rPr lang="en-US" dirty="0" smtClean="0"/>
              <a:t>at various stages of the development lifecycle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27" y="380520"/>
            <a:ext cx="1051560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 Capabilities vs. OWASP Top 10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3589" y="5894363"/>
            <a:ext cx="9717844" cy="8271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Source: Why </a:t>
            </a:r>
            <a:r>
              <a:rPr lang="en-US" sz="1900" dirty="0"/>
              <a:t>Model Driven Security will not secure your Web Application </a:t>
            </a:r>
            <a:r>
              <a:rPr lang="en-US" sz="1900" dirty="0" err="1"/>
              <a:t>Hochreiner</a:t>
            </a:r>
            <a:r>
              <a:rPr lang="en-US" sz="1900" dirty="0"/>
              <a:t>, et al. Journal of Wireless Mobile Networks, Ubiquitous Computing, and Dependable Applications, volume: 5, number: 3, pp. </a:t>
            </a:r>
            <a:r>
              <a:rPr lang="en-US" sz="1900" dirty="0" smtClean="0"/>
              <a:t>44-62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89" y="700560"/>
            <a:ext cx="8964024" cy="546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9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478" y="146001"/>
            <a:ext cx="10515600" cy="717242"/>
          </a:xfrm>
        </p:spPr>
        <p:txBody>
          <a:bodyPr/>
          <a:lstStyle/>
          <a:p>
            <a:r>
              <a:rPr lang="en-US" dirty="0"/>
              <a:t>Current State of </a:t>
            </a:r>
            <a:r>
              <a:rPr lang="en-US" dirty="0" smtClean="0"/>
              <a:t>Insecurity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875496"/>
            <a:ext cx="10639425" cy="59825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is no commonly accepted complete standard security engineering maturity model (merge SSE-CMM, now ISO/IEC 21827:2008, &amp; BSIMM). Then there’s NIST SP 800-160 (Draft)</a:t>
            </a:r>
          </a:p>
          <a:p>
            <a:r>
              <a:rPr lang="en-US" dirty="0" smtClean="0"/>
              <a:t>Misuse/abuse cases not always specified, not complete in coverage</a:t>
            </a:r>
          </a:p>
          <a:p>
            <a:r>
              <a:rPr lang="en-US" dirty="0" smtClean="0"/>
              <a:t>Security pattern modeling is still early-stage and there are few, if any, open source UML repositories (do you know of any?)</a:t>
            </a:r>
          </a:p>
          <a:p>
            <a:r>
              <a:rPr lang="en-US" dirty="0" smtClean="0"/>
              <a:t>Security engineering modeling needs to flow from architecture &amp; design pattern models in order to achieve significant adoption </a:t>
            </a:r>
          </a:p>
          <a:p>
            <a:r>
              <a:rPr lang="en-US" dirty="0" smtClean="0"/>
              <a:t>There is little SDLC end-to-end modeling integration even for systems engineering tools… everything is market-driven…</a:t>
            </a:r>
          </a:p>
          <a:p>
            <a:r>
              <a:rPr lang="en-US" dirty="0" smtClean="0"/>
              <a:t>Different tools/methods exist in various stages of maturity</a:t>
            </a:r>
          </a:p>
          <a:p>
            <a:r>
              <a:rPr lang="en-US" dirty="0" smtClean="0"/>
              <a:t>A number of tools/methods are inexact, incomplete, and must be applied in a subjective manner to be effective (e.g., Threat Modeling)</a:t>
            </a:r>
          </a:p>
          <a:p>
            <a:r>
              <a:rPr lang="en-US" dirty="0" smtClean="0"/>
              <a:t>Threat Modeling is a Best Practice that is not widely implemented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861"/>
            <a:ext cx="10515600" cy="1325563"/>
          </a:xfrm>
        </p:spPr>
        <p:txBody>
          <a:bodyPr/>
          <a:lstStyle/>
          <a:p>
            <a:r>
              <a:rPr lang="en-US" dirty="0" smtClean="0"/>
              <a:t>Architect / Design / Solution Space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7354"/>
            <a:ext cx="10515600" cy="51324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Design of security functionality and features to implement non-functional security requirements </a:t>
            </a:r>
          </a:p>
          <a:p>
            <a:r>
              <a:rPr lang="en-US" dirty="0" smtClean="0"/>
              <a:t>A Security Architect &amp;/or Engineer should be on board to allocate &amp; develop technical security controls for all requirements</a:t>
            </a:r>
          </a:p>
          <a:p>
            <a:r>
              <a:rPr lang="en-US" dirty="0" smtClean="0"/>
              <a:t>Control requirements should accompany security architecture and design patterns</a:t>
            </a:r>
          </a:p>
          <a:p>
            <a:r>
              <a:rPr lang="en-US" dirty="0" smtClean="0"/>
              <a:t>Technical security requirements that are addressed need to be captured for testing and documentation purposes</a:t>
            </a:r>
          </a:p>
          <a:p>
            <a:r>
              <a:rPr lang="en-US" dirty="0" smtClean="0"/>
              <a:t>Need a formal discipline for the security engineer to follow</a:t>
            </a:r>
          </a:p>
          <a:p>
            <a:r>
              <a:rPr lang="en-US" dirty="0" smtClean="0"/>
              <a:t>Security engineering methods, which must be well defined, need to be applied consistently and completely – there needs to be a formal discipline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/>
          <a:lstStyle/>
          <a:p>
            <a:r>
              <a:rPr lang="en-US" dirty="0" smtClean="0"/>
              <a:t>Unit, Integration &amp; QA Testing of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007"/>
            <a:ext cx="10515600" cy="54444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Testing should have the following inputs for test planning and test case design:</a:t>
            </a:r>
          </a:p>
          <a:p>
            <a:r>
              <a:rPr lang="en-US" dirty="0" smtClean="0"/>
              <a:t>Requirements </a:t>
            </a:r>
          </a:p>
          <a:p>
            <a:pPr lvl="1"/>
            <a:r>
              <a:rPr lang="en-US" sz="2800" dirty="0" smtClean="0"/>
              <a:t>Need to be complete—including requirements enumerated during the architecture and design phase </a:t>
            </a:r>
          </a:p>
          <a:p>
            <a:pPr lvl="1"/>
            <a:r>
              <a:rPr lang="en-US" sz="2800" dirty="0" smtClean="0"/>
              <a:t>We </a:t>
            </a:r>
            <a:r>
              <a:rPr lang="en-US" sz="2800" dirty="0"/>
              <a:t>cannot rely on the Requirements document to provide everything we need</a:t>
            </a:r>
            <a:endParaRPr lang="en-US" sz="2800" dirty="0" smtClean="0"/>
          </a:p>
          <a:p>
            <a:r>
              <a:rPr lang="en-US" dirty="0" smtClean="0"/>
              <a:t>Security Architecture &amp; Design Patterns</a:t>
            </a:r>
          </a:p>
          <a:p>
            <a:r>
              <a:rPr lang="en-US" dirty="0" smtClean="0"/>
              <a:t>Threat Model</a:t>
            </a:r>
          </a:p>
          <a:p>
            <a:r>
              <a:rPr lang="en-US" dirty="0" smtClean="0"/>
              <a:t>Security Assessment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These should always be included, so we do not have gaps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Establish Order from Chaos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key factors</a:t>
            </a:r>
          </a:p>
          <a:p>
            <a:r>
              <a:rPr lang="en-US" dirty="0" smtClean="0"/>
              <a:t>Identify those which are highly variable</a:t>
            </a:r>
          </a:p>
          <a:p>
            <a:r>
              <a:rPr lang="en-US" dirty="0" smtClean="0"/>
              <a:t>Characterize (describe) these highly variable key factors as well as contributing variables</a:t>
            </a:r>
          </a:p>
          <a:p>
            <a:r>
              <a:rPr lang="en-US" dirty="0" smtClean="0"/>
              <a:t>Control the factors that affect variability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7701"/>
            <a:ext cx="10515600" cy="609007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Variables to </a:t>
            </a:r>
            <a:r>
              <a:rPr lang="en-US" dirty="0" smtClean="0"/>
              <a:t>Capture, Characterize &amp;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138" y="1622908"/>
            <a:ext cx="11101387" cy="5235092"/>
          </a:xfrm>
        </p:spPr>
        <p:txBody>
          <a:bodyPr>
            <a:normAutofit/>
          </a:bodyPr>
          <a:lstStyle/>
          <a:p>
            <a:r>
              <a:rPr lang="en-US" dirty="0" smtClean="0"/>
              <a:t>Identify what information assets you are trying to protect</a:t>
            </a:r>
          </a:p>
          <a:p>
            <a:r>
              <a:rPr lang="en-US" dirty="0" smtClean="0"/>
              <a:t>Technical security controls flowing from Requirements</a:t>
            </a:r>
          </a:p>
          <a:p>
            <a:r>
              <a:rPr lang="en-US" dirty="0" smtClean="0"/>
              <a:t>Allocation of design to technical security controls, including nonfunctional security requirements (solution space)</a:t>
            </a:r>
          </a:p>
          <a:p>
            <a:r>
              <a:rPr lang="en-US" dirty="0" smtClean="0"/>
              <a:t>Design phase Threat Modeling and resulting mitigations (lead to new technical security controls) (solution space)</a:t>
            </a:r>
          </a:p>
          <a:p>
            <a:r>
              <a:rPr lang="en-US" dirty="0" smtClean="0"/>
              <a:t>Mitigations from Security/Risk Assessments (from </a:t>
            </a:r>
            <a:r>
              <a:rPr lang="en-US" dirty="0"/>
              <a:t>various  </a:t>
            </a:r>
            <a:r>
              <a:rPr lang="en-US" dirty="0" smtClean="0"/>
              <a:t>SSDLC phases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smtClean="0"/>
              <a:t>Speaker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862"/>
            <a:ext cx="10515600" cy="5099050"/>
          </a:xfrm>
        </p:spPr>
        <p:txBody>
          <a:bodyPr>
            <a:normAutofit/>
          </a:bodyPr>
          <a:lstStyle/>
          <a:p>
            <a:r>
              <a:rPr lang="en-US" dirty="0" smtClean="0"/>
              <a:t>Security </a:t>
            </a:r>
            <a:r>
              <a:rPr lang="en-US" dirty="0"/>
              <a:t>architect/engineer with a history of electronics engineering, programming, and configuration management. </a:t>
            </a: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computer was a wire-wrap Z80 board </a:t>
            </a:r>
            <a:r>
              <a:rPr lang="en-US" dirty="0" smtClean="0"/>
              <a:t>programmed </a:t>
            </a:r>
            <a:r>
              <a:rPr lang="en-US" dirty="0"/>
              <a:t>in assembly. </a:t>
            </a:r>
            <a:endParaRPr lang="en-US" dirty="0" smtClean="0"/>
          </a:p>
          <a:p>
            <a:r>
              <a:rPr lang="en-US" dirty="0" smtClean="0"/>
              <a:t>Nowadays</a:t>
            </a:r>
            <a:r>
              <a:rPr lang="en-US" dirty="0"/>
              <a:t>, </a:t>
            </a:r>
            <a:r>
              <a:rPr lang="en-US" dirty="0" smtClean="0"/>
              <a:t>seeks </a:t>
            </a:r>
            <a:r>
              <a:rPr lang="en-US" dirty="0"/>
              <a:t>to build security in by coming up with new and different ways of </a:t>
            </a:r>
            <a:r>
              <a:rPr lang="en-US" dirty="0" smtClean="0"/>
              <a:t>doing </a:t>
            </a:r>
            <a:r>
              <a:rPr lang="en-US" dirty="0"/>
              <a:t>things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Long list of security certifications including:</a:t>
            </a:r>
          </a:p>
          <a:p>
            <a:pPr lvl="1"/>
            <a:r>
              <a:rPr lang="en-US" sz="2800" dirty="0" smtClean="0"/>
              <a:t>Stanford University, Advanced Computer Security Professional</a:t>
            </a:r>
          </a:p>
          <a:p>
            <a:pPr lvl="1"/>
            <a:r>
              <a:rPr lang="en-US" sz="2800" dirty="0" smtClean="0"/>
              <a:t>Certified Secure Software Lifecycle Professional (CSSLP)</a:t>
            </a:r>
          </a:p>
          <a:p>
            <a:pPr lvl="1"/>
            <a:r>
              <a:rPr lang="en-US" sz="2800" dirty="0"/>
              <a:t>CISSP-ISSAP (Information Systems Security Architecture Professional</a:t>
            </a:r>
            <a:r>
              <a:rPr lang="en-US" sz="28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4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27" y="668562"/>
            <a:ext cx="10515600" cy="609007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Variables to </a:t>
            </a:r>
            <a:r>
              <a:rPr lang="en-US" dirty="0" smtClean="0"/>
              <a:t>Capture, Characterize &amp; Control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855" y="2035659"/>
            <a:ext cx="11101387" cy="4320691"/>
          </a:xfrm>
        </p:spPr>
        <p:txBody>
          <a:bodyPr>
            <a:normAutofit/>
          </a:bodyPr>
          <a:lstStyle/>
          <a:p>
            <a:r>
              <a:rPr lang="en-US" dirty="0" smtClean="0"/>
              <a:t>Security </a:t>
            </a:r>
            <a:r>
              <a:rPr lang="en-US" dirty="0"/>
              <a:t>requirements dependencies</a:t>
            </a:r>
          </a:p>
          <a:p>
            <a:r>
              <a:rPr lang="en-US" dirty="0" smtClean="0"/>
              <a:t>Risk-Benefit Analysis of each security requirement</a:t>
            </a:r>
          </a:p>
          <a:p>
            <a:r>
              <a:rPr lang="en-US" dirty="0" smtClean="0"/>
              <a:t>Which technical security controls </a:t>
            </a:r>
            <a:r>
              <a:rPr lang="en-US" i="1" dirty="0" smtClean="0"/>
              <a:t>should</a:t>
            </a:r>
            <a:r>
              <a:rPr lang="en-US" dirty="0" smtClean="0"/>
              <a:t> be implemented?</a:t>
            </a:r>
          </a:p>
          <a:p>
            <a:r>
              <a:rPr lang="en-US" dirty="0" smtClean="0"/>
              <a:t>Which technical security controls are being, or should be, tested?</a:t>
            </a:r>
          </a:p>
          <a:p>
            <a:endParaRPr lang="en-US" sz="400" dirty="0"/>
          </a:p>
          <a:p>
            <a:pPr marL="0" indent="0">
              <a:buNone/>
            </a:pPr>
            <a:r>
              <a:rPr lang="en-US" dirty="0" smtClean="0"/>
              <a:t>Doing so will facilitate determining which technical security controls are missing from our design in a reproducible manner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Reusing Common Criteria (CC)</a:t>
            </a:r>
            <a:br>
              <a:rPr lang="en-US" dirty="0" smtClean="0"/>
            </a:br>
            <a:r>
              <a:rPr lang="en-US" dirty="0" smtClean="0"/>
              <a:t>Security Functional Requirements (SFRs)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7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is an established body of literature pertaining to the reuse of Common </a:t>
            </a:r>
            <a:r>
              <a:rPr lang="en-US" dirty="0"/>
              <a:t>Criteria </a:t>
            </a:r>
            <a:r>
              <a:rPr lang="en-US" dirty="0" smtClean="0"/>
              <a:t>Security </a:t>
            </a:r>
            <a:r>
              <a:rPr lang="en-US" dirty="0"/>
              <a:t>Functional </a:t>
            </a:r>
            <a:r>
              <a:rPr lang="en-US" dirty="0" smtClean="0"/>
              <a:t>Requirements. This is a good </a:t>
            </a:r>
            <a:r>
              <a:rPr lang="en-US" b="1" i="1" dirty="0"/>
              <a:t>starting </a:t>
            </a:r>
            <a:r>
              <a:rPr lang="en-US" b="1" i="1" dirty="0" smtClean="0"/>
              <a:t>point</a:t>
            </a:r>
            <a:endParaRPr lang="en-US" b="1" i="1" dirty="0"/>
          </a:p>
          <a:p>
            <a:r>
              <a:rPr lang="en-US" dirty="0"/>
              <a:t>Dependencies exist between different SFRs, so this helps us expand what we </a:t>
            </a:r>
            <a:r>
              <a:rPr lang="en-US" i="1" dirty="0"/>
              <a:t>think </a:t>
            </a:r>
            <a:r>
              <a:rPr lang="en-US" dirty="0"/>
              <a:t>our controls are into something more </a:t>
            </a:r>
            <a:r>
              <a:rPr lang="en-US" dirty="0" smtClean="0"/>
              <a:t>comprehensive</a:t>
            </a:r>
            <a:endParaRPr lang="en-US" dirty="0"/>
          </a:p>
          <a:p>
            <a:r>
              <a:rPr lang="en-US" dirty="0"/>
              <a:t>But where do we start?</a:t>
            </a:r>
          </a:p>
          <a:p>
            <a:r>
              <a:rPr lang="en-US" dirty="0" smtClean="0"/>
              <a:t>Dan Wu </a:t>
            </a:r>
            <a:r>
              <a:rPr lang="en-US" dirty="0"/>
              <a:t>doctoral thesis SFR Reusable </a:t>
            </a:r>
            <a:r>
              <a:rPr lang="en-US" dirty="0" smtClean="0"/>
              <a:t>Packages. Security Functional Requirements Analysis for Developing Secure Software, Doctoral Thesis, Dan Wu, May 2007</a:t>
            </a:r>
            <a:endParaRPr lang="en-US" dirty="0"/>
          </a:p>
          <a:p>
            <a:r>
              <a:rPr lang="en-US" dirty="0"/>
              <a:t>Security Tactics and </a:t>
            </a:r>
            <a:r>
              <a:rPr lang="en-US" dirty="0" smtClean="0"/>
              <a:t>Goals. </a:t>
            </a:r>
            <a:r>
              <a:rPr lang="en-US" dirty="0" err="1" smtClean="0"/>
              <a:t>Preschern</a:t>
            </a:r>
            <a:r>
              <a:rPr lang="en-US" dirty="0" smtClean="0"/>
              <a:t>, C. 2012. Catalog of Security Tactics linked to Common Criteria Requirements.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3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this point forward, we will provide examples of security functional requirements relating to implementation of Transport Layer Security (TLS)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175" y="332129"/>
            <a:ext cx="11559654" cy="9298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SFR Reusable Packages – Security Requirements 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23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45" y="797040"/>
            <a:ext cx="7713816" cy="228906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45" y="3185472"/>
            <a:ext cx="8083186" cy="22714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45" y="5556295"/>
            <a:ext cx="8206016" cy="116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2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929822"/>
          </a:xfrm>
        </p:spPr>
        <p:txBody>
          <a:bodyPr/>
          <a:lstStyle/>
          <a:p>
            <a:r>
              <a:rPr lang="en-US" dirty="0" smtClean="0"/>
              <a:t>Security Requirements Packages (cont’d)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3907" y="5892581"/>
            <a:ext cx="6542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Wu</a:t>
            </a:r>
            <a:r>
              <a:rPr lang="en-US" dirty="0"/>
              <a:t>, D. (2007). Security Functional Requirements Analysis for Developing Secure Software (Doctoral dissertation)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24" y="1083933"/>
            <a:ext cx="9230152" cy="4621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2094" y="5492471"/>
            <a:ext cx="3163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SFR Packages for Integrity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0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794" y="238516"/>
            <a:ext cx="10515600" cy="718087"/>
          </a:xfrm>
        </p:spPr>
        <p:txBody>
          <a:bodyPr/>
          <a:lstStyle/>
          <a:p>
            <a:r>
              <a:rPr lang="en-US" dirty="0" smtClean="0"/>
              <a:t>Security Tactics &amp; Goals – Authenticate Users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35943" y="956603"/>
            <a:ext cx="9144000" cy="585216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861769" y="2622645"/>
            <a:ext cx="308293" cy="336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038957" y="2622645"/>
            <a:ext cx="308293" cy="336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9982200" y="2210937"/>
            <a:ext cx="392698" cy="272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9305925" y="5587874"/>
            <a:ext cx="392698" cy="272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4111"/>
            <a:ext cx="10515600" cy="577410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Tactics &amp; Goals </a:t>
            </a:r>
            <a:r>
              <a:rPr lang="en-US" dirty="0" smtClean="0"/>
              <a:t>– Confidentiality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049" y="781810"/>
            <a:ext cx="8741899" cy="60761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08517" y="60331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Preschern</a:t>
            </a:r>
            <a:r>
              <a:rPr lang="en-US" dirty="0"/>
              <a:t>, C. 2012. Catalog of Security Tactics linked to Common Criteria Requirements. </a:t>
            </a:r>
          </a:p>
        </p:txBody>
      </p:sp>
      <p:sp>
        <p:nvSpPr>
          <p:cNvPr id="3" name="Down Arrow 2"/>
          <p:cNvSpPr/>
          <p:nvPr/>
        </p:nvSpPr>
        <p:spPr>
          <a:xfrm>
            <a:off x="9266829" y="1501254"/>
            <a:ext cx="327547" cy="382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210381"/>
            <a:ext cx="10515600" cy="577410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Tactics &amp; Goals </a:t>
            </a:r>
            <a:r>
              <a:rPr lang="en-US" dirty="0" smtClean="0"/>
              <a:t>– Integrity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35" y="787791"/>
            <a:ext cx="8875542" cy="596190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386342" y="2456597"/>
            <a:ext cx="271258" cy="232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4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09"/>
            <a:ext cx="10515600" cy="633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CC SFR Dependency Tables (example)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7351" y="6033184"/>
            <a:ext cx="9819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Common Criteria for Information Technology Security Evaluation (CC v3.1), Revision 2, Part 2: Security functional components.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08" y="856301"/>
            <a:ext cx="6133333" cy="513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4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Based Threat Modeling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5" y="1903100"/>
            <a:ext cx="9438563" cy="42324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761" y="6352143"/>
            <a:ext cx="106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Adam </a:t>
            </a:r>
            <a:r>
              <a:rPr lang="en-US" dirty="0" err="1"/>
              <a:t>Shostack</a:t>
            </a:r>
            <a:r>
              <a:rPr lang="en-US" dirty="0"/>
              <a:t>. </a:t>
            </a:r>
            <a:r>
              <a:rPr lang="en-US" u="sng" dirty="0"/>
              <a:t>Threat Modeling: Designing for Security</a:t>
            </a:r>
            <a:r>
              <a:rPr lang="en-US" dirty="0"/>
              <a:t>. John Wiley &amp; Sons, Inc., 2014</a:t>
            </a:r>
          </a:p>
        </p:txBody>
      </p:sp>
      <p:sp>
        <p:nvSpPr>
          <p:cNvPr id="8" name="Left Arrow 7"/>
          <p:cNvSpPr/>
          <p:nvPr/>
        </p:nvSpPr>
        <p:spPr>
          <a:xfrm>
            <a:off x="5899651" y="2944687"/>
            <a:ext cx="392698" cy="272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 Willis has helped by creating the prototype  Ruby application code for the </a:t>
            </a:r>
            <a:r>
              <a:rPr lang="en-US" dirty="0" err="1" smtClean="0"/>
              <a:t>Qt</a:t>
            </a:r>
            <a:r>
              <a:rPr lang="en-US" dirty="0" smtClean="0"/>
              <a:t>-based GUI that uses neo4j-core to interface to the Neo4j database</a:t>
            </a:r>
          </a:p>
          <a:p>
            <a:r>
              <a:rPr lang="en-US" dirty="0" smtClean="0"/>
              <a:t>An un-named esteemed Informatics professor who highly recommended we use Neo4j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5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86" y="283238"/>
            <a:ext cx="7001301" cy="508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Spoof Client Threat Tree (Partial)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5151" y="6143829"/>
            <a:ext cx="938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Adam </a:t>
            </a:r>
            <a:r>
              <a:rPr lang="en-US" dirty="0" err="1"/>
              <a:t>Shostack</a:t>
            </a:r>
            <a:r>
              <a:rPr lang="en-US" dirty="0"/>
              <a:t>. </a:t>
            </a:r>
            <a:r>
              <a:rPr lang="en-US" u="sng" dirty="0"/>
              <a:t>Threat Modeling: Designing for Security</a:t>
            </a:r>
            <a:r>
              <a:rPr lang="en-US" dirty="0"/>
              <a:t>. John Wiley &amp; Sons, Inc., 2014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49483" y="3567126"/>
            <a:ext cx="642805" cy="269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0" y="1009743"/>
            <a:ext cx="10648336" cy="5012685"/>
          </a:xfrm>
        </p:spPr>
      </p:pic>
      <p:sp>
        <p:nvSpPr>
          <p:cNvPr id="3" name="TextBox 2"/>
          <p:cNvSpPr txBox="1"/>
          <p:nvPr/>
        </p:nvSpPr>
        <p:spPr>
          <a:xfrm>
            <a:off x="6132785" y="5797943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193" y="63475"/>
            <a:ext cx="10515600" cy="1325563"/>
          </a:xfrm>
        </p:spPr>
        <p:txBody>
          <a:bodyPr/>
          <a:lstStyle/>
          <a:p>
            <a:r>
              <a:rPr lang="en-US" dirty="0" smtClean="0"/>
              <a:t>Codifying Standard Threat Model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499" y="1537862"/>
            <a:ext cx="5767317" cy="42770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Spoof.Client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Spoof.Client.AuthenticationUI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Spoof.Client.AuthenticationUI.LocalLogin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Spoof.Client.AuthenticationUI.PrivilegedAccess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Spoof.Client.AuthenticationUI.RemoteSpoof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Spoof.Client.BackupAuthentication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Spoof.Client.BackupAuthentication.ChainedAuthentication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Spoof.Client.BackupAuthentication.InformationDisclosure</a:t>
            </a:r>
            <a:endParaRPr lang="en-US" sz="1800" dirty="0"/>
          </a:p>
          <a:p>
            <a:pPr marL="0" indent="0">
              <a:buNone/>
            </a:pPr>
            <a:r>
              <a:rPr lang="en-US" sz="1600" dirty="0" err="1"/>
              <a:t>Spoof.Client.BackupAuthentication.KnowledgeBasedAuthentication</a:t>
            </a:r>
            <a:endParaRPr lang="en-US" sz="1600" dirty="0"/>
          </a:p>
          <a:p>
            <a:pPr marL="0" indent="0">
              <a:buNone/>
            </a:pPr>
            <a:r>
              <a:rPr lang="en-US" sz="1800" dirty="0" err="1"/>
              <a:t>Spoof.Client.InsufficientAuthentication</a:t>
            </a:r>
            <a:endParaRPr lang="en-US" sz="1800" dirty="0"/>
          </a:p>
          <a:p>
            <a:pPr marL="0" indent="0">
              <a:buNone/>
            </a:pPr>
            <a:r>
              <a:rPr lang="en-US" sz="1600" dirty="0" err="1" smtClean="0"/>
              <a:t>Spoof.Client.InsufficientAuthentication.DowngradeAuthentication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9797" y="1537862"/>
            <a:ext cx="5841536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Spoof.Client.InsufficientAuthentication.NullCreds</a:t>
            </a:r>
            <a:endParaRPr lang="en-US" dirty="0"/>
          </a:p>
          <a:p>
            <a:r>
              <a:rPr lang="en-US" dirty="0" err="1"/>
              <a:t>Spoof.Client.InsufficientAuthentication.PredicatbleCreds</a:t>
            </a:r>
            <a:endParaRPr lang="en-US" dirty="0"/>
          </a:p>
          <a:p>
            <a:r>
              <a:rPr lang="en-US" dirty="0" err="1"/>
              <a:t>Spoof.Client.NoAuthentication</a:t>
            </a:r>
            <a:endParaRPr lang="en-US" dirty="0"/>
          </a:p>
          <a:p>
            <a:r>
              <a:rPr lang="en-US" dirty="0" err="1"/>
              <a:t>Spoof.Client.ObtainCredentials</a:t>
            </a:r>
            <a:endParaRPr lang="en-US" dirty="0"/>
          </a:p>
          <a:p>
            <a:r>
              <a:rPr lang="en-US" dirty="0" err="1"/>
              <a:t>Spoof.Client.ObtainCredentials.ChangeManagement</a:t>
            </a:r>
            <a:endParaRPr lang="en-US" dirty="0"/>
          </a:p>
          <a:p>
            <a:r>
              <a:rPr lang="en-US" dirty="0" err="1"/>
              <a:t>Spoof.Client.ObtainCredentials.FederationIssues</a:t>
            </a:r>
            <a:endParaRPr lang="en-US" dirty="0"/>
          </a:p>
          <a:p>
            <a:r>
              <a:rPr lang="en-US" dirty="0" err="1"/>
              <a:t>Spoof.Client.ObtainCredentials.Storage</a:t>
            </a:r>
            <a:endParaRPr lang="en-US" dirty="0"/>
          </a:p>
          <a:p>
            <a:r>
              <a:rPr lang="en-US" dirty="0"/>
              <a:t>Spoof.Client.ObtainCredentials.Storage.at3rdParty</a:t>
            </a:r>
          </a:p>
          <a:p>
            <a:r>
              <a:rPr lang="en-US" dirty="0" err="1"/>
              <a:t>Spoof.Client.ObtainCredentials.Storage.atClient</a:t>
            </a:r>
            <a:endParaRPr lang="en-US" dirty="0"/>
          </a:p>
          <a:p>
            <a:r>
              <a:rPr lang="en-US" dirty="0" err="1"/>
              <a:t>Spoof.Client.ObtainCredentials.Storage.atKDC</a:t>
            </a:r>
            <a:endParaRPr lang="en-US" dirty="0"/>
          </a:p>
          <a:p>
            <a:r>
              <a:rPr lang="en-US" dirty="0" err="1"/>
              <a:t>Spoof.Client.ObtainCredentials.Storage.atServer</a:t>
            </a:r>
            <a:endParaRPr lang="en-US" dirty="0"/>
          </a:p>
          <a:p>
            <a:r>
              <a:rPr lang="en-US" sz="2800" b="1" dirty="0" err="1"/>
              <a:t>Spoof.Client.ObtainCredentials.Transit</a:t>
            </a:r>
            <a:endParaRPr lang="en-US" sz="2800" b="1" dirty="0"/>
          </a:p>
          <a:p>
            <a:r>
              <a:rPr lang="en-US" dirty="0" err="1"/>
              <a:t>Spoof.Client.OtherAuthenticationAttack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725" y="6341397"/>
            <a:ext cx="1031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Derived from </a:t>
            </a:r>
            <a:r>
              <a:rPr lang="en-US" dirty="0"/>
              <a:t>Source: Adam </a:t>
            </a:r>
            <a:r>
              <a:rPr lang="en-US" dirty="0" err="1"/>
              <a:t>Shostack</a:t>
            </a:r>
            <a:r>
              <a:rPr lang="en-US" dirty="0"/>
              <a:t>. </a:t>
            </a:r>
            <a:r>
              <a:rPr lang="en-US" u="sng" dirty="0"/>
              <a:t>Threat Modeling: Designing for Security</a:t>
            </a:r>
            <a:r>
              <a:rPr lang="en-US" dirty="0"/>
              <a:t>. John Wiley &amp; Sons, Inc.,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299"/>
          </a:xfrm>
        </p:spPr>
        <p:txBody>
          <a:bodyPr/>
          <a:lstStyle/>
          <a:p>
            <a:r>
              <a:rPr lang="en-US" dirty="0" smtClean="0"/>
              <a:t>Standardizing Threat Mitigations (Example)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6334989"/>
            <a:ext cx="934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Adam </a:t>
            </a:r>
            <a:r>
              <a:rPr lang="en-US" dirty="0" err="1"/>
              <a:t>Shostack</a:t>
            </a:r>
            <a:r>
              <a:rPr lang="en-US" dirty="0"/>
              <a:t>. </a:t>
            </a:r>
            <a:r>
              <a:rPr lang="en-US" u="sng" dirty="0"/>
              <a:t>Threat Modeling: Designing for Security</a:t>
            </a:r>
            <a:r>
              <a:rPr lang="en-US" dirty="0"/>
              <a:t>. John Wiley &amp; Sons, Inc., 2014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9785"/>
            <a:ext cx="10312021" cy="4814895"/>
          </a:xfrm>
        </p:spPr>
      </p:pic>
      <p:sp>
        <p:nvSpPr>
          <p:cNvPr id="8" name="TextBox 7"/>
          <p:cNvSpPr txBox="1"/>
          <p:nvPr/>
        </p:nvSpPr>
        <p:spPr>
          <a:xfrm>
            <a:off x="7972284" y="137842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Standardized Tool-Based Threat Modeling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needed in certain cases (External Entity, Process, Data Flow, Data Store, Security Requirements Package selection &amp; options)</a:t>
            </a:r>
          </a:p>
          <a:p>
            <a:r>
              <a:rPr lang="en-US" dirty="0" smtClean="0"/>
              <a:t>Tool should know what </a:t>
            </a:r>
            <a:r>
              <a:rPr lang="en-US" i="1" dirty="0" smtClean="0"/>
              <a:t>type</a:t>
            </a:r>
            <a:r>
              <a:rPr lang="en-US" dirty="0" smtClean="0"/>
              <a:t> of connection it is based on context (e.g., TLS for a web app)</a:t>
            </a:r>
          </a:p>
          <a:p>
            <a:r>
              <a:rPr lang="en-US" dirty="0" smtClean="0"/>
              <a:t>Define a standardized taxonomy (e.g., using Threat Trees), codify them, along with mitigations based on context</a:t>
            </a:r>
          </a:p>
          <a:p>
            <a:r>
              <a:rPr lang="en-US" dirty="0" smtClean="0"/>
              <a:t>Define your model – start somewhere and build from there</a:t>
            </a:r>
          </a:p>
          <a:p>
            <a:r>
              <a:rPr lang="en-US" dirty="0" smtClean="0"/>
              <a:t>Always ensure all attacks are accounted for when you are performing your threat modeling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7065"/>
          </a:xfrm>
        </p:spPr>
        <p:txBody>
          <a:bodyPr>
            <a:normAutofit/>
          </a:bodyPr>
          <a:lstStyle/>
          <a:p>
            <a:r>
              <a:rPr lang="en-US" dirty="0" smtClean="0"/>
              <a:t>Very rough shell script version</a:t>
            </a:r>
          </a:p>
          <a:p>
            <a:r>
              <a:rPr lang="en-US" dirty="0"/>
              <a:t>Threat Modeling – concern about a web application user login and man-in-the-middle </a:t>
            </a:r>
            <a:r>
              <a:rPr lang="en-US" dirty="0" smtClean="0"/>
              <a:t>attack -- </a:t>
            </a:r>
            <a:r>
              <a:rPr lang="en-US" dirty="0"/>
              <a:t>recommended mitigation of SSL (TLS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Does not include navigation via Threat Tree to select mitigation</a:t>
            </a:r>
          </a:p>
          <a:p>
            <a:r>
              <a:rPr lang="en-US" dirty="0" smtClean="0"/>
              <a:t>User </a:t>
            </a:r>
            <a:r>
              <a:rPr lang="en-US" dirty="0"/>
              <a:t>authentication, confidentiality of password and integrity of data are the applicable Goals/Tactics (Security Requirements Packages)</a:t>
            </a:r>
          </a:p>
          <a:p>
            <a:r>
              <a:rPr lang="en-US" dirty="0"/>
              <a:t>For illustrative purposes, we’re not going to show the Requirements document as a source of input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0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988" y="182562"/>
            <a:ext cx="10515600" cy="759655"/>
          </a:xfrm>
        </p:spPr>
        <p:txBody>
          <a:bodyPr/>
          <a:lstStyle/>
          <a:p>
            <a:r>
              <a:rPr lang="en-US" dirty="0" smtClean="0"/>
              <a:t>Proof of Concept – Threat Modeling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217"/>
            <a:ext cx="10515600" cy="57792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/>
              <a:t>Project Name: </a:t>
            </a:r>
            <a:r>
              <a:rPr lang="en-US" dirty="0" smtClean="0"/>
              <a:t>POC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Enter Location Reference: </a:t>
            </a:r>
            <a:r>
              <a:rPr lang="en-US" dirty="0" smtClean="0"/>
              <a:t>userLogon1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Location Type [1]: </a:t>
            </a:r>
          </a:p>
          <a:p>
            <a:pPr marL="0" indent="0">
              <a:buNone/>
            </a:pPr>
            <a:r>
              <a:rPr lang="en-US" dirty="0"/>
              <a:t>   1 - External Entity</a:t>
            </a:r>
          </a:p>
          <a:p>
            <a:pPr marL="0" indent="0">
              <a:buNone/>
            </a:pPr>
            <a:r>
              <a:rPr lang="en-US" dirty="0"/>
              <a:t>   2 - Process</a:t>
            </a:r>
          </a:p>
          <a:p>
            <a:pPr marL="0" indent="0">
              <a:buNone/>
            </a:pPr>
            <a:r>
              <a:rPr lang="en-US" dirty="0"/>
              <a:t>   3 - Data Flow</a:t>
            </a:r>
          </a:p>
          <a:p>
            <a:pPr marL="0" indent="0">
              <a:buNone/>
            </a:pPr>
            <a:r>
              <a:rPr lang="en-US" dirty="0"/>
              <a:t>   4 - Data Store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Security </a:t>
            </a:r>
            <a:r>
              <a:rPr lang="en-US" dirty="0" smtClean="0"/>
              <a:t>Requirements Packages to </a:t>
            </a:r>
            <a:r>
              <a:rPr lang="en-US" dirty="0"/>
              <a:t>Apply</a:t>
            </a:r>
          </a:p>
          <a:p>
            <a:pPr marL="0" indent="0">
              <a:buNone/>
            </a:pPr>
            <a:r>
              <a:rPr lang="en-US" dirty="0"/>
              <a:t> 1 - Authenticate Users: Robust authentication mechanism</a:t>
            </a:r>
          </a:p>
          <a:p>
            <a:pPr marL="0" indent="0">
              <a:buNone/>
            </a:pPr>
            <a:r>
              <a:rPr lang="en-US" dirty="0"/>
              <a:t> 2 - Authenticate Users: Protected authentication session</a:t>
            </a:r>
          </a:p>
          <a:p>
            <a:pPr marL="0" indent="0">
              <a:buNone/>
            </a:pPr>
            <a:r>
              <a:rPr lang="en-US" dirty="0"/>
              <a:t> 3 - Authenticate Users: Protected authentication session: Session Termination</a:t>
            </a:r>
          </a:p>
          <a:p>
            <a:pPr marL="0" indent="0">
              <a:buNone/>
            </a:pPr>
            <a:r>
              <a:rPr lang="en-US" dirty="0"/>
              <a:t> 4 - Authenticate Users: Protected authentication </a:t>
            </a:r>
            <a:r>
              <a:rPr lang="en-US" dirty="0" smtClean="0"/>
              <a:t>session</a:t>
            </a:r>
            <a:r>
              <a:rPr lang="en-US" dirty="0"/>
              <a:t>: Limit Access</a:t>
            </a:r>
          </a:p>
          <a:p>
            <a:pPr marL="0" indent="0">
              <a:buNone/>
            </a:pPr>
            <a:r>
              <a:rPr lang="en-US" dirty="0"/>
              <a:t> 5 - Maintain Data Confidentiality: Protected confidentiality of transmitted data</a:t>
            </a:r>
          </a:p>
          <a:p>
            <a:pPr marL="0" indent="0">
              <a:buNone/>
            </a:pPr>
            <a:r>
              <a:rPr lang="en-US" dirty="0"/>
              <a:t> 6 - Maintain Integrity: Protected integrity of externally transmitted data</a:t>
            </a:r>
          </a:p>
          <a:p>
            <a:pPr marL="0" indent="0">
              <a:buNone/>
            </a:pPr>
            <a:r>
              <a:rPr lang="en-US" dirty="0"/>
              <a:t>Enter list of goals (numbers separated by space): 1 2 3 4 5 </a:t>
            </a:r>
            <a:r>
              <a:rPr lang="en-US" dirty="0" smtClean="0"/>
              <a:t>6</a:t>
            </a:r>
          </a:p>
          <a:p>
            <a:pPr marL="0" indent="0">
              <a:buNone/>
            </a:pPr>
            <a:r>
              <a:rPr lang="en-US" dirty="0"/>
              <a:t>Generating list of requirements...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10832"/>
            <a:ext cx="10515600" cy="789305"/>
          </a:xfrm>
        </p:spPr>
        <p:txBody>
          <a:bodyPr/>
          <a:lstStyle/>
          <a:p>
            <a:r>
              <a:rPr lang="en-US" dirty="0" smtClean="0"/>
              <a:t>Requirements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1909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Result is 26 unique Common Criteria Security Functional Requirement statements, e.g.: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FCS_CKM.2</a:t>
            </a:r>
            <a:r>
              <a:rPr lang="en-US" dirty="0"/>
              <a:t>: The TSF shall distribute cryptographic keys in accordance with a specified cryptographic key distribution method [assignment: cryptographic key distribution method] that meets the following: [assignment: list of standards]. 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FCS_CKM.4</a:t>
            </a:r>
            <a:r>
              <a:rPr lang="en-US" dirty="0"/>
              <a:t>: The TSF shall destroy cryptographic keys in accordance with a specified cryptographic key destruction method [assignment: cryptographic key destruction method] that meets the following: [assignment: list of standards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TSF = TOE (Target of Evaluation) Security Functions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78" y="294322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 TLS SFRs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534958"/>
              </p:ext>
            </p:extLst>
          </p:nvPr>
        </p:nvGraphicFramePr>
        <p:xfrm>
          <a:off x="3608695" y="294322"/>
          <a:ext cx="5794613" cy="62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9341"/>
                <a:gridCol w="2620370"/>
                <a:gridCol w="1514902"/>
              </a:tblGrid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 smtClean="0">
                          <a:effectLst/>
                        </a:rPr>
                        <a:t>Primary </a:t>
                      </a:r>
                      <a:r>
                        <a:rPr lang="en-US" sz="1800" u="sng" strike="noStrike" dirty="0">
                          <a:effectLst/>
                        </a:rPr>
                        <a:t>SFRs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</a:rPr>
                        <a:t>Secondary SFRs</a:t>
                      </a:r>
                      <a:endParaRPr lang="en-US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</a:rPr>
                        <a:t>Tertiary SFRs</a:t>
                      </a:r>
                      <a:endParaRPr lang="en-US" sz="18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FCS_CKM.2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FCS_CKM.4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FDP_ITT.1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FDP_UCT.1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FDP_UIT.1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FDP_UIT.2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FDP_UIT.3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FIA_AFL.1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FIA_UAU.1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FIA_UID.1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FIA_UAU.3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FIA_UAU.4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FIA_UAU.6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FIA_UAU.7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FIA_UAU.1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FIA_UID.1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FMT_SAE.1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FMT_SMR.1, FPT_STM.1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FIA_UID.1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FPT_ITC.1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FTA_LSA.1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FTA_MCS.1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FIA_UID.1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FTA_MCS.2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FIA_UID.1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FTA_SSL.1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FIA_UAU.1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FTA_SSL.3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FTA_TSE.1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FTP_ITC.1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FTP_TRP.1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4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81" y="74670"/>
            <a:ext cx="10515600" cy="614149"/>
          </a:xfrm>
        </p:spPr>
        <p:txBody>
          <a:bodyPr>
            <a:noAutofit/>
          </a:bodyPr>
          <a:lstStyle/>
          <a:p>
            <a:r>
              <a:rPr lang="en-US" dirty="0" smtClean="0"/>
              <a:t>Summary of Requirements for TLS Connection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687287"/>
              </p:ext>
            </p:extLst>
          </p:nvPr>
        </p:nvGraphicFramePr>
        <p:xfrm>
          <a:off x="459474" y="675517"/>
          <a:ext cx="11273052" cy="6025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6526"/>
                <a:gridCol w="5636526"/>
              </a:tblGrid>
              <a:tr h="38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Key distribution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Behavior </a:t>
                      </a:r>
                      <a:r>
                        <a:rPr lang="en-US" sz="2600" u="none" strike="noStrike" dirty="0">
                          <a:effectLst/>
                        </a:rPr>
                        <a:t>when security attributes expire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38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Secure </a:t>
                      </a:r>
                      <a:r>
                        <a:rPr lang="en-US" sz="2600" u="none" strike="noStrike" dirty="0">
                          <a:effectLst/>
                        </a:rPr>
                        <a:t>back-end connections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Define </a:t>
                      </a:r>
                      <a:r>
                        <a:rPr lang="en-US" sz="2600" u="none" strike="noStrike" dirty="0">
                          <a:effectLst/>
                        </a:rPr>
                        <a:t>&amp; maintain roles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38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Confidentiality</a:t>
                      </a:r>
                      <a:r>
                        <a:rPr lang="en-US" sz="2600" u="none" strike="noStrike" dirty="0">
                          <a:effectLst/>
                        </a:rPr>
                        <a:t>, integrity &amp; availability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Associate </a:t>
                      </a:r>
                      <a:r>
                        <a:rPr lang="en-US" sz="2600" u="none" strike="noStrike" dirty="0">
                          <a:effectLst/>
                        </a:rPr>
                        <a:t>users with roles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38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Replay </a:t>
                      </a:r>
                      <a:r>
                        <a:rPr lang="en-US" sz="2600" u="none" strike="noStrike" dirty="0">
                          <a:effectLst/>
                        </a:rPr>
                        <a:t>protection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Provide </a:t>
                      </a:r>
                      <a:r>
                        <a:rPr lang="en-US" sz="2600" u="none" strike="noStrike" dirty="0">
                          <a:effectLst/>
                        </a:rPr>
                        <a:t>reliable time stamps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38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Error </a:t>
                      </a:r>
                      <a:r>
                        <a:rPr lang="en-US" sz="2600" u="none" strike="noStrike" dirty="0">
                          <a:effectLst/>
                        </a:rPr>
                        <a:t>recovery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Scope </a:t>
                      </a:r>
                      <a:r>
                        <a:rPr lang="en-US" sz="2600" u="none" strike="noStrike" dirty="0">
                          <a:effectLst/>
                        </a:rPr>
                        <a:t>session security attributes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38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Authentication </a:t>
                      </a:r>
                      <a:r>
                        <a:rPr lang="en-US" sz="2600" u="none" strike="noStrike" dirty="0">
                          <a:effectLst/>
                        </a:rPr>
                        <a:t>failure behavior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Limit </a:t>
                      </a:r>
                      <a:r>
                        <a:rPr lang="en-US" sz="2600" u="none" strike="noStrike" dirty="0">
                          <a:effectLst/>
                        </a:rPr>
                        <a:t>concurrent sessions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38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Permitted </a:t>
                      </a:r>
                      <a:r>
                        <a:rPr lang="en-US" sz="2600" u="none" strike="noStrike" dirty="0">
                          <a:effectLst/>
                        </a:rPr>
                        <a:t>pre-authentication </a:t>
                      </a:r>
                      <a:r>
                        <a:rPr lang="en-US" sz="2600" u="none" strike="noStrike" dirty="0" smtClean="0">
                          <a:effectLst/>
                        </a:rPr>
                        <a:t>actions 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Inactivity </a:t>
                      </a:r>
                      <a:r>
                        <a:rPr lang="en-US" sz="2600" u="none" strike="noStrike" dirty="0">
                          <a:effectLst/>
                        </a:rPr>
                        <a:t>lock/unlock behavior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38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Prevent </a:t>
                      </a:r>
                      <a:r>
                        <a:rPr lang="en-US" sz="2600" u="none" strike="noStrike" dirty="0">
                          <a:effectLst/>
                        </a:rPr>
                        <a:t>&amp; detect authentication forgery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Inactivity </a:t>
                      </a:r>
                      <a:r>
                        <a:rPr lang="en-US" sz="2600" u="none" strike="noStrike" dirty="0">
                          <a:effectLst/>
                        </a:rPr>
                        <a:t>session termination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756809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Prevent </a:t>
                      </a:r>
                      <a:r>
                        <a:rPr lang="en-US" sz="2600" u="none" strike="noStrike" dirty="0">
                          <a:effectLst/>
                        </a:rPr>
                        <a:t>&amp; detect use of copied </a:t>
                      </a:r>
                      <a:r>
                        <a:rPr lang="en-US" sz="2600" u="none" strike="noStrike" dirty="0" smtClean="0">
                          <a:effectLst/>
                        </a:rPr>
                        <a:t>authentication </a:t>
                      </a:r>
                      <a:r>
                        <a:rPr lang="en-US" sz="2600" u="none" strike="noStrike" dirty="0">
                          <a:effectLst/>
                        </a:rPr>
                        <a:t>data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u="none" strike="noStrike" dirty="0" smtClean="0">
                          <a:effectLst/>
                        </a:rPr>
                        <a:t>- Segmentation of different types of communication (e.g., user vs. admin)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756809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Different privileges of local vs. remote users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</a:t>
                      </a:r>
                      <a:r>
                        <a:rPr lang="en-US" sz="2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600" u="none" strike="noStrike" dirty="0" smtClean="0">
                          <a:effectLst/>
                        </a:rPr>
                        <a:t>Specify </a:t>
                      </a:r>
                      <a:r>
                        <a:rPr lang="en-US" sz="2600" u="none" strike="noStrike" dirty="0">
                          <a:effectLst/>
                        </a:rPr>
                        <a:t>which endpoints initiate connection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38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Limit </a:t>
                      </a:r>
                      <a:r>
                        <a:rPr lang="en-US" sz="2600" u="none" strike="noStrike" dirty="0">
                          <a:effectLst/>
                        </a:rPr>
                        <a:t>authentication feedback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Deny session based on attributes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756809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</a:t>
                      </a:r>
                      <a:r>
                        <a:rPr lang="en-US" sz="2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600" u="none" strike="noStrike" dirty="0" smtClean="0">
                          <a:effectLst/>
                        </a:rPr>
                        <a:t>Control </a:t>
                      </a:r>
                      <a:r>
                        <a:rPr lang="en-US" sz="2600" u="none" strike="noStrike" dirty="0">
                          <a:effectLst/>
                        </a:rPr>
                        <a:t>who can change security attributes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u="none" strike="noStrike" dirty="0" smtClean="0">
                          <a:effectLst/>
                        </a:rPr>
                        <a:t>- Force re-authentication when needed</a:t>
                      </a:r>
                      <a:endParaRPr lang="en-US" sz="26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Key destruction</a:t>
                      </a:r>
                      <a:r>
                        <a:rPr lang="en-US" sz="2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Demonstrated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given component type (reusable security function), you can specify applicable groupings of security requirements (SRPs)</a:t>
            </a:r>
          </a:p>
          <a:p>
            <a:r>
              <a:rPr lang="en-US" dirty="0" smtClean="0"/>
              <a:t>Each SRP can be configured as a set of detailed requirements</a:t>
            </a:r>
          </a:p>
          <a:p>
            <a:r>
              <a:rPr lang="en-US" dirty="0" smtClean="0"/>
              <a:t>They can include dependent requirements</a:t>
            </a:r>
          </a:p>
          <a:p>
            <a:r>
              <a:rPr lang="en-US" dirty="0" smtClean="0"/>
              <a:t>We can associate Threat Modeling mitigations to standardized requirements packages—and their dependencies</a:t>
            </a:r>
          </a:p>
          <a:p>
            <a:r>
              <a:rPr lang="en-US" dirty="0" smtClean="0"/>
              <a:t>We can expand the list of requirements for later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employing </a:t>
            </a:r>
            <a:r>
              <a:rPr lang="en-US" dirty="0"/>
              <a:t>the </a:t>
            </a:r>
            <a:r>
              <a:rPr lang="en-US" dirty="0" smtClean="0"/>
              <a:t>methodology/tool described here, we should:</a:t>
            </a:r>
          </a:p>
          <a:p>
            <a:r>
              <a:rPr lang="en-US" dirty="0" smtClean="0"/>
              <a:t> Be </a:t>
            </a:r>
            <a:r>
              <a:rPr lang="en-US" dirty="0"/>
              <a:t>able to establish order where there is currently chaos regarding the identification and satisfaction of security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Not </a:t>
            </a:r>
            <a:r>
              <a:rPr lang="en-US" dirty="0"/>
              <a:t>only in the </a:t>
            </a:r>
            <a:r>
              <a:rPr lang="en-US" dirty="0" smtClean="0"/>
              <a:t>solution space—but </a:t>
            </a:r>
            <a:r>
              <a:rPr lang="en-US" dirty="0"/>
              <a:t>throughout the </a:t>
            </a:r>
            <a:r>
              <a:rPr lang="en-US" dirty="0" smtClean="0"/>
              <a:t>Secure Software Development Life Cycle (SSDLC) as </a:t>
            </a:r>
            <a:r>
              <a:rPr lang="en-US" dirty="0"/>
              <a:t>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0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1"/>
            <a:ext cx="10515600" cy="763588"/>
          </a:xfrm>
        </p:spPr>
        <p:txBody>
          <a:bodyPr/>
          <a:lstStyle/>
          <a:p>
            <a:r>
              <a:rPr lang="en-US" dirty="0" smtClean="0"/>
              <a:t>Requirements for a Complete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412"/>
            <a:ext cx="10515600" cy="5041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high-level re-entrant workflow concept to be used throughout the Secure </a:t>
            </a:r>
            <a:r>
              <a:rPr lang="en-US" dirty="0" smtClean="0"/>
              <a:t>Software Development </a:t>
            </a:r>
            <a:r>
              <a:rPr lang="en-US" dirty="0"/>
              <a:t>Lifecycle (SSDLC) includes:</a:t>
            </a:r>
          </a:p>
          <a:p>
            <a:r>
              <a:rPr lang="en-US" dirty="0"/>
              <a:t>Build the security </a:t>
            </a:r>
            <a:r>
              <a:rPr lang="en-US" dirty="0" smtClean="0"/>
              <a:t>model – </a:t>
            </a:r>
          </a:p>
          <a:p>
            <a:pPr lvl="1"/>
            <a:r>
              <a:rPr lang="en-US" sz="2800" dirty="0" smtClean="0"/>
              <a:t>Direct input of instance of security component</a:t>
            </a:r>
          </a:p>
          <a:p>
            <a:pPr lvl="1"/>
            <a:r>
              <a:rPr lang="en-US" sz="2800" dirty="0" smtClean="0"/>
              <a:t>Select component by way of threat model taxonomy</a:t>
            </a:r>
            <a:endParaRPr lang="en-US" sz="2800" dirty="0"/>
          </a:p>
          <a:p>
            <a:r>
              <a:rPr lang="en-US" dirty="0"/>
              <a:t>Expand the requirements utilizing </a:t>
            </a:r>
            <a:r>
              <a:rPr lang="en-US" dirty="0" smtClean="0"/>
              <a:t>a configurable library of Security Requirements Packages, plus </a:t>
            </a:r>
            <a:r>
              <a:rPr lang="en-US" dirty="0"/>
              <a:t>their dependencies</a:t>
            </a:r>
          </a:p>
          <a:p>
            <a:r>
              <a:rPr lang="en-US" dirty="0" smtClean="0"/>
              <a:t>Design </a:t>
            </a:r>
            <a:r>
              <a:rPr lang="en-US" dirty="0"/>
              <a:t>status check-off of items already </a:t>
            </a:r>
            <a:r>
              <a:rPr lang="en-US" dirty="0" smtClean="0"/>
              <a:t>addressed, or inherited</a:t>
            </a:r>
            <a:endParaRPr lang="en-US" dirty="0"/>
          </a:p>
          <a:p>
            <a:r>
              <a:rPr lang="en-US" dirty="0" smtClean="0"/>
              <a:t>Enter </a:t>
            </a:r>
            <a:r>
              <a:rPr lang="en-US" dirty="0"/>
              <a:t>level of effort and risk scoring data and provide a Risk-Benefit Analysis ranking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/>
          <a:lstStyle/>
          <a:p>
            <a:r>
              <a:rPr lang="en-US" dirty="0" smtClean="0"/>
              <a:t>Requirements for a Complete Tool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825"/>
            <a:ext cx="10515600" cy="4962525"/>
          </a:xfrm>
        </p:spPr>
        <p:txBody>
          <a:bodyPr>
            <a:normAutofit/>
          </a:bodyPr>
          <a:lstStyle/>
          <a:p>
            <a:r>
              <a:rPr lang="en-US" dirty="0" smtClean="0"/>
              <a:t>Risk </a:t>
            </a:r>
            <a:r>
              <a:rPr lang="en-US" dirty="0"/>
              <a:t>decision step to fix or accept risk, documenting any risk acceptance justification</a:t>
            </a:r>
          </a:p>
          <a:p>
            <a:r>
              <a:rPr lang="en-US" dirty="0"/>
              <a:t>Document any items deferred</a:t>
            </a:r>
          </a:p>
          <a:p>
            <a:r>
              <a:rPr lang="en-US" dirty="0" smtClean="0"/>
              <a:t>Generate </a:t>
            </a:r>
            <a:r>
              <a:rPr lang="en-US" dirty="0"/>
              <a:t>list of security requirements changes to be addressed</a:t>
            </a:r>
            <a:r>
              <a:rPr lang="en-US" dirty="0" smtClean="0"/>
              <a:t>, and </a:t>
            </a:r>
            <a:r>
              <a:rPr lang="en-US" dirty="0"/>
              <a:t>update design status as fixed</a:t>
            </a:r>
          </a:p>
          <a:p>
            <a:r>
              <a:rPr lang="en-US" dirty="0" smtClean="0"/>
              <a:t>Output </a:t>
            </a:r>
            <a:r>
              <a:rPr lang="en-US" dirty="0"/>
              <a:t>list of all security requirements </a:t>
            </a:r>
            <a:r>
              <a:rPr lang="en-US" dirty="0" smtClean="0"/>
              <a:t>implemented, or being implemented, </a:t>
            </a:r>
            <a:r>
              <a:rPr lang="en-US" dirty="0"/>
              <a:t>for documentation and testing purposes</a:t>
            </a:r>
          </a:p>
          <a:p>
            <a:r>
              <a:rPr lang="en-US" dirty="0"/>
              <a:t>Output list of implemented, inherited</a:t>
            </a:r>
            <a:r>
              <a:rPr lang="en-US" dirty="0" smtClean="0"/>
              <a:t>, and </a:t>
            </a:r>
            <a:r>
              <a:rPr lang="en-US" dirty="0"/>
              <a:t>deferred security controls in desired format </a:t>
            </a:r>
            <a:r>
              <a:rPr lang="en-US" dirty="0" smtClean="0"/>
              <a:t>(ISO </a:t>
            </a:r>
            <a:r>
              <a:rPr lang="en-US" dirty="0"/>
              <a:t>or NIST)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5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6267" y="0"/>
            <a:ext cx="2685728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Create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882114" y="0"/>
            <a:ext cx="821044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r>
              <a:rPr lang="en-US" sz="1400" dirty="0" smtClean="0"/>
              <a:t>Builder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713277" y="0"/>
            <a:ext cx="13129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Expand Requirements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033885" y="0"/>
            <a:ext cx="7526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 Status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786507" y="0"/>
            <a:ext cx="8253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Risk-Benefit-Analysis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611815" y="0"/>
            <a:ext cx="8311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 Decision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450606" y="0"/>
            <a:ext cx="12010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 Change Checklist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659259" y="0"/>
            <a:ext cx="12021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Finalize Requirements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802834" y="0"/>
            <a:ext cx="12238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Test Requirements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1026725" y="0"/>
            <a:ext cx="815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Security Controls</a:t>
            </a:r>
            <a:endParaRPr lang="en-US" sz="1400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42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30586"/>
              </p:ext>
            </p:extLst>
          </p:nvPr>
        </p:nvGraphicFramePr>
        <p:xfrm>
          <a:off x="186267" y="933026"/>
          <a:ext cx="405637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63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Select Application Type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Desktop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Mobile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Server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Web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49152"/>
              </p:ext>
            </p:extLst>
          </p:nvPr>
        </p:nvGraphicFramePr>
        <p:xfrm>
          <a:off x="4064000" y="3005666"/>
          <a:ext cx="338660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Application Name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Demo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18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7033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3387" y="0"/>
            <a:ext cx="2999771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</a:p>
          <a:p>
            <a:pPr algn="ctr"/>
            <a:r>
              <a:rPr lang="en-US" sz="2800" dirty="0" smtClean="0"/>
              <a:t>Builder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713277" y="0"/>
            <a:ext cx="13129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Expand Requirements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033885" y="0"/>
            <a:ext cx="7526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 Status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786507" y="0"/>
            <a:ext cx="8253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Risk-Benefit-Analysis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611815" y="0"/>
            <a:ext cx="8311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 Decision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450606" y="0"/>
            <a:ext cx="12010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 Change Checklist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659259" y="0"/>
            <a:ext cx="12021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Finalize Requirements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802834" y="0"/>
            <a:ext cx="12238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Test Requirements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1026725" y="0"/>
            <a:ext cx="815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Security Controls</a:t>
            </a: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4665783" y="1315329"/>
            <a:ext cx="182879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Component</a:t>
            </a:r>
          </a:p>
        </p:txBody>
      </p:sp>
      <p:sp>
        <p:nvSpPr>
          <p:cNvPr id="6" name="Flowchart: Manual Input 5"/>
          <p:cNvSpPr/>
          <p:nvPr/>
        </p:nvSpPr>
        <p:spPr>
          <a:xfrm>
            <a:off x="545121" y="1543929"/>
            <a:ext cx="914400" cy="457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8" name="Flowchart: Predefined Process 17"/>
          <p:cNvSpPr/>
          <p:nvPr/>
        </p:nvSpPr>
        <p:spPr>
          <a:xfrm>
            <a:off x="10291113" y="1463040"/>
            <a:ext cx="1143575" cy="61897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0" name="Straight Connector 19"/>
          <p:cNvCxnSpPr>
            <a:endCxn id="4" idx="2"/>
          </p:cNvCxnSpPr>
          <p:nvPr/>
        </p:nvCxnSpPr>
        <p:spPr>
          <a:xfrm>
            <a:off x="1459522" y="1772529"/>
            <a:ext cx="3206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18" idx="1"/>
          </p:cNvCxnSpPr>
          <p:nvPr/>
        </p:nvCxnSpPr>
        <p:spPr>
          <a:xfrm>
            <a:off x="6494581" y="1772529"/>
            <a:ext cx="3796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27862"/>
              </p:ext>
            </p:extLst>
          </p:nvPr>
        </p:nvGraphicFramePr>
        <p:xfrm>
          <a:off x="8160018" y="3370168"/>
          <a:ext cx="31888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88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TLS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Many more to follow…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55976"/>
              </p:ext>
            </p:extLst>
          </p:nvPr>
        </p:nvGraphicFramePr>
        <p:xfrm>
          <a:off x="3124957" y="2257648"/>
          <a:ext cx="24552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 Model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42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03341"/>
              </p:ext>
            </p:extLst>
          </p:nvPr>
        </p:nvGraphicFramePr>
        <p:xfrm>
          <a:off x="5580182" y="3001868"/>
          <a:ext cx="257983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3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userLogon1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1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218143"/>
              </p:ext>
            </p:extLst>
          </p:nvPr>
        </p:nvGraphicFramePr>
        <p:xfrm>
          <a:off x="6703718" y="3336778"/>
          <a:ext cx="16710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Entity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Flow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Store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" y="0"/>
            <a:ext cx="7033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6899" y="0"/>
            <a:ext cx="3006377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</a:p>
          <a:p>
            <a:pPr algn="ctr"/>
            <a:r>
              <a:rPr lang="en-US" sz="2800" dirty="0" smtClean="0"/>
              <a:t>Builder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720905" y="0"/>
            <a:ext cx="13129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Expand Requirements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033885" y="0"/>
            <a:ext cx="7526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 Status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786507" y="0"/>
            <a:ext cx="8253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Risk-Benefit-Analysis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611815" y="0"/>
            <a:ext cx="8311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 Decision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450606" y="0"/>
            <a:ext cx="12010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 Change Checklist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659259" y="0"/>
            <a:ext cx="12021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Finalize Requirements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802834" y="0"/>
            <a:ext cx="12238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Test Requirements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1026725" y="0"/>
            <a:ext cx="815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Security Controls</a:t>
            </a: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4665783" y="1315329"/>
            <a:ext cx="182879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</a:t>
            </a:r>
            <a:r>
              <a:rPr lang="en-US" dirty="0"/>
              <a:t>Component </a:t>
            </a:r>
            <a:endParaRPr lang="en-US" dirty="0" smtClean="0"/>
          </a:p>
        </p:txBody>
      </p:sp>
      <p:sp>
        <p:nvSpPr>
          <p:cNvPr id="6" name="Flowchart: Manual Input 5"/>
          <p:cNvSpPr/>
          <p:nvPr/>
        </p:nvSpPr>
        <p:spPr>
          <a:xfrm>
            <a:off x="545121" y="1543929"/>
            <a:ext cx="914400" cy="457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8" name="Flowchart: Predefined Process 17"/>
          <p:cNvSpPr/>
          <p:nvPr/>
        </p:nvSpPr>
        <p:spPr>
          <a:xfrm>
            <a:off x="10291113" y="1463040"/>
            <a:ext cx="1143575" cy="61897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0" name="Straight Connector 19"/>
          <p:cNvCxnSpPr>
            <a:endCxn id="4" idx="2"/>
          </p:cNvCxnSpPr>
          <p:nvPr/>
        </p:nvCxnSpPr>
        <p:spPr>
          <a:xfrm>
            <a:off x="1459522" y="1772529"/>
            <a:ext cx="3206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18" idx="1"/>
          </p:cNvCxnSpPr>
          <p:nvPr/>
        </p:nvCxnSpPr>
        <p:spPr>
          <a:xfrm>
            <a:off x="6494581" y="1772529"/>
            <a:ext cx="3796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25935"/>
              </p:ext>
            </p:extLst>
          </p:nvPr>
        </p:nvGraphicFramePr>
        <p:xfrm>
          <a:off x="8374766" y="2968478"/>
          <a:ext cx="257983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3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userLogon1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02786"/>
              </p:ext>
            </p:extLst>
          </p:nvPr>
        </p:nvGraphicFramePr>
        <p:xfrm>
          <a:off x="3904197" y="3733230"/>
          <a:ext cx="28100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026"/>
              </a:tblGrid>
              <a:tr h="280350">
                <a:tc>
                  <a:txBody>
                    <a:bodyPr/>
                    <a:lstStyle/>
                    <a:p>
                      <a:r>
                        <a:rPr lang="en-US" dirty="0" smtClean="0"/>
                        <a:t>Spoof Client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Obtain credentials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Authentication</a:t>
                      </a:r>
                      <a:r>
                        <a:rPr lang="en-US" baseline="0" dirty="0" smtClean="0"/>
                        <a:t> UI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authentication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 authentication attack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Insufficient authentication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 authentication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92068"/>
              </p:ext>
            </p:extLst>
          </p:nvPr>
        </p:nvGraphicFramePr>
        <p:xfrm>
          <a:off x="1705165" y="4101530"/>
          <a:ext cx="2199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Obtain Credentials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management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Federation issues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32701"/>
              </p:ext>
            </p:extLst>
          </p:nvPr>
        </p:nvGraphicFramePr>
        <p:xfrm>
          <a:off x="545121" y="4502150"/>
          <a:ext cx="11840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IPsec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TLS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11362"/>
              </p:ext>
            </p:extLst>
          </p:nvPr>
        </p:nvGraphicFramePr>
        <p:xfrm>
          <a:off x="5937621" y="2224258"/>
          <a:ext cx="24552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 Model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7033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6900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r>
              <a:rPr lang="en-US" sz="1400" dirty="0" smtClean="0"/>
              <a:t>Builder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463039" y="0"/>
            <a:ext cx="3563217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Expand</a:t>
            </a:r>
            <a:r>
              <a:rPr lang="en-US" sz="2800" dirty="0" smtClean="0"/>
              <a:t> Requirements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033885" y="0"/>
            <a:ext cx="7526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 Status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786507" y="0"/>
            <a:ext cx="8253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Risk-Benefit-Analysis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611815" y="0"/>
            <a:ext cx="8311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 Decision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450606" y="0"/>
            <a:ext cx="12010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 Change Checklist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659259" y="0"/>
            <a:ext cx="12021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Finalize Requirements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802834" y="0"/>
            <a:ext cx="12238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Test Requirements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1026725" y="0"/>
            <a:ext cx="815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Security Controls</a:t>
            </a:r>
            <a:endParaRPr lang="en-US" sz="1400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44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95526"/>
              </p:ext>
            </p:extLst>
          </p:nvPr>
        </p:nvGraphicFramePr>
        <p:xfrm>
          <a:off x="457200" y="1145112"/>
          <a:ext cx="11385451" cy="5576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5567"/>
                <a:gridCol w="1544550"/>
                <a:gridCol w="7875334"/>
              </a:tblGrid>
              <a:tr h="36504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 dirty="0">
                          <a:effectLst/>
                        </a:rPr>
                        <a:t>Security Functional Requirements</a:t>
                      </a:r>
                      <a:endParaRPr 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559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Component Type</a:t>
                      </a:r>
                      <a:r>
                        <a:rPr lang="en-US" sz="2000" u="none" strike="noStrike" dirty="0">
                          <a:effectLst/>
                        </a:rPr>
                        <a:t>: TLS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b">
                    <a:noFill/>
                  </a:tcPr>
                </a:tc>
              </a:tr>
              <a:tr h="98578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Used </a:t>
                      </a:r>
                      <a:r>
                        <a:rPr lang="en-US" sz="2000" u="none" strike="noStrike" dirty="0" smtClean="0">
                          <a:effectLst/>
                        </a:rPr>
                        <a:t>by:</a:t>
                      </a:r>
                      <a:r>
                        <a:rPr lang="en-US" sz="2000" u="none" strike="noStrike" dirty="0">
                          <a:effectLst/>
                        </a:rPr>
                        <a:t/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userLogon1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userLogon2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b">
                    <a:noFill/>
                  </a:tcPr>
                </a:tc>
              </a:tr>
              <a:tr h="54545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The TSF shall be able to deny session establishment based on [assignment: attributes]. [FTA_TSE.1]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ctr">
                    <a:noFill/>
                  </a:tcPr>
                </a:tc>
              </a:tr>
              <a:tr h="9760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The TSF shall enforce the [assignment: access control SFP(s) and/or information flow control SFP(s)] to be able to [selection: transmit, receive] user data in a manner protected from </a:t>
                      </a:r>
                      <a:r>
                        <a:rPr lang="en-US" sz="1800" u="none" strike="noStrike" dirty="0" err="1">
                          <a:effectLst/>
                        </a:rPr>
                        <a:t>unauthorised</a:t>
                      </a:r>
                      <a:r>
                        <a:rPr lang="en-US" sz="1800" u="none" strike="noStrike" dirty="0">
                          <a:effectLst/>
                        </a:rPr>
                        <a:t> disclosure. [FDP_UCT.1]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ctr">
                    <a:noFill/>
                  </a:tcPr>
                </a:tc>
              </a:tr>
              <a:tr h="976067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The TSF shall enforce the [assignment: access control SFP(s) and/or information flow control SFP(s)] to be able to recover from [assignment: list of recoverable errors] with the help of the source trusted IT product. [FDP_UIT.2]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ctr">
                    <a:noFill/>
                  </a:tcPr>
                </a:tc>
              </a:tr>
              <a:tr h="1086678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The TSF shall enforce the [assignment: access control SFP(s) and/or information flow control SFP(s)] to prevent the [selection: disclosure, modification, loss of use] of user data when it is transmitted between physically-separated parts of the TOE. [FDP_ITT.1]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1" marR="4291" marT="4291" marB="0" anchor="ctr"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850279" y="0"/>
            <a:ext cx="320021" cy="6857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39428" y="0"/>
            <a:ext cx="341721" cy="467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1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205" y="0"/>
            <a:ext cx="7008912" cy="6858000"/>
          </a:xfrm>
          <a:prstGeom prst="rect">
            <a:avLst/>
          </a:prstGeom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7485" y="103239"/>
            <a:ext cx="29791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Neo4j Graph Database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298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7033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6900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r>
              <a:rPr lang="en-US" sz="1400" dirty="0" smtClean="0"/>
              <a:t>Builder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463040" y="0"/>
            <a:ext cx="13129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Expand Requirements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776020" y="0"/>
            <a:ext cx="3010487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Design Status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786507" y="0"/>
            <a:ext cx="8253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Risk-Benefit-Analysis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611815" y="0"/>
            <a:ext cx="8311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 Decision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450606" y="0"/>
            <a:ext cx="12010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 Change Checklist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659259" y="0"/>
            <a:ext cx="12021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Finalize Requirements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802834" y="0"/>
            <a:ext cx="12238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Test Requirements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1026725" y="0"/>
            <a:ext cx="815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Security Controls</a:t>
            </a:r>
            <a:endParaRPr lang="en-US" sz="1400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9259" y="6380265"/>
            <a:ext cx="2743200" cy="365125"/>
          </a:xfrm>
        </p:spPr>
        <p:txBody>
          <a:bodyPr/>
          <a:lstStyle/>
          <a:p>
            <a:r>
              <a:rPr lang="en-US" dirty="0" smtClean="0"/>
              <a:t>42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65120"/>
              </p:ext>
            </p:extLst>
          </p:nvPr>
        </p:nvGraphicFramePr>
        <p:xfrm>
          <a:off x="703387" y="1129377"/>
          <a:ext cx="11147323" cy="5189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07416"/>
                <a:gridCol w="2439907"/>
              </a:tblGrid>
              <a:tr h="64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 dirty="0">
                          <a:effectLst/>
                        </a:rPr>
                        <a:t>Security Functional </a:t>
                      </a:r>
                      <a:r>
                        <a:rPr lang="en-US" sz="2000" u="sng" strike="noStrike" dirty="0" smtClean="0">
                          <a:effectLst/>
                        </a:rPr>
                        <a:t>Requirement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 Type: TLS; Used by: userLogon1, userLogon2</a:t>
                      </a:r>
                    </a:p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Already</a:t>
                      </a:r>
                      <a:r>
                        <a:rPr lang="en-US" sz="2000" u="sng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sng" strike="noStrike" dirty="0" smtClean="0">
                          <a:effectLst/>
                        </a:rPr>
                        <a:t>Implemented</a:t>
                      </a:r>
                    </a:p>
                    <a:p>
                      <a:pPr algn="ctr" fontAlgn="b"/>
                      <a:endParaRPr lang="en-US" sz="2000" b="1" i="0" u="sng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2000" b="1" i="0" u="sng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b">
                    <a:noFill/>
                  </a:tcPr>
                </a:tc>
              </a:tr>
              <a:tr h="7261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TSF shall prevent reuse of authentication data related to [assignment: identified authentication mechanism(s)]. [FIA_UAU.4]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noFill/>
                  </a:tcPr>
                </a:tc>
              </a:tr>
              <a:tr h="7815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TSF shall re-authenticate the user under the conditions [assignment: list of conditions under which re-authentication is required]. [FIA_UAU.6]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noFill/>
                  </a:tcPr>
                </a:tc>
              </a:tr>
              <a:tr h="1175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 TSF shall enforce the [assignment: access control SFP(s) and/or information flow control SFP(s)] to be able to recover from [assignment: list of recoverable errors] with the help of the source trusted IT product. [FDP_UIT.2]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noFill/>
                  </a:tcPr>
                </a:tc>
              </a:tr>
              <a:tr h="12802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 TSF shall enforce the [assignment: access control SFP(s) and/or information flow control SFP(s)] to prevent the [selection: disclosure, modification, loss of use] of user data when it is transmitted between physically-separated parts of the TOE. [FDP_ITT.1]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noFill/>
                  </a:tcPr>
                </a:tc>
              </a:tr>
            </a:tbl>
          </a:graphicData>
        </a:graphic>
      </p:graphicFrame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10355782" y="2396645"/>
            <a:ext cx="336795" cy="309715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8" name="Action Button: Custom 17">
            <a:hlinkClick r:id="" action="ppaction://noaction" highlightClick="1"/>
          </p:cNvPr>
          <p:cNvSpPr/>
          <p:nvPr/>
        </p:nvSpPr>
        <p:spPr>
          <a:xfrm>
            <a:off x="10355782" y="3227243"/>
            <a:ext cx="336795" cy="309715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9" name="Action Button: Custom 18">
            <a:hlinkClick r:id="" action="ppaction://noaction" highlightClick="1"/>
          </p:cNvPr>
          <p:cNvSpPr/>
          <p:nvPr/>
        </p:nvSpPr>
        <p:spPr>
          <a:xfrm>
            <a:off x="10355783" y="4184181"/>
            <a:ext cx="336795" cy="309715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ction Button: Custom 19">
            <a:hlinkClick r:id="" action="ppaction://noaction" highlightClick="1"/>
          </p:cNvPr>
          <p:cNvSpPr/>
          <p:nvPr/>
        </p:nvSpPr>
        <p:spPr>
          <a:xfrm>
            <a:off x="10355783" y="5351643"/>
            <a:ext cx="336795" cy="309715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850279" y="0"/>
            <a:ext cx="320021" cy="6857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839428" y="0"/>
            <a:ext cx="341721" cy="467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7033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6900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r>
              <a:rPr lang="en-US" sz="1400" dirty="0" smtClean="0"/>
              <a:t>Builder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463040" y="0"/>
            <a:ext cx="13129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Expand Requirements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783648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 Status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536270" y="0"/>
            <a:ext cx="3075545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Risk-Benefit-Analysis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611815" y="0"/>
            <a:ext cx="8311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 Decision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450606" y="0"/>
            <a:ext cx="12010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 Change Checklist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659259" y="0"/>
            <a:ext cx="12021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Finalize Requirements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802834" y="0"/>
            <a:ext cx="12238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Test Requirements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1026725" y="0"/>
            <a:ext cx="815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Security Controls</a:t>
            </a:r>
            <a:endParaRPr lang="en-US" sz="1400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9259" y="6380265"/>
            <a:ext cx="2743200" cy="365125"/>
          </a:xfrm>
        </p:spPr>
        <p:txBody>
          <a:bodyPr/>
          <a:lstStyle/>
          <a:p>
            <a:r>
              <a:rPr lang="en-US" dirty="0" smtClean="0"/>
              <a:t>42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57435"/>
              </p:ext>
            </p:extLst>
          </p:nvPr>
        </p:nvGraphicFramePr>
        <p:xfrm>
          <a:off x="235973" y="1135627"/>
          <a:ext cx="11606678" cy="52985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5501"/>
                <a:gridCol w="1124896"/>
                <a:gridCol w="1655018"/>
                <a:gridCol w="1241263"/>
              </a:tblGrid>
              <a:tr h="60221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strike="noStrike" dirty="0">
                          <a:effectLst/>
                        </a:rPr>
                        <a:t>Security Functional Requirement</a:t>
                      </a:r>
                      <a:br>
                        <a:rPr lang="en-US" sz="2000" u="sng" strike="noStrike" dirty="0">
                          <a:effectLst/>
                        </a:rPr>
                      </a:b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 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Type: TLS; Used by: userLogon1, userLogon2</a:t>
                      </a: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Risk</a:t>
                      </a:r>
                      <a:r>
                        <a:rPr lang="en-US" sz="2000" u="sng" strike="noStrike" dirty="0">
                          <a:effectLst/>
                        </a:rPr>
                        <a:t/>
                      </a:r>
                      <a:br>
                        <a:rPr lang="en-US" sz="2000" u="sng" strike="noStrike" dirty="0">
                          <a:effectLst/>
                        </a:rPr>
                      </a:b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LOE</a:t>
                      </a:r>
                      <a:r>
                        <a:rPr lang="en-US" sz="2000" u="sng" strike="noStrike" dirty="0">
                          <a:effectLst/>
                        </a:rPr>
                        <a:t/>
                      </a:r>
                      <a:br>
                        <a:rPr lang="en-US" sz="2000" u="sng" strike="noStrike" dirty="0">
                          <a:effectLst/>
                        </a:rPr>
                      </a:b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Ranking</a:t>
                      </a:r>
                      <a:r>
                        <a:rPr lang="en-US" sz="2000" u="sng" strike="noStrike" dirty="0">
                          <a:effectLst/>
                        </a:rPr>
                        <a:t/>
                      </a:r>
                      <a:br>
                        <a:rPr lang="en-US" sz="2000" u="sng" strike="noStrike" dirty="0">
                          <a:effectLst/>
                        </a:rPr>
                      </a:b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>
                    <a:noFill/>
                  </a:tcPr>
                </a:tc>
              </a:tr>
              <a:tr h="8258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 TSF shall be able to deny session establishment based on [assignment: attributes]. [FTA_TSE.1]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 $  50,000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10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</a:tr>
              <a:tr h="1211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 TSF shall enforce the [assignment: access control SFP(s) and/or information flow control SFP(s)] to be able to [selection: transmit, receive] user data in a manner protected from </a:t>
                      </a:r>
                      <a:r>
                        <a:rPr lang="en-US" sz="2000" u="none" strike="noStrike" dirty="0" err="1">
                          <a:effectLst/>
                        </a:rPr>
                        <a:t>unauthorised</a:t>
                      </a:r>
                      <a:r>
                        <a:rPr lang="en-US" sz="2000" u="none" strike="noStrike" dirty="0">
                          <a:effectLst/>
                        </a:rPr>
                        <a:t> disclosure. [FDP_UCT.1]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 $  20,000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50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</a:tr>
              <a:tr h="1406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The TSF shall enforce the [assignment: access control SFP(s) and/or information flow control SFP(s)] to be able to recover from [assignment: list of recoverable errors] with the help of the source trusted IT product. [FDP_UIT.2]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 $  30,000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3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</a:tr>
              <a:tr h="1198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 TSF shall enforce the [assignment: access control SFP(s) and/or information flow control SFP(s)] to prevent the [selection: disclosure, modification, loss of use] of user data when it is transmitted between physically-separated parts of the TOE. [FDP_ITT.1]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 $  30,000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17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1850279" y="0"/>
            <a:ext cx="320021" cy="6857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839428" y="0"/>
            <a:ext cx="341721" cy="467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7033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6900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r>
              <a:rPr lang="en-US" sz="1400" dirty="0" smtClean="0"/>
              <a:t>Builder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463040" y="0"/>
            <a:ext cx="13129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Expand Requirements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776020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 Status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536270" y="0"/>
            <a:ext cx="825308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Risk-Benefit-Analysis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69207" y="0"/>
            <a:ext cx="3073772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Risk Decision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7450606" y="0"/>
            <a:ext cx="12010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 Change Checklist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659259" y="0"/>
            <a:ext cx="12021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Finalize Requirements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802834" y="0"/>
            <a:ext cx="12238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Test Requirements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1026725" y="0"/>
            <a:ext cx="815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Security Controls</a:t>
            </a:r>
            <a:endParaRPr lang="en-US" sz="1400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9259" y="6380265"/>
            <a:ext cx="2743200" cy="365125"/>
          </a:xfrm>
        </p:spPr>
        <p:txBody>
          <a:bodyPr/>
          <a:lstStyle/>
          <a:p>
            <a:r>
              <a:rPr lang="en-US" dirty="0" smtClean="0"/>
              <a:t>42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35256"/>
              </p:ext>
            </p:extLst>
          </p:nvPr>
        </p:nvGraphicFramePr>
        <p:xfrm>
          <a:off x="351694" y="1057740"/>
          <a:ext cx="10790751" cy="5687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70925"/>
                <a:gridCol w="944779"/>
                <a:gridCol w="1390019"/>
                <a:gridCol w="1042514"/>
                <a:gridCol w="1042514"/>
              </a:tblGrid>
              <a:tr h="90100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strike="noStrike" dirty="0">
                          <a:effectLst/>
                        </a:rPr>
                        <a:t>Security Functional Requirement</a:t>
                      </a:r>
                      <a:br>
                        <a:rPr lang="en-US" sz="2000" u="sng" strike="noStrike" dirty="0">
                          <a:effectLst/>
                        </a:rPr>
                      </a:b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 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Type: TLS; Used by: userLogon1, userLogon2</a:t>
                      </a: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Risk</a:t>
                      </a:r>
                      <a:r>
                        <a:rPr lang="en-US" sz="2000" u="sng" strike="noStrike" dirty="0">
                          <a:effectLst/>
                        </a:rPr>
                        <a:t/>
                      </a:r>
                      <a:br>
                        <a:rPr lang="en-US" sz="2000" u="sng" strike="noStrike" dirty="0">
                          <a:effectLst/>
                        </a:rPr>
                      </a:b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LOE</a:t>
                      </a:r>
                      <a:r>
                        <a:rPr lang="en-US" sz="2000" u="sng" strike="noStrike" dirty="0">
                          <a:effectLst/>
                        </a:rPr>
                        <a:t/>
                      </a:r>
                      <a:br>
                        <a:rPr lang="en-US" sz="2000" u="sng" strike="noStrike" dirty="0">
                          <a:effectLst/>
                        </a:rPr>
                      </a:b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Ranking</a:t>
                      </a:r>
                      <a:r>
                        <a:rPr lang="en-US" sz="2000" u="sng" strike="noStrike" dirty="0">
                          <a:effectLst/>
                        </a:rPr>
                        <a:t/>
                      </a:r>
                      <a:br>
                        <a:rPr lang="en-US" sz="2000" u="sng" strike="noStrike" dirty="0">
                          <a:effectLst/>
                        </a:rPr>
                      </a:b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Fix</a:t>
                      </a:r>
                      <a:r>
                        <a:rPr lang="en-US" sz="2000" u="sng" strike="noStrike" dirty="0" smtClean="0">
                          <a:effectLst/>
                        </a:rPr>
                        <a:t> Decision</a:t>
                      </a:r>
                      <a:br>
                        <a:rPr lang="en-US" sz="2000" u="sng" strike="noStrike" dirty="0" smtClean="0">
                          <a:effectLst/>
                        </a:rPr>
                      </a:b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>
                    <a:noFill/>
                  </a:tcPr>
                </a:tc>
              </a:tr>
              <a:tr h="7442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 TSF shall be able to deny session establishment based on [assignment: attributes]. [FTA_TSE.1]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 $  50,000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10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99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 TSF shall enforce the [assignment: access control SFP(s) and/or information flow control SFP(s)] to be able to [selection: transmit, receive] user data in a manner protected from </a:t>
                      </a:r>
                      <a:r>
                        <a:rPr lang="en-US" sz="2000" u="none" strike="noStrike" dirty="0" err="1">
                          <a:effectLst/>
                        </a:rPr>
                        <a:t>unauthorised</a:t>
                      </a:r>
                      <a:r>
                        <a:rPr lang="en-US" sz="2000" u="none" strike="noStrike" dirty="0">
                          <a:effectLst/>
                        </a:rPr>
                        <a:t> disclosure. [FDP_UCT.1]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 $  20,000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50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674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 TSF shall enforce the [assignment: access control SFP(s) and/or information flow control SFP(s)] to be able to recover from [assignment: list of recoverable errors] with the help of the source trusted IT product. [FDP_UIT.2]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 $  30,000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3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976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 TSF shall enforce the [assignment: access control SFP(s) and/or information flow control SFP(s)] to prevent the [selection: disclosure, modification, loss of use] of user data when it is transmitted between physically-separated parts of the TOE. [FDP_ITT.1]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 $  30,000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17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1850279" y="0"/>
            <a:ext cx="320021" cy="6857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839428" y="0"/>
            <a:ext cx="341721" cy="467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899"/>
            <a:ext cx="10515600" cy="1006473"/>
          </a:xfrm>
        </p:spPr>
        <p:txBody>
          <a:bodyPr/>
          <a:lstStyle/>
          <a:p>
            <a:r>
              <a:rPr lang="en-US" dirty="0" smtClean="0"/>
              <a:t>This is a Work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2889"/>
            <a:ext cx="10515600" cy="5571101"/>
          </a:xfrm>
        </p:spPr>
        <p:txBody>
          <a:bodyPr>
            <a:noAutofit/>
          </a:bodyPr>
          <a:lstStyle/>
          <a:p>
            <a:r>
              <a:rPr lang="en-US" dirty="0" smtClean="0"/>
              <a:t>Will provide background information</a:t>
            </a:r>
          </a:p>
          <a:p>
            <a:r>
              <a:rPr lang="en-US" dirty="0" smtClean="0"/>
              <a:t>Reason for creating – lack of security engineering formal discipline</a:t>
            </a:r>
          </a:p>
          <a:p>
            <a:r>
              <a:rPr lang="en-US" dirty="0" smtClean="0"/>
              <a:t>Initial Proof of Concept, Prototype</a:t>
            </a:r>
          </a:p>
          <a:p>
            <a:r>
              <a:rPr lang="en-US" dirty="0" smtClean="0"/>
              <a:t>Specify requirements for an application security requirements modeling tool</a:t>
            </a:r>
          </a:p>
          <a:p>
            <a:r>
              <a:rPr lang="en-US" dirty="0" smtClean="0"/>
              <a:t>Mock-ups for screens</a:t>
            </a:r>
          </a:p>
          <a:p>
            <a:r>
              <a:rPr lang="en-US" dirty="0" smtClean="0"/>
              <a:t>Progress to-date on screens</a:t>
            </a:r>
          </a:p>
          <a:p>
            <a:r>
              <a:rPr lang="en-US" dirty="0" smtClean="0"/>
              <a:t>Progress on graph database backend</a:t>
            </a:r>
          </a:p>
          <a:p>
            <a:r>
              <a:rPr lang="en-US" dirty="0" smtClean="0"/>
              <a:t>Path forward to include community developed requirements and threat libraries</a:t>
            </a:r>
          </a:p>
          <a:p>
            <a:r>
              <a:rPr lang="en-US" dirty="0" smtClean="0"/>
              <a:t>Low level technical security requirements/controls—not at code level (almost, though)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7033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6900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r>
              <a:rPr lang="en-US" sz="1400" dirty="0" smtClean="0"/>
              <a:t>Builder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463040" y="0"/>
            <a:ext cx="13129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Expand Requirements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783648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 Status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543898" y="0"/>
            <a:ext cx="825308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Risk-Benefit-Analysis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76835" y="0"/>
            <a:ext cx="3066144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Risk Decision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7450606" y="0"/>
            <a:ext cx="12010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 Change Checklist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659259" y="0"/>
            <a:ext cx="12021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Finalize Requirements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802834" y="0"/>
            <a:ext cx="12238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Test Requirements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1026725" y="0"/>
            <a:ext cx="815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Security Controls</a:t>
            </a:r>
            <a:endParaRPr lang="en-US" sz="1400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9259" y="6380265"/>
            <a:ext cx="2743200" cy="365125"/>
          </a:xfrm>
        </p:spPr>
        <p:txBody>
          <a:bodyPr/>
          <a:lstStyle/>
          <a:p>
            <a:r>
              <a:rPr lang="en-US" dirty="0" smtClean="0"/>
              <a:t>42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53618"/>
              </p:ext>
            </p:extLst>
          </p:nvPr>
        </p:nvGraphicFramePr>
        <p:xfrm>
          <a:off x="235973" y="1135629"/>
          <a:ext cx="11477807" cy="5496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6566"/>
                <a:gridCol w="1004934"/>
                <a:gridCol w="1478523"/>
                <a:gridCol w="877714"/>
                <a:gridCol w="1340070"/>
              </a:tblGrid>
              <a:tr h="60037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strike="noStrike" dirty="0">
                          <a:effectLst/>
                        </a:rPr>
                        <a:t>Security Functional Requirement</a:t>
                      </a:r>
                      <a:br>
                        <a:rPr lang="en-US" sz="2000" u="sng" strike="noStrike" dirty="0">
                          <a:effectLst/>
                        </a:rPr>
                      </a:b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 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Type: TLS; Used by: userLogon1, userLogon2</a:t>
                      </a:r>
                    </a:p>
                  </a:txBody>
                  <a:tcPr marL="6111" marR="6111" marT="611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Risk</a:t>
                      </a:r>
                      <a:r>
                        <a:rPr lang="en-US" sz="2000" u="sng" strike="noStrike" dirty="0">
                          <a:effectLst/>
                        </a:rPr>
                        <a:t/>
                      </a:r>
                      <a:br>
                        <a:rPr lang="en-US" sz="2000" u="sng" strike="noStrike" dirty="0">
                          <a:effectLst/>
                        </a:rPr>
                      </a:b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LOE</a:t>
                      </a:r>
                      <a:r>
                        <a:rPr lang="en-US" sz="2000" u="sng" strike="noStrike" dirty="0">
                          <a:effectLst/>
                        </a:rPr>
                        <a:t/>
                      </a:r>
                      <a:br>
                        <a:rPr lang="en-US" sz="2000" u="sng" strike="noStrike" dirty="0">
                          <a:effectLst/>
                        </a:rPr>
                      </a:b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Ranking</a:t>
                      </a:r>
                      <a:r>
                        <a:rPr lang="en-US" sz="2000" u="sng" strike="noStrike" dirty="0">
                          <a:effectLst/>
                        </a:rPr>
                        <a:t/>
                      </a:r>
                      <a:br>
                        <a:rPr lang="en-US" sz="2000" u="sng" strike="noStrike" dirty="0">
                          <a:effectLst/>
                        </a:rPr>
                      </a:b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Fix Decision</a:t>
                      </a:r>
                      <a:br>
                        <a:rPr lang="en-US" sz="2000" u="sng" strike="noStrike" dirty="0" smtClean="0">
                          <a:effectLst/>
                        </a:rPr>
                      </a:b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>
                    <a:noFill/>
                  </a:tcPr>
                </a:tc>
              </a:tr>
              <a:tr h="7863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 TSF shall be able to deny session establishment based on [assignment: attributes]. [FTA_TSE.1]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 $  50,000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10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9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 TSF shall enforce the [assignment: access control SFP(s) and/or information flow control SFP(s)] to be able to [selection: transmit, receive] user data in a manner protected from </a:t>
                      </a:r>
                      <a:r>
                        <a:rPr lang="en-US" sz="2000" u="none" strike="noStrike" dirty="0" err="1">
                          <a:effectLst/>
                        </a:rPr>
                        <a:t>unauthorised</a:t>
                      </a:r>
                      <a:r>
                        <a:rPr lang="en-US" sz="2000" u="none" strike="noStrike" dirty="0">
                          <a:effectLst/>
                        </a:rPr>
                        <a:t> disclosure. [FDP_UCT.1]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 $  20,000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50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39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The TSF shall enforce the [assignment: access control SFP(s) and/or information flow control SFP(s)] to be able to recover from [assignment: list of recoverable errors] with the help of the source trusted IT product. [FDP_UIT.2]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 $  30,000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3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92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 TSF shall enforce the [assignment: access control SFP(s) and/or information flow control SFP(s)] to prevent the [selection: disclosure, modification, loss of use] of user data when it is transmitted between physically-separated parts of the TOE. [FDP_ITT.1]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 $  30,000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17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4184"/>
              </p:ext>
            </p:extLst>
          </p:nvPr>
        </p:nvGraphicFramePr>
        <p:xfrm>
          <a:off x="8449022" y="1751036"/>
          <a:ext cx="1992987" cy="946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987"/>
              </a:tblGrid>
              <a:tr h="48970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Defer Until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Release</a:t>
                      </a:r>
                      <a:r>
                        <a:rPr lang="en-US" sz="2000" baseline="0" dirty="0" smtClean="0"/>
                        <a:t> 2.3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1850279" y="0"/>
            <a:ext cx="320021" cy="6857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839428" y="0"/>
            <a:ext cx="341721" cy="467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5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7033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6900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r>
              <a:rPr lang="en-US" sz="1400" dirty="0" smtClean="0"/>
              <a:t>Builder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463040" y="0"/>
            <a:ext cx="13129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Expand Requirements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776020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 Status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536270" y="0"/>
            <a:ext cx="825308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Risk-Benefit-Analysis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69207" y="0"/>
            <a:ext cx="3073772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Risk Decision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7450606" y="0"/>
            <a:ext cx="12010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 Change Checklist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659259" y="0"/>
            <a:ext cx="12021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Finalize Requirements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802834" y="0"/>
            <a:ext cx="12238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Test Requirements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1026725" y="0"/>
            <a:ext cx="815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Security Controls</a:t>
            </a:r>
            <a:endParaRPr lang="en-US" sz="1400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9259" y="6380265"/>
            <a:ext cx="2743200" cy="365125"/>
          </a:xfrm>
        </p:spPr>
        <p:txBody>
          <a:bodyPr/>
          <a:lstStyle/>
          <a:p>
            <a:r>
              <a:rPr lang="en-US" dirty="0" smtClean="0"/>
              <a:t>42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21330"/>
              </p:ext>
            </p:extLst>
          </p:nvPr>
        </p:nvGraphicFramePr>
        <p:xfrm>
          <a:off x="235973" y="1135629"/>
          <a:ext cx="10790751" cy="5496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70925"/>
                <a:gridCol w="944779"/>
                <a:gridCol w="1390019"/>
                <a:gridCol w="1042514"/>
                <a:gridCol w="1042514"/>
              </a:tblGrid>
              <a:tr h="60037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strike="noStrike" dirty="0">
                          <a:effectLst/>
                        </a:rPr>
                        <a:t>Security Functional Requirement</a:t>
                      </a:r>
                      <a:br>
                        <a:rPr lang="en-US" sz="2000" u="sng" strike="noStrike" dirty="0">
                          <a:effectLst/>
                        </a:rPr>
                      </a:b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 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Type: TLS; Used by: userLogon1, userLogon2</a:t>
                      </a:r>
                    </a:p>
                  </a:txBody>
                  <a:tcPr marL="6111" marR="6111" marT="611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Risk</a:t>
                      </a:r>
                      <a:r>
                        <a:rPr lang="en-US" sz="2000" u="sng" strike="noStrike" dirty="0">
                          <a:effectLst/>
                        </a:rPr>
                        <a:t/>
                      </a:r>
                      <a:br>
                        <a:rPr lang="en-US" sz="2000" u="sng" strike="noStrike" dirty="0">
                          <a:effectLst/>
                        </a:rPr>
                      </a:b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LOE</a:t>
                      </a:r>
                      <a:r>
                        <a:rPr lang="en-US" sz="2000" u="sng" strike="noStrike" dirty="0">
                          <a:effectLst/>
                        </a:rPr>
                        <a:t/>
                      </a:r>
                      <a:br>
                        <a:rPr lang="en-US" sz="2000" u="sng" strike="noStrike" dirty="0">
                          <a:effectLst/>
                        </a:rPr>
                      </a:b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Ranking</a:t>
                      </a:r>
                      <a:r>
                        <a:rPr lang="en-US" sz="2000" u="sng" strike="noStrike" dirty="0">
                          <a:effectLst/>
                        </a:rPr>
                        <a:t/>
                      </a:r>
                      <a:br>
                        <a:rPr lang="en-US" sz="2000" u="sng" strike="noStrike" dirty="0">
                          <a:effectLst/>
                        </a:rPr>
                      </a:b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sng" strike="noStrike" dirty="0" smtClean="0">
                          <a:effectLst/>
                        </a:rPr>
                        <a:t>Accept</a:t>
                      </a:r>
                      <a:br>
                        <a:rPr lang="en-US" sz="2000" u="sng" strike="noStrike" dirty="0" smtClean="0">
                          <a:effectLst/>
                        </a:rPr>
                      </a:br>
                      <a:endParaRPr lang="en-US" sz="2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b">
                    <a:noFill/>
                  </a:tcPr>
                </a:tc>
              </a:tr>
              <a:tr h="7863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 TSF shall be able to deny session establishment based on [assignment: attributes]. [FTA_TSE.1]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 $  50,000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10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9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 TSF shall enforce the [assignment: access control SFP(s) and/or information flow control SFP(s)] to be able to [selection: transmit, receive] user data in a manner protected from </a:t>
                      </a:r>
                      <a:r>
                        <a:rPr lang="en-US" sz="2000" u="none" strike="noStrike" dirty="0" err="1">
                          <a:effectLst/>
                        </a:rPr>
                        <a:t>unauthorised</a:t>
                      </a:r>
                      <a:r>
                        <a:rPr lang="en-US" sz="2000" u="none" strike="noStrike" dirty="0">
                          <a:effectLst/>
                        </a:rPr>
                        <a:t> disclosure. [FDP_UCT.1]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 $  20,000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50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39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 TSF shall enforce the [assignment: access control SFP(s) and/or information flow control SFP(s)] to be able to recover from [assignment: list of recoverable errors] with the help of the source trusted IT product. [FDP_UIT.2]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 $  30,000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3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92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The TSF shall enforce the [assignment: access control SFP(s) and/or information flow control SFP(s)] to prevent the [selection: disclosure, modification, loss of use] of user data when it is transmitted between physically-separated parts of the TOE. [FDP_ITT.1]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 $  30,000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17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1" marR="6111" marT="6111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5837"/>
              </p:ext>
            </p:extLst>
          </p:nvPr>
        </p:nvGraphicFramePr>
        <p:xfrm>
          <a:off x="6611815" y="3761111"/>
          <a:ext cx="3419044" cy="152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044"/>
              </a:tblGrid>
              <a:tr h="4864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Enter Justification</a:t>
                      </a:r>
                      <a:endParaRPr lang="en-US" sz="2000" dirty="0"/>
                    </a:p>
                  </a:txBody>
                  <a:tcPr/>
                </a:tc>
              </a:tr>
              <a:tr h="10393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critical. Can re-initiate session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1850279" y="0"/>
            <a:ext cx="320021" cy="6857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839428" y="0"/>
            <a:ext cx="341721" cy="467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7033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6900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r>
              <a:rPr lang="en-US" sz="1400" dirty="0" smtClean="0"/>
              <a:t>Builder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463040" y="0"/>
            <a:ext cx="13129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Expand Requirements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776020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 Status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536270" y="0"/>
            <a:ext cx="825308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Risk-Benefit-Analysis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69206" y="0"/>
            <a:ext cx="831163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 Decision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200370" y="0"/>
            <a:ext cx="3451262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Requirements Change Checklist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8659259" y="0"/>
            <a:ext cx="12021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Finalize Requirements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802834" y="0"/>
            <a:ext cx="12238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Test Requirements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1026725" y="0"/>
            <a:ext cx="815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Security Controls</a:t>
            </a:r>
            <a:endParaRPr lang="en-US" sz="1400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9259" y="6380265"/>
            <a:ext cx="2743200" cy="365125"/>
          </a:xfrm>
        </p:spPr>
        <p:txBody>
          <a:bodyPr/>
          <a:lstStyle/>
          <a:p>
            <a:r>
              <a:rPr lang="en-US" dirty="0" smtClean="0"/>
              <a:t>42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0953"/>
              </p:ext>
            </p:extLst>
          </p:nvPr>
        </p:nvGraphicFramePr>
        <p:xfrm>
          <a:off x="471948" y="1327355"/>
          <a:ext cx="11149781" cy="54525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2026"/>
                <a:gridCol w="4527755"/>
              </a:tblGrid>
              <a:tr h="145657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strike="noStrike" dirty="0">
                          <a:effectLst/>
                        </a:rPr>
                        <a:t>Security Functional Requirement</a:t>
                      </a:r>
                      <a:br>
                        <a:rPr lang="en-US" sz="2400" u="sng" strike="noStrike" dirty="0">
                          <a:effectLst/>
                        </a:rPr>
                      </a:b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 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Type: TLS; Used by: userLogon1, userLogon2</a:t>
                      </a:r>
                      <a:endParaRPr lang="en-US" sz="2400" b="1" i="0" u="sng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0" marR="8880" marT="888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sng" strike="noStrike" dirty="0">
                          <a:effectLst/>
                        </a:rPr>
                        <a:t>Affected </a:t>
                      </a:r>
                      <a:r>
                        <a:rPr lang="en-US" sz="2400" u="sng" strike="noStrike" dirty="0" smtClean="0">
                          <a:effectLst/>
                        </a:rPr>
                        <a:t>Component(s)</a:t>
                      </a:r>
                    </a:p>
                    <a:p>
                      <a:pPr algn="ctr" fontAlgn="b"/>
                      <a:r>
                        <a:rPr lang="en-US" sz="2400" u="sng" strike="noStrike" dirty="0">
                          <a:effectLst/>
                        </a:rPr>
                        <a:t/>
                      </a:r>
                      <a:br>
                        <a:rPr lang="en-US" sz="2400" u="sng" strike="noStrike" dirty="0">
                          <a:effectLst/>
                        </a:rPr>
                      </a:br>
                      <a:endParaRPr lang="en-US" sz="2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0" marR="8880" marT="8880" marB="0" anchor="b">
                    <a:noFill/>
                  </a:tcPr>
                </a:tc>
              </a:tr>
              <a:tr h="1818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The TSF shall enforce the [assignment: access control SFP(s) and/or information flow control SFP(s)] to be able to [selection: transmit, receive] user data in a manner protected from </a:t>
                      </a:r>
                      <a:r>
                        <a:rPr lang="en-US" sz="2400" u="none" strike="noStrike" dirty="0" err="1">
                          <a:effectLst/>
                        </a:rPr>
                        <a:t>unauthorised</a:t>
                      </a:r>
                      <a:r>
                        <a:rPr lang="en-US" sz="2400" u="none" strike="noStrike" dirty="0">
                          <a:effectLst/>
                        </a:rPr>
                        <a:t> disclosure. [FDP_UCT.1]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0" marR="8880" marT="88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US" sz="2400" u="none" strike="noStrike" dirty="0" smtClean="0">
                          <a:effectLst/>
                        </a:rPr>
                        <a:t>accessControl.java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0" marR="8880" marT="8880" marB="0"/>
                </a:tc>
              </a:tr>
              <a:tr h="2142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The TSF shall enforce the [assignment: access control SFP(s) and/or information flow control SFP(s)] to prevent the [selection: disclosure, modification, loss of use] of user data when it is transmitted between physically-separated parts of the TOE. [FDP_ITT.1]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0" marR="8880" marT="888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US" sz="2400" u="none" strike="noStrike" dirty="0" smtClean="0">
                          <a:effectLst/>
                        </a:rPr>
                        <a:t>ldap.java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0" marR="8880" marT="8880" marB="0"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1850279" y="0"/>
            <a:ext cx="320021" cy="6857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839428" y="0"/>
            <a:ext cx="341721" cy="467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5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7033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6900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r>
              <a:rPr lang="en-US" sz="1400" dirty="0" smtClean="0"/>
              <a:t>Builder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463040" y="0"/>
            <a:ext cx="13129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Expand Requirements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776020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 Status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536270" y="0"/>
            <a:ext cx="825308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Risk-Benefit-Analysis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69206" y="0"/>
            <a:ext cx="831163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 Decision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200370" y="0"/>
            <a:ext cx="130366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 Change Checklist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504039" y="0"/>
            <a:ext cx="3357413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Finalize Requirements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9802834" y="0"/>
            <a:ext cx="12238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Test Requirements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1026725" y="0"/>
            <a:ext cx="815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Security Controls</a:t>
            </a:r>
            <a:endParaRPr lang="en-US" sz="1400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9259" y="6380265"/>
            <a:ext cx="2743200" cy="365125"/>
          </a:xfrm>
        </p:spPr>
        <p:txBody>
          <a:bodyPr/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0956" y="1902542"/>
            <a:ext cx="68444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TBD: Outputs </a:t>
            </a:r>
            <a:r>
              <a:rPr lang="en-US" sz="2800" dirty="0"/>
              <a:t>requirements that are implemented, or are being implemented, as well as those that have been deferred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0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7033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6900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r>
              <a:rPr lang="en-US" sz="1400" dirty="0" smtClean="0"/>
              <a:t>Builder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463040" y="0"/>
            <a:ext cx="13129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Expand Requirements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776020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 Status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536270" y="0"/>
            <a:ext cx="825308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Risk-Benefit-Analysis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69206" y="0"/>
            <a:ext cx="831163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 Decision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200370" y="0"/>
            <a:ext cx="127417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 Change Checklist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474542" y="0"/>
            <a:ext cx="12021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Finalize Requirements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676736" y="0"/>
            <a:ext cx="334999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Output Test Requirements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11026725" y="0"/>
            <a:ext cx="815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Security Controls</a:t>
            </a:r>
            <a:endParaRPr lang="en-US" sz="1400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9259" y="6380265"/>
            <a:ext cx="2743200" cy="365125"/>
          </a:xfrm>
        </p:spPr>
        <p:txBody>
          <a:bodyPr/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43548" y="2005781"/>
            <a:ext cx="782071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TBD: List </a:t>
            </a:r>
            <a:r>
              <a:rPr lang="en-US" sz="2800" dirty="0"/>
              <a:t>all </a:t>
            </a:r>
            <a:r>
              <a:rPr lang="en-US" sz="2800" dirty="0" smtClean="0"/>
              <a:t>requirements –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previously implemented (for regression testing purposes)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those that are being newly implemented (new test cases needed)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7033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6900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r>
              <a:rPr lang="en-US" sz="1400" dirty="0" smtClean="0"/>
              <a:t>Builder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463040" y="0"/>
            <a:ext cx="13129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Expand Requirements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790478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 Status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557558" y="0"/>
            <a:ext cx="789689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Risk-Benefit-Analysis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61705" y="0"/>
            <a:ext cx="831163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 Decision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207478" y="0"/>
            <a:ext cx="1201025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 Change Checklist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419352" y="0"/>
            <a:ext cx="1202193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Finalize Requirements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621545" y="0"/>
            <a:ext cx="12238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Test Requirements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845436" y="0"/>
            <a:ext cx="2997215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Output Security Controls</a:t>
            </a:r>
            <a:endParaRPr lang="en-US" sz="2800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9259" y="6380265"/>
            <a:ext cx="2743200" cy="365125"/>
          </a:xfrm>
        </p:spPr>
        <p:txBody>
          <a:bodyPr/>
          <a:lstStyle/>
          <a:p>
            <a:r>
              <a:rPr lang="en-US" dirty="0" smtClean="0"/>
              <a:t>42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9089"/>
              </p:ext>
            </p:extLst>
          </p:nvPr>
        </p:nvGraphicFramePr>
        <p:xfrm>
          <a:off x="378649" y="1217818"/>
          <a:ext cx="11302073" cy="5073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26182"/>
                <a:gridCol w="2075891"/>
              </a:tblGrid>
              <a:tr h="76561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strike="noStrike" dirty="0">
                          <a:effectLst/>
                        </a:rPr>
                        <a:t>Security Functional Requirement</a:t>
                      </a:r>
                      <a:br>
                        <a:rPr lang="en-US" sz="2800" u="sng" strike="noStrike" dirty="0">
                          <a:effectLst/>
                        </a:rPr>
                      </a:br>
                      <a:r>
                        <a:rPr lang="en-US" sz="2800" u="none" strike="noStrike" dirty="0" smtClean="0">
                          <a:effectLst/>
                        </a:rPr>
                        <a:t>Component</a:t>
                      </a:r>
                      <a:r>
                        <a:rPr lang="en-US" sz="2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Type: TLS; Used by: userLogon1, userLogon2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sng" strike="noStrike" dirty="0" smtClean="0">
                          <a:effectLst/>
                        </a:rPr>
                        <a:t>NIST</a:t>
                      </a:r>
                      <a:r>
                        <a:rPr lang="en-US" sz="2800" u="sng" strike="noStrike" dirty="0">
                          <a:effectLst/>
                        </a:rPr>
                        <a:t/>
                      </a:r>
                      <a:br>
                        <a:rPr lang="en-US" sz="2800" u="sng" strike="noStrike" dirty="0">
                          <a:effectLst/>
                        </a:rPr>
                      </a:br>
                      <a:endParaRPr lang="en-US" sz="2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1914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The TSF shall enforce the [assignment: access control SFP(s) and/or information flow control SFP(s)] to be able to [selection: transmit, receive] user data in a manner protected from </a:t>
                      </a:r>
                      <a:r>
                        <a:rPr lang="en-US" sz="2800" u="none" strike="noStrike" dirty="0" err="1">
                          <a:effectLst/>
                        </a:rPr>
                        <a:t>unauthorised</a:t>
                      </a:r>
                      <a:r>
                        <a:rPr lang="en-US" sz="2800" u="none" strike="noStrike" dirty="0">
                          <a:effectLst/>
                        </a:rPr>
                        <a:t> disclosure. [FDP_UCT.1]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 dirty="0" smtClean="0">
                          <a:effectLst/>
                        </a:rPr>
                        <a:t>SC-8, SC-8(1)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  <a:tr h="2296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The TSF shall enforce the [assignment: access control SFP(s) and/or information flow control SFP(s)] to prevent the [selection: disclosure, modification, loss of use] of user data when it is transmitted between physically-separated parts of the TOE. [FDP_ITT.1]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u="none" strike="noStrike" dirty="0">
                          <a:effectLst/>
                        </a:rPr>
                        <a:t> </a:t>
                      </a:r>
                      <a:r>
                        <a:rPr lang="en-US" sz="2800" u="none" strike="noStrike" dirty="0" smtClean="0">
                          <a:effectLst/>
                        </a:rPr>
                        <a:t>SC-8, SC-8(1)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1850279" y="0"/>
            <a:ext cx="320021" cy="6857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839428" y="0"/>
            <a:ext cx="341721" cy="467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7033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06900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</a:p>
          <a:p>
            <a:pPr algn="ctr"/>
            <a:r>
              <a:rPr lang="en-US" sz="1400" dirty="0" smtClean="0"/>
              <a:t>Builder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463040" y="0"/>
            <a:ext cx="13129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Expand Requirements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776020" y="0"/>
            <a:ext cx="75262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 Status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536270" y="0"/>
            <a:ext cx="825308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Risk-Benefit-Analysis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69206" y="0"/>
            <a:ext cx="831163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 Decision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200370" y="0"/>
            <a:ext cx="127417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 Change Checklist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474542" y="0"/>
            <a:ext cx="12021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Finalize Requirements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676736" y="0"/>
            <a:ext cx="1274171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Test Requirements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950907" y="0"/>
            <a:ext cx="815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Security Controls</a:t>
            </a:r>
            <a:endParaRPr lang="en-US" sz="1400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9259" y="6380265"/>
            <a:ext cx="2743200" cy="365125"/>
          </a:xfrm>
        </p:spPr>
        <p:txBody>
          <a:bodyPr/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766832" y="0"/>
            <a:ext cx="2425167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Library Maintenance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84371"/>
              </p:ext>
            </p:extLst>
          </p:nvPr>
        </p:nvGraphicFramePr>
        <p:xfrm>
          <a:off x="6864325" y="914400"/>
          <a:ext cx="5327674" cy="330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674"/>
              </a:tblGrid>
              <a:tr h="3111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Select Library</a:t>
                      </a:r>
                      <a:endParaRPr lang="en-US" sz="2800" dirty="0"/>
                    </a:p>
                  </a:txBody>
                  <a:tcPr/>
                </a:tc>
              </a:tr>
              <a:tr h="311187"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Component Type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7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dirty="0" smtClean="0"/>
                        <a:t>Security Requirements Packages</a:t>
                      </a:r>
                      <a:endParaRPr lang="en-US" sz="2800" u="none" dirty="0"/>
                    </a:p>
                  </a:txBody>
                  <a:tcPr>
                    <a:noFill/>
                  </a:tcPr>
                </a:tc>
              </a:tr>
              <a:tr h="567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Security Functional Requirements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</a:tr>
              <a:tr h="567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Threat Tree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</a:tr>
              <a:tr h="567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Threat Mitigations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97616"/>
              </p:ext>
            </p:extLst>
          </p:nvPr>
        </p:nvGraphicFramePr>
        <p:xfrm>
          <a:off x="4522571" y="1531160"/>
          <a:ext cx="234175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Select Action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Import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Export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Edit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27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315"/>
            <a:ext cx="10515600" cy="949325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Makes This Approach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862" y="1265237"/>
            <a:ext cx="10515600" cy="509111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Assists </a:t>
            </a:r>
            <a:r>
              <a:rPr lang="en-US" dirty="0"/>
              <a:t>in enumerating requirements by applying standardized Security Requirements </a:t>
            </a:r>
            <a:r>
              <a:rPr lang="en-US" dirty="0" smtClean="0"/>
              <a:t>Packages, </a:t>
            </a:r>
            <a:r>
              <a:rPr lang="en-US" dirty="0"/>
              <a:t>then expanding the requirements based on well-defined dependencies</a:t>
            </a:r>
          </a:p>
          <a:p>
            <a:pPr lvl="0"/>
            <a:r>
              <a:rPr lang="en-US" dirty="0" smtClean="0"/>
              <a:t>Includes chosen or default mitigations from a </a:t>
            </a:r>
            <a:r>
              <a:rPr lang="en-US" dirty="0"/>
              <a:t>standardized Threat Model taxonomy </a:t>
            </a:r>
            <a:r>
              <a:rPr lang="en-US" dirty="0" smtClean="0"/>
              <a:t>&amp; generates more detailed security </a:t>
            </a:r>
            <a:r>
              <a:rPr lang="en-US" dirty="0"/>
              <a:t>requirements and </a:t>
            </a:r>
            <a:r>
              <a:rPr lang="en-US" dirty="0" smtClean="0"/>
              <a:t>controls</a:t>
            </a:r>
            <a:endParaRPr lang="en-US" dirty="0"/>
          </a:p>
          <a:p>
            <a:pPr lvl="0"/>
            <a:r>
              <a:rPr lang="en-US" dirty="0" smtClean="0"/>
              <a:t>Enables </a:t>
            </a:r>
            <a:r>
              <a:rPr lang="en-US" dirty="0"/>
              <a:t>Risk-Benefit Analysis of each </a:t>
            </a:r>
            <a:r>
              <a:rPr lang="en-US" dirty="0" smtClean="0"/>
              <a:t>security requirement/control</a:t>
            </a:r>
            <a:endParaRPr lang="en-US" dirty="0"/>
          </a:p>
          <a:p>
            <a:pPr lvl="0"/>
            <a:r>
              <a:rPr lang="en-US" dirty="0"/>
              <a:t>Facilitates generating documentation needed for testing and compliance purposes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9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Such </a:t>
            </a:r>
            <a:r>
              <a:rPr lang="en-US" dirty="0"/>
              <a:t>a </a:t>
            </a:r>
            <a:r>
              <a:rPr lang="en-US" dirty="0" smtClean="0"/>
              <a:t>Methodology/Tool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Enable </a:t>
            </a:r>
            <a:r>
              <a:rPr lang="en-US" dirty="0"/>
              <a:t>characterizing security variables so that they may </a:t>
            </a:r>
            <a:r>
              <a:rPr lang="en-US" dirty="0" smtClean="0"/>
              <a:t>be controlled, which is the key to establishing order from chaos</a:t>
            </a:r>
            <a:endParaRPr lang="en-US" dirty="0"/>
          </a:p>
          <a:p>
            <a:pPr lvl="0"/>
            <a:r>
              <a:rPr lang="en-US" dirty="0" smtClean="0"/>
              <a:t>Provide </a:t>
            </a:r>
            <a:r>
              <a:rPr lang="en-US" dirty="0"/>
              <a:t>a way of enumerating design flaws, errors and omissions—which may account for 1/3</a:t>
            </a:r>
            <a:r>
              <a:rPr lang="en-US" baseline="30000" dirty="0"/>
              <a:t>rd</a:t>
            </a:r>
            <a:r>
              <a:rPr lang="en-US" dirty="0"/>
              <a:t> of </a:t>
            </a:r>
            <a:r>
              <a:rPr lang="en-US" dirty="0" smtClean="0"/>
              <a:t>vulnerabilities (CWEs)</a:t>
            </a:r>
          </a:p>
          <a:p>
            <a:r>
              <a:rPr lang="en-US" dirty="0" smtClean="0"/>
              <a:t>Enable </a:t>
            </a:r>
            <a:r>
              <a:rPr lang="en-US" dirty="0"/>
              <a:t>enumeration of security </a:t>
            </a:r>
            <a:r>
              <a:rPr lang="en-US" dirty="0" smtClean="0"/>
              <a:t>functionality</a:t>
            </a:r>
          </a:p>
          <a:p>
            <a:pPr lvl="1"/>
            <a:r>
              <a:rPr lang="en-US" sz="2800" dirty="0" smtClean="0"/>
              <a:t>Identified in the solution space</a:t>
            </a:r>
          </a:p>
          <a:p>
            <a:pPr lvl="1"/>
            <a:r>
              <a:rPr lang="en-US" sz="2800" dirty="0" smtClean="0"/>
              <a:t>Not detailed in the original Requirements Document</a:t>
            </a:r>
            <a:endParaRPr lang="en-US" sz="2800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8570"/>
            <a:ext cx="10515600" cy="971550"/>
          </a:xfrm>
        </p:spPr>
        <p:txBody>
          <a:bodyPr/>
          <a:lstStyle/>
          <a:p>
            <a:r>
              <a:rPr lang="en-US" dirty="0" smtClean="0"/>
              <a:t>Benefits of Such </a:t>
            </a:r>
            <a:r>
              <a:rPr lang="en-US" dirty="0"/>
              <a:t>a </a:t>
            </a:r>
            <a:r>
              <a:rPr lang="en-US" dirty="0" smtClean="0"/>
              <a:t>Methodology/Tool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7"/>
            <a:ext cx="10515600" cy="503396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Facilitate </a:t>
            </a:r>
            <a:r>
              <a:rPr lang="en-US" dirty="0"/>
              <a:t>decision-making using Risk-Benefit Analysis of each technical security control, </a:t>
            </a:r>
            <a:r>
              <a:rPr lang="en-US" dirty="0" smtClean="0"/>
              <a:t>generating </a:t>
            </a:r>
            <a:r>
              <a:rPr lang="en-US" dirty="0"/>
              <a:t>acceptance of risk </a:t>
            </a:r>
            <a:r>
              <a:rPr lang="en-US" dirty="0" smtClean="0"/>
              <a:t>documentation and record of deferred items</a:t>
            </a:r>
            <a:endParaRPr lang="en-US" dirty="0"/>
          </a:p>
          <a:p>
            <a:pPr lvl="0"/>
            <a:r>
              <a:rPr lang="en-US" dirty="0" smtClean="0"/>
              <a:t>Enable us to generate details </a:t>
            </a:r>
            <a:r>
              <a:rPr lang="en-US" dirty="0"/>
              <a:t>needed to </a:t>
            </a:r>
            <a:r>
              <a:rPr lang="en-US" dirty="0" smtClean="0"/>
              <a:t>implement enumerated </a:t>
            </a:r>
            <a:r>
              <a:rPr lang="en-US" dirty="0"/>
              <a:t>requirements—for design and coding changes, plus unit, integration, and QA testing</a:t>
            </a:r>
          </a:p>
          <a:p>
            <a:pPr lvl="0"/>
            <a:r>
              <a:rPr lang="en-US" dirty="0" smtClean="0"/>
              <a:t>Provide </a:t>
            </a:r>
            <a:r>
              <a:rPr lang="en-US" dirty="0"/>
              <a:t>details for system security plans in ISO and NIST formats</a:t>
            </a:r>
          </a:p>
          <a:p>
            <a:pPr lvl="0"/>
            <a:r>
              <a:rPr lang="en-US" dirty="0" smtClean="0"/>
              <a:t>Integrate </a:t>
            </a:r>
            <a:r>
              <a:rPr lang="en-US" dirty="0"/>
              <a:t>with </a:t>
            </a:r>
            <a:r>
              <a:rPr lang="en-US" dirty="0" smtClean="0"/>
              <a:t>systems engineering modeling </a:t>
            </a:r>
            <a:r>
              <a:rPr lang="en-US" dirty="0"/>
              <a:t>tools via </a:t>
            </a:r>
            <a:r>
              <a:rPr lang="en-US" dirty="0" err="1"/>
              <a:t>SysML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Tool Will Go from This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web user TLS connection during the architecture and design process</a:t>
            </a:r>
          </a:p>
          <a:p>
            <a:pPr marL="0" indent="0">
              <a:buNone/>
            </a:pPr>
            <a:r>
              <a:rPr lang="en-US" dirty="0" smtClean="0"/>
              <a:t>OR </a:t>
            </a:r>
          </a:p>
          <a:p>
            <a:r>
              <a:rPr lang="en-US" dirty="0" smtClean="0"/>
              <a:t>Add web user TLS connection to mitigated Man-in-the-Middle (MITM) threat modeling finding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– Did we come close to proving?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Enable establishing </a:t>
            </a:r>
            <a:r>
              <a:rPr lang="en-US" sz="3200" dirty="0"/>
              <a:t>order where there is currently chaos regarding the identification and satisfaction of security </a:t>
            </a:r>
            <a:r>
              <a:rPr lang="en-US" sz="3200" dirty="0" smtClean="0"/>
              <a:t>requirements during software development?</a:t>
            </a:r>
            <a:endParaRPr lang="en-US" sz="3200" dirty="0"/>
          </a:p>
          <a:p>
            <a:r>
              <a:rPr lang="en-US" sz="3200" dirty="0" smtClean="0"/>
              <a:t>Is this approach part of what is needed to establish security engineering as a formal discipline?</a:t>
            </a:r>
          </a:p>
          <a:p>
            <a:r>
              <a:rPr lang="en-US" sz="3200" dirty="0" smtClean="0"/>
              <a:t>Does it solve a real problem? Which one?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593"/>
            <a:ext cx="10515600" cy="914763"/>
          </a:xfrm>
        </p:spPr>
        <p:txBody>
          <a:bodyPr/>
          <a:lstStyle/>
          <a:p>
            <a:r>
              <a:rPr lang="en-US" dirty="0" smtClean="0"/>
              <a:t>Future of this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245" y="1133151"/>
            <a:ext cx="10515600" cy="5567924"/>
          </a:xfrm>
        </p:spPr>
        <p:txBody>
          <a:bodyPr>
            <a:normAutofit/>
          </a:bodyPr>
          <a:lstStyle/>
          <a:p>
            <a:r>
              <a:rPr lang="en-US" dirty="0" smtClean="0"/>
              <a:t>Basic functionality in prototype</a:t>
            </a:r>
          </a:p>
          <a:p>
            <a:r>
              <a:rPr lang="en-US" dirty="0" smtClean="0"/>
              <a:t>Support for requirement decision-making dialogues, context inputs</a:t>
            </a:r>
          </a:p>
          <a:p>
            <a:r>
              <a:rPr lang="en-US" dirty="0" smtClean="0"/>
              <a:t>Enable tailoring and completion of requirements language</a:t>
            </a:r>
          </a:p>
          <a:p>
            <a:r>
              <a:rPr lang="en-US" dirty="0" smtClean="0"/>
              <a:t>Provide support for configurable standardized Threat </a:t>
            </a:r>
            <a:r>
              <a:rPr lang="en-US" dirty="0"/>
              <a:t>l</a:t>
            </a:r>
            <a:r>
              <a:rPr lang="en-US" dirty="0" smtClean="0"/>
              <a:t>ibrary &amp; associated mitigations</a:t>
            </a:r>
          </a:p>
          <a:p>
            <a:r>
              <a:rPr lang="en-US" dirty="0" smtClean="0"/>
              <a:t>Make freely available as an online service</a:t>
            </a:r>
          </a:p>
          <a:p>
            <a:r>
              <a:rPr lang="en-US" dirty="0" smtClean="0"/>
              <a:t>Open up Security Requirements Packages and Threat Library for community development </a:t>
            </a:r>
          </a:p>
          <a:p>
            <a:r>
              <a:rPr lang="en-US" dirty="0" smtClean="0"/>
              <a:t>Three phases of development:</a:t>
            </a:r>
          </a:p>
          <a:p>
            <a:pPr lvl="1"/>
            <a:r>
              <a:rPr lang="en-US" dirty="0" smtClean="0"/>
              <a:t>Standalone/online (open source/funding/partners ?)</a:t>
            </a:r>
          </a:p>
          <a:p>
            <a:pPr lvl="1"/>
            <a:r>
              <a:rPr lang="en-US" dirty="0" smtClean="0"/>
              <a:t>Shared / Systems Roll-up / Performance Testing / Enterprise version</a:t>
            </a:r>
          </a:p>
          <a:p>
            <a:pPr lvl="1"/>
            <a:r>
              <a:rPr lang="en-US" dirty="0" err="1" smtClean="0"/>
              <a:t>SysML</a:t>
            </a:r>
            <a:r>
              <a:rPr lang="en-US" dirty="0" smtClean="0"/>
              <a:t>-capable / Integration with other tools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5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4702124"/>
          </a:xfrm>
        </p:spPr>
        <p:txBody>
          <a:bodyPr>
            <a:normAutofit/>
          </a:bodyPr>
          <a:lstStyle/>
          <a:p>
            <a:r>
              <a:rPr lang="en-US" dirty="0" smtClean="0"/>
              <a:t>Does this make sense?</a:t>
            </a:r>
          </a:p>
          <a:p>
            <a:r>
              <a:rPr lang="en-US" dirty="0" smtClean="0"/>
              <a:t>Is </a:t>
            </a:r>
            <a:r>
              <a:rPr lang="en-US" dirty="0"/>
              <a:t>it </a:t>
            </a:r>
            <a:r>
              <a:rPr lang="en-US" dirty="0" smtClean="0"/>
              <a:t>useful</a:t>
            </a:r>
            <a:r>
              <a:rPr lang="en-US" dirty="0"/>
              <a:t>? </a:t>
            </a:r>
          </a:p>
          <a:p>
            <a:r>
              <a:rPr lang="en-US" dirty="0"/>
              <a:t>Who would use it</a:t>
            </a:r>
            <a:r>
              <a:rPr lang="en-US" dirty="0" smtClean="0"/>
              <a:t>? </a:t>
            </a:r>
          </a:p>
          <a:p>
            <a:r>
              <a:rPr lang="en-US" dirty="0" smtClean="0"/>
              <a:t>Who would buy it?</a:t>
            </a:r>
          </a:p>
          <a:p>
            <a:r>
              <a:rPr lang="en-US" dirty="0" smtClean="0"/>
              <a:t>Who would invest in it?</a:t>
            </a:r>
            <a:endParaRPr lang="en-US" dirty="0"/>
          </a:p>
          <a:p>
            <a:r>
              <a:rPr lang="en-US" dirty="0" smtClean="0"/>
              <a:t>If open sourced, would anybody really work on it?</a:t>
            </a:r>
          </a:p>
          <a:p>
            <a:r>
              <a:rPr lang="en-US" dirty="0"/>
              <a:t>Should support for architecture and design patterns be included? </a:t>
            </a:r>
          </a:p>
          <a:p>
            <a:pPr lvl="1"/>
            <a:r>
              <a:rPr lang="en-US" dirty="0"/>
              <a:t>If so, when</a:t>
            </a:r>
            <a:r>
              <a:rPr lang="en-US" dirty="0" smtClean="0"/>
              <a:t>? Scope? For requirements only?</a:t>
            </a:r>
            <a:endParaRPr lang="en-US" dirty="0"/>
          </a:p>
          <a:p>
            <a:r>
              <a:rPr lang="en-US" dirty="0" smtClean="0"/>
              <a:t>Questions &amp; Discussion?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9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2632" y="1859603"/>
            <a:ext cx="6509982" cy="3831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John M. Willis</a:t>
            </a:r>
          </a:p>
          <a:p>
            <a:pPr marL="0" indent="0">
              <a:buNone/>
            </a:pPr>
            <a:r>
              <a:rPr lang="en-US" dirty="0" smtClean="0"/>
              <a:t>Turnaround Security, </a:t>
            </a:r>
            <a:r>
              <a:rPr lang="en-US" dirty="0"/>
              <a:t>Inc.</a:t>
            </a:r>
          </a:p>
          <a:p>
            <a:pPr marL="0" indent="0">
              <a:buNone/>
            </a:pPr>
            <a:r>
              <a:rPr lang="en-US" dirty="0" smtClean="0"/>
              <a:t>9841 Washingtonian Blvd</a:t>
            </a:r>
          </a:p>
          <a:p>
            <a:pPr marL="0" indent="0">
              <a:buNone/>
            </a:pPr>
            <a:r>
              <a:rPr lang="en-US" dirty="0" smtClean="0"/>
              <a:t>Suite 200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Gaithersburg MD </a:t>
            </a:r>
            <a:r>
              <a:rPr lang="en-US" dirty="0" smtClean="0"/>
              <a:t>20878 </a:t>
            </a:r>
            <a:r>
              <a:rPr lang="en-US" dirty="0"/>
              <a:t>USA</a:t>
            </a:r>
          </a:p>
          <a:p>
            <a:pPr marL="0" indent="0">
              <a:buNone/>
            </a:pPr>
            <a:r>
              <a:rPr lang="en-US" dirty="0"/>
              <a:t>(240) </a:t>
            </a:r>
            <a:r>
              <a:rPr lang="en-US" dirty="0" smtClean="0"/>
              <a:t>252-7982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John.M.Willis@TurnaroundSecurity.com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LinkedIn.com/in/</a:t>
            </a:r>
            <a:r>
              <a:rPr lang="en-US" dirty="0" err="1"/>
              <a:t>johnmwillis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49" y="-2909"/>
            <a:ext cx="10515600" cy="614149"/>
          </a:xfrm>
        </p:spPr>
        <p:txBody>
          <a:bodyPr>
            <a:noAutofit/>
          </a:bodyPr>
          <a:lstStyle/>
          <a:p>
            <a:r>
              <a:rPr lang="en-US" sz="3600" dirty="0" smtClean="0"/>
              <a:t>To This … Summary of Requirements for TLS Connection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9474" y="675517"/>
          <a:ext cx="11273052" cy="6025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6526"/>
                <a:gridCol w="5636526"/>
              </a:tblGrid>
              <a:tr h="38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Key distribution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Behavior </a:t>
                      </a:r>
                      <a:r>
                        <a:rPr lang="en-US" sz="2600" u="none" strike="noStrike" dirty="0">
                          <a:effectLst/>
                        </a:rPr>
                        <a:t>when security attributes expire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38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Secure </a:t>
                      </a:r>
                      <a:r>
                        <a:rPr lang="en-US" sz="2600" u="none" strike="noStrike" dirty="0">
                          <a:effectLst/>
                        </a:rPr>
                        <a:t>back-end connections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Define </a:t>
                      </a:r>
                      <a:r>
                        <a:rPr lang="en-US" sz="2600" u="none" strike="noStrike" dirty="0">
                          <a:effectLst/>
                        </a:rPr>
                        <a:t>&amp; maintain roles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38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Confidentiality</a:t>
                      </a:r>
                      <a:r>
                        <a:rPr lang="en-US" sz="2600" u="none" strike="noStrike" dirty="0">
                          <a:effectLst/>
                        </a:rPr>
                        <a:t>, integrity &amp; availability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Associate </a:t>
                      </a:r>
                      <a:r>
                        <a:rPr lang="en-US" sz="2600" u="none" strike="noStrike" dirty="0">
                          <a:effectLst/>
                        </a:rPr>
                        <a:t>users with roles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38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Replay </a:t>
                      </a:r>
                      <a:r>
                        <a:rPr lang="en-US" sz="2600" u="none" strike="noStrike" dirty="0">
                          <a:effectLst/>
                        </a:rPr>
                        <a:t>protection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Provide </a:t>
                      </a:r>
                      <a:r>
                        <a:rPr lang="en-US" sz="2600" u="none" strike="noStrike" dirty="0">
                          <a:effectLst/>
                        </a:rPr>
                        <a:t>reliable time stamps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38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Error </a:t>
                      </a:r>
                      <a:r>
                        <a:rPr lang="en-US" sz="2600" u="none" strike="noStrike" dirty="0">
                          <a:effectLst/>
                        </a:rPr>
                        <a:t>recovery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Scope </a:t>
                      </a:r>
                      <a:r>
                        <a:rPr lang="en-US" sz="2600" u="none" strike="noStrike" dirty="0">
                          <a:effectLst/>
                        </a:rPr>
                        <a:t>session security attributes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38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Authentication </a:t>
                      </a:r>
                      <a:r>
                        <a:rPr lang="en-US" sz="2600" u="none" strike="noStrike" dirty="0">
                          <a:effectLst/>
                        </a:rPr>
                        <a:t>failure behavior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Limit </a:t>
                      </a:r>
                      <a:r>
                        <a:rPr lang="en-US" sz="2600" u="none" strike="noStrike" dirty="0">
                          <a:effectLst/>
                        </a:rPr>
                        <a:t>concurrent sessions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386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Permitted </a:t>
                      </a:r>
                      <a:r>
                        <a:rPr lang="en-US" sz="2600" u="none" strike="noStrike" dirty="0">
                          <a:effectLst/>
                        </a:rPr>
                        <a:t>pre-authentication </a:t>
                      </a:r>
                      <a:r>
                        <a:rPr lang="en-US" sz="2600" u="none" strike="noStrike" dirty="0" smtClean="0">
                          <a:effectLst/>
                        </a:rPr>
                        <a:t>actions 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Inactivity </a:t>
                      </a:r>
                      <a:r>
                        <a:rPr lang="en-US" sz="2600" u="none" strike="noStrike" dirty="0">
                          <a:effectLst/>
                        </a:rPr>
                        <a:t>lock/unlock behavior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38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Prevent </a:t>
                      </a:r>
                      <a:r>
                        <a:rPr lang="en-US" sz="2600" u="none" strike="noStrike" dirty="0">
                          <a:effectLst/>
                        </a:rPr>
                        <a:t>&amp; detect authentication forgery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Inactivity </a:t>
                      </a:r>
                      <a:r>
                        <a:rPr lang="en-US" sz="2600" u="none" strike="noStrike" dirty="0">
                          <a:effectLst/>
                        </a:rPr>
                        <a:t>session termination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756809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Prevent </a:t>
                      </a:r>
                      <a:r>
                        <a:rPr lang="en-US" sz="2600" u="none" strike="noStrike" dirty="0">
                          <a:effectLst/>
                        </a:rPr>
                        <a:t>&amp; detect use of copied </a:t>
                      </a:r>
                      <a:r>
                        <a:rPr lang="en-US" sz="2600" u="none" strike="noStrike" dirty="0" smtClean="0">
                          <a:effectLst/>
                        </a:rPr>
                        <a:t>authentication </a:t>
                      </a:r>
                      <a:r>
                        <a:rPr lang="en-US" sz="2600" u="none" strike="noStrike" dirty="0">
                          <a:effectLst/>
                        </a:rPr>
                        <a:t>data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u="none" strike="noStrike" dirty="0" smtClean="0">
                          <a:effectLst/>
                        </a:rPr>
                        <a:t>- Segmentation of different types of communication (e.g., user vs. admin)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756809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Different privileges of local vs. remote users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</a:t>
                      </a:r>
                      <a:r>
                        <a:rPr lang="en-US" sz="2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600" u="none" strike="noStrike" dirty="0" smtClean="0">
                          <a:effectLst/>
                        </a:rPr>
                        <a:t>Specify </a:t>
                      </a:r>
                      <a:r>
                        <a:rPr lang="en-US" sz="2600" u="none" strike="noStrike" dirty="0">
                          <a:effectLst/>
                        </a:rPr>
                        <a:t>which endpoints initiate connection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38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Limit </a:t>
                      </a:r>
                      <a:r>
                        <a:rPr lang="en-US" sz="2600" u="none" strike="noStrike" dirty="0">
                          <a:effectLst/>
                        </a:rPr>
                        <a:t>authentication feedback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 Deny session based on attributes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  <a:tr h="756809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smtClean="0">
                          <a:effectLst/>
                        </a:rPr>
                        <a:t>-</a:t>
                      </a:r>
                      <a:r>
                        <a:rPr lang="en-US" sz="2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600" u="none" strike="noStrike" dirty="0" smtClean="0">
                          <a:effectLst/>
                        </a:rPr>
                        <a:t>Control </a:t>
                      </a:r>
                      <a:r>
                        <a:rPr lang="en-US" sz="2600" u="none" strike="noStrike" dirty="0">
                          <a:effectLst/>
                        </a:rPr>
                        <a:t>who can change security attributes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u="none" strike="noStrike" dirty="0" smtClean="0">
                          <a:effectLst/>
                        </a:rPr>
                        <a:t>- Force re-authentication when needed</a:t>
                      </a:r>
                      <a:endParaRPr lang="en-US" sz="26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Key destruction</a:t>
                      </a:r>
                      <a:r>
                        <a:rPr lang="en-US" sz="2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99" marR="6799" marT="6799" marB="0" anchor="b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8"/>
            <a:ext cx="10515600" cy="1325563"/>
          </a:xfrm>
        </p:spPr>
        <p:txBody>
          <a:bodyPr/>
          <a:lstStyle/>
          <a:p>
            <a:r>
              <a:rPr lang="en-US" dirty="0" smtClean="0"/>
              <a:t>What Makes it Different &amp;Who Would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47466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tool would facilitate capture of detailed architecture and design requirements during the solution phase of a project, and enable testing and documentation of those requirements </a:t>
            </a:r>
          </a:p>
          <a:p>
            <a:r>
              <a:rPr lang="en-US" dirty="0" smtClean="0"/>
              <a:t>Facilitate enumeration of requirements using a user configurable library of hierarchical security requirements packages, and standardized Threat Model taxonomy with mitigating controls. </a:t>
            </a:r>
          </a:p>
          <a:p>
            <a:r>
              <a:rPr lang="en-US" dirty="0" smtClean="0"/>
              <a:t>The requirements library and taxonomy could be community developed</a:t>
            </a:r>
          </a:p>
          <a:p>
            <a:r>
              <a:rPr lang="en-US" dirty="0" smtClean="0"/>
              <a:t>Initially, security architects / engineers  and consultants would use the tool</a:t>
            </a:r>
          </a:p>
          <a:p>
            <a:r>
              <a:rPr lang="en-US" dirty="0" smtClean="0"/>
              <a:t>Ultimately, it should be simple enough for developers to use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en-US" dirty="0" smtClean="0"/>
              <a:t>Brief History of Security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038"/>
            <a:ext cx="10515600" cy="5072062"/>
          </a:xfrm>
        </p:spPr>
        <p:txBody>
          <a:bodyPr>
            <a:normAutofit/>
          </a:bodyPr>
          <a:lstStyle/>
          <a:p>
            <a:r>
              <a:rPr lang="en-US" dirty="0" smtClean="0"/>
              <a:t>Once upon a time there was a lot of interest in Security Engineering as a scientific discipline even in the commercial sector</a:t>
            </a:r>
          </a:p>
          <a:p>
            <a:r>
              <a:rPr lang="en-US" dirty="0" smtClean="0"/>
              <a:t>Then, COTS products began to evolve and they filled a gap—whether completely or not</a:t>
            </a:r>
          </a:p>
          <a:p>
            <a:r>
              <a:rPr lang="en-US" dirty="0" smtClean="0"/>
              <a:t>Build vs. Buy cost trade-off considerations</a:t>
            </a:r>
          </a:p>
          <a:p>
            <a:r>
              <a:rPr lang="en-US" dirty="0" smtClean="0"/>
              <a:t>Business pushed back and dropped support for applying full Security Engineering (except perhaps with Defense security)</a:t>
            </a:r>
          </a:p>
          <a:p>
            <a:r>
              <a:rPr lang="en-US" dirty="0" smtClean="0"/>
              <a:t>As a result, at least in non-research circles, we do the best we can with the COTS products we are given</a:t>
            </a:r>
            <a:r>
              <a:rPr lang="en-US" dirty="0"/>
              <a:t> </a:t>
            </a:r>
            <a:r>
              <a:rPr lang="en-US" dirty="0" smtClean="0"/>
              <a:t>– leaving gaps that may or may not be addressed</a:t>
            </a:r>
          </a:p>
          <a:p>
            <a:r>
              <a:rPr lang="en-US" dirty="0" smtClean="0"/>
              <a:t>Security Engineering as a formal discipline does not exist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909-2A17-462F-B320-FFB5449031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3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13269</TotalTime>
  <Words>5812</Words>
  <Application>Microsoft Office PowerPoint</Application>
  <PresentationFormat>Widescreen</PresentationFormat>
  <Paragraphs>915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Times New Roman</vt:lpstr>
      <vt:lpstr>Office Theme</vt:lpstr>
      <vt:lpstr>Enumerating software security design flaws throughout the SSDLC</vt:lpstr>
      <vt:lpstr>Speaker Background</vt:lpstr>
      <vt:lpstr>Acknowledgments</vt:lpstr>
      <vt:lpstr>Theory</vt:lpstr>
      <vt:lpstr>This is a Work In Progress</vt:lpstr>
      <vt:lpstr>This Tool Will Go from This …</vt:lpstr>
      <vt:lpstr>To This … Summary of Requirements for TLS Connection</vt:lpstr>
      <vt:lpstr>What Makes it Different &amp;Who Would Use It</vt:lpstr>
      <vt:lpstr>Brief History of Security Engineering</vt:lpstr>
      <vt:lpstr>Requirements &amp; Security</vt:lpstr>
      <vt:lpstr>Solution Space Security Engineering Challenges</vt:lpstr>
      <vt:lpstr>Common Criteria  Security Functional Requirements</vt:lpstr>
      <vt:lpstr>Uncommon Body of Knowledge – Modeling Research</vt:lpstr>
      <vt:lpstr>Modeling Capabilities vs. OWASP Top 10 </vt:lpstr>
      <vt:lpstr>Current State of Insecurity Engineering</vt:lpstr>
      <vt:lpstr>Architect / Design / Solution Space Activities</vt:lpstr>
      <vt:lpstr>Unit, Integration &amp; QA Testing of Security</vt:lpstr>
      <vt:lpstr>How to Establish Order from Chaos</vt:lpstr>
      <vt:lpstr>Variables to Capture, Characterize &amp; Control</vt:lpstr>
      <vt:lpstr>Variables to Capture, Characterize &amp; Control (cont’d)</vt:lpstr>
      <vt:lpstr>Reusing Common Criteria (CC) Security Functional Requirements (SFRs)</vt:lpstr>
      <vt:lpstr>TLS Use Case</vt:lpstr>
      <vt:lpstr>SFR Reusable Packages – Security Requirements Packages</vt:lpstr>
      <vt:lpstr>Security Requirements Packages (cont’d)</vt:lpstr>
      <vt:lpstr>Security Tactics &amp; Goals – Authenticate Users</vt:lpstr>
      <vt:lpstr>Security Tactics &amp; Goals – Confidentiality</vt:lpstr>
      <vt:lpstr>Security Tactics &amp; Goals – Integrity</vt:lpstr>
      <vt:lpstr>CC SFR Dependency Tables (example)</vt:lpstr>
      <vt:lpstr>STRIDE Based Threat Modeling</vt:lpstr>
      <vt:lpstr>Spoof Client Threat Tree (Partial)</vt:lpstr>
      <vt:lpstr>Codifying Standard Threat Model (Example)</vt:lpstr>
      <vt:lpstr>Standardizing Threat Mitigations (Example)</vt:lpstr>
      <vt:lpstr>Standardized Tool-Based Threat Modeling </vt:lpstr>
      <vt:lpstr>Proof of Concept</vt:lpstr>
      <vt:lpstr>Proof of Concept – Threat Modeling Input</vt:lpstr>
      <vt:lpstr>Requirements Output</vt:lpstr>
      <vt:lpstr>All TLS SFRs</vt:lpstr>
      <vt:lpstr>Summary of Requirements for TLS Connection</vt:lpstr>
      <vt:lpstr>What We Demonstrated</vt:lpstr>
      <vt:lpstr>Requirements for a Complete Tool</vt:lpstr>
      <vt:lpstr>Requirements for a Complete Tool (cont’d)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Makes This Approach Unique</vt:lpstr>
      <vt:lpstr>Benefits of Such a Methodology/Tool </vt:lpstr>
      <vt:lpstr>Benefits of Such a Methodology/Tool (cont’d)</vt:lpstr>
      <vt:lpstr>Theory – Did we come close to proving?</vt:lpstr>
      <vt:lpstr>Future of this Tool</vt:lpstr>
      <vt:lpstr>Wrap-Up</vt:lpstr>
      <vt:lpstr>Contact Info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Tool for Security Functionality (DATSecFun)</dc:title>
  <dc:creator>jwillis</dc:creator>
  <cp:lastModifiedBy>jwillis</cp:lastModifiedBy>
  <cp:revision>185</cp:revision>
  <cp:lastPrinted>2016-09-26T10:54:55Z</cp:lastPrinted>
  <dcterms:created xsi:type="dcterms:W3CDTF">2016-01-16T15:14:19Z</dcterms:created>
  <dcterms:modified xsi:type="dcterms:W3CDTF">2017-11-01T10:17:29Z</dcterms:modified>
</cp:coreProperties>
</file>