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6172200" y="6172200"/>
            <a:ext cx="25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57199" y="617220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810000" y="6172200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793289" y="4372167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43000" y="731520"/>
            <a:ext cx="64008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 https://www.owasp.org/index.php/Category:OWASP_CSRFGuard_Project" TargetMode="External"/><Relationship Id="rId4" Type="http://schemas.openxmlformats.org/officeDocument/2006/relationships/hyperlink" Target="mailto:azzeddine.ramrami@owasp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owasp.org/index.php/OWASP_Security_Knowledge_Framework#tab=Main" TargetMode="External"/><Relationship Id="rId4" Type="http://schemas.openxmlformats.org/officeDocument/2006/relationships/hyperlink" Target="mailto:glenn.ten.cate@owasp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ebGoat/WebGoat/wiki" TargetMode="External"/><Relationship Id="rId4" Type="http://schemas.openxmlformats.org/officeDocument/2006/relationships/hyperlink" Target="mailto:nanne.baars@outlook.com" TargetMode="External"/><Relationship Id="rId5" Type="http://schemas.openxmlformats.org/officeDocument/2006/relationships/hyperlink" Target="mailto:jason.white@owasp.org" TargetMode="External"/><Relationship Id="rId6" Type="http://schemas.openxmlformats.org/officeDocument/2006/relationships/hyperlink" Target="mailto:webgoat@owasp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wasp.org/index.php/OWASP_Java_HTML_Sanitizer_Project" TargetMode="External"/><Relationship Id="rId4" Type="http://schemas.openxmlformats.org/officeDocument/2006/relationships/hyperlink" Target="mailto:jim.manico@owasp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wasp.org/index.php/OWASP_Java_Encoder_Project" TargetMode="External"/><Relationship Id="rId4" Type="http://schemas.openxmlformats.org/officeDocument/2006/relationships/hyperlink" Target="mailto:jim.manico@owasp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wasp.org/index.php/OWASP_Security_Logging_Project" TargetMode="External"/><Relationship Id="rId4" Type="http://schemas.openxmlformats.org/officeDocument/2006/relationships/hyperlink" Target="mailto:sytze.vonkoningsveld@owasp.org" TargetMode="External"/><Relationship Id="rId5" Type="http://schemas.openxmlformats.org/officeDocument/2006/relationships/hyperlink" Target="mailto:august.detlefsen@owasp.org" TargetMode="External"/><Relationship Id="rId6" Type="http://schemas.openxmlformats.org/officeDocument/2006/relationships/hyperlink" Target="mailto:milton.smith@owasp.org" TargetMode="External"/><Relationship Id="rId7" Type="http://schemas.openxmlformats.org/officeDocument/2006/relationships/hyperlink" Target="https://www.owasp.org/index.php/OWASP_Security_Logging_Project#tab=Roadmap__26_Getting_Involv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wasp.org/index.php/OWASP_Mobile_Security_Project#tab=Guide_Development_Project" TargetMode="External"/><Relationship Id="rId4" Type="http://schemas.openxmlformats.org/officeDocument/2006/relationships/hyperlink" Target="mailto:milan@owasp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wasp.org/index.php/Category:OWASP_Code_Review_Project" TargetMode="External"/><Relationship Id="rId4" Type="http://schemas.openxmlformats.org/officeDocument/2006/relationships/hyperlink" Target="mailto:gary.robinson@owasp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wasp.org/index.php/Category:OWASP_Vicnum_Project" TargetMode="External"/><Relationship Id="rId4" Type="http://schemas.openxmlformats.org/officeDocument/2006/relationships/hyperlink" Target="https://www.owasp.org/index.php/Category:OWASP_Vicnum_Project" TargetMode="External"/><Relationship Id="rId5" Type="http://schemas.openxmlformats.org/officeDocument/2006/relationships/hyperlink" Target="mailto:mordecai.kraushar@owasp.org " TargetMode="External"/><Relationship Id="rId6" Type="http://schemas.openxmlformats.org/officeDocument/2006/relationships/hyperlink" Target="mailto:nicole.becher@owasp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  https://www.owasp.org/index.php/OWASP_OWT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8100" y="971875"/>
            <a:ext cx="9067800" cy="4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518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marR="0" rtl="0">
              <a:spcBef>
                <a:spcPts val="0"/>
              </a:spcBef>
              <a:buNone/>
            </a:pPr>
            <a:r>
              <a:rPr b="1" i="0" lang="en-US" sz="518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SUMMIT EU 2016</a:t>
            </a:r>
          </a:p>
          <a:p>
            <a:pPr lvl="0" marR="0" rtl="0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JUNE 28th &amp; 29th </a:t>
            </a:r>
          </a:p>
          <a:p>
            <a:pPr lvl="0" marR="0" rtl="0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OWASP Project Agenda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 b="1" sz="518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CSRFGuard Project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CSRFGuard 5 overview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What’s new in CSRFGuard 5?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Integration of CSRFGuard with Apache Shiro and Mod_Security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Virtual Machine Appliance with CSRFGuard under Apache Tomcat, Jboss AS, WebSpere, etc.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Roadmap 2016/2017: adding cognitive security techniques in CSRFGuard, adding XSS protection, Input Validation &amp; Data Sanitization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Azzeddine Ramrami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6675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760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OWASP Security Knowledge Framework  Project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What’s cooking (new release coming up)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Revalidate the knowledge-base items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Revalidate the code examples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Add code examples for Java / Go / Ruby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Gathering feedback for improvements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Improve the enhancement tickets in github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Team up with the Hackademic/ASVS project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Glenn Ten Cate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u="sng">
                <a:solidFill>
                  <a:schemeClr val="hlink"/>
                </a:solidFill>
                <a:hlinkClick r:id="rId3"/>
              </a:rPr>
              <a:t>OWASP WebGoat Project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What’s new with WebGoat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Refactoring: finalize the migration to Spring Boot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Establish new lesson format.  Teaching vs Hacking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Establish a template for new lessons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Make translations easier (without forking WebGoat Repo)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New lessons ideas (simple to implement)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ReDoS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….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1800" u="sng">
                <a:solidFill>
                  <a:schemeClr val="accent5"/>
                </a:solidFill>
                <a:hlinkClick r:id="rId4"/>
              </a:rPr>
              <a:t>Nanne Baars</a:t>
            </a:r>
            <a:r>
              <a:rPr lang="en-US" sz="2400"/>
              <a:t>,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Jason White</a:t>
            </a:r>
            <a:r>
              <a:rPr lang="en-US" sz="1800"/>
              <a:t>, </a:t>
            </a:r>
            <a:r>
              <a:rPr lang="en-US" sz="1800" u="sng">
                <a:solidFill>
                  <a:schemeClr val="accent5"/>
                </a:solidFill>
                <a:hlinkClick r:id="rId6"/>
              </a:rPr>
              <a:t>Bruce Mayhew</a:t>
            </a:r>
            <a:r>
              <a:rPr lang="en-US" sz="1800"/>
              <a:t>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47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OWASP Java HTML Sanitizer Project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The OWASP Java HTML Sanitizer is a secure coding library which lets you include HTML authored by third-parties in your web application while protecting against XSS.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Allows for simple programmatic POSITIVE policy configuration (see below). No XML config.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Actively maintained by Mike Samuel from Google's AppSec team.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High performance and low memory utilization.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Java 1.5+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6675" y="91572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Jim Manico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47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OWASP Java Encoder Project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Java 1.5+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Simple-to-use drop-in high-performance encoder class with no dependencies and little baggage.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This project will help Java web developers defend against Cross Site Scripting!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Provides numerous encoding functions to help defend against XSS in a variety of different HTML, JavaScript, XML and CSS contexts.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6675" y="91572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Jim Manico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674" y="0"/>
            <a:ext cx="898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Security Logging Project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6675" y="11057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Sytze van Koningsveld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August Detlefsen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Milton Smith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OWASP Security Logging Project.  What is it?  Benefits?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Improve adoption into other OWASP projects.  Some success w/AppSensor.  Other opportunities, WebGoat?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Review/consider comments from Dave Wichers: improve project documentation, review/improve </a:t>
            </a:r>
            <a:r>
              <a:rPr lang="en-US" u="sng">
                <a:solidFill>
                  <a:schemeClr val="accent5"/>
                </a:solidFill>
                <a:hlinkClick r:id="rId7"/>
              </a:rPr>
              <a:t>roadmap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Establish regular project cadence: delivery, documentation, bug/vuln fixing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Milton, also looking to gauge interest in moving non-OWASP project under OWASP.  SSL/TLS scanner DeepViolet, runs via cmd line, desktop gui app,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Mobile Security Project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OWASP MSTG (Mobile Security Testing Guide) V1 as final deliverable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MSTG Beta 2 is already being finalized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Android and iOS OS level cheat sheets to be done till Nov 2016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Starting/Revising projects on Mobile Forensics.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Secure Coding guidelines document for Android and iOS to be started by Aug 2016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Milan Singh Thakur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u="sng">
                <a:solidFill>
                  <a:schemeClr val="hlink"/>
                </a:solidFill>
                <a:hlinkClick r:id="rId3"/>
              </a:rPr>
              <a:t>OWASP Code Review Project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OWASP Code Review Guide, version 2.0, is nearly at an end.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Now alpha is complete, it’s time for a more technical review of the beta version.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9"/>
            </a:pPr>
            <a:r>
              <a:rPr lang="en-US" sz="2000">
                <a:solidFill>
                  <a:schemeClr val="dk1"/>
                </a:solidFill>
              </a:rPr>
              <a:t>Reviews could take around 30 minutes, so easy to manage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Our ask is that summit participants take a technology or subject they know well and review that part of the guide, e.g.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CSRF on struts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IIS error configuration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XSS on IIS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Gary Robinson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Vicnum Projec</a:t>
            </a:r>
            <a:r>
              <a:rPr lang="en-US" sz="4200" u="sng">
                <a:solidFill>
                  <a:schemeClr val="hlink"/>
                </a:solidFill>
                <a:hlinkClick r:id="rId4"/>
              </a:rPr>
              <a:t>t</a:t>
            </a:r>
            <a:r>
              <a:rPr lang="en-US" sz="4200"/>
              <a:t> 2.0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Vicnum Update Roadmap 2016.  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Releasing Vulnerable API as public beta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Building front end on vulnerable API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Continue to solicit input from community on API Vulnerabilities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Develop an OWASP API Top 10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Integrate other OWASP other projects (tool &amp; documentation)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New Vulnerable Web Apps in the pipeline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Quicker incorporation of modern frameworks/stacks for testing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Incorporating as Brooklyn Chapter Project (Bev Corwin)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Mordecai Kraushar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Nicole Becher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OWTF Project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OWTF Reboot Architecture changes - distributed, scalable framework review.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Introduction to using OWTF in real pentest.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Writing new plugins - grep, passive, semi-passive, active.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Supporting Python 2.7/3.x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Documentation review.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Managing and integrating Google Summer of Code and OWASP Summer, and Winter Code Sprint projects into OWTF.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BONUS: Supporting OWTF on Windows. 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rgbClr val="F6B26B"/>
                </a:solidFill>
              </a:rPr>
              <a:t>Bharadwaj Machiraju, Viyat Bhalodia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