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40"/>
  </p:notesMasterIdLst>
  <p:sldIdLst>
    <p:sldId id="256" r:id="rId2"/>
    <p:sldId id="275" r:id="rId3"/>
    <p:sldId id="277" r:id="rId4"/>
    <p:sldId id="287" r:id="rId5"/>
    <p:sldId id="257" r:id="rId6"/>
    <p:sldId id="285" r:id="rId7"/>
    <p:sldId id="291" r:id="rId8"/>
    <p:sldId id="288" r:id="rId9"/>
    <p:sldId id="296" r:id="rId10"/>
    <p:sldId id="298" r:id="rId11"/>
    <p:sldId id="297" r:id="rId12"/>
    <p:sldId id="323" r:id="rId13"/>
    <p:sldId id="299" r:id="rId14"/>
    <p:sldId id="333" r:id="rId15"/>
    <p:sldId id="334" r:id="rId16"/>
    <p:sldId id="301" r:id="rId17"/>
    <p:sldId id="324" r:id="rId18"/>
    <p:sldId id="289" r:id="rId19"/>
    <p:sldId id="290" r:id="rId20"/>
    <p:sldId id="305" r:id="rId21"/>
    <p:sldId id="306" r:id="rId22"/>
    <p:sldId id="307" r:id="rId23"/>
    <p:sldId id="330" r:id="rId24"/>
    <p:sldId id="331" r:id="rId25"/>
    <p:sldId id="332" r:id="rId26"/>
    <p:sldId id="308" r:id="rId27"/>
    <p:sldId id="309" r:id="rId28"/>
    <p:sldId id="310" r:id="rId29"/>
    <p:sldId id="325" r:id="rId30"/>
    <p:sldId id="312" r:id="rId31"/>
    <p:sldId id="313" r:id="rId32"/>
    <p:sldId id="314" r:id="rId33"/>
    <p:sldId id="327" r:id="rId34"/>
    <p:sldId id="315" r:id="rId35"/>
    <p:sldId id="316" r:id="rId36"/>
    <p:sldId id="317" r:id="rId37"/>
    <p:sldId id="320" r:id="rId38"/>
    <p:sldId id="259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4BD8B-60E5-D740-88D5-4D536EFBBC6E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4F7D-1016-D04A-9D5E-739A6C83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4F7D-1016-D04A-9D5E-739A6C83D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4F7D-1016-D04A-9D5E-739A6C83D4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4F7D-1016-D04A-9D5E-739A6C83D4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4F7D-1016-D04A-9D5E-739A6C83D4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4F7D-1016-D04A-9D5E-739A6C83D4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4F7D-1016-D04A-9D5E-739A6C83D4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4F7D-1016-D04A-9D5E-739A6C83D4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3936"/>
            <a:ext cx="7772400" cy="73380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j-ea"/>
                <a:cs typeface="DIN Alternate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772400" cy="6583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n-ea"/>
                <a:cs typeface="DIN Alternate 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IN Alternate Bold"/>
                <a:cs typeface="DIN Alternate Bold"/>
              </a:defRPr>
            </a:lvl1pPr>
          </a:lstStyle>
          <a:p>
            <a:fld id="{3FD5610E-9130-CE4D-80CE-0A2033F605A7}" type="datetimeFigureOut">
              <a:rPr lang="en-US" smtClean="0"/>
              <a:pPr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IN Alternate Bold"/>
                <a:cs typeface="DIN Alternate Bold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IN Alternate Bold"/>
                <a:cs typeface="DIN Alternate Bold"/>
              </a:defRPr>
            </a:lvl1pPr>
          </a:lstStyle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726948"/>
            <a:ext cx="3657600" cy="870966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383241"/>
            <a:ext cx="3657600" cy="4165227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1597914"/>
            <a:ext cx="3657600" cy="2688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13532"/>
            <a:ext cx="7776882" cy="761238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342900"/>
            <a:ext cx="5486400" cy="2733115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3886200"/>
            <a:ext cx="7776882" cy="712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16356"/>
            <a:ext cx="7776882" cy="759758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342900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3886200"/>
            <a:ext cx="7776882" cy="712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1841575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342900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1841575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342900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1841575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400051"/>
            <a:ext cx="1600200" cy="41945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0051"/>
            <a:ext cx="6019800" cy="419457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1856"/>
            <a:ext cx="7770813" cy="319276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732865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43350"/>
            <a:ext cx="7770813" cy="65554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7" y="318488"/>
            <a:ext cx="5031609" cy="253185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42950"/>
            <a:ext cx="7770813" cy="130730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j-ea"/>
                <a:cs typeface="DIN Alternate Bold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067486"/>
            <a:ext cx="7770813" cy="96146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n-ea"/>
                <a:cs typeface="DIN Alternate Bol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IN Alternate Bold"/>
                <a:cs typeface="DIN Alternate Bold"/>
              </a:defRPr>
            </a:lvl1pPr>
          </a:lstStyle>
          <a:p>
            <a:fld id="{3FD5610E-9130-CE4D-80CE-0A2033F605A7}" type="datetimeFigureOut">
              <a:rPr lang="en-US" smtClean="0"/>
              <a:pPr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IN Alternate Bold"/>
                <a:cs typeface="DIN Alternate Bold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IN Alternate Bold"/>
                <a:cs typeface="DIN Alternate Bold"/>
              </a:defRPr>
            </a:lvl1pPr>
          </a:lstStyle>
          <a:p>
            <a:fld id="{202AF99E-6D66-3D44-9507-B45798075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768"/>
            <a:ext cx="7770813" cy="10724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20404"/>
            <a:ext cx="3611880" cy="327421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320404"/>
            <a:ext cx="3611880" cy="327421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768"/>
            <a:ext cx="7770813" cy="107240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63171"/>
            <a:ext cx="3611880" cy="4605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28800"/>
            <a:ext cx="3611880" cy="27658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163171"/>
            <a:ext cx="3611880" cy="4605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1828800"/>
            <a:ext cx="3611880" cy="27658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1643903"/>
            <a:ext cx="3429000" cy="1191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1643903"/>
            <a:ext cx="3429000" cy="1191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728662"/>
            <a:ext cx="3657600" cy="8715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342901"/>
            <a:ext cx="3657600" cy="42517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1600201"/>
            <a:ext cx="3657600" cy="26860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90768"/>
            <a:ext cx="7770813" cy="10724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314451"/>
            <a:ext cx="7770813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FD5610E-9130-CE4D-80CE-0A2033F605A7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02AF99E-6D66-3D44-9507-B457980756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DIN Alternate Bold"/>
          <a:ea typeface="+mj-ea"/>
          <a:cs typeface="DIN Alternate Bold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7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DIN Alternate Bold"/>
          <a:ea typeface="+mn-ea"/>
          <a:cs typeface="DIN Alternate Bold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7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DIN Alternate Bold"/>
          <a:ea typeface="+mn-ea"/>
          <a:cs typeface="DIN Alternate Bold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DIN Alternate Bold"/>
          <a:ea typeface="+mn-ea"/>
          <a:cs typeface="DIN Alternate Bold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DIN Alternate Bold"/>
          <a:ea typeface="+mn-ea"/>
          <a:cs typeface="DIN Alternate Bold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DIN Alternate Bold"/>
          <a:ea typeface="+mn-ea"/>
          <a:cs typeface="DIN Alternate Bold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ecurity.in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secx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jinabraham/Mobile-Security-Framework-MobSF/wiki/2.-Configure-MobSF-Dynamic-Analysis-Environment-in-your-Android-Device-or-V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inabraham/Mobile-Security-Framework/issues" TargetMode="External"/><Relationship Id="rId4" Type="http://schemas.openxmlformats.org/officeDocument/2006/relationships/hyperlink" Target="https://github.com/ajinabraham/Mobile-Security-Framework-MobSF/wiki" TargetMode="External"/><Relationship Id="rId5" Type="http://schemas.openxmlformats.org/officeDocument/2006/relationships/hyperlink" Target="https://opsecx.com/index.php/product/automated-mobile-application-security-assessment-with-mobsf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jinabraham/YSO-Mobile-Security-Framework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494" y="394931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0000"/>
                </a:solidFill>
                <a:effectLst/>
              </a:rPr>
            </a:br>
            <a:r>
              <a:rPr lang="en-US" sz="3200" b="1" dirty="0" smtClean="0">
                <a:solidFill>
                  <a:srgbClr val="000000"/>
                </a:solidFill>
                <a:effectLst/>
              </a:rPr>
              <a:t>Ajin Abraham</a:t>
            </a:r>
            <a:endParaRPr lang="en-US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389" y="764114"/>
            <a:ext cx="8430611" cy="131445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Automated Mobile Application Security Testing with </a:t>
            </a:r>
          </a:p>
          <a:p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Mobile </a:t>
            </a:r>
            <a:r>
              <a:rPr lang="en-US" sz="54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Security Framework</a:t>
            </a:r>
          </a:p>
        </p:txBody>
      </p:sp>
      <p:pic>
        <p:nvPicPr>
          <p:cNvPr id="4" name="Picture 3" descr="MobSecFa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90" y="3002355"/>
            <a:ext cx="2893386" cy="16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1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586"/>
            <a:ext cx="7770813" cy="10724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Static Analysis &amp; Some Statistics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7634"/>
            <a:ext cx="7770813" cy="31927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Static Analysis on Top Financial Apps - Criteria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effectLst/>
              </a:rPr>
              <a:t>SSL bypass in Native Code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effectLst/>
              </a:rPr>
              <a:t>SSL bypass in </a:t>
            </a:r>
            <a:r>
              <a:rPr lang="en-US" sz="2600" dirty="0" err="1" smtClean="0">
                <a:solidFill>
                  <a:srgbClr val="000000"/>
                </a:solidFill>
                <a:effectLst/>
              </a:rPr>
              <a:t>WebView</a:t>
            </a:r>
            <a:endParaRPr lang="en-US" sz="2600" dirty="0" smtClean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600" dirty="0" smtClean="0">
                <a:solidFill>
                  <a:srgbClr val="000000"/>
                </a:solidFill>
                <a:effectLst/>
              </a:rPr>
              <a:t>Weak Crypto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effectLst/>
              </a:rPr>
              <a:t>Remote Web View Debugging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effectLst/>
              </a:rPr>
              <a:t>Hardcoded Secrets</a:t>
            </a:r>
            <a:endParaRPr lang="en-US" sz="26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3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98" y="375408"/>
            <a:ext cx="7770813" cy="5769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Top Indian Bank Apps Analyzed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 descr="b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23" y="1136484"/>
            <a:ext cx="6244467" cy="37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0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25602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Face palm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3" y="1042727"/>
            <a:ext cx="7415222" cy="36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1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3941"/>
            <a:ext cx="7770813" cy="10724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Top Indian Wallet Apps Analyzed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 descr="wal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10" y="1276344"/>
            <a:ext cx="7366477" cy="3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2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70" y="153190"/>
            <a:ext cx="7770813" cy="107240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Top EU Bank Apps Analyzed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6-06-30 at 8.09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0" y="1382889"/>
            <a:ext cx="8003346" cy="35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63232"/>
            <a:ext cx="7770813" cy="107240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Top EU Wallet Apps Analyzed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6-06-30 at 8.2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3" y="818914"/>
            <a:ext cx="8871651" cy="35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15073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Observations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47" y="1635979"/>
            <a:ext cx="7770813" cy="271995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State of Mobile App Security, Not evolved as Web Security.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Most common issue are: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effectLst/>
              </a:rPr>
              <a:t>Indian Apps: SSL Bypass in (Both Native Code and </a:t>
            </a:r>
            <a:r>
              <a:rPr lang="en-US" sz="2600" dirty="0" err="1" smtClean="0">
                <a:solidFill>
                  <a:srgbClr val="000000"/>
                </a:solidFill>
                <a:effectLst/>
              </a:rPr>
              <a:t>WebView</a:t>
            </a:r>
            <a:r>
              <a:rPr lang="en-US" sz="2600" dirty="0" smtClean="0">
                <a:solidFill>
                  <a:srgbClr val="000000"/>
                </a:solidFill>
                <a:effectLst/>
              </a:rPr>
              <a:t>)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effectLst/>
              </a:rPr>
              <a:t>European Apps : Weak Crypto and Hardcoded Secrets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SSL Error bypassed in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WebViews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are really really bad.</a:t>
            </a:r>
          </a:p>
        </p:txBody>
      </p:sp>
    </p:spTree>
    <p:extLst>
      <p:ext uri="{BB962C8B-B14F-4D97-AF65-F5344CB8AC3E}">
        <p14:creationId xmlns:p14="http://schemas.microsoft.com/office/powerpoint/2010/main" val="118115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Real-world Exploitation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paytm_censor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8051"/>
            <a:ext cx="9144000" cy="409544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880881" y="3218371"/>
            <a:ext cx="4090466" cy="14618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-138310" y="3275743"/>
            <a:ext cx="551425" cy="21927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1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00583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Dynamic Analyzer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pic>
        <p:nvPicPr>
          <p:cNvPr id="15" name="Picture 14" descr="68ec3d44-ef8f-11e4-97e2-b26a3d7238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41" y="2330573"/>
            <a:ext cx="3517610" cy="15355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44" y="2802164"/>
            <a:ext cx="813656" cy="61024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1315503" y="2915089"/>
            <a:ext cx="153028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51249" y="2915089"/>
            <a:ext cx="95520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2785" y="3877196"/>
            <a:ext cx="284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Mobile Security Framework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4150" y="27049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INPUT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79350" y="2816898"/>
            <a:ext cx="163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Android VM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Or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Android Device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pic>
        <p:nvPicPr>
          <p:cNvPr id="24" name="Picture 23" descr="icon_im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644924"/>
            <a:ext cx="1247590" cy="9356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918985" y="3600198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REPORT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19" y="2078633"/>
            <a:ext cx="1069919" cy="802439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660137" y="2981953"/>
            <a:ext cx="1112550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18986" y="2330573"/>
            <a:ext cx="98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OUTPUT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925" y="3907367"/>
            <a:ext cx="1258213" cy="9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2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3595"/>
            <a:ext cx="7770813" cy="10724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Dynamic Analyzer - Architecture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4544" y="1135998"/>
            <a:ext cx="2310385" cy="222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406" y="1135998"/>
            <a:ext cx="2310385" cy="32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DIN Alternate Bold"/>
                <a:cs typeface="DIN Alternate Bold"/>
              </a:rPr>
              <a:t>Dynamic Analyzer</a:t>
            </a:r>
            <a:endParaRPr lang="en-US" b="1" dirty="0">
              <a:solidFill>
                <a:schemeClr val="tx1"/>
              </a:solidFill>
              <a:latin typeface="DIN Alternate Bold"/>
              <a:cs typeface="DIN Alternate Bold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15791" y="1537610"/>
            <a:ext cx="3978753" cy="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15791" y="1900558"/>
            <a:ext cx="3978753" cy="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808752" y="2035037"/>
            <a:ext cx="1878049" cy="1166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DIN Alternate Bold"/>
                <a:cs typeface="DIN Alternate Bold"/>
              </a:rPr>
              <a:t>AGENTS</a:t>
            </a:r>
            <a:endParaRPr lang="en-US" dirty="0">
              <a:solidFill>
                <a:srgbClr val="FFFFFF"/>
              </a:solidFill>
              <a:latin typeface="DIN Alternate Bold"/>
              <a:cs typeface="DIN Alternate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4969" y="1191227"/>
            <a:ext cx="211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Install and Run APK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62302" y="3534194"/>
            <a:ext cx="3442626" cy="1204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DIN Alternate Bold"/>
                <a:cs typeface="DIN Alternate Bold"/>
              </a:rPr>
              <a:t>HTTP(S) Proxy</a:t>
            </a:r>
            <a:endParaRPr lang="en-US" dirty="0">
              <a:solidFill>
                <a:srgbClr val="FFFFFF"/>
              </a:solidFill>
              <a:latin typeface="DIN Alternate Bold"/>
              <a:cs typeface="DIN Alternate Bold"/>
            </a:endParaRP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7749737" y="3358857"/>
            <a:ext cx="22951" cy="175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44969" y="1565450"/>
            <a:ext cx="21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Invoke Agents in VM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615791" y="2320292"/>
            <a:ext cx="3978753" cy="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5738" y="19739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Results</a:t>
            </a:r>
            <a:endParaRPr lang="en-US" b="1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615790" y="4211197"/>
            <a:ext cx="2846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1726" y="38866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HTTP(S) Traffic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8752" y="136950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DIN Alternate Bold"/>
                <a:cs typeface="DIN Alternate Bold"/>
              </a:rPr>
              <a:t>Android VM/Device</a:t>
            </a:r>
            <a:endParaRPr lang="en-US" b="1" dirty="0">
              <a:solidFill>
                <a:srgbClr val="FFFFFF"/>
              </a:solidFill>
              <a:latin typeface="DIN Alternate Bold"/>
              <a:cs typeface="DIN Alternate Bold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15791" y="3040782"/>
            <a:ext cx="4192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74643" y="2671987"/>
            <a:ext cx="17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Application Data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615791" y="2649037"/>
            <a:ext cx="4117819" cy="2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1725" y="2309268"/>
            <a:ext cx="28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Agent Collected Information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00027" y="3886691"/>
            <a:ext cx="28465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31277" y="353419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Start HTTP(S) Web Proxy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</p:spTree>
    <p:extLst>
      <p:ext uri="{BB962C8B-B14F-4D97-AF65-F5344CB8AC3E}">
        <p14:creationId xmlns:p14="http://schemas.microsoft.com/office/powerpoint/2010/main" val="174215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4600"/>
            <a:ext cx="7770813" cy="107240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About Me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95914"/>
            <a:ext cx="7770813" cy="319276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Security Engineering @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effectLst/>
              </a:rPr>
              <a:t>Next Gen Runtime Application Self Protection (RASP)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Author of OWASP Xenotix XSS Exploit Framework, Mobile Security Framework.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Teach Security via  </a:t>
            </a:r>
            <a:r>
              <a:rPr lang="en-US" sz="2800" dirty="0" smtClean="0">
                <a:solidFill>
                  <a:srgbClr val="000000"/>
                </a:solidFill>
                <a:effectLst/>
                <a:hlinkClick r:id="rId2"/>
              </a:rPr>
              <a:t>https://opsecx.com</a:t>
            </a:r>
            <a:endParaRPr lang="en-US" sz="2800" dirty="0" smtClean="0">
              <a:solidFill>
                <a:srgbClr val="000000"/>
              </a:solidFill>
              <a:effectLst/>
            </a:endParaRP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Blog about Security: </a:t>
            </a:r>
            <a:r>
              <a:rPr lang="en-US" sz="2800" dirty="0" smtClean="0">
                <a:solidFill>
                  <a:srgbClr val="000000"/>
                </a:solidFill>
                <a:effectLst/>
                <a:hlinkClick r:id="rId3"/>
              </a:rPr>
              <a:t>http://opensecurity.in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</a:t>
            </a:r>
          </a:p>
        </p:txBody>
      </p:sp>
      <p:pic>
        <p:nvPicPr>
          <p:cNvPr id="5" name="Picture 4" descr="Screen Shot 2016-06-25 at 4.17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4" y="1148511"/>
            <a:ext cx="2247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2928"/>
            <a:ext cx="7770813" cy="10724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DEMO</a:t>
            </a:r>
            <a:br>
              <a:rPr lang="en-US" dirty="0" smtClean="0">
                <a:solidFill>
                  <a:srgbClr val="000000"/>
                </a:solidFill>
                <a:effectLst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effectLst/>
              </a:rPr>
              <a:t>LockX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91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4" y="322212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Dynamic SSL Testing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ffectLst/>
              </a:rPr>
              <a:t>Dynamically verify if SSL connections are securely implemented.</a:t>
            </a:r>
          </a:p>
          <a:p>
            <a:r>
              <a:rPr lang="en-US" sz="2400" dirty="0" smtClean="0">
                <a:solidFill>
                  <a:srgbClr val="000000"/>
                </a:solidFill>
                <a:effectLst/>
              </a:rPr>
              <a:t>Disable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JustTrustMe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and Remove MobSF Root CA.</a:t>
            </a:r>
          </a:p>
          <a:p>
            <a:r>
              <a:rPr lang="en-US" sz="2400" dirty="0" smtClean="0">
                <a:solidFill>
                  <a:srgbClr val="000000"/>
                </a:solidFill>
                <a:effectLst/>
              </a:rPr>
              <a:t>If you can still access the decrypted HTTPS Web Traffic then that means the app is bypassing SSL errors.</a:t>
            </a:r>
          </a:p>
        </p:txBody>
      </p:sp>
    </p:spTree>
    <p:extLst>
      <p:ext uri="{BB962C8B-B14F-4D97-AF65-F5344CB8AC3E}">
        <p14:creationId xmlns:p14="http://schemas.microsoft.com/office/powerpoint/2010/main" val="229445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2565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Exported Activity Tester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Android Exported Activities.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effectLst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effectLst/>
              </a:rPr>
              <a:t>DEMO</a:t>
            </a:r>
          </a:p>
        </p:txBody>
      </p:sp>
      <p:pic>
        <p:nvPicPr>
          <p:cNvPr id="4" name="Picture 3" descr="Screen Shot 2016-03-11 at 12.1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79" y="1883214"/>
            <a:ext cx="6382475" cy="20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43544"/>
            <a:ext cx="7770813" cy="10724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Challenges in Dynamic Analysis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54340"/>
            <a:ext cx="7770813" cy="3340283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Some Android Apps are built with security in mind.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effectLst/>
              </a:rPr>
              <a:t>Anti VM Detection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effectLst/>
              </a:rPr>
              <a:t>Anti Root Detection</a:t>
            </a:r>
            <a:endParaRPr lang="en-US" sz="280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  <a:effectLst/>
              </a:rPr>
              <a:t>Anti MITM with Certificate Pinning.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effectLst/>
              </a:rPr>
              <a:t>Missing Libraries/Dependencies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effectLst/>
              </a:rPr>
              <a:t>Some Apps / Malwares have sophisticated methods to detect Virtual Machines.</a:t>
            </a:r>
          </a:p>
        </p:txBody>
      </p:sp>
    </p:spTree>
    <p:extLst>
      <p:ext uri="{BB962C8B-B14F-4D97-AF65-F5344CB8AC3E}">
        <p14:creationId xmlns:p14="http://schemas.microsoft.com/office/powerpoint/2010/main" val="195808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06" y="49949"/>
            <a:ext cx="8178442" cy="10724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How to deal with these Challenges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48" y="1152230"/>
            <a:ext cx="8788801" cy="319276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API overriding with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Xposed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Framework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effectLst/>
              </a:rPr>
              <a:t>Anti VM Detection Bypass –&gt; Android Blue Pill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effectLst/>
              </a:rPr>
              <a:t>Anti Root Detection Bypass -&gt;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RootCloak</a:t>
            </a:r>
            <a:endParaRPr lang="en-US" sz="2800" dirty="0" smtClean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  <a:effectLst/>
              </a:rPr>
              <a:t>Anti  MITM Certificate Pinning Bypass -&gt;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JustTrustMe</a:t>
            </a:r>
            <a:endParaRPr lang="en-US" sz="2800" dirty="0" smtClean="0">
              <a:solidFill>
                <a:srgbClr val="000000"/>
              </a:solidFill>
              <a:effectLst/>
            </a:endParaRP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APK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s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mali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Patching, Custom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Xposed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Module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For sophisticated apps and malware, Use a real device for dynamic analysis.</a:t>
            </a:r>
            <a:endParaRPr lang="en-US" sz="2800" dirty="0">
              <a:solidFill>
                <a:srgbClr val="000000"/>
              </a:solidFill>
              <a:effectLst/>
            </a:endParaRPr>
          </a:p>
          <a:p>
            <a:pPr lvl="1"/>
            <a:endParaRPr lang="en-US" sz="2800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610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36" y="356636"/>
            <a:ext cx="8549906" cy="107240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Dynamic Analysis on Device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ffectLst/>
              </a:rPr>
              <a:t>MobSFy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 Script – Convert your VM/ Device to support MobSF Dynamic Analysis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Documentation here</a:t>
            </a:r>
            <a:r>
              <a:rPr lang="en-US" dirty="0">
                <a:solidFill>
                  <a:srgbClr val="000000"/>
                </a:solidFill>
                <a:effectLst/>
              </a:rPr>
              <a:t>:  </a:t>
            </a:r>
            <a:r>
              <a:rPr lang="en-US" dirty="0">
                <a:solidFill>
                  <a:srgbClr val="000000"/>
                </a:solidFill>
                <a:effectLst/>
                <a:hlinkClick r:id="rId2"/>
              </a:rPr>
              <a:t>https://github.com/ajinabraham/Mobile-Security-Framework-MobSF/wiki/2.-Configure-MobSF-Dynamic-Analysis-Environment-in-your-Android-Device-or-</a:t>
            </a:r>
            <a:r>
              <a:rPr lang="en-US" dirty="0" smtClean="0">
                <a:solidFill>
                  <a:srgbClr val="000000"/>
                </a:solidFill>
                <a:effectLst/>
                <a:hlinkClick r:id="rId2"/>
              </a:rPr>
              <a:t>VM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805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6989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Web API </a:t>
            </a:r>
            <a:r>
              <a:rPr lang="en-US" dirty="0" err="1" smtClean="0">
                <a:solidFill>
                  <a:srgbClr val="000000"/>
                </a:solidFill>
                <a:effectLst/>
              </a:rPr>
              <a:t>Fuzzer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4108" y="1408381"/>
            <a:ext cx="2292505" cy="160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417" y="1805783"/>
            <a:ext cx="183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Book"/>
                <a:cs typeface="Avenir Book"/>
              </a:rPr>
              <a:t>Login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Book"/>
                <a:cs typeface="Avenir Book"/>
              </a:rPr>
              <a:t>Pin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Book"/>
                <a:cs typeface="Avenir Book"/>
              </a:rPr>
              <a:t>Register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Book"/>
                <a:cs typeface="Avenir Book"/>
              </a:rPr>
              <a:t>Logout API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418" y="15287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Select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5490" y="1408381"/>
            <a:ext cx="3493264" cy="160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848288" y="2077022"/>
            <a:ext cx="377202" cy="2735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5490" y="1990748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venir Black"/>
                <a:cs typeface="Avenir Black"/>
              </a:rPr>
              <a:t>Select Scope URLs of </a:t>
            </a:r>
            <a:r>
              <a:rPr lang="en-US" dirty="0" smtClean="0">
                <a:latin typeface="Avenir Black"/>
                <a:cs typeface="Avenir Black"/>
              </a:rPr>
              <a:t>Scan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venir Black"/>
                <a:cs typeface="Avenir Black"/>
              </a:rPr>
              <a:t>Select </a:t>
            </a:r>
            <a:r>
              <a:rPr lang="en-US" dirty="0" smtClean="0">
                <a:latin typeface="Avenir Black"/>
                <a:cs typeface="Avenir Black"/>
              </a:rPr>
              <a:t>Scope Vulnerabilities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18754" y="2077022"/>
            <a:ext cx="377202" cy="2735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234855" y="3036821"/>
            <a:ext cx="1038439" cy="12543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0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81869" y="3593978"/>
            <a:ext cx="2652986" cy="1094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Web API Fuzzing Logic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3976428" y="3950384"/>
            <a:ext cx="569449" cy="38667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_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85" y="3732715"/>
            <a:ext cx="1056166" cy="7921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29501" y="4549489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REPORT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87388" y="3418363"/>
            <a:ext cx="98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OUTPUT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21" name="Can 20"/>
          <p:cNvSpPr/>
          <p:nvPr/>
        </p:nvSpPr>
        <p:spPr>
          <a:xfrm>
            <a:off x="355514" y="1643190"/>
            <a:ext cx="1467629" cy="12434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Web Request </a:t>
            </a:r>
            <a:r>
              <a:rPr lang="en-US" dirty="0">
                <a:latin typeface="DIN Alternate Bold"/>
                <a:cs typeface="DIN Alternate Bold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96960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Fuzzing REST APIs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40714"/>
            <a:ext cx="7770813" cy="319276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Why most web scanners suck at API Testing?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We have knowledge about the application and generic API routes (Login, Logout, Register).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So we use more of Whitebox approach than Blackbox approach.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Detects vulnerabilities like IDOR, SSRF and XXE.</a:t>
            </a:r>
            <a:endParaRPr lang="en-US" sz="28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683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00440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What We Detect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681" y="518082"/>
            <a:ext cx="7770813" cy="31927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effectLst/>
            </a:endParaRPr>
          </a:p>
          <a:p>
            <a:r>
              <a:rPr lang="en-US" sz="2000" dirty="0" smtClean="0">
                <a:solidFill>
                  <a:srgbClr val="000000"/>
                </a:solidFill>
                <a:effectLst/>
              </a:rPr>
              <a:t>XXE</a:t>
            </a:r>
          </a:p>
          <a:p>
            <a:r>
              <a:rPr lang="en-US" sz="2000" dirty="0" smtClean="0">
                <a:solidFill>
                  <a:srgbClr val="000000"/>
                </a:solidFill>
                <a:effectLst/>
              </a:rPr>
              <a:t>SSRF</a:t>
            </a:r>
          </a:p>
          <a:p>
            <a:r>
              <a:rPr lang="en-US" sz="2000" dirty="0" smtClean="0">
                <a:solidFill>
                  <a:srgbClr val="000000"/>
                </a:solidFill>
                <a:effectLst/>
              </a:rPr>
              <a:t>IDOR</a:t>
            </a:r>
          </a:p>
          <a:p>
            <a:r>
              <a:rPr lang="en-US" sz="2000" dirty="0" smtClean="0">
                <a:solidFill>
                  <a:srgbClr val="000000"/>
                </a:solidFill>
                <a:effectLst/>
              </a:rPr>
              <a:t>Directory Traversal or Path Traversal</a:t>
            </a:r>
          </a:p>
          <a:p>
            <a:r>
              <a:rPr lang="en-US" sz="2000" dirty="0" smtClean="0">
                <a:solidFill>
                  <a:srgbClr val="000000"/>
                </a:solidFill>
                <a:effectLst/>
              </a:rPr>
              <a:t>Logical and Session Related</a:t>
            </a:r>
          </a:p>
          <a:p>
            <a:r>
              <a:rPr lang="en-US" sz="2000" dirty="0" smtClean="0">
                <a:solidFill>
                  <a:srgbClr val="000000"/>
                </a:solidFill>
                <a:effectLst/>
              </a:rPr>
              <a:t>API Rate Limiting</a:t>
            </a:r>
          </a:p>
          <a:p>
            <a:endParaRPr lang="en-US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819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72606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How we Detect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2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49392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The Takeaways 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70689"/>
            <a:ext cx="7770813" cy="307573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A FREE and Open Source Security Tool for Mobile App Security Assessment.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Mobile App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Pentesters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/Mobile Malware Analysts - How to make your job easier with MobSF.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Developers – Build secure mobile Apps identifying vulnerabilities at all stages of development. (SDLC Integration)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Web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Pentesters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– REST API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Fuzzer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capable of detecting vulnerabilities like SSRF, XXE, IDOR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8370" y="4769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9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0470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SSRF &amp; XXE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8440" y="1404537"/>
            <a:ext cx="2279784" cy="125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API Server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7428" y="2530154"/>
            <a:ext cx="2279784" cy="12507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Web API </a:t>
            </a:r>
            <a:r>
              <a:rPr lang="en-US" dirty="0" err="1" smtClean="0">
                <a:latin typeface="DIN Alternate Bold"/>
                <a:cs typeface="DIN Alternate Bold"/>
              </a:rPr>
              <a:t>Fuzzer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0881" y="3262494"/>
            <a:ext cx="2524593" cy="1366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MobSF Cloud Server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7" name="Left-Right Arrow 6"/>
          <p:cNvSpPr/>
          <p:nvPr/>
        </p:nvSpPr>
        <p:spPr>
          <a:xfrm rot="20119938">
            <a:off x="3197212" y="2293421"/>
            <a:ext cx="1790772" cy="3671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837165" y="2678220"/>
            <a:ext cx="474318" cy="572368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657054">
            <a:off x="3169012" y="3488285"/>
            <a:ext cx="1683668" cy="4016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020474">
            <a:off x="3565031" y="2054868"/>
            <a:ext cx="63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Fuzz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12" name="TextBox 11"/>
          <p:cNvSpPr txBox="1"/>
          <p:nvPr/>
        </p:nvSpPr>
        <p:spPr>
          <a:xfrm rot="1465688">
            <a:off x="3757921" y="32206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Poll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3832" y="4682371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IN Alternate Bold"/>
                <a:cs typeface="DIN Alternate Bold"/>
              </a:rPr>
              <a:t>Cloud Server: </a:t>
            </a:r>
            <a:r>
              <a:rPr lang="en-US" dirty="0" err="1" smtClean="0">
                <a:solidFill>
                  <a:schemeClr val="bg1"/>
                </a:solidFill>
                <a:latin typeface="DIN Alternate Bold"/>
                <a:cs typeface="DIN Alternate Bold"/>
              </a:rPr>
              <a:t>APITester</a:t>
            </a:r>
            <a:r>
              <a:rPr lang="en-US" dirty="0">
                <a:solidFill>
                  <a:schemeClr val="bg1"/>
                </a:solidFill>
                <a:latin typeface="DIN Alternate Bold"/>
                <a:cs typeface="DIN Alternate Bold"/>
              </a:rPr>
              <a:t>/cloud/</a:t>
            </a:r>
            <a:r>
              <a:rPr lang="en-US" dirty="0" err="1">
                <a:solidFill>
                  <a:schemeClr val="bg1"/>
                </a:solidFill>
                <a:latin typeface="DIN Alternate Bold"/>
                <a:cs typeface="DIN Alternate Bold"/>
              </a:rPr>
              <a:t>cloud_server.py</a:t>
            </a:r>
            <a:r>
              <a:rPr lang="en-US" dirty="0">
                <a:solidFill>
                  <a:schemeClr val="bg1"/>
                </a:solidFill>
                <a:latin typeface="DIN Alternate Bold"/>
                <a:cs typeface="DIN Alternate Bold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1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73" y="-95401"/>
            <a:ext cx="8874327" cy="107240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ffectLst/>
              </a:rPr>
              <a:t>Insecure Direct Object Reference (IDOR)</a:t>
            </a:r>
            <a:endParaRPr lang="en-US" sz="360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45707"/>
            <a:ext cx="8188528" cy="319276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  <a:effectLst/>
              </a:rPr>
              <a:t>Without Credentials.</a:t>
            </a:r>
            <a:br>
              <a:rPr lang="en-US" sz="2400" dirty="0" smtClean="0">
                <a:solidFill>
                  <a:srgbClr val="000000"/>
                </a:solidFill>
                <a:effectLst/>
              </a:rPr>
            </a:br>
            <a:endParaRPr lang="en-US" sz="2400" dirty="0" smtClean="0">
              <a:solidFill>
                <a:srgbClr val="000000"/>
              </a:solidFill>
              <a:effectLst/>
            </a:endParaRP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pPr marL="685800" lvl="2" indent="0">
              <a:buNone/>
            </a:pPr>
            <a:endParaRPr lang="en-US" dirty="0" smtClean="0">
              <a:solidFill>
                <a:srgbClr val="000000"/>
              </a:solidFill>
              <a:effectLst/>
            </a:endParaRPr>
          </a:p>
          <a:p>
            <a:r>
              <a:rPr lang="en-US" sz="2400" dirty="0" smtClean="0">
                <a:solidFill>
                  <a:srgbClr val="000000"/>
                </a:solidFill>
                <a:effectLst/>
              </a:rPr>
              <a:t>With multiple user credentials (needs two login attempts)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407" y="1609712"/>
            <a:ext cx="1515361" cy="10155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Web API </a:t>
            </a:r>
            <a:r>
              <a:rPr lang="en-US" dirty="0" err="1" smtClean="0">
                <a:latin typeface="DIN Alternate Bold"/>
                <a:cs typeface="DIN Alternate Bold"/>
              </a:rPr>
              <a:t>Fuzzer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9955" y="1472015"/>
            <a:ext cx="1653662" cy="125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API Server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2054439" y="1741665"/>
            <a:ext cx="4739618" cy="263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2054439" y="2338351"/>
            <a:ext cx="4739012" cy="263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3992" y="1462279"/>
            <a:ext cx="348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Request with </a:t>
            </a: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Auth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Header/ Cookie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3992" y="2026101"/>
            <a:ext cx="38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Request without  </a:t>
            </a: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Auth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Header/ Cookie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2355" y="3287237"/>
            <a:ext cx="1653662" cy="146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API Server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2009142" y="3774557"/>
            <a:ext cx="4966716" cy="263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5408" y="3570802"/>
            <a:ext cx="1305560" cy="11658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Web API </a:t>
            </a:r>
            <a:r>
              <a:rPr lang="en-US" dirty="0" err="1" smtClean="0">
                <a:latin typeface="DIN Alternate Bold"/>
                <a:cs typeface="DIN Alternate Bold"/>
              </a:rPr>
              <a:t>Fuzzer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3992" y="3436003"/>
            <a:ext cx="376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Request with User1’s </a:t>
            </a:r>
            <a:r>
              <a:rPr lang="en-US" sz="1600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Auth</a:t>
            </a:r>
            <a:r>
              <a:rPr lang="en-US" sz="1600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Header/Cookie</a:t>
            </a:r>
            <a:endParaRPr lang="en-US" sz="1600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1963849" y="4477401"/>
            <a:ext cx="5027310" cy="263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63239" y="4170433"/>
            <a:ext cx="4875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Repeat the Request with a User2’s </a:t>
            </a:r>
            <a:r>
              <a:rPr lang="en-US" sz="1600" dirty="0" err="1">
                <a:solidFill>
                  <a:srgbClr val="000000"/>
                </a:solidFill>
                <a:latin typeface="DIN Alternate Bold"/>
                <a:cs typeface="DIN Alternate Bold"/>
              </a:rPr>
              <a:t>Auth</a:t>
            </a:r>
            <a:r>
              <a:rPr lang="en-US" sz="1600" dirty="0">
                <a:solidFill>
                  <a:srgbClr val="000000"/>
                </a:solidFill>
                <a:latin typeface="DIN Alternate Bold"/>
                <a:cs typeface="DIN Alternate Bold"/>
              </a:rPr>
              <a:t> Header/Cookie</a:t>
            </a:r>
          </a:p>
        </p:txBody>
      </p:sp>
    </p:spTree>
    <p:extLst>
      <p:ext uri="{BB962C8B-B14F-4D97-AF65-F5344CB8AC3E}">
        <p14:creationId xmlns:p14="http://schemas.microsoft.com/office/powerpoint/2010/main" val="407867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2057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Session Related Checks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407" y="1484460"/>
            <a:ext cx="1301153" cy="1395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Web API </a:t>
            </a:r>
            <a:r>
              <a:rPr lang="en-US" dirty="0" err="1" smtClean="0">
                <a:latin typeface="DIN Alternate Bold"/>
                <a:cs typeface="DIN Alternate Bold"/>
              </a:rPr>
              <a:t>Fuzzer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9955" y="1484461"/>
            <a:ext cx="1653662" cy="149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API Server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1862755" y="2116258"/>
            <a:ext cx="4931302" cy="26391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1862755" y="2593264"/>
            <a:ext cx="4930696" cy="26391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28420" y="1820027"/>
            <a:ext cx="177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Calls Logout API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2755" y="2250356"/>
            <a:ext cx="506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Access Resource with expired </a:t>
            </a: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Auth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Header/Cookie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1862755" y="1662199"/>
            <a:ext cx="4930696" cy="26391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81338" y="1299795"/>
            <a:ext cx="4995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IN Alternate Bold"/>
                <a:cs typeface="DIN Alternate Bold"/>
              </a:rPr>
              <a:t>Access Resource with </a:t>
            </a: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Auth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DIN Alternate Bold"/>
                <a:cs typeface="DIN Alternate Bold"/>
              </a:rPr>
              <a:t>Header/Cookie</a:t>
            </a:r>
          </a:p>
        </p:txBody>
      </p:sp>
    </p:spTree>
    <p:extLst>
      <p:ext uri="{BB962C8B-B14F-4D97-AF65-F5344CB8AC3E}">
        <p14:creationId xmlns:p14="http://schemas.microsoft.com/office/powerpoint/2010/main" val="230781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8786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Rate Limiter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603" y="1864625"/>
            <a:ext cx="1301153" cy="10155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Web API </a:t>
            </a:r>
            <a:r>
              <a:rPr lang="en-US" dirty="0" err="1" smtClean="0">
                <a:latin typeface="DIN Alternate Bold"/>
                <a:cs typeface="DIN Alternate Bold"/>
              </a:rPr>
              <a:t>Fuzzer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9955" y="1726928"/>
            <a:ext cx="1653662" cy="125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IN Alternate Bold"/>
                <a:cs typeface="DIN Alternate Bold"/>
              </a:rPr>
              <a:t>API Server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1973773" y="2327208"/>
            <a:ext cx="4820284" cy="26391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25687" y="2003124"/>
            <a:ext cx="391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Brute force Login API and Register API 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</p:spTree>
    <p:extLst>
      <p:ext uri="{BB962C8B-B14F-4D97-AF65-F5344CB8AC3E}">
        <p14:creationId xmlns:p14="http://schemas.microsoft.com/office/powerpoint/2010/main" val="70802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9453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Other Checks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4298"/>
            <a:ext cx="7770813" cy="288965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000000"/>
                </a:solidFill>
              </a:rPr>
              <a:t>Security Headers and Info </a:t>
            </a:r>
            <a:r>
              <a:rPr lang="en-US" sz="2400" dirty="0" smtClean="0">
                <a:solidFill>
                  <a:srgbClr val="000000"/>
                </a:solidFill>
              </a:rPr>
              <a:t>Gathering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Directory/ Path Traversal</a:t>
            </a:r>
          </a:p>
        </p:txBody>
      </p:sp>
    </p:spTree>
    <p:extLst>
      <p:ext uri="{BB962C8B-B14F-4D97-AF65-F5344CB8AC3E}">
        <p14:creationId xmlns:p14="http://schemas.microsoft.com/office/powerpoint/2010/main" val="30244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84081"/>
            <a:ext cx="7770813" cy="10724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6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9453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What's Coming Soon?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1856"/>
            <a:ext cx="7770813" cy="264868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Windows App Security Analyzer.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iOS App Dynamic Analysis with Device.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API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Fuzzer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to support detection of 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SQLi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and RCE.</a:t>
            </a:r>
          </a:p>
          <a:p>
            <a:r>
              <a:rPr lang="en-US" sz="2800" dirty="0" smtClean="0">
                <a:solidFill>
                  <a:srgbClr val="000000"/>
                </a:solidFill>
                <a:effectLst/>
              </a:rPr>
              <a:t>Export Proxy logs to 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BurpSuite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/</a:t>
            </a:r>
            <a:r>
              <a:rPr lang="en-US" sz="2800" dirty="0" err="1" smtClean="0">
                <a:solidFill>
                  <a:srgbClr val="000000"/>
                </a:solidFill>
                <a:effectLst/>
              </a:rPr>
              <a:t>IronWASP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/ZAP</a:t>
            </a:r>
          </a:p>
        </p:txBody>
      </p:sp>
    </p:spTree>
    <p:extLst>
      <p:ext uri="{BB962C8B-B14F-4D97-AF65-F5344CB8AC3E}">
        <p14:creationId xmlns:p14="http://schemas.microsoft.com/office/powerpoint/2010/main" val="119687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5836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Useful Links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4160"/>
            <a:ext cx="7770813" cy="31927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Source: </a:t>
            </a:r>
            <a:r>
              <a:rPr lang="en-US" dirty="0" smtClean="0">
                <a:solidFill>
                  <a:srgbClr val="000000"/>
                </a:solidFill>
                <a:effectLst/>
                <a:hlinkClick r:id="rId2"/>
              </a:rPr>
              <a:t>https://github.com/ajinabraham/Mobile-Security-Framework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Issues: </a:t>
            </a:r>
            <a:r>
              <a:rPr lang="en-US" dirty="0" smtClean="0">
                <a:solidFill>
                  <a:srgbClr val="000000"/>
                </a:solidFill>
                <a:effectLst/>
                <a:hlinkClick r:id="rId3"/>
              </a:rPr>
              <a:t>https://github.com/ajinabraham/Mobile-Security-Framework/issues</a:t>
            </a:r>
            <a:endParaRPr lang="en-US" dirty="0" smtClean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Documentation: </a:t>
            </a:r>
            <a:r>
              <a:rPr lang="en-US" dirty="0">
                <a:solidFill>
                  <a:srgbClr val="000000"/>
                </a:solidFill>
                <a:effectLst/>
                <a:hlinkClick r:id="rId4"/>
              </a:rPr>
              <a:t>https://github.com/ajinabraham/Mobile-Security-Framework-MobSF/</a:t>
            </a:r>
            <a:r>
              <a:rPr lang="en-US" dirty="0" smtClean="0">
                <a:solidFill>
                  <a:srgbClr val="000000"/>
                </a:solidFill>
                <a:effectLst/>
                <a:hlinkClick r:id="rId4"/>
              </a:rPr>
              <a:t>wiki</a:t>
            </a:r>
            <a:endParaRPr lang="en-US" dirty="0" smtClean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Video Course: </a:t>
            </a:r>
            <a:r>
              <a:rPr lang="en-US" dirty="0">
                <a:solidFill>
                  <a:srgbClr val="000000"/>
                </a:solidFill>
                <a:effectLst/>
                <a:hlinkClick r:id="rId5"/>
              </a:rPr>
              <a:t>https://opsecx.com/index.php/product/automated-mobile-application-security-assessment-with-mobsf</a:t>
            </a:r>
            <a:r>
              <a:rPr lang="en-US" dirty="0" smtClean="0">
                <a:solidFill>
                  <a:srgbClr val="000000"/>
                </a:solidFill>
                <a:effectLst/>
                <a:hlinkClick r:id="rId5"/>
              </a:rPr>
              <a:t>/</a:t>
            </a:r>
            <a:endParaRPr lang="en-US" dirty="0" smtClean="0">
              <a:solidFill>
                <a:srgbClr val="000000"/>
              </a:solidFill>
              <a:effectLst/>
            </a:endParaRPr>
          </a:p>
          <a:p>
            <a:endParaRPr lang="en-US" dirty="0" smtClean="0">
              <a:solidFill>
                <a:srgbClr val="000000"/>
              </a:solidFill>
              <a:effectLst/>
            </a:endParaRPr>
          </a:p>
          <a:p>
            <a:endParaRPr lang="en-US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654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53" y="396797"/>
            <a:ext cx="5871496" cy="85725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000000"/>
                </a:solidFill>
                <a:sym typeface="Wingdings"/>
              </a:rPr>
              <a:t>QA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6447"/>
            <a:ext cx="7770813" cy="2988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 smtClean="0">
              <a:solidFill>
                <a:srgbClr val="000000"/>
              </a:solidFill>
              <a:effectLst/>
            </a:endParaRP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 smtClean="0">
              <a:solidFill>
                <a:srgbClr val="000000"/>
              </a:solidFill>
              <a:effectLst/>
            </a:endParaRPr>
          </a:p>
          <a:p>
            <a:pPr lvl="8" indent="0">
              <a:buNone/>
            </a:pPr>
            <a:r>
              <a:rPr lang="en-US" sz="3200" dirty="0" smtClean="0">
                <a:solidFill>
                  <a:schemeClr val="accent1"/>
                </a:solidFill>
                <a:effectLst/>
                <a:latin typeface="DIN Alternate Bold"/>
                <a:cs typeface="DIN Alternate Bold"/>
              </a:rPr>
              <a:t>		@</a:t>
            </a:r>
            <a:r>
              <a:rPr lang="en-US" sz="3200" dirty="0" err="1" smtClean="0">
                <a:solidFill>
                  <a:schemeClr val="accent1"/>
                </a:solidFill>
                <a:effectLst/>
                <a:latin typeface="DIN Alternate Bold"/>
                <a:cs typeface="DIN Alternate Bold"/>
              </a:rPr>
              <a:t>ajinabraham</a:t>
            </a:r>
            <a:endParaRPr lang="en-US" sz="3200" dirty="0" smtClean="0">
              <a:solidFill>
                <a:schemeClr val="accent1"/>
              </a:solidFill>
              <a:effectLst/>
              <a:latin typeface="DIN Alternate Bold"/>
              <a:cs typeface="DIN Alternate Bold"/>
            </a:endParaRPr>
          </a:p>
          <a:p>
            <a:pPr lvl="8" indent="0">
              <a:buNone/>
            </a:pPr>
            <a:r>
              <a:rPr lang="en-US" sz="3200" dirty="0" smtClean="0">
                <a:solidFill>
                  <a:schemeClr val="accent1"/>
                </a:solidFill>
                <a:effectLst/>
                <a:latin typeface="DIN Alternate Bold"/>
                <a:cs typeface="DIN Alternate Bold"/>
              </a:rPr>
              <a:t>		ajin25@gmail.com</a:t>
            </a:r>
          </a:p>
          <a:p>
            <a:pPr lvl="8" indent="0">
              <a:buNone/>
            </a:pPr>
            <a:endParaRPr lang="en-US" sz="3200" dirty="0" smtClean="0">
              <a:solidFill>
                <a:schemeClr val="accent1"/>
              </a:solidFill>
              <a:effectLst/>
              <a:latin typeface="DIN Alternate Bold"/>
              <a:cs typeface="DIN Alternate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233" y="925227"/>
            <a:ext cx="4572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Thanks &amp; Credits</a:t>
            </a:r>
            <a:endParaRPr lang="en-US" sz="3200" dirty="0">
              <a:solidFill>
                <a:srgbClr val="000000"/>
              </a:solidFill>
              <a:latin typeface="DIN Alternate Bold"/>
              <a:cs typeface="DIN Alternate Bold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DIN Alternate Bold"/>
              <a:cs typeface="DIN Alternate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Sachinraj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Shetty</a:t>
            </a:r>
            <a:endParaRPr lang="en-US" dirty="0" smtClean="0">
              <a:solidFill>
                <a:srgbClr val="000000"/>
              </a:solidFill>
              <a:latin typeface="DIN Alternate Bold"/>
              <a:cs typeface="DIN Alternate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Kamaiah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Nadavala</a:t>
            </a:r>
            <a:endParaRPr lang="en-US" dirty="0" smtClean="0">
              <a:solidFill>
                <a:srgbClr val="000000"/>
              </a:solidFill>
              <a:latin typeface="DIN Alternate Bold"/>
              <a:cs typeface="DIN Alternate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Bharadwaj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Machiraju</a:t>
            </a:r>
            <a:endParaRPr lang="en-US" dirty="0" smtClean="0">
              <a:solidFill>
                <a:srgbClr val="000000"/>
              </a:solidFill>
              <a:latin typeface="DIN Alternate Bold"/>
              <a:cs typeface="DIN Alternate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DIN Alternate Bold"/>
                <a:cs typeface="DIN Alternate Bold"/>
              </a:rPr>
              <a:t>Yashin</a:t>
            </a:r>
            <a:r>
              <a:rPr lang="en-US" dirty="0">
                <a:solidFill>
                  <a:srgbClr val="000000"/>
                </a:solidFill>
                <a:latin typeface="DIN Alternate Bold"/>
                <a:cs typeface="DIN Alternate Bold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Mehboobe</a:t>
            </a:r>
            <a:endParaRPr lang="en-US" dirty="0" smtClean="0">
              <a:solidFill>
                <a:srgbClr val="000000"/>
              </a:solidFill>
              <a:latin typeface="DIN Alternate Bold"/>
              <a:cs typeface="DIN Alternate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DIN Alternate Bold"/>
                <a:cs typeface="DIN Alternate Bold"/>
              </a:rPr>
              <a:t>Anto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 Joseph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DIN Alternate Bold"/>
                <a:cs typeface="DIN Alternate Bold"/>
              </a:rPr>
              <a:t>Tim Brown</a:t>
            </a:r>
            <a:endParaRPr lang="en-US" dirty="0" smtClean="0">
              <a:solidFill>
                <a:srgbClr val="000000"/>
              </a:solidFill>
              <a:latin typeface="DIN Alternate Bold"/>
              <a:cs typeface="DIN Alternate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DIN Alternate Bold"/>
                <a:cs typeface="DIN Alternate Bold"/>
              </a:rPr>
              <a:t>Thomas </a:t>
            </a: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Abraham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Graphics/Image Owners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pic>
        <p:nvPicPr>
          <p:cNvPr id="4" name="Picture 3" descr="Twitt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43" y="3536354"/>
            <a:ext cx="477532" cy="477532"/>
          </a:xfrm>
          <a:prstGeom prst="rect">
            <a:avLst/>
          </a:prstGeom>
        </p:spPr>
      </p:pic>
      <p:pic>
        <p:nvPicPr>
          <p:cNvPr id="5" name="Picture 4" descr="Communication-gmail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64" y="4099330"/>
            <a:ext cx="464071" cy="4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8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37" y="-922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Agenda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37" y="885100"/>
            <a:ext cx="4210933" cy="364067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rgbClr val="000000"/>
                </a:solidFill>
                <a:effectLst/>
              </a:rPr>
              <a:t>What is MobSF?</a:t>
            </a:r>
          </a:p>
          <a:p>
            <a:r>
              <a:rPr lang="en-US" sz="2400" dirty="0" smtClean="0">
                <a:solidFill>
                  <a:srgbClr val="000000"/>
                </a:solidFill>
                <a:effectLst/>
              </a:rPr>
              <a:t>MobSF Architecture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ffectLst/>
              </a:rPr>
              <a:t>Static Analyzer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ffectLst/>
              </a:rPr>
              <a:t>Dynamic Analyzer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ffectLst/>
              </a:rPr>
              <a:t>Web API </a:t>
            </a:r>
            <a:r>
              <a:rPr lang="en-US" dirty="0" err="1" smtClean="0">
                <a:solidFill>
                  <a:srgbClr val="000000"/>
                </a:solidFill>
                <a:effectLst/>
              </a:rPr>
              <a:t>Fuzzer</a:t>
            </a:r>
            <a:endParaRPr lang="en-US" dirty="0" smtClean="0">
              <a:solidFill>
                <a:srgbClr val="000000"/>
              </a:solidFill>
              <a:effectLst/>
            </a:endParaRPr>
          </a:p>
          <a:p>
            <a:r>
              <a:rPr lang="en-US" sz="2400" dirty="0" smtClean="0">
                <a:solidFill>
                  <a:srgbClr val="000000"/>
                </a:solidFill>
                <a:effectLst/>
              </a:rPr>
              <a:t>Static Analysis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ffectLst/>
              </a:rPr>
              <a:t>Static Analysis &amp; some Statistics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ffectLst/>
              </a:rPr>
              <a:t>Top Indian and European Bank Mobile Apps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ffectLst/>
              </a:rPr>
              <a:t>Top Indian and European Wallet Mobile Apps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ffectLst/>
              </a:rPr>
              <a:t>Observations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349250" lvl="1" indent="0">
              <a:buNone/>
            </a:pP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05021" y="885100"/>
            <a:ext cx="4576410" cy="3495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n-ea"/>
                <a:cs typeface="DIN Alternate Bold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n-ea"/>
                <a:cs typeface="DIN Alternate Bold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n-ea"/>
                <a:cs typeface="DIN Alternate Bold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n-ea"/>
                <a:cs typeface="DIN Alternate Bold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DIN Alternate Bold"/>
                <a:ea typeface="+mn-ea"/>
                <a:cs typeface="DIN Alternate Bold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effectLst/>
              </a:rPr>
              <a:t>Dynamic Analysis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effectLst/>
              </a:rPr>
              <a:t>Dynamic SSL Testing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</a:rPr>
              <a:t>Exported Activity </a:t>
            </a:r>
            <a:r>
              <a:rPr lang="en-US" sz="1600" dirty="0" smtClean="0">
                <a:solidFill>
                  <a:srgbClr val="000000"/>
                </a:solidFill>
                <a:effectLst/>
              </a:rPr>
              <a:t>Tester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</a:rPr>
              <a:t>Challenges in Dynamic Analysis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</a:rPr>
              <a:t>Dynamic Analysis on Custom VM/ Rooted Android Device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.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Web API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Fuzzer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effectLst/>
              </a:rPr>
              <a:t>Vulnerabilities API </a:t>
            </a:r>
            <a:r>
              <a:rPr lang="en-US" sz="1600" dirty="0" err="1" smtClean="0">
                <a:solidFill>
                  <a:srgbClr val="000000"/>
                </a:solidFill>
                <a:effectLst/>
              </a:rPr>
              <a:t>Fuzzer</a:t>
            </a:r>
            <a:r>
              <a:rPr lang="en-US" sz="1600" dirty="0" smtClean="0">
                <a:solidFill>
                  <a:srgbClr val="000000"/>
                </a:solidFill>
                <a:effectLst/>
              </a:rPr>
              <a:t> detects.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effectLst/>
              </a:rPr>
              <a:t>Explains the API </a:t>
            </a:r>
            <a:r>
              <a:rPr lang="en-US" sz="1600" dirty="0" err="1" smtClean="0">
                <a:solidFill>
                  <a:srgbClr val="000000"/>
                </a:solidFill>
                <a:effectLst/>
              </a:rPr>
              <a:t>Fuzzer</a:t>
            </a:r>
            <a:r>
              <a:rPr lang="en-US" sz="1600" dirty="0" smtClean="0">
                <a:solidFill>
                  <a:srgbClr val="000000"/>
                </a:solidFill>
                <a:effectLst/>
              </a:rPr>
              <a:t> Logic.</a:t>
            </a:r>
          </a:p>
          <a:p>
            <a:r>
              <a:rPr lang="en-US" sz="1600" dirty="0" smtClean="0">
                <a:solidFill>
                  <a:srgbClr val="000000"/>
                </a:solidFill>
                <a:effectLst/>
              </a:rPr>
              <a:t>Conclusion</a:t>
            </a:r>
            <a:endParaRPr lang="en-US" sz="16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828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3077"/>
            <a:ext cx="7770813" cy="10724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What is MobSF?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480"/>
            <a:ext cx="8229600" cy="1575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effectLst/>
              </a:rPr>
              <a:t>Mobile Security Framework 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is an open source mobile application (Android/iOS) automated pentesting framework capable of performing end to end security testing of mobile Apps.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10830"/>
            <a:ext cx="1148585" cy="1080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30" y="3321910"/>
            <a:ext cx="1218618" cy="720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607" y="2821031"/>
            <a:ext cx="1591387" cy="13705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83" y="2821031"/>
            <a:ext cx="1563585" cy="13705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91672" y="3337508"/>
            <a:ext cx="94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IN Alternate Bold"/>
                <a:cs typeface="DIN Alternate Bold"/>
              </a:rPr>
              <a:t>Android</a:t>
            </a:r>
            <a:endParaRPr lang="en-US" dirty="0">
              <a:latin typeface="DIN Alternate Bold"/>
              <a:cs typeface="DIN Alternate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7955" y="3348536"/>
            <a:ext cx="5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IN Alternate Bold"/>
                <a:cs typeface="DIN Alternate Bold"/>
              </a:rPr>
              <a:t>iOS</a:t>
            </a:r>
            <a:endParaRPr lang="en-US" dirty="0">
              <a:latin typeface="DIN Alternate Bold"/>
              <a:cs typeface="DIN Alternate Bold"/>
            </a:endParaRPr>
          </a:p>
        </p:txBody>
      </p:sp>
    </p:spTree>
    <p:extLst>
      <p:ext uri="{BB962C8B-B14F-4D97-AF65-F5344CB8AC3E}">
        <p14:creationId xmlns:p14="http://schemas.microsoft.com/office/powerpoint/2010/main" val="162761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06" y="1551027"/>
            <a:ext cx="4733035" cy="3334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0820" y="596920"/>
            <a:ext cx="826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DIN Alternate Bold"/>
                <a:cs typeface="DIN Alternate Bold"/>
              </a:rPr>
              <a:t>Hosted in your environment. Your </a:t>
            </a:r>
            <a:r>
              <a:rPr lang="en-US" sz="2800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application and data </a:t>
            </a:r>
            <a:r>
              <a:rPr lang="en-US" sz="2800" dirty="0">
                <a:solidFill>
                  <a:srgbClr val="000000"/>
                </a:solidFill>
                <a:latin typeface="DIN Alternate Bold"/>
                <a:cs typeface="DIN Alternate Bold"/>
              </a:rPr>
              <a:t>is never send to the cloud. </a:t>
            </a:r>
          </a:p>
        </p:txBody>
      </p:sp>
    </p:spTree>
    <p:extLst>
      <p:ext uri="{BB962C8B-B14F-4D97-AF65-F5344CB8AC3E}">
        <p14:creationId xmlns:p14="http://schemas.microsoft.com/office/powerpoint/2010/main" val="206947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82681"/>
            <a:ext cx="7770813" cy="107240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MobSF Architecture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76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3209"/>
            <a:ext cx="7770813" cy="10724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Static Analyzer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68ec3d44-ef8f-11e4-97e2-b26a3d7238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49" y="2330573"/>
            <a:ext cx="3308254" cy="1535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4" y="2802164"/>
            <a:ext cx="813656" cy="610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150" y="2609967"/>
            <a:ext cx="863971" cy="384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150" y="2954574"/>
            <a:ext cx="863971" cy="64797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80645" y="2915089"/>
            <a:ext cx="153028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905180" y="2915089"/>
            <a:ext cx="153028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35518" y="3866144"/>
            <a:ext cx="284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Mobile Security Framework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2785" y="272289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INPUT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6180" y="2722891"/>
            <a:ext cx="98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OUTPUT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  <p:pic>
        <p:nvPicPr>
          <p:cNvPr id="22" name="Picture 21" descr="icon_ima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67" y="2609966"/>
            <a:ext cx="1488601" cy="11164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72687" y="3738696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IN Alternate Bold"/>
                <a:cs typeface="DIN Alternate Bold"/>
              </a:rPr>
              <a:t>REPORT</a:t>
            </a:r>
            <a:endParaRPr lang="en-US" dirty="0">
              <a:solidFill>
                <a:srgbClr val="000000"/>
              </a:solidFill>
              <a:latin typeface="DIN Alternate Bold"/>
              <a:cs typeface="DIN Alternate Bold"/>
            </a:endParaRPr>
          </a:p>
        </p:txBody>
      </p:sp>
    </p:spTree>
    <p:extLst>
      <p:ext uri="{BB962C8B-B14F-4D97-AF65-F5344CB8AC3E}">
        <p14:creationId xmlns:p14="http://schemas.microsoft.com/office/powerpoint/2010/main" val="292541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755" y="1733931"/>
            <a:ext cx="4829170" cy="9916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000000"/>
                </a:solidFill>
                <a:effectLst/>
              </a:rPr>
              <a:t>Demo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Static Analysis &amp; Report Generation </a:t>
            </a:r>
          </a:p>
        </p:txBody>
      </p:sp>
    </p:spTree>
    <p:extLst>
      <p:ext uri="{BB962C8B-B14F-4D97-AF65-F5344CB8AC3E}">
        <p14:creationId xmlns:p14="http://schemas.microsoft.com/office/powerpoint/2010/main" val="281777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5285</TotalTime>
  <Words>999</Words>
  <Application>Microsoft Macintosh PowerPoint</Application>
  <PresentationFormat>On-screen Show (16:9)</PresentationFormat>
  <Paragraphs>210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Story</vt:lpstr>
      <vt:lpstr> Ajin Abraham</vt:lpstr>
      <vt:lpstr>About Me</vt:lpstr>
      <vt:lpstr>The Takeaways </vt:lpstr>
      <vt:lpstr>Agenda</vt:lpstr>
      <vt:lpstr>What is MobSF?</vt:lpstr>
      <vt:lpstr>PowerPoint Presentation</vt:lpstr>
      <vt:lpstr>MobSF Architecture</vt:lpstr>
      <vt:lpstr>Static Analyzer</vt:lpstr>
      <vt:lpstr>PowerPoint Presentation</vt:lpstr>
      <vt:lpstr>Static Analysis &amp; Some Statistics</vt:lpstr>
      <vt:lpstr>Top Indian Bank Apps Analyzed</vt:lpstr>
      <vt:lpstr>Face palm</vt:lpstr>
      <vt:lpstr>Top Indian Wallet Apps Analyzed</vt:lpstr>
      <vt:lpstr>Top EU Bank Apps Analyzed</vt:lpstr>
      <vt:lpstr>Top EU Wallet Apps Analyzed</vt:lpstr>
      <vt:lpstr>Observations</vt:lpstr>
      <vt:lpstr>Real-world Exploitation</vt:lpstr>
      <vt:lpstr>Dynamic Analyzer</vt:lpstr>
      <vt:lpstr>Dynamic Analyzer - Architecture</vt:lpstr>
      <vt:lpstr>DEMO (LockX)</vt:lpstr>
      <vt:lpstr>Dynamic SSL Testing</vt:lpstr>
      <vt:lpstr>Exported Activity Tester</vt:lpstr>
      <vt:lpstr>Challenges in Dynamic Analysis</vt:lpstr>
      <vt:lpstr>How to deal with these Challenges</vt:lpstr>
      <vt:lpstr>Dynamic Analysis on Device</vt:lpstr>
      <vt:lpstr>Web API Fuzzer</vt:lpstr>
      <vt:lpstr>Fuzzing REST APIs</vt:lpstr>
      <vt:lpstr>What We Detect</vt:lpstr>
      <vt:lpstr>How we Detect</vt:lpstr>
      <vt:lpstr>SSRF &amp; XXE</vt:lpstr>
      <vt:lpstr>Insecure Direct Object Reference (IDOR)</vt:lpstr>
      <vt:lpstr>Session Related Checks</vt:lpstr>
      <vt:lpstr>Rate Limiter</vt:lpstr>
      <vt:lpstr>Other Checks</vt:lpstr>
      <vt:lpstr>DEMO</vt:lpstr>
      <vt:lpstr>What's Coming Soon?</vt:lpstr>
      <vt:lpstr>Useful Links</vt:lpstr>
      <vt:lpstr>QA</vt:lpstr>
    </vt:vector>
  </TitlesOfParts>
  <Company>yodlee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G4H Webcast</dc:title>
  <dc:creator>Ajin Abraham</dc:creator>
  <cp:lastModifiedBy>Ajin Abraham</cp:lastModifiedBy>
  <cp:revision>315</cp:revision>
  <dcterms:created xsi:type="dcterms:W3CDTF">2015-07-11T10:45:49Z</dcterms:created>
  <dcterms:modified xsi:type="dcterms:W3CDTF">2016-06-30T13:54:21Z</dcterms:modified>
</cp:coreProperties>
</file>