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2.xml" ContentType="application/vnd.openxmlformats-officedocument.themeOverride+xml"/>
  <Override PartName="/ppt/charts/chart8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A519"/>
    <a:srgbClr val="6F5D2B"/>
    <a:srgbClr val="0046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820" autoAdjust="0"/>
  </p:normalViewPr>
  <p:slideViewPr>
    <p:cSldViewPr snapToGrid="0" snapToObjects="1" showGuides="1">
      <p:cViewPr varScale="1">
        <p:scale>
          <a:sx n="148" d="100"/>
          <a:sy n="148" d="100"/>
        </p:scale>
        <p:origin x="-56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sarwate.CORP\Desktop\Research\Exploits\RSA2016\rsa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sarwate.CORP\Desktop\RSA_2016\rs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arwate.CORP\Desktop\RSA_2016\rs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arwate.CORP\Desktop\RSA_2016\rs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arwate.CORP\Desktop\RSA_2016\rs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arwate.CORP\Desktop\RSA_2016\rsa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sarwate.CORP\Desktop\Research\Exploits\RSA2016\rsa.xlsx" TargetMode="External"/><Relationship Id="rId1" Type="http://schemas.openxmlformats.org/officeDocument/2006/relationships/themeOverride" Target="../theme/themeOverride2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sarwate.CORP\Desktop\Research\Exploits\RSA2016\rsa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Sheet7!$M$2:$M$7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Until May 2016</c:v>
                </c:pt>
              </c:strCache>
            </c:strRef>
          </c:cat>
          <c:val>
            <c:numRef>
              <c:f>Sheet7!$P$2:$P$7</c:f>
              <c:numCache>
                <c:formatCode>#,##0</c:formatCode>
                <c:ptCount val="6"/>
                <c:pt idx="0">
                  <c:v>4150</c:v>
                </c:pt>
                <c:pt idx="1">
                  <c:v>5288</c:v>
                </c:pt>
                <c:pt idx="2">
                  <c:v>5186</c:v>
                </c:pt>
                <c:pt idx="3">
                  <c:v>7937</c:v>
                </c:pt>
                <c:pt idx="4">
                  <c:v>6488</c:v>
                </c:pt>
                <c:pt idx="5">
                  <c:v>2615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8762368"/>
        <c:axId val="99224384"/>
        <c:axId val="0"/>
      </c:bar3DChart>
      <c:catAx>
        <c:axId val="48762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9224384"/>
        <c:crosses val="autoZero"/>
        <c:auto val="1"/>
        <c:lblAlgn val="ctr"/>
        <c:lblOffset val="100"/>
        <c:noMultiLvlLbl val="0"/>
      </c:catAx>
      <c:valAx>
        <c:axId val="9922438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4876236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"/>
          <c:y val="0.16371932675082279"/>
          <c:w val="0.98487972672243673"/>
          <c:h val="0.41432254416895087"/>
        </c:manualLayout>
      </c:layout>
      <c:pie3DChart>
        <c:varyColors val="0"/>
        <c:ser>
          <c:idx val="0"/>
          <c:order val="0"/>
          <c:dPt>
            <c:idx val="0"/>
            <c:bubble3D val="0"/>
            <c:spPr>
              <a:solidFill>
                <a:srgbClr val="C00000"/>
              </a:solidFill>
            </c:spPr>
          </c:dPt>
          <c:dPt>
            <c:idx val="1"/>
            <c:bubble3D val="0"/>
            <c:spPr>
              <a:solidFill>
                <a:srgbClr val="00B050"/>
              </a:solidFill>
            </c:spPr>
          </c:dPt>
          <c:dPt>
            <c:idx val="2"/>
            <c:bubble3D val="0"/>
            <c:spPr>
              <a:solidFill>
                <a:schemeClr val="tx2">
                  <a:lumMod val="75000"/>
                </a:schemeClr>
              </a:solidFill>
            </c:spPr>
          </c:dPt>
          <c:dPt>
            <c:idx val="3"/>
            <c:bubble3D val="0"/>
            <c:spPr>
              <a:solidFill>
                <a:srgbClr val="FFC000"/>
              </a:solidFill>
            </c:spPr>
          </c:dPt>
          <c:cat>
            <c:strRef>
              <c:f>'2015 Vendors'!$D$3:$D$141</c:f>
              <c:strCache>
                <c:ptCount val="139"/>
                <c:pt idx="0">
                  <c:v>microsoft</c:v>
                </c:pt>
                <c:pt idx="1">
                  <c:v>adobe</c:v>
                </c:pt>
                <c:pt idx="2">
                  <c:v>apple</c:v>
                </c:pt>
                <c:pt idx="3">
                  <c:v>oracle</c:v>
                </c:pt>
                <c:pt idx="4">
                  <c:v>ferretcms_project</c:v>
                </c:pt>
                <c:pt idx="5">
                  <c:v>goautodial</c:v>
                </c:pt>
                <c:pt idx="6">
                  <c:v>google</c:v>
                </c:pt>
                <c:pt idx="7">
                  <c:v>joomla</c:v>
                </c:pt>
                <c:pt idx="8">
                  <c:v>pixabay_images_project</c:v>
                </c:pt>
                <c:pt idx="9">
                  <c:v>redhat</c:v>
                </c:pt>
                <c:pt idx="10">
                  <c:v>ansible</c:v>
                </c:pt>
                <c:pt idx="11">
                  <c:v>citrix</c:v>
                </c:pt>
                <c:pt idx="12">
                  <c:v>debian</c:v>
                </c:pt>
                <c:pt idx="13">
                  <c:v>d-link</c:v>
                </c:pt>
                <c:pt idx="14">
                  <c:v>elasticsearch</c:v>
                </c:pt>
                <c:pt idx="15">
                  <c:v>fortinet</c:v>
                </c:pt>
                <c:pt idx="16">
                  <c:v>foxitsoftware</c:v>
                </c:pt>
                <c:pt idx="17">
                  <c:v>igniterealtime</c:v>
                </c:pt>
                <c:pt idx="18">
                  <c:v>jakweb</c:v>
                </c:pt>
                <c:pt idx="19">
                  <c:v>mozilla</c:v>
                </c:pt>
                <c:pt idx="20">
                  <c:v>novell</c:v>
                </c:pt>
                <c:pt idx="21">
                  <c:v>symantec</c:v>
                </c:pt>
                <c:pt idx="22">
                  <c:v>wpml</c:v>
                </c:pt>
                <c:pt idx="23">
                  <c:v>ajsquare</c:v>
                </c:pt>
                <c:pt idx="24">
                  <c:v>apport_project</c:v>
                </c:pt>
                <c:pt idx="25">
                  <c:v>apptha</c:v>
                </c:pt>
                <c:pt idx="26">
                  <c:v>bitrix</c:v>
                </c:pt>
                <c:pt idx="27">
                  <c:v>cisco</c:v>
                </c:pt>
                <c:pt idx="28">
                  <c:v>cmsjunkie</c:v>
                </c:pt>
                <c:pt idx="29">
                  <c:v>dell</c:v>
                </c:pt>
                <c:pt idx="30">
                  <c:v>emc</c:v>
                </c:pt>
                <c:pt idx="31">
                  <c:v>etouch</c:v>
                </c:pt>
                <c:pt idx="32">
                  <c:v>f5</c:v>
                </c:pt>
                <c:pt idx="33">
                  <c:v>genixcms</c:v>
                </c:pt>
                <c:pt idx="34">
                  <c:v>magmi</c:v>
                </c:pt>
                <c:pt idx="35">
                  <c:v>metalgenix</c:v>
                </c:pt>
                <c:pt idx="36">
                  <c:v>novius-os</c:v>
                </c:pt>
                <c:pt idx="37">
                  <c:v>refbase</c:v>
                </c:pt>
                <c:pt idx="38">
                  <c:v>samsung</c:v>
                </c:pt>
                <c:pt idx="39">
                  <c:v>sefrengo</c:v>
                </c:pt>
                <c:pt idx="40">
                  <c:v>simple_ads_manager_project</c:v>
                </c:pt>
                <c:pt idx="41">
                  <c:v>thecartpress</c:v>
                </c:pt>
                <c:pt idx="42">
                  <c:v>web-dorado</c:v>
                </c:pt>
                <c:pt idx="43">
                  <c:v>x2engine</c:v>
                </c:pt>
                <c:pt idx="44">
                  <c:v>xceedium</c:v>
                </c:pt>
                <c:pt idx="45">
                  <c:v>yuba</c:v>
                </c:pt>
                <c:pt idx="46">
                  <c:v>zohocorp</c:v>
                </c:pt>
                <c:pt idx="47">
                  <c:v>accunetix</c:v>
                </c:pt>
                <c:pt idx="48">
                  <c:v>adb</c:v>
                </c:pt>
                <c:pt idx="49">
                  <c:v>akronymmanager_project</c:v>
                </c:pt>
                <c:pt idx="50">
                  <c:v>apache</c:v>
                </c:pt>
                <c:pt idx="51">
                  <c:v>arubanetworks</c:v>
                </c:pt>
                <c:pt idx="52">
                  <c:v>atlassian</c:v>
                </c:pt>
                <c:pt idx="53">
                  <c:v>auto-exchanger</c:v>
                </c:pt>
                <c:pt idx="54">
                  <c:v>avinu</c:v>
                </c:pt>
                <c:pt idx="55">
                  <c:v>beehive_forum</c:v>
                </c:pt>
                <c:pt idx="56">
                  <c:v>betster_project</c:v>
                </c:pt>
                <c:pt idx="57">
                  <c:v>bisonware</c:v>
                </c:pt>
                <c:pt idx="58">
                  <c:v>boxautomation</c:v>
                </c:pt>
                <c:pt idx="59">
                  <c:v>centreon</c:v>
                </c:pt>
                <c:pt idx="60">
                  <c:v>clip-bucket</c:v>
                </c:pt>
                <c:pt idx="61">
                  <c:v>cloudbees</c:v>
                </c:pt>
                <c:pt idx="62">
                  <c:v>crea8social</c:v>
                </c:pt>
                <c:pt idx="63">
                  <c:v>cs-cart</c:v>
                </c:pt>
                <c:pt idx="64">
                  <c:v>cups</c:v>
                </c:pt>
                <c:pt idx="65">
                  <c:v>cybernetikz</c:v>
                </c:pt>
                <c:pt idx="66">
                  <c:v>e107</c:v>
                </c:pt>
                <c:pt idx="67">
                  <c:v>easy2map_project</c:v>
                </c:pt>
                <c:pt idx="68">
                  <c:v>ecommercemajor_project</c:v>
                </c:pt>
                <c:pt idx="69">
                  <c:v>ektron</c:v>
                </c:pt>
                <c:pt idx="70">
                  <c:v>elegant_themes</c:v>
                </c:pt>
                <c:pt idx="71">
                  <c:v>endian_firewall</c:v>
                </c:pt>
                <c:pt idx="72">
                  <c:v>ericsson</c:v>
                </c:pt>
                <c:pt idx="73">
                  <c:v>feedwordpress_project</c:v>
                </c:pt>
                <c:pt idx="74">
                  <c:v>fork-cms</c:v>
                </c:pt>
                <c:pt idx="75">
                  <c:v>freereprintables</c:v>
                </c:pt>
                <c:pt idx="76">
                  <c:v>gsm</c:v>
                </c:pt>
                <c:pt idx="77">
                  <c:v>h5ai_project</c:v>
                </c:pt>
                <c:pt idx="78">
                  <c:v>horde</c:v>
                </c:pt>
                <c:pt idx="79">
                  <c:v>hp</c:v>
                </c:pt>
                <c:pt idx="80">
                  <c:v>insanevisions</c:v>
                </c:pt>
                <c:pt idx="81">
                  <c:v>ipass</c:v>
                </c:pt>
                <c:pt idx="82">
                  <c:v>isc</c:v>
                </c:pt>
                <c:pt idx="83">
                  <c:v>job_manager</c:v>
                </c:pt>
                <c:pt idx="84">
                  <c:v>kcodes</c:v>
                </c:pt>
                <c:pt idx="85">
                  <c:v>libmimedir_project</c:v>
                </c:pt>
                <c:pt idx="86">
                  <c:v>linux</c:v>
                </c:pt>
                <c:pt idx="87">
                  <c:v>maarch</c:v>
                </c:pt>
                <c:pt idx="88">
                  <c:v>magic_hills</c:v>
                </c:pt>
                <c:pt idx="89">
                  <c:v>manageengine</c:v>
                </c:pt>
                <c:pt idx="90">
                  <c:v>mcafee</c:v>
                </c:pt>
                <c:pt idx="91">
                  <c:v>milw0rm_project</c:v>
                </c:pt>
                <c:pt idx="92">
                  <c:v>moodle</c:v>
                </c:pt>
                <c:pt idx="93">
                  <c:v>npds</c:v>
                </c:pt>
                <c:pt idx="94">
                  <c:v>ntop</c:v>
                </c:pt>
                <c:pt idx="95">
                  <c:v>nvidia</c:v>
                </c:pt>
                <c:pt idx="96">
                  <c:v>oxwall</c:v>
                </c:pt>
                <c:pt idx="97">
                  <c:v>palo_alto_networks</c:v>
                </c:pt>
                <c:pt idx="98">
                  <c:v>palosanto</c:v>
                </c:pt>
                <c:pt idx="99">
                  <c:v>pcman%27s_ftp_server_project</c:v>
                </c:pt>
                <c:pt idx="100">
                  <c:v>persistent_systems</c:v>
                </c:pt>
                <c:pt idx="101">
                  <c:v>pfsense</c:v>
                </c:pt>
                <c:pt idx="102">
                  <c:v>photocati_media</c:v>
                </c:pt>
                <c:pt idx="103">
                  <c:v>php</c:v>
                </c:pt>
                <c:pt idx="104">
                  <c:v>phpmybackuppro</c:v>
                </c:pt>
                <c:pt idx="105">
                  <c:v>pimcore</c:v>
                </c:pt>
                <c:pt idx="106">
                  <c:v>piwigo</c:v>
                </c:pt>
                <c:pt idx="107">
                  <c:v>pligg</c:v>
                </c:pt>
                <c:pt idx="108">
                  <c:v>pragyan_cms_project</c:v>
                </c:pt>
                <c:pt idx="109">
                  <c:v>proftpd</c:v>
                </c:pt>
                <c:pt idx="110">
                  <c:v>projectsend</c:v>
                </c:pt>
                <c:pt idx="111">
                  <c:v>qemu</c:v>
                </c:pt>
                <c:pt idx="112">
                  <c:v>qlik</c:v>
                </c:pt>
                <c:pt idx="113">
                  <c:v>selinux</c:v>
                </c:pt>
                <c:pt idx="114">
                  <c:v>sis</c:v>
                </c:pt>
                <c:pt idx="115">
                  <c:v>softsphere</c:v>
                </c:pt>
                <c:pt idx="116">
                  <c:v>solarwinds</c:v>
                </c:pt>
                <c:pt idx="117">
                  <c:v>sudo_project</c:v>
                </c:pt>
                <c:pt idx="118">
                  <c:v>sympies</c:v>
                </c:pt>
                <c:pt idx="119">
                  <c:v>synametrics</c:v>
                </c:pt>
                <c:pt idx="120">
                  <c:v>sysaid</c:v>
                </c:pt>
                <c:pt idx="121">
                  <c:v>tcpdump</c:v>
                </c:pt>
                <c:pt idx="122">
                  <c:v>teiko</c:v>
                </c:pt>
                <c:pt idx="123">
                  <c:v>thycotic</c:v>
                </c:pt>
                <c:pt idx="124">
                  <c:v>two_pilots</c:v>
                </c:pt>
                <c:pt idx="125">
                  <c:v>vboxcomm</c:v>
                </c:pt>
                <c:pt idx="126">
                  <c:v>webgate</c:v>
                </c:pt>
                <c:pt idx="127">
                  <c:v>webgateinc</c:v>
                </c:pt>
                <c:pt idx="128">
                  <c:v>webgroupmedia</c:v>
                </c:pt>
                <c:pt idx="129">
                  <c:v>websense</c:v>
                </c:pt>
                <c:pt idx="130">
                  <c:v>wonderplugin</c:v>
                </c:pt>
                <c:pt idx="131">
                  <c:v>wotlab</c:v>
                </c:pt>
                <c:pt idx="132">
                  <c:v>wpmembership</c:v>
                </c:pt>
                <c:pt idx="133">
                  <c:v>wpsymposium</c:v>
                </c:pt>
                <c:pt idx="134">
                  <c:v>xen</c:v>
                </c:pt>
                <c:pt idx="135">
                  <c:v>yoast</c:v>
                </c:pt>
                <c:pt idx="136">
                  <c:v>zend</c:v>
                </c:pt>
                <c:pt idx="137">
                  <c:v>zeuscart</c:v>
                </c:pt>
                <c:pt idx="138">
                  <c:v>zhone_technologies</c:v>
                </c:pt>
              </c:strCache>
            </c:strRef>
          </c:cat>
          <c:val>
            <c:numRef>
              <c:f>'2015 Vendors'!$E$3:$E$141</c:f>
              <c:numCache>
                <c:formatCode>General</c:formatCode>
                <c:ptCount val="139"/>
                <c:pt idx="0">
                  <c:v>82</c:v>
                </c:pt>
                <c:pt idx="1">
                  <c:v>80</c:v>
                </c:pt>
                <c:pt idx="2">
                  <c:v>12</c:v>
                </c:pt>
                <c:pt idx="3">
                  <c:v>7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>
        <c:manualLayout>
          <c:xMode val="edge"/>
          <c:yMode val="edge"/>
          <c:x val="0.27680755723597072"/>
          <c:y val="0.58807940674082393"/>
          <c:w val="0.466316100731542"/>
          <c:h val="0.31349248010665332"/>
        </c:manualLayout>
      </c:layout>
      <c:overlay val="0"/>
      <c:txPr>
        <a:bodyPr/>
        <a:lstStyle/>
        <a:p>
          <a:pPr>
            <a:defRPr sz="600"/>
          </a:pPr>
          <a:endParaRPr lang="en-US"/>
        </a:p>
      </c:txPr>
    </c:legend>
    <c:plotVisOnly val="1"/>
    <c:dispBlanksAs val="gap"/>
    <c:showDLblsOverMax val="0"/>
  </c:chart>
  <c:spPr>
    <a:noFill/>
  </c:sp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>
                <a:latin typeface="Calibri" panose="020F0502020204030204" pitchFamily="34" charset="0"/>
              </a:defRPr>
            </a:pPr>
            <a:r>
              <a:rPr lang="en-US" sz="1600" dirty="0">
                <a:latin typeface="Calibri" panose="020F0502020204030204" pitchFamily="34" charset="0"/>
              </a:rPr>
              <a:t>74% of Exploits </a:t>
            </a:r>
            <a:r>
              <a:rPr lang="en-US" sz="1600" dirty="0" smtClean="0">
                <a:latin typeface="Calibri" panose="020F0502020204030204" pitchFamily="34" charset="0"/>
              </a:rPr>
              <a:t>Target </a:t>
            </a:r>
            <a:r>
              <a:rPr lang="en-US" sz="1600" dirty="0">
                <a:latin typeface="Calibri" panose="020F0502020204030204" pitchFamily="34" charset="0"/>
              </a:rPr>
              <a:t>Applications</a:t>
            </a:r>
          </a:p>
        </c:rich>
      </c:tx>
      <c:layout>
        <c:manualLayout>
          <c:xMode val="edge"/>
          <c:yMode val="edge"/>
          <c:x val="0.25417417417417415"/>
          <c:y val="0.10117437386264184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0070C0"/>
              </a:solidFill>
            </c:spPr>
          </c:dPt>
          <c:dLbls>
            <c:dLbl>
              <c:idx val="0"/>
              <c:layout>
                <c:manualLayout>
                  <c:x val="-0.19070785070785071"/>
                  <c:y val="-0.21108320233087988"/>
                </c:manualLayout>
              </c:layout>
              <c:tx>
                <c:rich>
                  <a:bodyPr/>
                  <a:lstStyle/>
                  <a:p>
                    <a:pPr>
                      <a:defRPr sz="2000">
                        <a:solidFill>
                          <a:schemeClr val="bg1"/>
                        </a:solidFill>
                        <a:latin typeface="Calibri" panose="020F0502020204030204" pitchFamily="34" charset="0"/>
                      </a:defRPr>
                    </a:pPr>
                    <a:r>
                      <a:rPr lang="en-US" sz="200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</a:rPr>
                      <a:t>Applications</a:t>
                    </a:r>
                  </a:p>
                  <a:p>
                    <a:pPr>
                      <a:defRPr sz="2000">
                        <a:solidFill>
                          <a:schemeClr val="bg1"/>
                        </a:solidFill>
                        <a:latin typeface="Calibri" panose="020F0502020204030204" pitchFamily="34" charset="0"/>
                      </a:defRPr>
                    </a:pPr>
                    <a:r>
                      <a:rPr lang="en-US" sz="200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</a:rPr>
                      <a:t>74</a:t>
                    </a:r>
                    <a:r>
                      <a: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rPr>
                      <a:t>%</a:t>
                    </a:r>
                    <a:endParaRPr lang="en-US" sz="2000" dirty="0"/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7171110367960762"/>
                  <c:y val="9.1413074581882206E-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 smtClean="0">
                        <a:latin typeface="Calibri" panose="020F0502020204030204" pitchFamily="34" charset="0"/>
                      </a:rPr>
                      <a:t>Operating</a:t>
                    </a:r>
                    <a:r>
                      <a:rPr lang="en-US" sz="1400" baseline="0" dirty="0" smtClean="0">
                        <a:latin typeface="Calibri" panose="020F0502020204030204" pitchFamily="34" charset="0"/>
                      </a:rPr>
                      <a:t> Systems</a:t>
                    </a:r>
                  </a:p>
                  <a:p>
                    <a:r>
                      <a:rPr lang="en-US" sz="1400" dirty="0" smtClean="0">
                        <a:latin typeface="Calibri" panose="020F0502020204030204" pitchFamily="34" charset="0"/>
                      </a:rPr>
                      <a:t>26</a:t>
                    </a:r>
                    <a:r>
                      <a:rPr lang="en-US" sz="1400" dirty="0">
                        <a:latin typeface="Calibri" panose="020F0502020204030204" pitchFamily="34" charset="0"/>
                      </a:rPr>
                      <a:t>%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>
                    <a:solidFill>
                      <a:schemeClr val="bg1"/>
                    </a:solidFill>
                    <a:latin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'2015 Exploits'!$C$437:$C$438</c:f>
              <c:strCache>
                <c:ptCount val="2"/>
                <c:pt idx="0">
                  <c:v>Appliaction Exploits</c:v>
                </c:pt>
                <c:pt idx="1">
                  <c:v>Operating System Exploits</c:v>
                </c:pt>
              </c:strCache>
            </c:strRef>
          </c:cat>
          <c:val>
            <c:numRef>
              <c:f>'2015 Exploits'!$D$437:$D$438</c:f>
              <c:numCache>
                <c:formatCode>General</c:formatCode>
                <c:ptCount val="2"/>
                <c:pt idx="0">
                  <c:v>285</c:v>
                </c:pt>
                <c:pt idx="1">
                  <c:v>98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/>
      <c:overlay val="0"/>
      <c:txPr>
        <a:bodyPr/>
        <a:lstStyle/>
        <a:p>
          <a:pPr>
            <a:defRPr sz="1500" baseline="0">
              <a:latin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>
                <a:latin typeface="Calibri" panose="020F0502020204030204" pitchFamily="34" charset="0"/>
              </a:defRPr>
            </a:pPr>
            <a:r>
              <a:rPr lang="en-US" sz="2000" dirty="0">
                <a:latin typeface="Calibri" panose="020F0502020204030204" pitchFamily="34" charset="0"/>
              </a:rPr>
              <a:t>80% </a:t>
            </a:r>
            <a:r>
              <a:rPr lang="en-US" sz="2000" dirty="0" smtClean="0">
                <a:latin typeface="Calibri" panose="020F0502020204030204" pitchFamily="34" charset="0"/>
              </a:rPr>
              <a:t>can </a:t>
            </a:r>
            <a:r>
              <a:rPr lang="en-US" sz="2000" dirty="0">
                <a:latin typeface="Calibri" panose="020F0502020204030204" pitchFamily="34" charset="0"/>
              </a:rPr>
              <a:t>be compromised Remotely</a:t>
            </a:r>
          </a:p>
        </c:rich>
      </c:tx>
      <c:layout>
        <c:manualLayout>
          <c:xMode val="edge"/>
          <c:yMode val="edge"/>
          <c:x val="0.20983372230825717"/>
          <c:y val="3.8523233756610924E-2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spPr>
            <a:solidFill>
              <a:schemeClr val="accent2">
                <a:lumMod val="50000"/>
              </a:schemeClr>
            </a:solidFill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00B050"/>
              </a:solidFill>
            </c:spPr>
          </c:dPt>
          <c:cat>
            <c:strRef>
              <c:f>'2015 Vendors'!$R$25:$R$26</c:f>
              <c:strCache>
                <c:ptCount val="2"/>
                <c:pt idx="0">
                  <c:v>Remote</c:v>
                </c:pt>
                <c:pt idx="1">
                  <c:v>Local</c:v>
                </c:pt>
              </c:strCache>
            </c:strRef>
          </c:cat>
          <c:val>
            <c:numRef>
              <c:f>'2015 Vendors'!$S$25:$S$26</c:f>
              <c:numCache>
                <c:formatCode>General</c:formatCode>
                <c:ptCount val="2"/>
                <c:pt idx="0">
                  <c:v>307</c:v>
                </c:pt>
                <c:pt idx="1">
                  <c:v>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/>
      <c:overlay val="0"/>
      <c:txPr>
        <a:bodyPr/>
        <a:lstStyle/>
        <a:p>
          <a:pPr>
            <a:defRPr>
              <a:latin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</c:dPt>
          <c:cat>
            <c:strRef>
              <c:f>'2015 Vendors'!$H$7:$H$10</c:f>
              <c:strCache>
                <c:ptCount val="4"/>
                <c:pt idx="0">
                  <c:v>Microsoft</c:v>
                </c:pt>
                <c:pt idx="1">
                  <c:v>Adobe</c:v>
                </c:pt>
                <c:pt idx="2">
                  <c:v>Apple</c:v>
                </c:pt>
                <c:pt idx="3">
                  <c:v>Others</c:v>
                </c:pt>
              </c:strCache>
            </c:strRef>
          </c:cat>
          <c:val>
            <c:numRef>
              <c:f>'2015 Vendors'!$I$7:$I$10</c:f>
              <c:numCache>
                <c:formatCode>General</c:formatCode>
                <c:ptCount val="4"/>
                <c:pt idx="0">
                  <c:v>35</c:v>
                </c:pt>
                <c:pt idx="1">
                  <c:v>80</c:v>
                </c:pt>
                <c:pt idx="2">
                  <c:v>8</c:v>
                </c:pt>
                <c:pt idx="3">
                  <c:v>184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605120"/>
        <c:axId val="49096384"/>
        <c:axId val="0"/>
      </c:bar3DChart>
      <c:catAx>
        <c:axId val="496051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Calibri" panose="020F0502020204030204" pitchFamily="34" charset="0"/>
              </a:defRPr>
            </a:pPr>
            <a:endParaRPr lang="en-US"/>
          </a:p>
        </c:txPr>
        <c:crossAx val="49096384"/>
        <c:crosses val="autoZero"/>
        <c:auto val="1"/>
        <c:lblAlgn val="ctr"/>
        <c:lblOffset val="100"/>
        <c:noMultiLvlLbl val="0"/>
      </c:catAx>
      <c:valAx>
        <c:axId val="49096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605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</c:dPt>
          <c:cat>
            <c:strRef>
              <c:f>'2015 Vendors'!$H$18:$H$21</c:f>
              <c:strCache>
                <c:ptCount val="4"/>
                <c:pt idx="0">
                  <c:v>Microsoft</c:v>
                </c:pt>
                <c:pt idx="1">
                  <c:v>Adobe</c:v>
                </c:pt>
                <c:pt idx="2">
                  <c:v>Apple</c:v>
                </c:pt>
                <c:pt idx="3">
                  <c:v>Others</c:v>
                </c:pt>
              </c:strCache>
            </c:strRef>
          </c:cat>
          <c:val>
            <c:numRef>
              <c:f>'2015 Vendors'!$I$18:$I$21</c:f>
              <c:numCache>
                <c:formatCode>General</c:formatCode>
                <c:ptCount val="4"/>
                <c:pt idx="0">
                  <c:v>47</c:v>
                </c:pt>
                <c:pt idx="1">
                  <c:v>0</c:v>
                </c:pt>
                <c:pt idx="2">
                  <c:v>4</c:v>
                </c:pt>
                <c:pt idx="3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684928"/>
        <c:axId val="49098112"/>
        <c:axId val="0"/>
      </c:bar3DChart>
      <c:catAx>
        <c:axId val="346849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Calibri" panose="020F0502020204030204" pitchFamily="34" charset="0"/>
              </a:defRPr>
            </a:pPr>
            <a:endParaRPr lang="en-US"/>
          </a:p>
        </c:txPr>
        <c:crossAx val="49098112"/>
        <c:crosses val="autoZero"/>
        <c:auto val="1"/>
        <c:lblAlgn val="ctr"/>
        <c:lblOffset val="100"/>
        <c:noMultiLvlLbl val="0"/>
      </c:catAx>
      <c:valAx>
        <c:axId val="49098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6849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Sheet7!$O$1</c:f>
              <c:strCache>
                <c:ptCount val="1"/>
                <c:pt idx="0">
                  <c:v>Exploits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Sheet7!$M$2:$M$7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Until May 2016</c:v>
                </c:pt>
              </c:strCache>
            </c:strRef>
          </c:cat>
          <c:val>
            <c:numRef>
              <c:f>Sheet7!$O$2:$O$7</c:f>
              <c:numCache>
                <c:formatCode>General</c:formatCode>
                <c:ptCount val="6"/>
                <c:pt idx="0">
                  <c:v>647</c:v>
                </c:pt>
                <c:pt idx="1">
                  <c:v>912</c:v>
                </c:pt>
                <c:pt idx="2">
                  <c:v>652</c:v>
                </c:pt>
                <c:pt idx="3">
                  <c:v>587</c:v>
                </c:pt>
                <c:pt idx="4">
                  <c:v>432</c:v>
                </c:pt>
                <c:pt idx="5">
                  <c:v>154</c:v>
                </c:pt>
              </c:numCache>
            </c:numRef>
          </c:val>
        </c:ser>
        <c:ser>
          <c:idx val="2"/>
          <c:order val="1"/>
          <c:tx>
            <c:strRef>
              <c:f>Sheet7!$P$1</c:f>
              <c:strCache>
                <c:ptCount val="1"/>
                <c:pt idx="0">
                  <c:v>Vulnerabilities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Sheet7!$M$2:$M$7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Until May 2016</c:v>
                </c:pt>
              </c:strCache>
            </c:strRef>
          </c:cat>
          <c:val>
            <c:numRef>
              <c:f>Sheet7!$P$2:$P$7</c:f>
              <c:numCache>
                <c:formatCode>#,##0</c:formatCode>
                <c:ptCount val="6"/>
                <c:pt idx="0">
                  <c:v>4150</c:v>
                </c:pt>
                <c:pt idx="1">
                  <c:v>5288</c:v>
                </c:pt>
                <c:pt idx="2">
                  <c:v>5186</c:v>
                </c:pt>
                <c:pt idx="3">
                  <c:v>7937</c:v>
                </c:pt>
                <c:pt idx="4">
                  <c:v>6488</c:v>
                </c:pt>
                <c:pt idx="5">
                  <c:v>2615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688000"/>
        <c:axId val="49101568"/>
        <c:axId val="0"/>
      </c:bar3DChart>
      <c:catAx>
        <c:axId val="34688000"/>
        <c:scaling>
          <c:orientation val="minMax"/>
        </c:scaling>
        <c:delete val="0"/>
        <c:axPos val="b"/>
        <c:majorTickMark val="out"/>
        <c:minorTickMark val="none"/>
        <c:tickLblPos val="nextTo"/>
        <c:crossAx val="49101568"/>
        <c:crosses val="autoZero"/>
        <c:auto val="1"/>
        <c:lblAlgn val="ctr"/>
        <c:lblOffset val="100"/>
        <c:noMultiLvlLbl val="0"/>
      </c:catAx>
      <c:valAx>
        <c:axId val="49101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68800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571062992125983"/>
          <c:y val="5.1400554097404488E-2"/>
          <c:w val="0.86928937007874019"/>
          <c:h val="0.6646197871099446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Sheet7!$N$1</c:f>
              <c:strCache>
                <c:ptCount val="1"/>
                <c:pt idx="0">
                  <c:v>ExploitKits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Sheet7!$M$2:$M$7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Until May 2016</c:v>
                </c:pt>
              </c:strCache>
            </c:strRef>
          </c:cat>
          <c:val>
            <c:numRef>
              <c:f>Sheet7!$N$2:$N$7</c:f>
              <c:numCache>
                <c:formatCode>General</c:formatCode>
                <c:ptCount val="6"/>
                <c:pt idx="0">
                  <c:v>75</c:v>
                </c:pt>
                <c:pt idx="1">
                  <c:v>105</c:v>
                </c:pt>
                <c:pt idx="2">
                  <c:v>173</c:v>
                </c:pt>
                <c:pt idx="3">
                  <c:v>55</c:v>
                </c:pt>
                <c:pt idx="4">
                  <c:v>44</c:v>
                </c:pt>
                <c:pt idx="5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Sheet7!$O$1</c:f>
              <c:strCache>
                <c:ptCount val="1"/>
                <c:pt idx="0">
                  <c:v>Exploits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Sheet7!$M$2:$M$7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Until May 2016</c:v>
                </c:pt>
              </c:strCache>
            </c:strRef>
          </c:cat>
          <c:val>
            <c:numRef>
              <c:f>Sheet7!$O$2:$O$7</c:f>
              <c:numCache>
                <c:formatCode>General</c:formatCode>
                <c:ptCount val="6"/>
                <c:pt idx="0">
                  <c:v>647</c:v>
                </c:pt>
                <c:pt idx="1">
                  <c:v>912</c:v>
                </c:pt>
                <c:pt idx="2">
                  <c:v>652</c:v>
                </c:pt>
                <c:pt idx="3">
                  <c:v>587</c:v>
                </c:pt>
                <c:pt idx="4">
                  <c:v>432</c:v>
                </c:pt>
                <c:pt idx="5">
                  <c:v>154</c:v>
                </c:pt>
              </c:numCache>
            </c:numRef>
          </c:val>
        </c:ser>
        <c:ser>
          <c:idx val="2"/>
          <c:order val="2"/>
          <c:tx>
            <c:strRef>
              <c:f>Sheet7!$P$1</c:f>
              <c:strCache>
                <c:ptCount val="1"/>
                <c:pt idx="0">
                  <c:v>Vulnerabilities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Sheet7!$M$2:$M$7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Until May 2016</c:v>
                </c:pt>
              </c:strCache>
            </c:strRef>
          </c:cat>
          <c:val>
            <c:numRef>
              <c:f>Sheet7!$P$2:$P$7</c:f>
              <c:numCache>
                <c:formatCode>#,##0</c:formatCode>
                <c:ptCount val="6"/>
                <c:pt idx="0">
                  <c:v>4150</c:v>
                </c:pt>
                <c:pt idx="1">
                  <c:v>5288</c:v>
                </c:pt>
                <c:pt idx="2">
                  <c:v>5186</c:v>
                </c:pt>
                <c:pt idx="3">
                  <c:v>7937</c:v>
                </c:pt>
                <c:pt idx="4">
                  <c:v>6488</c:v>
                </c:pt>
                <c:pt idx="5">
                  <c:v>2615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100160"/>
        <c:axId val="35210368"/>
        <c:axId val="0"/>
      </c:bar3DChart>
      <c:catAx>
        <c:axId val="35100160"/>
        <c:scaling>
          <c:orientation val="minMax"/>
        </c:scaling>
        <c:delete val="0"/>
        <c:axPos val="b"/>
        <c:majorTickMark val="out"/>
        <c:minorTickMark val="none"/>
        <c:tickLblPos val="nextTo"/>
        <c:crossAx val="35210368"/>
        <c:crosses val="autoZero"/>
        <c:auto val="1"/>
        <c:lblAlgn val="ctr"/>
        <c:lblOffset val="100"/>
        <c:noMultiLvlLbl val="0"/>
      </c:catAx>
      <c:valAx>
        <c:axId val="35210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001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0.51907</cdr:x>
      <cdr:y>0.30754</cdr:y>
    </cdr:from>
    <cdr:to>
      <cdr:x>0.56856</cdr:x>
      <cdr:y>0.36111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591676" y="1476375"/>
          <a:ext cx="914400" cy="257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b="1" dirty="0" smtClean="0">
              <a:solidFill>
                <a:schemeClr val="bg1"/>
              </a:solidFill>
            </a:rPr>
            <a:t>Adobe</a:t>
          </a:r>
          <a:r>
            <a:rPr lang="en-US" sz="1100" b="1" dirty="0" smtClean="0">
              <a:solidFill>
                <a:schemeClr val="bg1"/>
              </a:solidFill>
            </a:rPr>
            <a:t>: 20%</a:t>
          </a:r>
          <a:endParaRPr lang="en-US" sz="11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0.49966</cdr:x>
      <cdr:y>0.21693</cdr:y>
    </cdr:from>
    <cdr:to>
      <cdr:x>0.54914</cdr:x>
      <cdr:y>0.2705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232901" y="1041400"/>
          <a:ext cx="914400" cy="257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 smtClean="0">
              <a:solidFill>
                <a:schemeClr val="bg1"/>
              </a:solidFill>
            </a:rPr>
            <a:t>Microsoft: 21%</a:t>
          </a:r>
          <a:endParaRPr lang="en-US" sz="11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0.50237</cdr:x>
      <cdr:y>0.37963</cdr:y>
    </cdr:from>
    <cdr:to>
      <cdr:x>0.55186</cdr:x>
      <cdr:y>0.4332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9283059" y="1822450"/>
          <a:ext cx="914400" cy="257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 smtClean="0">
              <a:solidFill>
                <a:schemeClr val="bg1"/>
              </a:solidFill>
            </a:rPr>
            <a:t>Apple</a:t>
          </a:r>
          <a:r>
            <a:rPr lang="en-US" sz="1100" b="1" dirty="0" smtClean="0">
              <a:solidFill>
                <a:schemeClr val="bg1"/>
              </a:solidFill>
            </a:rPr>
            <a:t>: 3%</a:t>
          </a:r>
          <a:endParaRPr lang="en-US" sz="11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0.49553</cdr:x>
      <cdr:y>0.4332</cdr:y>
    </cdr:from>
    <cdr:to>
      <cdr:x>0.54502</cdr:x>
      <cdr:y>0.48677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9156701" y="2079625"/>
          <a:ext cx="914400" cy="257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 smtClean="0">
              <a:solidFill>
                <a:schemeClr val="bg1"/>
              </a:solidFill>
            </a:rPr>
            <a:t>Oracle: 2%</a:t>
          </a:r>
          <a:endParaRPr lang="en-US" sz="1100" b="1" dirty="0">
            <a:solidFill>
              <a:schemeClr val="bg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EA70A-F2DB-9F4C-99F1-5BE614564CB9}" type="datetimeFigureOut">
              <a:rPr lang="en-US" smtClean="0">
                <a:latin typeface="Arial" pitchFamily="34" charset="0"/>
              </a:rPr>
              <a:pPr/>
              <a:t>5/26/2016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2A3BE-31E0-C941-975A-996AD1DEFDF4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31AF089-CFA2-0949-B174-A0D817FF28B1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/>
              <a:t>Click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92430503-779B-D542-BBAD-A27B1F4FDF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89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901"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31317" indent="-281276" defTabSz="957901"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25103" indent="-225021" defTabSz="957901"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575144" indent="-225021" defTabSz="957901"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25185" indent="-225021" defTabSz="957901"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475226" indent="-225021" defTabSz="95790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-107" charset="2"/>
              <a:buChar char="·"/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25268" indent="-225021" defTabSz="95790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-107" charset="2"/>
              <a:buChar char="·"/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375309" indent="-225021" defTabSz="95790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-107" charset="2"/>
              <a:buChar char="·"/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25350" indent="-225021" defTabSz="95790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-107" charset="2"/>
              <a:buChar char="·"/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r>
              <a:rPr lang="en-US" sz="1000">
                <a:latin typeface="Tahoma" pitchFamily="-107" charset="0"/>
              </a:rPr>
              <a:t>TITLE</a:t>
            </a:r>
          </a:p>
        </p:txBody>
      </p:sp>
      <p:sp>
        <p:nvSpPr>
          <p:cNvPr id="11267" name="Rectangle 2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5695">
              <a:tabLst>
                <a:tab pos="3381560" algn="ctr"/>
                <a:tab pos="5850535" algn="r"/>
              </a:tabLst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31317" indent="-281276" defTabSz="765695">
              <a:tabLst>
                <a:tab pos="3381560" algn="ctr"/>
                <a:tab pos="5850535" algn="r"/>
              </a:tabLst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25103" indent="-225021" defTabSz="765695">
              <a:tabLst>
                <a:tab pos="3381560" algn="ctr"/>
                <a:tab pos="5850535" algn="r"/>
              </a:tabLst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575144" indent="-225021" defTabSz="765695">
              <a:tabLst>
                <a:tab pos="3381560" algn="ctr"/>
                <a:tab pos="5850535" algn="r"/>
              </a:tabLst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25185" indent="-225021" defTabSz="765695">
              <a:tabLst>
                <a:tab pos="3381560" algn="ctr"/>
                <a:tab pos="5850535" algn="r"/>
              </a:tabLst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475226" indent="-225021" defTabSz="76569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-107" charset="2"/>
              <a:buChar char="·"/>
              <a:tabLst>
                <a:tab pos="3381560" algn="ctr"/>
                <a:tab pos="5850535" algn="r"/>
              </a:tabLst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25268" indent="-225021" defTabSz="76569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-107" charset="2"/>
              <a:buChar char="·"/>
              <a:tabLst>
                <a:tab pos="3381560" algn="ctr"/>
                <a:tab pos="5850535" algn="r"/>
              </a:tabLst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375309" indent="-225021" defTabSz="76569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-107" charset="2"/>
              <a:buChar char="·"/>
              <a:tabLst>
                <a:tab pos="3381560" algn="ctr"/>
                <a:tab pos="5850535" algn="r"/>
              </a:tabLst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25350" indent="-225021" defTabSz="76569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-107" charset="2"/>
              <a:buChar char="·"/>
              <a:tabLst>
                <a:tab pos="3381560" algn="ctr"/>
                <a:tab pos="5850535" algn="r"/>
              </a:tabLst>
              <a:defRPr sz="29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r>
              <a:rPr lang="en-US" sz="1000">
                <a:latin typeface="Tahoma" pitchFamily="-107" charset="0"/>
              </a:rPr>
              <a:t>MIS Training Institute 	Section # - Page </a:t>
            </a:r>
            <a:fld id="{09E9804B-C64D-4EA8-883E-D28C35307EF6}" type="slidenum">
              <a:rPr lang="en-US" sz="1000">
                <a:latin typeface="Tahoma" pitchFamily="-107" charset="0"/>
              </a:rPr>
              <a:pPr/>
              <a:t>2</a:t>
            </a:fld>
            <a:r>
              <a:rPr lang="en-US" sz="1000">
                <a:latin typeface="Tahoma" pitchFamily="-107" charset="0"/>
              </a:rPr>
              <a:t>	XXXXXX XXX</a:t>
            </a:r>
          </a:p>
          <a:p>
            <a:r>
              <a:rPr lang="en-US" sz="1000">
                <a:latin typeface="Tahoma" pitchFamily="-107" charset="0"/>
              </a:rPr>
              <a:t>©</a:t>
            </a:r>
          </a:p>
        </p:txBody>
      </p:sp>
      <p:sp>
        <p:nvSpPr>
          <p:cNvPr id="11268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5" y="4359058"/>
            <a:ext cx="5012574" cy="413358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633" tIns="45317" rIns="90633" bIns="45317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156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screen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0" y="2894120"/>
            <a:ext cx="6123980" cy="796166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2620" y="1851830"/>
            <a:ext cx="7724180" cy="8572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8" name="Picture 7" descr="owasp_appsec2016_colosseo_horizontal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-4266" y="-171636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740049"/>
            <a:ext cx="3581401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2495" y="4741200"/>
            <a:ext cx="788610" cy="273844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en-GB" sz="9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fld id="{BE9C67AB-B614-C742-93A2-1DCA2D6D22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owasp_appsec2016_colosseo_horizontal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183566" y="3790764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screen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87910"/>
            <a:ext cx="7772400" cy="742950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6276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 i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740049"/>
            <a:ext cx="3581401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pic>
        <p:nvPicPr>
          <p:cNvPr id="7" name="Picture 6" descr="owasp_appsec2016_colosseo_horizontal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-4266" y="-171636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740049"/>
            <a:ext cx="3581401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2495" y="4741200"/>
            <a:ext cx="788610" cy="273844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en-GB" sz="9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fld id="{BE9C67AB-B614-C742-93A2-1DCA2D6D22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owasp_appsec2016_colosseo_horizontal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183566" y="3790764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740049"/>
            <a:ext cx="3581401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2495" y="4741200"/>
            <a:ext cx="788610" cy="273844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en-GB" sz="9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fld id="{BE9C67AB-B614-C742-93A2-1DCA2D6D22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wasp_appsec2016_colosseo_horizontal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183566" y="3790764"/>
            <a:ext cx="2438494" cy="17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17" y="67666"/>
            <a:ext cx="8959583" cy="857250"/>
          </a:xfrm>
        </p:spPr>
        <p:txBody>
          <a:bodyPr>
            <a:normAutofit/>
          </a:bodyPr>
          <a:lstStyle>
            <a:lvl1pPr algn="ctr"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21657" y="4826532"/>
            <a:ext cx="1051353" cy="273844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698503" y="1066260"/>
            <a:ext cx="8094623" cy="33944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owasp_appsec2016_colosseo_horizontal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267967"/>
            <a:ext cx="1537138" cy="1091251"/>
          </a:xfrm>
          <a:prstGeom prst="rect">
            <a:avLst/>
          </a:prstGeom>
        </p:spPr>
      </p:pic>
      <p:pic>
        <p:nvPicPr>
          <p:cNvPr id="1026" name="Picture 2" descr="http://intranet.qualys.com/intranet/Marketing/2~06~Image%20Library/01~Logos/images/2-Color/horz_2C_logo_ta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65" y="4574950"/>
            <a:ext cx="1640161" cy="4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1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09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6F5D2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99342" y="2709080"/>
            <a:ext cx="7887457" cy="796166"/>
          </a:xfrm>
          <a:solidFill>
            <a:schemeClr val="bg2">
              <a:alpha val="46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Amol </a:t>
            </a:r>
            <a:r>
              <a:rPr lang="en-US" b="1" dirty="0" err="1" smtClean="0"/>
              <a:t>Sarwate</a:t>
            </a:r>
            <a:endParaRPr lang="en-US" b="1" dirty="0" smtClean="0"/>
          </a:p>
          <a:p>
            <a:r>
              <a:rPr lang="en-US" b="1" dirty="0" smtClean="0"/>
              <a:t>Director of Vulnerability Labs, </a:t>
            </a:r>
            <a:r>
              <a:rPr lang="en-US" b="1" dirty="0" err="1" smtClean="0"/>
              <a:t>Qualys</a:t>
            </a:r>
            <a:r>
              <a:rPr lang="en-US" b="1" dirty="0" smtClean="0"/>
              <a:t> Inc.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9343" y="1851830"/>
            <a:ext cx="7887457" cy="857250"/>
          </a:xfrm>
          <a:solidFill>
            <a:schemeClr val="bg2">
              <a:alpha val="64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2016 State of Vulnerability Exploits</a:t>
            </a:r>
            <a:endParaRPr lang="en-US" dirty="0"/>
          </a:p>
        </p:txBody>
      </p:sp>
      <p:pic>
        <p:nvPicPr>
          <p:cNvPr id="4" name="Picture 2" descr="http://intranet.qualys.com/intranet/Marketing/2~06~Image%20Library/01~Logos/images/2-Color/horz_2C_logo_t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52" y="241209"/>
            <a:ext cx="1640161" cy="4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Exploit Kit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Picture 10" descr="http://krebsonsecurity.com/wp-content/uploads/2013/08/fakenucle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91" y="2733889"/>
            <a:ext cx="1944188" cy="142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2we26u4fam7n16rz3a44uhbe1bq2.wpengine.netdna-cdn.com/wp-content/uploads/102213_2109_Battlingwit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06" y="983158"/>
            <a:ext cx="2042040" cy="152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3.bp.blogspot.com/-hwyXRTGK_EE/TsOgsURjc3I/AAAAAAAAACg/M5E6w5e0Glk/s320/ph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91" y="1038394"/>
            <a:ext cx="2371850" cy="146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kahusecurity.com/wp-content/uploads/2013/09/2013-09-02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06" y="2733889"/>
            <a:ext cx="2888506" cy="140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8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931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Exploit Kit Examples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430" y="1219436"/>
            <a:ext cx="5563630" cy="31967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3" y="2170915"/>
            <a:ext cx="8912889" cy="580292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latin typeface="Calibri" panose="020F0502020204030204" pitchFamily="34" charset="0"/>
              </a:rPr>
              <a:t>Exploit</a:t>
            </a:r>
            <a:r>
              <a:rPr lang="en-US" sz="6600" dirty="0" smtClean="0"/>
              <a:t> Trends</a:t>
            </a:r>
            <a:br>
              <a:rPr lang="en-US" sz="6600" dirty="0" smtClean="0"/>
            </a:br>
            <a:r>
              <a:rPr lang="en-US" dirty="0" smtClean="0">
                <a:latin typeface="Calibri" panose="020F0502020204030204" pitchFamily="34" charset="0"/>
              </a:rPr>
              <a:t>2015-2016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38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#1. Most affected Vendors 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528989"/>
              </p:ext>
            </p:extLst>
          </p:nvPr>
        </p:nvGraphicFramePr>
        <p:xfrm>
          <a:off x="-4700502" y="190616"/>
          <a:ext cx="18478502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116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#2. Only 26% Exploits targeted Operating Systems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77466"/>
              </p:ext>
            </p:extLst>
          </p:nvPr>
        </p:nvGraphicFramePr>
        <p:xfrm>
          <a:off x="1057277" y="914401"/>
          <a:ext cx="7400925" cy="3514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12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vs Local Exploits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8145" y="2779752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Remotely Exploitable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0094" y="1903453"/>
            <a:ext cx="1178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Requires Local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Access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21" y="1440335"/>
            <a:ext cx="6595190" cy="23220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6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#3. Remote vs Local Exploits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667918"/>
              </p:ext>
            </p:extLst>
          </p:nvPr>
        </p:nvGraphicFramePr>
        <p:xfrm>
          <a:off x="1162050" y="1000124"/>
          <a:ext cx="6877050" cy="3626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54491" y="2631470"/>
            <a:ext cx="30123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Remotely Exploitable</a:t>
            </a:r>
          </a:p>
          <a:p>
            <a:pPr algn="ctr"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(80%)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0886" y="1876639"/>
            <a:ext cx="1558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Requires Local Access</a:t>
            </a:r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vs Local Exploits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70094" y="1903453"/>
            <a:ext cx="1178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Requires Local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Access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42155"/>
              </p:ext>
            </p:extLst>
          </p:nvPr>
        </p:nvGraphicFramePr>
        <p:xfrm>
          <a:off x="387178" y="955588"/>
          <a:ext cx="8416498" cy="3716553"/>
        </p:xfrm>
        <a:graphic>
          <a:graphicData uri="http://schemas.openxmlformats.org/drawingml/2006/table">
            <a:tbl>
              <a:tblPr firstRow="1" bandRow="1"/>
              <a:tblGrid>
                <a:gridCol w="4208249"/>
                <a:gridCol w="4208249"/>
              </a:tblGrid>
              <a:tr h="19933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800" dirty="0" smtClean="0"/>
                        <a:t>REMOTE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800" dirty="0" smtClean="0"/>
                        <a:t>LOCAL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147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CVE-2015-0349:  Adobe Flash Player APSB15-06 Multiple Remote Code Execution Vulnerabilities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CVE-2015-2789: Foxit Reader CVE-2015-2789 Local Privilege Escalation Vulnerability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47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CVE-2015-2545:  Microsoft Office CVE-2015-2545 Remote Code Execution Vulnerability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CVE-2015-2219: Lenovo System Update 'SUService.exe' CVE-2015-2219 Local Privilege Escalation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47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CVE-2015-0014:  Microsoft Windows CVE-2015-0014 Telnet Service Buffer Overflow Vulnerability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CVE-2015-0002: Microsoft Windows CVE-2015-0002 Local Privilege Escalation Vulnerability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47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CVE-2015-1635:  Microsoft Windows HTTP Protocol Stack CVE-2015-1635 Remote Code Execution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CVE-2015-0003: Microsoft Windows Kernel 'Win32k.sys' CVE-2015-0003 Local Privilege Escalation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47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CVE-2015-0273:  PHP CVE-2015-0273 Use After Free Remote Code Execution Vulnerability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CVE-2015-1515: </a:t>
                      </a:r>
                      <a:r>
                        <a:rPr lang="en-US" sz="800" dirty="0" err="1" smtClean="0"/>
                        <a:t>SoftSphere</a:t>
                      </a:r>
                      <a:r>
                        <a:rPr lang="en-US" sz="800" dirty="0" smtClean="0"/>
                        <a:t> </a:t>
                      </a:r>
                      <a:r>
                        <a:rPr lang="en-US" sz="800" dirty="0" err="1" smtClean="0"/>
                        <a:t>DefenseWall</a:t>
                      </a:r>
                      <a:r>
                        <a:rPr lang="en-US" sz="800" dirty="0" smtClean="0"/>
                        <a:t> Personal Firewall 'dwall.sys' Local Privilege Escalation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47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CVE-2015-5477: ISC BIND CVE-2015-5477 Remote Denial of Service Vulnerability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CVE-2015-1328: Ubuntu Linux CVE-2015-1328 Local Privilege Escalation Vulnerability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47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CVE-2015-2590:  Oracle Java SE CVE-2015-2590 Remote Security Vulnerability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CVE-2015-1701: Microsoft Windows CVE-2015-1701 Local Privilege Escalation Vulnerability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47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CVE-2015-2350: </a:t>
                      </a:r>
                      <a:r>
                        <a:rPr lang="en-US" sz="800" dirty="0" err="1" smtClean="0"/>
                        <a:t>MikroTik</a:t>
                      </a:r>
                      <a:r>
                        <a:rPr lang="en-US" sz="800" dirty="0" smtClean="0"/>
                        <a:t> </a:t>
                      </a:r>
                      <a:r>
                        <a:rPr lang="en-US" sz="800" dirty="0" err="1" smtClean="0"/>
                        <a:t>RouterOS</a:t>
                      </a:r>
                      <a:r>
                        <a:rPr lang="en-US" sz="800" dirty="0" smtClean="0"/>
                        <a:t> Cross Site Request Forgery Vulnerability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CVE-2015-3246: </a:t>
                      </a:r>
                      <a:r>
                        <a:rPr lang="en-US" sz="800" dirty="0" err="1" smtClean="0"/>
                        <a:t>libuser</a:t>
                      </a:r>
                      <a:r>
                        <a:rPr lang="en-US" sz="800" dirty="0" smtClean="0"/>
                        <a:t> CVE-2015-3246 Local Privilege Escalation Vulnerability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47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CVE-2015-0802: Mozilla Firefox CVE-2015-0802 Security Bypass Vulnerability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CVE-2015-1724: Microsoft Windows Kernel Use After Free CVE-2015-1724 Local Privilege Escalation Vulnerability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147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CVE-2015-1487: Symantec Endpoint Protection Manager CVE-2015-1487 Arbitrary File Write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CVE-2015-2360: Microsoft Windows Kernel 'Win32k.sys' CVE-2015-2360 Local Privilege Escalation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147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CVE-2015-4455:  WordPress Aviary Image Editor Add-on For Gravity Forms Plugin Arbitrary File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 smtClean="0"/>
                        <a:t>CVE-2015-5737: </a:t>
                      </a:r>
                      <a:r>
                        <a:rPr lang="en-US" sz="800" dirty="0" err="1" smtClean="0"/>
                        <a:t>FortiClient</a:t>
                      </a:r>
                      <a:r>
                        <a:rPr lang="en-US" sz="800" dirty="0" smtClean="0"/>
                        <a:t> CVE-2015-5737 Multiple Local Information Disclosure Vulnerabilities</a:t>
                      </a:r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2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Remote vs Local Exploits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8250" y="1133475"/>
            <a:ext cx="325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Remotely Exploitable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8053" y="1136588"/>
            <a:ext cx="3330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Requires Local Access</a:t>
            </a:r>
            <a:endParaRPr lang="en-US" sz="2800" dirty="0">
              <a:latin typeface="Calibri" panose="020F0502020204030204" pitchFamily="34" charset="0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340362"/>
              </p:ext>
            </p:extLst>
          </p:nvPr>
        </p:nvGraphicFramePr>
        <p:xfrm>
          <a:off x="552450" y="1565791"/>
          <a:ext cx="381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338390"/>
              </p:ext>
            </p:extLst>
          </p:nvPr>
        </p:nvGraphicFramePr>
        <p:xfrm>
          <a:off x="4810126" y="1538765"/>
          <a:ext cx="4139558" cy="280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63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#4. Lateral Movement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968134"/>
            <a:ext cx="7372350" cy="32194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1373914" y="4183397"/>
            <a:ext cx="6379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>
                <a:latin typeface="Calibri" panose="020F0502020204030204" pitchFamily="34" charset="0"/>
              </a:rPr>
              <a:t>http://about-threats.trendmicro.com/cloud-content/us/ent-primers/pdf/tlp_lateral_movement.pdf</a:t>
            </a:r>
          </a:p>
        </p:txBody>
      </p:sp>
    </p:spTree>
    <p:extLst>
      <p:ext uri="{BB962C8B-B14F-4D97-AF65-F5344CB8AC3E}">
        <p14:creationId xmlns:p14="http://schemas.microsoft.com/office/powerpoint/2010/main" val="27517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0208" y="914085"/>
            <a:ext cx="8164513" cy="3604022"/>
          </a:xfrm>
          <a:noFill/>
        </p:spPr>
        <p:txBody>
          <a:bodyPr/>
          <a:lstStyle/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</a:rPr>
              <a:t>Vulnerabilities</a:t>
            </a:r>
            <a:r>
              <a:rPr lang="en-US" sz="3200" dirty="0">
                <a:latin typeface="Calibri" panose="020F0502020204030204" pitchFamily="34" charset="0"/>
              </a:rPr>
              <a:t>, Exploits, Exploit Kits</a:t>
            </a:r>
          </a:p>
          <a:p>
            <a:r>
              <a:rPr lang="en-US" sz="3200" dirty="0" smtClean="0">
                <a:latin typeface="Calibri" panose="020F0502020204030204" pitchFamily="34" charset="0"/>
              </a:rPr>
              <a:t>2016 </a:t>
            </a:r>
            <a:r>
              <a:rPr lang="en-US" sz="3200" dirty="0">
                <a:latin typeface="Calibri" panose="020F0502020204030204" pitchFamily="34" charset="0"/>
              </a:rPr>
              <a:t>Trends</a:t>
            </a:r>
          </a:p>
          <a:p>
            <a:r>
              <a:rPr lang="en-US" sz="3200" dirty="0">
                <a:latin typeface="Calibri" panose="020F0502020204030204" pitchFamily="34" charset="0"/>
              </a:rPr>
              <a:t>Apply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139304"/>
            <a:ext cx="8599488" cy="545306"/>
          </a:xfrm>
          <a:noFill/>
        </p:spPr>
        <p:txBody>
          <a:bodyPr>
            <a:normAutofit fontScale="90000"/>
          </a:bodyPr>
          <a:lstStyle/>
          <a:p>
            <a:pPr marL="0" indent="0"/>
            <a:r>
              <a:rPr lang="en-US" b="1" dirty="0">
                <a:latin typeface="Calibri" panose="020F0502020204030204" pitchFamily="34" charset="0"/>
              </a:rPr>
              <a:t>Agenda</a:t>
            </a:r>
          </a:p>
        </p:txBody>
      </p:sp>
      <p:pic>
        <p:nvPicPr>
          <p:cNvPr id="4" name="Picture 2" descr="http://intranet.qualys.com/intranet/Marketing/2~06~Image%20Library/01~Logos/images/2-Color/horz_2C_logo_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65" y="4574950"/>
            <a:ext cx="1640161" cy="4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19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21010"/>
              </p:ext>
            </p:extLst>
          </p:nvPr>
        </p:nvGraphicFramePr>
        <p:xfrm>
          <a:off x="496808" y="892843"/>
          <a:ext cx="8189992" cy="3900872"/>
        </p:xfrm>
        <a:graphic>
          <a:graphicData uri="http://schemas.openxmlformats.org/drawingml/2006/table">
            <a:tbl>
              <a:tblPr firstRow="1" bandRow="1"/>
              <a:tblGrid>
                <a:gridCol w="4094996"/>
                <a:gridCol w="4094996"/>
              </a:tblGrid>
              <a:tr h="2870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HIGH </a:t>
                      </a:r>
                      <a:r>
                        <a:rPr lang="en-US" sz="1200" baseline="0" dirty="0" smtClean="0"/>
                        <a:t>LATERAL MOVEMENT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/>
                        <a:t>LOW LATERAL MOVEMENT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004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CVE-2015-0117:</a:t>
                      </a:r>
                      <a:r>
                        <a:rPr lang="en-US" sz="1200" baseline="0" dirty="0" smtClean="0"/>
                        <a:t>  </a:t>
                      </a:r>
                      <a:r>
                        <a:rPr lang="en-US" sz="1200" dirty="0" smtClean="0"/>
                        <a:t>IBM Domino CVE-2015-0117 Arbitrary Code Execution Vulnerability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CVE-2015-1155: Apple Safari CVE-2015-1155 Information Disclosure Vulnerability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6056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CVE-2015-2545:  Microsoft Office CVE-2015-2545 Remote Code Execution Vulnerability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CVE-2015-5737: </a:t>
                      </a:r>
                      <a:r>
                        <a:rPr lang="en-US" sz="1200" dirty="0" err="1" smtClean="0"/>
                        <a:t>FortiClient</a:t>
                      </a:r>
                      <a:r>
                        <a:rPr lang="en-US" sz="1200" dirty="0" smtClean="0"/>
                        <a:t> CVE-2015-5737 Multiple Local Information Disclosure Vulnerabilities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6056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CVE-2015-1635:  Microsoft Windows HTTP Protocol Stack CVE-2015-1635 Remote Code Execution Vulnerability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CVE-2015-1830:  Apache </a:t>
                      </a:r>
                      <a:r>
                        <a:rPr lang="en-US" sz="1200" dirty="0" err="1" smtClean="0"/>
                        <a:t>ActiveMQ</a:t>
                      </a:r>
                      <a:r>
                        <a:rPr lang="en-US" sz="1200" dirty="0" smtClean="0"/>
                        <a:t> CVE-2015-1830 Directory Traversal Vulnerability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004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CVE-2015-2590:  Oracle Java SE CVE-2015-2590 Remote Security Vulnerability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CVE-2015-1427: </a:t>
                      </a:r>
                      <a:r>
                        <a:rPr lang="en-US" sz="1200" dirty="0" err="1" smtClean="0"/>
                        <a:t>Elasticsearch</a:t>
                      </a:r>
                      <a:r>
                        <a:rPr lang="en-US" sz="1200" dirty="0" smtClean="0"/>
                        <a:t> Groovy Scripting Engine Sandbox Security Bypass Vulnerability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6056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CVE-2015-0240: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Samba 'TALLOC_FREE()' Function Remote Code Execution Vulnerability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CVE-2015-1479: </a:t>
                      </a:r>
                      <a:r>
                        <a:rPr lang="en-US" sz="1200" dirty="0" err="1" smtClean="0"/>
                        <a:t>ManageEngine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ServiceDesk</a:t>
                      </a:r>
                      <a:r>
                        <a:rPr lang="en-US" sz="1200" dirty="0" smtClean="0"/>
                        <a:t> Plus '</a:t>
                      </a:r>
                      <a:r>
                        <a:rPr lang="en-US" sz="1200" dirty="0" err="1" smtClean="0"/>
                        <a:t>CreateReportTable.jsp</a:t>
                      </a:r>
                      <a:r>
                        <a:rPr lang="en-US" sz="1200" dirty="0" smtClean="0"/>
                        <a:t>' SQL Injection Vulnerability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004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CVE-2015-2342: VMware </a:t>
                      </a:r>
                      <a:r>
                        <a:rPr lang="en-US" sz="1200" dirty="0" err="1" smtClean="0"/>
                        <a:t>vCenter</a:t>
                      </a:r>
                      <a:r>
                        <a:rPr lang="en-US" sz="1200" dirty="0" smtClean="0"/>
                        <a:t> Server CVE-2015-2342 Remote Code Execution Vulnerability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CVE-2015-1592: Movable Type CVE-2015-1592 Unspecified Local File Include Vulnerability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6056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CVE-2015-2219: Lenovo System Update 'SUService.exe' CVE-2015-2219 Local Privilege Escalation Vulnerability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CVE-2015-2560: </a:t>
                      </a:r>
                      <a:r>
                        <a:rPr lang="en-US" sz="1200" dirty="0" err="1" smtClean="0"/>
                        <a:t>ManageEngine</a:t>
                      </a:r>
                      <a:r>
                        <a:rPr lang="en-US" sz="1200" dirty="0" smtClean="0"/>
                        <a:t> Desktop Central CVE-2015-2560 Password Reset Security Bypass Vulnerability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8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50% of Vulnerabilities had minimal Lateral Movement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31062"/>
              </p:ext>
            </p:extLst>
          </p:nvPr>
        </p:nvGraphicFramePr>
        <p:xfrm>
          <a:off x="714830" y="1407812"/>
          <a:ext cx="7991474" cy="3238500"/>
        </p:xfrm>
        <a:graphic>
          <a:graphicData uri="http://schemas.openxmlformats.org/drawingml/2006/table">
            <a:tbl>
              <a:tblPr firstRow="1" bandRow="1"/>
              <a:tblGrid>
                <a:gridCol w="1628774"/>
                <a:gridCol w="6362700"/>
              </a:tblGrid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Examples: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5715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CVE-2015-0117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IBM Domino CVE-2015-0117 Arbitrary Code Execution Vulnerability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715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CVE-2015-2545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Microsoft Office CVE-2015-2545 Remote Code Execution Vulnerability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791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CVE-2015-1635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Microsoft Windows HTTP Protocol Stack CVE-2015-1635 Remote Code Execution Vulnerability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5791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CVE-2015-2426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Microsoft Windows OpenType Font Driver CVE-2015-2426 Remote Code Execution Vulnerability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715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CVE-2015-2590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Oracle Java SE CVE-2015-2590 Remote Security Vulnerability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91419" y="949098"/>
            <a:ext cx="333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alibri" panose="020F0502020204030204" pitchFamily="34" charset="0"/>
              </a:rPr>
              <a:t>Remote + High Lateral Movement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#5. </a:t>
            </a:r>
            <a:r>
              <a:rPr lang="en-US" dirty="0" smtClean="0">
                <a:latin typeface="Calibri" panose="020F0502020204030204" pitchFamily="34" charset="0"/>
              </a:rPr>
              <a:t>Exploits</a:t>
            </a:r>
            <a:r>
              <a:rPr lang="en-US" dirty="0" smtClean="0"/>
              <a:t> for EOL Applications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46" y="1001644"/>
            <a:ext cx="3594013" cy="339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307" y="1674785"/>
            <a:ext cx="4261493" cy="149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4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Exploits for EOL Applications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72" y="975026"/>
            <a:ext cx="70199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1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#6. Only 7% of Vulnerabilities in 2015 had an associated Exploit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94035"/>
              </p:ext>
            </p:extLst>
          </p:nvPr>
        </p:nvGraphicFramePr>
        <p:xfrm>
          <a:off x="1519963" y="1108180"/>
          <a:ext cx="5628707" cy="3549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0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Kits of 2015-2016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67631"/>
              </p:ext>
            </p:extLst>
          </p:nvPr>
        </p:nvGraphicFramePr>
        <p:xfrm>
          <a:off x="440175" y="924916"/>
          <a:ext cx="8372475" cy="3465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3905250"/>
                <a:gridCol w="3248025"/>
              </a:tblGrid>
              <a:tr h="157898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CVE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 dirty="0" smtClean="0">
                          <a:effectLst/>
                        </a:rPr>
                        <a:t>VULNERABILITY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 dirty="0" smtClean="0">
                          <a:effectLst/>
                        </a:rPr>
                        <a:t>EXPLOIT KIT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  <a:tr h="221924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CVE-2015-0313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Adobe Flash Player Remote Code Execution Vulnerability (APSB15-04)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Hanjuan, Angler,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  <a:tr h="211877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CVE-2015-0311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Adobe Flash Player Remote Code Execution Vulnerability (APSB15-03)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it-IT" sz="800" u="none" strike="noStrike" dirty="0">
                          <a:effectLst/>
                        </a:rPr>
                        <a:t>SweetOrange, Rig, Fiesta, Nuclear, Nutrino, Magnitude</a:t>
                      </a:r>
                      <a:r>
                        <a:rPr lang="it-IT" sz="800" u="none" strike="noStrike" dirty="0" smtClean="0">
                          <a:effectLst/>
                        </a:rPr>
                        <a:t>, Angler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  <a:tr h="210085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CVE-2015-2419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Microsoft Internet Explorer Cumulative Security Update (MS15-065)</a:t>
                      </a:r>
                      <a:endParaRPr 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4906" marR="4906" marT="4906" marB="0" anchor="b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RIG,Nuclear Pack, Neutrino, Hunter,Angler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  <a:tr h="211877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CVE-2015-0312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Adobe Flash Player Remote Code Execution Vulnerability (APSB15-03)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Magniture, Angler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  <a:tr h="211877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CVE-2015-0359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Adobe Flash Player Multiple Remote Code Execution Vulnerabilities (APSB15-06)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it-IT" sz="800" u="none" strike="noStrike">
                          <a:effectLst/>
                        </a:rPr>
                        <a:t>Fiesta,Angler, Nuclear, Neutrino, Rig, Magnitude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  <a:tr h="122655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CVE-2015-0310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 Adobe Flash Player Security Update (APSB15-02)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Angler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  <a:tr h="211877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CVE-2015-0336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Adobe Flash Player Remote Code Execution Vulnerability (APSB15-05)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Angler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  <a:tr h="210085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CVE-2015-5560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Adobe Flash Player and AIR Multiple Vulnerabilities (APSB15-19)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Nuclear Pack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  <a:tr h="211877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CVE-2015-2426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Microsoft Font Driver Remote Code Execution Vulnerability (MS15-078)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b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Magnitude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  <a:tr h="211877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CVE-2015-5122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Adobe Flash Player Multiple Vulnerabilities (APSB15-18)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b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Hacking Team,  </a:t>
                      </a:r>
                      <a:r>
                        <a:rPr lang="en-US" sz="800" u="none" strike="noStrike" dirty="0" err="1">
                          <a:effectLst/>
                        </a:rPr>
                        <a:t>Nutrino</a:t>
                      </a:r>
                      <a:r>
                        <a:rPr lang="en-US" sz="800" u="none" strike="noStrike" dirty="0">
                          <a:effectLst/>
                        </a:rPr>
                        <a:t>, Angler, Magnitude, Nuclear, RIG</a:t>
                      </a:r>
                      <a:r>
                        <a:rPr lang="en-US" sz="800" u="none" strike="noStrike" dirty="0" smtClean="0">
                          <a:effectLst/>
                        </a:rPr>
                        <a:t>, NULL Hole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  <a:tr h="211877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CVE-2015-5119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Adobe Flash Player and AIR Multiple Vulnerabilities (APSA15-03, APSB15-16)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Neutrino, Angler, Magnitude, Hanjuan, NullHole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  <a:tr h="211877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CVE-2015-1671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fr-FR" sz="800" u="none" strike="noStrike">
                          <a:effectLst/>
                        </a:rPr>
                        <a:t>Microsoft Font Drivers Remote Code Execution Vulnerabilities (MS15-044) 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b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Angler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  <a:tr h="210085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CVE-2015-3113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Adobe Flash Player Buffer Overflow Vulnerability (APSB15-14)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b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Magnitude, Angler, Rig, Neutrino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  <a:tr h="211877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CVE-2015-3105/3104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Adobe Flash Player and AIR Multiple Vulnerabilities (APSB15-11)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b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Magnitude, Angler, Nuclear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  <a:tr h="210085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CVE-2015-3090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Adobe Flash Player and AIR Multiple Vulnerabilities (APSB15-09)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b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Angler, Nuclear, Rig, Magnitude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  <a:tr h="211877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>
                          <a:effectLst/>
                        </a:rPr>
                        <a:t>CVE-2015-0336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800" u="none" strike="noStrike" dirty="0">
                          <a:effectLst/>
                        </a:rPr>
                        <a:t>Adobe Flash Player Remote Code Execution Vulnerability (APSB15-05)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b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US" sz="800" u="none" strike="noStrike" dirty="0" err="1">
                          <a:effectLst/>
                        </a:rPr>
                        <a:t>Nuclear,Angler</a:t>
                      </a:r>
                      <a:r>
                        <a:rPr lang="en-US" sz="800" u="none" strike="noStrike" dirty="0">
                          <a:effectLst/>
                        </a:rPr>
                        <a:t>, Neutrino, Magnitude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06" marR="4906" marT="490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0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#7. Less than 1% of Vulnerabilities had an associated Exploit Kit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603685"/>
              </p:ext>
            </p:extLst>
          </p:nvPr>
        </p:nvGraphicFramePr>
        <p:xfrm>
          <a:off x="1090013" y="1102125"/>
          <a:ext cx="6325104" cy="3737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75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Exploit knowledge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98503" y="913862"/>
            <a:ext cx="8191499" cy="352786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Next Week: Create inventory of :</a:t>
            </a:r>
          </a:p>
          <a:p>
            <a:pPr lvl="1"/>
            <a:r>
              <a:rPr lang="en-US" dirty="0"/>
              <a:t>Applications with weaponized Exploit packs</a:t>
            </a:r>
          </a:p>
          <a:p>
            <a:pPr lvl="1"/>
            <a:r>
              <a:rPr lang="en-US" dirty="0" smtClean="0"/>
              <a:t>EOL Applications and EOL Operating Systems</a:t>
            </a:r>
          </a:p>
          <a:p>
            <a:pPr lvl="1"/>
            <a:r>
              <a:rPr lang="en-US" dirty="0" smtClean="0"/>
              <a:t>Vulnerabilities with working exploits</a:t>
            </a:r>
          </a:p>
          <a:p>
            <a:pPr lvl="1"/>
            <a:r>
              <a:rPr lang="en-US" dirty="0"/>
              <a:t>Vulnerabilities that can be remotely compromised</a:t>
            </a:r>
          </a:p>
          <a:p>
            <a:r>
              <a:rPr lang="en-US" dirty="0" smtClean="0"/>
              <a:t>Next Month:</a:t>
            </a:r>
          </a:p>
          <a:p>
            <a:pPr lvl="1"/>
            <a:r>
              <a:rPr lang="en-US" dirty="0" smtClean="0"/>
              <a:t>Upgrade EOL applications</a:t>
            </a:r>
          </a:p>
          <a:p>
            <a:pPr lvl="1"/>
            <a:r>
              <a:rPr lang="en-US" dirty="0" smtClean="0"/>
              <a:t>Patching all vulnerabilities with Exploit packs and exploits</a:t>
            </a:r>
          </a:p>
          <a:p>
            <a:r>
              <a:rPr lang="en-US" dirty="0" smtClean="0"/>
              <a:t>Next Quarter:</a:t>
            </a:r>
          </a:p>
          <a:p>
            <a:pPr lvl="1"/>
            <a:r>
              <a:rPr lang="en-US" dirty="0" smtClean="0"/>
              <a:t>Automatic inventory and alerting</a:t>
            </a:r>
          </a:p>
          <a:p>
            <a:pPr lvl="1"/>
            <a:r>
              <a:rPr lang="en-US" dirty="0" smtClean="0"/>
              <a:t>Debate if most exploited applications, like Flash, are required for business.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2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2620" y="2709080"/>
            <a:ext cx="7724180" cy="988860"/>
          </a:xfrm>
          <a:solidFill>
            <a:schemeClr val="bg2">
              <a:alpha val="50000"/>
            </a:schemeClr>
          </a:solidFill>
        </p:spPr>
        <p:txBody>
          <a:bodyPr>
            <a:noAutofit/>
          </a:bodyPr>
          <a:lstStyle/>
          <a:p>
            <a:r>
              <a:rPr lang="en-US" sz="1800" dirty="0" smtClean="0"/>
              <a:t>Amol </a:t>
            </a:r>
            <a:r>
              <a:rPr lang="en-US" sz="1800" dirty="0" err="1" smtClean="0"/>
              <a:t>Sarwate</a:t>
            </a:r>
            <a:endParaRPr lang="en-US" sz="1800" dirty="0" smtClean="0"/>
          </a:p>
          <a:p>
            <a:r>
              <a:rPr lang="en-US" sz="1800" dirty="0" smtClean="0"/>
              <a:t>      @</a:t>
            </a:r>
            <a:r>
              <a:rPr lang="en-US" sz="1800" dirty="0" err="1" smtClean="0"/>
              <a:t>amolsarwate</a:t>
            </a:r>
            <a:endParaRPr lang="en-US" sz="1800" dirty="0" smtClean="0"/>
          </a:p>
          <a:p>
            <a:r>
              <a:rPr lang="en-US" sz="1800" dirty="0" smtClean="0"/>
              <a:t>Director of Vulnerability Labs, </a:t>
            </a:r>
            <a:r>
              <a:rPr lang="en-US" sz="1800" dirty="0" err="1" smtClean="0"/>
              <a:t>Qualys</a:t>
            </a:r>
            <a:r>
              <a:rPr lang="en-US" sz="1800" dirty="0" smtClean="0"/>
              <a:t> Inc.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bg2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AutoShape 2" descr="Image result for twitte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s://pbs.twimg.com/profile_images/666407537084796928/YBGgi9B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44" y="3092600"/>
            <a:ext cx="241340" cy="2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ntranet.qualys.com/intranet/Marketing/2~06~Image%20Library/01~Logos/images/2-Color/horz_2C_logo_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933" y="160338"/>
            <a:ext cx="1640161" cy="4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5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Vulnerabilities: Year over Year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40524"/>
              </p:ext>
            </p:extLst>
          </p:nvPr>
        </p:nvGraphicFramePr>
        <p:xfrm>
          <a:off x="1764081" y="935432"/>
          <a:ext cx="5143500" cy="3529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37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ww.thelifeofsingleparents.com/wp-content/uploads/2015/03/bigstock-Priorities-List-65174149-704x4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86" y="1063229"/>
            <a:ext cx="4552948" cy="293613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803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Vulnerability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569" y="844762"/>
            <a:ext cx="84010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i="1" dirty="0">
                <a:latin typeface="Calibri" panose="020F0502020204030204" pitchFamily="34" charset="0"/>
              </a:rPr>
              <a:t>Vulnerability is a </a:t>
            </a:r>
            <a:r>
              <a:rPr lang="en-US" sz="3600" i="1" dirty="0">
                <a:latin typeface="Calibri" panose="020F0502020204030204" pitchFamily="34" charset="0"/>
              </a:rPr>
              <a:t>flaw</a:t>
            </a:r>
            <a:r>
              <a:rPr lang="en-US" sz="1100" i="1" dirty="0">
                <a:latin typeface="Calibri" panose="020F0502020204030204" pitchFamily="34" charset="0"/>
              </a:rPr>
              <a:t> </a:t>
            </a:r>
            <a:r>
              <a:rPr lang="en-US" sz="2400" i="1" dirty="0">
                <a:latin typeface="Calibri" panose="020F0502020204030204" pitchFamily="34" charset="0"/>
              </a:rPr>
              <a:t>in the system that could provide an attacker with a way to bypass the security infrastructure.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98" y="1969561"/>
            <a:ext cx="4141307" cy="297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30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Exploit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3076" y="1011765"/>
            <a:ext cx="8304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i="1" dirty="0">
                <a:latin typeface="Calibri" panose="020F0502020204030204" pitchFamily="34" charset="0"/>
              </a:rPr>
              <a:t>An exploit, on the other hand, tries to turn a vulnerability (a weakness) into an actual way to </a:t>
            </a:r>
            <a:r>
              <a:rPr lang="en-US" sz="3600" i="1" dirty="0">
                <a:latin typeface="Calibri" panose="020F0502020204030204" pitchFamily="34" charset="0"/>
              </a:rPr>
              <a:t>breach</a:t>
            </a:r>
            <a:r>
              <a:rPr lang="en-US" sz="2400" i="1" dirty="0">
                <a:latin typeface="Calibri" panose="020F0502020204030204" pitchFamily="34" charset="0"/>
              </a:rPr>
              <a:t> a </a:t>
            </a:r>
            <a:r>
              <a:rPr lang="en-US" sz="2400" i="1" dirty="0" smtClean="0">
                <a:latin typeface="Calibri" panose="020F0502020204030204" pitchFamily="34" charset="0"/>
              </a:rPr>
              <a:t>system.</a:t>
            </a:r>
            <a:endParaRPr lang="en-US" sz="2400" i="1" dirty="0">
              <a:latin typeface="Calibri" panose="020F050202020403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82" y="2208660"/>
            <a:ext cx="3407745" cy="281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481" y="2208660"/>
            <a:ext cx="3425431" cy="282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14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Exploit Frameworks Examples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2451" y="1011765"/>
            <a:ext cx="81248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>
                <a:latin typeface="Calibri" panose="020F0502020204030204" pitchFamily="34" charset="0"/>
              </a:rPr>
              <a:t>An exploit, on the other hand, tries to turn a vulnerability (a weakness) into an actual way to </a:t>
            </a:r>
            <a:r>
              <a:rPr lang="en-US" sz="3200" i="1" dirty="0">
                <a:latin typeface="Calibri" panose="020F0502020204030204" pitchFamily="34" charset="0"/>
              </a:rPr>
              <a:t>breach</a:t>
            </a:r>
            <a:r>
              <a:rPr lang="en-US" i="1" dirty="0">
                <a:latin typeface="Calibri" panose="020F0502020204030204" pitchFamily="34" charset="0"/>
              </a:rPr>
              <a:t> a </a:t>
            </a:r>
            <a:r>
              <a:rPr lang="en-US" i="1" dirty="0" smtClean="0">
                <a:latin typeface="Calibri" panose="020F0502020204030204" pitchFamily="34" charset="0"/>
              </a:rPr>
              <a:t>system.</a:t>
            </a:r>
            <a:endParaRPr lang="en-US" i="1" dirty="0">
              <a:latin typeface="Calibri" panose="020F0502020204030204" pitchFamily="34" charset="0"/>
            </a:endParaRPr>
          </a:p>
        </p:txBody>
      </p:sp>
      <p:pic>
        <p:nvPicPr>
          <p:cNvPr id="8" name="Picture 14" descr="http://www.gleg.net/img/immunit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2771789"/>
            <a:ext cx="2011982" cy="57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http://fixedmea.com/wp-content/uploads/2012/03/metasploi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98" y="2918270"/>
            <a:ext cx="1401906" cy="26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://media.marketwire.com/attachments/201501/303861_Core_Security_logo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6" y="2771789"/>
            <a:ext cx="1704974" cy="55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ttps://www.exploit-db.com/wp-content/uploads/2015/04/edb-2015-theme-logo64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4" y="2907994"/>
            <a:ext cx="1772559" cy="41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9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Kit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275" y="1101384"/>
            <a:ext cx="866775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None/>
            </a:pPr>
            <a:r>
              <a:rPr lang="en-US" sz="2400" i="1" dirty="0">
                <a:latin typeface="Calibri" panose="020F0502020204030204" pitchFamily="34" charset="0"/>
              </a:rPr>
              <a:t>Exploit kits are toolkits that are used for the purpose of </a:t>
            </a:r>
            <a:r>
              <a:rPr lang="en-US" sz="3600" i="1" dirty="0">
                <a:latin typeface="Calibri" panose="020F0502020204030204" pitchFamily="34" charset="0"/>
              </a:rPr>
              <a:t>spreading malware</a:t>
            </a:r>
            <a:r>
              <a:rPr lang="en-US" sz="2400" i="1" dirty="0">
                <a:latin typeface="Calibri" panose="020F0502020204030204" pitchFamily="34" charset="0"/>
              </a:rPr>
              <a:t>. They automate the exploitation of mostly client-side vulnerabilities, come with pre-written exploit code and the kit user does not need to have experience in Vulnerabilities or Exploits.</a:t>
            </a:r>
          </a:p>
        </p:txBody>
      </p:sp>
    </p:spTree>
    <p:extLst>
      <p:ext uri="{BB962C8B-B14F-4D97-AF65-F5344CB8AC3E}">
        <p14:creationId xmlns:p14="http://schemas.microsoft.com/office/powerpoint/2010/main" val="2734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16" y="1077194"/>
            <a:ext cx="5104534" cy="333390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Exploit Kit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7780" y="4411102"/>
            <a:ext cx="511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>
                <a:latin typeface="Calibri" panose="020F0502020204030204" pitchFamily="34" charset="0"/>
              </a:rPr>
              <a:t>Image: </a:t>
            </a:r>
            <a:r>
              <a:rPr lang="en-US" sz="1100" dirty="0">
                <a:latin typeface="Calibri" panose="020F0502020204030204" pitchFamily="34" charset="0"/>
              </a:rPr>
              <a:t>http://</a:t>
            </a:r>
            <a:r>
              <a:rPr lang="en-US" sz="1100" dirty="0" smtClean="0">
                <a:latin typeface="Calibri" panose="020F0502020204030204" pitchFamily="34" charset="0"/>
              </a:rPr>
              <a:t>www.microsoft.com/security/portal/mmpc/threat/exploits.aspx</a:t>
            </a:r>
            <a:endParaRPr lang="en-US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2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1084</Words>
  <Application>Microsoft Office PowerPoint</Application>
  <PresentationFormat>On-screen Show (16:9)</PresentationFormat>
  <Paragraphs>180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2016 State of Vulnerability Exploits</vt:lpstr>
      <vt:lpstr>Agenda</vt:lpstr>
      <vt:lpstr>Vulnerabilities: Year over Year</vt:lpstr>
      <vt:lpstr>PowerPoint Presentation</vt:lpstr>
      <vt:lpstr>Vulnerability</vt:lpstr>
      <vt:lpstr>Exploit</vt:lpstr>
      <vt:lpstr>Exploit Frameworks Examples</vt:lpstr>
      <vt:lpstr>Exploit Kit</vt:lpstr>
      <vt:lpstr>Exploit Kit</vt:lpstr>
      <vt:lpstr>Exploit Kit</vt:lpstr>
      <vt:lpstr>Exploit Kit Examples</vt:lpstr>
      <vt:lpstr>Exploit Trends 2015-2016</vt:lpstr>
      <vt:lpstr>#1. Most affected Vendors </vt:lpstr>
      <vt:lpstr>#2. Only 26% Exploits targeted Operating Systems</vt:lpstr>
      <vt:lpstr>Remote vs Local Exploits</vt:lpstr>
      <vt:lpstr>#3. Remote vs Local Exploits</vt:lpstr>
      <vt:lpstr>Remote vs Local Exploits</vt:lpstr>
      <vt:lpstr>Remote vs Local Exploits</vt:lpstr>
      <vt:lpstr>#4. Lateral Movement</vt:lpstr>
      <vt:lpstr>Lateral Movement</vt:lpstr>
      <vt:lpstr>50% of Vulnerabilities had minimal Lateral Movement</vt:lpstr>
      <vt:lpstr>#5. Exploits for EOL Applications</vt:lpstr>
      <vt:lpstr>Exploits for EOL Applications</vt:lpstr>
      <vt:lpstr>#6. Only 7% of Vulnerabilities in 2015 had an associated Exploit</vt:lpstr>
      <vt:lpstr>Exploit Kits of 2015-2016</vt:lpstr>
      <vt:lpstr>#7. Less than 1% of Vulnerabilities had an associated Exploit Kit</vt:lpstr>
      <vt:lpstr>Applying Exploit knowledge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AppSec Europe 2016 template</dc:title>
  <dc:creator>OWASP AppSec Europe 2016</dc:creator>
  <dc:description>Background picture: This is Romaaaaa! (CC BY-NC-SA 2.0), https://flic.kr/p/8Xoxfq</dc:description>
  <cp:lastModifiedBy>Amol Sarwate</cp:lastModifiedBy>
  <cp:revision>53</cp:revision>
  <dcterms:created xsi:type="dcterms:W3CDTF">2016-02-11T17:41:25Z</dcterms:created>
  <dcterms:modified xsi:type="dcterms:W3CDTF">2016-05-26T22:03:00Z</dcterms:modified>
</cp:coreProperties>
</file>