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D2B"/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0" autoAdjust="0"/>
    <p:restoredTop sz="93635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3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A70A-F2DB-9F4C-99F1-5BE614564CB9}" type="datetimeFigureOut">
              <a:rPr lang="en-US" smtClean="0">
                <a:latin typeface="Arial" pitchFamily="34" charset="0"/>
              </a:rPr>
              <a:pPr/>
              <a:t>6/30/16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A3BE-31E0-C941-975A-996AD1DEFDF4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1AF089-CFA2-0949-B174-A0D817FF28B1}" type="datetimeFigureOut">
              <a:rPr lang="en-US" smtClean="0"/>
              <a:pPr/>
              <a:t>6/30/16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2430503-779B-D542-BBAD-A27B1F4FD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7D5DA-2E28-4536-8DEB-61E9B3D0E284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C531-2169-41C8-9CCA-D6626463B113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37</a:t>
            </a:fld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64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9B7E70-27C7-4821-8615-AA56C2F2532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33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-Good fit for the program – technology was something we thought the market wanted, but we probably wouldn’t have developed it on our own</a:t>
            </a:r>
          </a:p>
          <a:p>
            <a:r>
              <a:rPr lang="en-US" dirty="0" smtClean="0"/>
              <a:t>-Including</a:t>
            </a:r>
            <a:r>
              <a:rPr lang="en-US" baseline="0" dirty="0" smtClean="0"/>
              <a:t> it in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77F33-24E6-4FE1-9B2F-51A84FF22D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-There’s a little bit more to this, but hopefully this</a:t>
            </a:r>
            <a:r>
              <a:rPr lang="en-US" baseline="0" dirty="0" smtClean="0"/>
              <a:t> gets the idea across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77F33-24E6-4FE1-9B2F-51A84FF22D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</a:t>
            </a:r>
            <a:r>
              <a:rPr lang="en-US" baseline="0" dirty="0" smtClean="0"/>
              <a:t> cool thing about this research is that we were successful building what we set out to build, and then we found even more things we could do with the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77F33-24E6-4FE1-9B2F-51A84FF22D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-ASP.NET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8883-1519-5145-B3CE-49B84878B1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BodgeIt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8883-1519-5145-B3CE-49B84878B1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BodgeIt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8883-1519-5145-B3CE-49B84878B1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ThreadFix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RailsGoat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8883-1519-5145-B3CE-49B84878B1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2894120"/>
            <a:ext cx="6123980" cy="796166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620" y="1851830"/>
            <a:ext cx="7724180" cy="8572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87910"/>
            <a:ext cx="7772400" cy="742950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6276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6F5D2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danielcorne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github.com/denimgroup/threadfix/wiki/Scanner-Plug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imgroup/threadfix/wiki/Zap-Plugin" TargetMode="External"/><Relationship Id="rId4" Type="http://schemas.openxmlformats.org/officeDocument/2006/relationships/hyperlink" Target="https://github.com/denimgroup/threadfix/wiki/Development-Environment-Setup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nimgroup/threadfix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nimgroup/threadfix/wiki/Zap-Plugi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dan@denimgroup.com" TargetMode="External"/><Relationship Id="rId4" Type="http://schemas.openxmlformats.org/officeDocument/2006/relationships/hyperlink" Target="http://www.denimgroup.com/" TargetMode="External"/><Relationship Id="rId5" Type="http://schemas.openxmlformats.org/officeDocument/2006/relationships/hyperlink" Target="http://www.threadfix.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OWASP_Zed_Attack_Proxy_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petclinic" TargetMode="External"/><Relationship Id="rId4" Type="http://schemas.openxmlformats.org/officeDocument/2006/relationships/hyperlink" Target="https://github.com/OWASP/railsgo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siinon/bodge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nimgroup/threadfi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dropboxusercontent.com/u/737351/endpoints.jar" TargetMode="External"/><Relationship Id="rId3" Type="http://schemas.openxmlformats.org/officeDocument/2006/relationships/hyperlink" Target="https://dl.dropboxusercontent.com/u/737351/threadfix-release-2.za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2620" y="3241592"/>
            <a:ext cx="6123980" cy="7961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Dan Cornell</a:t>
            </a:r>
          </a:p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danielcornell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ABCs of Source-Assisted Web Application Penetration Testing with OWASP ZAP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Analysis Mapping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the results of SAST and DAST testing</a:t>
            </a:r>
          </a:p>
          <a:p>
            <a:r>
              <a:rPr lang="en-US" dirty="0" smtClean="0"/>
              <a:t>Funded via DHS S&amp;T SBIR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Department of Homeland Security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Currently in Phase 2 of a DHS S&amp;T SBIR</a:t>
            </a:r>
          </a:p>
          <a:p>
            <a:r>
              <a:rPr lang="en-US" dirty="0" smtClean="0"/>
              <a:t>Acronyms!</a:t>
            </a:r>
          </a:p>
          <a:p>
            <a:pPr lvl="1"/>
            <a:r>
              <a:rPr lang="en-US" dirty="0" smtClean="0"/>
              <a:t>DHS = Department of Homeland Security</a:t>
            </a:r>
          </a:p>
          <a:p>
            <a:pPr lvl="1"/>
            <a:r>
              <a:rPr lang="en-US" dirty="0" smtClean="0"/>
              <a:t>S&amp;T = Directorate of Science and Technology</a:t>
            </a:r>
          </a:p>
          <a:p>
            <a:pPr lvl="1"/>
            <a:r>
              <a:rPr lang="en-US" dirty="0" smtClean="0"/>
              <a:t>SBIR = Small Business Innovation Research</a:t>
            </a:r>
          </a:p>
          <a:p>
            <a:r>
              <a:rPr lang="en-US" dirty="0" smtClean="0"/>
              <a:t>Geared toward developing new technologies for Federal customers</a:t>
            </a:r>
          </a:p>
          <a:p>
            <a:endParaRPr lang="en-US" dirty="0" smtClean="0"/>
          </a:p>
          <a:p>
            <a:r>
              <a:rPr lang="en-US" dirty="0" smtClean="0"/>
              <a:t>Hybrid Analysis Mapping (HAM)</a:t>
            </a:r>
          </a:p>
          <a:p>
            <a:r>
              <a:rPr lang="en-US" dirty="0" smtClean="0"/>
              <a:t>Technology has been included with </a:t>
            </a:r>
            <a:r>
              <a:rPr lang="en-US" dirty="0" err="1" smtClean="0"/>
              <a:t>ThreadFix</a:t>
            </a:r>
            <a:endParaRPr lang="en-US" dirty="0" smtClean="0"/>
          </a:p>
          <a:p>
            <a:r>
              <a:rPr lang="en-US" dirty="0" smtClean="0"/>
              <a:t>Has also resulted in some other released components we will talk about 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67" y="1200150"/>
            <a:ext cx="1877434" cy="7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Analysis Mapping (HAM)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goal: Correlate and merge results from SAST and DAST</a:t>
            </a:r>
          </a:p>
          <a:p>
            <a:endParaRPr lang="en-US" dirty="0"/>
          </a:p>
          <a:p>
            <a:r>
              <a:rPr lang="en-US" dirty="0" smtClean="0"/>
              <a:t>After we made that work, we found other stuff we could do with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fld id="{B23A6023-D146-4549-939F-8105E2EE2E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Analysis Mapping (HAM)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Determine the feasibility of developing a system that can reliably and </a:t>
            </a:r>
            <a:r>
              <a:rPr lang="en-US" b="1" dirty="0" smtClean="0"/>
              <a:t>efficiently correlate </a:t>
            </a:r>
            <a:r>
              <a:rPr lang="en-US" b="1" dirty="0"/>
              <a:t>and merge the results of automated static and dynamic security scans of web applications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pPr marL="342900" lvl="1" indent="0">
              <a:buNone/>
            </a:pPr>
            <a:r>
              <a:rPr lang="en-US" b="1" dirty="0" smtClean="0"/>
              <a:t>  </a:t>
            </a:r>
          </a:p>
          <a:p>
            <a:pPr marL="342900" lvl="1" indent="0">
              <a:buNone/>
            </a:pPr>
            <a:endParaRPr lang="en-US" b="1" dirty="0"/>
          </a:p>
          <a:p>
            <a:pPr marL="342900" lvl="1" indent="0">
              <a:buNone/>
            </a:pPr>
            <a:endParaRPr lang="en-US" b="1" dirty="0" smtClean="0"/>
          </a:p>
          <a:p>
            <a:pPr marL="342900" lvl="1" indent="0">
              <a:buNone/>
            </a:pPr>
            <a:endParaRPr lang="en-US" b="1" dirty="0"/>
          </a:p>
          <a:p>
            <a:pPr marL="342900" lvl="1" indent="0">
              <a:buNone/>
            </a:pPr>
            <a:endParaRPr lang="en-US" b="1" dirty="0" smtClean="0"/>
          </a:p>
          <a:p>
            <a:pPr marL="342900" lvl="1" indent="0">
              <a:buNone/>
            </a:pPr>
            <a:endParaRPr lang="en-US" b="1" dirty="0"/>
          </a:p>
          <a:p>
            <a:pPr marL="342900" lvl="1" indent="0">
              <a:buNone/>
            </a:pPr>
            <a:endParaRPr lang="en-US" b="1" dirty="0" smtClean="0"/>
          </a:p>
          <a:p>
            <a:pPr marL="342900" lvl="1" indent="0">
              <a:buNone/>
            </a:pPr>
            <a:endParaRPr lang="en-US" b="1" dirty="0" smtClean="0">
              <a:solidFill>
                <a:srgbClr val="A75300"/>
              </a:solidFill>
            </a:endParaRPr>
          </a:p>
          <a:p>
            <a:pPr marL="342900" lvl="1" indent="0">
              <a:buNone/>
            </a:pPr>
            <a:r>
              <a:rPr lang="en-US" b="1" dirty="0" smtClean="0">
                <a:solidFill>
                  <a:srgbClr val="A75300"/>
                </a:solidFill>
              </a:rPr>
              <a:t>                       HP Fortify SCA</a:t>
            </a:r>
            <a:r>
              <a:rPr lang="en-US" b="1" dirty="0" smtClean="0"/>
              <a:t>		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A75300"/>
                </a:solidFill>
              </a:rPr>
              <a:t>IBM AppScan Standard</a:t>
            </a:r>
            <a:endParaRPr lang="en-US" dirty="0">
              <a:solidFill>
                <a:srgbClr val="A753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DAD61D-5C8C-4997-B398-5B53D3DE1D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89798"/>
            <a:ext cx="1828800" cy="165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531474"/>
            <a:ext cx="2766554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713279"/>
            <a:ext cx="1571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Dynamic Application Security Testing (DAST)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Spider to enumerate attack surface</a:t>
            </a:r>
          </a:p>
          <a:p>
            <a:pPr lvl="1"/>
            <a:r>
              <a:rPr lang="en-US" dirty="0" smtClean="0"/>
              <a:t>Crawl the site like Google would</a:t>
            </a:r>
          </a:p>
          <a:p>
            <a:pPr lvl="1"/>
            <a:r>
              <a:rPr lang="en-US" dirty="0" smtClean="0"/>
              <a:t>But with authentication / session detection</a:t>
            </a:r>
          </a:p>
          <a:p>
            <a:endParaRPr lang="en-US" dirty="0" smtClean="0"/>
          </a:p>
          <a:p>
            <a:r>
              <a:rPr lang="en-US" dirty="0" smtClean="0"/>
              <a:t>Fuzz to identify vulnerabilities based on analysis of request/response patterns</a:t>
            </a:r>
          </a:p>
          <a:p>
            <a:pPr lvl="1"/>
            <a:r>
              <a:rPr lang="en-US" dirty="0" smtClean="0"/>
              <a:t>If you send a SQL control character and get a JDBC error message back, that could indicate a SQL injection vulnerability</a:t>
            </a:r>
          </a:p>
          <a:p>
            <a:endParaRPr lang="en-US" dirty="0"/>
          </a:p>
          <a:p>
            <a:r>
              <a:rPr lang="en-US" dirty="0" smtClean="0"/>
              <a:t>A finding looks like (CWE, relative URL, [entry point])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fld id="{B23A6023-D146-4549-939F-8105E2EE2E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Static Application Security Testing (SAST)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Use source or binary to create a model of the application</a:t>
            </a:r>
          </a:p>
          <a:p>
            <a:pPr lvl="1"/>
            <a:r>
              <a:rPr lang="en-US" sz="1800" dirty="0"/>
              <a:t>Kind of like a compiler or VM</a:t>
            </a:r>
          </a:p>
          <a:p>
            <a:r>
              <a:rPr lang="en-US" sz="2100" dirty="0"/>
              <a:t>Perform analysis to identify vulnerabilities and weaknesses</a:t>
            </a:r>
          </a:p>
          <a:p>
            <a:pPr lvl="1"/>
            <a:r>
              <a:rPr lang="en-US" sz="1800" dirty="0"/>
              <a:t>Data flow, control flow, semantic,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2100" dirty="0"/>
              <a:t>A finding looks like (CWE, code/data flow)</a:t>
            </a: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fld id="{B23A6023-D146-4549-939F-8105E2EE2E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SourceCod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1" y="3337139"/>
            <a:ext cx="5024063" cy="11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Hybrid Analysis Mapping Sub-Goals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Standardize vulnerability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Settled on MITRE Common Weakness Enumeration (CWE)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Match dynamic and static locations</a:t>
            </a:r>
          </a:p>
          <a:p>
            <a:pPr lvl="1"/>
            <a:r>
              <a:rPr lang="en-US" dirty="0" smtClean="0"/>
              <a:t>Use knowledge of language/web framework to build attack surface database</a:t>
            </a:r>
          </a:p>
          <a:p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static parameter </a:t>
            </a:r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Parse out of source code to match with DAST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DAD61D-5C8C-4997-B398-5B53D3DE1D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Subversion, Local Copy</a:t>
            </a:r>
          </a:p>
          <a:p>
            <a:endParaRPr lang="en-US" dirty="0" smtClean="0"/>
          </a:p>
          <a:p>
            <a:r>
              <a:rPr lang="en-US" dirty="0" smtClean="0"/>
              <a:t>Framework Type </a:t>
            </a:r>
          </a:p>
          <a:p>
            <a:pPr lvl="1"/>
            <a:r>
              <a:rPr lang="en-US" dirty="0" smtClean="0"/>
              <a:t>Java: JSP, Spring, Struts</a:t>
            </a:r>
          </a:p>
          <a:p>
            <a:pPr lvl="1"/>
            <a:r>
              <a:rPr lang="en-US" dirty="0" smtClean="0"/>
              <a:t>C#: .NET </a:t>
            </a:r>
            <a:r>
              <a:rPr lang="en-US" dirty="0" err="1" smtClean="0"/>
              <a:t>WebForms</a:t>
            </a:r>
            <a:r>
              <a:rPr lang="en-US" dirty="0" smtClean="0"/>
              <a:t>, .NET MVC</a:t>
            </a:r>
          </a:p>
          <a:p>
            <a:pPr lvl="1"/>
            <a:r>
              <a:rPr lang="en-US" dirty="0" smtClean="0"/>
              <a:t>Ruby: Rails</a:t>
            </a:r>
          </a:p>
          <a:p>
            <a:pPr lvl="1"/>
            <a:r>
              <a:rPr lang="en-US" dirty="0" smtClean="0"/>
              <a:t>PHP: in progress</a:t>
            </a:r>
          </a:p>
          <a:p>
            <a:endParaRPr lang="en-US" dirty="0" smtClean="0"/>
          </a:p>
          <a:p>
            <a:r>
              <a:rPr lang="en-US" dirty="0" smtClean="0"/>
              <a:t>Extra information from SAST results (if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72250" y="4914900"/>
            <a:ext cx="1428750" cy="171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DAD61D-5C8C-4997-B398-5B53D3DE1D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Endpoint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EndpointQuery</a:t>
            </a:r>
            <a:endParaRPr lang="en-US" dirty="0"/>
          </a:p>
          <a:p>
            <a:pPr lvl="1"/>
            <a:r>
              <a:rPr lang="en-US" dirty="0" err="1"/>
              <a:t>dynamicPath</a:t>
            </a:r>
            <a:endParaRPr lang="en-US" dirty="0"/>
          </a:p>
          <a:p>
            <a:pPr lvl="1"/>
            <a:r>
              <a:rPr lang="en-US" dirty="0" err="1"/>
              <a:t>staticPath</a:t>
            </a:r>
            <a:endParaRPr lang="en-US" dirty="0"/>
          </a:p>
          <a:p>
            <a:pPr lvl="1"/>
            <a:r>
              <a:rPr lang="en-US" dirty="0"/>
              <a:t>Parameter</a:t>
            </a:r>
          </a:p>
          <a:p>
            <a:pPr lvl="1"/>
            <a:r>
              <a:rPr lang="en-US" dirty="0" err="1"/>
              <a:t>httpMethod</a:t>
            </a:r>
            <a:endParaRPr lang="en-US" dirty="0"/>
          </a:p>
          <a:p>
            <a:pPr lvl="1"/>
            <a:r>
              <a:rPr lang="en-US" dirty="0" err="1"/>
              <a:t>codePoints</a:t>
            </a:r>
            <a:r>
              <a:rPr lang="en-US" dirty="0"/>
              <a:t> [List&lt;</a:t>
            </a:r>
            <a:r>
              <a:rPr lang="en-US" dirty="0" err="1"/>
              <a:t>CodePoint</a:t>
            </a:r>
            <a:r>
              <a:rPr lang="en-US" dirty="0"/>
              <a:t>&gt;]</a:t>
            </a:r>
          </a:p>
          <a:p>
            <a:pPr lvl="1"/>
            <a:r>
              <a:rPr lang="en-US" dirty="0" err="1"/>
              <a:t>informationSourceType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EndpointDatabase</a:t>
            </a:r>
            <a:endParaRPr lang="en-US" dirty="0"/>
          </a:p>
          <a:p>
            <a:pPr lvl="1"/>
            <a:r>
              <a:rPr lang="en-US" dirty="0" err="1"/>
              <a:t>findBestMatch</a:t>
            </a:r>
            <a:r>
              <a:rPr lang="en-US" dirty="0"/>
              <a:t>(</a:t>
            </a:r>
            <a:r>
              <a:rPr lang="en-US" dirty="0" err="1"/>
              <a:t>EndpointQuery</a:t>
            </a:r>
            <a:r>
              <a:rPr lang="en-US" dirty="0"/>
              <a:t> query): Endpoint</a:t>
            </a:r>
          </a:p>
          <a:p>
            <a:pPr lvl="1"/>
            <a:r>
              <a:rPr lang="en-US" dirty="0" err="1"/>
              <a:t>findAllMatches</a:t>
            </a:r>
            <a:r>
              <a:rPr lang="en-US" dirty="0"/>
              <a:t>(</a:t>
            </a:r>
            <a:r>
              <a:rPr lang="en-US" dirty="0" err="1"/>
              <a:t>EndpointQuery</a:t>
            </a:r>
            <a:r>
              <a:rPr lang="en-US" dirty="0"/>
              <a:t> query): Set&lt;Endpoint&gt;</a:t>
            </a:r>
          </a:p>
          <a:p>
            <a:pPr lvl="1"/>
            <a:r>
              <a:rPr lang="en-US" dirty="0" err="1"/>
              <a:t>getFrameworkType</a:t>
            </a:r>
            <a:r>
              <a:rPr lang="en-US" dirty="0"/>
              <a:t>(): </a:t>
            </a:r>
            <a:r>
              <a:rPr lang="en-US" dirty="0" err="1"/>
              <a:t>FrameworkType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SAST and DAST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4008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have a DAST result:</a:t>
            </a:r>
          </a:p>
          <a:p>
            <a:pPr lvl="1"/>
            <a:r>
              <a:rPr lang="en-US" dirty="0" smtClean="0"/>
              <a:t>(“Reflected XSS”, /</a:t>
            </a:r>
            <a:r>
              <a:rPr lang="en-US" dirty="0" err="1" smtClean="0"/>
              <a:t>login.jsp</a:t>
            </a:r>
            <a:r>
              <a:rPr lang="en-US" dirty="0" smtClean="0"/>
              <a:t>, “username” parameter)</a:t>
            </a:r>
          </a:p>
          <a:p>
            <a:r>
              <a:rPr lang="en-US" dirty="0" smtClean="0"/>
              <a:t>Query the Endpoint Database:</a:t>
            </a:r>
          </a:p>
          <a:p>
            <a:pPr lvl="1"/>
            <a:r>
              <a:rPr lang="en-US" dirty="0" smtClean="0"/>
              <a:t>Entry point is </a:t>
            </a:r>
            <a:r>
              <a:rPr lang="en-US" dirty="0" err="1" smtClean="0"/>
              <a:t>com.something.something.LoginController.java</a:t>
            </a:r>
            <a:r>
              <a:rPr lang="en-US" dirty="0" smtClean="0"/>
              <a:t>, line 62</a:t>
            </a:r>
          </a:p>
          <a:p>
            <a:r>
              <a:rPr lang="en-US" dirty="0" smtClean="0"/>
              <a:t>Search the other findings for SAST results like:</a:t>
            </a:r>
          </a:p>
          <a:p>
            <a:pPr lvl="1"/>
            <a:r>
              <a:rPr lang="en-US" dirty="0" smtClean="0"/>
              <a:t>(“Reflected XSS”, source at </a:t>
            </a:r>
            <a:r>
              <a:rPr lang="en-US" dirty="0" err="1"/>
              <a:t>com.something.something.LoginController.java</a:t>
            </a:r>
            <a:r>
              <a:rPr lang="en-US" dirty="0"/>
              <a:t>, line </a:t>
            </a:r>
            <a:r>
              <a:rPr lang="en-US" dirty="0" smtClean="0"/>
              <a:t>62)</a:t>
            </a:r>
          </a:p>
          <a:p>
            <a:endParaRPr lang="en-US" dirty="0" smtClean="0"/>
          </a:p>
          <a:p>
            <a:r>
              <a:rPr lang="en-US" dirty="0" smtClean="0"/>
              <a:t>If you find a match – correlate those two findings</a:t>
            </a:r>
          </a:p>
          <a:p>
            <a:r>
              <a:rPr lang="en-US" dirty="0" smtClean="0"/>
              <a:t>Magic!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Why Use Source Code?</a:t>
            </a:r>
          </a:p>
          <a:p>
            <a:r>
              <a:rPr lang="en-US" dirty="0" smtClean="0"/>
              <a:t>Hybrid Analysis Mapping (HAM) Background</a:t>
            </a:r>
          </a:p>
          <a:p>
            <a:r>
              <a:rPr lang="en-US" dirty="0" smtClean="0"/>
              <a:t>Installation Instructions</a:t>
            </a:r>
          </a:p>
          <a:p>
            <a:r>
              <a:rPr lang="en-US" dirty="0" smtClean="0"/>
              <a:t>ABCs</a:t>
            </a:r>
          </a:p>
          <a:p>
            <a:pPr lvl="1"/>
            <a:r>
              <a:rPr lang="en-US" dirty="0" smtClean="0"/>
              <a:t>Attack Surface Enumeration</a:t>
            </a:r>
          </a:p>
          <a:p>
            <a:pPr lvl="1"/>
            <a:r>
              <a:rPr lang="en-US" dirty="0" smtClean="0"/>
              <a:t>Backdoor Identification</a:t>
            </a:r>
          </a:p>
          <a:p>
            <a:pPr lvl="1"/>
            <a:r>
              <a:rPr lang="en-US" dirty="0" smtClean="0"/>
              <a:t>Configuration Settings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Great But I Want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 our research produced a successful/valuable outcome</a:t>
            </a:r>
          </a:p>
          <a:p>
            <a:pPr lvl="1"/>
            <a:r>
              <a:rPr lang="en-US" dirty="0" smtClean="0"/>
              <a:t>Hooray</a:t>
            </a:r>
          </a:p>
          <a:p>
            <a:r>
              <a:rPr lang="en-US" dirty="0" smtClean="0"/>
              <a:t>But – given these data structures, what else can we do?</a:t>
            </a:r>
          </a:p>
          <a:p>
            <a:endParaRPr lang="en-US" dirty="0"/>
          </a:p>
          <a:p>
            <a:r>
              <a:rPr lang="en-US" dirty="0" smtClean="0"/>
              <a:t>From an </a:t>
            </a:r>
            <a:r>
              <a:rPr lang="en-US" dirty="0" err="1" smtClean="0"/>
              <a:t>EndpointDatabase</a:t>
            </a:r>
            <a:r>
              <a:rPr lang="en-US" dirty="0" smtClean="0"/>
              <a:t> we can:</a:t>
            </a:r>
          </a:p>
          <a:p>
            <a:pPr lvl="1"/>
            <a:r>
              <a:rPr lang="en-US" dirty="0" smtClean="0"/>
              <a:t>Get </a:t>
            </a:r>
            <a:r>
              <a:rPr lang="en-US" i="1" dirty="0" smtClean="0"/>
              <a:t>all</a:t>
            </a:r>
            <a:r>
              <a:rPr lang="en-US" dirty="0" smtClean="0"/>
              <a:t> of the application’s attack surface</a:t>
            </a:r>
          </a:p>
          <a:p>
            <a:pPr lvl="1"/>
            <a:r>
              <a:rPr lang="en-US" dirty="0" smtClean="0"/>
              <a:t>Map DAST results to a specific line of code</a:t>
            </a:r>
          </a:p>
          <a:p>
            <a:pPr lvl="1"/>
            <a:endParaRPr lang="en-US" dirty="0"/>
          </a:p>
          <a:p>
            <a:r>
              <a:rPr lang="en-US" dirty="0" smtClean="0"/>
              <a:t>Given those capabilities we can:</a:t>
            </a:r>
          </a:p>
          <a:p>
            <a:pPr lvl="1"/>
            <a:r>
              <a:rPr lang="en-US" dirty="0" smtClean="0"/>
              <a:t>Pre-seed scanners with attack surface</a:t>
            </a:r>
          </a:p>
          <a:p>
            <a:pPr lvl="1"/>
            <a:r>
              <a:rPr lang="en-US" dirty="0" smtClean="0"/>
              <a:t>Map DAST results to lines of code in a developer IDE</a:t>
            </a:r>
          </a:p>
          <a:p>
            <a:pPr lvl="1"/>
            <a:r>
              <a:rPr lang="en-US" dirty="0" smtClean="0"/>
              <a:t>Map DAST results to lines of code in </a:t>
            </a:r>
            <a:r>
              <a:rPr lang="en-US" dirty="0" err="1" smtClean="0"/>
              <a:t>SonarQube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Seeding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What if we could give the DAST </a:t>
            </a:r>
            <a:r>
              <a:rPr lang="en-US" sz="1500" dirty="0" err="1"/>
              <a:t>spidering</a:t>
            </a:r>
            <a:r>
              <a:rPr lang="en-US" sz="1500" dirty="0"/>
              <a:t> process a head start?</a:t>
            </a:r>
          </a:p>
          <a:p>
            <a:r>
              <a:rPr lang="en-US" sz="1500" dirty="0"/>
              <a:t>Pre-seed with </a:t>
            </a:r>
            <a:r>
              <a:rPr lang="en-US" sz="1500" i="1" dirty="0"/>
              <a:t>all</a:t>
            </a:r>
            <a:r>
              <a:rPr lang="en-US" sz="1500" dirty="0"/>
              <a:t> of the attack surface</a:t>
            </a:r>
          </a:p>
          <a:p>
            <a:pPr lvl="1"/>
            <a:r>
              <a:rPr lang="en-US" sz="1350" dirty="0"/>
              <a:t>Landing pages that link in to the application</a:t>
            </a:r>
          </a:p>
          <a:p>
            <a:pPr lvl="1"/>
            <a:r>
              <a:rPr lang="en-US" sz="1350" dirty="0"/>
              <a:t>Hidden directories</a:t>
            </a:r>
          </a:p>
          <a:p>
            <a:pPr lvl="1"/>
            <a:r>
              <a:rPr lang="en-US" sz="1350" dirty="0"/>
              <a:t>Backdoor or “unused” parameters</a:t>
            </a:r>
          </a:p>
          <a:p>
            <a:endParaRPr lang="en-US" sz="1500" dirty="0"/>
          </a:p>
          <a:p>
            <a:r>
              <a:rPr lang="en-US" sz="1500" dirty="0"/>
              <a:t>Currently have plugins for OWASP ZAP and </a:t>
            </a:r>
            <a:r>
              <a:rPr lang="en-US" sz="1500" dirty="0" err="1"/>
              <a:t>BurpSuite</a:t>
            </a:r>
            <a:endParaRPr lang="en-US" sz="1500" dirty="0"/>
          </a:p>
          <a:p>
            <a:pPr lvl="1"/>
            <a:r>
              <a:rPr lang="en-US" sz="1350" dirty="0"/>
              <a:t>Plugin for IBM Rational </a:t>
            </a:r>
            <a:r>
              <a:rPr lang="en-US" sz="1350" dirty="0" err="1"/>
              <a:t>AppScan</a:t>
            </a:r>
            <a:r>
              <a:rPr lang="en-US" sz="1350" dirty="0"/>
              <a:t> Standard is in progress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94" y="345186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94" y="3566160"/>
            <a:ext cx="17145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880485"/>
            <a:ext cx="1495425" cy="542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8654" y="4728210"/>
            <a:ext cx="45862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5"/>
              </a:rPr>
              <a:t>https://github.com/denimgroup/threadfix/wiki/Scanner-Plugins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7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Final Thoughts on SBIR Work with DHS S&amp;T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Great use of the SBIR program</a:t>
            </a:r>
          </a:p>
          <a:p>
            <a:pPr lvl="1"/>
            <a:r>
              <a:rPr lang="en-US" dirty="0" smtClean="0"/>
              <a:t>In my humble and </a:t>
            </a:r>
            <a:r>
              <a:rPr lang="en-US" i="1" dirty="0" smtClean="0"/>
              <a:t>totally</a:t>
            </a:r>
            <a:r>
              <a:rPr lang="en-US" dirty="0" smtClean="0"/>
              <a:t> unbiased opinion</a:t>
            </a:r>
          </a:p>
          <a:p>
            <a:endParaRPr lang="en-US" dirty="0"/>
          </a:p>
          <a:p>
            <a:r>
              <a:rPr lang="en-US" dirty="0" smtClean="0"/>
              <a:t>Proved to be the tipping point to developing HAM</a:t>
            </a:r>
          </a:p>
          <a:p>
            <a:pPr lvl="1"/>
            <a:r>
              <a:rPr lang="en-US" dirty="0" smtClean="0"/>
              <a:t>HAM was </a:t>
            </a:r>
            <a:r>
              <a:rPr lang="en-US" i="1" dirty="0" smtClean="0"/>
              <a:t>interesting</a:t>
            </a:r>
            <a:r>
              <a:rPr lang="en-US" dirty="0" smtClean="0"/>
              <a:t>, but required material investment</a:t>
            </a:r>
          </a:p>
          <a:p>
            <a:endParaRPr lang="en-US" dirty="0" smtClean="0"/>
          </a:p>
          <a:p>
            <a:r>
              <a:rPr lang="en-US" dirty="0" smtClean="0"/>
              <a:t>Research produced a successful outcome (we think)</a:t>
            </a:r>
          </a:p>
          <a:p>
            <a:r>
              <a:rPr lang="en-US" dirty="0" smtClean="0"/>
              <a:t>We found other things we could do with the technology</a:t>
            </a:r>
          </a:p>
          <a:p>
            <a:r>
              <a:rPr lang="en-US" dirty="0" smtClean="0"/>
              <a:t>Released much of it open source to increase adoption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68" y="863930"/>
            <a:ext cx="1312694" cy="11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Main </a:t>
            </a:r>
            <a:r>
              <a:rPr lang="en-US" sz="1800" dirty="0" err="1"/>
              <a:t>ThreadFix</a:t>
            </a:r>
            <a:r>
              <a:rPr lang="en-US" sz="1800" dirty="0"/>
              <a:t> site</a:t>
            </a:r>
            <a:endParaRPr lang="en-US" sz="1800" dirty="0">
              <a:hlinkClick r:id="rId2"/>
            </a:endParaRPr>
          </a:p>
          <a:p>
            <a:pPr lvl="1"/>
            <a:r>
              <a:rPr lang="en-US" sz="1500" dirty="0">
                <a:hlinkClick r:id="rId2"/>
              </a:rPr>
              <a:t>https://github.com/denimgroup/threadfix/</a:t>
            </a:r>
            <a:endParaRPr lang="en-US" sz="1500" dirty="0">
              <a:hlinkClick r:id="rId3"/>
            </a:endParaRPr>
          </a:p>
          <a:p>
            <a:r>
              <a:rPr lang="en-US" sz="1800" dirty="0" err="1"/>
              <a:t>ThreadFix</a:t>
            </a:r>
            <a:r>
              <a:rPr lang="en-US" sz="1800" dirty="0"/>
              <a:t> build instructions</a:t>
            </a:r>
          </a:p>
          <a:p>
            <a:pPr lvl="1"/>
            <a:r>
              <a:rPr lang="en-US" sz="1500" dirty="0">
                <a:hlinkClick r:id="rId4"/>
              </a:rPr>
              <a:t>https://github.com/denimgroup/threadfix/wiki/Development-Environment-Setup</a:t>
            </a:r>
            <a:endParaRPr lang="en-US" sz="1500" dirty="0"/>
          </a:p>
          <a:p>
            <a:pPr lvl="1"/>
            <a:r>
              <a:rPr lang="en-US" sz="1500" dirty="0"/>
              <a:t>“Running </a:t>
            </a:r>
            <a:r>
              <a:rPr lang="en-US" sz="1500" dirty="0" err="1"/>
              <a:t>ThreadFix</a:t>
            </a:r>
            <a:r>
              <a:rPr lang="en-US" sz="1500" dirty="0"/>
              <a:t> Without an IDE”</a:t>
            </a:r>
          </a:p>
          <a:p>
            <a:r>
              <a:rPr lang="en-US" sz="1800" dirty="0"/>
              <a:t>Download plugins from </a:t>
            </a:r>
            <a:r>
              <a:rPr lang="en-US" sz="1800" dirty="0" err="1"/>
              <a:t>ThreadFix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2459123"/>
            <a:ext cx="2199203" cy="18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OWASP ZAP plugin installation instructions</a:t>
            </a:r>
            <a:endParaRPr lang="en-US" sz="1800" dirty="0">
              <a:hlinkClick r:id="rId2"/>
            </a:endParaRPr>
          </a:p>
          <a:p>
            <a:pPr lvl="1"/>
            <a:r>
              <a:rPr lang="en-US" sz="1500" dirty="0">
                <a:hlinkClick r:id="rId2"/>
              </a:rPr>
              <a:t>https://github.com/denimgroup/threadfix/wiki/Zap-Plugin</a:t>
            </a:r>
            <a:endParaRPr lang="en-US" sz="1500" dirty="0"/>
          </a:p>
          <a:p>
            <a:endParaRPr lang="en-US" sz="1800" dirty="0"/>
          </a:p>
          <a:p>
            <a:r>
              <a:rPr lang="en-US" sz="1800" dirty="0"/>
              <a:t>Plugins also available for:</a:t>
            </a:r>
          </a:p>
          <a:p>
            <a:pPr lvl="1"/>
            <a:r>
              <a:rPr lang="en-US" sz="1500" dirty="0" err="1"/>
              <a:t>Portswigger</a:t>
            </a:r>
            <a:r>
              <a:rPr lang="en-US" sz="1500" dirty="0"/>
              <a:t> </a:t>
            </a:r>
            <a:r>
              <a:rPr lang="en-US" sz="1500" dirty="0" err="1"/>
              <a:t>BurpSuite</a:t>
            </a:r>
            <a:r>
              <a:rPr lang="en-US" sz="1500" dirty="0"/>
              <a:t> Professional</a:t>
            </a:r>
          </a:p>
          <a:p>
            <a:pPr lvl="1"/>
            <a:r>
              <a:rPr lang="en-US" sz="1500" dirty="0"/>
              <a:t>IBM Rational </a:t>
            </a:r>
            <a:r>
              <a:rPr lang="en-US" sz="1500" dirty="0" err="1"/>
              <a:t>AppScan</a:t>
            </a:r>
            <a:r>
              <a:rPr lang="en-US" sz="1500" dirty="0"/>
              <a:t> (soon)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Surface Enumeration</a:t>
            </a:r>
          </a:p>
          <a:p>
            <a:r>
              <a:rPr lang="en-US" dirty="0" smtClean="0"/>
              <a:t>Backdoor Identification</a:t>
            </a:r>
          </a:p>
          <a:p>
            <a:r>
              <a:rPr lang="en-US" dirty="0" smtClean="0"/>
              <a:t>Configuration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Surface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Find </a:t>
            </a:r>
            <a:r>
              <a:rPr lang="en-US" i="1" dirty="0" smtClean="0"/>
              <a:t>all</a:t>
            </a:r>
            <a:r>
              <a:rPr lang="en-US" dirty="0" smtClean="0"/>
              <a:t> of the attack surface</a:t>
            </a:r>
          </a:p>
          <a:p>
            <a:pPr lvl="1"/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Parameters that will change application behavior</a:t>
            </a:r>
          </a:p>
          <a:p>
            <a:pPr lvl="1"/>
            <a:r>
              <a:rPr lang="en-US" dirty="0" smtClean="0"/>
              <a:t>Future: Cookies, other HTTP headers</a:t>
            </a:r>
          </a:p>
          <a:p>
            <a:endParaRPr lang="en-US" dirty="0"/>
          </a:p>
          <a:p>
            <a:r>
              <a:rPr lang="en-US" dirty="0" smtClean="0"/>
              <a:t>Why is this a problem?</a:t>
            </a:r>
          </a:p>
          <a:p>
            <a:pPr lvl="1"/>
            <a:r>
              <a:rPr lang="en-US" dirty="0" smtClean="0"/>
              <a:t>Hidden landing pages</a:t>
            </a:r>
          </a:p>
          <a:p>
            <a:pPr lvl="1"/>
            <a:r>
              <a:rPr lang="en-US" dirty="0" smtClean="0"/>
              <a:t>Multi-step processes that automated crawls don’t traverse</a:t>
            </a:r>
          </a:p>
          <a:p>
            <a:pPr lvl="1"/>
            <a:r>
              <a:rPr lang="en-US" dirty="0" smtClean="0"/>
              <a:t>Unknown parameters</a:t>
            </a:r>
          </a:p>
          <a:p>
            <a:pPr lvl="1"/>
            <a:r>
              <a:rPr lang="en-US" dirty="0" smtClean="0"/>
              <a:t>Debug/backdoor parameters (will discuss this further)</a:t>
            </a:r>
          </a:p>
          <a:p>
            <a:endParaRPr lang="en-US" dirty="0" smtClean="0"/>
          </a:p>
          <a:p>
            <a:r>
              <a:rPr lang="en-US" dirty="0" smtClean="0"/>
              <a:t>Great for REST APIs support single-page web applications and 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Surface Enumeration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false negatives from scanners</a:t>
            </a:r>
          </a:p>
          <a:p>
            <a:pPr lvl="1"/>
            <a:r>
              <a:rPr lang="en-US" dirty="0" smtClean="0"/>
              <a:t>Better coverage for standard fuzzing</a:t>
            </a:r>
          </a:p>
          <a:p>
            <a:endParaRPr lang="en-US" dirty="0" smtClean="0"/>
          </a:p>
          <a:p>
            <a:r>
              <a:rPr lang="en-US" dirty="0" smtClean="0"/>
              <a:t>Pen test </a:t>
            </a:r>
            <a:r>
              <a:rPr lang="en-US" i="1" dirty="0" smtClean="0"/>
              <a:t>all of </a:t>
            </a:r>
            <a:r>
              <a:rPr lang="en-US" dirty="0" smtClean="0"/>
              <a:t>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 CLI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0"/>
            <a:ext cx="6237698" cy="30960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Syntax: java –jar [jar-name].jar /path/to/source</a:t>
            </a:r>
          </a:p>
          <a:p>
            <a:endParaRPr lang="en-US" dirty="0"/>
          </a:p>
          <a:p>
            <a:r>
              <a:rPr lang="en-US" dirty="0" smtClean="0"/>
              <a:t>JAR name will change based on build ID</a:t>
            </a:r>
          </a:p>
          <a:p>
            <a:r>
              <a:rPr lang="en-US" dirty="0" smtClean="0"/>
              <a:t>After Maven build, can also be found in: $GIT/</a:t>
            </a:r>
            <a:r>
              <a:rPr lang="en-US" dirty="0" err="1" smtClean="0"/>
              <a:t>threadfix</a:t>
            </a:r>
            <a:r>
              <a:rPr lang="en-US" dirty="0" smtClean="0"/>
              <a:t>/</a:t>
            </a:r>
            <a:r>
              <a:rPr lang="en-US" dirty="0" err="1" smtClean="0"/>
              <a:t>threadfix</a:t>
            </a:r>
            <a:r>
              <a:rPr lang="en-US" dirty="0" smtClean="0"/>
              <a:t>-cli-endpoints/target/</a:t>
            </a:r>
          </a:p>
          <a:p>
            <a:r>
              <a:rPr lang="en-US" dirty="0" smtClean="0"/>
              <a:t>You want the ”-jar-with-dependencies” JAR</a:t>
            </a:r>
          </a:p>
          <a:p>
            <a:endParaRPr lang="en-US" dirty="0"/>
          </a:p>
          <a:p>
            <a:r>
              <a:rPr lang="en-US" dirty="0" smtClean="0"/>
              <a:t>Will output list of HTTP methods, URLs and parameters based on analysis of the source code</a:t>
            </a:r>
          </a:p>
          <a:p>
            <a:r>
              <a:rPr lang="en-US" dirty="0" smtClean="0"/>
              <a:t>Attack surface!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9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5" y="1200150"/>
            <a:ext cx="6096871" cy="3095625"/>
          </a:xfrm>
        </p:spPr>
      </p:pic>
    </p:spTree>
    <p:extLst>
      <p:ext uri="{BB962C8B-B14F-4D97-AF65-F5344CB8AC3E}">
        <p14:creationId xmlns:p14="http://schemas.microsoft.com/office/powerpoint/2010/main" val="19369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971550"/>
            <a:ext cx="6229350" cy="377429"/>
          </a:xfrm>
        </p:spPr>
        <p:txBody>
          <a:bodyPr>
            <a:normAutofit fontScale="90000"/>
          </a:bodyPr>
          <a:lstStyle/>
          <a:p>
            <a:r>
              <a:rPr lang="en-US" dirty="0"/>
              <a:t>My Background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485900"/>
            <a:ext cx="4057650" cy="3257550"/>
          </a:xfrm>
        </p:spPr>
        <p:txBody>
          <a:bodyPr/>
          <a:lstStyle/>
          <a:p>
            <a:pPr eaLnBrk="1" hangingPunct="1"/>
            <a:r>
              <a:rPr lang="en-US" sz="1800" dirty="0"/>
              <a:t>Dan Cornell, founder and CTO of Denim Group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Software developer by background (Java, .NET,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OWASP San Antonio</a:t>
            </a:r>
          </a:p>
          <a:p>
            <a:pPr eaLnBrk="1" hangingPunct="1"/>
            <a:r>
              <a:rPr lang="en-US" sz="1800" dirty="0"/>
              <a:t>OWASP </a:t>
            </a:r>
            <a:r>
              <a:rPr lang="en-US" sz="1800" dirty="0" err="1"/>
              <a:t>OpenSAMM</a:t>
            </a:r>
            <a:r>
              <a:rPr lang="en-US" sz="1800" dirty="0"/>
              <a:t> Benchmark</a:t>
            </a:r>
          </a:p>
          <a:p>
            <a:pPr eaLnBrk="1" hangingPunct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A1B7-9C61-4E5F-BB97-58E46427ED20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48979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Scanner Attack Surface Seeding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857250"/>
            <a:ext cx="4550476" cy="3732046"/>
          </a:xfrm>
        </p:spPr>
      </p:pic>
    </p:spTree>
    <p:extLst>
      <p:ext uri="{BB962C8B-B14F-4D97-AF65-F5344CB8AC3E}">
        <p14:creationId xmlns:p14="http://schemas.microsoft.com/office/powerpoint/2010/main" val="4254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</a:t>
            </a:r>
            <a:r>
              <a:rPr lang="en-US" i="1" dirty="0" smtClean="0"/>
              <a:t>all of</a:t>
            </a:r>
            <a:r>
              <a:rPr lang="en-US" dirty="0" smtClean="0"/>
              <a:t> the parameters the application will respond to?</a:t>
            </a:r>
          </a:p>
          <a:p>
            <a:r>
              <a:rPr lang="en-US" dirty="0" smtClean="0"/>
              <a:t>Are all of those parameters supposed to be there?</a:t>
            </a:r>
          </a:p>
          <a:p>
            <a:endParaRPr lang="en-US" dirty="0"/>
          </a:p>
          <a:p>
            <a:r>
              <a:rPr lang="en-US" dirty="0" smtClean="0"/>
              <a:t>Cold Fusion application example</a:t>
            </a:r>
          </a:p>
          <a:p>
            <a:pPr lvl="1"/>
            <a:r>
              <a:rPr lang="en-US" dirty="0" smtClean="0"/>
              <a:t>Send any page a parameter named “d” and…</a:t>
            </a:r>
          </a:p>
          <a:p>
            <a:pPr lvl="1"/>
            <a:r>
              <a:rPr lang="en-US" dirty="0" smtClean="0"/>
              <a:t>The order with the ID matching the value passed in the “d” parameter gets deleted</a:t>
            </a:r>
          </a:p>
          <a:p>
            <a:pPr lvl="1"/>
            <a:r>
              <a:rPr lang="en-US" dirty="0" err="1" smtClean="0"/>
              <a:t>D’Oh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 Identification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857250"/>
            <a:ext cx="4461411" cy="3659000"/>
          </a:xfrm>
        </p:spPr>
      </p:pic>
    </p:spTree>
    <p:extLst>
      <p:ext uri="{BB962C8B-B14F-4D97-AF65-F5344CB8AC3E}">
        <p14:creationId xmlns:p14="http://schemas.microsoft.com/office/powerpoint/2010/main" val="8818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frameworks: Auto-binding vulnerabilities</a:t>
            </a:r>
          </a:p>
          <a:p>
            <a:endParaRPr lang="en-US" dirty="0" smtClean="0"/>
          </a:p>
          <a:p>
            <a:r>
              <a:rPr lang="en-US" dirty="0" smtClean="0"/>
              <a:t>Take the guesswork out of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long parameter names with lots of “.” characters</a:t>
            </a:r>
          </a:p>
          <a:p>
            <a:pPr lvl="1"/>
            <a:r>
              <a:rPr lang="en-US" dirty="0" smtClean="0"/>
              <a:t>Typically indicates open </a:t>
            </a:r>
            <a:r>
              <a:rPr lang="en-US" dirty="0" err="1" smtClean="0"/>
              <a:t>autobinding</a:t>
            </a:r>
            <a:r>
              <a:rPr lang="en-US" dirty="0" smtClean="0"/>
              <a:t> situations</a:t>
            </a:r>
          </a:p>
          <a:p>
            <a:pPr lvl="1"/>
            <a:r>
              <a:rPr lang="en-US" dirty="0" smtClean="0"/>
              <a:t>Why is </a:t>
            </a:r>
            <a:r>
              <a:rPr lang="en-US" dirty="0" err="1" smtClean="0"/>
              <a:t>autobinding</a:t>
            </a:r>
            <a:r>
              <a:rPr lang="en-US" dirty="0" smtClean="0"/>
              <a:t> so open in that case? May be justified, but it is a least “interesting”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64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94" y="793680"/>
            <a:ext cx="5754212" cy="39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Assisted Pen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we’ve covered</a:t>
            </a:r>
          </a:p>
          <a:p>
            <a:pPr lvl="1"/>
            <a:r>
              <a:rPr lang="en-US" dirty="0" smtClean="0"/>
              <a:t>A couple of topics</a:t>
            </a:r>
          </a:p>
          <a:p>
            <a:pPr lvl="1"/>
            <a:r>
              <a:rPr lang="en-US" dirty="0" smtClean="0"/>
              <a:t>Automation/tool support</a:t>
            </a:r>
          </a:p>
          <a:p>
            <a:endParaRPr lang="en-US" dirty="0" smtClean="0"/>
          </a:p>
          <a:p>
            <a:r>
              <a:rPr lang="en-US" dirty="0" smtClean="0"/>
              <a:t>What else is there we could do?</a:t>
            </a:r>
          </a:p>
          <a:p>
            <a:pPr lvl="1"/>
            <a:r>
              <a:rPr lang="en-US" i="1" dirty="0" smtClean="0"/>
              <a:t>A lot!</a:t>
            </a:r>
          </a:p>
          <a:p>
            <a:pPr lvl="1"/>
            <a:r>
              <a:rPr lang="en-US" dirty="0" smtClean="0"/>
              <a:t>Authentication, authorization, crypto,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would be great</a:t>
            </a:r>
          </a:p>
          <a:p>
            <a:pPr lvl="1"/>
            <a:r>
              <a:rPr lang="en-US" dirty="0" smtClean="0"/>
              <a:t>More comprehensive framework</a:t>
            </a:r>
          </a:p>
          <a:p>
            <a:pPr lvl="1"/>
            <a:r>
              <a:rPr lang="en-US" dirty="0" smtClean="0"/>
              <a:t>Better automation/tool support (for that framework)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85850"/>
            <a:ext cx="6286500" cy="342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/ </a:t>
            </a:r>
            <a:r>
              <a:rPr dirty="0" smtClean="0"/>
              <a:t>Contact Information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586484" y="1643194"/>
            <a:ext cx="7237476" cy="3371850"/>
          </a:xfrm>
        </p:spPr>
        <p:txBody>
          <a:bodyPr numCol="2" spcCol="182880"/>
          <a:lstStyle/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800" b="1" dirty="0"/>
              <a:t>Dan Cornell</a:t>
            </a:r>
          </a:p>
          <a:p>
            <a:pPr marL="0" indent="0">
              <a:buNone/>
            </a:pPr>
            <a:r>
              <a:rPr lang="en-US" sz="1350" dirty="0"/>
              <a:t>Principal and CTO</a:t>
            </a:r>
          </a:p>
          <a:p>
            <a:pPr marL="0" indent="0">
              <a:buNone/>
            </a:pPr>
            <a:r>
              <a:rPr lang="en-US" sz="1350" dirty="0">
                <a:hlinkClick r:id="rId3"/>
              </a:rPr>
              <a:t>dan@denimgroup.com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Twitter @danielcornell</a:t>
            </a:r>
          </a:p>
          <a:p>
            <a:pPr marL="0" indent="0">
              <a:buNone/>
            </a:pPr>
            <a:r>
              <a:rPr lang="en-US" sz="1350" dirty="0"/>
              <a:t>(844) 572-4400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www.denimgroup.com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hlinkClick r:id="rId5"/>
              </a:rPr>
              <a:t>www.threadfix.it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8C9D1-5D09-4EF0-846E-36E947FBDF94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37</a:t>
            </a:fld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9"/>
    </mc:Choice>
    <mc:Fallback xmlns="">
      <p:transition spd="slow" advTm="1088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0"/>
            <a:ext cx="6172200" cy="342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/>
              <a:t>Denim Group Background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371600"/>
            <a:ext cx="6343650" cy="325755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 smtClean="0"/>
              <a:t>Secure software services and products company</a:t>
            </a:r>
          </a:p>
          <a:p>
            <a:pPr lvl="1" eaLnBrk="1" hangingPunct="1"/>
            <a:r>
              <a:rPr lang="en-US" dirty="0" smtClean="0"/>
              <a:t>Builds secure software</a:t>
            </a:r>
          </a:p>
          <a:p>
            <a:pPr lvl="1" eaLnBrk="1" hangingPunct="1"/>
            <a:r>
              <a:rPr lang="en-US" dirty="0" smtClean="0"/>
              <a:t>Helps organizations assess and mitigate risk of in-house developed and third party software</a:t>
            </a:r>
          </a:p>
          <a:p>
            <a:pPr lvl="1" eaLnBrk="1" hangingPunct="1"/>
            <a:r>
              <a:rPr lang="en-US" dirty="0" smtClean="0"/>
              <a:t>Provides classroom training and e-Learning so clients can build software securely</a:t>
            </a:r>
          </a:p>
          <a:p>
            <a:r>
              <a:rPr lang="en-US" dirty="0" smtClean="0"/>
              <a:t>Software-centric view of application security</a:t>
            </a:r>
          </a:p>
          <a:p>
            <a:pPr lvl="1"/>
            <a:r>
              <a:rPr lang="en-US" dirty="0" smtClean="0"/>
              <a:t>Application security experts are practicing developers</a:t>
            </a:r>
          </a:p>
          <a:p>
            <a:pPr lvl="1"/>
            <a:r>
              <a:rPr lang="en-US" dirty="0" smtClean="0"/>
              <a:t>Development pedigree translates to rapport with development managers   </a:t>
            </a:r>
          </a:p>
          <a:p>
            <a:pPr lvl="1"/>
            <a:r>
              <a:rPr lang="en-US" b="1" dirty="0" smtClean="0"/>
              <a:t>Business impact: shorter time-to-fix application vulnerabilities </a:t>
            </a:r>
          </a:p>
          <a:p>
            <a:pPr eaLnBrk="1" hangingPunct="1"/>
            <a:r>
              <a:rPr lang="en-US" dirty="0" smtClean="0"/>
              <a:t>Culture of application security innovation and contribution</a:t>
            </a:r>
          </a:p>
          <a:p>
            <a:pPr lvl="1" eaLnBrk="1" hangingPunct="1"/>
            <a:r>
              <a:rPr lang="en-US" dirty="0" smtClean="0"/>
              <a:t>Develops open source tools to help clients mature their software security programs</a:t>
            </a:r>
          </a:p>
          <a:p>
            <a:pPr lvl="2" eaLnBrk="1" hangingPunct="1"/>
            <a:r>
              <a:rPr lang="en-US" i="1" dirty="0" smtClean="0"/>
              <a:t>Remediation Resource Center, </a:t>
            </a:r>
            <a:r>
              <a:rPr lang="en-US" i="1" dirty="0" err="1" smtClean="0"/>
              <a:t>ThreadFix</a:t>
            </a:r>
            <a:endParaRPr lang="en-US" i="1" dirty="0" smtClean="0"/>
          </a:p>
          <a:p>
            <a:pPr lvl="1" eaLnBrk="1" hangingPunct="1"/>
            <a:r>
              <a:rPr lang="en-US" dirty="0" smtClean="0"/>
              <a:t>OWASP national leaders &amp; regular speakers at RSA, SANS, OWASP, ISSA, CSI</a:t>
            </a:r>
          </a:p>
          <a:p>
            <a:pPr lvl="1" eaLnBrk="1" hangingPunct="1"/>
            <a:r>
              <a:rPr lang="en-US" dirty="0" smtClean="0"/>
              <a:t>World class alliance partners accelerate innovation to solve client problems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87B2D-BE9D-42D7-A0D0-7D3D345EA482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OWASP ZAP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web proxy and dynamic application security testing tool</a:t>
            </a:r>
          </a:p>
          <a:p>
            <a:r>
              <a:rPr lang="en-US" sz="1500" dirty="0">
                <a:hlinkClick r:id="rId2"/>
              </a:rPr>
              <a:t>https://</a:t>
            </a:r>
            <a:r>
              <a:rPr lang="en-US" sz="1500" dirty="0">
                <a:hlinkClick r:id="rId2"/>
              </a:rPr>
              <a:t>www.owasp.org/index.php/OWASP_Zed_Attack_Proxy_Project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BodgeIt</a:t>
            </a:r>
            <a:r>
              <a:rPr lang="en-US" dirty="0" smtClean="0"/>
              <a:t> Store</a:t>
            </a:r>
          </a:p>
          <a:p>
            <a:pPr lvl="1"/>
            <a:r>
              <a:rPr lang="en-US" dirty="0" smtClean="0"/>
              <a:t>Example vulnerable web application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github.com/psiinon/bodgeit</a:t>
            </a:r>
            <a:endParaRPr lang="en-US" dirty="0" smtClean="0"/>
          </a:p>
          <a:p>
            <a:r>
              <a:rPr lang="en-US" dirty="0" smtClean="0"/>
              <a:t>Java Spring </a:t>
            </a:r>
            <a:r>
              <a:rPr lang="en-US" dirty="0" err="1" smtClean="0"/>
              <a:t>Petstore</a:t>
            </a:r>
            <a:endParaRPr lang="en-US" dirty="0" smtClean="0"/>
          </a:p>
          <a:p>
            <a:pPr lvl="1"/>
            <a:r>
              <a:rPr lang="en-US" dirty="0" smtClean="0"/>
              <a:t>Example Spring application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>
                <a:hlinkClick r:id="rId3"/>
              </a:rPr>
              <a:t>github.com/spring-projects/spring-petclinic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Railsgoat</a:t>
            </a:r>
            <a:endParaRPr lang="en-US" dirty="0" smtClean="0"/>
          </a:p>
          <a:p>
            <a:pPr lvl="1"/>
            <a:r>
              <a:rPr lang="en-US" dirty="0" smtClean="0"/>
              <a:t>Example vulnerable web application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github.com/OWASP/railsgoat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ThreadFix</a:t>
            </a:r>
            <a:r>
              <a:rPr lang="en-US" dirty="0" smtClean="0"/>
              <a:t> Community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vulnerability management</a:t>
            </a:r>
          </a:p>
          <a:p>
            <a:pPr lvl="1"/>
            <a:r>
              <a:rPr lang="en-US" dirty="0" smtClean="0"/>
              <a:t>And some other stuff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github.com/denimgroup/threadfix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hlinkClick r:id="rId2"/>
              </a:rPr>
              <a:t>https://</a:t>
            </a:r>
            <a:r>
              <a:rPr lang="en-US" sz="1500" dirty="0">
                <a:hlinkClick r:id="rId2"/>
              </a:rPr>
              <a:t>dl.dropboxusercontent.com/u/737351/endpoints.jar</a:t>
            </a:r>
            <a:endParaRPr lang="en-US" sz="1500" dirty="0"/>
          </a:p>
          <a:p>
            <a:r>
              <a:rPr lang="en-US" sz="1500" dirty="0">
                <a:hlinkClick r:id="rId3"/>
              </a:rPr>
              <a:t>https://</a:t>
            </a:r>
            <a:r>
              <a:rPr lang="en-US" sz="1500" dirty="0">
                <a:hlinkClick r:id="rId3"/>
              </a:rPr>
              <a:t>dl.dropboxusercontent.com/u/737351/threadfix-release-2.zap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Source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the matter? Not l33t enough?</a:t>
            </a:r>
          </a:p>
          <a:p>
            <a:endParaRPr lang="en-US" dirty="0" smtClean="0"/>
          </a:p>
          <a:p>
            <a:r>
              <a:rPr lang="en-US" dirty="0" smtClean="0"/>
              <a:t>Often a question of goals</a:t>
            </a:r>
          </a:p>
          <a:p>
            <a:pPr lvl="1"/>
            <a:r>
              <a:rPr lang="en-US" dirty="0" smtClean="0"/>
              <a:t>Prove a point</a:t>
            </a:r>
          </a:p>
          <a:p>
            <a:pPr lvl="1"/>
            <a:r>
              <a:rPr lang="en-US" dirty="0" smtClean="0"/>
              <a:t>Gain maximum insight for minimum expenditure</a:t>
            </a:r>
          </a:p>
          <a:p>
            <a:endParaRPr lang="en-US" dirty="0"/>
          </a:p>
          <a:p>
            <a:r>
              <a:rPr lang="en-US" dirty="0" smtClean="0"/>
              <a:t>Our testers </a:t>
            </a:r>
            <a:r>
              <a:rPr lang="en-US" i="1" dirty="0" smtClean="0"/>
              <a:t>love</a:t>
            </a:r>
            <a:r>
              <a:rPr lang="en-US" dirty="0" smtClean="0"/>
              <a:t> reversing mobile binaries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 is that what we want to pay them to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1461</Words>
  <Application>Microsoft Macintosh PowerPoint</Application>
  <PresentationFormat>On-screen Show (16:9)</PresentationFormat>
  <Paragraphs>312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ＭＳ Ｐゴシック</vt:lpstr>
      <vt:lpstr>Times New Roman</vt:lpstr>
      <vt:lpstr>Arial</vt:lpstr>
      <vt:lpstr>Office Theme</vt:lpstr>
      <vt:lpstr>ABCs of Source-Assisted Web Application Penetration Testing with OWASP ZAP</vt:lpstr>
      <vt:lpstr>Agenda</vt:lpstr>
      <vt:lpstr>My Background</vt:lpstr>
      <vt:lpstr>Denim Group Background</vt:lpstr>
      <vt:lpstr>OWASP ZAP</vt:lpstr>
      <vt:lpstr>Example Codebases</vt:lpstr>
      <vt:lpstr>ThreadFix Community Edition</vt:lpstr>
      <vt:lpstr>Downloads</vt:lpstr>
      <vt:lpstr>Why Use Source Code?</vt:lpstr>
      <vt:lpstr>Hybrid Analysis Mapping Background</vt:lpstr>
      <vt:lpstr>Department of Homeland Security Support</vt:lpstr>
      <vt:lpstr>Hybrid Analysis Mapping (HAM)</vt:lpstr>
      <vt:lpstr>Hybrid Analysis Mapping (HAM)</vt:lpstr>
      <vt:lpstr>Dynamic Application Security Testing (DAST)</vt:lpstr>
      <vt:lpstr>Static Application Security Testing (SAST)</vt:lpstr>
      <vt:lpstr>Hybrid Analysis Mapping Sub-Goals</vt:lpstr>
      <vt:lpstr>Information Used</vt:lpstr>
      <vt:lpstr>Unified Endpoint Database</vt:lpstr>
      <vt:lpstr>Merging SAST and DAST Results</vt:lpstr>
      <vt:lpstr>That’s Great But I Want More</vt:lpstr>
      <vt:lpstr>Scanner Seeding</vt:lpstr>
      <vt:lpstr>Final Thoughts on SBIR Work with DHS S&amp;T</vt:lpstr>
      <vt:lpstr>Getting the Plugin</vt:lpstr>
      <vt:lpstr>Plugin Installation Instructions</vt:lpstr>
      <vt:lpstr>ABCs</vt:lpstr>
      <vt:lpstr>Attack Surface Enumeration</vt:lpstr>
      <vt:lpstr>Attack Surface Enumeration Benefits</vt:lpstr>
      <vt:lpstr>Endpoints CLI Notes</vt:lpstr>
      <vt:lpstr>Command Line Demo</vt:lpstr>
      <vt:lpstr>Scanner Attack Surface Seeding Demo</vt:lpstr>
      <vt:lpstr>Backdoor Identification</vt:lpstr>
      <vt:lpstr>Backdoor Identification Demo</vt:lpstr>
      <vt:lpstr>Configuration Settings</vt:lpstr>
      <vt:lpstr>Configuration Settings Notes</vt:lpstr>
      <vt:lpstr>Configuration Settings Example</vt:lpstr>
      <vt:lpstr>Source Code Assisted Pen Testing</vt:lpstr>
      <vt:lpstr>Questions / Contact Information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AppSec Europe 2016 template</dc:title>
  <dc:creator>OWASP AppSec Europe 2016</dc:creator>
  <dc:description>Background picture: This is Romaaaaa! (CC BY-NC-SA 2.0), https://flic.kr/p/8Xoxfq</dc:description>
  <cp:lastModifiedBy>Dan Cornell</cp:lastModifiedBy>
  <cp:revision>40</cp:revision>
  <dcterms:created xsi:type="dcterms:W3CDTF">2016-02-11T17:41:25Z</dcterms:created>
  <dcterms:modified xsi:type="dcterms:W3CDTF">2016-06-30T11:35:20Z</dcterms:modified>
</cp:coreProperties>
</file>