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handoutMasterIdLst>
    <p:handoutMasterId r:id="rId37"/>
  </p:handoutMasterIdLst>
  <p:sldIdLst>
    <p:sldId id="256" r:id="rId2"/>
    <p:sldId id="257" r:id="rId3"/>
    <p:sldId id="300" r:id="rId4"/>
    <p:sldId id="301" r:id="rId5"/>
    <p:sldId id="302" r:id="rId6"/>
    <p:sldId id="259" r:id="rId7"/>
    <p:sldId id="258" r:id="rId8"/>
    <p:sldId id="263" r:id="rId9"/>
    <p:sldId id="304" r:id="rId10"/>
    <p:sldId id="288" r:id="rId11"/>
    <p:sldId id="289" r:id="rId12"/>
    <p:sldId id="303" r:id="rId13"/>
    <p:sldId id="264" r:id="rId14"/>
    <p:sldId id="265" r:id="rId15"/>
    <p:sldId id="266" r:id="rId16"/>
    <p:sldId id="267" r:id="rId17"/>
    <p:sldId id="268" r:id="rId18"/>
    <p:sldId id="269" r:id="rId19"/>
    <p:sldId id="291" r:id="rId20"/>
    <p:sldId id="275" r:id="rId21"/>
    <p:sldId id="294" r:id="rId22"/>
    <p:sldId id="306" r:id="rId23"/>
    <p:sldId id="307" r:id="rId24"/>
    <p:sldId id="308" r:id="rId25"/>
    <p:sldId id="270" r:id="rId26"/>
    <p:sldId id="277" r:id="rId27"/>
    <p:sldId id="276" r:id="rId28"/>
    <p:sldId id="282" r:id="rId29"/>
    <p:sldId id="284" r:id="rId30"/>
    <p:sldId id="280" r:id="rId31"/>
    <p:sldId id="295" r:id="rId32"/>
    <p:sldId id="296" r:id="rId33"/>
    <p:sldId id="309" r:id="rId34"/>
    <p:sldId id="287" r:id="rId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AD4C782-D3E6-4771-B54A-C95A76797E56}">
          <p14:sldIdLst>
            <p14:sldId id="256"/>
            <p14:sldId id="257"/>
            <p14:sldId id="300"/>
            <p14:sldId id="301"/>
            <p14:sldId id="302"/>
            <p14:sldId id="259"/>
          </p14:sldIdLst>
        </p14:section>
        <p14:section name="SPM Definition" id="{147528D2-272E-49EC-B302-26BEF014DD5A}">
          <p14:sldIdLst>
            <p14:sldId id="258"/>
            <p14:sldId id="263"/>
            <p14:sldId id="304"/>
            <p14:sldId id="288"/>
            <p14:sldId id="289"/>
            <p14:sldId id="303"/>
            <p14:sldId id="264"/>
            <p14:sldId id="265"/>
          </p14:sldIdLst>
        </p14:section>
        <p14:section name="A Project" id="{14870120-F22D-4BE0-863A-FC8E25555E44}">
          <p14:sldIdLst>
            <p14:sldId id="266"/>
            <p14:sldId id="267"/>
            <p14:sldId id="268"/>
            <p14:sldId id="269"/>
            <p14:sldId id="291"/>
            <p14:sldId id="275"/>
            <p14:sldId id="294"/>
            <p14:sldId id="306"/>
            <p14:sldId id="307"/>
            <p14:sldId id="308"/>
            <p14:sldId id="270"/>
            <p14:sldId id="277"/>
            <p14:sldId id="276"/>
            <p14:sldId id="282"/>
            <p14:sldId id="284"/>
            <p14:sldId id="280"/>
          </p14:sldIdLst>
        </p14:section>
        <p14:section name="Agile SSDLC" id="{D19178DD-DB91-4B5B-8314-E2EB0D3A05F9}">
          <p14:sldIdLst>
            <p14:sldId id="295"/>
            <p14:sldId id="296"/>
            <p14:sldId id="309"/>
          </p14:sldIdLst>
        </p14:section>
        <p14:section name="Closure" id="{D4B15FA3-81E3-4987-BDCA-523612C0C587}">
          <p14:sldIdLst>
            <p14:sldId id="28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8802"/>
    <a:srgbClr val="8B1913"/>
    <a:srgbClr val="D8A519"/>
    <a:srgbClr val="6F5D2B"/>
    <a:srgbClr val="0046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0" autoAdjust="0"/>
    <p:restoredTop sz="94775" autoAdjust="0"/>
  </p:normalViewPr>
  <p:slideViewPr>
    <p:cSldViewPr snapToGrid="0" snapToObjects="1" showGuides="1">
      <p:cViewPr>
        <p:scale>
          <a:sx n="125" d="100"/>
          <a:sy n="125" d="100"/>
        </p:scale>
        <p:origin x="-1836" y="-29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EA70A-F2DB-9F4C-99F1-5BE614564CB9}" type="datetimeFigureOut">
              <a:rPr lang="en-US" smtClean="0">
                <a:latin typeface="Arial" pitchFamily="34" charset="0"/>
              </a:rPr>
              <a:pPr/>
              <a:t>6/29/2016</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E2A3BE-31E0-C941-975A-996AD1DEFDF4}"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194647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531AF089-CFA2-0949-B174-A0D817FF28B1}" type="datetimeFigureOut">
              <a:rPr lang="en-US" smtClean="0"/>
              <a:pPr/>
              <a:t>6/29/2016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CH" dirty="0"/>
              <a:t>Click to </a:t>
            </a:r>
            <a:r>
              <a:rPr lang="fr-CH" dirty="0" err="1"/>
              <a:t>edit</a:t>
            </a:r>
            <a:r>
              <a:rPr lang="fr-CH" dirty="0"/>
              <a:t> Master </a:t>
            </a:r>
            <a:r>
              <a:rPr lang="fr-CH" dirty="0" err="1"/>
              <a:t>text</a:t>
            </a:r>
            <a:r>
              <a:rPr lang="fr-CH" dirty="0"/>
              <a:t> styles</a:t>
            </a:r>
          </a:p>
          <a:p>
            <a:pPr lvl="1"/>
            <a:r>
              <a:rPr lang="fr-CH" dirty="0"/>
              <a:t>Second </a:t>
            </a:r>
            <a:r>
              <a:rPr lang="fr-CH" dirty="0" err="1"/>
              <a:t>level</a:t>
            </a:r>
            <a:endParaRPr lang="fr-CH" dirty="0"/>
          </a:p>
          <a:p>
            <a:pPr lvl="2"/>
            <a:r>
              <a:rPr lang="fr-CH" dirty="0" err="1"/>
              <a:t>Third</a:t>
            </a:r>
            <a:r>
              <a:rPr lang="fr-CH" dirty="0"/>
              <a:t> </a:t>
            </a:r>
            <a:r>
              <a:rPr lang="fr-CH" dirty="0" err="1"/>
              <a:t>level</a:t>
            </a:r>
            <a:endParaRPr lang="fr-CH" dirty="0"/>
          </a:p>
          <a:p>
            <a:pPr lvl="3"/>
            <a:r>
              <a:rPr lang="fr-CH" dirty="0" err="1"/>
              <a:t>Fourth</a:t>
            </a:r>
            <a:r>
              <a:rPr lang="fr-CH" dirty="0"/>
              <a:t> </a:t>
            </a:r>
            <a:r>
              <a:rPr lang="fr-CH" dirty="0" err="1"/>
              <a:t>level</a:t>
            </a:r>
            <a:endParaRPr lang="fr-CH" dirty="0"/>
          </a:p>
          <a:p>
            <a:pPr lvl="4"/>
            <a:r>
              <a:rPr lang="fr-CH" dirty="0" err="1"/>
              <a:t>Fifth</a:t>
            </a:r>
            <a:r>
              <a:rPr lang="fr-CH" dirty="0"/>
              <a:t> </a:t>
            </a:r>
            <a:r>
              <a:rPr lang="fr-CH" dirty="0" err="1"/>
              <a:t>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92430503-779B-D542-BBAD-A27B1F4FDF7F}" type="slidenum">
              <a:rPr lang="en-US" smtClean="0"/>
              <a:pPr/>
              <a:t>‹#›</a:t>
            </a:fld>
            <a:endParaRPr lang="en-US" dirty="0"/>
          </a:p>
        </p:txBody>
      </p:sp>
    </p:spTree>
    <p:extLst>
      <p:ext uri="{BB962C8B-B14F-4D97-AF65-F5344CB8AC3E}">
        <p14:creationId xmlns:p14="http://schemas.microsoft.com/office/powerpoint/2010/main" val="186878943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pitchFamily="34" charset="0"/>
        <a:ea typeface="+mn-ea"/>
        <a:cs typeface="+mn-cs"/>
      </a:defRPr>
    </a:lvl1pPr>
    <a:lvl2pPr marL="457200" algn="l" defTabSz="457200" rtl="0" eaLnBrk="1" latinLnBrk="0" hangingPunct="1">
      <a:defRPr sz="1200" kern="1200">
        <a:solidFill>
          <a:schemeClr val="tx1"/>
        </a:solidFill>
        <a:latin typeface="Arial" pitchFamily="34" charset="0"/>
        <a:ea typeface="+mn-ea"/>
        <a:cs typeface="+mn-cs"/>
      </a:defRPr>
    </a:lvl2pPr>
    <a:lvl3pPr marL="914400" algn="l" defTabSz="457200" rtl="0" eaLnBrk="1" latinLnBrk="0" hangingPunct="1">
      <a:defRPr sz="1200" kern="1200">
        <a:solidFill>
          <a:schemeClr val="tx1"/>
        </a:solidFill>
        <a:latin typeface="Arial" pitchFamily="34" charset="0"/>
        <a:ea typeface="+mn-ea"/>
        <a:cs typeface="+mn-cs"/>
      </a:defRPr>
    </a:lvl3pPr>
    <a:lvl4pPr marL="1371600" algn="l" defTabSz="457200" rtl="0" eaLnBrk="1" latinLnBrk="0" hangingPunct="1">
      <a:defRPr sz="1200" kern="1200">
        <a:solidFill>
          <a:schemeClr val="tx1"/>
        </a:solidFill>
        <a:latin typeface="Arial" pitchFamily="34" charset="0"/>
        <a:ea typeface="+mn-ea"/>
        <a:cs typeface="+mn-cs"/>
      </a:defRPr>
    </a:lvl4pPr>
    <a:lvl5pPr marL="1828800" algn="l" defTabSz="457200" rtl="0" eaLnBrk="1" latinLnBrk="0" hangingPunct="1">
      <a:defRPr sz="1200" kern="1200">
        <a:solidFill>
          <a:schemeClr val="tx1"/>
        </a:solidFill>
        <a:latin typeface="Arial"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"Order or disorder depends on organization" wrote Sun Tzu centuries ago. Organization in managing Security Testing project is fundamental. Actually, the rise of Agile methodologies for IT Software Development and the continue Business Changes produces challenging deadlines for Deployment and for Security Testing. But because Security requirements have to be considered as a Must and have to be fulfilled or the software – often – will not have the “go” for production if there are vulnerabilities. The Secure Software Development Life cycle and the Team have to adapt to specific needs and planned accordingly defining priorities, skills and a sound Business Case for Security Testing. </a:t>
            </a:r>
            <a:r>
              <a:rPr lang="en-US" dirty="0" smtClean="0"/>
              <a:t/>
            </a:r>
            <a:br>
              <a:rPr lang="en-US" dirty="0" smtClean="0"/>
            </a:br>
            <a:r>
              <a:rPr lang="en-US" sz="1200" b="0" i="0" kern="1200" dirty="0" smtClean="0">
                <a:solidFill>
                  <a:schemeClr val="tx1"/>
                </a:solidFill>
                <a:effectLst/>
                <a:latin typeface="Arial" pitchFamily="34" charset="0"/>
                <a:ea typeface="+mn-ea"/>
                <a:cs typeface="+mn-cs"/>
              </a:rPr>
              <a:t>The role of the Project Manager - or Team Leader – is crucial. Practices like micro-management not work and it is counterproductive with skilled Penetration Testers. Project Manager has to be a servant leader and a facilitator who enables the Testers to work smoothly, facilitate the communication and remove impediments for the testing (and bureaucratic work) in order to meet the Security goals. </a:t>
            </a:r>
            <a:r>
              <a:rPr lang="en-US" dirty="0" smtClean="0"/>
              <a:t/>
            </a:r>
            <a:br>
              <a:rPr lang="en-US" dirty="0" smtClean="0"/>
            </a:br>
            <a:r>
              <a:rPr lang="en-US" sz="1200" b="0" i="0" kern="1200" dirty="0" smtClean="0">
                <a:solidFill>
                  <a:schemeClr val="tx1"/>
                </a:solidFill>
                <a:effectLst/>
                <a:latin typeface="Arial" pitchFamily="34" charset="0"/>
                <a:ea typeface="+mn-ea"/>
                <a:cs typeface="+mn-cs"/>
              </a:rPr>
              <a:t>The workshop will describe - by examples - how to combine Agile Project Management methodologies such as the DSDM Agile Project Framework tailored for Security Testing projects blending the OWASP Testing Guide, TOP 10 and other de-facto standards for IT and Information Security. Covering different aspects of the management of a Penetration Test such as the Business Case, Estimates, Risks and Quality. </a:t>
            </a:r>
            <a:endParaRPr lang="en-US" dirty="0"/>
          </a:p>
        </p:txBody>
      </p:sp>
      <p:sp>
        <p:nvSpPr>
          <p:cNvPr id="4" name="Slide Number Placeholder 3"/>
          <p:cNvSpPr>
            <a:spLocks noGrp="1"/>
          </p:cNvSpPr>
          <p:nvPr>
            <p:ph type="sldNum" sz="quarter" idx="10"/>
          </p:nvPr>
        </p:nvSpPr>
        <p:spPr/>
        <p:txBody>
          <a:bodyPr/>
          <a:lstStyle/>
          <a:p>
            <a:fld id="{92430503-779B-D542-BBAD-A27B1F4FDF7F}" type="slidenum">
              <a:rPr lang="en-US" smtClean="0"/>
              <a:pPr/>
              <a:t>1</a:t>
            </a:fld>
            <a:endParaRPr lang="en-US" dirty="0"/>
          </a:p>
        </p:txBody>
      </p:sp>
    </p:spTree>
    <p:extLst>
      <p:ext uri="{BB962C8B-B14F-4D97-AF65-F5344CB8AC3E}">
        <p14:creationId xmlns:p14="http://schemas.microsoft.com/office/powerpoint/2010/main" val="1494773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dirty="0" smtClean="0"/>
              <a:t>Application </a:t>
            </a:r>
            <a:r>
              <a:rPr lang="it-IT" dirty="0" err="1" smtClean="0"/>
              <a:t>is</a:t>
            </a:r>
            <a:r>
              <a:rPr lang="it-IT" dirty="0" smtClean="0"/>
              <a:t> under </a:t>
            </a:r>
            <a:r>
              <a:rPr lang="it-IT" dirty="0" err="1" smtClean="0"/>
              <a:t>development</a:t>
            </a:r>
            <a:r>
              <a:rPr lang="it-IT" dirty="0" smtClean="0"/>
              <a:t> </a:t>
            </a:r>
            <a:r>
              <a:rPr lang="it-IT" dirty="0" err="1" smtClean="0"/>
              <a:t>but</a:t>
            </a:r>
            <a:r>
              <a:rPr lang="it-IT" dirty="0" smtClean="0"/>
              <a:t> </a:t>
            </a:r>
            <a:r>
              <a:rPr lang="it-IT" dirty="0" err="1" smtClean="0"/>
              <a:t>should</a:t>
            </a:r>
            <a:r>
              <a:rPr lang="it-IT" dirty="0" smtClean="0"/>
              <a:t> be 20-40 </a:t>
            </a:r>
            <a:r>
              <a:rPr lang="it-IT" dirty="0" err="1" smtClean="0"/>
              <a:t>dynamic</a:t>
            </a:r>
            <a:r>
              <a:rPr lang="it-IT" dirty="0" smtClean="0"/>
              <a:t> </a:t>
            </a:r>
            <a:r>
              <a:rPr lang="it-IT" dirty="0" err="1" smtClean="0"/>
              <a:t>pages</a:t>
            </a:r>
            <a:r>
              <a:rPr lang="it-IT" dirty="0" smtClean="0"/>
              <a:t> with </a:t>
            </a:r>
            <a:r>
              <a:rPr lang="it-IT" dirty="0" err="1" smtClean="0"/>
              <a:t>two</a:t>
            </a:r>
            <a:r>
              <a:rPr lang="it-IT" dirty="0" smtClean="0"/>
              <a:t> </a:t>
            </a:r>
            <a:r>
              <a:rPr lang="it-IT" dirty="0" err="1" smtClean="0"/>
              <a:t>user</a:t>
            </a:r>
            <a:r>
              <a:rPr lang="it-IT" dirty="0" smtClean="0"/>
              <a:t> </a:t>
            </a:r>
            <a:r>
              <a:rPr lang="it-IT" dirty="0" err="1" smtClean="0"/>
              <a:t>levels</a:t>
            </a:r>
            <a:r>
              <a:rPr lang="it-IT" smtClean="0"/>
              <a:t>.</a:t>
            </a:r>
          </a:p>
          <a:p>
            <a:endParaRPr lang="en-US"/>
          </a:p>
        </p:txBody>
      </p:sp>
      <p:sp>
        <p:nvSpPr>
          <p:cNvPr id="4" name="Slide Number Placeholder 3"/>
          <p:cNvSpPr>
            <a:spLocks noGrp="1"/>
          </p:cNvSpPr>
          <p:nvPr>
            <p:ph type="sldNum" sz="quarter" idx="10"/>
          </p:nvPr>
        </p:nvSpPr>
        <p:spPr/>
        <p:txBody>
          <a:bodyPr/>
          <a:lstStyle/>
          <a:p>
            <a:fld id="{92430503-779B-D542-BBAD-A27B1F4FDF7F}" type="slidenum">
              <a:rPr lang="en-US" smtClean="0"/>
              <a:pPr/>
              <a:t>19</a:t>
            </a:fld>
            <a:endParaRPr lang="en-US" dirty="0"/>
          </a:p>
        </p:txBody>
      </p:sp>
    </p:spTree>
    <p:extLst>
      <p:ext uri="{BB962C8B-B14F-4D97-AF65-F5344CB8AC3E}">
        <p14:creationId xmlns:p14="http://schemas.microsoft.com/office/powerpoint/2010/main" val="3641699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430503-779B-D542-BBAD-A27B1F4FDF7F}" type="slidenum">
              <a:rPr lang="en-US" smtClean="0"/>
              <a:pPr/>
              <a:t>24</a:t>
            </a:fld>
            <a:endParaRPr lang="en-US" dirty="0"/>
          </a:p>
        </p:txBody>
      </p:sp>
    </p:spTree>
    <p:extLst>
      <p:ext uri="{BB962C8B-B14F-4D97-AF65-F5344CB8AC3E}">
        <p14:creationId xmlns:p14="http://schemas.microsoft.com/office/powerpoint/2010/main" val="1085909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smtClean="0"/>
              <a:t>What</a:t>
            </a:r>
            <a:r>
              <a:rPr lang="it-IT" dirty="0" smtClean="0"/>
              <a:t> </a:t>
            </a:r>
            <a:r>
              <a:rPr lang="it-IT" dirty="0" err="1" smtClean="0"/>
              <a:t>is</a:t>
            </a:r>
            <a:r>
              <a:rPr lang="it-IT" dirty="0" smtClean="0"/>
              <a:t> the </a:t>
            </a:r>
            <a:r>
              <a:rPr lang="it-IT" dirty="0" err="1" smtClean="0"/>
              <a:t>meaning</a:t>
            </a:r>
            <a:r>
              <a:rPr lang="it-IT" dirty="0" smtClean="0"/>
              <a:t> </a:t>
            </a:r>
            <a:r>
              <a:rPr lang="it-IT" dirty="0" err="1" smtClean="0"/>
              <a:t>is</a:t>
            </a:r>
            <a:r>
              <a:rPr lang="it-IT" dirty="0" smtClean="0"/>
              <a:t> a Sec </a:t>
            </a:r>
            <a:r>
              <a:rPr lang="it-IT" dirty="0" err="1" smtClean="0"/>
              <a:t>project</a:t>
            </a:r>
            <a:r>
              <a:rPr lang="it-IT" dirty="0" smtClean="0"/>
              <a:t>?</a:t>
            </a:r>
          </a:p>
          <a:p>
            <a:r>
              <a:rPr lang="it-IT" dirty="0" smtClean="0"/>
              <a:t> - </a:t>
            </a:r>
            <a:r>
              <a:rPr lang="it-IT" dirty="0" err="1" smtClean="0"/>
              <a:t>Functionalityies</a:t>
            </a:r>
            <a:r>
              <a:rPr lang="it-IT" baseline="0" dirty="0" smtClean="0"/>
              <a:t>: </a:t>
            </a:r>
            <a:r>
              <a:rPr lang="it-IT" baseline="0" dirty="0" err="1" smtClean="0"/>
              <a:t>how</a:t>
            </a:r>
            <a:r>
              <a:rPr lang="it-IT" baseline="0" dirty="0" smtClean="0"/>
              <a:t> wide (e.g. </a:t>
            </a:r>
            <a:r>
              <a:rPr lang="it-IT" baseline="0" dirty="0" err="1" smtClean="0"/>
              <a:t>functionalities</a:t>
            </a:r>
            <a:r>
              <a:rPr lang="it-IT" baseline="0" dirty="0" smtClean="0"/>
              <a:t> to test), </a:t>
            </a:r>
            <a:r>
              <a:rPr lang="it-IT" baseline="0" dirty="0" err="1" smtClean="0"/>
              <a:t>how</a:t>
            </a:r>
            <a:r>
              <a:rPr lang="it-IT" baseline="0" dirty="0" smtClean="0"/>
              <a:t> </a:t>
            </a:r>
            <a:r>
              <a:rPr lang="it-IT" baseline="0" dirty="0" err="1" smtClean="0"/>
              <a:t>deep</a:t>
            </a:r>
            <a:r>
              <a:rPr lang="it-IT" baseline="0" dirty="0" smtClean="0"/>
              <a:t> (e.g. </a:t>
            </a:r>
            <a:r>
              <a:rPr lang="it-IT" baseline="0" dirty="0" err="1" smtClean="0"/>
              <a:t>only</a:t>
            </a:r>
            <a:r>
              <a:rPr lang="it-IT" baseline="0" dirty="0" smtClean="0"/>
              <a:t> </a:t>
            </a:r>
            <a:r>
              <a:rPr lang="it-IT" baseline="0" dirty="0" err="1" smtClean="0"/>
              <a:t>proping</a:t>
            </a:r>
            <a:r>
              <a:rPr lang="it-IT" baseline="0" dirty="0" smtClean="0"/>
              <a:t>, post </a:t>
            </a:r>
            <a:r>
              <a:rPr lang="it-IT" baseline="0" dirty="0" err="1" smtClean="0"/>
              <a:t>exploitation</a:t>
            </a:r>
            <a:r>
              <a:rPr lang="it-IT" baseline="0" dirty="0" smtClean="0"/>
              <a:t>, </a:t>
            </a:r>
            <a:r>
              <a:rPr lang="it-IT" baseline="0" dirty="0" err="1" smtClean="0"/>
              <a:t>priviledges</a:t>
            </a:r>
            <a:r>
              <a:rPr lang="it-IT" baseline="0" dirty="0" smtClean="0"/>
              <a:t> escalation….)</a:t>
            </a:r>
          </a:p>
          <a:p>
            <a:r>
              <a:rPr lang="it-IT" baseline="0" dirty="0" smtClean="0"/>
              <a:t> - </a:t>
            </a:r>
            <a:r>
              <a:rPr lang="it-IT" baseline="0" dirty="0" err="1" smtClean="0"/>
              <a:t>Quality</a:t>
            </a:r>
            <a:r>
              <a:rPr lang="it-IT" baseline="0" dirty="0" smtClean="0"/>
              <a:t>: </a:t>
            </a:r>
            <a:r>
              <a:rPr lang="it-IT" baseline="0" dirty="0" err="1" smtClean="0"/>
              <a:t>Which</a:t>
            </a:r>
            <a:r>
              <a:rPr lang="it-IT" baseline="0" dirty="0" smtClean="0"/>
              <a:t> test </a:t>
            </a:r>
            <a:r>
              <a:rPr lang="it-IT" baseline="0" dirty="0" err="1" smtClean="0"/>
              <a:t>we</a:t>
            </a:r>
            <a:r>
              <a:rPr lang="it-IT" baseline="0" dirty="0" smtClean="0"/>
              <a:t> can work on </a:t>
            </a:r>
            <a:r>
              <a:rPr lang="it-IT" baseline="0" dirty="0" err="1" smtClean="0"/>
              <a:t>it</a:t>
            </a:r>
            <a:r>
              <a:rPr lang="it-IT" baseline="0" dirty="0" smtClean="0"/>
              <a:t>?</a:t>
            </a:r>
          </a:p>
        </p:txBody>
      </p:sp>
      <p:sp>
        <p:nvSpPr>
          <p:cNvPr id="4" name="Slide Number Placeholder 3"/>
          <p:cNvSpPr>
            <a:spLocks noGrp="1"/>
          </p:cNvSpPr>
          <p:nvPr>
            <p:ph type="sldNum" sz="quarter" idx="10"/>
          </p:nvPr>
        </p:nvSpPr>
        <p:spPr/>
        <p:txBody>
          <a:bodyPr/>
          <a:lstStyle/>
          <a:p>
            <a:fld id="{92430503-779B-D542-BBAD-A27B1F4FDF7F}" type="slidenum">
              <a:rPr lang="en-US" smtClean="0"/>
              <a:pPr/>
              <a:t>26</a:t>
            </a:fld>
            <a:endParaRPr lang="en-US" dirty="0"/>
          </a:p>
        </p:txBody>
      </p:sp>
    </p:spTree>
    <p:extLst>
      <p:ext uri="{BB962C8B-B14F-4D97-AF65-F5344CB8AC3E}">
        <p14:creationId xmlns:p14="http://schemas.microsoft.com/office/powerpoint/2010/main" val="23575479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screen">
            <a:alphaModFix amt="65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62620" y="2894120"/>
            <a:ext cx="6123980" cy="796166"/>
          </a:xfrm>
        </p:spPr>
        <p:txBody>
          <a:bodyPr>
            <a:normAutofit/>
          </a:bodyPr>
          <a:lstStyle>
            <a:lvl1pPr marL="0" indent="0" algn="l">
              <a:buNone/>
              <a:defRPr sz="2400" i="1">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Click to edit Master subtitle style</a:t>
            </a:r>
          </a:p>
        </p:txBody>
      </p:sp>
      <p:sp>
        <p:nvSpPr>
          <p:cNvPr id="6" name="Title 1"/>
          <p:cNvSpPr>
            <a:spLocks noGrp="1"/>
          </p:cNvSpPr>
          <p:nvPr>
            <p:ph type="title"/>
          </p:nvPr>
        </p:nvSpPr>
        <p:spPr>
          <a:xfrm>
            <a:off x="962620" y="1851830"/>
            <a:ext cx="7724180" cy="857250"/>
          </a:xfrm>
        </p:spPr>
        <p:txBody>
          <a:bodyPr/>
          <a:lstStyle>
            <a:lvl1pPr>
              <a:defRPr b="1">
                <a:solidFill>
                  <a:schemeClr val="tx1"/>
                </a:solidFill>
              </a:defRPr>
            </a:lvl1pPr>
          </a:lstStyle>
          <a:p>
            <a:r>
              <a:rPr lang="en-GB" noProof="0" dirty="0"/>
              <a:t>Click to edit Master title style</a:t>
            </a:r>
          </a:p>
        </p:txBody>
      </p:sp>
      <p:pic>
        <p:nvPicPr>
          <p:cNvPr id="8" name="Picture 7" descr="owasp_appsec2016_colosseo_horizontal.png"/>
          <p:cNvPicPr>
            <a:picLocks noChangeAspect="1"/>
          </p:cNvPicPr>
          <p:nvPr userDrawn="1"/>
        </p:nvPicPr>
        <p:blipFill>
          <a:blip r:embed="rId3" cstate="screen"/>
          <a:stretch>
            <a:fillRect/>
          </a:stretch>
        </p:blipFill>
        <p:spPr>
          <a:xfrm>
            <a:off x="-4266" y="-171636"/>
            <a:ext cx="2438494" cy="1731145"/>
          </a:xfrm>
          <a:prstGeom prst="rect">
            <a:avLst/>
          </a:prstGeom>
        </p:spPr>
      </p:pic>
    </p:spTree>
    <p:extLst>
      <p:ext uri="{BB962C8B-B14F-4D97-AF65-F5344CB8AC3E}">
        <p14:creationId xmlns:p14="http://schemas.microsoft.com/office/powerpoint/2010/main" val="98518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Click to edit Master title style</a:t>
            </a:r>
          </a:p>
        </p:txBody>
      </p:sp>
      <p:sp>
        <p:nvSpPr>
          <p:cNvPr id="3" name="Content Placeholder 2"/>
          <p:cNvSpPr>
            <a:spLocks noGrp="1"/>
          </p:cNvSpPr>
          <p:nvPr>
            <p:ph idx="1"/>
          </p:nvPr>
        </p:nvSpPr>
        <p:spPr/>
        <p:txBody>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11"/>
          </p:nvPr>
        </p:nvSpPr>
        <p:spPr>
          <a:xfrm>
            <a:off x="2895600" y="4740049"/>
            <a:ext cx="3581401" cy="273844"/>
          </a:xfrm>
          <a:prstGeom prst="rect">
            <a:avLst/>
          </a:prstGeom>
        </p:spPr>
        <p:txBody>
          <a:bodyPr/>
          <a:lstStyle>
            <a:lvl1pPr algn="ctr">
              <a:defRPr sz="900">
                <a:latin typeface="Arial" pitchFamily="34" charset="0"/>
              </a:defRPr>
            </a:lvl1pPr>
          </a:lstStyle>
          <a:p>
            <a:endParaRPr lang="en-GB" dirty="0"/>
          </a:p>
        </p:txBody>
      </p:sp>
      <p:sp>
        <p:nvSpPr>
          <p:cNvPr id="7" name="Slide Number Placeholder 5"/>
          <p:cNvSpPr>
            <a:spLocks noGrp="1"/>
          </p:cNvSpPr>
          <p:nvPr>
            <p:ph type="sldNum" sz="quarter" idx="12"/>
          </p:nvPr>
        </p:nvSpPr>
        <p:spPr>
          <a:xfrm>
            <a:off x="8292495" y="4741200"/>
            <a:ext cx="788610" cy="273844"/>
          </a:xfrm>
          <a:prstGeom prst="rect">
            <a:avLst/>
          </a:prstGeom>
        </p:spPr>
        <p:txBody>
          <a:bodyPr/>
          <a:lstStyle>
            <a:lvl1pPr marL="0" algn="ctr" defTabSz="457200" rtl="0" eaLnBrk="1" latinLnBrk="0" hangingPunct="1">
              <a:defRPr lang="en-GB" sz="900" kern="1200" smtClean="0">
                <a:solidFill>
                  <a:schemeClr val="tx1"/>
                </a:solidFill>
                <a:latin typeface="Arial" pitchFamily="34" charset="0"/>
                <a:ea typeface="+mn-ea"/>
                <a:cs typeface="+mn-cs"/>
              </a:defRPr>
            </a:lvl1pPr>
          </a:lstStyle>
          <a:p>
            <a:fld id="{BE9C67AB-B614-C742-93A2-1DCA2D6D2270}" type="slidenum">
              <a:rPr lang="en-US" smtClean="0"/>
              <a:pPr/>
              <a:t>‹#›</a:t>
            </a:fld>
            <a:endParaRPr lang="en-US" dirty="0"/>
          </a:p>
        </p:txBody>
      </p:sp>
      <p:pic>
        <p:nvPicPr>
          <p:cNvPr id="8" name="Picture 7" descr="owasp_appsec2016_colosseo_horizontal.png"/>
          <p:cNvPicPr>
            <a:picLocks noChangeAspect="1"/>
          </p:cNvPicPr>
          <p:nvPr userDrawn="1"/>
        </p:nvPicPr>
        <p:blipFill>
          <a:blip r:embed="rId2" cstate="screen"/>
          <a:stretch>
            <a:fillRect/>
          </a:stretch>
        </p:blipFill>
        <p:spPr>
          <a:xfrm>
            <a:off x="-183566" y="3790764"/>
            <a:ext cx="2438494" cy="1731145"/>
          </a:xfrm>
          <a:prstGeom prst="rect">
            <a:avLst/>
          </a:prstGeom>
        </p:spPr>
      </p:pic>
    </p:spTree>
    <p:extLst>
      <p:ext uri="{BB962C8B-B14F-4D97-AF65-F5344CB8AC3E}">
        <p14:creationId xmlns:p14="http://schemas.microsoft.com/office/powerpoint/2010/main" val="391080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screen">
            <a:alphaModFix amt="6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887910"/>
            <a:ext cx="7772400" cy="742950"/>
          </a:xfrm>
        </p:spPr>
        <p:txBody>
          <a:bodyPr anchor="t">
            <a:noAutofit/>
          </a:bodyPr>
          <a:lstStyle>
            <a:lvl1pPr algn="l">
              <a:defRPr sz="3200" b="1" cap="all">
                <a:solidFill>
                  <a:schemeClr val="tx1"/>
                </a:solidFill>
              </a:defRPr>
            </a:lvl1pPr>
          </a:lstStyle>
          <a:p>
            <a:r>
              <a:rPr lang="en-GB" noProof="0" dirty="0"/>
              <a:t>Click to edit Master title style</a:t>
            </a:r>
          </a:p>
        </p:txBody>
      </p:sp>
      <p:sp>
        <p:nvSpPr>
          <p:cNvPr id="3" name="Text Placeholder 2"/>
          <p:cNvSpPr>
            <a:spLocks noGrp="1"/>
          </p:cNvSpPr>
          <p:nvPr>
            <p:ph type="body" idx="1"/>
          </p:nvPr>
        </p:nvSpPr>
        <p:spPr>
          <a:xfrm>
            <a:off x="722313" y="1762769"/>
            <a:ext cx="7772400" cy="1125140"/>
          </a:xfrm>
        </p:spPr>
        <p:txBody>
          <a:bodyPr anchor="b">
            <a:normAutofit/>
          </a:bodyPr>
          <a:lstStyle>
            <a:lvl1pPr marL="0" indent="0">
              <a:buNone/>
              <a:defRPr sz="1800" i="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noProof="0" dirty="0"/>
              <a:t>Click to edit Master text styles</a:t>
            </a:r>
          </a:p>
        </p:txBody>
      </p:sp>
      <p:sp>
        <p:nvSpPr>
          <p:cNvPr id="5" name="Footer Placeholder 4"/>
          <p:cNvSpPr>
            <a:spLocks noGrp="1"/>
          </p:cNvSpPr>
          <p:nvPr>
            <p:ph type="ftr" sz="quarter" idx="11"/>
          </p:nvPr>
        </p:nvSpPr>
        <p:spPr>
          <a:xfrm>
            <a:off x="2895600" y="4740049"/>
            <a:ext cx="3581401" cy="273844"/>
          </a:xfrm>
          <a:prstGeom prst="rect">
            <a:avLst/>
          </a:prstGeom>
        </p:spPr>
        <p:txBody>
          <a:bodyPr/>
          <a:lstStyle>
            <a:lvl1pPr algn="ctr">
              <a:defRPr sz="900">
                <a:latin typeface="Arial" pitchFamily="34" charset="0"/>
              </a:defRPr>
            </a:lvl1pPr>
          </a:lstStyle>
          <a:p>
            <a:endParaRPr lang="en-GB" dirty="0"/>
          </a:p>
        </p:txBody>
      </p:sp>
      <p:pic>
        <p:nvPicPr>
          <p:cNvPr id="7" name="Picture 6" descr="owasp_appsec2016_colosseo_horizontal.png"/>
          <p:cNvPicPr>
            <a:picLocks noChangeAspect="1"/>
          </p:cNvPicPr>
          <p:nvPr userDrawn="1"/>
        </p:nvPicPr>
        <p:blipFill>
          <a:blip r:embed="rId3" cstate="screen"/>
          <a:stretch>
            <a:fillRect/>
          </a:stretch>
        </p:blipFill>
        <p:spPr>
          <a:xfrm>
            <a:off x="-4266" y="-171636"/>
            <a:ext cx="2438494" cy="1731145"/>
          </a:xfrm>
          <a:prstGeom prst="rect">
            <a:avLst/>
          </a:prstGeom>
        </p:spPr>
      </p:pic>
    </p:spTree>
    <p:extLst>
      <p:ext uri="{BB962C8B-B14F-4D97-AF65-F5344CB8AC3E}">
        <p14:creationId xmlns:p14="http://schemas.microsoft.com/office/powerpoint/2010/main" val="126441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Footer Placeholder 4"/>
          <p:cNvSpPr>
            <a:spLocks noGrp="1"/>
          </p:cNvSpPr>
          <p:nvPr>
            <p:ph type="ftr" sz="quarter" idx="11"/>
          </p:nvPr>
        </p:nvSpPr>
        <p:spPr>
          <a:xfrm>
            <a:off x="2895600" y="4740049"/>
            <a:ext cx="3581401" cy="273844"/>
          </a:xfrm>
          <a:prstGeom prst="rect">
            <a:avLst/>
          </a:prstGeom>
        </p:spPr>
        <p:txBody>
          <a:bodyPr/>
          <a:lstStyle>
            <a:lvl1pPr algn="ctr">
              <a:defRPr sz="900">
                <a:latin typeface="Arial" pitchFamily="34" charset="0"/>
              </a:defRPr>
            </a:lvl1pPr>
          </a:lstStyle>
          <a:p>
            <a:endParaRPr lang="en-GB" dirty="0"/>
          </a:p>
        </p:txBody>
      </p:sp>
      <p:sp>
        <p:nvSpPr>
          <p:cNvPr id="9" name="Slide Number Placeholder 5"/>
          <p:cNvSpPr>
            <a:spLocks noGrp="1"/>
          </p:cNvSpPr>
          <p:nvPr>
            <p:ph type="sldNum" sz="quarter" idx="12"/>
          </p:nvPr>
        </p:nvSpPr>
        <p:spPr>
          <a:xfrm>
            <a:off x="8292495" y="4741200"/>
            <a:ext cx="788610" cy="273844"/>
          </a:xfrm>
          <a:prstGeom prst="rect">
            <a:avLst/>
          </a:prstGeom>
        </p:spPr>
        <p:txBody>
          <a:bodyPr/>
          <a:lstStyle>
            <a:lvl1pPr marL="0" algn="ctr" defTabSz="457200" rtl="0" eaLnBrk="1" latinLnBrk="0" hangingPunct="1">
              <a:defRPr lang="en-GB" sz="900" kern="1200" smtClean="0">
                <a:solidFill>
                  <a:schemeClr val="tx1"/>
                </a:solidFill>
                <a:latin typeface="Arial" pitchFamily="34" charset="0"/>
                <a:ea typeface="+mn-ea"/>
                <a:cs typeface="+mn-cs"/>
              </a:defRPr>
            </a:lvl1pPr>
          </a:lstStyle>
          <a:p>
            <a:fld id="{BE9C67AB-B614-C742-93A2-1DCA2D6D2270}" type="slidenum">
              <a:rPr lang="en-US" smtClean="0"/>
              <a:pPr/>
              <a:t>‹#›</a:t>
            </a:fld>
            <a:endParaRPr lang="en-US" dirty="0"/>
          </a:p>
        </p:txBody>
      </p:sp>
      <p:pic>
        <p:nvPicPr>
          <p:cNvPr id="10" name="Picture 9" descr="owasp_appsec2016_colosseo_horizontal.png"/>
          <p:cNvPicPr>
            <a:picLocks noChangeAspect="1"/>
          </p:cNvPicPr>
          <p:nvPr userDrawn="1"/>
        </p:nvPicPr>
        <p:blipFill>
          <a:blip r:embed="rId2" cstate="screen"/>
          <a:stretch>
            <a:fillRect/>
          </a:stretch>
        </p:blipFill>
        <p:spPr>
          <a:xfrm>
            <a:off x="-183566" y="3790764"/>
            <a:ext cx="2438494" cy="1731145"/>
          </a:xfrm>
          <a:prstGeom prst="rect">
            <a:avLst/>
          </a:prstGeom>
        </p:spPr>
      </p:pic>
    </p:spTree>
    <p:extLst>
      <p:ext uri="{BB962C8B-B14F-4D97-AF65-F5344CB8AC3E}">
        <p14:creationId xmlns:p14="http://schemas.microsoft.com/office/powerpoint/2010/main" val="2729028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noProof="0" dirty="0"/>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Footer Placeholder 4"/>
          <p:cNvSpPr>
            <a:spLocks noGrp="1"/>
          </p:cNvSpPr>
          <p:nvPr>
            <p:ph type="ftr" sz="quarter" idx="11"/>
          </p:nvPr>
        </p:nvSpPr>
        <p:spPr>
          <a:xfrm>
            <a:off x="2895600" y="4740049"/>
            <a:ext cx="3581401" cy="273844"/>
          </a:xfrm>
          <a:prstGeom prst="rect">
            <a:avLst/>
          </a:prstGeom>
        </p:spPr>
        <p:txBody>
          <a:bodyPr/>
          <a:lstStyle>
            <a:lvl1pPr algn="ctr">
              <a:defRPr sz="900">
                <a:latin typeface="Arial" pitchFamily="34" charset="0"/>
              </a:defRPr>
            </a:lvl1pPr>
          </a:lstStyle>
          <a:p>
            <a:endParaRPr lang="en-GB" dirty="0"/>
          </a:p>
        </p:txBody>
      </p:sp>
      <p:sp>
        <p:nvSpPr>
          <p:cNvPr id="11" name="Slide Number Placeholder 5"/>
          <p:cNvSpPr>
            <a:spLocks noGrp="1"/>
          </p:cNvSpPr>
          <p:nvPr>
            <p:ph type="sldNum" sz="quarter" idx="12"/>
          </p:nvPr>
        </p:nvSpPr>
        <p:spPr>
          <a:xfrm>
            <a:off x="8292495" y="4741200"/>
            <a:ext cx="788610" cy="273844"/>
          </a:xfrm>
          <a:prstGeom prst="rect">
            <a:avLst/>
          </a:prstGeom>
        </p:spPr>
        <p:txBody>
          <a:bodyPr/>
          <a:lstStyle>
            <a:lvl1pPr marL="0" algn="ctr" defTabSz="457200" rtl="0" eaLnBrk="1" latinLnBrk="0" hangingPunct="1">
              <a:defRPr lang="en-GB" sz="900" kern="1200" smtClean="0">
                <a:solidFill>
                  <a:schemeClr val="tx1"/>
                </a:solidFill>
                <a:latin typeface="Arial" pitchFamily="34" charset="0"/>
                <a:ea typeface="+mn-ea"/>
                <a:cs typeface="+mn-cs"/>
              </a:defRPr>
            </a:lvl1pPr>
          </a:lstStyle>
          <a:p>
            <a:fld id="{BE9C67AB-B614-C742-93A2-1DCA2D6D2270}" type="slidenum">
              <a:rPr lang="en-US" smtClean="0"/>
              <a:pPr/>
              <a:t>‹#›</a:t>
            </a:fld>
            <a:endParaRPr lang="en-US" dirty="0"/>
          </a:p>
        </p:txBody>
      </p:sp>
      <p:pic>
        <p:nvPicPr>
          <p:cNvPr id="12" name="Picture 11" descr="owasp_appsec2016_colosseo_horizontal.png"/>
          <p:cNvPicPr>
            <a:picLocks noChangeAspect="1"/>
          </p:cNvPicPr>
          <p:nvPr userDrawn="1"/>
        </p:nvPicPr>
        <p:blipFill>
          <a:blip r:embed="rId2" cstate="screen"/>
          <a:stretch>
            <a:fillRect/>
          </a:stretch>
        </p:blipFill>
        <p:spPr>
          <a:xfrm>
            <a:off x="-183566" y="3790764"/>
            <a:ext cx="2438494" cy="1731145"/>
          </a:xfrm>
          <a:prstGeom prst="rect">
            <a:avLst/>
          </a:prstGeom>
        </p:spPr>
      </p:pic>
    </p:spTree>
    <p:extLst>
      <p:ext uri="{BB962C8B-B14F-4D97-AF65-F5344CB8AC3E}">
        <p14:creationId xmlns:p14="http://schemas.microsoft.com/office/powerpoint/2010/main" val="41662662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GB" noProof="0" dirty="0"/>
              <a:t>Click to edit Master title style</a:t>
            </a:r>
          </a:p>
        </p:txBody>
      </p:sp>
      <p:sp>
        <p:nvSpPr>
          <p:cNvPr id="3" name="Text Placeholder 2"/>
          <p:cNvSpPr>
            <a:spLocks noGrp="1"/>
          </p:cNvSpPr>
          <p:nvPr>
            <p:ph type="body" idx="1"/>
          </p:nvPr>
        </p:nvSpPr>
        <p:spPr>
          <a:xfrm>
            <a:off x="457200" y="1200150"/>
            <a:ext cx="8229600" cy="3096022"/>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2349179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dt="0"/>
  <p:txStyles>
    <p:titleStyle>
      <a:lvl1pPr algn="l" defTabSz="457200" rtl="0" eaLnBrk="1" latinLnBrk="0" hangingPunct="1">
        <a:spcBef>
          <a:spcPct val="0"/>
        </a:spcBef>
        <a:buNone/>
        <a:defRPr sz="4000" kern="1200">
          <a:solidFill>
            <a:srgbClr val="6F5D2B"/>
          </a:solidFill>
          <a:latin typeface="Arial" pitchFamily="34" charset="0"/>
          <a:ea typeface="+mj-ea"/>
          <a:cs typeface="Arial" pitchFamily="34" charset="0"/>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0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304" y="1538344"/>
            <a:ext cx="9219304" cy="1936377"/>
          </a:xfrm>
          <a:prstGeom prst="rect">
            <a:avLst/>
          </a:prstGeom>
          <a:solidFill>
            <a:schemeClr val="bg1">
              <a:alpha val="3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ubtitle 1"/>
          <p:cNvSpPr>
            <a:spLocks noGrp="1"/>
          </p:cNvSpPr>
          <p:nvPr>
            <p:ph type="subTitle" idx="1"/>
          </p:nvPr>
        </p:nvSpPr>
        <p:spPr/>
        <p:txBody>
          <a:bodyPr/>
          <a:lstStyle/>
          <a:p>
            <a:r>
              <a:rPr lang="it-IT" dirty="0" smtClean="0"/>
              <a:t>Security Project Management</a:t>
            </a:r>
            <a:endParaRPr lang="en-US" dirty="0"/>
          </a:p>
        </p:txBody>
      </p:sp>
      <p:sp>
        <p:nvSpPr>
          <p:cNvPr id="3" name="Title 2"/>
          <p:cNvSpPr>
            <a:spLocks noGrp="1"/>
          </p:cNvSpPr>
          <p:nvPr>
            <p:ph type="title"/>
          </p:nvPr>
        </p:nvSpPr>
        <p:spPr/>
        <p:txBody>
          <a:bodyPr>
            <a:normAutofit fontScale="90000"/>
          </a:bodyPr>
          <a:lstStyle/>
          <a:p>
            <a:r>
              <a:rPr lang="it-IT" dirty="0" smtClean="0"/>
              <a:t>How to be Agile in Security </a:t>
            </a:r>
            <a:r>
              <a:rPr lang="it-IT" dirty="0" err="1" smtClean="0"/>
              <a:t>Testing</a:t>
            </a:r>
            <a:r>
              <a:rPr lang="it-IT" dirty="0" smtClean="0"/>
              <a:t> </a:t>
            </a:r>
            <a:r>
              <a:rPr lang="it-IT" dirty="0" err="1" smtClean="0"/>
              <a:t>Projects</a:t>
            </a:r>
            <a:endParaRPr lang="en-US" dirty="0"/>
          </a:p>
        </p:txBody>
      </p:sp>
    </p:spTree>
    <p:extLst>
      <p:ext uri="{BB962C8B-B14F-4D97-AF65-F5344CB8AC3E}">
        <p14:creationId xmlns:p14="http://schemas.microsoft.com/office/powerpoint/2010/main" val="3225189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t-IT" dirty="0" err="1" smtClean="0"/>
              <a:t>What</a:t>
            </a:r>
            <a:r>
              <a:rPr lang="it-IT" dirty="0" smtClean="0"/>
              <a:t> </a:t>
            </a:r>
            <a:r>
              <a:rPr lang="it-IT" dirty="0" err="1" smtClean="0"/>
              <a:t>is</a:t>
            </a:r>
            <a:r>
              <a:rPr lang="it-IT" dirty="0"/>
              <a:t> </a:t>
            </a:r>
            <a:r>
              <a:rPr lang="it-IT" dirty="0" smtClean="0"/>
              <a:t>Project Management</a:t>
            </a:r>
            <a:endParaRPr lang="en-US" dirty="0"/>
          </a:p>
        </p:txBody>
      </p:sp>
      <p:sp>
        <p:nvSpPr>
          <p:cNvPr id="6" name="Content Placeholder 5"/>
          <p:cNvSpPr>
            <a:spLocks noGrp="1"/>
          </p:cNvSpPr>
          <p:nvPr>
            <p:ph idx="1"/>
          </p:nvPr>
        </p:nvSpPr>
        <p:spPr/>
        <p:txBody>
          <a:bodyPr anchor="ctr">
            <a:normAutofit lnSpcReduction="10000"/>
          </a:bodyPr>
          <a:lstStyle/>
          <a:p>
            <a:pPr marL="0" indent="0" algn="ctr">
              <a:buNone/>
            </a:pPr>
            <a:r>
              <a:rPr lang="en-US" dirty="0"/>
              <a:t>The </a:t>
            </a:r>
            <a:r>
              <a:rPr lang="en-US" b="1" dirty="0" smtClean="0">
                <a:solidFill>
                  <a:srgbClr val="8B1913"/>
                </a:solidFill>
              </a:rPr>
              <a:t>planning </a:t>
            </a:r>
            <a:r>
              <a:rPr lang="en-US" b="1" i="1" dirty="0" smtClean="0"/>
              <a:t>(adaptively)</a:t>
            </a:r>
            <a:r>
              <a:rPr lang="en-US" i="1" dirty="0" smtClean="0"/>
              <a:t>, </a:t>
            </a:r>
            <a:r>
              <a:rPr lang="en-US" b="1" dirty="0" smtClean="0">
                <a:solidFill>
                  <a:srgbClr val="8B1913"/>
                </a:solidFill>
              </a:rPr>
              <a:t>delegating </a:t>
            </a:r>
            <a:r>
              <a:rPr lang="en-US" b="1" i="1" dirty="0" smtClean="0"/>
              <a:t>(at the lower level as possible)</a:t>
            </a:r>
            <a:r>
              <a:rPr lang="en-US" dirty="0" smtClean="0"/>
              <a:t>, </a:t>
            </a:r>
            <a:r>
              <a:rPr lang="en-US" b="1" dirty="0" smtClean="0">
                <a:solidFill>
                  <a:srgbClr val="8B1913"/>
                </a:solidFill>
              </a:rPr>
              <a:t>monitoring</a:t>
            </a:r>
            <a:r>
              <a:rPr lang="en-US" dirty="0"/>
              <a:t>-</a:t>
            </a:r>
            <a:r>
              <a:rPr lang="en-US" b="1" dirty="0" smtClean="0">
                <a:solidFill>
                  <a:srgbClr val="8B1913"/>
                </a:solidFill>
              </a:rPr>
              <a:t>control</a:t>
            </a:r>
            <a:r>
              <a:rPr lang="en-US" dirty="0" smtClean="0"/>
              <a:t> </a:t>
            </a:r>
            <a:r>
              <a:rPr lang="en-US" b="1" i="1" dirty="0" smtClean="0"/>
              <a:t>(without micro-manage) </a:t>
            </a:r>
            <a:r>
              <a:rPr lang="en-US" dirty="0" smtClean="0"/>
              <a:t>of </a:t>
            </a:r>
            <a:r>
              <a:rPr lang="en-US" dirty="0"/>
              <a:t>all </a:t>
            </a:r>
            <a:r>
              <a:rPr lang="en-US" b="1" dirty="0"/>
              <a:t>aspects of the project</a:t>
            </a:r>
            <a:r>
              <a:rPr lang="en-US" dirty="0"/>
              <a:t>, and the </a:t>
            </a:r>
            <a:r>
              <a:rPr lang="en-US" b="1" dirty="0">
                <a:solidFill>
                  <a:srgbClr val="8B1913"/>
                </a:solidFill>
              </a:rPr>
              <a:t>motivation</a:t>
            </a:r>
            <a:r>
              <a:rPr lang="en-US" dirty="0"/>
              <a:t> of those involved, to achieve the project objectives within the expected performance </a:t>
            </a:r>
            <a:r>
              <a:rPr lang="en-US" dirty="0" smtClean="0"/>
              <a:t>targets</a:t>
            </a:r>
            <a:r>
              <a:rPr lang="en-US" dirty="0"/>
              <a:t> </a:t>
            </a:r>
            <a:r>
              <a:rPr lang="en-US" dirty="0" smtClean="0"/>
              <a:t>(e.g. time</a:t>
            </a:r>
            <a:r>
              <a:rPr lang="en-US" dirty="0"/>
              <a:t>, cost, quality, scope, benefits and </a:t>
            </a:r>
            <a:r>
              <a:rPr lang="en-US" dirty="0" smtClean="0"/>
              <a:t>risks), </a:t>
            </a:r>
            <a:r>
              <a:rPr lang="en-US" b="1" dirty="0" smtClean="0"/>
              <a:t>delivering proper </a:t>
            </a:r>
            <a:r>
              <a:rPr lang="en-US" b="1" i="1" dirty="0">
                <a:solidFill>
                  <a:srgbClr val="8B1913"/>
                </a:solidFill>
              </a:rPr>
              <a:t>business </a:t>
            </a:r>
            <a:r>
              <a:rPr lang="en-US" b="1" i="1" dirty="0" smtClean="0">
                <a:solidFill>
                  <a:srgbClr val="8B1913"/>
                </a:solidFill>
              </a:rPr>
              <a:t>product </a:t>
            </a:r>
            <a:r>
              <a:rPr lang="en-US" b="1" i="1" dirty="0" smtClean="0"/>
              <a:t>(what?)</a:t>
            </a:r>
            <a:endParaRPr lang="en-US" b="1" dirty="0"/>
          </a:p>
          <a:p>
            <a:pPr marL="0" indent="0" algn="ctr">
              <a:lnSpc>
                <a:spcPct val="80000"/>
              </a:lnSpc>
              <a:buNone/>
            </a:pPr>
            <a:endParaRPr lang="it-IT" sz="1500" i="1" dirty="0" smtClean="0"/>
          </a:p>
          <a:p>
            <a:pPr marL="0" indent="0" algn="ctr">
              <a:lnSpc>
                <a:spcPct val="80000"/>
              </a:lnSpc>
              <a:buNone/>
            </a:pPr>
            <a:r>
              <a:rPr lang="it-IT" sz="1500" i="1" dirty="0" smtClean="0"/>
              <a:t>(</a:t>
            </a:r>
            <a:r>
              <a:rPr lang="it-IT" sz="1500" i="1" dirty="0" err="1" smtClean="0"/>
              <a:t>Inspired</a:t>
            </a:r>
            <a:r>
              <a:rPr lang="it-IT" sz="1500" i="1" dirty="0" smtClean="0"/>
              <a:t> </a:t>
            </a:r>
            <a:r>
              <a:rPr lang="it-IT" sz="1500" i="1" dirty="0"/>
              <a:t>from PRINCE2® </a:t>
            </a:r>
            <a:r>
              <a:rPr lang="it-IT" sz="1500" i="1" dirty="0" err="1" smtClean="0"/>
              <a:t>definition</a:t>
            </a:r>
            <a:r>
              <a:rPr lang="it-IT" sz="1500" i="1" dirty="0" smtClean="0"/>
              <a:t>)</a:t>
            </a:r>
            <a:endParaRPr lang="en-US" sz="1500" i="1" dirty="0"/>
          </a:p>
          <a:p>
            <a:endParaRPr lang="en-US" dirty="0"/>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497092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t-IT" dirty="0" err="1" smtClean="0"/>
              <a:t>Question</a:t>
            </a:r>
            <a:r>
              <a:rPr lang="it-IT" dirty="0" smtClean="0"/>
              <a:t> </a:t>
            </a:r>
            <a:r>
              <a:rPr lang="it-IT" dirty="0" smtClean="0"/>
              <a:t>time</a:t>
            </a:r>
            <a:endParaRPr lang="en-US" dirty="0"/>
          </a:p>
        </p:txBody>
      </p:sp>
      <p:sp>
        <p:nvSpPr>
          <p:cNvPr id="6" name="Content Placeholder 5"/>
          <p:cNvSpPr>
            <a:spLocks noGrp="1"/>
          </p:cNvSpPr>
          <p:nvPr>
            <p:ph idx="1"/>
          </p:nvPr>
        </p:nvSpPr>
        <p:spPr>
          <a:xfrm>
            <a:off x="457200" y="1200150"/>
            <a:ext cx="6368528" cy="3096022"/>
          </a:xfrm>
        </p:spPr>
        <p:txBody>
          <a:bodyPr>
            <a:normAutofit fontScale="92500" lnSpcReduction="20000"/>
          </a:bodyPr>
          <a:lstStyle/>
          <a:p>
            <a:r>
              <a:rPr lang="en-US" b="1" dirty="0"/>
              <a:t>Question</a:t>
            </a:r>
            <a:r>
              <a:rPr lang="en-US" dirty="0"/>
              <a:t>: </a:t>
            </a:r>
            <a:r>
              <a:rPr lang="en-US" b="1" dirty="0">
                <a:solidFill>
                  <a:srgbClr val="8B1913"/>
                </a:solidFill>
              </a:rPr>
              <a:t>which is  the typical business product of a Web Application Penetration Test</a:t>
            </a:r>
            <a:r>
              <a:rPr lang="en-US" b="1" dirty="0" smtClean="0">
                <a:solidFill>
                  <a:srgbClr val="8B1913"/>
                </a:solidFill>
              </a:rPr>
              <a:t>?</a:t>
            </a:r>
            <a:endParaRPr lang="en-US" b="1" dirty="0" smtClean="0"/>
          </a:p>
          <a:p>
            <a:r>
              <a:rPr lang="en-US" b="1" dirty="0" smtClean="0"/>
              <a:t>Scenario</a:t>
            </a:r>
            <a:r>
              <a:rPr lang="en-US" dirty="0" smtClean="0"/>
              <a:t>: </a:t>
            </a:r>
            <a:r>
              <a:rPr lang="en-US" dirty="0" smtClean="0"/>
              <a:t>Security </a:t>
            </a:r>
            <a:r>
              <a:rPr lang="en-US" dirty="0" smtClean="0"/>
              <a:t>Assessment is </a:t>
            </a:r>
            <a:r>
              <a:rPr lang="en-US" dirty="0"/>
              <a:t>the process of determining how effectively an </a:t>
            </a:r>
            <a:r>
              <a:rPr lang="en-US" dirty="0" smtClean="0"/>
              <a:t>“entity” (e.g. Web Application) meets </a:t>
            </a:r>
            <a:r>
              <a:rPr lang="en-US" dirty="0"/>
              <a:t>specific security </a:t>
            </a:r>
            <a:r>
              <a:rPr lang="en-US" dirty="0" smtClean="0"/>
              <a:t>objectives</a:t>
            </a:r>
            <a:r>
              <a:rPr lang="en-US" i="1" dirty="0" smtClean="0"/>
              <a:t>.</a:t>
            </a:r>
            <a:endParaRPr lang="en-US" i="1" dirty="0" smtClean="0"/>
          </a:p>
          <a:p>
            <a:r>
              <a:rPr lang="it-IT" b="1" dirty="0" err="1" smtClean="0"/>
              <a:t>Hint</a:t>
            </a:r>
            <a:r>
              <a:rPr lang="it-IT" dirty="0" smtClean="0"/>
              <a:t>: </a:t>
            </a:r>
            <a:r>
              <a:rPr lang="it-IT" dirty="0" err="1" smtClean="0"/>
              <a:t>what</a:t>
            </a:r>
            <a:r>
              <a:rPr lang="it-IT" dirty="0" smtClean="0"/>
              <a:t> the </a:t>
            </a:r>
            <a:r>
              <a:rPr lang="it-IT" dirty="0" err="1" smtClean="0"/>
              <a:t>final</a:t>
            </a:r>
            <a:r>
              <a:rPr lang="it-IT" dirty="0" smtClean="0"/>
              <a:t> </a:t>
            </a:r>
            <a:r>
              <a:rPr lang="it-IT" dirty="0" err="1" smtClean="0"/>
              <a:t>customer</a:t>
            </a:r>
            <a:r>
              <a:rPr lang="it-IT" dirty="0" smtClean="0"/>
              <a:t> </a:t>
            </a:r>
            <a:r>
              <a:rPr lang="it-IT" dirty="0" err="1" smtClean="0"/>
              <a:t>will</a:t>
            </a:r>
            <a:r>
              <a:rPr lang="it-IT" dirty="0" smtClean="0"/>
              <a:t> </a:t>
            </a:r>
            <a:r>
              <a:rPr lang="it-IT" dirty="0" err="1" smtClean="0"/>
              <a:t>have</a:t>
            </a:r>
            <a:r>
              <a:rPr lang="it-IT" dirty="0" smtClean="0"/>
              <a:t> </a:t>
            </a:r>
            <a:r>
              <a:rPr lang="it-IT" dirty="0" err="1" smtClean="0"/>
              <a:t>at</a:t>
            </a:r>
            <a:r>
              <a:rPr lang="it-IT" dirty="0" smtClean="0"/>
              <a:t> </a:t>
            </a:r>
            <a:r>
              <a:rPr lang="it-IT" dirty="0" smtClean="0"/>
              <a:t>the end of the </a:t>
            </a:r>
            <a:r>
              <a:rPr lang="it-IT" dirty="0" err="1" smtClean="0"/>
              <a:t>activities</a:t>
            </a:r>
            <a:r>
              <a:rPr lang="it-IT" dirty="0" smtClean="0"/>
              <a:t>?</a:t>
            </a:r>
            <a:endParaRPr lang="it-IT" dirty="0"/>
          </a:p>
          <a:p>
            <a:pPr marL="0" indent="0" algn="ctr">
              <a:buNone/>
            </a:pPr>
            <a:r>
              <a:rPr lang="en-US" sz="1600" i="1" dirty="0" smtClean="0"/>
              <a:t>(Security Assessment definition inspired by </a:t>
            </a:r>
            <a:r>
              <a:rPr lang="en-US" sz="1600" i="1" dirty="0"/>
              <a:t>NIST SP800-115)</a:t>
            </a:r>
            <a:endParaRPr lang="en-US" sz="1600" i="1" dirty="0" smtClean="0"/>
          </a:p>
          <a:p>
            <a:endParaRPr lang="en-US" dirty="0"/>
          </a:p>
          <a:p>
            <a:endParaRPr lang="en-US" dirty="0"/>
          </a:p>
        </p:txBody>
      </p:sp>
      <p:sp>
        <p:nvSpPr>
          <p:cNvPr id="4" name="Footer Placeholder 3"/>
          <p:cNvSpPr>
            <a:spLocks noGrp="1"/>
          </p:cNvSpPr>
          <p:nvPr>
            <p:ph type="ftr" sz="quarter" idx="11"/>
          </p:nvPr>
        </p:nvSpPr>
        <p:spPr/>
        <p:txBody>
          <a:bodyPr/>
          <a:lstStyle/>
          <a:p>
            <a:endParaRPr lang="en-GB" dirty="0"/>
          </a:p>
        </p:txBody>
      </p:sp>
      <p:sp>
        <p:nvSpPr>
          <p:cNvPr id="2" name="TextBox 1"/>
          <p:cNvSpPr txBox="1"/>
          <p:nvPr/>
        </p:nvSpPr>
        <p:spPr>
          <a:xfrm>
            <a:off x="6825728" y="356347"/>
            <a:ext cx="1387736" cy="4093428"/>
          </a:xfrm>
          <a:prstGeom prst="rect">
            <a:avLst/>
          </a:prstGeom>
          <a:noFill/>
        </p:spPr>
        <p:txBody>
          <a:bodyPr wrap="square" rtlCol="0">
            <a:spAutoFit/>
          </a:bodyPr>
          <a:lstStyle/>
          <a:p>
            <a:r>
              <a:rPr lang="it-IT" sz="26000" b="1" dirty="0">
                <a:solidFill>
                  <a:srgbClr val="6F5D2B"/>
                </a:solidFill>
                <a:latin typeface="Arial" pitchFamily="34" charset="0"/>
                <a:ea typeface="+mj-ea"/>
                <a:cs typeface="Arial" pitchFamily="34" charset="0"/>
              </a:rPr>
              <a:t>?</a:t>
            </a:r>
            <a:endParaRPr lang="en-US" sz="26000" b="1" dirty="0">
              <a:solidFill>
                <a:srgbClr val="6F5D2B"/>
              </a:solidFill>
              <a:latin typeface="Arial" pitchFamily="34" charset="0"/>
              <a:ea typeface="+mj-ea"/>
              <a:cs typeface="Arial" pitchFamily="34" charset="0"/>
            </a:endParaRPr>
          </a:p>
        </p:txBody>
      </p:sp>
    </p:spTree>
    <p:extLst>
      <p:ext uri="{BB962C8B-B14F-4D97-AF65-F5344CB8AC3E}">
        <p14:creationId xmlns:p14="http://schemas.microsoft.com/office/powerpoint/2010/main" val="3648063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it-IT" dirty="0" err="1" smtClean="0"/>
              <a:t>Which</a:t>
            </a:r>
            <a:r>
              <a:rPr lang="it-IT" dirty="0" smtClean="0"/>
              <a:t> </a:t>
            </a:r>
            <a:r>
              <a:rPr lang="it-IT" dirty="0" err="1" smtClean="0"/>
              <a:t>is</a:t>
            </a:r>
            <a:r>
              <a:rPr lang="it-IT" dirty="0" smtClean="0"/>
              <a:t> the </a:t>
            </a:r>
            <a:r>
              <a:rPr lang="it-IT" dirty="0" err="1" smtClean="0"/>
              <a:t>typical</a:t>
            </a:r>
            <a:r>
              <a:rPr lang="it-IT" dirty="0" smtClean="0"/>
              <a:t> business </a:t>
            </a:r>
            <a:r>
              <a:rPr lang="it-IT" dirty="0" err="1" smtClean="0"/>
              <a:t>product</a:t>
            </a:r>
            <a:r>
              <a:rPr lang="it-IT" dirty="0" smtClean="0"/>
              <a:t> of a Web Application </a:t>
            </a:r>
            <a:r>
              <a:rPr lang="it-IT" dirty="0" err="1" smtClean="0"/>
              <a:t>Penetration</a:t>
            </a:r>
            <a:r>
              <a:rPr lang="it-IT" dirty="0" smtClean="0"/>
              <a:t> Test?</a:t>
            </a:r>
            <a:endParaRPr lang="en-US" dirty="0"/>
          </a:p>
        </p:txBody>
      </p:sp>
      <p:sp>
        <p:nvSpPr>
          <p:cNvPr id="6" name="Content Placeholder 5"/>
          <p:cNvSpPr>
            <a:spLocks noGrp="1"/>
          </p:cNvSpPr>
          <p:nvPr>
            <p:ph idx="1"/>
          </p:nvPr>
        </p:nvSpPr>
        <p:spPr>
          <a:xfrm>
            <a:off x="457200" y="1200150"/>
            <a:ext cx="6180267" cy="3096022"/>
          </a:xfrm>
        </p:spPr>
        <p:txBody>
          <a:bodyPr anchor="ctr">
            <a:normAutofit fontScale="85000" lnSpcReduction="20000"/>
          </a:bodyPr>
          <a:lstStyle/>
          <a:p>
            <a:pPr marL="0" indent="0">
              <a:buNone/>
            </a:pPr>
            <a:r>
              <a:rPr lang="it-IT" b="1" dirty="0" smtClean="0">
                <a:solidFill>
                  <a:srgbClr val="8B1913"/>
                </a:solidFill>
              </a:rPr>
              <a:t>«</a:t>
            </a:r>
            <a:r>
              <a:rPr lang="en-US" b="1" dirty="0"/>
              <a:t>Document the Test </a:t>
            </a:r>
            <a:r>
              <a:rPr lang="en-US" b="1" dirty="0" smtClean="0"/>
              <a:t>Results</a:t>
            </a:r>
            <a:endParaRPr lang="it-IT" b="1" dirty="0" smtClean="0">
              <a:solidFill>
                <a:srgbClr val="8B1913"/>
              </a:solidFill>
            </a:endParaRPr>
          </a:p>
          <a:p>
            <a:pPr marL="0" indent="0">
              <a:buNone/>
            </a:pPr>
            <a:r>
              <a:rPr lang="en-US" b="1" dirty="0" smtClean="0"/>
              <a:t>To </a:t>
            </a:r>
            <a:r>
              <a:rPr lang="en-US" b="1" dirty="0"/>
              <a:t>conclude the testing process</a:t>
            </a:r>
            <a:r>
              <a:rPr lang="en-US" dirty="0"/>
              <a:t>, it is important to </a:t>
            </a:r>
            <a:r>
              <a:rPr lang="en-US" b="1" dirty="0" smtClean="0"/>
              <a:t>produce a </a:t>
            </a:r>
            <a:r>
              <a:rPr lang="en-US" b="1" dirty="0">
                <a:solidFill>
                  <a:srgbClr val="8B1913"/>
                </a:solidFill>
              </a:rPr>
              <a:t>formal record </a:t>
            </a:r>
            <a:r>
              <a:rPr lang="en-US" b="1" dirty="0" smtClean="0"/>
              <a:t>of what testing actions were taken</a:t>
            </a:r>
            <a:r>
              <a:rPr lang="en-US" dirty="0" smtClean="0"/>
              <a:t>, </a:t>
            </a:r>
            <a:r>
              <a:rPr lang="en-US" dirty="0"/>
              <a:t>by whom, when they were performed, and details of the test findings. It is wise to </a:t>
            </a:r>
            <a:r>
              <a:rPr lang="en-US" b="1" dirty="0"/>
              <a:t>agree</a:t>
            </a:r>
            <a:r>
              <a:rPr lang="en-US" dirty="0"/>
              <a:t> on an </a:t>
            </a:r>
            <a:r>
              <a:rPr lang="en-US" b="1" dirty="0"/>
              <a:t>acceptable format for the</a:t>
            </a:r>
            <a:r>
              <a:rPr lang="en-US" dirty="0"/>
              <a:t> </a:t>
            </a:r>
            <a:r>
              <a:rPr lang="en-US" b="1" dirty="0">
                <a:solidFill>
                  <a:srgbClr val="8B1913"/>
                </a:solidFill>
              </a:rPr>
              <a:t>report</a:t>
            </a:r>
            <a:r>
              <a:rPr lang="en-US" dirty="0"/>
              <a:t> which is useful to all concerned parties, which may include developers, project management, business owners, IT department, audit, and compliance.</a:t>
            </a:r>
            <a:r>
              <a:rPr lang="it-IT" b="1" dirty="0" smtClean="0">
                <a:solidFill>
                  <a:srgbClr val="8B1913"/>
                </a:solidFill>
              </a:rPr>
              <a:t>»</a:t>
            </a:r>
          </a:p>
          <a:p>
            <a:pPr marL="0" indent="0">
              <a:buNone/>
            </a:pPr>
            <a:endParaRPr lang="it-IT" b="1" dirty="0" smtClean="0">
              <a:solidFill>
                <a:srgbClr val="8B1913"/>
              </a:solidFill>
            </a:endParaRPr>
          </a:p>
          <a:p>
            <a:pPr marL="0" indent="0">
              <a:buNone/>
            </a:pPr>
            <a:r>
              <a:rPr lang="it-IT" b="1" dirty="0" smtClean="0">
                <a:solidFill>
                  <a:srgbClr val="8B1913"/>
                </a:solidFill>
              </a:rPr>
              <a:t>OWASP </a:t>
            </a:r>
            <a:r>
              <a:rPr lang="it-IT" b="1" dirty="0" err="1" smtClean="0">
                <a:solidFill>
                  <a:srgbClr val="8B1913"/>
                </a:solidFill>
              </a:rPr>
              <a:t>Testing</a:t>
            </a:r>
            <a:r>
              <a:rPr lang="it-IT" b="1" dirty="0" smtClean="0">
                <a:solidFill>
                  <a:srgbClr val="8B1913"/>
                </a:solidFill>
              </a:rPr>
              <a:t> Guide v4 - </a:t>
            </a:r>
            <a:r>
              <a:rPr lang="it-IT" b="1" dirty="0" err="1" smtClean="0">
                <a:solidFill>
                  <a:srgbClr val="8B1913"/>
                </a:solidFill>
              </a:rPr>
              <a:t>Introduction</a:t>
            </a:r>
            <a:endParaRPr lang="en-US" b="1" dirty="0">
              <a:solidFill>
                <a:srgbClr val="8B1913"/>
              </a:solidFill>
            </a:endParaRPr>
          </a:p>
        </p:txBody>
      </p:sp>
      <p:sp>
        <p:nvSpPr>
          <p:cNvPr id="4" name="Footer Placeholder 3"/>
          <p:cNvSpPr>
            <a:spLocks noGrp="1"/>
          </p:cNvSpPr>
          <p:nvPr>
            <p:ph type="ftr" sz="quarter" idx="11"/>
          </p:nvPr>
        </p:nvSpPr>
        <p:spPr/>
        <p:txBody>
          <a:bodyPr/>
          <a:lstStyle/>
          <a:p>
            <a:endParaRPr lang="en-GB" dirty="0"/>
          </a:p>
        </p:txBody>
      </p:sp>
      <p:sp>
        <p:nvSpPr>
          <p:cNvPr id="7" name="TextBox 6"/>
          <p:cNvSpPr txBox="1"/>
          <p:nvPr/>
        </p:nvSpPr>
        <p:spPr>
          <a:xfrm>
            <a:off x="6088829" y="202744"/>
            <a:ext cx="1387736" cy="4093428"/>
          </a:xfrm>
          <a:prstGeom prst="rect">
            <a:avLst/>
          </a:prstGeom>
          <a:noFill/>
        </p:spPr>
        <p:txBody>
          <a:bodyPr wrap="square" rtlCol="0">
            <a:spAutoFit/>
          </a:bodyPr>
          <a:lstStyle/>
          <a:p>
            <a:r>
              <a:rPr lang="it-IT" sz="26000" b="1" dirty="0" smtClean="0">
                <a:solidFill>
                  <a:srgbClr val="6F5D2B"/>
                </a:solidFill>
                <a:latin typeface="Arial" pitchFamily="34" charset="0"/>
                <a:ea typeface="+mj-ea"/>
                <a:cs typeface="Arial" pitchFamily="34" charset="0"/>
                <a:sym typeface="Webdings" panose="05030102010509060703" pitchFamily="18" charset="2"/>
              </a:rPr>
              <a:t></a:t>
            </a:r>
            <a:endParaRPr lang="en-US" sz="26000" b="1" dirty="0">
              <a:solidFill>
                <a:srgbClr val="6F5D2B"/>
              </a:solidFill>
              <a:latin typeface="Arial" pitchFamily="34" charset="0"/>
              <a:ea typeface="+mj-ea"/>
              <a:cs typeface="Arial" pitchFamily="34" charset="0"/>
            </a:endParaRPr>
          </a:p>
        </p:txBody>
      </p:sp>
    </p:spTree>
    <p:extLst>
      <p:ext uri="{BB962C8B-B14F-4D97-AF65-F5344CB8AC3E}">
        <p14:creationId xmlns:p14="http://schemas.microsoft.com/office/powerpoint/2010/main" val="33499267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err="1" smtClean="0"/>
              <a:t>Why</a:t>
            </a:r>
            <a:r>
              <a:rPr lang="it-IT" dirty="0" smtClean="0"/>
              <a:t> Agile in Security </a:t>
            </a:r>
            <a:r>
              <a:rPr lang="it-IT" dirty="0" err="1" smtClean="0"/>
              <a:t>Testing</a:t>
            </a:r>
            <a:r>
              <a:rPr lang="it-IT" dirty="0" smtClean="0"/>
              <a:t>?</a:t>
            </a:r>
            <a:endParaRPr lang="en-US"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E9C67AB-B614-C742-93A2-1DCA2D6D2270}" type="slidenum">
              <a:rPr lang="en-US" smtClean="0"/>
              <a:pPr/>
              <a:t>13</a:t>
            </a:fld>
            <a:endParaRPr lang="en-US" dirty="0"/>
          </a:p>
        </p:txBody>
      </p:sp>
      <p:sp>
        <p:nvSpPr>
          <p:cNvPr id="9" name="Rounded Rectangle 8"/>
          <p:cNvSpPr/>
          <p:nvPr/>
        </p:nvSpPr>
        <p:spPr>
          <a:xfrm>
            <a:off x="262346" y="1221971"/>
            <a:ext cx="4068487" cy="2901142"/>
          </a:xfrm>
          <a:prstGeom prst="roundRect">
            <a:avLst/>
          </a:prstGeom>
          <a:solidFill>
            <a:srgbClr val="8B19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r>
              <a:rPr lang="it-IT" sz="1400" b="1" dirty="0" err="1">
                <a:latin typeface="+mj-lt"/>
              </a:rPr>
              <a:t>Enviormental</a:t>
            </a:r>
            <a:r>
              <a:rPr lang="it-IT" sz="1400" b="1" dirty="0">
                <a:latin typeface="+mj-lt"/>
              </a:rPr>
              <a:t> </a:t>
            </a:r>
            <a:r>
              <a:rPr lang="it-IT" sz="1400" b="1" dirty="0" err="1" smtClean="0">
                <a:latin typeface="+mj-lt"/>
              </a:rPr>
              <a:t>factors</a:t>
            </a:r>
            <a:r>
              <a:rPr lang="it-IT" sz="1400" b="1" dirty="0" smtClean="0">
                <a:latin typeface="+mj-lt"/>
              </a:rPr>
              <a:t>:</a:t>
            </a:r>
            <a:endParaRPr lang="en-US" sz="1400" b="1" dirty="0">
              <a:latin typeface="+mj-lt"/>
            </a:endParaRPr>
          </a:p>
          <a:p>
            <a:pPr lvl="0"/>
            <a:endParaRPr lang="en-US" sz="1400" dirty="0">
              <a:latin typeface="+mj-lt"/>
            </a:endParaRPr>
          </a:p>
          <a:p>
            <a:pPr marL="285750" lvl="0" indent="-285750">
              <a:buFont typeface="Arial" panose="020B0604020202020204" pitchFamily="34" charset="0"/>
              <a:buChar char="•"/>
            </a:pPr>
            <a:r>
              <a:rPr lang="it-IT" sz="1400" dirty="0" err="1" smtClean="0">
                <a:latin typeface="+mj-lt"/>
              </a:rPr>
              <a:t>Nowaday</a:t>
            </a:r>
            <a:r>
              <a:rPr lang="it-IT" sz="1400" dirty="0" smtClean="0">
                <a:latin typeface="+mj-lt"/>
              </a:rPr>
              <a:t> Software </a:t>
            </a:r>
            <a:r>
              <a:rPr lang="it-IT" sz="1400" dirty="0" err="1" smtClean="0">
                <a:latin typeface="+mj-lt"/>
              </a:rPr>
              <a:t>Developmnet</a:t>
            </a:r>
            <a:r>
              <a:rPr lang="it-IT" sz="1400" dirty="0" smtClean="0">
                <a:latin typeface="+mj-lt"/>
              </a:rPr>
              <a:t> </a:t>
            </a:r>
            <a:r>
              <a:rPr lang="it-IT" sz="1400" dirty="0" err="1" smtClean="0">
                <a:latin typeface="+mj-lt"/>
              </a:rPr>
              <a:t>is</a:t>
            </a:r>
            <a:r>
              <a:rPr lang="it-IT" sz="1400" dirty="0" smtClean="0">
                <a:latin typeface="+mj-lt"/>
              </a:rPr>
              <a:t> </a:t>
            </a:r>
            <a:r>
              <a:rPr lang="it-IT" sz="1400" dirty="0" err="1" smtClean="0">
                <a:latin typeface="+mj-lt"/>
              </a:rPr>
              <a:t>already</a:t>
            </a:r>
            <a:r>
              <a:rPr lang="it-IT" sz="1400" dirty="0" smtClean="0">
                <a:latin typeface="+mj-lt"/>
              </a:rPr>
              <a:t> Agile.</a:t>
            </a:r>
            <a:endParaRPr lang="en-US" sz="1400" dirty="0">
              <a:latin typeface="+mj-lt"/>
            </a:endParaRPr>
          </a:p>
          <a:p>
            <a:pPr marL="285750" lvl="0" indent="-285750">
              <a:buFont typeface="Arial" panose="020B0604020202020204" pitchFamily="34" charset="0"/>
              <a:buChar char="•"/>
            </a:pPr>
            <a:r>
              <a:rPr lang="it-IT" sz="1400" dirty="0" smtClean="0">
                <a:latin typeface="+mj-lt"/>
              </a:rPr>
              <a:t>Work </a:t>
            </a:r>
            <a:r>
              <a:rPr lang="it-IT" sz="1400" dirty="0" err="1" smtClean="0">
                <a:latin typeface="+mj-lt"/>
              </a:rPr>
              <a:t>is</a:t>
            </a:r>
            <a:r>
              <a:rPr lang="it-IT" sz="1400" dirty="0" smtClean="0">
                <a:latin typeface="+mj-lt"/>
              </a:rPr>
              <a:t> </a:t>
            </a:r>
            <a:r>
              <a:rPr lang="it-IT" sz="1400" dirty="0" err="1" smtClean="0">
                <a:latin typeface="+mj-lt"/>
              </a:rPr>
              <a:t>often</a:t>
            </a:r>
            <a:r>
              <a:rPr lang="it-IT" sz="1400" dirty="0" smtClean="0">
                <a:latin typeface="+mj-lt"/>
              </a:rPr>
              <a:t> on </a:t>
            </a:r>
            <a:r>
              <a:rPr lang="it-IT" sz="1400" dirty="0">
                <a:latin typeface="+mj-lt"/>
              </a:rPr>
              <a:t>a </a:t>
            </a:r>
            <a:r>
              <a:rPr lang="it-IT" sz="1400" dirty="0" err="1">
                <a:latin typeface="+mj-lt"/>
              </a:rPr>
              <a:t>fixed</a:t>
            </a:r>
            <a:r>
              <a:rPr lang="it-IT" sz="1400" dirty="0">
                <a:latin typeface="+mj-lt"/>
              </a:rPr>
              <a:t> </a:t>
            </a:r>
            <a:r>
              <a:rPr lang="it-IT" sz="1400" dirty="0" err="1">
                <a:latin typeface="+mj-lt"/>
              </a:rPr>
              <a:t>deadline</a:t>
            </a:r>
            <a:r>
              <a:rPr lang="it-IT" sz="1400" dirty="0">
                <a:latin typeface="+mj-lt"/>
              </a:rPr>
              <a:t>, </a:t>
            </a:r>
            <a:r>
              <a:rPr lang="it-IT" sz="1400" dirty="0" err="1">
                <a:latin typeface="+mj-lt"/>
              </a:rPr>
              <a:t>fixed</a:t>
            </a:r>
            <a:r>
              <a:rPr lang="it-IT" sz="1400" dirty="0">
                <a:latin typeface="+mj-lt"/>
              </a:rPr>
              <a:t> </a:t>
            </a:r>
            <a:r>
              <a:rPr lang="it-IT" sz="1400" dirty="0" smtClean="0">
                <a:latin typeface="+mj-lt"/>
              </a:rPr>
              <a:t>budget </a:t>
            </a:r>
            <a:r>
              <a:rPr lang="it-IT" sz="1400" dirty="0">
                <a:latin typeface="+mj-lt"/>
              </a:rPr>
              <a:t>and </a:t>
            </a:r>
            <a:r>
              <a:rPr lang="it-IT" sz="1400" dirty="0" err="1">
                <a:latin typeface="+mj-lt"/>
              </a:rPr>
              <a:t>we</a:t>
            </a:r>
            <a:r>
              <a:rPr lang="it-IT" sz="1400" dirty="0">
                <a:latin typeface="+mj-lt"/>
              </a:rPr>
              <a:t> </a:t>
            </a:r>
            <a:r>
              <a:rPr lang="it-IT" sz="1400" dirty="0" err="1">
                <a:latin typeface="+mj-lt"/>
              </a:rPr>
              <a:t>still</a:t>
            </a:r>
            <a:r>
              <a:rPr lang="it-IT" sz="1400" dirty="0">
                <a:latin typeface="+mj-lt"/>
              </a:rPr>
              <a:t> </a:t>
            </a:r>
            <a:r>
              <a:rPr lang="it-IT" sz="1400" dirty="0" err="1">
                <a:latin typeface="+mj-lt"/>
              </a:rPr>
              <a:t>need</a:t>
            </a:r>
            <a:r>
              <a:rPr lang="it-IT" sz="1400" dirty="0">
                <a:latin typeface="+mj-lt"/>
              </a:rPr>
              <a:t> to </a:t>
            </a:r>
            <a:r>
              <a:rPr lang="it-IT" sz="1400" dirty="0" err="1">
                <a:latin typeface="+mj-lt"/>
              </a:rPr>
              <a:t>deliver</a:t>
            </a:r>
            <a:r>
              <a:rPr lang="it-IT" sz="1400" dirty="0">
                <a:latin typeface="+mj-lt"/>
              </a:rPr>
              <a:t> </a:t>
            </a:r>
            <a:r>
              <a:rPr lang="it-IT" sz="1400" dirty="0" err="1" smtClean="0">
                <a:latin typeface="+mj-lt"/>
              </a:rPr>
              <a:t>results</a:t>
            </a:r>
            <a:r>
              <a:rPr lang="it-IT" sz="1400" dirty="0">
                <a:latin typeface="+mj-lt"/>
              </a:rPr>
              <a:t> </a:t>
            </a:r>
            <a:r>
              <a:rPr lang="it-IT" sz="1400" b="1" dirty="0" err="1" smtClean="0">
                <a:latin typeface="+mj-lt"/>
              </a:rPr>
              <a:t>without</a:t>
            </a:r>
            <a:r>
              <a:rPr lang="it-IT" sz="1400" b="1" dirty="0" smtClean="0">
                <a:latin typeface="+mj-lt"/>
              </a:rPr>
              <a:t> </a:t>
            </a:r>
            <a:r>
              <a:rPr lang="it-IT" sz="1400" b="1" dirty="0" err="1" smtClean="0">
                <a:latin typeface="+mj-lt"/>
              </a:rPr>
              <a:t>compromising</a:t>
            </a:r>
            <a:r>
              <a:rPr lang="it-IT" sz="1400" b="1" dirty="0" smtClean="0">
                <a:latin typeface="+mj-lt"/>
              </a:rPr>
              <a:t> </a:t>
            </a:r>
            <a:r>
              <a:rPr lang="it-IT" sz="1400" b="1" dirty="0" err="1" smtClean="0">
                <a:latin typeface="+mj-lt"/>
              </a:rPr>
              <a:t>quality</a:t>
            </a:r>
            <a:r>
              <a:rPr lang="it-IT" sz="1400" b="1" dirty="0" smtClean="0">
                <a:latin typeface="+mj-lt"/>
              </a:rPr>
              <a:t>.</a:t>
            </a:r>
            <a:endParaRPr lang="it-IT" sz="1400" b="1" dirty="0">
              <a:latin typeface="+mj-lt"/>
            </a:endParaRPr>
          </a:p>
        </p:txBody>
      </p:sp>
      <p:sp>
        <p:nvSpPr>
          <p:cNvPr id="10" name="Rounded Rectangle 9"/>
          <p:cNvSpPr/>
          <p:nvPr/>
        </p:nvSpPr>
        <p:spPr>
          <a:xfrm>
            <a:off x="4686300" y="1221971"/>
            <a:ext cx="4068487" cy="2901142"/>
          </a:xfrm>
          <a:prstGeom prst="roundRect">
            <a:avLst/>
          </a:prstGeom>
          <a:solidFill>
            <a:srgbClr val="8B19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r>
              <a:rPr lang="it-IT" sz="1400" b="1" dirty="0" err="1" smtClean="0">
                <a:latin typeface="+mj-lt"/>
              </a:rPr>
              <a:t>Specific</a:t>
            </a:r>
            <a:r>
              <a:rPr lang="it-IT" sz="1400" b="1" dirty="0" smtClean="0">
                <a:latin typeface="+mj-lt"/>
              </a:rPr>
              <a:t> </a:t>
            </a:r>
            <a:r>
              <a:rPr lang="it-IT" sz="1400" b="1" dirty="0" err="1" smtClean="0">
                <a:latin typeface="+mj-lt"/>
              </a:rPr>
              <a:t>Testing</a:t>
            </a:r>
            <a:r>
              <a:rPr lang="it-IT" sz="1400" b="1" dirty="0" smtClean="0">
                <a:latin typeface="+mj-lt"/>
              </a:rPr>
              <a:t> </a:t>
            </a:r>
            <a:r>
              <a:rPr lang="it-IT" sz="1400" b="1" dirty="0" err="1" smtClean="0">
                <a:latin typeface="+mj-lt"/>
              </a:rPr>
              <a:t>factors</a:t>
            </a:r>
            <a:r>
              <a:rPr lang="it-IT" sz="1400" b="1" dirty="0" smtClean="0">
                <a:latin typeface="+mj-lt"/>
              </a:rPr>
              <a:t>:</a:t>
            </a:r>
          </a:p>
          <a:p>
            <a:pPr lvl="0"/>
            <a:endParaRPr lang="it-IT" sz="1400" b="1" dirty="0" smtClean="0">
              <a:latin typeface="+mj-lt"/>
            </a:endParaRPr>
          </a:p>
          <a:p>
            <a:pPr marL="285750" indent="-285750">
              <a:buFont typeface="Arial" panose="020B0604020202020204" pitchFamily="34" charset="0"/>
              <a:buChar char="•"/>
            </a:pPr>
            <a:r>
              <a:rPr lang="it-IT" sz="1400" dirty="0"/>
              <a:t>Security </a:t>
            </a:r>
            <a:r>
              <a:rPr lang="it-IT" sz="1400" dirty="0" err="1"/>
              <a:t>Testing</a:t>
            </a:r>
            <a:r>
              <a:rPr lang="it-IT" sz="1400" dirty="0"/>
              <a:t> </a:t>
            </a:r>
            <a:r>
              <a:rPr lang="it-IT" sz="1400" dirty="0" err="1"/>
              <a:t>is</a:t>
            </a:r>
            <a:r>
              <a:rPr lang="it-IT" sz="1400" dirty="0"/>
              <a:t> Agile «by </a:t>
            </a:r>
            <a:r>
              <a:rPr lang="it-IT" sz="1400" dirty="0" err="1"/>
              <a:t>definition</a:t>
            </a:r>
            <a:r>
              <a:rPr lang="it-IT" sz="1400" dirty="0" smtClean="0"/>
              <a:t>».</a:t>
            </a:r>
            <a:endParaRPr lang="it-IT" sz="1400" dirty="0" smtClean="0">
              <a:latin typeface="+mj-lt"/>
            </a:endParaRPr>
          </a:p>
          <a:p>
            <a:pPr marL="285750" indent="-285750">
              <a:buFont typeface="Arial" panose="020B0604020202020204" pitchFamily="34" charset="0"/>
              <a:buChar char="•"/>
            </a:pPr>
            <a:r>
              <a:rPr lang="it-IT" sz="1400" dirty="0" err="1" smtClean="0">
                <a:latin typeface="+mj-lt"/>
              </a:rPr>
              <a:t>We</a:t>
            </a:r>
            <a:r>
              <a:rPr lang="it-IT" sz="1400" dirty="0" smtClean="0">
                <a:latin typeface="+mj-lt"/>
              </a:rPr>
              <a:t> </a:t>
            </a:r>
            <a:r>
              <a:rPr lang="it-IT" sz="1400" dirty="0" err="1" smtClean="0">
                <a:latin typeface="+mj-lt"/>
              </a:rPr>
              <a:t>canot</a:t>
            </a:r>
            <a:r>
              <a:rPr lang="it-IT" sz="1400" dirty="0" smtClean="0">
                <a:latin typeface="+mj-lt"/>
              </a:rPr>
              <a:t> </a:t>
            </a:r>
            <a:r>
              <a:rPr lang="it-IT" sz="1400" dirty="0" err="1" smtClean="0">
                <a:latin typeface="+mj-lt"/>
              </a:rPr>
              <a:t>have</a:t>
            </a:r>
            <a:r>
              <a:rPr lang="it-IT" sz="1400" dirty="0" smtClean="0">
                <a:latin typeface="+mj-lt"/>
              </a:rPr>
              <a:t> info «by design» of </a:t>
            </a:r>
            <a:r>
              <a:rPr lang="it-IT" sz="1400" dirty="0" err="1" smtClean="0">
                <a:latin typeface="+mj-lt"/>
              </a:rPr>
              <a:t>testing</a:t>
            </a:r>
            <a:r>
              <a:rPr lang="it-IT" sz="1400" dirty="0" smtClean="0">
                <a:latin typeface="+mj-lt"/>
              </a:rPr>
              <a:t> </a:t>
            </a:r>
            <a:r>
              <a:rPr lang="it-IT" sz="1400" dirty="0" err="1" smtClean="0">
                <a:latin typeface="+mj-lt"/>
              </a:rPr>
              <a:t>project</a:t>
            </a:r>
            <a:r>
              <a:rPr lang="it-IT" sz="1400" dirty="0" smtClean="0">
                <a:latin typeface="+mj-lt"/>
              </a:rPr>
              <a:t> (e.g. Black-Box).</a:t>
            </a:r>
          </a:p>
          <a:p>
            <a:pPr marL="285750" indent="-285750">
              <a:buFont typeface="Arial" panose="020B0604020202020204" pitchFamily="34" charset="0"/>
              <a:buChar char="•"/>
            </a:pPr>
            <a:r>
              <a:rPr lang="it-IT" sz="1400" dirty="0" err="1" smtClean="0">
                <a:latin typeface="+mj-lt"/>
              </a:rPr>
              <a:t>Often</a:t>
            </a:r>
            <a:r>
              <a:rPr lang="it-IT" sz="1400" dirty="0" smtClean="0">
                <a:latin typeface="+mj-lt"/>
              </a:rPr>
              <a:t> </a:t>
            </a:r>
            <a:r>
              <a:rPr lang="it-IT" sz="1400" dirty="0" err="1" smtClean="0">
                <a:latin typeface="+mj-lt"/>
              </a:rPr>
              <a:t>we</a:t>
            </a:r>
            <a:r>
              <a:rPr lang="it-IT" sz="1400" dirty="0" smtClean="0">
                <a:latin typeface="+mj-lt"/>
              </a:rPr>
              <a:t> </a:t>
            </a:r>
            <a:r>
              <a:rPr lang="it-IT" sz="1400" dirty="0" err="1" smtClean="0">
                <a:latin typeface="+mj-lt"/>
              </a:rPr>
              <a:t>will</a:t>
            </a:r>
            <a:r>
              <a:rPr lang="it-IT" sz="1400" dirty="0" smtClean="0">
                <a:latin typeface="+mj-lt"/>
              </a:rPr>
              <a:t> </a:t>
            </a:r>
            <a:r>
              <a:rPr lang="it-IT" sz="1400" dirty="0" err="1" smtClean="0">
                <a:latin typeface="+mj-lt"/>
              </a:rPr>
              <a:t>explore</a:t>
            </a:r>
            <a:r>
              <a:rPr lang="it-IT" sz="1400" dirty="0" smtClean="0">
                <a:latin typeface="+mj-lt"/>
              </a:rPr>
              <a:t> from the first </a:t>
            </a:r>
            <a:r>
              <a:rPr lang="it-IT" sz="1400" dirty="0" err="1" smtClean="0">
                <a:latin typeface="+mj-lt"/>
              </a:rPr>
              <a:t>technical</a:t>
            </a:r>
            <a:r>
              <a:rPr lang="it-IT" sz="1400" dirty="0" smtClean="0">
                <a:latin typeface="+mj-lt"/>
              </a:rPr>
              <a:t> stage </a:t>
            </a:r>
            <a:r>
              <a:rPr lang="it-IT" sz="1400" dirty="0">
                <a:latin typeface="+mj-lt"/>
              </a:rPr>
              <a:t>(</a:t>
            </a:r>
            <a:r>
              <a:rPr lang="it-IT" sz="1400" dirty="0" smtClean="0">
                <a:latin typeface="+mj-lt"/>
              </a:rPr>
              <a:t>OTG-INFO-001/010).</a:t>
            </a:r>
          </a:p>
        </p:txBody>
      </p:sp>
      <p:sp>
        <p:nvSpPr>
          <p:cNvPr id="11" name="Rectangle 10"/>
          <p:cNvSpPr/>
          <p:nvPr/>
        </p:nvSpPr>
        <p:spPr>
          <a:xfrm>
            <a:off x="4434783" y="2387084"/>
            <a:ext cx="300082" cy="369332"/>
          </a:xfrm>
          <a:prstGeom prst="rect">
            <a:avLst/>
          </a:prstGeom>
        </p:spPr>
        <p:txBody>
          <a:bodyPr wrap="none">
            <a:spAutoFit/>
          </a:bodyPr>
          <a:lstStyle/>
          <a:p>
            <a:r>
              <a:rPr lang="it-IT" b="1" dirty="0" smtClean="0">
                <a:sym typeface="Webdings" panose="05030102010509060703" pitchFamily="18" charset="2"/>
              </a:rPr>
              <a:t></a:t>
            </a:r>
            <a:endParaRPr lang="en-US" dirty="0"/>
          </a:p>
        </p:txBody>
      </p:sp>
    </p:spTree>
    <p:extLst>
      <p:ext uri="{BB962C8B-B14F-4D97-AF65-F5344CB8AC3E}">
        <p14:creationId xmlns:p14="http://schemas.microsoft.com/office/powerpoint/2010/main" val="3041659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How be Agile in Security </a:t>
            </a:r>
            <a:r>
              <a:rPr lang="it-IT" dirty="0" err="1" smtClean="0"/>
              <a:t>Testing</a:t>
            </a:r>
            <a:endParaRPr lang="en-US" dirty="0"/>
          </a:p>
        </p:txBody>
      </p:sp>
      <p:sp>
        <p:nvSpPr>
          <p:cNvPr id="3" name="Content Placeholder 2"/>
          <p:cNvSpPr>
            <a:spLocks noGrp="1"/>
          </p:cNvSpPr>
          <p:nvPr>
            <p:ph idx="1"/>
          </p:nvPr>
        </p:nvSpPr>
        <p:spPr/>
        <p:txBody>
          <a:bodyPr>
            <a:normAutofit/>
          </a:bodyPr>
          <a:lstStyle/>
          <a:p>
            <a:r>
              <a:rPr lang="it-IT" b="1" dirty="0" err="1" smtClean="0"/>
              <a:t>Transparency</a:t>
            </a:r>
            <a:r>
              <a:rPr lang="it-IT" dirty="0" smtClean="0"/>
              <a:t> and </a:t>
            </a:r>
            <a:r>
              <a:rPr lang="it-IT" b="1" dirty="0" err="1" smtClean="0"/>
              <a:t>communication</a:t>
            </a:r>
            <a:r>
              <a:rPr lang="it-IT" dirty="0" smtClean="0"/>
              <a:t> </a:t>
            </a:r>
            <a:r>
              <a:rPr lang="it-IT" dirty="0" err="1" smtClean="0"/>
              <a:t>between</a:t>
            </a:r>
            <a:r>
              <a:rPr lang="it-IT" dirty="0" smtClean="0"/>
              <a:t> </a:t>
            </a:r>
            <a:r>
              <a:rPr lang="it-IT" dirty="0" err="1" smtClean="0"/>
              <a:t>customer</a:t>
            </a:r>
            <a:r>
              <a:rPr lang="it-IT" dirty="0" smtClean="0"/>
              <a:t> and </a:t>
            </a:r>
            <a:r>
              <a:rPr lang="it-IT" dirty="0" err="1" smtClean="0"/>
              <a:t>supplier</a:t>
            </a:r>
            <a:endParaRPr lang="it-IT" dirty="0" smtClean="0"/>
          </a:p>
          <a:p>
            <a:r>
              <a:rPr lang="it-IT" dirty="0" smtClean="0"/>
              <a:t>Use </a:t>
            </a:r>
            <a:r>
              <a:rPr lang="it-IT" b="1" dirty="0" smtClean="0"/>
              <a:t>Agile </a:t>
            </a:r>
            <a:r>
              <a:rPr lang="it-IT" b="1" dirty="0" err="1" smtClean="0"/>
              <a:t>techniques</a:t>
            </a:r>
            <a:r>
              <a:rPr lang="it-IT" b="1" dirty="0" smtClean="0"/>
              <a:t> </a:t>
            </a:r>
            <a:r>
              <a:rPr lang="it-IT" dirty="0" smtClean="0"/>
              <a:t>to solve common </a:t>
            </a:r>
            <a:r>
              <a:rPr lang="it-IT" dirty="0" err="1" smtClean="0"/>
              <a:t>issues</a:t>
            </a:r>
            <a:r>
              <a:rPr lang="it-IT" dirty="0" smtClean="0"/>
              <a:t>.</a:t>
            </a:r>
            <a:endParaRPr lang="it-IT" b="1" dirty="0" smtClean="0"/>
          </a:p>
          <a:p>
            <a:pPr lvl="1"/>
            <a:r>
              <a:rPr lang="it-IT" sz="2400" b="1" dirty="0" smtClean="0">
                <a:solidFill>
                  <a:srgbClr val="8B1913"/>
                </a:solidFill>
              </a:rPr>
              <a:t>Planning </a:t>
            </a:r>
            <a:r>
              <a:rPr lang="it-IT" sz="2400" b="1" dirty="0">
                <a:solidFill>
                  <a:srgbClr val="8B1913"/>
                </a:solidFill>
              </a:rPr>
              <a:t>Poker </a:t>
            </a:r>
            <a:r>
              <a:rPr lang="it-IT" dirty="0" smtClean="0"/>
              <a:t>for </a:t>
            </a:r>
            <a:r>
              <a:rPr lang="it-IT" b="1" dirty="0" smtClean="0"/>
              <a:t>collaborative</a:t>
            </a:r>
            <a:r>
              <a:rPr lang="it-IT" dirty="0" smtClean="0"/>
              <a:t> </a:t>
            </a:r>
            <a:r>
              <a:rPr lang="it-IT" b="1" dirty="0" smtClean="0"/>
              <a:t>planning</a:t>
            </a:r>
            <a:endParaRPr lang="it-IT" b="1" dirty="0" smtClean="0"/>
          </a:p>
          <a:p>
            <a:pPr lvl="1"/>
            <a:r>
              <a:rPr lang="it-IT" sz="2400" b="1" dirty="0" err="1">
                <a:solidFill>
                  <a:srgbClr val="8B1913"/>
                </a:solidFill>
              </a:rPr>
              <a:t>Timeboxing</a:t>
            </a:r>
            <a:r>
              <a:rPr lang="it-IT" dirty="0" smtClean="0"/>
              <a:t> for </a:t>
            </a:r>
            <a:r>
              <a:rPr lang="it-IT" b="1" dirty="0" err="1" smtClean="0"/>
              <a:t>managing</a:t>
            </a:r>
            <a:r>
              <a:rPr lang="it-IT" b="1" dirty="0" smtClean="0"/>
              <a:t> time</a:t>
            </a:r>
            <a:endParaRPr lang="it-IT" b="1" dirty="0" smtClean="0"/>
          </a:p>
          <a:p>
            <a:pPr lvl="1"/>
            <a:r>
              <a:rPr lang="it-IT" sz="2400" b="1" dirty="0" err="1">
                <a:solidFill>
                  <a:srgbClr val="8B1913"/>
                </a:solidFill>
              </a:rPr>
              <a:t>MoSCoW</a:t>
            </a:r>
            <a:r>
              <a:rPr lang="it-IT" dirty="0" smtClean="0"/>
              <a:t> for </a:t>
            </a:r>
            <a:r>
              <a:rPr lang="it-IT" b="1" dirty="0" err="1" smtClean="0"/>
              <a:t>managing</a:t>
            </a:r>
            <a:r>
              <a:rPr lang="it-IT" b="1" dirty="0" smtClean="0"/>
              <a:t> </a:t>
            </a:r>
            <a:r>
              <a:rPr lang="it-IT" b="1" dirty="0" err="1" smtClean="0"/>
              <a:t>priorities</a:t>
            </a:r>
            <a:endParaRPr lang="it-IT" b="1" dirty="0" smtClean="0"/>
          </a:p>
          <a:p>
            <a:r>
              <a:rPr lang="it-IT" dirty="0" smtClean="0"/>
              <a:t>Integrate </a:t>
            </a:r>
            <a:r>
              <a:rPr lang="it-IT" dirty="0" smtClean="0"/>
              <a:t>Security in Agile Development</a:t>
            </a:r>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E9C67AB-B614-C742-93A2-1DCA2D6D2270}" type="slidenum">
              <a:rPr lang="en-US" smtClean="0"/>
              <a:pPr/>
              <a:t>14</a:t>
            </a:fld>
            <a:endParaRPr lang="en-US" dirty="0"/>
          </a:p>
        </p:txBody>
      </p:sp>
    </p:spTree>
    <p:extLst>
      <p:ext uri="{BB962C8B-B14F-4D97-AF65-F5344CB8AC3E}">
        <p14:creationId xmlns:p14="http://schemas.microsoft.com/office/powerpoint/2010/main" val="3779171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74" y="2325339"/>
            <a:ext cx="9219304" cy="1936377"/>
          </a:xfrm>
          <a:prstGeom prst="rect">
            <a:avLst/>
          </a:prstGeom>
          <a:solidFill>
            <a:schemeClr val="bg1">
              <a:alpha val="3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it-IT" dirty="0" smtClean="0"/>
              <a:t>An Agile Security </a:t>
            </a:r>
            <a:r>
              <a:rPr lang="it-IT" dirty="0" err="1" smtClean="0"/>
              <a:t>Testing</a:t>
            </a:r>
            <a:r>
              <a:rPr lang="it-IT" dirty="0" smtClean="0"/>
              <a:t> Project</a:t>
            </a:r>
            <a:endParaRPr lang="en-US" dirty="0"/>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4294967295"/>
          </p:nvPr>
        </p:nvSpPr>
        <p:spPr>
          <a:xfrm>
            <a:off x="8356600" y="4741863"/>
            <a:ext cx="787400" cy="273050"/>
          </a:xfrm>
          <a:prstGeom prst="rect">
            <a:avLst/>
          </a:prstGeom>
        </p:spPr>
        <p:txBody>
          <a:bodyPr/>
          <a:lstStyle/>
          <a:p>
            <a:fld id="{BE9C67AB-B614-C742-93A2-1DCA2D6D2270}" type="slidenum">
              <a:rPr lang="en-US" smtClean="0"/>
              <a:pPr/>
              <a:t>15</a:t>
            </a:fld>
            <a:endParaRPr lang="en-US" dirty="0"/>
          </a:p>
        </p:txBody>
      </p:sp>
    </p:spTree>
    <p:extLst>
      <p:ext uri="{BB962C8B-B14F-4D97-AF65-F5344CB8AC3E}">
        <p14:creationId xmlns:p14="http://schemas.microsoft.com/office/powerpoint/2010/main" val="2359328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err="1" smtClean="0"/>
              <a:t>Apply</a:t>
            </a:r>
            <a:r>
              <a:rPr lang="it-IT" dirty="0" smtClean="0"/>
              <a:t> a PM </a:t>
            </a:r>
            <a:r>
              <a:rPr lang="it-IT" dirty="0" err="1" smtClean="0"/>
              <a:t>structure</a:t>
            </a:r>
            <a:r>
              <a:rPr lang="it-IT" dirty="0" smtClean="0"/>
              <a:t> to Security </a:t>
            </a:r>
            <a:r>
              <a:rPr lang="it-IT" dirty="0" err="1" smtClean="0"/>
              <a:t>bieing</a:t>
            </a:r>
            <a:r>
              <a:rPr lang="it-IT" dirty="0" smtClean="0"/>
              <a:t> Agile</a:t>
            </a:r>
            <a:endParaRPr lang="en-US"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E9C67AB-B614-C742-93A2-1DCA2D6D2270}" type="slidenum">
              <a:rPr lang="en-US" smtClean="0"/>
              <a:pPr/>
              <a:t>16</a:t>
            </a:fld>
            <a:endParaRPr lang="en-US" dirty="0"/>
          </a:p>
        </p:txBody>
      </p:sp>
      <p:sp>
        <p:nvSpPr>
          <p:cNvPr id="6" name="AutoShape 3"/>
          <p:cNvSpPr>
            <a:spLocks/>
          </p:cNvSpPr>
          <p:nvPr/>
        </p:nvSpPr>
        <p:spPr bwMode="auto">
          <a:xfrm>
            <a:off x="688975" y="1340760"/>
            <a:ext cx="2095500" cy="9779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7333" y="0"/>
                </a:lnTo>
                <a:lnTo>
                  <a:pt x="18458" y="0"/>
                </a:lnTo>
                <a:lnTo>
                  <a:pt x="21599" y="11003"/>
                </a:lnTo>
                <a:lnTo>
                  <a:pt x="18458" y="21599"/>
                </a:lnTo>
                <a:lnTo>
                  <a:pt x="130" y="21599"/>
                </a:lnTo>
                <a:lnTo>
                  <a:pt x="3253" y="11207"/>
                </a:lnTo>
                <a:lnTo>
                  <a:pt x="0" y="0"/>
                </a:lnTo>
                <a:close/>
              </a:path>
            </a:pathLst>
          </a:custGeom>
          <a:solidFill>
            <a:srgbClr val="8B1913"/>
          </a:solidFill>
          <a:ln w="50800">
            <a:solidFill>
              <a:srgbClr val="000000"/>
            </a:solidFill>
            <a:miter lim="0"/>
            <a:headEnd/>
            <a:tailEnd/>
          </a:ln>
        </p:spPr>
        <p:txBody>
          <a:bodyPr lIns="38100" tIns="38100" rIns="38100" bIns="38100" anchor="ctr"/>
          <a:lstStyle>
            <a:lvl1pPr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9pPr>
          </a:lstStyle>
          <a:p>
            <a:pPr algn="ctr" eaLnBrk="1"/>
            <a:r>
              <a:rPr lang="it-IT" altLang="en-US" sz="1500" b="1" i="0" dirty="0" err="1" smtClean="0">
                <a:solidFill>
                  <a:srgbClr val="FFFFFF"/>
                </a:solidFill>
              </a:rPr>
              <a:t>Feasibility</a:t>
            </a:r>
            <a:endParaRPr lang="it-IT" altLang="en-US" sz="1500" b="1" i="0" dirty="0">
              <a:solidFill>
                <a:srgbClr val="FFFFFF"/>
              </a:solidFill>
            </a:endParaRPr>
          </a:p>
        </p:txBody>
      </p:sp>
      <p:sp>
        <p:nvSpPr>
          <p:cNvPr id="7" name="AutoShape 4"/>
          <p:cNvSpPr>
            <a:spLocks/>
          </p:cNvSpPr>
          <p:nvPr/>
        </p:nvSpPr>
        <p:spPr bwMode="auto">
          <a:xfrm>
            <a:off x="2641600" y="1340760"/>
            <a:ext cx="2095500" cy="9779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7333" y="0"/>
                </a:lnTo>
                <a:lnTo>
                  <a:pt x="18458" y="0"/>
                </a:lnTo>
                <a:lnTo>
                  <a:pt x="21599" y="11003"/>
                </a:lnTo>
                <a:lnTo>
                  <a:pt x="18458" y="21599"/>
                </a:lnTo>
                <a:lnTo>
                  <a:pt x="130" y="21599"/>
                </a:lnTo>
                <a:lnTo>
                  <a:pt x="3253" y="11207"/>
                </a:lnTo>
                <a:lnTo>
                  <a:pt x="0" y="0"/>
                </a:lnTo>
                <a:close/>
              </a:path>
            </a:pathLst>
          </a:custGeom>
          <a:solidFill>
            <a:srgbClr val="8B1913"/>
          </a:solidFill>
          <a:ln w="50800">
            <a:solidFill>
              <a:srgbClr val="000000"/>
            </a:solidFill>
            <a:miter lim="0"/>
            <a:headEnd/>
            <a:tailEnd/>
          </a:ln>
        </p:spPr>
        <p:txBody>
          <a:bodyPr lIns="38100" tIns="38100" rIns="38100" bIns="38100" anchor="ctr"/>
          <a:lstStyle>
            <a:lvl1pPr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9pPr>
          </a:lstStyle>
          <a:p>
            <a:pPr algn="ctr" eaLnBrk="1"/>
            <a:r>
              <a:rPr lang="it-IT" altLang="en-US" sz="1500" b="1" i="0" dirty="0" smtClean="0">
                <a:solidFill>
                  <a:srgbClr val="FFFFFF"/>
                </a:solidFill>
              </a:rPr>
              <a:t>Foundation</a:t>
            </a:r>
            <a:endParaRPr lang="it-IT" altLang="en-US" sz="1500" b="1" i="0" dirty="0">
              <a:solidFill>
                <a:srgbClr val="FFFFFF"/>
              </a:solidFill>
            </a:endParaRPr>
          </a:p>
        </p:txBody>
      </p:sp>
      <p:sp>
        <p:nvSpPr>
          <p:cNvPr id="8" name="AutoShape 5"/>
          <p:cNvSpPr>
            <a:spLocks/>
          </p:cNvSpPr>
          <p:nvPr/>
        </p:nvSpPr>
        <p:spPr bwMode="auto">
          <a:xfrm>
            <a:off x="4600575" y="1340760"/>
            <a:ext cx="2095500" cy="9779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7333" y="0"/>
                </a:lnTo>
                <a:lnTo>
                  <a:pt x="18458" y="0"/>
                </a:lnTo>
                <a:lnTo>
                  <a:pt x="21599" y="11003"/>
                </a:lnTo>
                <a:lnTo>
                  <a:pt x="18458" y="21599"/>
                </a:lnTo>
                <a:lnTo>
                  <a:pt x="130" y="21599"/>
                </a:lnTo>
                <a:lnTo>
                  <a:pt x="3253" y="11207"/>
                </a:lnTo>
                <a:lnTo>
                  <a:pt x="0" y="0"/>
                </a:lnTo>
                <a:close/>
              </a:path>
            </a:pathLst>
          </a:custGeom>
          <a:solidFill>
            <a:srgbClr val="8B1913"/>
          </a:solidFill>
          <a:ln w="50800">
            <a:solidFill>
              <a:srgbClr val="000000"/>
            </a:solidFill>
            <a:miter lim="0"/>
            <a:headEnd/>
            <a:tailEnd/>
          </a:ln>
        </p:spPr>
        <p:txBody>
          <a:bodyPr lIns="38100" tIns="38100" rIns="38100" bIns="38100" anchor="ctr"/>
          <a:lstStyle>
            <a:lvl1pPr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9pPr>
          </a:lstStyle>
          <a:p>
            <a:pPr algn="ctr" eaLnBrk="1"/>
            <a:r>
              <a:rPr lang="it-IT" altLang="en-US" sz="1500" b="1" i="0" dirty="0" err="1" smtClean="0">
                <a:solidFill>
                  <a:srgbClr val="FFFFFF"/>
                </a:solidFill>
              </a:rPr>
              <a:t>Evolutionary</a:t>
            </a:r>
            <a:endParaRPr lang="it-IT" altLang="en-US" sz="1500" b="1" i="0" dirty="0">
              <a:solidFill>
                <a:srgbClr val="FFFFFF"/>
              </a:solidFill>
            </a:endParaRPr>
          </a:p>
        </p:txBody>
      </p:sp>
      <p:sp>
        <p:nvSpPr>
          <p:cNvPr id="9" name="AutoShape 6"/>
          <p:cNvSpPr>
            <a:spLocks/>
          </p:cNvSpPr>
          <p:nvPr/>
        </p:nvSpPr>
        <p:spPr bwMode="auto">
          <a:xfrm>
            <a:off x="6543675" y="1340760"/>
            <a:ext cx="2095500" cy="9779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7333" y="0"/>
                </a:lnTo>
                <a:lnTo>
                  <a:pt x="18458" y="0"/>
                </a:lnTo>
                <a:lnTo>
                  <a:pt x="21599" y="11003"/>
                </a:lnTo>
                <a:lnTo>
                  <a:pt x="18458" y="21599"/>
                </a:lnTo>
                <a:lnTo>
                  <a:pt x="130" y="21599"/>
                </a:lnTo>
                <a:lnTo>
                  <a:pt x="3253" y="11207"/>
                </a:lnTo>
                <a:lnTo>
                  <a:pt x="0" y="0"/>
                </a:lnTo>
                <a:close/>
              </a:path>
            </a:pathLst>
          </a:custGeom>
          <a:solidFill>
            <a:srgbClr val="8B1913"/>
          </a:solidFill>
          <a:ln w="50800">
            <a:solidFill>
              <a:srgbClr val="000000"/>
            </a:solidFill>
            <a:miter lim="0"/>
            <a:headEnd/>
            <a:tailEnd/>
          </a:ln>
        </p:spPr>
        <p:txBody>
          <a:bodyPr lIns="38100" tIns="38100" rIns="38100" bIns="38100" anchor="ctr"/>
          <a:lstStyle>
            <a:lvl1pPr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9pPr>
          </a:lstStyle>
          <a:p>
            <a:pPr algn="ctr" eaLnBrk="1"/>
            <a:r>
              <a:rPr lang="it-IT" altLang="en-US" sz="1500" b="1" i="0" dirty="0" smtClean="0">
                <a:solidFill>
                  <a:srgbClr val="FFFFFF"/>
                </a:solidFill>
              </a:rPr>
              <a:t>Post-Project</a:t>
            </a:r>
            <a:endParaRPr lang="it-IT" altLang="en-US" sz="1500" b="1" i="0" dirty="0">
              <a:solidFill>
                <a:srgbClr val="FFFFFF"/>
              </a:solidFill>
            </a:endParaRPr>
          </a:p>
        </p:txBody>
      </p:sp>
      <p:sp>
        <p:nvSpPr>
          <p:cNvPr id="10" name="AutoShape 7"/>
          <p:cNvSpPr>
            <a:spLocks/>
          </p:cNvSpPr>
          <p:nvPr/>
        </p:nvSpPr>
        <p:spPr bwMode="auto">
          <a:xfrm>
            <a:off x="788987" y="2420260"/>
            <a:ext cx="1625600" cy="2473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38100" tIns="38100" rIns="38100" bIns="38100"/>
          <a:lstStyle>
            <a:lvl1pPr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9pPr>
          </a:lstStyle>
          <a:p>
            <a:pPr eaLnBrk="1">
              <a:buSzPct val="125000"/>
              <a:buFontTx/>
              <a:buChar char="•"/>
            </a:pPr>
            <a:r>
              <a:rPr lang="it-IT" altLang="en-US" sz="1300" i="0" dirty="0"/>
              <a:t>RFP / </a:t>
            </a:r>
            <a:r>
              <a:rPr lang="it-IT" altLang="en-US" sz="1300" i="0" dirty="0" smtClean="0"/>
              <a:t>Tender</a:t>
            </a:r>
            <a:endParaRPr lang="it-IT" altLang="en-US" sz="1300" i="0" dirty="0"/>
          </a:p>
          <a:p>
            <a:pPr eaLnBrk="1">
              <a:buSzPct val="125000"/>
              <a:buFontTx/>
              <a:buChar char="•"/>
            </a:pPr>
            <a:r>
              <a:rPr lang="it-IT" altLang="en-US" sz="1300" b="1" i="0" dirty="0" smtClean="0"/>
              <a:t>High-</a:t>
            </a:r>
            <a:r>
              <a:rPr lang="it-IT" altLang="en-US" sz="1300" b="1" i="0" dirty="0" err="1" smtClean="0"/>
              <a:t>level</a:t>
            </a:r>
            <a:r>
              <a:rPr lang="it-IT" altLang="en-US" sz="1300" b="1" i="0" dirty="0" smtClean="0"/>
              <a:t> </a:t>
            </a:r>
            <a:r>
              <a:rPr lang="it-IT" altLang="en-US" sz="1300" b="1" i="0" dirty="0" err="1" smtClean="0"/>
              <a:t>requirements</a:t>
            </a:r>
            <a:r>
              <a:rPr lang="it-IT" altLang="en-US" sz="1300" b="1" i="0" dirty="0" smtClean="0"/>
              <a:t> </a:t>
            </a:r>
            <a:r>
              <a:rPr lang="it-IT" altLang="en-US" sz="1300" b="1" i="0" dirty="0"/>
              <a:t>to estimate</a:t>
            </a:r>
            <a:r>
              <a:rPr lang="it-IT" altLang="en-US" sz="1300" b="1" i="0" dirty="0" smtClean="0"/>
              <a:t> </a:t>
            </a:r>
            <a:r>
              <a:rPr lang="it-IT" altLang="en-US" sz="1300" b="1" i="0" dirty="0"/>
              <a:t>(e.g. </a:t>
            </a:r>
            <a:r>
              <a:rPr lang="it-IT" altLang="en-US" sz="1300" b="1" i="0" dirty="0" err="1"/>
              <a:t>number</a:t>
            </a:r>
            <a:r>
              <a:rPr lang="it-IT" altLang="en-US" sz="1300" b="1" i="0" dirty="0"/>
              <a:t> of </a:t>
            </a:r>
            <a:r>
              <a:rPr lang="it-IT" altLang="en-US" sz="1300" b="1" i="0" dirty="0" err="1" smtClean="0"/>
              <a:t>applications</a:t>
            </a:r>
            <a:r>
              <a:rPr lang="it-IT" altLang="en-US" sz="1300" b="1" i="0" dirty="0" smtClean="0"/>
              <a:t> </a:t>
            </a:r>
            <a:r>
              <a:rPr lang="it-IT" altLang="en-US" sz="1300" b="1" i="0" dirty="0"/>
              <a:t>and </a:t>
            </a:r>
            <a:r>
              <a:rPr lang="it-IT" altLang="en-US" sz="1300" b="1" i="0" dirty="0" err="1"/>
              <a:t>size</a:t>
            </a:r>
            <a:r>
              <a:rPr lang="it-IT" altLang="en-US" sz="1300" b="1" i="0" dirty="0" smtClean="0"/>
              <a:t>).</a:t>
            </a:r>
            <a:endParaRPr lang="it-IT" altLang="en-US" sz="1300" b="1" i="0" dirty="0"/>
          </a:p>
          <a:p>
            <a:pPr eaLnBrk="1">
              <a:buSzPct val="125000"/>
              <a:buFontTx/>
              <a:buChar char="•"/>
            </a:pPr>
            <a:r>
              <a:rPr lang="it-IT" altLang="en-US" sz="1300" i="0" dirty="0" err="1" smtClean="0"/>
              <a:t>Getting</a:t>
            </a:r>
            <a:r>
              <a:rPr lang="it-IT" altLang="en-US" sz="1300" i="0" dirty="0" smtClean="0"/>
              <a:t> </a:t>
            </a:r>
            <a:r>
              <a:rPr lang="it-IT" altLang="en-US" sz="1300" i="0" dirty="0" smtClean="0"/>
              <a:t>business </a:t>
            </a:r>
            <a:r>
              <a:rPr lang="it-IT" altLang="en-US" sz="1300" i="0" dirty="0" err="1" smtClean="0"/>
              <a:t>cases</a:t>
            </a:r>
            <a:r>
              <a:rPr lang="it-IT" altLang="en-US" sz="1300" i="0" dirty="0" smtClean="0"/>
              <a:t>.</a:t>
            </a:r>
          </a:p>
          <a:p>
            <a:pPr eaLnBrk="1">
              <a:buSzPct val="125000"/>
              <a:buFontTx/>
              <a:buChar char="•"/>
            </a:pPr>
            <a:r>
              <a:rPr lang="it-IT" altLang="en-US" sz="1300" i="0" dirty="0" err="1" smtClean="0"/>
              <a:t>Define</a:t>
            </a:r>
            <a:r>
              <a:rPr lang="it-IT" altLang="en-US" sz="1300" i="0" dirty="0" smtClean="0"/>
              <a:t> output.</a:t>
            </a:r>
            <a:endParaRPr lang="it-IT" altLang="en-US" sz="1300" i="0" dirty="0" smtClean="0"/>
          </a:p>
        </p:txBody>
      </p:sp>
      <p:sp>
        <p:nvSpPr>
          <p:cNvPr id="11" name="AutoShape 8"/>
          <p:cNvSpPr>
            <a:spLocks/>
          </p:cNvSpPr>
          <p:nvPr/>
        </p:nvSpPr>
        <p:spPr bwMode="auto">
          <a:xfrm>
            <a:off x="2771775" y="2420260"/>
            <a:ext cx="1625600" cy="21621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38100" tIns="38100" rIns="38100" bIns="38100"/>
          <a:lstStyle>
            <a:lvl1pPr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9pPr>
          </a:lstStyle>
          <a:p>
            <a:pPr eaLnBrk="1">
              <a:buSzPct val="125000"/>
              <a:buFontTx/>
              <a:buChar char="•"/>
            </a:pPr>
            <a:r>
              <a:rPr lang="it-IT" altLang="en-US" sz="1300" i="0" dirty="0" err="1" smtClean="0"/>
              <a:t>Proposal</a:t>
            </a:r>
            <a:r>
              <a:rPr lang="it-IT" altLang="en-US" sz="1300" i="0" dirty="0" smtClean="0"/>
              <a:t> </a:t>
            </a:r>
            <a:r>
              <a:rPr lang="it-IT" altLang="en-US" sz="1300" i="0" dirty="0" err="1" smtClean="0"/>
              <a:t>accepted</a:t>
            </a:r>
            <a:endParaRPr lang="it-IT" altLang="en-US" sz="1300" i="0" dirty="0" smtClean="0"/>
          </a:p>
          <a:p>
            <a:pPr eaLnBrk="1">
              <a:buSzPct val="125000"/>
              <a:buFontTx/>
              <a:buChar char="•"/>
            </a:pPr>
            <a:r>
              <a:rPr lang="it-IT" altLang="en-US" sz="1300" i="0" dirty="0" smtClean="0"/>
              <a:t>Planning and </a:t>
            </a:r>
            <a:r>
              <a:rPr lang="it-IT" altLang="en-US" sz="1300" i="0" dirty="0" err="1"/>
              <a:t>t</a:t>
            </a:r>
            <a:r>
              <a:rPr lang="it-IT" altLang="en-US" sz="1300" i="0" dirty="0" err="1" smtClean="0"/>
              <a:t>echnical</a:t>
            </a:r>
            <a:r>
              <a:rPr lang="it-IT" altLang="en-US" sz="1300" i="0" dirty="0" smtClean="0"/>
              <a:t> </a:t>
            </a:r>
            <a:r>
              <a:rPr lang="it-IT" altLang="en-US" sz="1300" i="0" dirty="0" err="1" smtClean="0"/>
              <a:t>requirements</a:t>
            </a:r>
            <a:r>
              <a:rPr lang="it-IT" altLang="en-US" sz="1300" i="0" dirty="0" smtClean="0"/>
              <a:t> </a:t>
            </a:r>
            <a:r>
              <a:rPr lang="it-IT" altLang="en-US" sz="1300" i="0" dirty="0" err="1" smtClean="0"/>
              <a:t>definition</a:t>
            </a:r>
            <a:endParaRPr lang="it-IT" altLang="en-US" sz="1300" i="0" dirty="0" smtClean="0"/>
          </a:p>
          <a:p>
            <a:pPr eaLnBrk="1">
              <a:buSzPct val="125000"/>
              <a:buFontTx/>
              <a:buChar char="•"/>
            </a:pPr>
            <a:r>
              <a:rPr lang="it-IT" altLang="en-US" sz="1300" i="0" dirty="0" err="1" smtClean="0"/>
              <a:t>Sign</a:t>
            </a:r>
            <a:r>
              <a:rPr lang="it-IT" altLang="en-US" sz="1300" i="0" dirty="0" smtClean="0"/>
              <a:t> </a:t>
            </a:r>
            <a:r>
              <a:rPr lang="it-IT" altLang="en-US" sz="1300" i="0" dirty="0"/>
              <a:t>the </a:t>
            </a:r>
            <a:r>
              <a:rPr lang="it-IT" altLang="en-US" sz="1300" i="0" dirty="0" err="1"/>
              <a:t>necessary</a:t>
            </a:r>
            <a:r>
              <a:rPr lang="it-IT" altLang="en-US" sz="1300" i="0" dirty="0"/>
              <a:t> </a:t>
            </a:r>
            <a:r>
              <a:rPr lang="it-IT" altLang="en-US" sz="1300" i="0" dirty="0" err="1" smtClean="0"/>
              <a:t>documentation</a:t>
            </a:r>
            <a:r>
              <a:rPr lang="it-IT" altLang="en-US" sz="1300" i="0" dirty="0" smtClean="0"/>
              <a:t> (e.g. NDA/</a:t>
            </a:r>
            <a:r>
              <a:rPr lang="it-IT" altLang="en-US" sz="1300" i="0" dirty="0" err="1" smtClean="0"/>
              <a:t>Authorization</a:t>
            </a:r>
            <a:r>
              <a:rPr lang="it-IT" altLang="en-US" sz="1300" i="0" dirty="0" smtClean="0"/>
              <a:t>*</a:t>
            </a:r>
            <a:r>
              <a:rPr lang="it-IT" altLang="en-US" sz="1300" i="0" dirty="0" err="1" smtClean="0"/>
              <a:t>Jail</a:t>
            </a:r>
            <a:r>
              <a:rPr lang="it-IT" altLang="en-US" sz="1300" i="0" dirty="0" smtClean="0"/>
              <a:t> free).</a:t>
            </a:r>
            <a:endParaRPr lang="it-IT" altLang="en-US" dirty="0"/>
          </a:p>
        </p:txBody>
      </p:sp>
      <p:sp>
        <p:nvSpPr>
          <p:cNvPr id="12" name="AutoShape 9"/>
          <p:cNvSpPr>
            <a:spLocks/>
          </p:cNvSpPr>
          <p:nvPr/>
        </p:nvSpPr>
        <p:spPr bwMode="auto">
          <a:xfrm>
            <a:off x="4841875" y="2420260"/>
            <a:ext cx="1625600" cy="244951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38100" tIns="38100" rIns="38100" bIns="38100"/>
          <a:lstStyle>
            <a:lvl1pPr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9pPr>
          </a:lstStyle>
          <a:p>
            <a:pPr eaLnBrk="1">
              <a:buSzPct val="125000"/>
              <a:buFontTx/>
              <a:buChar char="•"/>
            </a:pPr>
            <a:r>
              <a:rPr lang="it-IT" altLang="en-US" sz="1300" i="0" dirty="0" smtClean="0"/>
              <a:t>Technical </a:t>
            </a:r>
            <a:r>
              <a:rPr lang="it-IT" altLang="en-US" sz="1300" i="0" dirty="0" err="1" smtClean="0"/>
              <a:t>Requirements</a:t>
            </a:r>
            <a:r>
              <a:rPr lang="it-IT" altLang="en-US" sz="1300" i="0" dirty="0" smtClean="0"/>
              <a:t> </a:t>
            </a:r>
            <a:r>
              <a:rPr lang="it-IT" altLang="en-US" sz="1300" i="0" dirty="0" err="1" smtClean="0"/>
              <a:t>verification</a:t>
            </a:r>
            <a:endParaRPr lang="it-IT" altLang="en-US" sz="1300" i="0" dirty="0"/>
          </a:p>
          <a:p>
            <a:pPr eaLnBrk="1">
              <a:buSzPct val="125000"/>
              <a:buFontTx/>
              <a:buChar char="•"/>
            </a:pPr>
            <a:r>
              <a:rPr lang="it-IT" altLang="en-US" sz="1300" i="0" dirty="0" smtClean="0"/>
              <a:t>Technical </a:t>
            </a:r>
            <a:r>
              <a:rPr lang="it-IT" altLang="en-US" sz="1300" i="0" dirty="0" err="1" smtClean="0"/>
              <a:t>activity</a:t>
            </a:r>
            <a:endParaRPr lang="it-IT" altLang="ja-JP" sz="1300" i="0" dirty="0"/>
          </a:p>
          <a:p>
            <a:pPr eaLnBrk="1">
              <a:buSzPct val="125000"/>
              <a:buFontTx/>
              <a:buChar char="•"/>
            </a:pPr>
            <a:r>
              <a:rPr lang="it-IT" altLang="en-US" sz="1300" i="0" dirty="0" err="1" smtClean="0"/>
              <a:t>Writing</a:t>
            </a:r>
            <a:r>
              <a:rPr lang="it-IT" altLang="en-US" sz="1300" i="0" dirty="0" smtClean="0"/>
              <a:t> Reports...</a:t>
            </a:r>
            <a:endParaRPr lang="it-IT" altLang="en-US" sz="1300" i="0" dirty="0"/>
          </a:p>
          <a:p>
            <a:pPr eaLnBrk="1">
              <a:buSzPct val="125000"/>
              <a:buFontTx/>
              <a:buChar char="•"/>
            </a:pPr>
            <a:r>
              <a:rPr lang="it-IT" altLang="en-US" sz="1300" i="0" dirty="0" err="1" smtClean="0"/>
              <a:t>Presents</a:t>
            </a:r>
            <a:r>
              <a:rPr lang="it-IT" altLang="en-US" sz="1300" i="0" dirty="0" smtClean="0"/>
              <a:t> </a:t>
            </a:r>
            <a:r>
              <a:rPr lang="it-IT" altLang="en-US" sz="1300" i="0" dirty="0" err="1" smtClean="0"/>
              <a:t>results</a:t>
            </a:r>
            <a:r>
              <a:rPr lang="it-IT" altLang="en-US" sz="1300" i="0" dirty="0" smtClean="0"/>
              <a:t>.</a:t>
            </a:r>
            <a:endParaRPr lang="it-IT" altLang="en-US" dirty="0"/>
          </a:p>
        </p:txBody>
      </p:sp>
      <p:sp>
        <p:nvSpPr>
          <p:cNvPr id="13" name="AutoShape 10"/>
          <p:cNvSpPr>
            <a:spLocks/>
          </p:cNvSpPr>
          <p:nvPr/>
        </p:nvSpPr>
        <p:spPr bwMode="auto">
          <a:xfrm>
            <a:off x="6784975" y="2420260"/>
            <a:ext cx="1625600" cy="158591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38100" tIns="38100" rIns="38100" bIns="38100"/>
          <a:lstStyle>
            <a:lvl1pPr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defTabSz="457200" eaLnBrk="0">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defTabSz="457200" eaLnBrk="0" fontAlgn="base" hangingPunct="0">
              <a:spcBef>
                <a:spcPct val="0"/>
              </a:spcBef>
              <a:spcAft>
                <a:spcPct val="0"/>
              </a:spcAft>
              <a:defRPr sz="2400" i="1">
                <a:solidFill>
                  <a:srgbClr val="000000"/>
                </a:solidFill>
                <a:latin typeface="Calibri" panose="020F0502020204030204" pitchFamily="34" charset="0"/>
                <a:ea typeface="MS PGothic" panose="020B0600070205080204" pitchFamily="34" charset="-128"/>
                <a:sym typeface="Calibri" panose="020F0502020204030204" pitchFamily="34" charset="0"/>
              </a:defRPr>
            </a:lvl9pPr>
          </a:lstStyle>
          <a:p>
            <a:pPr eaLnBrk="1">
              <a:buSzPct val="125000"/>
              <a:buFontTx/>
              <a:buChar char="•"/>
            </a:pPr>
            <a:r>
              <a:rPr lang="it-IT" altLang="en-US" sz="1300" i="0" dirty="0" smtClean="0"/>
              <a:t>Depth </a:t>
            </a:r>
            <a:r>
              <a:rPr lang="it-IT" altLang="en-US" sz="1300" i="0" dirty="0" err="1" smtClean="0"/>
              <a:t>analysis</a:t>
            </a:r>
            <a:endParaRPr lang="it-IT" altLang="en-US" sz="1300" i="0" dirty="0" smtClean="0"/>
          </a:p>
          <a:p>
            <a:pPr eaLnBrk="1">
              <a:buSzPct val="125000"/>
              <a:buFontTx/>
              <a:buChar char="•"/>
            </a:pPr>
            <a:r>
              <a:rPr lang="it-IT" altLang="en-US" sz="1300" i="0" dirty="0" err="1" smtClean="0"/>
              <a:t>Retesting</a:t>
            </a:r>
            <a:r>
              <a:rPr lang="it-IT" altLang="en-US" sz="1300" i="0" dirty="0" smtClean="0"/>
              <a:t> </a:t>
            </a:r>
            <a:r>
              <a:rPr lang="it-IT" altLang="en-US" sz="1300" i="0" dirty="0" err="1" smtClean="0"/>
              <a:t>activity</a:t>
            </a:r>
            <a:endParaRPr lang="it-IT" altLang="en-US" sz="1300" i="0" dirty="0"/>
          </a:p>
          <a:p>
            <a:pPr eaLnBrk="1">
              <a:buSzPct val="125000"/>
              <a:buFontTx/>
              <a:buChar char="•"/>
            </a:pPr>
            <a:r>
              <a:rPr lang="it-IT" altLang="en-US" sz="1300" i="0" dirty="0" smtClean="0"/>
              <a:t>….</a:t>
            </a:r>
            <a:endParaRPr lang="it-IT" altLang="en-US" dirty="0"/>
          </a:p>
        </p:txBody>
      </p:sp>
    </p:spTree>
    <p:extLst>
      <p:ext uri="{BB962C8B-B14F-4D97-AF65-F5344CB8AC3E}">
        <p14:creationId xmlns:p14="http://schemas.microsoft.com/office/powerpoint/2010/main" val="31324916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Top </a:t>
            </a:r>
            <a:r>
              <a:rPr lang="it-IT" dirty="0" err="1" smtClean="0"/>
              <a:t>tips</a:t>
            </a:r>
            <a:r>
              <a:rPr lang="it-IT" dirty="0" smtClean="0"/>
              <a:t> - </a:t>
            </a:r>
            <a:r>
              <a:rPr lang="it-IT" dirty="0" err="1" smtClean="0"/>
              <a:t>Feasibility</a:t>
            </a:r>
            <a:endParaRPr lang="en-US" dirty="0"/>
          </a:p>
        </p:txBody>
      </p:sp>
      <p:sp>
        <p:nvSpPr>
          <p:cNvPr id="3" name="Content Placeholder 2"/>
          <p:cNvSpPr>
            <a:spLocks noGrp="1"/>
          </p:cNvSpPr>
          <p:nvPr>
            <p:ph idx="1"/>
          </p:nvPr>
        </p:nvSpPr>
        <p:spPr/>
        <p:txBody>
          <a:bodyPr>
            <a:normAutofit lnSpcReduction="10000"/>
          </a:bodyPr>
          <a:lstStyle/>
          <a:p>
            <a:r>
              <a:rPr lang="it-IT" dirty="0" smtClean="0"/>
              <a:t>In the </a:t>
            </a:r>
            <a:r>
              <a:rPr lang="it-IT" dirty="0" err="1" smtClean="0"/>
              <a:t>feasibility</a:t>
            </a:r>
            <a:r>
              <a:rPr lang="it-IT" dirty="0" smtClean="0"/>
              <a:t> </a:t>
            </a:r>
            <a:r>
              <a:rPr lang="it-IT" dirty="0" err="1" smtClean="0"/>
              <a:t>phase</a:t>
            </a:r>
            <a:r>
              <a:rPr lang="it-IT" dirty="0" smtClean="0"/>
              <a:t> the </a:t>
            </a:r>
            <a:r>
              <a:rPr lang="it-IT" dirty="0" err="1" smtClean="0"/>
              <a:t>issue</a:t>
            </a:r>
            <a:r>
              <a:rPr lang="it-IT" dirty="0" smtClean="0"/>
              <a:t> </a:t>
            </a:r>
            <a:r>
              <a:rPr lang="it-IT" dirty="0" err="1" smtClean="0"/>
              <a:t>is</a:t>
            </a:r>
            <a:r>
              <a:rPr lang="it-IT" dirty="0" smtClean="0"/>
              <a:t> to </a:t>
            </a:r>
            <a:r>
              <a:rPr lang="it-IT" dirty="0" err="1" smtClean="0"/>
              <a:t>known</a:t>
            </a:r>
            <a:r>
              <a:rPr lang="it-IT" dirty="0" smtClean="0"/>
              <a:t> the Business Case of the </a:t>
            </a:r>
            <a:r>
              <a:rPr lang="it-IT" dirty="0" err="1" smtClean="0"/>
              <a:t>Customer</a:t>
            </a:r>
            <a:r>
              <a:rPr lang="it-IT" dirty="0" smtClean="0"/>
              <a:t>: </a:t>
            </a:r>
            <a:r>
              <a:rPr lang="it-IT" b="1" dirty="0" err="1" smtClean="0"/>
              <a:t>Why</a:t>
            </a:r>
            <a:r>
              <a:rPr lang="it-IT" b="1" dirty="0" smtClean="0"/>
              <a:t> </a:t>
            </a:r>
            <a:r>
              <a:rPr lang="it-IT" b="1" dirty="0" err="1" smtClean="0"/>
              <a:t>needs</a:t>
            </a:r>
            <a:r>
              <a:rPr lang="it-IT" b="1" dirty="0" smtClean="0"/>
              <a:t> a PT</a:t>
            </a:r>
            <a:r>
              <a:rPr lang="it-IT" dirty="0" smtClean="0"/>
              <a:t>? </a:t>
            </a:r>
            <a:r>
              <a:rPr lang="it-IT" dirty="0" err="1" smtClean="0"/>
              <a:t>Often</a:t>
            </a:r>
            <a:r>
              <a:rPr lang="it-IT" dirty="0" smtClean="0"/>
              <a:t> </a:t>
            </a:r>
            <a:r>
              <a:rPr lang="it-IT" dirty="0" err="1" smtClean="0"/>
              <a:t>there</a:t>
            </a:r>
            <a:r>
              <a:rPr lang="it-IT" dirty="0" smtClean="0"/>
              <a:t> are:</a:t>
            </a:r>
          </a:p>
          <a:p>
            <a:pPr lvl="1"/>
            <a:r>
              <a:rPr lang="it-IT" dirty="0" smtClean="0"/>
              <a:t>Compliance: e.g. </a:t>
            </a:r>
            <a:r>
              <a:rPr lang="it-IT" dirty="0" err="1" smtClean="0"/>
              <a:t>laws</a:t>
            </a:r>
            <a:r>
              <a:rPr lang="it-IT" dirty="0" smtClean="0"/>
              <a:t> and </a:t>
            </a:r>
            <a:r>
              <a:rPr lang="it-IT" dirty="0" err="1" smtClean="0"/>
              <a:t>regulamentations</a:t>
            </a:r>
            <a:r>
              <a:rPr lang="it-IT" dirty="0" smtClean="0"/>
              <a:t> </a:t>
            </a:r>
            <a:r>
              <a:rPr lang="it-IT" dirty="0" smtClean="0"/>
              <a:t>(e.g. ISO 27001, </a:t>
            </a:r>
            <a:r>
              <a:rPr lang="it-IT" dirty="0" err="1" smtClean="0"/>
              <a:t>Bank</a:t>
            </a:r>
            <a:r>
              <a:rPr lang="it-IT" dirty="0" smtClean="0"/>
              <a:t> </a:t>
            </a:r>
            <a:r>
              <a:rPr lang="it-IT" dirty="0" err="1" smtClean="0"/>
              <a:t>laws</a:t>
            </a:r>
            <a:r>
              <a:rPr lang="it-IT" dirty="0" smtClean="0"/>
              <a:t>, PCI-DSS).</a:t>
            </a:r>
          </a:p>
          <a:p>
            <a:pPr lvl="1"/>
            <a:r>
              <a:rPr lang="it-IT" dirty="0" err="1" smtClean="0"/>
              <a:t>Risk</a:t>
            </a:r>
            <a:r>
              <a:rPr lang="it-IT" dirty="0" smtClean="0"/>
              <a:t> Management to </a:t>
            </a:r>
            <a:r>
              <a:rPr lang="it-IT" dirty="0" err="1" smtClean="0"/>
              <a:t>protect</a:t>
            </a:r>
            <a:r>
              <a:rPr lang="it-IT" dirty="0" smtClean="0"/>
              <a:t> the </a:t>
            </a:r>
            <a:r>
              <a:rPr lang="it-IT" dirty="0" err="1" smtClean="0"/>
              <a:t>enterprise</a:t>
            </a:r>
            <a:r>
              <a:rPr lang="it-IT" dirty="0" smtClean="0"/>
              <a:t> (e.g. </a:t>
            </a:r>
            <a:r>
              <a:rPr lang="it-IT" dirty="0" err="1" smtClean="0"/>
              <a:t>known</a:t>
            </a:r>
            <a:r>
              <a:rPr lang="it-IT" dirty="0" smtClean="0"/>
              <a:t> </a:t>
            </a:r>
            <a:r>
              <a:rPr lang="it-IT" dirty="0" err="1" smtClean="0"/>
              <a:t>vulnerabilities</a:t>
            </a:r>
            <a:r>
              <a:rPr lang="it-IT" dirty="0" smtClean="0"/>
              <a:t> first to the </a:t>
            </a:r>
            <a:r>
              <a:rPr lang="it-IT" dirty="0" err="1" smtClean="0"/>
              <a:t>attackers</a:t>
            </a:r>
            <a:r>
              <a:rPr lang="it-IT" dirty="0" smtClean="0"/>
              <a:t> can exploit </a:t>
            </a:r>
            <a:r>
              <a:rPr lang="it-IT" dirty="0" err="1" smtClean="0"/>
              <a:t>them</a:t>
            </a:r>
            <a:r>
              <a:rPr lang="it-IT" dirty="0" smtClean="0"/>
              <a:t>).</a:t>
            </a:r>
          </a:p>
          <a:p>
            <a:r>
              <a:rPr lang="it-IT" dirty="0" err="1" smtClean="0"/>
              <a:t>Define</a:t>
            </a:r>
            <a:r>
              <a:rPr lang="it-IT" dirty="0" smtClean="0"/>
              <a:t> </a:t>
            </a:r>
            <a:r>
              <a:rPr lang="it-IT" dirty="0" err="1" smtClean="0"/>
              <a:t>what</a:t>
            </a:r>
            <a:r>
              <a:rPr lang="it-IT" dirty="0" smtClean="0"/>
              <a:t> </a:t>
            </a:r>
            <a:r>
              <a:rPr lang="it-IT" dirty="0" err="1" smtClean="0"/>
              <a:t>is</a:t>
            </a:r>
            <a:r>
              <a:rPr lang="it-IT" dirty="0" smtClean="0"/>
              <a:t> the business </a:t>
            </a:r>
            <a:r>
              <a:rPr lang="it-IT" dirty="0" err="1" smtClean="0"/>
              <a:t>product</a:t>
            </a:r>
            <a:r>
              <a:rPr lang="it-IT" dirty="0" smtClean="0"/>
              <a:t> (the report), </a:t>
            </a:r>
            <a:r>
              <a:rPr lang="it-IT" dirty="0" smtClean="0"/>
              <a:t>and the </a:t>
            </a:r>
            <a:r>
              <a:rPr lang="it-IT" dirty="0" err="1" smtClean="0"/>
              <a:t>structure</a:t>
            </a:r>
            <a:r>
              <a:rPr lang="it-IT" dirty="0" smtClean="0"/>
              <a:t>, of the </a:t>
            </a:r>
            <a:r>
              <a:rPr lang="it-IT" dirty="0" err="1" smtClean="0"/>
              <a:t>final</a:t>
            </a:r>
            <a:r>
              <a:rPr lang="it-IT" dirty="0" smtClean="0"/>
              <a:t> output of the </a:t>
            </a:r>
            <a:r>
              <a:rPr lang="it-IT" dirty="0" err="1" smtClean="0"/>
              <a:t>project</a:t>
            </a:r>
            <a:r>
              <a:rPr lang="it-IT" dirty="0" smtClean="0"/>
              <a:t>.</a:t>
            </a:r>
            <a:endParaRPr lang="it-IT" dirty="0" smtClean="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E9C67AB-B614-C742-93A2-1DCA2D6D2270}" type="slidenum">
              <a:rPr lang="en-US" smtClean="0"/>
              <a:pPr/>
              <a:t>17</a:t>
            </a:fld>
            <a:endParaRPr lang="en-US" dirty="0"/>
          </a:p>
        </p:txBody>
      </p:sp>
    </p:spTree>
    <p:extLst>
      <p:ext uri="{BB962C8B-B14F-4D97-AF65-F5344CB8AC3E}">
        <p14:creationId xmlns:p14="http://schemas.microsoft.com/office/powerpoint/2010/main" val="3786523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Top </a:t>
            </a:r>
            <a:r>
              <a:rPr lang="it-IT" dirty="0" err="1" smtClean="0"/>
              <a:t>tips</a:t>
            </a:r>
            <a:r>
              <a:rPr lang="it-IT" dirty="0" smtClean="0"/>
              <a:t> - Reporting</a:t>
            </a:r>
            <a:endParaRPr lang="en-US" dirty="0"/>
          </a:p>
        </p:txBody>
      </p:sp>
      <p:sp>
        <p:nvSpPr>
          <p:cNvPr id="3" name="Content Placeholder 2"/>
          <p:cNvSpPr>
            <a:spLocks noGrp="1"/>
          </p:cNvSpPr>
          <p:nvPr>
            <p:ph idx="1"/>
          </p:nvPr>
        </p:nvSpPr>
        <p:spPr/>
        <p:txBody>
          <a:bodyPr>
            <a:normAutofit/>
          </a:bodyPr>
          <a:lstStyle/>
          <a:p>
            <a:r>
              <a:rPr lang="it-IT" dirty="0" err="1" smtClean="0"/>
              <a:t>Is</a:t>
            </a:r>
            <a:r>
              <a:rPr lang="it-IT" dirty="0" smtClean="0"/>
              <a:t> </a:t>
            </a:r>
            <a:r>
              <a:rPr lang="it-IT" dirty="0" err="1" smtClean="0"/>
              <a:t>often</a:t>
            </a:r>
            <a:r>
              <a:rPr lang="it-IT" dirty="0" smtClean="0"/>
              <a:t> </a:t>
            </a:r>
            <a:r>
              <a:rPr lang="it-IT" dirty="0" err="1" smtClean="0"/>
              <a:t>suggested</a:t>
            </a:r>
            <a:r>
              <a:rPr lang="it-IT" dirty="0" smtClean="0"/>
              <a:t> </a:t>
            </a:r>
            <a:r>
              <a:rPr lang="it-IT" dirty="0" err="1" smtClean="0"/>
              <a:t>that</a:t>
            </a:r>
            <a:r>
              <a:rPr lang="it-IT" dirty="0" smtClean="0"/>
              <a:t> the report </a:t>
            </a:r>
            <a:r>
              <a:rPr lang="it-IT" dirty="0" err="1" smtClean="0"/>
              <a:t>will</a:t>
            </a:r>
            <a:r>
              <a:rPr lang="it-IT" dirty="0" smtClean="0"/>
              <a:t> </a:t>
            </a:r>
            <a:r>
              <a:rPr lang="it-IT" dirty="0" err="1" smtClean="0"/>
              <a:t>have</a:t>
            </a:r>
            <a:r>
              <a:rPr lang="it-IT" dirty="0" smtClean="0"/>
              <a:t> </a:t>
            </a:r>
            <a:r>
              <a:rPr lang="it-IT" dirty="0" err="1" smtClean="0"/>
              <a:t>different</a:t>
            </a:r>
            <a:r>
              <a:rPr lang="it-IT" dirty="0" smtClean="0"/>
              <a:t> </a:t>
            </a:r>
            <a:r>
              <a:rPr lang="it-IT" dirty="0" err="1" smtClean="0"/>
              <a:t>levels</a:t>
            </a:r>
            <a:r>
              <a:rPr lang="it-IT" dirty="0" smtClean="0"/>
              <a:t> for </a:t>
            </a:r>
            <a:r>
              <a:rPr lang="it-IT" dirty="0" err="1" smtClean="0"/>
              <a:t>different</a:t>
            </a:r>
            <a:r>
              <a:rPr lang="it-IT" dirty="0" smtClean="0"/>
              <a:t> audience.</a:t>
            </a:r>
          </a:p>
          <a:p>
            <a:pPr lvl="1"/>
            <a:r>
              <a:rPr lang="it-IT" dirty="0" smtClean="0"/>
              <a:t>Executive </a:t>
            </a:r>
            <a:r>
              <a:rPr lang="it-IT" dirty="0" err="1" smtClean="0"/>
              <a:t>Summary</a:t>
            </a:r>
            <a:endParaRPr lang="it-IT" dirty="0" smtClean="0"/>
          </a:p>
          <a:p>
            <a:pPr lvl="1"/>
            <a:r>
              <a:rPr lang="it-IT" dirty="0" err="1" smtClean="0"/>
              <a:t>Methodology</a:t>
            </a:r>
            <a:r>
              <a:rPr lang="it-IT" dirty="0" smtClean="0"/>
              <a:t> and Tools</a:t>
            </a:r>
          </a:p>
          <a:p>
            <a:pPr lvl="1"/>
            <a:r>
              <a:rPr lang="it-IT" dirty="0" smtClean="0"/>
              <a:t>Technical </a:t>
            </a:r>
            <a:r>
              <a:rPr lang="it-IT" dirty="0" err="1" smtClean="0"/>
              <a:t>Summary</a:t>
            </a:r>
            <a:endParaRPr lang="it-IT" dirty="0" smtClean="0"/>
          </a:p>
          <a:p>
            <a:pPr lvl="1"/>
            <a:r>
              <a:rPr lang="it-IT" dirty="0" smtClean="0"/>
              <a:t>Technical </a:t>
            </a:r>
            <a:r>
              <a:rPr lang="it-IT" dirty="0" err="1" smtClean="0"/>
              <a:t>Details</a:t>
            </a:r>
            <a:r>
              <a:rPr lang="it-IT" dirty="0" smtClean="0"/>
              <a:t> (exploits, TOP 10 </a:t>
            </a:r>
            <a:r>
              <a:rPr lang="it-IT" dirty="0" err="1" smtClean="0"/>
              <a:t>mapping</a:t>
            </a:r>
            <a:r>
              <a:rPr lang="it-IT" dirty="0" smtClean="0"/>
              <a:t>, CVSS v2</a:t>
            </a:r>
            <a:r>
              <a:rPr lang="it-IT" dirty="0" smtClean="0"/>
              <a:t>…)</a:t>
            </a:r>
          </a:p>
          <a:p>
            <a:r>
              <a:rPr lang="it-IT" dirty="0" err="1" smtClean="0"/>
              <a:t>Specific</a:t>
            </a:r>
            <a:r>
              <a:rPr lang="it-IT" dirty="0" smtClean="0"/>
              <a:t> </a:t>
            </a:r>
            <a:r>
              <a:rPr lang="it-IT" dirty="0" err="1" smtClean="0"/>
              <a:t>needs</a:t>
            </a:r>
            <a:r>
              <a:rPr lang="it-IT" dirty="0" smtClean="0"/>
              <a:t>? Be Agile!</a:t>
            </a:r>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E9C67AB-B614-C742-93A2-1DCA2D6D2270}" type="slidenum">
              <a:rPr lang="en-US" smtClean="0"/>
              <a:pPr/>
              <a:t>18</a:t>
            </a:fld>
            <a:endParaRPr lang="en-US" dirty="0"/>
          </a:p>
        </p:txBody>
      </p:sp>
    </p:spTree>
    <p:extLst>
      <p:ext uri="{BB962C8B-B14F-4D97-AF65-F5344CB8AC3E}">
        <p14:creationId xmlns:p14="http://schemas.microsoft.com/office/powerpoint/2010/main" val="8297860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err="1" smtClean="0"/>
              <a:t>Question</a:t>
            </a:r>
            <a:r>
              <a:rPr lang="it-IT" dirty="0" smtClean="0"/>
              <a:t> time</a:t>
            </a:r>
            <a:endParaRPr lang="en-US" dirty="0"/>
          </a:p>
        </p:txBody>
      </p:sp>
      <p:sp>
        <p:nvSpPr>
          <p:cNvPr id="3" name="Content Placeholder 2"/>
          <p:cNvSpPr>
            <a:spLocks noGrp="1"/>
          </p:cNvSpPr>
          <p:nvPr>
            <p:ph idx="1"/>
          </p:nvPr>
        </p:nvSpPr>
        <p:spPr>
          <a:xfrm>
            <a:off x="457200" y="1200150"/>
            <a:ext cx="6457406" cy="3096022"/>
          </a:xfrm>
        </p:spPr>
        <p:txBody>
          <a:bodyPr>
            <a:normAutofit/>
          </a:bodyPr>
          <a:lstStyle/>
          <a:p>
            <a:r>
              <a:rPr lang="it-IT" b="1" dirty="0" smtClean="0"/>
              <a:t>Scenario</a:t>
            </a:r>
            <a:r>
              <a:rPr lang="it-IT" dirty="0" smtClean="0"/>
              <a:t>: </a:t>
            </a:r>
            <a:r>
              <a:rPr lang="it-IT" dirty="0" err="1" smtClean="0"/>
              <a:t>You</a:t>
            </a:r>
            <a:r>
              <a:rPr lang="it-IT" dirty="0" smtClean="0"/>
              <a:t> are </a:t>
            </a:r>
            <a:r>
              <a:rPr lang="it-IT" dirty="0" err="1" smtClean="0"/>
              <a:t>asked</a:t>
            </a:r>
            <a:r>
              <a:rPr lang="it-IT" dirty="0" smtClean="0"/>
              <a:t> to test a Web Application, </a:t>
            </a:r>
            <a:r>
              <a:rPr lang="it-IT" dirty="0" err="1" smtClean="0"/>
              <a:t>using</a:t>
            </a:r>
            <a:r>
              <a:rPr lang="it-IT" dirty="0" smtClean="0"/>
              <a:t> OWASP </a:t>
            </a:r>
            <a:r>
              <a:rPr lang="it-IT" dirty="0" err="1" smtClean="0"/>
              <a:t>Testing</a:t>
            </a:r>
            <a:r>
              <a:rPr lang="it-IT" dirty="0" smtClean="0"/>
              <a:t> Guide. The </a:t>
            </a:r>
            <a:r>
              <a:rPr lang="it-IT" dirty="0" err="1" smtClean="0"/>
              <a:t>application</a:t>
            </a:r>
            <a:r>
              <a:rPr lang="it-IT" dirty="0" smtClean="0"/>
              <a:t> </a:t>
            </a:r>
            <a:r>
              <a:rPr lang="it-IT" dirty="0" err="1" smtClean="0"/>
              <a:t>should</a:t>
            </a:r>
            <a:r>
              <a:rPr lang="it-IT" dirty="0" smtClean="0"/>
              <a:t> be 20-40 </a:t>
            </a:r>
            <a:r>
              <a:rPr lang="it-IT" dirty="0" err="1" smtClean="0"/>
              <a:t>dynamic</a:t>
            </a:r>
            <a:r>
              <a:rPr lang="it-IT" dirty="0" smtClean="0"/>
              <a:t> </a:t>
            </a:r>
            <a:r>
              <a:rPr lang="it-IT" dirty="0" err="1" smtClean="0"/>
              <a:t>pages</a:t>
            </a:r>
            <a:r>
              <a:rPr lang="it-IT" dirty="0" smtClean="0"/>
              <a:t> with 2 </a:t>
            </a:r>
            <a:r>
              <a:rPr lang="it-IT" dirty="0" err="1" smtClean="0"/>
              <a:t>different</a:t>
            </a:r>
            <a:r>
              <a:rPr lang="it-IT" dirty="0" smtClean="0"/>
              <a:t> </a:t>
            </a:r>
            <a:r>
              <a:rPr lang="it-IT" dirty="0" err="1" smtClean="0"/>
              <a:t>profiles</a:t>
            </a:r>
            <a:r>
              <a:rPr lang="it-IT" dirty="0" smtClean="0"/>
              <a:t>.</a:t>
            </a:r>
            <a:endParaRPr lang="it-IT" dirty="0" smtClean="0"/>
          </a:p>
          <a:p>
            <a:r>
              <a:rPr lang="it-IT" b="1" dirty="0" err="1" smtClean="0"/>
              <a:t>Questions</a:t>
            </a:r>
            <a:r>
              <a:rPr lang="it-IT" dirty="0" smtClean="0"/>
              <a:t>: </a:t>
            </a:r>
            <a:r>
              <a:rPr lang="it-IT" dirty="0" err="1" smtClean="0"/>
              <a:t>who</a:t>
            </a:r>
            <a:r>
              <a:rPr lang="it-IT" dirty="0" smtClean="0"/>
              <a:t> </a:t>
            </a:r>
            <a:r>
              <a:rPr lang="it-IT" dirty="0" err="1" smtClean="0"/>
              <a:t>have</a:t>
            </a:r>
            <a:r>
              <a:rPr lang="it-IT" dirty="0" smtClean="0"/>
              <a:t> to do the </a:t>
            </a:r>
            <a:r>
              <a:rPr lang="it-IT" dirty="0" smtClean="0"/>
              <a:t>estimate? </a:t>
            </a:r>
            <a:r>
              <a:rPr lang="it-IT" dirty="0" err="1" smtClean="0"/>
              <a:t>Other</a:t>
            </a:r>
            <a:r>
              <a:rPr lang="it-IT" dirty="0" smtClean="0"/>
              <a:t> </a:t>
            </a:r>
            <a:r>
              <a:rPr lang="it-IT" dirty="0" err="1" smtClean="0"/>
              <a:t>requirements</a:t>
            </a:r>
            <a:r>
              <a:rPr lang="it-IT" dirty="0" smtClean="0"/>
              <a:t> to </a:t>
            </a:r>
            <a:r>
              <a:rPr lang="it-IT" dirty="0" err="1" smtClean="0"/>
              <a:t>ask</a:t>
            </a:r>
            <a:r>
              <a:rPr lang="it-IT" dirty="0"/>
              <a:t>?</a:t>
            </a:r>
            <a:endParaRPr lang="it-IT" dirty="0" smtClean="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E9C67AB-B614-C742-93A2-1DCA2D6D2270}" type="slidenum">
              <a:rPr lang="en-US" smtClean="0"/>
              <a:pPr/>
              <a:t>19</a:t>
            </a:fld>
            <a:endParaRPr lang="en-US" dirty="0"/>
          </a:p>
        </p:txBody>
      </p:sp>
      <p:sp>
        <p:nvSpPr>
          <p:cNvPr id="6" name="TextBox 5"/>
          <p:cNvSpPr txBox="1"/>
          <p:nvPr/>
        </p:nvSpPr>
        <p:spPr>
          <a:xfrm>
            <a:off x="6825728" y="356347"/>
            <a:ext cx="1387736" cy="4093428"/>
          </a:xfrm>
          <a:prstGeom prst="rect">
            <a:avLst/>
          </a:prstGeom>
          <a:noFill/>
        </p:spPr>
        <p:txBody>
          <a:bodyPr wrap="square" rtlCol="0">
            <a:spAutoFit/>
          </a:bodyPr>
          <a:lstStyle/>
          <a:p>
            <a:r>
              <a:rPr lang="it-IT" sz="26000" b="1" dirty="0">
                <a:solidFill>
                  <a:srgbClr val="6F5D2B"/>
                </a:solidFill>
                <a:latin typeface="Arial" pitchFamily="34" charset="0"/>
                <a:ea typeface="+mj-ea"/>
                <a:cs typeface="Arial" pitchFamily="34" charset="0"/>
              </a:rPr>
              <a:t>?</a:t>
            </a:r>
            <a:endParaRPr lang="en-US" sz="26000" b="1" dirty="0">
              <a:solidFill>
                <a:srgbClr val="6F5D2B"/>
              </a:solidFill>
              <a:latin typeface="Arial" pitchFamily="34" charset="0"/>
              <a:ea typeface="+mj-ea"/>
              <a:cs typeface="Arial" pitchFamily="34" charset="0"/>
            </a:endParaRPr>
          </a:p>
        </p:txBody>
      </p:sp>
    </p:spTree>
    <p:extLst>
      <p:ext uri="{BB962C8B-B14F-4D97-AF65-F5344CB8AC3E}">
        <p14:creationId xmlns:p14="http://schemas.microsoft.com/office/powerpoint/2010/main" val="2264621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smtClean="0"/>
              <a:t>whoami</a:t>
            </a:r>
            <a:r>
              <a:rPr lang="it-IT" dirty="0" smtClean="0"/>
              <a:t> </a:t>
            </a:r>
            <a:r>
              <a:rPr lang="it-IT" dirty="0" smtClean="0"/>
              <a:t># Simone Onofri</a:t>
            </a:r>
            <a:endParaRPr lang="en-US" dirty="0"/>
          </a:p>
        </p:txBody>
      </p:sp>
      <p:sp>
        <p:nvSpPr>
          <p:cNvPr id="3" name="Content Placeholder 2"/>
          <p:cNvSpPr>
            <a:spLocks noGrp="1"/>
          </p:cNvSpPr>
          <p:nvPr>
            <p:ph idx="1"/>
          </p:nvPr>
        </p:nvSpPr>
        <p:spPr>
          <a:xfrm>
            <a:off x="457200" y="1200150"/>
            <a:ext cx="5351929" cy="3096022"/>
          </a:xfrm>
        </p:spPr>
        <p:txBody>
          <a:bodyPr>
            <a:normAutofit fontScale="92500" lnSpcReduction="10000"/>
          </a:bodyPr>
          <a:lstStyle/>
          <a:p>
            <a:r>
              <a:rPr lang="it-IT" b="1" dirty="0" smtClean="0"/>
              <a:t>Security Business Consultant </a:t>
            </a:r>
            <a:r>
              <a:rPr lang="it-IT" dirty="0" err="1" smtClean="0"/>
              <a:t>at</a:t>
            </a:r>
            <a:r>
              <a:rPr lang="it-IT" b="1" dirty="0" smtClean="0"/>
              <a:t> </a:t>
            </a:r>
            <a:r>
              <a:rPr lang="it-IT" b="1" dirty="0" err="1" smtClean="0">
                <a:solidFill>
                  <a:srgbClr val="8B1913"/>
                </a:solidFill>
              </a:rPr>
              <a:t>Hewlett</a:t>
            </a:r>
            <a:r>
              <a:rPr lang="it-IT" b="1" dirty="0" smtClean="0">
                <a:solidFill>
                  <a:srgbClr val="8B1913"/>
                </a:solidFill>
              </a:rPr>
              <a:t> </a:t>
            </a:r>
            <a:r>
              <a:rPr lang="it-IT" b="1" dirty="0" err="1" smtClean="0">
                <a:solidFill>
                  <a:srgbClr val="8B1913"/>
                </a:solidFill>
              </a:rPr>
              <a:t>Packard</a:t>
            </a:r>
            <a:r>
              <a:rPr lang="it-IT" b="1" dirty="0" smtClean="0">
                <a:solidFill>
                  <a:srgbClr val="8B1913"/>
                </a:solidFill>
              </a:rPr>
              <a:t> </a:t>
            </a:r>
            <a:r>
              <a:rPr lang="it-IT" b="1" dirty="0" smtClean="0">
                <a:solidFill>
                  <a:srgbClr val="8B1913"/>
                </a:solidFill>
              </a:rPr>
              <a:t>Enterprise</a:t>
            </a:r>
            <a:endParaRPr lang="it-IT" b="1" dirty="0" smtClean="0">
              <a:solidFill>
                <a:srgbClr val="8B1913"/>
              </a:solidFill>
            </a:endParaRPr>
          </a:p>
          <a:p>
            <a:r>
              <a:rPr lang="it-IT" b="1" dirty="0" err="1" smtClean="0"/>
              <a:t>Director</a:t>
            </a:r>
            <a:r>
              <a:rPr lang="it-IT" dirty="0" smtClean="0"/>
              <a:t> </a:t>
            </a:r>
            <a:r>
              <a:rPr lang="it-IT" dirty="0" err="1" smtClean="0"/>
              <a:t>at</a:t>
            </a:r>
            <a:r>
              <a:rPr lang="it-IT" dirty="0" smtClean="0"/>
              <a:t> </a:t>
            </a:r>
            <a:r>
              <a:rPr lang="it-IT" b="1" dirty="0">
                <a:solidFill>
                  <a:srgbClr val="8B1913"/>
                </a:solidFill>
              </a:rPr>
              <a:t>DSDM </a:t>
            </a:r>
            <a:r>
              <a:rPr lang="it-IT" b="1" dirty="0" err="1">
                <a:solidFill>
                  <a:srgbClr val="8B1913"/>
                </a:solidFill>
              </a:rPr>
              <a:t>Consortium</a:t>
            </a:r>
            <a:endParaRPr lang="it-IT" b="1" dirty="0">
              <a:solidFill>
                <a:srgbClr val="8B1913"/>
              </a:solidFill>
            </a:endParaRPr>
          </a:p>
          <a:p>
            <a:endParaRPr lang="it-IT" dirty="0" smtClean="0"/>
          </a:p>
          <a:p>
            <a:r>
              <a:rPr lang="it-IT" dirty="0" err="1" smtClean="0"/>
              <a:t>Volunteer</a:t>
            </a:r>
            <a:r>
              <a:rPr lang="it-IT" dirty="0" smtClean="0"/>
              <a:t>: </a:t>
            </a:r>
            <a:r>
              <a:rPr lang="it-IT" b="1" dirty="0" smtClean="0">
                <a:solidFill>
                  <a:srgbClr val="8B1913"/>
                </a:solidFill>
              </a:rPr>
              <a:t>OWASP </a:t>
            </a:r>
            <a:r>
              <a:rPr lang="it-IT" dirty="0"/>
              <a:t>(Author TG v4), </a:t>
            </a:r>
            <a:r>
              <a:rPr lang="it-IT" b="1" dirty="0"/>
              <a:t>CoderDojo</a:t>
            </a:r>
            <a:r>
              <a:rPr lang="it-IT" dirty="0"/>
              <a:t>…</a:t>
            </a:r>
          </a:p>
          <a:p>
            <a:r>
              <a:rPr lang="it-IT" dirty="0" err="1"/>
              <a:t>Certs</a:t>
            </a:r>
            <a:r>
              <a:rPr lang="it-IT" dirty="0"/>
              <a:t>: </a:t>
            </a:r>
            <a:r>
              <a:rPr lang="it-IT" b="1" dirty="0"/>
              <a:t>PRINCE2®, </a:t>
            </a:r>
            <a:r>
              <a:rPr lang="it-IT" b="1" dirty="0">
                <a:solidFill>
                  <a:srgbClr val="8B1913"/>
                </a:solidFill>
              </a:rPr>
              <a:t>Agile Project </a:t>
            </a:r>
            <a:r>
              <a:rPr lang="it-IT" b="1" dirty="0" smtClean="0">
                <a:solidFill>
                  <a:srgbClr val="8B1913"/>
                </a:solidFill>
              </a:rPr>
              <a:t>Managemen</a:t>
            </a:r>
            <a:r>
              <a:rPr lang="it-IT" b="1" dirty="0">
                <a:solidFill>
                  <a:srgbClr val="8B1913"/>
                </a:solidFill>
              </a:rPr>
              <a:t>t</a:t>
            </a:r>
            <a:r>
              <a:rPr lang="it-IT" b="1" dirty="0" smtClean="0">
                <a:solidFill>
                  <a:srgbClr val="8B1913"/>
                </a:solidFill>
              </a:rPr>
              <a:t>®</a:t>
            </a:r>
            <a:r>
              <a:rPr lang="it-IT" dirty="0" smtClean="0"/>
              <a:t>,</a:t>
            </a:r>
            <a:r>
              <a:rPr lang="it-IT" b="1" dirty="0" smtClean="0">
                <a:solidFill>
                  <a:srgbClr val="8B1913"/>
                </a:solidFill>
              </a:rPr>
              <a:t> </a:t>
            </a:r>
            <a:r>
              <a:rPr lang="it-IT" b="1" dirty="0" smtClean="0"/>
              <a:t>ITIL</a:t>
            </a:r>
            <a:r>
              <a:rPr lang="it-IT" dirty="0" smtClean="0"/>
              <a:t>, </a:t>
            </a:r>
            <a:r>
              <a:rPr lang="it-IT" b="1" dirty="0" err="1">
                <a:solidFill>
                  <a:srgbClr val="8B1913"/>
                </a:solidFill>
              </a:rPr>
              <a:t>Certified</a:t>
            </a:r>
            <a:r>
              <a:rPr lang="it-IT" b="1" dirty="0">
                <a:solidFill>
                  <a:srgbClr val="8B1913"/>
                </a:solidFill>
              </a:rPr>
              <a:t> </a:t>
            </a:r>
            <a:r>
              <a:rPr lang="it-IT" b="1" dirty="0" err="1" smtClean="0">
                <a:solidFill>
                  <a:srgbClr val="8B1913"/>
                </a:solidFill>
              </a:rPr>
              <a:t>ScrumMaster</a:t>
            </a:r>
            <a:r>
              <a:rPr lang="it-IT" b="1" dirty="0" smtClean="0">
                <a:solidFill>
                  <a:srgbClr val="8B1913"/>
                </a:solidFill>
              </a:rPr>
              <a:t>®</a:t>
            </a:r>
            <a:r>
              <a:rPr lang="it-IT" dirty="0" smtClean="0"/>
              <a:t>, ISO 27001…</a:t>
            </a:r>
            <a:endParaRPr lang="en-US" dirty="0"/>
          </a:p>
        </p:txBody>
      </p:sp>
      <p:sp>
        <p:nvSpPr>
          <p:cNvPr id="4" name="Footer Placeholder 3"/>
          <p:cNvSpPr>
            <a:spLocks noGrp="1"/>
          </p:cNvSpPr>
          <p:nvPr>
            <p:ph type="ftr" sz="quarter" idx="11"/>
          </p:nvPr>
        </p:nvSpPr>
        <p:spPr>
          <a:xfrm>
            <a:off x="2895600" y="4433093"/>
            <a:ext cx="3581401" cy="273844"/>
          </a:xfrm>
        </p:spPr>
        <p:txBody>
          <a:bodyPr/>
          <a:lstStyle/>
          <a:p>
            <a:r>
              <a:rPr lang="en-US" b="1" dirty="0" smtClean="0"/>
              <a:t>Disclaimer</a:t>
            </a:r>
            <a:r>
              <a:rPr lang="en-US" dirty="0" smtClean="0"/>
              <a:t>: The </a:t>
            </a:r>
            <a:r>
              <a:rPr lang="en-US" dirty="0"/>
              <a:t>opinions expressed in this presentation and on the following slides are solely those of the </a:t>
            </a:r>
            <a:r>
              <a:rPr lang="en-US" dirty="0" smtClean="0"/>
              <a:t>presenter</a:t>
            </a:r>
            <a:r>
              <a:rPr lang="en-GB" dirty="0" smtClean="0"/>
              <a:t>. </a:t>
            </a:r>
            <a:r>
              <a:rPr lang="en-US" dirty="0" smtClean="0"/>
              <a:t>Any </a:t>
            </a:r>
            <a:r>
              <a:rPr lang="en-US" dirty="0"/>
              <a:t>reference to events or persons is purely coincidental</a:t>
            </a:r>
          </a:p>
          <a:p>
            <a:r>
              <a:rPr lang="en-US" dirty="0"/>
              <a:t/>
            </a:r>
            <a:br>
              <a:rPr lang="en-US" dirty="0"/>
            </a:br>
            <a:r>
              <a:rPr lang="en-GB" dirty="0" smtClean="0"/>
              <a:t> </a:t>
            </a:r>
            <a:endParaRPr lang="en-US" dirty="0"/>
          </a:p>
        </p:txBody>
      </p:sp>
      <p:sp>
        <p:nvSpPr>
          <p:cNvPr id="5" name="Slide Number Placeholder 4"/>
          <p:cNvSpPr>
            <a:spLocks noGrp="1"/>
          </p:cNvSpPr>
          <p:nvPr>
            <p:ph type="sldNum" sz="quarter" idx="12"/>
          </p:nvPr>
        </p:nvSpPr>
        <p:spPr/>
        <p:txBody>
          <a:bodyPr/>
          <a:lstStyle/>
          <a:p>
            <a:fld id="{BE9C67AB-B614-C742-93A2-1DCA2D6D2270}" type="slidenum">
              <a:rPr lang="en-US" smtClean="0"/>
              <a:pPr/>
              <a:t>2</a:t>
            </a:fld>
            <a:endParaRPr lang="en-US" dirty="0"/>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129" y="756273"/>
            <a:ext cx="3010705" cy="3010705"/>
          </a:xfrm>
          <a:prstGeom prst="rect">
            <a:avLst/>
          </a:prstGeom>
        </p:spPr>
      </p:pic>
    </p:spTree>
    <p:extLst>
      <p:ext uri="{BB962C8B-B14F-4D97-AF65-F5344CB8AC3E}">
        <p14:creationId xmlns:p14="http://schemas.microsoft.com/office/powerpoint/2010/main" val="1897267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Top </a:t>
            </a:r>
            <a:r>
              <a:rPr lang="it-IT" dirty="0" err="1" smtClean="0"/>
              <a:t>tips</a:t>
            </a:r>
            <a:r>
              <a:rPr lang="it-IT" dirty="0" smtClean="0"/>
              <a:t> – </a:t>
            </a:r>
            <a:r>
              <a:rPr lang="it-IT" dirty="0" err="1" smtClean="0"/>
              <a:t>Estimates</a:t>
            </a:r>
            <a:r>
              <a:rPr lang="it-IT" dirty="0" smtClean="0"/>
              <a:t>!</a:t>
            </a:r>
            <a:endParaRPr lang="en-US" dirty="0"/>
          </a:p>
        </p:txBody>
      </p:sp>
      <p:sp>
        <p:nvSpPr>
          <p:cNvPr id="3" name="Content Placeholder 2"/>
          <p:cNvSpPr>
            <a:spLocks noGrp="1"/>
          </p:cNvSpPr>
          <p:nvPr>
            <p:ph idx="1"/>
          </p:nvPr>
        </p:nvSpPr>
        <p:spPr>
          <a:xfrm>
            <a:off x="457200" y="1200150"/>
            <a:ext cx="6291943" cy="3096022"/>
          </a:xfrm>
        </p:spPr>
        <p:txBody>
          <a:bodyPr>
            <a:normAutofit lnSpcReduction="10000"/>
          </a:bodyPr>
          <a:lstStyle/>
          <a:p>
            <a:pPr>
              <a:spcBef>
                <a:spcPts val="500"/>
              </a:spcBef>
              <a:buSzPct val="100000"/>
              <a:buFontTx/>
              <a:buChar char="•"/>
            </a:pPr>
            <a:r>
              <a:rPr lang="it-IT" altLang="en-US" sz="1800" b="1" dirty="0" err="1" smtClean="0"/>
              <a:t>Ask</a:t>
            </a:r>
            <a:r>
              <a:rPr lang="it-IT" altLang="en-US" sz="1800" b="1" dirty="0" smtClean="0"/>
              <a:t> for a </a:t>
            </a:r>
            <a:r>
              <a:rPr lang="it-IT" altLang="en-US" sz="1800" b="1" dirty="0" err="1" smtClean="0"/>
              <a:t>lot</a:t>
            </a:r>
            <a:r>
              <a:rPr lang="it-IT" altLang="en-US" sz="1800" b="1" dirty="0" smtClean="0"/>
              <a:t> of information </a:t>
            </a:r>
            <a:r>
              <a:rPr lang="it-IT" altLang="en-US" sz="1800" b="1" dirty="0" err="1" smtClean="0"/>
              <a:t>as</a:t>
            </a:r>
            <a:r>
              <a:rPr lang="it-IT" altLang="en-US" sz="1800" b="1" dirty="0" smtClean="0"/>
              <a:t> </a:t>
            </a:r>
            <a:r>
              <a:rPr lang="it-IT" altLang="en-US" sz="1800" b="1" dirty="0" err="1" smtClean="0"/>
              <a:t>possible</a:t>
            </a:r>
            <a:r>
              <a:rPr lang="it-IT" altLang="en-US" sz="1800" b="1" dirty="0" smtClean="0"/>
              <a:t>: </a:t>
            </a:r>
            <a:r>
              <a:rPr lang="it-IT" altLang="en-US" sz="1800" dirty="0" err="1" smtClean="0"/>
              <a:t>technology</a:t>
            </a:r>
            <a:r>
              <a:rPr lang="it-IT" altLang="en-US" sz="1800" dirty="0" smtClean="0"/>
              <a:t> </a:t>
            </a:r>
            <a:r>
              <a:rPr lang="it-IT" altLang="en-US" sz="1800" dirty="0" err="1" smtClean="0"/>
              <a:t>used</a:t>
            </a:r>
            <a:r>
              <a:rPr lang="it-IT" altLang="en-US" sz="1800" dirty="0" smtClean="0"/>
              <a:t>, </a:t>
            </a:r>
          </a:p>
          <a:p>
            <a:pPr>
              <a:spcBef>
                <a:spcPts val="500"/>
              </a:spcBef>
              <a:buSzPct val="100000"/>
              <a:buFontTx/>
              <a:buChar char="•"/>
            </a:pPr>
            <a:r>
              <a:rPr lang="it-IT" altLang="en-US" sz="1800" b="1" dirty="0" err="1" smtClean="0"/>
              <a:t>Who</a:t>
            </a:r>
            <a:r>
              <a:rPr lang="it-IT" altLang="en-US" sz="1800" b="1" dirty="0" smtClean="0"/>
              <a:t>? </a:t>
            </a:r>
            <a:r>
              <a:rPr lang="it-IT" altLang="en-US" sz="1400" b="1" dirty="0" smtClean="0"/>
              <a:t>Technical </a:t>
            </a:r>
            <a:r>
              <a:rPr lang="it-IT" altLang="en-US" sz="1400" b="1" dirty="0" err="1" smtClean="0"/>
              <a:t>guys</a:t>
            </a:r>
            <a:r>
              <a:rPr lang="it-IT" altLang="en-US" sz="1400" b="1" dirty="0" smtClean="0"/>
              <a:t>/</a:t>
            </a:r>
            <a:r>
              <a:rPr lang="it-IT" altLang="en-US" sz="1400" b="1" dirty="0" err="1" smtClean="0"/>
              <a:t>girls</a:t>
            </a:r>
            <a:r>
              <a:rPr lang="it-IT" altLang="en-US" sz="1400" b="1" dirty="0" smtClean="0"/>
              <a:t>!!!</a:t>
            </a:r>
            <a:endParaRPr lang="it-IT" altLang="en-US" sz="1400" b="1" dirty="0" smtClean="0"/>
          </a:p>
          <a:p>
            <a:pPr>
              <a:spcBef>
                <a:spcPts val="500"/>
              </a:spcBef>
              <a:buSzPct val="100000"/>
              <a:buFontTx/>
              <a:buChar char="•"/>
            </a:pPr>
            <a:r>
              <a:rPr lang="it-IT" altLang="en-US" sz="1800" b="1" dirty="0" smtClean="0"/>
              <a:t>Active/</a:t>
            </a:r>
            <a:r>
              <a:rPr lang="it-IT" altLang="en-US" sz="1800" b="1" dirty="0" err="1" smtClean="0"/>
              <a:t>Idle</a:t>
            </a:r>
            <a:r>
              <a:rPr lang="it-IT" altLang="en-US" sz="1800" b="1" dirty="0" smtClean="0"/>
              <a:t> </a:t>
            </a:r>
            <a:r>
              <a:rPr lang="it-IT" altLang="en-US" sz="1800" b="1" dirty="0" smtClean="0"/>
              <a:t>time? </a:t>
            </a:r>
            <a:r>
              <a:rPr lang="it-IT" altLang="en-US" sz="1400" b="1" dirty="0" smtClean="0"/>
              <a:t>People </a:t>
            </a:r>
            <a:r>
              <a:rPr lang="it-IT" altLang="en-US" sz="1400" b="1" dirty="0" smtClean="0"/>
              <a:t>are </a:t>
            </a:r>
            <a:r>
              <a:rPr lang="it-IT" altLang="en-US" sz="1400" b="1" dirty="0" err="1" smtClean="0"/>
              <a:t>active</a:t>
            </a:r>
            <a:r>
              <a:rPr lang="it-IT" altLang="en-US" sz="1400" b="1" dirty="0" smtClean="0"/>
              <a:t> </a:t>
            </a:r>
            <a:r>
              <a:rPr lang="it-IT" altLang="en-US" sz="1400" b="1" dirty="0" err="1" smtClean="0"/>
              <a:t>often</a:t>
            </a:r>
            <a:r>
              <a:rPr lang="it-IT" altLang="en-US" sz="1400" b="1" dirty="0" smtClean="0"/>
              <a:t> </a:t>
            </a:r>
            <a:r>
              <a:rPr lang="it-IT" altLang="en-US" sz="1400" b="1" dirty="0" err="1" smtClean="0"/>
              <a:t>about</a:t>
            </a:r>
            <a:r>
              <a:rPr lang="it-IT" altLang="en-US" sz="1400" b="1" dirty="0" smtClean="0"/>
              <a:t> 80%</a:t>
            </a:r>
            <a:endParaRPr lang="it-IT" altLang="en-US" b="1" dirty="0"/>
          </a:p>
          <a:p>
            <a:pPr>
              <a:spcBef>
                <a:spcPts val="500"/>
              </a:spcBef>
              <a:buSzPct val="100000"/>
              <a:buFontTx/>
              <a:buChar char="•"/>
            </a:pPr>
            <a:r>
              <a:rPr lang="it-IT" altLang="en-US" sz="1800" b="1" dirty="0" smtClean="0"/>
              <a:t>Report </a:t>
            </a:r>
            <a:r>
              <a:rPr lang="it-IT" altLang="en-US" sz="1800" b="1" dirty="0" err="1" smtClean="0"/>
              <a:t>warning</a:t>
            </a:r>
            <a:r>
              <a:rPr lang="it-IT" altLang="en-US" sz="1800" b="1" dirty="0" smtClean="0"/>
              <a:t> </a:t>
            </a:r>
            <a:r>
              <a:rPr lang="en-US" altLang="en-US" sz="1400" b="1" dirty="0" smtClean="0"/>
              <a:t>the </a:t>
            </a:r>
            <a:r>
              <a:rPr lang="en-US" altLang="en-US" sz="1400" b="1" dirty="0"/>
              <a:t>writing of the report can take about half the time of </a:t>
            </a:r>
            <a:r>
              <a:rPr lang="en-US" altLang="en-US" sz="1400" b="1" dirty="0" smtClean="0"/>
              <a:t>technical </a:t>
            </a:r>
            <a:r>
              <a:rPr lang="en-US" altLang="en-US" sz="1400" b="1" dirty="0" err="1" smtClean="0"/>
              <a:t>activies</a:t>
            </a:r>
            <a:endParaRPr lang="en-US" altLang="en-US" sz="1400" b="1" dirty="0" smtClean="0"/>
          </a:p>
          <a:p>
            <a:pPr>
              <a:spcBef>
                <a:spcPts val="500"/>
              </a:spcBef>
              <a:buSzPct val="100000"/>
              <a:buFontTx/>
              <a:buChar char="•"/>
            </a:pPr>
            <a:r>
              <a:rPr lang="it-IT" altLang="en-US" sz="1800" b="1" dirty="0" smtClean="0"/>
              <a:t>Remote/on-site </a:t>
            </a:r>
            <a:r>
              <a:rPr lang="it-IT" altLang="en-US" sz="1400" b="1" dirty="0" smtClean="0"/>
              <a:t>Travel </a:t>
            </a:r>
            <a:r>
              <a:rPr lang="it-IT" altLang="en-US" sz="1400" b="1" dirty="0" smtClean="0"/>
              <a:t>time?</a:t>
            </a:r>
          </a:p>
          <a:p>
            <a:pPr>
              <a:spcBef>
                <a:spcPts val="500"/>
              </a:spcBef>
              <a:buSzPct val="100000"/>
              <a:buFontTx/>
              <a:buChar char="•"/>
            </a:pPr>
            <a:r>
              <a:rPr lang="it-IT" altLang="en-US" sz="1800" b="1" dirty="0" err="1" smtClean="0"/>
              <a:t>Specific</a:t>
            </a:r>
            <a:r>
              <a:rPr lang="it-IT" altLang="en-US" sz="1800" b="1" dirty="0" smtClean="0"/>
              <a:t> </a:t>
            </a:r>
            <a:r>
              <a:rPr lang="it-IT" altLang="en-US" sz="1800" b="1" dirty="0" err="1" smtClean="0"/>
              <a:t>timeframe</a:t>
            </a:r>
            <a:r>
              <a:rPr lang="it-IT" altLang="en-US" sz="1800" b="1" dirty="0" smtClean="0"/>
              <a:t>? </a:t>
            </a:r>
            <a:r>
              <a:rPr lang="it-IT" altLang="en-US" sz="1800" dirty="0" err="1" smtClean="0"/>
              <a:t>As</a:t>
            </a:r>
            <a:r>
              <a:rPr lang="it-IT" altLang="en-US" sz="1800" dirty="0" smtClean="0"/>
              <a:t> a </a:t>
            </a:r>
            <a:r>
              <a:rPr lang="it-IT" altLang="en-US" sz="1800" dirty="0" err="1" smtClean="0"/>
              <a:t>risk</a:t>
            </a:r>
            <a:r>
              <a:rPr lang="it-IT" altLang="en-US" sz="1800" dirty="0" smtClean="0"/>
              <a:t> </a:t>
            </a:r>
            <a:r>
              <a:rPr lang="it-IT" altLang="en-US" sz="1800" dirty="0" err="1" smtClean="0"/>
              <a:t>reduction</a:t>
            </a:r>
            <a:r>
              <a:rPr lang="it-IT" altLang="en-US" sz="1800" dirty="0" smtClean="0"/>
              <a:t> and </a:t>
            </a:r>
            <a:r>
              <a:rPr lang="it-IT" altLang="en-US" sz="1800" dirty="0" err="1" smtClean="0"/>
              <a:t>possibility</a:t>
            </a:r>
            <a:r>
              <a:rPr lang="it-IT" altLang="en-US" sz="1800" dirty="0" smtClean="0"/>
              <a:t> to </a:t>
            </a:r>
            <a:r>
              <a:rPr lang="it-IT" altLang="en-US" sz="1800" dirty="0" err="1" smtClean="0"/>
              <a:t>run</a:t>
            </a:r>
            <a:r>
              <a:rPr lang="it-IT" altLang="en-US" sz="1800" dirty="0" smtClean="0"/>
              <a:t> </a:t>
            </a:r>
            <a:r>
              <a:rPr lang="it-IT" altLang="en-US" sz="1800" dirty="0" err="1" smtClean="0"/>
              <a:t>automatic</a:t>
            </a:r>
            <a:r>
              <a:rPr lang="it-IT" altLang="en-US" sz="1800" dirty="0" smtClean="0"/>
              <a:t> </a:t>
            </a:r>
            <a:r>
              <a:rPr lang="it-IT" altLang="en-US" sz="1800" dirty="0" err="1" smtClean="0"/>
              <a:t>tools</a:t>
            </a:r>
            <a:r>
              <a:rPr lang="it-IT" altLang="en-US" sz="1800" dirty="0" smtClean="0"/>
              <a:t> H24.</a:t>
            </a:r>
          </a:p>
          <a:p>
            <a:pPr>
              <a:spcBef>
                <a:spcPts val="500"/>
              </a:spcBef>
              <a:buSzPct val="100000"/>
              <a:buFontTx/>
              <a:buChar char="•"/>
            </a:pPr>
            <a:r>
              <a:rPr lang="it-IT" altLang="en-US" sz="1800" b="1" dirty="0" smtClean="0"/>
              <a:t>Project </a:t>
            </a:r>
            <a:r>
              <a:rPr lang="it-IT" altLang="en-US" sz="1800" b="1" dirty="0" smtClean="0"/>
              <a:t>Management </a:t>
            </a:r>
            <a:r>
              <a:rPr lang="it-IT" altLang="en-US" sz="1800" b="1" dirty="0" smtClean="0"/>
              <a:t>Time/</a:t>
            </a:r>
            <a:r>
              <a:rPr lang="it-IT" altLang="en-US" sz="1800" b="1" dirty="0" err="1" smtClean="0"/>
              <a:t>Meetings</a:t>
            </a:r>
            <a:r>
              <a:rPr lang="it-IT" altLang="en-US" sz="1800" b="1" dirty="0" smtClean="0"/>
              <a:t>/</a:t>
            </a:r>
            <a:r>
              <a:rPr lang="it-IT" altLang="en-US" sz="1800" b="1" dirty="0" err="1" smtClean="0"/>
              <a:t>Writing</a:t>
            </a:r>
            <a:r>
              <a:rPr lang="it-IT" altLang="en-US" sz="1800" b="1" dirty="0" smtClean="0"/>
              <a:t>? </a:t>
            </a:r>
            <a:endParaRPr lang="it-IT" altLang="en-US" sz="1800" b="1" dirty="0" smtClean="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E9C67AB-B614-C742-93A2-1DCA2D6D2270}" type="slidenum">
              <a:rPr lang="en-US" smtClean="0"/>
              <a:pPr/>
              <a:t>20</a:t>
            </a:fld>
            <a:endParaRPr lang="en-US" dirty="0"/>
          </a:p>
        </p:txBody>
      </p:sp>
      <p:sp>
        <p:nvSpPr>
          <p:cNvPr id="6" name="TextBox 5"/>
          <p:cNvSpPr txBox="1"/>
          <p:nvPr/>
        </p:nvSpPr>
        <p:spPr>
          <a:xfrm>
            <a:off x="6088829" y="202744"/>
            <a:ext cx="1387736" cy="4093428"/>
          </a:xfrm>
          <a:prstGeom prst="rect">
            <a:avLst/>
          </a:prstGeom>
          <a:noFill/>
        </p:spPr>
        <p:txBody>
          <a:bodyPr wrap="square" rtlCol="0">
            <a:spAutoFit/>
          </a:bodyPr>
          <a:lstStyle/>
          <a:p>
            <a:r>
              <a:rPr lang="it-IT" sz="26000" b="1" dirty="0" smtClean="0">
                <a:solidFill>
                  <a:srgbClr val="6F5D2B"/>
                </a:solidFill>
                <a:latin typeface="Arial" pitchFamily="34" charset="0"/>
                <a:ea typeface="+mj-ea"/>
                <a:cs typeface="Arial" pitchFamily="34" charset="0"/>
                <a:sym typeface="Webdings" panose="05030102010509060703" pitchFamily="18" charset="2"/>
              </a:rPr>
              <a:t></a:t>
            </a:r>
            <a:endParaRPr lang="en-US" sz="26000" b="1" dirty="0">
              <a:solidFill>
                <a:srgbClr val="6F5D2B"/>
              </a:solidFill>
              <a:latin typeface="Arial" pitchFamily="34" charset="0"/>
              <a:ea typeface="+mj-ea"/>
              <a:cs typeface="Arial" pitchFamily="34" charset="0"/>
            </a:endParaRPr>
          </a:p>
        </p:txBody>
      </p:sp>
    </p:spTree>
    <p:extLst>
      <p:ext uri="{BB962C8B-B14F-4D97-AF65-F5344CB8AC3E}">
        <p14:creationId xmlns:p14="http://schemas.microsoft.com/office/powerpoint/2010/main" val="17659366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Agile </a:t>
            </a:r>
            <a:r>
              <a:rPr lang="it-IT" dirty="0" err="1" smtClean="0"/>
              <a:t>is</a:t>
            </a:r>
            <a:r>
              <a:rPr lang="it-IT" dirty="0" smtClean="0"/>
              <a:t> </a:t>
            </a:r>
            <a:r>
              <a:rPr lang="it-IT" dirty="0" err="1" smtClean="0"/>
              <a:t>your</a:t>
            </a:r>
            <a:r>
              <a:rPr lang="it-IT" dirty="0" smtClean="0"/>
              <a:t> friend</a:t>
            </a:r>
            <a:endParaRPr lang="en-US" dirty="0"/>
          </a:p>
        </p:txBody>
      </p:sp>
      <p:sp>
        <p:nvSpPr>
          <p:cNvPr id="3" name="Content Placeholder 2"/>
          <p:cNvSpPr>
            <a:spLocks noGrp="1"/>
          </p:cNvSpPr>
          <p:nvPr>
            <p:ph idx="1"/>
          </p:nvPr>
        </p:nvSpPr>
        <p:spPr/>
        <p:txBody>
          <a:bodyPr/>
          <a:lstStyle/>
          <a:p>
            <a:pPr marL="0" indent="0" algn="ctr">
              <a:buNone/>
            </a:pPr>
            <a:r>
              <a:rPr lang="it-IT" dirty="0" smtClean="0"/>
              <a:t>«</a:t>
            </a:r>
            <a:r>
              <a:rPr lang="it-IT" dirty="0" err="1" smtClean="0"/>
              <a:t>We</a:t>
            </a:r>
            <a:r>
              <a:rPr lang="it-IT" dirty="0" smtClean="0"/>
              <a:t> </a:t>
            </a:r>
            <a:r>
              <a:rPr lang="it-IT" dirty="0" err="1" smtClean="0"/>
              <a:t>have</a:t>
            </a:r>
            <a:r>
              <a:rPr lang="it-IT" dirty="0"/>
              <a:t> </a:t>
            </a:r>
            <a:r>
              <a:rPr lang="it-IT" dirty="0" smtClean="0"/>
              <a:t>a </a:t>
            </a:r>
            <a:r>
              <a:rPr lang="it-IT" dirty="0" err="1" smtClean="0"/>
              <a:t>BrightRay</a:t>
            </a:r>
            <a:r>
              <a:rPr lang="it-IT" dirty="0" smtClean="0"/>
              <a:t>™ Portal with 2 custom </a:t>
            </a:r>
            <a:r>
              <a:rPr lang="it-IT" dirty="0" err="1" smtClean="0"/>
              <a:t>portlets</a:t>
            </a:r>
            <a:r>
              <a:rPr lang="it-IT" dirty="0" smtClean="0"/>
              <a:t> and </a:t>
            </a:r>
            <a:r>
              <a:rPr lang="it-IT" dirty="0" err="1" smtClean="0"/>
              <a:t>one</a:t>
            </a:r>
            <a:r>
              <a:rPr lang="it-IT" dirty="0" smtClean="0"/>
              <a:t> for </a:t>
            </a:r>
            <a:r>
              <a:rPr lang="it-IT" dirty="0" err="1" smtClean="0"/>
              <a:t>payment</a:t>
            </a:r>
            <a:r>
              <a:rPr lang="it-IT" dirty="0" smtClean="0"/>
              <a:t> of </a:t>
            </a:r>
            <a:r>
              <a:rPr lang="it-IT" dirty="0" err="1" smtClean="0"/>
              <a:t>membership</a:t>
            </a:r>
            <a:r>
              <a:rPr lang="it-IT" dirty="0" smtClean="0"/>
              <a:t> via </a:t>
            </a:r>
            <a:r>
              <a:rPr lang="it-IT" dirty="0" err="1" smtClean="0"/>
              <a:t>SecurePaymentGatewy</a:t>
            </a:r>
            <a:r>
              <a:rPr lang="it-IT" dirty="0" smtClean="0"/>
              <a:t>™ </a:t>
            </a:r>
            <a:r>
              <a:rPr lang="it-IT" dirty="0" err="1" smtClean="0"/>
              <a:t>portlet</a:t>
            </a:r>
            <a:r>
              <a:rPr lang="it-IT" dirty="0" smtClean="0"/>
              <a:t>»</a:t>
            </a:r>
          </a:p>
          <a:p>
            <a:pPr marL="0" indent="0" algn="ctr">
              <a:buNone/>
            </a:pPr>
            <a:r>
              <a:rPr lang="it-IT" b="1" dirty="0" smtClean="0"/>
              <a:t>The Team Lead </a:t>
            </a:r>
            <a:r>
              <a:rPr lang="it-IT" b="1" dirty="0" err="1" smtClean="0"/>
              <a:t>said</a:t>
            </a:r>
            <a:r>
              <a:rPr lang="it-IT" b="1" dirty="0" smtClean="0"/>
              <a:t> to </a:t>
            </a:r>
            <a:r>
              <a:rPr lang="it-IT" b="1" dirty="0" err="1" smtClean="0"/>
              <a:t>testers</a:t>
            </a:r>
            <a:r>
              <a:rPr lang="it-IT" b="1" dirty="0" smtClean="0"/>
              <a:t>. </a:t>
            </a:r>
            <a:r>
              <a:rPr lang="it-IT" b="1" dirty="0" err="1" smtClean="0"/>
              <a:t>Think</a:t>
            </a:r>
            <a:r>
              <a:rPr lang="it-IT" b="1" dirty="0" smtClean="0"/>
              <a:t> </a:t>
            </a:r>
            <a:r>
              <a:rPr lang="it-IT" b="1" dirty="0" err="1" smtClean="0"/>
              <a:t>about</a:t>
            </a:r>
            <a:r>
              <a:rPr lang="it-IT" b="1" dirty="0" smtClean="0"/>
              <a:t> the estimate and </a:t>
            </a:r>
            <a:r>
              <a:rPr lang="it-IT" b="1" dirty="0" err="1" smtClean="0"/>
              <a:t>pick</a:t>
            </a:r>
            <a:r>
              <a:rPr lang="it-IT" b="1" dirty="0" smtClean="0"/>
              <a:t> a card from </a:t>
            </a:r>
            <a:r>
              <a:rPr lang="it-IT" b="1" dirty="0" err="1" smtClean="0"/>
              <a:t>your</a:t>
            </a:r>
            <a:r>
              <a:rPr lang="it-IT" b="1" dirty="0" smtClean="0"/>
              <a:t> deck, </a:t>
            </a:r>
            <a:r>
              <a:rPr lang="it-IT" b="1" dirty="0" err="1" smtClean="0"/>
              <a:t>wait</a:t>
            </a:r>
            <a:r>
              <a:rPr lang="it-IT" b="1" dirty="0" smtClean="0"/>
              <a:t> to show to </a:t>
            </a:r>
            <a:r>
              <a:rPr lang="it-IT" b="1" dirty="0" err="1" smtClean="0"/>
              <a:t>not</a:t>
            </a:r>
            <a:r>
              <a:rPr lang="it-IT" b="1" dirty="0" smtClean="0"/>
              <a:t> </a:t>
            </a:r>
            <a:r>
              <a:rPr lang="it-IT" b="1" dirty="0" err="1" smtClean="0"/>
              <a:t>influence</a:t>
            </a:r>
            <a:r>
              <a:rPr lang="it-IT" b="1" dirty="0" smtClean="0"/>
              <a:t> </a:t>
            </a:r>
            <a:r>
              <a:rPr lang="it-IT" b="1" dirty="0" err="1" smtClean="0"/>
              <a:t>others</a:t>
            </a:r>
            <a:r>
              <a:rPr lang="it-IT" b="1" dirty="0" smtClean="0"/>
              <a:t>.</a:t>
            </a:r>
            <a:endParaRPr lang="it-IT" b="1" dirty="0" smtClean="0"/>
          </a:p>
          <a:p>
            <a:pPr marL="0" indent="0">
              <a:buNone/>
            </a:pPr>
            <a:endParaRPr lang="en-US"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E9C67AB-B614-C742-93A2-1DCA2D6D2270}" type="slidenum">
              <a:rPr lang="en-US" smtClean="0"/>
              <a:pPr/>
              <a:t>21</a:t>
            </a:fld>
            <a:endParaRPr lang="en-US" dirty="0"/>
          </a:p>
        </p:txBody>
      </p:sp>
    </p:spTree>
    <p:extLst>
      <p:ext uri="{BB962C8B-B14F-4D97-AF65-F5344CB8AC3E}">
        <p14:creationId xmlns:p14="http://schemas.microsoft.com/office/powerpoint/2010/main" val="2905459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Planning Poker – first </a:t>
            </a:r>
            <a:r>
              <a:rPr lang="it-IT" dirty="0" err="1" smtClean="0"/>
              <a:t>hand</a:t>
            </a:r>
            <a:endParaRPr lang="en-US"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E9C67AB-B614-C742-93A2-1DCA2D6D2270}" type="slidenum">
              <a:rPr lang="en-US" smtClean="0"/>
              <a:pPr/>
              <a:t>22</a:t>
            </a:fld>
            <a:endParaRPr lang="en-US" dirty="0"/>
          </a:p>
        </p:txBody>
      </p:sp>
      <p:pic>
        <p:nvPicPr>
          <p:cNvPr id="6" name="Picture 2" descr="https://image.freepik.com/free-icon/male-user-shadow_318-340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581" y="1994766"/>
            <a:ext cx="906871" cy="9068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image.freepik.com/free-icon/male-user-shadow_318-340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8564" y="1128036"/>
            <a:ext cx="906871" cy="9068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image.freepik.com/free-icon/male-user-shadow_318-340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8564" y="3314935"/>
            <a:ext cx="906871" cy="9068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image.freepik.com/free-icon/male-user-shadow_318-340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997" y="1994767"/>
            <a:ext cx="906871" cy="90687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743200" y="2099017"/>
            <a:ext cx="531223" cy="698368"/>
          </a:xfrm>
          <a:prstGeom prst="rect">
            <a:avLst/>
          </a:prstGeom>
          <a:solidFill>
            <a:schemeClr val="bg1"/>
          </a:solidFill>
          <a:ln w="57150">
            <a:solidFill>
              <a:srgbClr val="D8A5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400" b="1" dirty="0" smtClean="0">
                <a:solidFill>
                  <a:srgbClr val="8B1913"/>
                </a:solidFill>
                <a:latin typeface="+mj-lt"/>
              </a:rPr>
              <a:t>13</a:t>
            </a:r>
            <a:endParaRPr lang="en-US" sz="2400" b="1" dirty="0">
              <a:solidFill>
                <a:srgbClr val="8B1913"/>
              </a:solidFill>
              <a:latin typeface="+mj-lt"/>
            </a:endParaRPr>
          </a:p>
        </p:txBody>
      </p:sp>
      <p:sp>
        <p:nvSpPr>
          <p:cNvPr id="11" name="Rectangle 10"/>
          <p:cNvSpPr/>
          <p:nvPr/>
        </p:nvSpPr>
        <p:spPr>
          <a:xfrm>
            <a:off x="5107280" y="1310916"/>
            <a:ext cx="531223" cy="698368"/>
          </a:xfrm>
          <a:prstGeom prst="rect">
            <a:avLst/>
          </a:prstGeom>
          <a:solidFill>
            <a:schemeClr val="bg1"/>
          </a:solidFill>
          <a:ln w="57150">
            <a:solidFill>
              <a:srgbClr val="D8A5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400" b="1" dirty="0" smtClean="0">
                <a:solidFill>
                  <a:srgbClr val="8B1913"/>
                </a:solidFill>
                <a:latin typeface="+mj-lt"/>
              </a:rPr>
              <a:t>13</a:t>
            </a:r>
            <a:endParaRPr lang="en-US" sz="2400" b="1" dirty="0">
              <a:solidFill>
                <a:srgbClr val="8B1913"/>
              </a:solidFill>
              <a:latin typeface="+mj-lt"/>
            </a:endParaRPr>
          </a:p>
        </p:txBody>
      </p:sp>
      <p:sp>
        <p:nvSpPr>
          <p:cNvPr id="12" name="Rectangle 11"/>
          <p:cNvSpPr/>
          <p:nvPr/>
        </p:nvSpPr>
        <p:spPr>
          <a:xfrm>
            <a:off x="5107280" y="3439386"/>
            <a:ext cx="531223" cy="698368"/>
          </a:xfrm>
          <a:prstGeom prst="rect">
            <a:avLst/>
          </a:prstGeom>
          <a:solidFill>
            <a:schemeClr val="bg1"/>
          </a:solidFill>
          <a:ln w="57150">
            <a:solidFill>
              <a:srgbClr val="D8A5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400" b="1" dirty="0" smtClean="0">
                <a:solidFill>
                  <a:srgbClr val="8B1913"/>
                </a:solidFill>
                <a:latin typeface="+mj-lt"/>
              </a:rPr>
              <a:t>13</a:t>
            </a:r>
            <a:endParaRPr lang="en-US" sz="2400" b="1" dirty="0">
              <a:solidFill>
                <a:srgbClr val="8B1913"/>
              </a:solidFill>
              <a:latin typeface="+mj-lt"/>
            </a:endParaRPr>
          </a:p>
        </p:txBody>
      </p:sp>
      <p:sp>
        <p:nvSpPr>
          <p:cNvPr id="13" name="Rectangle 12"/>
          <p:cNvSpPr/>
          <p:nvPr/>
        </p:nvSpPr>
        <p:spPr>
          <a:xfrm>
            <a:off x="5790903" y="2191389"/>
            <a:ext cx="531223" cy="698368"/>
          </a:xfrm>
          <a:prstGeom prst="rect">
            <a:avLst/>
          </a:prstGeom>
          <a:solidFill>
            <a:schemeClr val="bg1"/>
          </a:solidFill>
          <a:ln w="57150">
            <a:solidFill>
              <a:srgbClr val="D8A5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400" b="1" dirty="0" smtClean="0">
                <a:solidFill>
                  <a:srgbClr val="8B1913"/>
                </a:solidFill>
                <a:latin typeface="+mj-lt"/>
              </a:rPr>
              <a:t>5</a:t>
            </a:r>
            <a:endParaRPr lang="en-US" sz="2400" b="1" dirty="0">
              <a:solidFill>
                <a:srgbClr val="8B1913"/>
              </a:solidFill>
              <a:latin typeface="+mj-lt"/>
            </a:endParaRPr>
          </a:p>
        </p:txBody>
      </p:sp>
      <p:sp>
        <p:nvSpPr>
          <p:cNvPr id="14" name="TextBox 13"/>
          <p:cNvSpPr txBox="1"/>
          <p:nvPr/>
        </p:nvSpPr>
        <p:spPr>
          <a:xfrm>
            <a:off x="1358536" y="2930938"/>
            <a:ext cx="1584960" cy="369332"/>
          </a:xfrm>
          <a:prstGeom prst="rect">
            <a:avLst/>
          </a:prstGeom>
          <a:noFill/>
        </p:spPr>
        <p:txBody>
          <a:bodyPr wrap="square" rtlCol="0">
            <a:spAutoFit/>
          </a:bodyPr>
          <a:lstStyle/>
          <a:p>
            <a:pPr algn="ctr"/>
            <a:r>
              <a:rPr lang="it-IT" b="1" dirty="0" smtClean="0">
                <a:solidFill>
                  <a:srgbClr val="8B1913"/>
                </a:solidFill>
                <a:latin typeface="+mj-lt"/>
              </a:rPr>
              <a:t>Tester #1</a:t>
            </a:r>
            <a:endParaRPr lang="en-US" b="1" dirty="0">
              <a:solidFill>
                <a:srgbClr val="8B1913"/>
              </a:solidFill>
              <a:latin typeface="+mj-lt"/>
            </a:endParaRPr>
          </a:p>
        </p:txBody>
      </p:sp>
      <p:sp>
        <p:nvSpPr>
          <p:cNvPr id="15" name="TextBox 14"/>
          <p:cNvSpPr txBox="1"/>
          <p:nvPr/>
        </p:nvSpPr>
        <p:spPr>
          <a:xfrm>
            <a:off x="3787931" y="2066641"/>
            <a:ext cx="1584960" cy="369332"/>
          </a:xfrm>
          <a:prstGeom prst="rect">
            <a:avLst/>
          </a:prstGeom>
          <a:noFill/>
        </p:spPr>
        <p:txBody>
          <a:bodyPr wrap="square" rtlCol="0">
            <a:spAutoFit/>
          </a:bodyPr>
          <a:lstStyle/>
          <a:p>
            <a:pPr algn="ctr"/>
            <a:r>
              <a:rPr lang="it-IT" b="1" dirty="0" smtClean="0">
                <a:solidFill>
                  <a:srgbClr val="8B1913"/>
                </a:solidFill>
                <a:latin typeface="+mj-lt"/>
              </a:rPr>
              <a:t>Tester #2</a:t>
            </a:r>
            <a:endParaRPr lang="en-US" b="1" dirty="0">
              <a:solidFill>
                <a:srgbClr val="8B1913"/>
              </a:solidFill>
              <a:latin typeface="+mj-lt"/>
            </a:endParaRPr>
          </a:p>
        </p:txBody>
      </p:sp>
      <p:sp>
        <p:nvSpPr>
          <p:cNvPr id="16" name="TextBox 15"/>
          <p:cNvSpPr txBox="1"/>
          <p:nvPr/>
        </p:nvSpPr>
        <p:spPr>
          <a:xfrm>
            <a:off x="6138952" y="2950575"/>
            <a:ext cx="1584960" cy="369332"/>
          </a:xfrm>
          <a:prstGeom prst="rect">
            <a:avLst/>
          </a:prstGeom>
          <a:noFill/>
        </p:spPr>
        <p:txBody>
          <a:bodyPr wrap="square" rtlCol="0">
            <a:spAutoFit/>
          </a:bodyPr>
          <a:lstStyle/>
          <a:p>
            <a:pPr algn="ctr"/>
            <a:r>
              <a:rPr lang="it-IT" b="1" dirty="0" smtClean="0">
                <a:solidFill>
                  <a:srgbClr val="8B1913"/>
                </a:solidFill>
                <a:latin typeface="+mj-lt"/>
              </a:rPr>
              <a:t>Tester #3</a:t>
            </a:r>
            <a:endParaRPr lang="en-US" b="1" dirty="0">
              <a:solidFill>
                <a:srgbClr val="8B1913"/>
              </a:solidFill>
              <a:latin typeface="+mj-lt"/>
            </a:endParaRPr>
          </a:p>
        </p:txBody>
      </p:sp>
      <p:sp>
        <p:nvSpPr>
          <p:cNvPr id="17" name="TextBox 16"/>
          <p:cNvSpPr txBox="1"/>
          <p:nvPr/>
        </p:nvSpPr>
        <p:spPr>
          <a:xfrm>
            <a:off x="3779519" y="4233238"/>
            <a:ext cx="1584960" cy="369332"/>
          </a:xfrm>
          <a:prstGeom prst="rect">
            <a:avLst/>
          </a:prstGeom>
          <a:noFill/>
        </p:spPr>
        <p:txBody>
          <a:bodyPr wrap="square" rtlCol="0">
            <a:spAutoFit/>
          </a:bodyPr>
          <a:lstStyle/>
          <a:p>
            <a:pPr algn="ctr"/>
            <a:r>
              <a:rPr lang="it-IT" b="1" dirty="0" smtClean="0">
                <a:solidFill>
                  <a:srgbClr val="8B1913"/>
                </a:solidFill>
                <a:latin typeface="+mj-lt"/>
              </a:rPr>
              <a:t>Tester #4</a:t>
            </a:r>
            <a:endParaRPr lang="en-US" b="1" dirty="0">
              <a:solidFill>
                <a:srgbClr val="8B1913"/>
              </a:solidFill>
              <a:latin typeface="+mj-lt"/>
            </a:endParaRPr>
          </a:p>
        </p:txBody>
      </p:sp>
    </p:spTree>
    <p:extLst>
      <p:ext uri="{BB962C8B-B14F-4D97-AF65-F5344CB8AC3E}">
        <p14:creationId xmlns:p14="http://schemas.microsoft.com/office/powerpoint/2010/main" val="556525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Agile </a:t>
            </a:r>
            <a:r>
              <a:rPr lang="it-IT" dirty="0" err="1" smtClean="0"/>
              <a:t>is</a:t>
            </a:r>
            <a:r>
              <a:rPr lang="it-IT" dirty="0" smtClean="0"/>
              <a:t> </a:t>
            </a:r>
            <a:r>
              <a:rPr lang="it-IT" dirty="0" err="1" smtClean="0"/>
              <a:t>your</a:t>
            </a:r>
            <a:r>
              <a:rPr lang="it-IT" dirty="0" smtClean="0"/>
              <a:t> friend</a:t>
            </a:r>
            <a:endParaRPr lang="en-US" dirty="0"/>
          </a:p>
        </p:txBody>
      </p:sp>
      <p:sp>
        <p:nvSpPr>
          <p:cNvPr id="3" name="Content Placeholder 2"/>
          <p:cNvSpPr>
            <a:spLocks noGrp="1"/>
          </p:cNvSpPr>
          <p:nvPr>
            <p:ph idx="1"/>
          </p:nvPr>
        </p:nvSpPr>
        <p:spPr/>
        <p:txBody>
          <a:bodyPr/>
          <a:lstStyle/>
          <a:p>
            <a:pPr marL="0" indent="0" algn="ctr">
              <a:buNone/>
            </a:pPr>
            <a:r>
              <a:rPr lang="it-IT" b="1" dirty="0" smtClean="0"/>
              <a:t>Team Lead </a:t>
            </a:r>
            <a:r>
              <a:rPr lang="it-IT" b="1" dirty="0" err="1" smtClean="0"/>
              <a:t>sees</a:t>
            </a:r>
            <a:r>
              <a:rPr lang="it-IT" b="1" dirty="0" smtClean="0"/>
              <a:t> </a:t>
            </a:r>
            <a:r>
              <a:rPr lang="it-IT" b="1" dirty="0" err="1" smtClean="0"/>
              <a:t>that</a:t>
            </a:r>
            <a:r>
              <a:rPr lang="it-IT" b="1" dirty="0" smtClean="0"/>
              <a:t> </a:t>
            </a:r>
            <a:r>
              <a:rPr lang="it-IT" b="1" dirty="0" err="1" smtClean="0"/>
              <a:t>one</a:t>
            </a:r>
            <a:r>
              <a:rPr lang="it-IT" b="1" dirty="0" smtClean="0"/>
              <a:t> tester </a:t>
            </a:r>
            <a:r>
              <a:rPr lang="it-IT" b="1" dirty="0" err="1" smtClean="0"/>
              <a:t>is</a:t>
            </a:r>
            <a:r>
              <a:rPr lang="it-IT" b="1" dirty="0" smtClean="0"/>
              <a:t> </a:t>
            </a:r>
            <a:r>
              <a:rPr lang="it-IT" b="1" dirty="0" err="1" smtClean="0"/>
              <a:t>not</a:t>
            </a:r>
            <a:r>
              <a:rPr lang="it-IT" b="1" dirty="0" smtClean="0"/>
              <a:t> </a:t>
            </a:r>
            <a:r>
              <a:rPr lang="it-IT" b="1" dirty="0" err="1" smtClean="0"/>
              <a:t>aligned</a:t>
            </a:r>
            <a:r>
              <a:rPr lang="it-IT" b="1" dirty="0" smtClean="0"/>
              <a:t> to the </a:t>
            </a:r>
            <a:r>
              <a:rPr lang="it-IT" b="1" dirty="0" err="1" smtClean="0"/>
              <a:t>others</a:t>
            </a:r>
            <a:r>
              <a:rPr lang="it-IT" b="1" dirty="0" smtClean="0"/>
              <a:t>, he/</a:t>
            </a:r>
            <a:r>
              <a:rPr lang="it-IT" b="1" dirty="0" err="1" smtClean="0"/>
              <a:t>she</a:t>
            </a:r>
            <a:r>
              <a:rPr lang="it-IT" b="1" dirty="0" smtClean="0"/>
              <a:t> can </a:t>
            </a:r>
            <a:r>
              <a:rPr lang="it-IT" b="1" dirty="0" err="1" smtClean="0"/>
              <a:t>has</a:t>
            </a:r>
            <a:r>
              <a:rPr lang="it-IT" b="1" dirty="0" smtClean="0"/>
              <a:t> </a:t>
            </a:r>
            <a:r>
              <a:rPr lang="it-IT" b="1" dirty="0" err="1" smtClean="0"/>
              <a:t>important</a:t>
            </a:r>
            <a:r>
              <a:rPr lang="it-IT" b="1" dirty="0" smtClean="0"/>
              <a:t> info to share with </a:t>
            </a:r>
            <a:r>
              <a:rPr lang="it-IT" b="1" dirty="0" err="1" smtClean="0"/>
              <a:t>others</a:t>
            </a:r>
            <a:r>
              <a:rPr lang="it-IT" b="1" dirty="0" smtClean="0"/>
              <a:t>, Tester #3 </a:t>
            </a:r>
            <a:r>
              <a:rPr lang="it-IT" dirty="0" smtClean="0"/>
              <a:t>«I </a:t>
            </a:r>
            <a:r>
              <a:rPr lang="it-IT" dirty="0" err="1" smtClean="0"/>
              <a:t>tested</a:t>
            </a:r>
            <a:r>
              <a:rPr lang="it-IT" dirty="0" smtClean="0"/>
              <a:t> </a:t>
            </a:r>
            <a:r>
              <a:rPr lang="it-IT" dirty="0" err="1" smtClean="0"/>
              <a:t>BrightRay</a:t>
            </a:r>
            <a:r>
              <a:rPr lang="it-IT" dirty="0" smtClean="0"/>
              <a:t>™ </a:t>
            </a:r>
            <a:r>
              <a:rPr lang="it-IT" dirty="0" err="1" smtClean="0"/>
              <a:t>few</a:t>
            </a:r>
            <a:r>
              <a:rPr lang="it-IT" dirty="0" smtClean="0"/>
              <a:t> weeks ago and </a:t>
            </a:r>
            <a:r>
              <a:rPr lang="it-IT" dirty="0" err="1" smtClean="0"/>
              <a:t>already</a:t>
            </a:r>
            <a:r>
              <a:rPr lang="it-IT" dirty="0" smtClean="0"/>
              <a:t> </a:t>
            </a:r>
            <a:r>
              <a:rPr lang="it-IT" dirty="0" err="1" smtClean="0"/>
              <a:t>automated</a:t>
            </a:r>
            <a:r>
              <a:rPr lang="it-IT" dirty="0" smtClean="0"/>
              <a:t> the procedure for IG (</a:t>
            </a:r>
            <a:r>
              <a:rPr lang="it-IT" dirty="0" err="1" smtClean="0"/>
              <a:t>portlets</a:t>
            </a:r>
            <a:r>
              <a:rPr lang="it-IT" dirty="0" smtClean="0"/>
              <a:t> </a:t>
            </a:r>
            <a:r>
              <a:rPr lang="it-IT" dirty="0" err="1" smtClean="0"/>
              <a:t>ids</a:t>
            </a:r>
            <a:r>
              <a:rPr lang="it-IT" dirty="0" smtClean="0"/>
              <a:t> </a:t>
            </a:r>
            <a:r>
              <a:rPr lang="it-IT" dirty="0" err="1" smtClean="0"/>
              <a:t>enumeration</a:t>
            </a:r>
            <a:r>
              <a:rPr lang="it-IT" dirty="0" smtClean="0"/>
              <a:t>) and </a:t>
            </a:r>
            <a:r>
              <a:rPr lang="it-IT" dirty="0" err="1" smtClean="0"/>
              <a:t>have</a:t>
            </a:r>
            <a:r>
              <a:rPr lang="it-IT" dirty="0" smtClean="0"/>
              <a:t> a set of </a:t>
            </a:r>
            <a:r>
              <a:rPr lang="it-IT" dirty="0" err="1" smtClean="0"/>
              <a:t>evil</a:t>
            </a:r>
            <a:r>
              <a:rPr lang="it-IT" dirty="0" smtClean="0"/>
              <a:t> </a:t>
            </a:r>
            <a:r>
              <a:rPr lang="it-IT" dirty="0" err="1" smtClean="0"/>
              <a:t>portlets</a:t>
            </a:r>
            <a:r>
              <a:rPr lang="it-IT" dirty="0" smtClean="0"/>
              <a:t> for </a:t>
            </a:r>
            <a:r>
              <a:rPr lang="it-IT" dirty="0" err="1" smtClean="0"/>
              <a:t>exploitation</a:t>
            </a:r>
            <a:r>
              <a:rPr lang="it-IT" dirty="0" smtClean="0"/>
              <a:t> and post-</a:t>
            </a:r>
            <a:r>
              <a:rPr lang="it-IT" dirty="0" err="1" smtClean="0"/>
              <a:t>exploitation</a:t>
            </a:r>
            <a:r>
              <a:rPr lang="it-IT" dirty="0" smtClean="0"/>
              <a:t>» </a:t>
            </a:r>
            <a:r>
              <a:rPr lang="it-IT" b="1" dirty="0" smtClean="0"/>
              <a:t>Tester #1 </a:t>
            </a:r>
            <a:r>
              <a:rPr lang="it-IT" b="1" dirty="0" err="1" smtClean="0"/>
              <a:t>said</a:t>
            </a:r>
            <a:r>
              <a:rPr lang="it-IT" dirty="0" smtClean="0"/>
              <a:t> «</a:t>
            </a:r>
            <a:r>
              <a:rPr lang="it-IT" dirty="0" err="1" smtClean="0"/>
              <a:t>this</a:t>
            </a:r>
            <a:r>
              <a:rPr lang="it-IT" dirty="0" smtClean="0"/>
              <a:t> </a:t>
            </a:r>
            <a:r>
              <a:rPr lang="it-IT" dirty="0" err="1" smtClean="0"/>
              <a:t>is</a:t>
            </a:r>
            <a:r>
              <a:rPr lang="it-IT" dirty="0" smtClean="0"/>
              <a:t> a </a:t>
            </a:r>
            <a:r>
              <a:rPr lang="it-IT" dirty="0" err="1" smtClean="0"/>
              <a:t>good</a:t>
            </a:r>
            <a:r>
              <a:rPr lang="it-IT" dirty="0" smtClean="0"/>
              <a:t> news</a:t>
            </a:r>
            <a:r>
              <a:rPr lang="it-IT" dirty="0" smtClean="0"/>
              <a:t>. From </a:t>
            </a:r>
            <a:r>
              <a:rPr lang="it-IT" dirty="0" err="1" smtClean="0"/>
              <a:t>my</a:t>
            </a:r>
            <a:r>
              <a:rPr lang="it-IT" dirty="0" smtClean="0"/>
              <a:t> side I </a:t>
            </a:r>
            <a:r>
              <a:rPr lang="it-IT" dirty="0" err="1" smtClean="0"/>
              <a:t>lost</a:t>
            </a:r>
            <a:r>
              <a:rPr lang="it-IT" dirty="0" smtClean="0"/>
              <a:t> a </a:t>
            </a:r>
            <a:r>
              <a:rPr lang="it-IT" dirty="0" err="1" smtClean="0"/>
              <a:t>lot</a:t>
            </a:r>
            <a:r>
              <a:rPr lang="it-IT" dirty="0" smtClean="0"/>
              <a:t> of time with SPM </a:t>
            </a:r>
            <a:r>
              <a:rPr lang="it-IT" dirty="0" err="1" smtClean="0"/>
              <a:t>portlet</a:t>
            </a:r>
            <a:r>
              <a:rPr lang="it-IT" dirty="0" smtClean="0"/>
              <a:t> </a:t>
            </a:r>
            <a:r>
              <a:rPr lang="it-IT" dirty="0" err="1" smtClean="0"/>
              <a:t>because</a:t>
            </a:r>
            <a:r>
              <a:rPr lang="it-IT" dirty="0" smtClean="0"/>
              <a:t> of sophisticated </a:t>
            </a:r>
            <a:r>
              <a:rPr lang="it-IT" dirty="0" err="1" smtClean="0"/>
              <a:t>defenses</a:t>
            </a:r>
            <a:r>
              <a:rPr lang="it-IT" dirty="0" smtClean="0"/>
              <a:t> in </a:t>
            </a:r>
            <a:r>
              <a:rPr lang="it-IT" dirty="0" err="1" smtClean="0"/>
              <a:t>place</a:t>
            </a:r>
            <a:r>
              <a:rPr lang="it-IT" dirty="0" smtClean="0"/>
              <a:t>.</a:t>
            </a:r>
            <a:endParaRPr lang="it-IT" dirty="0" smtClean="0"/>
          </a:p>
          <a:p>
            <a:pPr marL="0" indent="0">
              <a:buNone/>
            </a:pPr>
            <a:endParaRPr lang="en-US"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E9C67AB-B614-C742-93A2-1DCA2D6D2270}" type="slidenum">
              <a:rPr lang="en-US" smtClean="0"/>
              <a:pPr/>
              <a:t>23</a:t>
            </a:fld>
            <a:endParaRPr lang="en-US" dirty="0"/>
          </a:p>
        </p:txBody>
      </p:sp>
    </p:spTree>
    <p:extLst>
      <p:ext uri="{BB962C8B-B14F-4D97-AF65-F5344CB8AC3E}">
        <p14:creationId xmlns:p14="http://schemas.microsoft.com/office/powerpoint/2010/main" val="10108857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Planning Poker – </a:t>
            </a:r>
            <a:r>
              <a:rPr lang="it-IT" dirty="0" err="1" smtClean="0"/>
              <a:t>second</a:t>
            </a:r>
            <a:r>
              <a:rPr lang="it-IT" dirty="0" smtClean="0"/>
              <a:t> </a:t>
            </a:r>
            <a:r>
              <a:rPr lang="it-IT" dirty="0" err="1" smtClean="0"/>
              <a:t>hand</a:t>
            </a:r>
            <a:endParaRPr lang="en-US"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E9C67AB-B614-C742-93A2-1DCA2D6D2270}" type="slidenum">
              <a:rPr lang="en-US" smtClean="0"/>
              <a:pPr/>
              <a:t>24</a:t>
            </a:fld>
            <a:endParaRPr lang="en-US" dirty="0"/>
          </a:p>
        </p:txBody>
      </p:sp>
      <p:pic>
        <p:nvPicPr>
          <p:cNvPr id="6" name="Picture 2" descr="https://image.freepik.com/free-icon/male-user-shadow_318-340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581" y="1994766"/>
            <a:ext cx="906871" cy="9068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image.freepik.com/free-icon/male-user-shadow_318-340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564" y="1128036"/>
            <a:ext cx="906871" cy="9068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image.freepik.com/free-icon/male-user-shadow_318-340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564" y="3314935"/>
            <a:ext cx="906871" cy="9068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image.freepik.com/free-icon/male-user-shadow_318-340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997" y="1994767"/>
            <a:ext cx="906871" cy="90687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743200" y="2099017"/>
            <a:ext cx="531223" cy="698368"/>
          </a:xfrm>
          <a:prstGeom prst="rect">
            <a:avLst/>
          </a:prstGeom>
          <a:solidFill>
            <a:schemeClr val="bg1"/>
          </a:solidFill>
          <a:ln w="57150">
            <a:solidFill>
              <a:srgbClr val="D8A5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400" b="1" dirty="0" smtClean="0">
                <a:solidFill>
                  <a:srgbClr val="8B1913"/>
                </a:solidFill>
                <a:latin typeface="+mj-lt"/>
              </a:rPr>
              <a:t>8</a:t>
            </a:r>
            <a:endParaRPr lang="en-US" sz="2400" b="1" dirty="0">
              <a:solidFill>
                <a:srgbClr val="8B1913"/>
              </a:solidFill>
              <a:latin typeface="+mj-lt"/>
            </a:endParaRPr>
          </a:p>
        </p:txBody>
      </p:sp>
      <p:sp>
        <p:nvSpPr>
          <p:cNvPr id="11" name="Rectangle 10"/>
          <p:cNvSpPr/>
          <p:nvPr/>
        </p:nvSpPr>
        <p:spPr>
          <a:xfrm>
            <a:off x="5107280" y="1310916"/>
            <a:ext cx="531223" cy="698368"/>
          </a:xfrm>
          <a:prstGeom prst="rect">
            <a:avLst/>
          </a:prstGeom>
          <a:solidFill>
            <a:schemeClr val="bg1"/>
          </a:solidFill>
          <a:ln w="57150">
            <a:solidFill>
              <a:srgbClr val="D8A5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400" b="1" dirty="0" smtClean="0">
                <a:solidFill>
                  <a:srgbClr val="8B1913"/>
                </a:solidFill>
                <a:latin typeface="+mj-lt"/>
              </a:rPr>
              <a:t>13</a:t>
            </a:r>
            <a:endParaRPr lang="en-US" sz="2400" b="1" dirty="0">
              <a:solidFill>
                <a:srgbClr val="8B1913"/>
              </a:solidFill>
              <a:latin typeface="+mj-lt"/>
            </a:endParaRPr>
          </a:p>
        </p:txBody>
      </p:sp>
      <p:sp>
        <p:nvSpPr>
          <p:cNvPr id="12" name="Rectangle 11"/>
          <p:cNvSpPr/>
          <p:nvPr/>
        </p:nvSpPr>
        <p:spPr>
          <a:xfrm>
            <a:off x="5107280" y="3439386"/>
            <a:ext cx="531223" cy="698368"/>
          </a:xfrm>
          <a:prstGeom prst="rect">
            <a:avLst/>
          </a:prstGeom>
          <a:solidFill>
            <a:schemeClr val="bg1"/>
          </a:solidFill>
          <a:ln w="57150">
            <a:solidFill>
              <a:srgbClr val="D8A5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400" b="1" dirty="0" smtClean="0">
                <a:solidFill>
                  <a:srgbClr val="8B1913"/>
                </a:solidFill>
                <a:latin typeface="+mj-lt"/>
              </a:rPr>
              <a:t>5</a:t>
            </a:r>
            <a:endParaRPr lang="en-US" sz="2400" b="1" dirty="0">
              <a:solidFill>
                <a:srgbClr val="8B1913"/>
              </a:solidFill>
              <a:latin typeface="+mj-lt"/>
            </a:endParaRPr>
          </a:p>
        </p:txBody>
      </p:sp>
      <p:sp>
        <p:nvSpPr>
          <p:cNvPr id="13" name="Rectangle 12"/>
          <p:cNvSpPr/>
          <p:nvPr/>
        </p:nvSpPr>
        <p:spPr>
          <a:xfrm>
            <a:off x="5790903" y="2191389"/>
            <a:ext cx="531223" cy="698368"/>
          </a:xfrm>
          <a:prstGeom prst="rect">
            <a:avLst/>
          </a:prstGeom>
          <a:solidFill>
            <a:schemeClr val="bg1"/>
          </a:solidFill>
          <a:ln w="57150">
            <a:solidFill>
              <a:srgbClr val="D8A5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3200" b="1" dirty="0" smtClean="0">
                <a:solidFill>
                  <a:srgbClr val="8B1913"/>
                </a:solidFill>
                <a:latin typeface="+mj-lt"/>
              </a:rPr>
              <a:t>5</a:t>
            </a:r>
            <a:endParaRPr lang="en-US" sz="3200" b="1" dirty="0">
              <a:solidFill>
                <a:srgbClr val="8B1913"/>
              </a:solidFill>
              <a:latin typeface="+mj-lt"/>
            </a:endParaRPr>
          </a:p>
        </p:txBody>
      </p:sp>
      <p:sp>
        <p:nvSpPr>
          <p:cNvPr id="14" name="TextBox 13"/>
          <p:cNvSpPr txBox="1"/>
          <p:nvPr/>
        </p:nvSpPr>
        <p:spPr>
          <a:xfrm>
            <a:off x="1358536" y="2930938"/>
            <a:ext cx="1584960" cy="369332"/>
          </a:xfrm>
          <a:prstGeom prst="rect">
            <a:avLst/>
          </a:prstGeom>
          <a:noFill/>
        </p:spPr>
        <p:txBody>
          <a:bodyPr wrap="square" rtlCol="0">
            <a:spAutoFit/>
          </a:bodyPr>
          <a:lstStyle/>
          <a:p>
            <a:pPr algn="ctr"/>
            <a:r>
              <a:rPr lang="it-IT" b="1" dirty="0" smtClean="0">
                <a:solidFill>
                  <a:srgbClr val="8B1913"/>
                </a:solidFill>
                <a:latin typeface="+mj-lt"/>
              </a:rPr>
              <a:t>Tester #1</a:t>
            </a:r>
            <a:endParaRPr lang="en-US" b="1" dirty="0">
              <a:solidFill>
                <a:srgbClr val="8B1913"/>
              </a:solidFill>
              <a:latin typeface="+mj-lt"/>
            </a:endParaRPr>
          </a:p>
        </p:txBody>
      </p:sp>
      <p:sp>
        <p:nvSpPr>
          <p:cNvPr id="15" name="TextBox 14"/>
          <p:cNvSpPr txBox="1"/>
          <p:nvPr/>
        </p:nvSpPr>
        <p:spPr>
          <a:xfrm>
            <a:off x="3787931" y="2066641"/>
            <a:ext cx="1584960" cy="369332"/>
          </a:xfrm>
          <a:prstGeom prst="rect">
            <a:avLst/>
          </a:prstGeom>
          <a:noFill/>
        </p:spPr>
        <p:txBody>
          <a:bodyPr wrap="square" rtlCol="0">
            <a:spAutoFit/>
          </a:bodyPr>
          <a:lstStyle/>
          <a:p>
            <a:pPr algn="ctr"/>
            <a:r>
              <a:rPr lang="it-IT" b="1" dirty="0" smtClean="0">
                <a:solidFill>
                  <a:srgbClr val="8B1913"/>
                </a:solidFill>
                <a:latin typeface="+mj-lt"/>
              </a:rPr>
              <a:t>Tester #2</a:t>
            </a:r>
            <a:endParaRPr lang="en-US" b="1" dirty="0">
              <a:solidFill>
                <a:srgbClr val="8B1913"/>
              </a:solidFill>
              <a:latin typeface="+mj-lt"/>
            </a:endParaRPr>
          </a:p>
        </p:txBody>
      </p:sp>
      <p:sp>
        <p:nvSpPr>
          <p:cNvPr id="16" name="TextBox 15"/>
          <p:cNvSpPr txBox="1"/>
          <p:nvPr/>
        </p:nvSpPr>
        <p:spPr>
          <a:xfrm>
            <a:off x="6138952" y="2950575"/>
            <a:ext cx="1584960" cy="369332"/>
          </a:xfrm>
          <a:prstGeom prst="rect">
            <a:avLst/>
          </a:prstGeom>
          <a:noFill/>
        </p:spPr>
        <p:txBody>
          <a:bodyPr wrap="square" rtlCol="0">
            <a:spAutoFit/>
          </a:bodyPr>
          <a:lstStyle/>
          <a:p>
            <a:pPr algn="ctr"/>
            <a:r>
              <a:rPr lang="it-IT" b="1" dirty="0" smtClean="0">
                <a:solidFill>
                  <a:srgbClr val="8B1913"/>
                </a:solidFill>
                <a:latin typeface="+mj-lt"/>
              </a:rPr>
              <a:t>Tester #3</a:t>
            </a:r>
            <a:endParaRPr lang="en-US" b="1" dirty="0">
              <a:solidFill>
                <a:srgbClr val="8B1913"/>
              </a:solidFill>
              <a:latin typeface="+mj-lt"/>
            </a:endParaRPr>
          </a:p>
        </p:txBody>
      </p:sp>
      <p:sp>
        <p:nvSpPr>
          <p:cNvPr id="17" name="TextBox 16"/>
          <p:cNvSpPr txBox="1"/>
          <p:nvPr/>
        </p:nvSpPr>
        <p:spPr>
          <a:xfrm>
            <a:off x="3779519" y="4233238"/>
            <a:ext cx="1584960" cy="369332"/>
          </a:xfrm>
          <a:prstGeom prst="rect">
            <a:avLst/>
          </a:prstGeom>
          <a:noFill/>
        </p:spPr>
        <p:txBody>
          <a:bodyPr wrap="square" rtlCol="0">
            <a:spAutoFit/>
          </a:bodyPr>
          <a:lstStyle/>
          <a:p>
            <a:pPr algn="ctr"/>
            <a:r>
              <a:rPr lang="it-IT" b="1" dirty="0" smtClean="0">
                <a:solidFill>
                  <a:srgbClr val="8B1913"/>
                </a:solidFill>
                <a:latin typeface="+mj-lt"/>
              </a:rPr>
              <a:t>Tester #4</a:t>
            </a:r>
            <a:endParaRPr lang="en-US" b="1" dirty="0">
              <a:solidFill>
                <a:srgbClr val="8B1913"/>
              </a:solidFill>
              <a:latin typeface="+mj-lt"/>
            </a:endParaRPr>
          </a:p>
        </p:txBody>
      </p:sp>
    </p:spTree>
    <p:extLst>
      <p:ext uri="{BB962C8B-B14F-4D97-AF65-F5344CB8AC3E}">
        <p14:creationId xmlns:p14="http://schemas.microsoft.com/office/powerpoint/2010/main" val="6146372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err="1" smtClean="0"/>
              <a:t>Foundations</a:t>
            </a:r>
            <a:r>
              <a:rPr lang="it-IT" dirty="0" smtClean="0"/>
              <a:t> – Top </a:t>
            </a:r>
            <a:r>
              <a:rPr lang="it-IT" dirty="0" err="1" smtClean="0"/>
              <a:t>tips</a:t>
            </a:r>
            <a:endParaRPr lang="en-US" dirty="0"/>
          </a:p>
        </p:txBody>
      </p:sp>
      <p:sp>
        <p:nvSpPr>
          <p:cNvPr id="3" name="Content Placeholder 2"/>
          <p:cNvSpPr>
            <a:spLocks noGrp="1"/>
          </p:cNvSpPr>
          <p:nvPr>
            <p:ph idx="1"/>
          </p:nvPr>
        </p:nvSpPr>
        <p:spPr/>
        <p:txBody>
          <a:bodyPr>
            <a:normAutofit/>
          </a:bodyPr>
          <a:lstStyle/>
          <a:p>
            <a:r>
              <a:rPr lang="it-IT" dirty="0" err="1" smtClean="0"/>
              <a:t>Prepare</a:t>
            </a:r>
            <a:r>
              <a:rPr lang="it-IT" dirty="0" smtClean="0"/>
              <a:t> a </a:t>
            </a:r>
            <a:r>
              <a:rPr lang="it-IT" b="1" dirty="0" err="1" smtClean="0"/>
              <a:t>document</a:t>
            </a:r>
            <a:r>
              <a:rPr lang="it-IT" dirty="0" smtClean="0"/>
              <a:t> with </a:t>
            </a:r>
            <a:r>
              <a:rPr lang="it-IT" b="1" dirty="0" smtClean="0"/>
              <a:t>Scope</a:t>
            </a:r>
            <a:r>
              <a:rPr lang="it-IT" dirty="0" smtClean="0"/>
              <a:t>, </a:t>
            </a:r>
            <a:r>
              <a:rPr lang="it-IT" b="1" dirty="0" err="1" smtClean="0"/>
              <a:t>Rules</a:t>
            </a:r>
            <a:r>
              <a:rPr lang="it-IT" b="1" dirty="0" smtClean="0"/>
              <a:t> of </a:t>
            </a:r>
            <a:r>
              <a:rPr lang="it-IT" b="1" dirty="0" err="1" smtClean="0"/>
              <a:t>Engagements</a:t>
            </a:r>
            <a:r>
              <a:rPr lang="it-IT" dirty="0" smtClean="0"/>
              <a:t>, </a:t>
            </a:r>
            <a:r>
              <a:rPr lang="it-IT" b="1" dirty="0" err="1" smtClean="0"/>
              <a:t>Limitations</a:t>
            </a:r>
            <a:r>
              <a:rPr lang="it-IT" dirty="0" smtClean="0"/>
              <a:t>, </a:t>
            </a:r>
            <a:r>
              <a:rPr lang="it-IT" b="1" dirty="0" err="1" smtClean="0"/>
              <a:t>Communication</a:t>
            </a:r>
            <a:r>
              <a:rPr lang="it-IT" b="1" dirty="0" smtClean="0"/>
              <a:t> Management </a:t>
            </a:r>
            <a:r>
              <a:rPr lang="it-IT" b="1" dirty="0" err="1" smtClean="0"/>
              <a:t>Strategy</a:t>
            </a:r>
            <a:r>
              <a:rPr lang="it-IT" b="1" dirty="0" smtClean="0"/>
              <a:t> </a:t>
            </a:r>
            <a:r>
              <a:rPr lang="it-IT" dirty="0" smtClean="0"/>
              <a:t>(</a:t>
            </a:r>
            <a:r>
              <a:rPr lang="it-IT" dirty="0" err="1" smtClean="0"/>
              <a:t>remember</a:t>
            </a:r>
            <a:r>
              <a:rPr lang="it-IT" dirty="0" smtClean="0"/>
              <a:t> </a:t>
            </a:r>
            <a:r>
              <a:rPr lang="it-IT" b="1" dirty="0" err="1" smtClean="0"/>
              <a:t>Transparency</a:t>
            </a:r>
            <a:r>
              <a:rPr lang="it-IT" dirty="0" smtClean="0"/>
              <a:t>).</a:t>
            </a:r>
          </a:p>
          <a:p>
            <a:r>
              <a:rPr lang="it-IT" b="1" dirty="0" err="1" smtClean="0"/>
              <a:t>Prioritize</a:t>
            </a:r>
            <a:r>
              <a:rPr lang="it-IT" b="1" dirty="0" smtClean="0"/>
              <a:t> </a:t>
            </a:r>
            <a:r>
              <a:rPr lang="it-IT" dirty="0" err="1" smtClean="0"/>
              <a:t>activities</a:t>
            </a:r>
            <a:r>
              <a:rPr lang="it-IT" dirty="0" smtClean="0"/>
              <a:t> </a:t>
            </a:r>
            <a:r>
              <a:rPr lang="it-IT" b="1" dirty="0" smtClean="0"/>
              <a:t>in </a:t>
            </a:r>
            <a:r>
              <a:rPr lang="it-IT" b="1" dirty="0" err="1" smtClean="0"/>
              <a:t>particular</a:t>
            </a:r>
            <a:r>
              <a:rPr lang="it-IT" b="1" dirty="0" smtClean="0"/>
              <a:t> </a:t>
            </a:r>
            <a:r>
              <a:rPr lang="it-IT" b="1" dirty="0" err="1" smtClean="0"/>
              <a:t>if</a:t>
            </a:r>
            <a:r>
              <a:rPr lang="it-IT" b="1" dirty="0" smtClean="0"/>
              <a:t> </a:t>
            </a:r>
            <a:r>
              <a:rPr lang="it-IT" b="1" dirty="0" err="1" smtClean="0"/>
              <a:t>we</a:t>
            </a:r>
            <a:r>
              <a:rPr lang="it-IT" b="1" dirty="0" smtClean="0"/>
              <a:t> are </a:t>
            </a:r>
            <a:r>
              <a:rPr lang="it-IT" b="1" dirty="0" err="1" smtClean="0"/>
              <a:t>timeboxed</a:t>
            </a:r>
            <a:r>
              <a:rPr lang="it-IT" b="1" dirty="0"/>
              <a:t> </a:t>
            </a:r>
            <a:r>
              <a:rPr lang="it-IT" i="1" dirty="0" smtClean="0"/>
              <a:t>(</a:t>
            </a:r>
            <a:r>
              <a:rPr lang="it-IT" i="1" dirty="0" err="1" smtClean="0"/>
              <a:t>we</a:t>
            </a:r>
            <a:r>
              <a:rPr lang="it-IT" i="1" dirty="0" smtClean="0"/>
              <a:t> </a:t>
            </a:r>
            <a:r>
              <a:rPr lang="it-IT" i="1" dirty="0" err="1" smtClean="0"/>
              <a:t>have</a:t>
            </a:r>
            <a:r>
              <a:rPr lang="it-IT" i="1" dirty="0" smtClean="0"/>
              <a:t> an pre-</a:t>
            </a:r>
            <a:r>
              <a:rPr lang="it-IT" i="1" dirty="0" err="1" smtClean="0"/>
              <a:t>defined</a:t>
            </a:r>
            <a:r>
              <a:rPr lang="it-IT" i="1" dirty="0" smtClean="0"/>
              <a:t> and </a:t>
            </a:r>
            <a:r>
              <a:rPr lang="it-IT" i="1" dirty="0" err="1" smtClean="0"/>
              <a:t>fixed</a:t>
            </a:r>
            <a:r>
              <a:rPr lang="it-IT" i="1" dirty="0" smtClean="0"/>
              <a:t> </a:t>
            </a:r>
            <a:r>
              <a:rPr lang="it-IT" i="1" dirty="0" err="1" smtClean="0"/>
              <a:t>amount</a:t>
            </a:r>
            <a:r>
              <a:rPr lang="it-IT" i="1" dirty="0" smtClean="0"/>
              <a:t> of time e.g. to </a:t>
            </a:r>
            <a:r>
              <a:rPr lang="it-IT" i="1" dirty="0" err="1" smtClean="0"/>
              <a:t>get</a:t>
            </a:r>
            <a:r>
              <a:rPr lang="it-IT" i="1" dirty="0" smtClean="0"/>
              <a:t> a </a:t>
            </a:r>
            <a:r>
              <a:rPr lang="it-IT" i="1" dirty="0" err="1" smtClean="0"/>
              <a:t>fixed</a:t>
            </a:r>
            <a:r>
              <a:rPr lang="it-IT" i="1" dirty="0" smtClean="0"/>
              <a:t> </a:t>
            </a:r>
            <a:r>
              <a:rPr lang="it-IT" i="1" dirty="0" err="1" smtClean="0"/>
              <a:t>price</a:t>
            </a:r>
            <a:r>
              <a:rPr lang="it-IT" i="1" dirty="0" smtClean="0"/>
              <a:t>), </a:t>
            </a:r>
            <a:r>
              <a:rPr lang="it-IT" dirty="0" smtClean="0"/>
              <a:t>in </a:t>
            </a:r>
            <a:r>
              <a:rPr lang="it-IT" dirty="0" err="1" smtClean="0"/>
              <a:t>order</a:t>
            </a:r>
            <a:r>
              <a:rPr lang="it-IT" dirty="0" smtClean="0"/>
              <a:t> to </a:t>
            </a:r>
            <a:r>
              <a:rPr lang="it-IT" dirty="0" err="1" smtClean="0"/>
              <a:t>get</a:t>
            </a:r>
            <a:r>
              <a:rPr lang="it-IT" dirty="0" smtClean="0"/>
              <a:t> </a:t>
            </a:r>
            <a:r>
              <a:rPr lang="it-IT" dirty="0" err="1" smtClean="0"/>
              <a:t>suitable</a:t>
            </a:r>
            <a:r>
              <a:rPr lang="it-IT" dirty="0" smtClean="0"/>
              <a:t> and </a:t>
            </a:r>
            <a:r>
              <a:rPr lang="it-IT" dirty="0" err="1" smtClean="0"/>
              <a:t>useful</a:t>
            </a:r>
            <a:r>
              <a:rPr lang="it-IT" dirty="0" smtClean="0"/>
              <a:t> </a:t>
            </a:r>
            <a:r>
              <a:rPr lang="it-IT" dirty="0" err="1" smtClean="0"/>
              <a:t>results</a:t>
            </a:r>
            <a:r>
              <a:rPr lang="it-IT" dirty="0" smtClean="0"/>
              <a:t>. </a:t>
            </a:r>
            <a:r>
              <a:rPr lang="it-IT" dirty="0" err="1" smtClean="0"/>
              <a:t>Better</a:t>
            </a:r>
            <a:r>
              <a:rPr lang="it-IT" dirty="0" smtClean="0"/>
              <a:t> a workshop with Supplier/</a:t>
            </a:r>
            <a:r>
              <a:rPr lang="it-IT" dirty="0" err="1" smtClean="0"/>
              <a:t>Customer</a:t>
            </a:r>
            <a:endParaRPr lang="it-IT" dirty="0" smtClean="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E9C67AB-B614-C742-93A2-1DCA2D6D2270}" type="slidenum">
              <a:rPr lang="en-US" smtClean="0"/>
              <a:pPr/>
              <a:t>25</a:t>
            </a:fld>
            <a:endParaRPr lang="en-US" dirty="0"/>
          </a:p>
        </p:txBody>
      </p:sp>
    </p:spTree>
    <p:extLst>
      <p:ext uri="{BB962C8B-B14F-4D97-AF65-F5344CB8AC3E}">
        <p14:creationId xmlns:p14="http://schemas.microsoft.com/office/powerpoint/2010/main" val="2929031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Project </a:t>
            </a:r>
            <a:r>
              <a:rPr lang="it-IT" dirty="0" err="1" smtClean="0"/>
              <a:t>Variables</a:t>
            </a:r>
            <a:endParaRPr lang="en-US" dirty="0"/>
          </a:p>
        </p:txBody>
      </p:sp>
      <p:sp>
        <p:nvSpPr>
          <p:cNvPr id="4" name="Footer Placeholder 3"/>
          <p:cNvSpPr>
            <a:spLocks noGrp="1"/>
          </p:cNvSpPr>
          <p:nvPr>
            <p:ph type="ftr" sz="quarter" idx="11"/>
          </p:nvPr>
        </p:nvSpPr>
        <p:spPr>
          <a:xfrm>
            <a:off x="2865616" y="3964204"/>
            <a:ext cx="3581401" cy="273844"/>
          </a:xfrm>
        </p:spPr>
        <p:txBody>
          <a:bodyPr/>
          <a:lstStyle/>
          <a:p>
            <a:endParaRPr lang="en-GB" dirty="0"/>
          </a:p>
        </p:txBody>
      </p:sp>
      <p:sp>
        <p:nvSpPr>
          <p:cNvPr id="5" name="Slide Number Placeholder 4"/>
          <p:cNvSpPr>
            <a:spLocks noGrp="1"/>
          </p:cNvSpPr>
          <p:nvPr>
            <p:ph type="sldNum" sz="quarter" idx="12"/>
          </p:nvPr>
        </p:nvSpPr>
        <p:spPr>
          <a:xfrm>
            <a:off x="8262511" y="3965355"/>
            <a:ext cx="788610" cy="273844"/>
          </a:xfrm>
        </p:spPr>
        <p:txBody>
          <a:bodyPr/>
          <a:lstStyle/>
          <a:p>
            <a:fld id="{BE9C67AB-B614-C742-93A2-1DCA2D6D2270}" type="slidenum">
              <a:rPr lang="en-US" smtClean="0"/>
              <a:pPr/>
              <a:t>26</a:t>
            </a:fld>
            <a:endParaRPr lang="en-US" dirty="0"/>
          </a:p>
        </p:txBody>
      </p:sp>
      <p:sp>
        <p:nvSpPr>
          <p:cNvPr id="6" name="Line 9"/>
          <p:cNvSpPr>
            <a:spLocks noChangeShapeType="1"/>
          </p:cNvSpPr>
          <p:nvPr/>
        </p:nvSpPr>
        <p:spPr bwMode="auto">
          <a:xfrm>
            <a:off x="2671941" y="3069080"/>
            <a:ext cx="1082675" cy="774700"/>
          </a:xfrm>
          <a:prstGeom prst="line">
            <a:avLst/>
          </a:prstGeom>
          <a:noFill/>
          <a:ln w="50800" cap="flat" cmpd="sng">
            <a:solidFill>
              <a:srgbClr val="919191"/>
            </a:solidFill>
            <a:prstDash val="solid"/>
            <a:round/>
            <a:headEnd/>
            <a:tailEnd/>
          </a:ln>
          <a:effectLst>
            <a:outerShdw blurRad="38100" dist="23000" dir="5400000" algn="ctr" rotWithShape="0">
              <a:srgbClr val="000000">
                <a:alpha val="34999"/>
              </a:srgbClr>
            </a:outerShdw>
          </a:effectLst>
          <a:extLst>
            <a:ext uri="{909E8E84-426E-40DD-AFC4-6F175D3DCCD1}">
              <a14:hiddenFill xmlns:a14="http://schemas.microsoft.com/office/drawing/2010/main">
                <a:noFill/>
              </a14:hiddenFill>
            </a:ext>
          </a:extLst>
        </p:spPr>
        <p:txBody>
          <a:bodyPr lIns="50800" tIns="50800" rIns="50800" bIns="50800" anchor="ctr"/>
          <a:lstStyle/>
          <a:p>
            <a:endParaRPr lang="en-US" altLang="en-US" sz="1200"/>
          </a:p>
        </p:txBody>
      </p:sp>
      <p:sp>
        <p:nvSpPr>
          <p:cNvPr id="7" name="Line 10"/>
          <p:cNvSpPr>
            <a:spLocks noChangeShapeType="1"/>
          </p:cNvSpPr>
          <p:nvPr/>
        </p:nvSpPr>
        <p:spPr bwMode="auto">
          <a:xfrm flipH="1">
            <a:off x="1609904" y="3083368"/>
            <a:ext cx="1038225" cy="742950"/>
          </a:xfrm>
          <a:prstGeom prst="line">
            <a:avLst/>
          </a:prstGeom>
          <a:noFill/>
          <a:ln w="50800" cap="flat" cmpd="sng">
            <a:solidFill>
              <a:srgbClr val="919191"/>
            </a:solidFill>
            <a:prstDash val="solid"/>
            <a:round/>
            <a:headEnd/>
            <a:tailEnd/>
          </a:ln>
          <a:effectLst>
            <a:outerShdw blurRad="38100" dist="23000" dir="5400000" algn="ctr" rotWithShape="0">
              <a:srgbClr val="000000">
                <a:alpha val="34999"/>
              </a:srgbClr>
            </a:outerShdw>
          </a:effectLst>
          <a:extLst>
            <a:ext uri="{909E8E84-426E-40DD-AFC4-6F175D3DCCD1}">
              <a14:hiddenFill xmlns:a14="http://schemas.microsoft.com/office/drawing/2010/main">
                <a:noFill/>
              </a14:hiddenFill>
            </a:ext>
          </a:extLst>
        </p:spPr>
        <p:txBody>
          <a:bodyPr lIns="50800" tIns="50800" rIns="50800" bIns="50800" anchor="ctr"/>
          <a:lstStyle/>
          <a:p>
            <a:endParaRPr lang="en-US" altLang="en-US" sz="1200"/>
          </a:p>
        </p:txBody>
      </p:sp>
      <p:sp>
        <p:nvSpPr>
          <p:cNvPr id="8" name="Line 11"/>
          <p:cNvSpPr>
            <a:spLocks noChangeShapeType="1"/>
          </p:cNvSpPr>
          <p:nvPr/>
        </p:nvSpPr>
        <p:spPr bwMode="auto">
          <a:xfrm flipH="1">
            <a:off x="2681466" y="1900680"/>
            <a:ext cx="0" cy="1211263"/>
          </a:xfrm>
          <a:prstGeom prst="line">
            <a:avLst/>
          </a:prstGeom>
          <a:noFill/>
          <a:ln w="50800" cap="flat" cmpd="sng">
            <a:solidFill>
              <a:srgbClr val="919191"/>
            </a:solidFill>
            <a:prstDash val="solid"/>
            <a:round/>
            <a:headEnd/>
            <a:tailEnd/>
          </a:ln>
          <a:effectLst>
            <a:outerShdw blurRad="38100" dist="23000" dir="5400000" algn="ctr" rotWithShape="0">
              <a:srgbClr val="000000">
                <a:alpha val="34999"/>
              </a:srgbClr>
            </a:outerShdw>
          </a:effectLst>
          <a:extLst>
            <a:ext uri="{909E8E84-426E-40DD-AFC4-6F175D3DCCD1}">
              <a14:hiddenFill xmlns:a14="http://schemas.microsoft.com/office/drawing/2010/main">
                <a:noFill/>
              </a14:hiddenFill>
            </a:ext>
          </a:extLst>
        </p:spPr>
        <p:txBody>
          <a:bodyPr lIns="50800" tIns="50800" rIns="50800" bIns="50800" anchor="ctr"/>
          <a:lstStyle/>
          <a:p>
            <a:endParaRPr lang="en-US" altLang="en-US" sz="1200"/>
          </a:p>
        </p:txBody>
      </p:sp>
      <p:sp>
        <p:nvSpPr>
          <p:cNvPr id="9" name="AutoShape 12"/>
          <p:cNvSpPr>
            <a:spLocks/>
          </p:cNvSpPr>
          <p:nvPr/>
        </p:nvSpPr>
        <p:spPr bwMode="auto">
          <a:xfrm>
            <a:off x="1598791" y="1880043"/>
            <a:ext cx="2173288" cy="19573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10800" y="0"/>
                </a:lnTo>
                <a:close/>
              </a:path>
            </a:pathLst>
          </a:custGeom>
          <a:noFill/>
          <a:ln w="50800" cap="flat" cmpd="sng">
            <a:solidFill>
              <a:srgbClr val="919191"/>
            </a:solidFill>
            <a:prstDash val="solid"/>
            <a:miter lim="0"/>
            <a:headEnd/>
            <a:tailEnd/>
          </a:ln>
          <a:effectLst>
            <a:outerShdw blurRad="38100" dist="23000" dir="5400000" algn="ctr"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38100" tIns="38100" rIns="38100" bIns="38100" anchor="ctr"/>
          <a:lstStyle/>
          <a:p>
            <a:pPr algn="ctr"/>
            <a:endParaRPr lang="en-US" altLang="en-US" sz="2800">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
        <p:nvSpPr>
          <p:cNvPr id="10" name="AutoShape 13"/>
          <p:cNvSpPr>
            <a:spLocks/>
          </p:cNvSpPr>
          <p:nvPr/>
        </p:nvSpPr>
        <p:spPr bwMode="auto">
          <a:xfrm>
            <a:off x="2243316" y="2657918"/>
            <a:ext cx="857250" cy="85883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gradFill rotWithShape="0">
            <a:gsLst>
              <a:gs pos="0">
                <a:srgbClr val="8B1913"/>
              </a:gs>
              <a:gs pos="100000">
                <a:srgbClr val="D8A519"/>
              </a:gs>
            </a:gsLst>
            <a:lin ang="5400000"/>
          </a:gradFill>
          <a:ln>
            <a:noFill/>
          </a:ln>
          <a:effectLst>
            <a:outerShdw blurRad="355600" algn="ctr" rotWithShape="0">
              <a:srgbClr val="000000">
                <a:alpha val="75000"/>
              </a:srgbClr>
            </a:outerShdw>
          </a:effectLst>
          <a:extLst/>
        </p:spPr>
        <p:txBody>
          <a:bodyPr lIns="38100" tIns="38100" rIns="38100" bIns="38100" anchor="ctr"/>
          <a:lstStyle/>
          <a:p>
            <a:pPr algn="ctr"/>
            <a:r>
              <a:rPr lang="en-US" altLang="en-US" sz="1500" b="1" dirty="0" smtClean="0">
                <a:solidFill>
                  <a:srgbClr val="FFFFFF"/>
                </a:solidFill>
                <a:effectLst>
                  <a:outerShdw blurRad="38100" dist="38100" dir="2700000" algn="tl">
                    <a:srgbClr val="000000"/>
                  </a:outerShdw>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Quality</a:t>
            </a:r>
            <a:endParaRPr lang="en-US" altLang="en-US" dirty="0"/>
          </a:p>
        </p:txBody>
      </p:sp>
      <p:sp>
        <p:nvSpPr>
          <p:cNvPr id="11" name="AutoShape 14"/>
          <p:cNvSpPr>
            <a:spLocks/>
          </p:cNvSpPr>
          <p:nvPr/>
        </p:nvSpPr>
        <p:spPr bwMode="auto">
          <a:xfrm>
            <a:off x="1187629" y="3408805"/>
            <a:ext cx="858837" cy="85883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D8A519"/>
          </a:solidFill>
          <a:ln>
            <a:noFill/>
          </a:ln>
          <a:effectLst>
            <a:outerShdw blurRad="355600" algn="ctr" rotWithShape="0">
              <a:srgbClr val="000000">
                <a:alpha val="75000"/>
              </a:srgbClr>
            </a:outerShdw>
          </a:effectLst>
          <a:extLst/>
        </p:spPr>
        <p:txBody>
          <a:bodyPr lIns="38100" tIns="38100" rIns="38100" bIns="38100" anchor="ctr"/>
          <a:lstStyle/>
          <a:p>
            <a:pPr algn="ctr"/>
            <a:r>
              <a:rPr lang="en-US" altLang="en-US" sz="1500" b="1" dirty="0" smtClean="0">
                <a:solidFill>
                  <a:srgbClr val="FFFFFF"/>
                </a:solidFill>
                <a:effectLst>
                  <a:outerShdw blurRad="38100" dist="38100" dir="2700000" algn="tl">
                    <a:srgbClr val="000000"/>
                  </a:outerShdw>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Time</a:t>
            </a:r>
            <a:endParaRPr lang="en-US" altLang="en-US" dirty="0"/>
          </a:p>
        </p:txBody>
      </p:sp>
      <p:sp>
        <p:nvSpPr>
          <p:cNvPr id="12" name="AutoShape 15"/>
          <p:cNvSpPr>
            <a:spLocks/>
          </p:cNvSpPr>
          <p:nvPr/>
        </p:nvSpPr>
        <p:spPr bwMode="auto">
          <a:xfrm>
            <a:off x="2256016" y="1459355"/>
            <a:ext cx="857250" cy="85883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8B1913"/>
          </a:solidFill>
          <a:ln>
            <a:noFill/>
          </a:ln>
          <a:effectLst>
            <a:outerShdw blurRad="355600" algn="ctr" rotWithShape="0">
              <a:srgbClr val="000000">
                <a:alpha val="75000"/>
              </a:srgbClr>
            </a:outerShdw>
          </a:effectLst>
          <a:extLst/>
        </p:spPr>
        <p:txBody>
          <a:bodyPr lIns="38100" tIns="38100" rIns="38100" bIns="38100" anchor="ctr"/>
          <a:lstStyle/>
          <a:p>
            <a:pPr algn="ctr"/>
            <a:r>
              <a:rPr lang="en-US" altLang="en-US" sz="1500" b="1" dirty="0" smtClean="0">
                <a:solidFill>
                  <a:srgbClr val="FFFFFF"/>
                </a:solidFill>
                <a:effectLst>
                  <a:outerShdw blurRad="38100" dist="38100" dir="2700000" algn="tl">
                    <a:srgbClr val="000000"/>
                  </a:outerShdw>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Functionalities</a:t>
            </a:r>
            <a:endParaRPr lang="en-US" altLang="en-US" dirty="0"/>
          </a:p>
        </p:txBody>
      </p:sp>
      <p:sp>
        <p:nvSpPr>
          <p:cNvPr id="13" name="Line 16"/>
          <p:cNvSpPr>
            <a:spLocks noChangeShapeType="1"/>
          </p:cNvSpPr>
          <p:nvPr/>
        </p:nvSpPr>
        <p:spPr bwMode="auto">
          <a:xfrm flipH="1" flipV="1">
            <a:off x="4870629" y="1875280"/>
            <a:ext cx="1082675" cy="773113"/>
          </a:xfrm>
          <a:prstGeom prst="line">
            <a:avLst/>
          </a:prstGeom>
          <a:noFill/>
          <a:ln w="50800" cap="flat" cmpd="sng">
            <a:solidFill>
              <a:srgbClr val="919191"/>
            </a:solidFill>
            <a:prstDash val="solid"/>
            <a:round/>
            <a:headEnd/>
            <a:tailEnd/>
          </a:ln>
          <a:effectLst>
            <a:outerShdw blurRad="38100" dist="23000" dir="5400000" algn="ctr" rotWithShape="0">
              <a:srgbClr val="000000">
                <a:alpha val="34999"/>
              </a:srgbClr>
            </a:outerShdw>
          </a:effectLst>
          <a:extLst>
            <a:ext uri="{909E8E84-426E-40DD-AFC4-6F175D3DCCD1}">
              <a14:hiddenFill xmlns:a14="http://schemas.microsoft.com/office/drawing/2010/main">
                <a:noFill/>
              </a14:hiddenFill>
            </a:ext>
          </a:extLst>
        </p:spPr>
        <p:txBody>
          <a:bodyPr lIns="50800" tIns="50800" rIns="50800" bIns="50800" anchor="ctr"/>
          <a:lstStyle/>
          <a:p>
            <a:endParaRPr lang="en-US" altLang="en-US" sz="1200"/>
          </a:p>
        </p:txBody>
      </p:sp>
      <p:sp>
        <p:nvSpPr>
          <p:cNvPr id="14" name="Line 17"/>
          <p:cNvSpPr>
            <a:spLocks noChangeShapeType="1"/>
          </p:cNvSpPr>
          <p:nvPr/>
        </p:nvSpPr>
        <p:spPr bwMode="auto">
          <a:xfrm flipV="1">
            <a:off x="5980291" y="1887980"/>
            <a:ext cx="1036638" cy="742950"/>
          </a:xfrm>
          <a:prstGeom prst="line">
            <a:avLst/>
          </a:prstGeom>
          <a:noFill/>
          <a:ln w="50800" cap="flat" cmpd="sng">
            <a:solidFill>
              <a:srgbClr val="919191"/>
            </a:solidFill>
            <a:prstDash val="solid"/>
            <a:round/>
            <a:headEnd/>
            <a:tailEnd/>
          </a:ln>
          <a:effectLst>
            <a:outerShdw blurRad="38100" dist="23000" dir="5400000" algn="ctr" rotWithShape="0">
              <a:srgbClr val="000000">
                <a:alpha val="34999"/>
              </a:srgbClr>
            </a:outerShdw>
          </a:effectLst>
          <a:extLst>
            <a:ext uri="{909E8E84-426E-40DD-AFC4-6F175D3DCCD1}">
              <a14:hiddenFill xmlns:a14="http://schemas.microsoft.com/office/drawing/2010/main">
                <a:noFill/>
              </a14:hiddenFill>
            </a:ext>
          </a:extLst>
        </p:spPr>
        <p:txBody>
          <a:bodyPr lIns="50800" tIns="50800" rIns="50800" bIns="50800" anchor="ctr"/>
          <a:lstStyle/>
          <a:p>
            <a:endParaRPr lang="en-US" altLang="en-US" sz="1200"/>
          </a:p>
        </p:txBody>
      </p:sp>
      <p:sp>
        <p:nvSpPr>
          <p:cNvPr id="15" name="Line 18"/>
          <p:cNvSpPr>
            <a:spLocks noChangeShapeType="1"/>
          </p:cNvSpPr>
          <p:nvPr/>
        </p:nvSpPr>
        <p:spPr bwMode="auto">
          <a:xfrm flipV="1">
            <a:off x="5943779" y="2608705"/>
            <a:ext cx="0" cy="1211263"/>
          </a:xfrm>
          <a:prstGeom prst="line">
            <a:avLst/>
          </a:prstGeom>
          <a:noFill/>
          <a:ln w="50800" cap="flat" cmpd="sng">
            <a:solidFill>
              <a:srgbClr val="919191"/>
            </a:solidFill>
            <a:prstDash val="solid"/>
            <a:round/>
            <a:headEnd/>
            <a:tailEnd/>
          </a:ln>
          <a:effectLst>
            <a:outerShdw blurRad="38100" dist="23000" dir="5400000" algn="ctr" rotWithShape="0">
              <a:srgbClr val="000000">
                <a:alpha val="34999"/>
              </a:srgbClr>
            </a:outerShdw>
          </a:effectLst>
          <a:extLst>
            <a:ext uri="{909E8E84-426E-40DD-AFC4-6F175D3DCCD1}">
              <a14:hiddenFill xmlns:a14="http://schemas.microsoft.com/office/drawing/2010/main">
                <a:noFill/>
              </a14:hiddenFill>
            </a:ext>
          </a:extLst>
        </p:spPr>
        <p:txBody>
          <a:bodyPr lIns="50800" tIns="50800" rIns="50800" bIns="50800" anchor="ctr"/>
          <a:lstStyle/>
          <a:p>
            <a:endParaRPr lang="en-US" altLang="en-US" sz="1200"/>
          </a:p>
        </p:txBody>
      </p:sp>
      <p:sp>
        <p:nvSpPr>
          <p:cNvPr id="16" name="AutoShape 19"/>
          <p:cNvSpPr>
            <a:spLocks/>
          </p:cNvSpPr>
          <p:nvPr/>
        </p:nvSpPr>
        <p:spPr bwMode="auto">
          <a:xfrm rot="10800000">
            <a:off x="4884916" y="1864168"/>
            <a:ext cx="2173288" cy="19573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10800" y="0"/>
                </a:lnTo>
                <a:close/>
              </a:path>
            </a:pathLst>
          </a:custGeom>
          <a:noFill/>
          <a:ln w="50800" cap="flat" cmpd="sng">
            <a:solidFill>
              <a:srgbClr val="919191"/>
            </a:solidFill>
            <a:prstDash val="solid"/>
            <a:miter lim="0"/>
            <a:headEnd/>
            <a:tailEnd/>
          </a:ln>
          <a:effectLst>
            <a:outerShdw blurRad="38100" dist="23000" dir="5400000" algn="ctr"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38100" tIns="38100" rIns="38100" bIns="38100" anchor="ctr"/>
          <a:lstStyle/>
          <a:p>
            <a:pPr algn="ctr"/>
            <a:endParaRPr lang="en-US" altLang="en-US" sz="2800">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
        <p:nvSpPr>
          <p:cNvPr id="17" name="AutoShape 20"/>
          <p:cNvSpPr>
            <a:spLocks/>
          </p:cNvSpPr>
          <p:nvPr/>
        </p:nvSpPr>
        <p:spPr bwMode="auto">
          <a:xfrm>
            <a:off x="5524679" y="2202305"/>
            <a:ext cx="857250" cy="85725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8B1913"/>
          </a:solidFill>
          <a:ln>
            <a:noFill/>
          </a:ln>
          <a:effectLst>
            <a:outerShdw blurRad="355600" algn="ctr" rotWithShape="0">
              <a:srgbClr val="000000">
                <a:alpha val="75000"/>
              </a:srgbClr>
            </a:outerShdw>
          </a:effectLst>
          <a:extLst/>
        </p:spPr>
        <p:txBody>
          <a:bodyPr lIns="38100" tIns="38100" rIns="38100" bIns="38100" anchor="ctr"/>
          <a:lstStyle/>
          <a:p>
            <a:pPr algn="ctr"/>
            <a:r>
              <a:rPr lang="en-US" altLang="en-US" sz="1500" b="1" dirty="0" smtClean="0">
                <a:solidFill>
                  <a:srgbClr val="FFFFFF"/>
                </a:solidFill>
                <a:effectLst>
                  <a:outerShdw blurRad="38100" dist="38100" dir="2700000" algn="tl">
                    <a:srgbClr val="000000"/>
                  </a:outerShdw>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Quality</a:t>
            </a:r>
            <a:endParaRPr lang="en-US" altLang="en-US" dirty="0"/>
          </a:p>
        </p:txBody>
      </p:sp>
      <p:sp>
        <p:nvSpPr>
          <p:cNvPr id="18" name="AutoShape 21"/>
          <p:cNvSpPr>
            <a:spLocks/>
          </p:cNvSpPr>
          <p:nvPr/>
        </p:nvSpPr>
        <p:spPr bwMode="auto">
          <a:xfrm>
            <a:off x="4415016" y="1459355"/>
            <a:ext cx="858838" cy="85883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8B1913"/>
          </a:solidFill>
          <a:ln>
            <a:noFill/>
          </a:ln>
          <a:effectLst>
            <a:outerShdw blurRad="355600" algn="ctr" rotWithShape="0">
              <a:srgbClr val="000000">
                <a:alpha val="75000"/>
              </a:srgbClr>
            </a:outerShdw>
          </a:effectLst>
          <a:extLst/>
        </p:spPr>
        <p:txBody>
          <a:bodyPr lIns="38100" tIns="38100" rIns="38100" bIns="38100" anchor="ctr"/>
          <a:lstStyle/>
          <a:p>
            <a:pPr algn="ctr"/>
            <a:r>
              <a:rPr lang="en-US" altLang="en-US" sz="1500" b="1" dirty="0" smtClean="0">
                <a:solidFill>
                  <a:srgbClr val="FFFFFF"/>
                </a:solidFill>
                <a:effectLst>
                  <a:outerShdw blurRad="38100" dist="38100" dir="2700000" algn="tl">
                    <a:srgbClr val="000000"/>
                  </a:outerShdw>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Cost</a:t>
            </a:r>
            <a:endParaRPr lang="en-US" altLang="en-US" dirty="0"/>
          </a:p>
        </p:txBody>
      </p:sp>
      <p:sp>
        <p:nvSpPr>
          <p:cNvPr id="19" name="AutoShape 22"/>
          <p:cNvSpPr>
            <a:spLocks/>
          </p:cNvSpPr>
          <p:nvPr/>
        </p:nvSpPr>
        <p:spPr bwMode="auto">
          <a:xfrm>
            <a:off x="6578779" y="1451418"/>
            <a:ext cx="858837" cy="85725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8B1913"/>
          </a:solidFill>
          <a:ln>
            <a:noFill/>
          </a:ln>
          <a:effectLst>
            <a:outerShdw blurRad="355600" algn="ctr" rotWithShape="0">
              <a:srgbClr val="000000">
                <a:alpha val="75000"/>
              </a:srgbClr>
            </a:outerShdw>
          </a:effectLst>
          <a:extLst/>
        </p:spPr>
        <p:txBody>
          <a:bodyPr lIns="38100" tIns="38100" rIns="38100" bIns="38100" anchor="ctr"/>
          <a:lstStyle/>
          <a:p>
            <a:pPr algn="ctr"/>
            <a:r>
              <a:rPr lang="en-US" altLang="en-US" sz="1500" b="1" dirty="0" smtClean="0">
                <a:solidFill>
                  <a:srgbClr val="FFFFFF"/>
                </a:solidFill>
                <a:effectLst>
                  <a:outerShdw blurRad="38100" dist="38100" dir="2700000" algn="tl">
                    <a:srgbClr val="000000"/>
                  </a:outerShdw>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Time</a:t>
            </a:r>
            <a:endParaRPr lang="en-US" altLang="en-US" dirty="0"/>
          </a:p>
        </p:txBody>
      </p:sp>
      <p:sp>
        <p:nvSpPr>
          <p:cNvPr id="20" name="AutoShape 23"/>
          <p:cNvSpPr>
            <a:spLocks/>
          </p:cNvSpPr>
          <p:nvPr/>
        </p:nvSpPr>
        <p:spPr bwMode="auto">
          <a:xfrm>
            <a:off x="1587679" y="1097405"/>
            <a:ext cx="2168525" cy="3317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p>
            <a:pPr algn="ctr"/>
            <a:r>
              <a:rPr lang="en-US" altLang="en-US" sz="1600" b="1" dirty="0" smtClean="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Waterfall approach</a:t>
            </a:r>
            <a:endParaRPr lang="en-US" altLang="en-US" dirty="0"/>
          </a:p>
        </p:txBody>
      </p:sp>
      <p:sp>
        <p:nvSpPr>
          <p:cNvPr id="21" name="AutoShape 24"/>
          <p:cNvSpPr>
            <a:spLocks/>
          </p:cNvSpPr>
          <p:nvPr/>
        </p:nvSpPr>
        <p:spPr bwMode="auto">
          <a:xfrm>
            <a:off x="5184954" y="1097405"/>
            <a:ext cx="1511300" cy="3317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p>
            <a:pPr algn="ctr"/>
            <a:r>
              <a:rPr lang="en-US" altLang="en-US" sz="1600" b="1" dirty="0" smtClean="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Agile approach</a:t>
            </a:r>
            <a:endParaRPr lang="en-US" altLang="en-US" dirty="0"/>
          </a:p>
        </p:txBody>
      </p:sp>
      <p:sp>
        <p:nvSpPr>
          <p:cNvPr id="22" name="AutoShape 25"/>
          <p:cNvSpPr>
            <a:spLocks/>
          </p:cNvSpPr>
          <p:nvPr/>
        </p:nvSpPr>
        <p:spPr bwMode="auto">
          <a:xfrm>
            <a:off x="3351391" y="3399280"/>
            <a:ext cx="858838" cy="85883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D8A519"/>
          </a:solidFill>
          <a:ln>
            <a:noFill/>
          </a:ln>
          <a:effectLst>
            <a:outerShdw blurRad="355600" algn="ctr" rotWithShape="0">
              <a:srgbClr val="000000">
                <a:alpha val="75000"/>
              </a:srgbClr>
            </a:outerShdw>
          </a:effectLst>
          <a:extLst/>
        </p:spPr>
        <p:txBody>
          <a:bodyPr lIns="38100" tIns="38100" rIns="38100" bIns="38100" anchor="ctr"/>
          <a:lstStyle/>
          <a:p>
            <a:pPr algn="ctr"/>
            <a:r>
              <a:rPr lang="en-US" altLang="en-US" sz="1500" b="1" dirty="0" smtClean="0">
                <a:solidFill>
                  <a:srgbClr val="FFFFFF"/>
                </a:solidFill>
                <a:effectLst>
                  <a:outerShdw blurRad="38100" dist="38100" dir="2700000" algn="tl">
                    <a:srgbClr val="000000"/>
                  </a:outerShdw>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Cost</a:t>
            </a:r>
            <a:endParaRPr lang="en-US" altLang="en-US" dirty="0"/>
          </a:p>
        </p:txBody>
      </p:sp>
      <p:sp>
        <p:nvSpPr>
          <p:cNvPr id="23" name="AutoShape 26"/>
          <p:cNvSpPr>
            <a:spLocks/>
          </p:cNvSpPr>
          <p:nvPr/>
        </p:nvSpPr>
        <p:spPr bwMode="auto">
          <a:xfrm>
            <a:off x="4434066" y="3543743"/>
            <a:ext cx="744538" cy="2936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p>
            <a:pPr algn="ctr"/>
            <a:r>
              <a:rPr lang="it-IT" altLang="en-US" sz="1200" b="1" i="1" dirty="0" smtClean="0">
                <a:latin typeface="Calibri" panose="020F0502020204030204" pitchFamily="34" charset="0"/>
                <a:sym typeface="Calibri" panose="020F0502020204030204" pitchFamily="34" charset="0"/>
              </a:rPr>
              <a:t>Can </a:t>
            </a:r>
            <a:r>
              <a:rPr lang="it-IT" altLang="en-US" sz="1200" b="1" i="1" dirty="0" err="1" smtClean="0">
                <a:latin typeface="Calibri" panose="020F0502020204030204" pitchFamily="34" charset="0"/>
                <a:sym typeface="Calibri" panose="020F0502020204030204" pitchFamily="34" charset="0"/>
              </a:rPr>
              <a:t>vary</a:t>
            </a:r>
            <a:endParaRPr lang="en-US" altLang="en-US" dirty="0"/>
          </a:p>
        </p:txBody>
      </p:sp>
      <p:sp>
        <p:nvSpPr>
          <p:cNvPr id="24" name="Line 27"/>
          <p:cNvSpPr>
            <a:spLocks noChangeShapeType="1"/>
          </p:cNvSpPr>
          <p:nvPr/>
        </p:nvSpPr>
        <p:spPr bwMode="auto">
          <a:xfrm flipV="1">
            <a:off x="3127554" y="1876868"/>
            <a:ext cx="1285875" cy="12700"/>
          </a:xfrm>
          <a:prstGeom prst="line">
            <a:avLst/>
          </a:prstGeom>
          <a:noFill/>
          <a:ln w="50800" cap="flat" cmpd="sng">
            <a:solidFill>
              <a:srgbClr val="C3132A"/>
            </a:solidFill>
            <a:prstDash val="sysDot"/>
            <a:round/>
            <a:headEnd/>
            <a:tailEnd/>
          </a:ln>
          <a:effectLst>
            <a:outerShdw blurRad="38100" dist="23000" dir="5400000" algn="ctr" rotWithShape="0">
              <a:srgbClr val="000000">
                <a:alpha val="34999"/>
              </a:srgbClr>
            </a:outerShdw>
          </a:effectLst>
          <a:extLst>
            <a:ext uri="{909E8E84-426E-40DD-AFC4-6F175D3DCCD1}">
              <a14:hiddenFill xmlns:a14="http://schemas.microsoft.com/office/drawing/2010/main">
                <a:noFill/>
              </a14:hiddenFill>
            </a:ext>
          </a:extLst>
        </p:spPr>
        <p:txBody>
          <a:bodyPr lIns="50800" tIns="50800" rIns="50800" bIns="50800" anchor="ctr"/>
          <a:lstStyle/>
          <a:p>
            <a:endParaRPr lang="en-US" altLang="en-US" sz="1200"/>
          </a:p>
        </p:txBody>
      </p:sp>
      <p:sp>
        <p:nvSpPr>
          <p:cNvPr id="25" name="AutoShape 28"/>
          <p:cNvSpPr>
            <a:spLocks/>
          </p:cNvSpPr>
          <p:nvPr/>
        </p:nvSpPr>
        <p:spPr bwMode="auto">
          <a:xfrm>
            <a:off x="3527604" y="1616518"/>
            <a:ext cx="452437" cy="295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p>
            <a:pPr algn="ctr"/>
            <a:r>
              <a:rPr lang="en-US" altLang="en-US" sz="1200" b="1" i="1" dirty="0" smtClean="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Fixed</a:t>
            </a:r>
            <a:endParaRPr lang="en-US" altLang="en-US" dirty="0"/>
          </a:p>
        </p:txBody>
      </p:sp>
      <p:sp>
        <p:nvSpPr>
          <p:cNvPr id="26" name="Line 29"/>
          <p:cNvSpPr>
            <a:spLocks noChangeShapeType="1"/>
          </p:cNvSpPr>
          <p:nvPr/>
        </p:nvSpPr>
        <p:spPr bwMode="auto">
          <a:xfrm flipV="1">
            <a:off x="4264204" y="3812030"/>
            <a:ext cx="1284287" cy="11113"/>
          </a:xfrm>
          <a:prstGeom prst="line">
            <a:avLst/>
          </a:prstGeom>
          <a:noFill/>
          <a:ln w="50800" cap="flat" cmpd="sng">
            <a:solidFill>
              <a:srgbClr val="FE763C"/>
            </a:solidFill>
            <a:prstDash val="sysDot"/>
            <a:round/>
            <a:headEnd/>
            <a:tailEnd/>
          </a:ln>
          <a:effectLst>
            <a:outerShdw blurRad="38100" dist="23000" dir="5400000" algn="ctr" rotWithShape="0">
              <a:srgbClr val="000000">
                <a:alpha val="34999"/>
              </a:srgbClr>
            </a:outerShdw>
          </a:effectLst>
          <a:extLst>
            <a:ext uri="{909E8E84-426E-40DD-AFC4-6F175D3DCCD1}">
              <a14:hiddenFill xmlns:a14="http://schemas.microsoft.com/office/drawing/2010/main">
                <a:noFill/>
              </a14:hiddenFill>
            </a:ext>
          </a:extLst>
        </p:spPr>
        <p:txBody>
          <a:bodyPr lIns="50800" tIns="50800" rIns="50800" bIns="50800" anchor="ctr"/>
          <a:lstStyle/>
          <a:p>
            <a:endParaRPr lang="en-US" altLang="en-US" sz="1200"/>
          </a:p>
        </p:txBody>
      </p:sp>
      <p:sp>
        <p:nvSpPr>
          <p:cNvPr id="27" name="AutoShape 30"/>
          <p:cNvSpPr>
            <a:spLocks/>
          </p:cNvSpPr>
          <p:nvPr/>
        </p:nvSpPr>
        <p:spPr bwMode="auto">
          <a:xfrm>
            <a:off x="5524679" y="3399280"/>
            <a:ext cx="857250" cy="85883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D8A519"/>
          </a:solidFill>
          <a:ln>
            <a:noFill/>
          </a:ln>
          <a:effectLst>
            <a:outerShdw blurRad="355600" algn="ctr" rotWithShape="0">
              <a:srgbClr val="000000">
                <a:alpha val="75000"/>
              </a:srgbClr>
            </a:outerShdw>
          </a:effectLst>
          <a:extLst/>
        </p:spPr>
        <p:txBody>
          <a:bodyPr lIns="38100" tIns="38100" rIns="38100" bIns="38100" anchor="ctr"/>
          <a:lstStyle/>
          <a:p>
            <a:pPr algn="ctr"/>
            <a:r>
              <a:rPr lang="en-US" altLang="en-US" sz="1500" b="1" dirty="0" err="1" smtClean="0">
                <a:solidFill>
                  <a:srgbClr val="FFFFFF"/>
                </a:solidFill>
                <a:effectLst>
                  <a:outerShdw blurRad="38100" dist="38100" dir="2700000" algn="tl">
                    <a:srgbClr val="000000"/>
                  </a:outerShdw>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Funcionalities</a:t>
            </a:r>
            <a:endParaRPr lang="en-US" altLang="en-US" dirty="0"/>
          </a:p>
        </p:txBody>
      </p:sp>
    </p:spTree>
    <p:extLst>
      <p:ext uri="{BB962C8B-B14F-4D97-AF65-F5344CB8AC3E}">
        <p14:creationId xmlns:p14="http://schemas.microsoft.com/office/powerpoint/2010/main" val="33195751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err="1" smtClean="0"/>
              <a:t>What</a:t>
            </a:r>
            <a:r>
              <a:rPr lang="it-IT" dirty="0" smtClean="0"/>
              <a:t> to </a:t>
            </a:r>
            <a:r>
              <a:rPr lang="it-IT" dirty="0" err="1" smtClean="0"/>
              <a:t>prioritize</a:t>
            </a:r>
            <a:r>
              <a:rPr lang="it-IT" dirty="0" smtClean="0"/>
              <a:t>?</a:t>
            </a:r>
            <a:endParaRPr lang="en-US" dirty="0"/>
          </a:p>
        </p:txBody>
      </p:sp>
      <p:sp>
        <p:nvSpPr>
          <p:cNvPr id="3" name="Content Placeholder 2"/>
          <p:cNvSpPr>
            <a:spLocks noGrp="1"/>
          </p:cNvSpPr>
          <p:nvPr>
            <p:ph idx="1"/>
          </p:nvPr>
        </p:nvSpPr>
        <p:spPr>
          <a:xfrm>
            <a:off x="457200" y="1200150"/>
            <a:ext cx="4959531" cy="3096022"/>
          </a:xfrm>
        </p:spPr>
        <p:txBody>
          <a:bodyPr>
            <a:normAutofit fontScale="92500" lnSpcReduction="10000"/>
          </a:bodyPr>
          <a:lstStyle/>
          <a:p>
            <a:pPr>
              <a:spcBef>
                <a:spcPts val="500"/>
              </a:spcBef>
              <a:buSzPct val="100000"/>
              <a:buFontTx/>
              <a:buChar char="•"/>
            </a:pPr>
            <a:r>
              <a:rPr lang="it-IT" altLang="en-US" sz="1800" b="1" dirty="0" err="1" smtClean="0"/>
              <a:t>We</a:t>
            </a:r>
            <a:r>
              <a:rPr lang="it-IT" altLang="en-US" sz="1800" b="1" dirty="0" smtClean="0"/>
              <a:t> </a:t>
            </a:r>
            <a:r>
              <a:rPr lang="it-IT" altLang="en-US" sz="1800" b="1" dirty="0" err="1" smtClean="0"/>
              <a:t>have</a:t>
            </a:r>
            <a:r>
              <a:rPr lang="it-IT" altLang="en-US" sz="1800" b="1" dirty="0" smtClean="0"/>
              <a:t>:</a:t>
            </a:r>
          </a:p>
          <a:p>
            <a:pPr lvl="1">
              <a:spcBef>
                <a:spcPts val="500"/>
              </a:spcBef>
              <a:buSzPct val="100000"/>
              <a:buFontTx/>
              <a:buChar char="•"/>
            </a:pPr>
            <a:r>
              <a:rPr lang="it-IT" altLang="en-US" sz="1400" b="1" dirty="0" err="1" smtClean="0"/>
              <a:t>Vulnerabilities</a:t>
            </a:r>
            <a:endParaRPr lang="it-IT" altLang="en-US" sz="1400" b="1" dirty="0" smtClean="0"/>
          </a:p>
          <a:p>
            <a:pPr lvl="1">
              <a:spcBef>
                <a:spcPts val="500"/>
              </a:spcBef>
              <a:buSzPct val="100000"/>
              <a:buFontTx/>
              <a:buChar char="•"/>
            </a:pPr>
            <a:r>
              <a:rPr lang="it-IT" altLang="en-US" sz="1400" b="1" dirty="0" err="1" smtClean="0"/>
              <a:t>Functionalities</a:t>
            </a:r>
            <a:r>
              <a:rPr lang="it-IT" altLang="en-US" sz="1400" b="1" dirty="0" smtClean="0"/>
              <a:t> / Components</a:t>
            </a:r>
            <a:endParaRPr lang="it-IT" altLang="en-US" sz="1400" b="1" dirty="0" smtClean="0"/>
          </a:p>
          <a:p>
            <a:pPr lvl="1">
              <a:spcBef>
                <a:spcPts val="500"/>
              </a:spcBef>
              <a:buSzPct val="100000"/>
              <a:buFontTx/>
              <a:buChar char="•"/>
            </a:pPr>
            <a:r>
              <a:rPr lang="it-IT" altLang="en-US" sz="1400" b="1" dirty="0" err="1" smtClean="0"/>
              <a:t>Specific</a:t>
            </a:r>
            <a:r>
              <a:rPr lang="it-IT" altLang="en-US" sz="1400" b="1" dirty="0" smtClean="0"/>
              <a:t> «</a:t>
            </a:r>
            <a:r>
              <a:rPr lang="it-IT" altLang="en-US" sz="1400" b="1" dirty="0" err="1" smtClean="0"/>
              <a:t>Evil</a:t>
            </a:r>
            <a:r>
              <a:rPr lang="it-IT" altLang="en-US" sz="1400" b="1" dirty="0" smtClean="0"/>
              <a:t>» Use Cases</a:t>
            </a:r>
          </a:p>
          <a:p>
            <a:pPr>
              <a:spcBef>
                <a:spcPts val="500"/>
              </a:spcBef>
              <a:buSzPct val="100000"/>
              <a:buFontTx/>
              <a:buChar char="•"/>
            </a:pPr>
            <a:r>
              <a:rPr lang="it-IT" altLang="en-US" sz="1800" b="1" dirty="0" smtClean="0"/>
              <a:t>And Combine in a </a:t>
            </a:r>
            <a:r>
              <a:rPr lang="it-IT" altLang="en-US" sz="1800" b="1" dirty="0"/>
              <a:t>M</a:t>
            </a:r>
            <a:r>
              <a:rPr lang="it-IT" altLang="en-US" sz="1800" b="1" dirty="0" smtClean="0"/>
              <a:t>atrix</a:t>
            </a:r>
            <a:endParaRPr lang="it-IT" altLang="en-US" sz="1800" b="1" dirty="0" smtClean="0"/>
          </a:p>
          <a:p>
            <a:pPr lvl="1">
              <a:spcBef>
                <a:spcPts val="500"/>
              </a:spcBef>
              <a:buSzPct val="100000"/>
              <a:buFontTx/>
              <a:buChar char="•"/>
            </a:pPr>
            <a:r>
              <a:rPr lang="it-IT" altLang="en-US" sz="1400" b="1" dirty="0" smtClean="0"/>
              <a:t>Y </a:t>
            </a:r>
            <a:r>
              <a:rPr lang="it-IT" altLang="en-US" sz="1400" b="1" dirty="0" err="1" smtClean="0"/>
              <a:t>axis</a:t>
            </a:r>
            <a:r>
              <a:rPr lang="it-IT" altLang="en-US" sz="1400" b="1" dirty="0" smtClean="0"/>
              <a:t> – </a:t>
            </a:r>
            <a:r>
              <a:rPr lang="it-IT" altLang="en-US" sz="1400" b="1" dirty="0" err="1" smtClean="0"/>
              <a:t>Functionalities</a:t>
            </a:r>
            <a:endParaRPr lang="it-IT" altLang="en-US" sz="1400" b="1" dirty="0" smtClean="0"/>
          </a:p>
          <a:p>
            <a:pPr lvl="1">
              <a:spcBef>
                <a:spcPts val="500"/>
              </a:spcBef>
              <a:buSzPct val="100000"/>
              <a:buFontTx/>
              <a:buChar char="•"/>
            </a:pPr>
            <a:r>
              <a:rPr lang="it-IT" altLang="en-US" sz="1400" b="1" dirty="0" smtClean="0"/>
              <a:t>X </a:t>
            </a:r>
            <a:r>
              <a:rPr lang="it-IT" altLang="en-US" sz="1400" b="1" dirty="0" err="1" smtClean="0"/>
              <a:t>axis</a:t>
            </a:r>
            <a:r>
              <a:rPr lang="it-IT" altLang="en-US" sz="1400" b="1" dirty="0" smtClean="0"/>
              <a:t> </a:t>
            </a:r>
            <a:r>
              <a:rPr lang="it-IT" altLang="en-US" sz="1400" b="1" dirty="0"/>
              <a:t>- OWASP TOP </a:t>
            </a:r>
            <a:r>
              <a:rPr lang="it-IT" altLang="en-US" sz="1400" b="1" dirty="0" smtClean="0"/>
              <a:t>10</a:t>
            </a:r>
            <a:endParaRPr lang="it-IT" altLang="en-US" sz="1400" b="1" dirty="0" smtClean="0"/>
          </a:p>
          <a:p>
            <a:pPr>
              <a:spcBef>
                <a:spcPts val="500"/>
              </a:spcBef>
              <a:buSzPct val="100000"/>
              <a:buFontTx/>
              <a:buChar char="•"/>
            </a:pPr>
            <a:r>
              <a:rPr lang="it-IT" altLang="en-US" sz="1800" b="1" dirty="0" err="1" smtClean="0"/>
              <a:t>Think</a:t>
            </a:r>
            <a:r>
              <a:rPr lang="it-IT" altLang="en-US" sz="1800" b="1" dirty="0" smtClean="0"/>
              <a:t> </a:t>
            </a:r>
            <a:r>
              <a:rPr lang="it-IT" altLang="en-US" sz="1800" b="1" dirty="0" err="1" smtClean="0"/>
              <a:t>also</a:t>
            </a:r>
            <a:r>
              <a:rPr lang="it-IT" altLang="en-US" sz="1800" b="1" dirty="0" smtClean="0"/>
              <a:t> </a:t>
            </a:r>
            <a:r>
              <a:rPr lang="it-IT" altLang="en-US" sz="1800" b="1" dirty="0" err="1" smtClean="0"/>
              <a:t>about</a:t>
            </a:r>
            <a:r>
              <a:rPr lang="it-IT" altLang="en-US" sz="1800" b="1" dirty="0" smtClean="0"/>
              <a:t>:</a:t>
            </a:r>
          </a:p>
          <a:p>
            <a:pPr lvl="1">
              <a:spcBef>
                <a:spcPts val="500"/>
              </a:spcBef>
              <a:buSzPct val="100000"/>
              <a:buFontTx/>
              <a:buChar char="•"/>
            </a:pPr>
            <a:r>
              <a:rPr lang="it-IT" altLang="en-US" sz="1400" b="1" dirty="0" err="1" smtClean="0"/>
              <a:t>When</a:t>
            </a:r>
            <a:r>
              <a:rPr lang="it-IT" altLang="en-US" sz="1400" b="1" dirty="0" smtClean="0"/>
              <a:t> and </a:t>
            </a:r>
            <a:r>
              <a:rPr lang="it-IT" altLang="en-US" sz="1400" b="1" dirty="0" err="1" smtClean="0"/>
              <a:t>how</a:t>
            </a:r>
            <a:r>
              <a:rPr lang="it-IT" altLang="en-US" sz="1400" b="1" dirty="0" smtClean="0"/>
              <a:t> to go </a:t>
            </a:r>
            <a:r>
              <a:rPr lang="it-IT" altLang="en-US" sz="1400" b="1" dirty="0" err="1" smtClean="0"/>
              <a:t>deep</a:t>
            </a:r>
            <a:r>
              <a:rPr lang="it-IT" altLang="en-US" sz="1400" b="1" dirty="0" smtClean="0"/>
              <a:t>?</a:t>
            </a:r>
          </a:p>
          <a:p>
            <a:pPr lvl="1">
              <a:spcBef>
                <a:spcPts val="500"/>
              </a:spcBef>
              <a:buSzPct val="100000"/>
              <a:buFontTx/>
              <a:buChar char="•"/>
            </a:pPr>
            <a:r>
              <a:rPr lang="it-IT" altLang="en-US" sz="1400" b="1" dirty="0" err="1" smtClean="0"/>
              <a:t>When</a:t>
            </a:r>
            <a:r>
              <a:rPr lang="it-IT" altLang="en-US" sz="1400" b="1" dirty="0" smtClean="0"/>
              <a:t> to do </a:t>
            </a:r>
            <a:r>
              <a:rPr lang="it-IT" altLang="en-US" sz="1400" b="1" dirty="0" err="1" smtClean="0"/>
              <a:t>manual</a:t>
            </a:r>
            <a:r>
              <a:rPr lang="it-IT" altLang="en-US" sz="1400" b="1" dirty="0" smtClean="0"/>
              <a:t> and </a:t>
            </a:r>
            <a:r>
              <a:rPr lang="it-IT" altLang="en-US" sz="1400" b="1" dirty="0" err="1" smtClean="0"/>
              <a:t>automatic</a:t>
            </a:r>
            <a:r>
              <a:rPr lang="it-IT" altLang="en-US" sz="1400" b="1" dirty="0" smtClean="0"/>
              <a:t> </a:t>
            </a:r>
            <a:r>
              <a:rPr lang="it-IT" altLang="en-US" sz="1400" b="1" dirty="0" err="1" smtClean="0"/>
              <a:t>activity</a:t>
            </a:r>
            <a:r>
              <a:rPr lang="it-IT" altLang="en-US" sz="1400" b="1" dirty="0" smtClean="0"/>
              <a:t>?</a:t>
            </a:r>
          </a:p>
          <a:p>
            <a:pPr lvl="1">
              <a:spcBef>
                <a:spcPts val="500"/>
              </a:spcBef>
              <a:buSzPct val="100000"/>
              <a:buFontTx/>
              <a:buChar char="•"/>
            </a:pPr>
            <a:r>
              <a:rPr lang="it-IT" altLang="en-US" sz="1400" b="1" dirty="0" smtClean="0"/>
              <a:t>False Positive Management</a:t>
            </a:r>
          </a:p>
          <a:p>
            <a:pPr marL="0" indent="0" algn="ctr">
              <a:spcBef>
                <a:spcPts val="500"/>
              </a:spcBef>
              <a:buSzPct val="100000"/>
              <a:buNone/>
            </a:pPr>
            <a:r>
              <a:rPr lang="it-IT" altLang="en-US" sz="1000" i="1" dirty="0" smtClean="0"/>
              <a:t>Take care of </a:t>
            </a:r>
            <a:r>
              <a:rPr lang="it-IT" altLang="en-US" sz="1000" i="1" dirty="0" err="1" smtClean="0"/>
              <a:t>vulnerabilities</a:t>
            </a:r>
            <a:r>
              <a:rPr lang="it-IT" altLang="en-US" sz="1000" i="1" dirty="0" smtClean="0"/>
              <a:t> </a:t>
            </a:r>
            <a:r>
              <a:rPr lang="it-IT" altLang="en-US" sz="1000" i="1" dirty="0" err="1" smtClean="0"/>
              <a:t>who</a:t>
            </a:r>
            <a:r>
              <a:rPr lang="it-IT" altLang="en-US" sz="1000" i="1" dirty="0" smtClean="0"/>
              <a:t> </a:t>
            </a:r>
            <a:r>
              <a:rPr lang="it-IT" altLang="en-US" sz="1000" i="1" dirty="0" err="1" smtClean="0"/>
              <a:t>have</a:t>
            </a:r>
            <a:r>
              <a:rPr lang="it-IT" altLang="en-US" sz="1000" i="1" dirty="0" smtClean="0"/>
              <a:t> a wide </a:t>
            </a:r>
            <a:r>
              <a:rPr lang="it-IT" altLang="en-US" sz="1000" i="1" dirty="0" err="1" smtClean="0"/>
              <a:t>application</a:t>
            </a:r>
            <a:r>
              <a:rPr lang="it-IT" altLang="en-US" sz="1000" i="1" dirty="0" smtClean="0"/>
              <a:t> impact.</a:t>
            </a:r>
            <a:endParaRPr lang="it-IT" altLang="en-US" sz="1000" i="1"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E9C67AB-B614-C742-93A2-1DCA2D6D2270}" type="slidenum">
              <a:rPr lang="en-US" smtClean="0"/>
              <a:pPr/>
              <a:t>27</a:t>
            </a:fld>
            <a:endParaRPr lang="en-US" dirty="0"/>
          </a:p>
        </p:txBody>
      </p:sp>
      <p:sp>
        <p:nvSpPr>
          <p:cNvPr id="6" name="TextBox 5"/>
          <p:cNvSpPr txBox="1"/>
          <p:nvPr/>
        </p:nvSpPr>
        <p:spPr>
          <a:xfrm>
            <a:off x="5437992" y="424683"/>
            <a:ext cx="1387736" cy="4093428"/>
          </a:xfrm>
          <a:prstGeom prst="rect">
            <a:avLst/>
          </a:prstGeom>
          <a:noFill/>
        </p:spPr>
        <p:txBody>
          <a:bodyPr wrap="square" rtlCol="0">
            <a:spAutoFit/>
          </a:bodyPr>
          <a:lstStyle/>
          <a:p>
            <a:r>
              <a:rPr lang="it-IT" sz="26000" b="1" dirty="0" smtClean="0">
                <a:solidFill>
                  <a:srgbClr val="6F5D2B"/>
                </a:solidFill>
                <a:latin typeface="Arial" pitchFamily="34" charset="0"/>
                <a:ea typeface="+mj-ea"/>
                <a:cs typeface="Arial" pitchFamily="34" charset="0"/>
                <a:sym typeface="Wingdings" panose="05000000000000000000" pitchFamily="2" charset="2"/>
              </a:rPr>
              <a:t></a:t>
            </a:r>
            <a:endParaRPr lang="en-US" sz="26000" b="1" dirty="0">
              <a:solidFill>
                <a:srgbClr val="6F5D2B"/>
              </a:solidFill>
              <a:latin typeface="Arial" pitchFamily="34" charset="0"/>
              <a:ea typeface="+mj-ea"/>
              <a:cs typeface="Arial" pitchFamily="34" charset="0"/>
            </a:endParaRPr>
          </a:p>
        </p:txBody>
      </p:sp>
    </p:spTree>
    <p:extLst>
      <p:ext uri="{BB962C8B-B14F-4D97-AF65-F5344CB8AC3E}">
        <p14:creationId xmlns:p14="http://schemas.microsoft.com/office/powerpoint/2010/main" val="7007192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How to </a:t>
            </a:r>
            <a:r>
              <a:rPr lang="it-IT" dirty="0" err="1" smtClean="0"/>
              <a:t>prioritize</a:t>
            </a:r>
            <a:r>
              <a:rPr lang="it-IT" dirty="0" smtClean="0"/>
              <a:t> </a:t>
            </a:r>
            <a:r>
              <a:rPr lang="it-IT" dirty="0" err="1" smtClean="0"/>
              <a:t>MoSCoW</a:t>
            </a:r>
            <a:endParaRPr lang="en-US"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E9C67AB-B614-C742-93A2-1DCA2D6D2270}" type="slidenum">
              <a:rPr lang="en-US" smtClean="0"/>
              <a:pPr/>
              <a:t>28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25325185"/>
              </p:ext>
            </p:extLst>
          </p:nvPr>
        </p:nvGraphicFramePr>
        <p:xfrm>
          <a:off x="471051" y="1049675"/>
          <a:ext cx="6314708" cy="3392181"/>
        </p:xfrm>
        <a:graphic>
          <a:graphicData uri="http://schemas.openxmlformats.org/drawingml/2006/table">
            <a:tbl>
              <a:tblPr firstRow="1" firstCol="1" bandRow="1">
                <a:tableStyleId>{0E3FDE45-AF77-4B5C-9715-49D594BDF05E}</a:tableStyleId>
              </a:tblPr>
              <a:tblGrid>
                <a:gridCol w="1723509"/>
                <a:gridCol w="1596044"/>
                <a:gridCol w="1720734"/>
                <a:gridCol w="1274421"/>
              </a:tblGrid>
              <a:tr h="592004">
                <a:tc>
                  <a:txBody>
                    <a:bodyPr/>
                    <a:lstStyle/>
                    <a:p>
                      <a:r>
                        <a:rPr lang="it-IT" sz="1600" dirty="0" smtClean="0">
                          <a:latin typeface="+mj-lt"/>
                        </a:rPr>
                        <a:t>Level</a:t>
                      </a:r>
                      <a:endParaRPr lang="en-US" sz="1600" dirty="0">
                        <a:latin typeface="+mj-lt"/>
                      </a:endParaRPr>
                    </a:p>
                  </a:txBody>
                  <a:tcPr marL="118401" marR="118401" marT="59200" marB="59200"/>
                </a:tc>
                <a:tc>
                  <a:txBody>
                    <a:bodyPr/>
                    <a:lstStyle/>
                    <a:p>
                      <a:r>
                        <a:rPr lang="it-IT" sz="1600" dirty="0" err="1" smtClean="0">
                          <a:latin typeface="+mj-lt"/>
                        </a:rPr>
                        <a:t>Importance</a:t>
                      </a:r>
                      <a:endParaRPr lang="en-US" sz="1600" dirty="0">
                        <a:latin typeface="+mj-lt"/>
                      </a:endParaRPr>
                    </a:p>
                  </a:txBody>
                  <a:tcPr marL="118401" marR="118401" marT="59200" marB="59200"/>
                </a:tc>
                <a:tc>
                  <a:txBody>
                    <a:bodyPr/>
                    <a:lstStyle/>
                    <a:p>
                      <a:r>
                        <a:rPr lang="it-IT" sz="1600" dirty="0" err="1" smtClean="0">
                          <a:latin typeface="+mj-lt"/>
                        </a:rPr>
                        <a:t>Effect</a:t>
                      </a:r>
                      <a:r>
                        <a:rPr lang="it-IT" sz="1600" dirty="0" smtClean="0">
                          <a:latin typeface="+mj-lt"/>
                        </a:rPr>
                        <a:t> </a:t>
                      </a:r>
                      <a:r>
                        <a:rPr lang="it-IT" sz="1600" dirty="0" err="1" smtClean="0">
                          <a:latin typeface="+mj-lt"/>
                        </a:rPr>
                        <a:t>if</a:t>
                      </a:r>
                      <a:r>
                        <a:rPr lang="it-IT" sz="1600" dirty="0" smtClean="0">
                          <a:latin typeface="+mj-lt"/>
                        </a:rPr>
                        <a:t> </a:t>
                      </a:r>
                      <a:r>
                        <a:rPr lang="it-IT" sz="1600" dirty="0" err="1" smtClean="0">
                          <a:latin typeface="+mj-lt"/>
                        </a:rPr>
                        <a:t>not</a:t>
                      </a:r>
                      <a:r>
                        <a:rPr lang="it-IT" sz="1600" baseline="0" dirty="0" smtClean="0">
                          <a:latin typeface="+mj-lt"/>
                        </a:rPr>
                        <a:t> </a:t>
                      </a:r>
                      <a:r>
                        <a:rPr lang="it-IT" sz="1600" baseline="0" dirty="0" err="1" smtClean="0">
                          <a:latin typeface="+mj-lt"/>
                        </a:rPr>
                        <a:t>met</a:t>
                      </a:r>
                      <a:endParaRPr lang="en-US" sz="1600" dirty="0">
                        <a:latin typeface="+mj-lt"/>
                      </a:endParaRPr>
                    </a:p>
                  </a:txBody>
                  <a:tcPr marL="118401" marR="118401" marT="59200" marB="59200"/>
                </a:tc>
                <a:tc>
                  <a:txBody>
                    <a:bodyPr/>
                    <a:lstStyle/>
                    <a:p>
                      <a:r>
                        <a:rPr lang="it-IT" sz="1600" dirty="0" err="1" smtClean="0">
                          <a:latin typeface="+mj-lt"/>
                        </a:rPr>
                        <a:t>Effort</a:t>
                      </a:r>
                      <a:r>
                        <a:rPr lang="it-IT" sz="1600" baseline="0" dirty="0" smtClean="0">
                          <a:latin typeface="+mj-lt"/>
                        </a:rPr>
                        <a:t> </a:t>
                      </a:r>
                      <a:endParaRPr lang="en-US" sz="1600" dirty="0">
                        <a:latin typeface="+mj-lt"/>
                      </a:endParaRPr>
                    </a:p>
                  </a:txBody>
                  <a:tcPr marL="118401" marR="118401" marT="59200" marB="59200"/>
                </a:tc>
              </a:tr>
              <a:tr h="480181">
                <a:tc>
                  <a:txBody>
                    <a:bodyPr/>
                    <a:lstStyle/>
                    <a:p>
                      <a:r>
                        <a:rPr lang="it-IT" sz="1600" dirty="0" smtClean="0">
                          <a:solidFill>
                            <a:srgbClr val="8B1913"/>
                          </a:solidFill>
                          <a:latin typeface="+mj-lt"/>
                        </a:rPr>
                        <a:t>Must</a:t>
                      </a:r>
                      <a:endParaRPr lang="en-US" sz="1600" b="1" dirty="0">
                        <a:solidFill>
                          <a:srgbClr val="8B1913"/>
                        </a:solidFill>
                        <a:latin typeface="+mj-lt"/>
                      </a:endParaRPr>
                    </a:p>
                  </a:txBody>
                  <a:tcPr marL="118401" marR="118401" marT="59200" marB="59200"/>
                </a:tc>
                <a:tc>
                  <a:txBody>
                    <a:bodyPr/>
                    <a:lstStyle/>
                    <a:p>
                      <a:r>
                        <a:rPr lang="it-IT" sz="1600" dirty="0" smtClean="0">
                          <a:latin typeface="+mj-lt"/>
                        </a:rPr>
                        <a:t>Vital</a:t>
                      </a:r>
                      <a:endParaRPr lang="en-US" sz="1600" dirty="0">
                        <a:latin typeface="+mj-lt"/>
                      </a:endParaRPr>
                    </a:p>
                  </a:txBody>
                  <a:tcPr marL="118401" marR="118401" marT="59200" marB="59200"/>
                </a:tc>
                <a:tc>
                  <a:txBody>
                    <a:bodyPr/>
                    <a:lstStyle/>
                    <a:p>
                      <a:r>
                        <a:rPr lang="it-IT" sz="1600" dirty="0" smtClean="0">
                          <a:latin typeface="+mj-lt"/>
                        </a:rPr>
                        <a:t>Project </a:t>
                      </a:r>
                      <a:r>
                        <a:rPr lang="it-IT" sz="1600" dirty="0" err="1" smtClean="0">
                          <a:latin typeface="+mj-lt"/>
                        </a:rPr>
                        <a:t>will</a:t>
                      </a:r>
                      <a:r>
                        <a:rPr lang="it-IT" sz="1600" dirty="0" smtClean="0">
                          <a:latin typeface="+mj-lt"/>
                        </a:rPr>
                        <a:t> </a:t>
                      </a:r>
                      <a:r>
                        <a:rPr lang="it-IT" sz="1600" dirty="0" err="1" smtClean="0">
                          <a:latin typeface="+mj-lt"/>
                        </a:rPr>
                        <a:t>fail</a:t>
                      </a:r>
                      <a:r>
                        <a:rPr lang="it-IT" sz="1600" dirty="0" smtClean="0">
                          <a:latin typeface="+mj-lt"/>
                        </a:rPr>
                        <a:t>.</a:t>
                      </a:r>
                      <a:endParaRPr lang="en-US" sz="1600" dirty="0">
                        <a:latin typeface="+mj-lt"/>
                      </a:endParaRPr>
                    </a:p>
                  </a:txBody>
                  <a:tcPr marL="118401" marR="118401" marT="59200" marB="59200"/>
                </a:tc>
                <a:tc>
                  <a:txBody>
                    <a:bodyPr/>
                    <a:lstStyle/>
                    <a:p>
                      <a:r>
                        <a:rPr lang="it-IT" sz="1600" dirty="0" smtClean="0">
                          <a:latin typeface="+mj-lt"/>
                        </a:rPr>
                        <a:t>60%</a:t>
                      </a:r>
                    </a:p>
                    <a:p>
                      <a:endParaRPr lang="it-IT" sz="1600" dirty="0" smtClean="0">
                        <a:latin typeface="+mj-lt"/>
                      </a:endParaRPr>
                    </a:p>
                    <a:p>
                      <a:endParaRPr lang="it-IT" sz="1600" dirty="0" smtClean="0">
                        <a:latin typeface="+mj-lt"/>
                      </a:endParaRPr>
                    </a:p>
                    <a:p>
                      <a:endParaRPr lang="en-US" sz="1600" dirty="0">
                        <a:latin typeface="+mj-lt"/>
                      </a:endParaRPr>
                    </a:p>
                  </a:txBody>
                  <a:tcPr marL="118401" marR="118401" marT="59200" marB="59200"/>
                </a:tc>
              </a:tr>
              <a:tr h="592004">
                <a:tc>
                  <a:txBody>
                    <a:bodyPr/>
                    <a:lstStyle/>
                    <a:p>
                      <a:r>
                        <a:rPr lang="it-IT" sz="1600" dirty="0" err="1" smtClean="0">
                          <a:solidFill>
                            <a:srgbClr val="8B1913"/>
                          </a:solidFill>
                          <a:latin typeface="+mj-lt"/>
                        </a:rPr>
                        <a:t>Should</a:t>
                      </a:r>
                      <a:endParaRPr lang="en-US" sz="1600" b="1" dirty="0">
                        <a:solidFill>
                          <a:srgbClr val="8B1913"/>
                        </a:solidFill>
                        <a:latin typeface="+mj-lt"/>
                      </a:endParaRPr>
                    </a:p>
                  </a:txBody>
                  <a:tcPr marL="118401" marR="118401" marT="59200" marB="59200"/>
                </a:tc>
                <a:tc>
                  <a:txBody>
                    <a:bodyPr/>
                    <a:lstStyle/>
                    <a:p>
                      <a:r>
                        <a:rPr lang="it-IT" sz="1600" dirty="0" err="1" smtClean="0">
                          <a:latin typeface="+mj-lt"/>
                        </a:rPr>
                        <a:t>Imporant</a:t>
                      </a:r>
                      <a:endParaRPr lang="en-US" sz="1600" dirty="0">
                        <a:latin typeface="+mj-lt"/>
                      </a:endParaRPr>
                    </a:p>
                  </a:txBody>
                  <a:tcPr marL="118401" marR="118401" marT="59200" marB="59200"/>
                </a:tc>
                <a:tc>
                  <a:txBody>
                    <a:bodyPr/>
                    <a:lstStyle/>
                    <a:p>
                      <a:r>
                        <a:rPr lang="it-IT" sz="1600" dirty="0" err="1" smtClean="0">
                          <a:latin typeface="+mj-lt"/>
                        </a:rPr>
                        <a:t>Not</a:t>
                      </a:r>
                      <a:r>
                        <a:rPr lang="it-IT" sz="1600" dirty="0" smtClean="0">
                          <a:latin typeface="+mj-lt"/>
                        </a:rPr>
                        <a:t> </a:t>
                      </a:r>
                      <a:r>
                        <a:rPr lang="it-IT" sz="1600" dirty="0" err="1" smtClean="0">
                          <a:latin typeface="+mj-lt"/>
                        </a:rPr>
                        <a:t>wiil</a:t>
                      </a:r>
                      <a:r>
                        <a:rPr lang="it-IT" sz="1600" dirty="0" smtClean="0">
                          <a:latin typeface="+mj-lt"/>
                        </a:rPr>
                        <a:t> </a:t>
                      </a:r>
                      <a:r>
                        <a:rPr lang="it-IT" sz="1600" dirty="0" err="1" smtClean="0">
                          <a:latin typeface="+mj-lt"/>
                        </a:rPr>
                        <a:t>not</a:t>
                      </a:r>
                      <a:r>
                        <a:rPr lang="it-IT" sz="1600" dirty="0" smtClean="0">
                          <a:latin typeface="+mj-lt"/>
                        </a:rPr>
                        <a:t> </a:t>
                      </a:r>
                      <a:r>
                        <a:rPr lang="it-IT" sz="1600" dirty="0" err="1" smtClean="0">
                          <a:latin typeface="+mj-lt"/>
                        </a:rPr>
                        <a:t>fail</a:t>
                      </a:r>
                      <a:r>
                        <a:rPr lang="it-IT" sz="1600" baseline="0" dirty="0" smtClean="0">
                          <a:latin typeface="+mj-lt"/>
                        </a:rPr>
                        <a:t>, </a:t>
                      </a:r>
                      <a:r>
                        <a:rPr lang="it-IT" sz="1600" baseline="0" dirty="0" err="1" smtClean="0">
                          <a:latin typeface="+mj-lt"/>
                        </a:rPr>
                        <a:t>but</a:t>
                      </a:r>
                      <a:r>
                        <a:rPr lang="it-IT" sz="1600" baseline="0" dirty="0" smtClean="0">
                          <a:latin typeface="+mj-lt"/>
                        </a:rPr>
                        <a:t> </a:t>
                      </a:r>
                      <a:r>
                        <a:rPr lang="it-IT" sz="1600" baseline="0" dirty="0" err="1" smtClean="0">
                          <a:latin typeface="+mj-lt"/>
                        </a:rPr>
                        <a:t>challanged</a:t>
                      </a:r>
                      <a:endParaRPr lang="en-US" sz="1600" dirty="0">
                        <a:latin typeface="+mj-lt"/>
                      </a:endParaRPr>
                    </a:p>
                  </a:txBody>
                  <a:tcPr marL="118401" marR="118401" marT="59200" marB="59200"/>
                </a:tc>
                <a:tc>
                  <a:txBody>
                    <a:bodyPr/>
                    <a:lstStyle/>
                    <a:p>
                      <a:r>
                        <a:rPr lang="it-IT" sz="1600" dirty="0" smtClean="0">
                          <a:latin typeface="+mj-lt"/>
                        </a:rPr>
                        <a:t>20%</a:t>
                      </a:r>
                      <a:endParaRPr lang="en-US" sz="1600" dirty="0">
                        <a:latin typeface="+mj-lt"/>
                      </a:endParaRPr>
                    </a:p>
                  </a:txBody>
                  <a:tcPr marL="118401" marR="118401" marT="59200" marB="59200"/>
                </a:tc>
              </a:tr>
              <a:tr h="480181">
                <a:tc>
                  <a:txBody>
                    <a:bodyPr/>
                    <a:lstStyle/>
                    <a:p>
                      <a:r>
                        <a:rPr lang="it-IT" sz="1600" dirty="0" err="1" smtClean="0">
                          <a:solidFill>
                            <a:srgbClr val="8B1913"/>
                          </a:solidFill>
                          <a:latin typeface="+mj-lt"/>
                        </a:rPr>
                        <a:t>Could</a:t>
                      </a:r>
                      <a:endParaRPr lang="en-US" sz="1600" b="1" dirty="0">
                        <a:solidFill>
                          <a:srgbClr val="8B1913"/>
                        </a:solidFill>
                        <a:latin typeface="+mj-lt"/>
                      </a:endParaRPr>
                    </a:p>
                  </a:txBody>
                  <a:tcPr marL="118401" marR="118401" marT="59200" marB="59200"/>
                </a:tc>
                <a:tc>
                  <a:txBody>
                    <a:bodyPr/>
                    <a:lstStyle/>
                    <a:p>
                      <a:r>
                        <a:rPr lang="it-IT" sz="1600" dirty="0" err="1" smtClean="0">
                          <a:latin typeface="+mj-lt"/>
                        </a:rPr>
                        <a:t>Desirable</a:t>
                      </a:r>
                      <a:endParaRPr lang="en-US" sz="1600" dirty="0">
                        <a:latin typeface="+mj-lt"/>
                      </a:endParaRPr>
                    </a:p>
                  </a:txBody>
                  <a:tcPr marL="118401" marR="118401" marT="59200" marB="59200"/>
                </a:tc>
                <a:tc>
                  <a:txBody>
                    <a:bodyPr/>
                    <a:lstStyle/>
                    <a:p>
                      <a:r>
                        <a:rPr lang="it-IT" sz="1600" dirty="0" err="1" smtClean="0">
                          <a:latin typeface="+mj-lt"/>
                        </a:rPr>
                        <a:t>Contingency</a:t>
                      </a:r>
                      <a:endParaRPr lang="en-US" sz="1600" dirty="0">
                        <a:latin typeface="+mj-lt"/>
                      </a:endParaRPr>
                    </a:p>
                  </a:txBody>
                  <a:tcPr marL="118401" marR="118401" marT="59200" marB="59200"/>
                </a:tc>
                <a:tc>
                  <a:txBody>
                    <a:bodyPr/>
                    <a:lstStyle/>
                    <a:p>
                      <a:r>
                        <a:rPr lang="it-IT" sz="1600" dirty="0" smtClean="0">
                          <a:latin typeface="+mj-lt"/>
                        </a:rPr>
                        <a:t>20%</a:t>
                      </a:r>
                      <a:endParaRPr lang="en-US" sz="1600" dirty="0">
                        <a:latin typeface="+mj-lt"/>
                      </a:endParaRPr>
                    </a:p>
                  </a:txBody>
                  <a:tcPr marL="118401" marR="118401" marT="59200" marB="59200"/>
                </a:tc>
              </a:tr>
              <a:tr h="480181">
                <a:tc>
                  <a:txBody>
                    <a:bodyPr/>
                    <a:lstStyle/>
                    <a:p>
                      <a:r>
                        <a:rPr lang="it-IT" sz="1600" dirty="0" err="1" smtClean="0">
                          <a:solidFill>
                            <a:srgbClr val="8B1913"/>
                          </a:solidFill>
                          <a:latin typeface="+mj-lt"/>
                        </a:rPr>
                        <a:t>Won’t</a:t>
                      </a:r>
                      <a:endParaRPr lang="en-US" sz="1600" b="1" dirty="0">
                        <a:solidFill>
                          <a:srgbClr val="8B1913"/>
                        </a:solidFill>
                        <a:latin typeface="+mj-lt"/>
                      </a:endParaRPr>
                    </a:p>
                  </a:txBody>
                  <a:tcPr marL="118401" marR="118401" marT="59200" marB="59200"/>
                </a:tc>
                <a:tc>
                  <a:txBody>
                    <a:bodyPr/>
                    <a:lstStyle/>
                    <a:p>
                      <a:r>
                        <a:rPr lang="it-IT" sz="1600" dirty="0" smtClean="0">
                          <a:latin typeface="+mj-lt"/>
                        </a:rPr>
                        <a:t>Out</a:t>
                      </a:r>
                      <a:r>
                        <a:rPr lang="it-IT" sz="1600" baseline="0" dirty="0" smtClean="0">
                          <a:latin typeface="+mj-lt"/>
                        </a:rPr>
                        <a:t> of scope</a:t>
                      </a:r>
                      <a:endParaRPr lang="en-US" sz="1600" dirty="0">
                        <a:latin typeface="+mj-lt"/>
                      </a:endParaRPr>
                    </a:p>
                  </a:txBody>
                  <a:tcPr marL="118401" marR="118401" marT="59200" marB="59200"/>
                </a:tc>
                <a:tc>
                  <a:txBody>
                    <a:bodyPr/>
                    <a:lstStyle/>
                    <a:p>
                      <a:r>
                        <a:rPr lang="it-IT" sz="1600" dirty="0" err="1" smtClean="0">
                          <a:latin typeface="+mj-lt"/>
                        </a:rPr>
                        <a:t>May</a:t>
                      </a:r>
                      <a:r>
                        <a:rPr lang="it-IT" sz="1600" dirty="0" smtClean="0">
                          <a:latin typeface="+mj-lt"/>
                        </a:rPr>
                        <a:t> be a </a:t>
                      </a:r>
                      <a:r>
                        <a:rPr lang="it-IT" sz="1600" dirty="0" err="1" smtClean="0">
                          <a:latin typeface="+mj-lt"/>
                        </a:rPr>
                        <a:t>next</a:t>
                      </a:r>
                      <a:r>
                        <a:rPr lang="it-IT" sz="1600" dirty="0" smtClean="0">
                          <a:latin typeface="+mj-lt"/>
                        </a:rPr>
                        <a:t> PT</a:t>
                      </a:r>
                      <a:endParaRPr lang="en-US" sz="1600" dirty="0">
                        <a:latin typeface="+mj-lt"/>
                      </a:endParaRPr>
                    </a:p>
                  </a:txBody>
                  <a:tcPr marL="118401" marR="118401" marT="59200" marB="59200"/>
                </a:tc>
                <a:tc>
                  <a:txBody>
                    <a:bodyPr/>
                    <a:lstStyle/>
                    <a:p>
                      <a:r>
                        <a:rPr lang="it-IT" sz="1600" dirty="0" smtClean="0">
                          <a:latin typeface="+mj-lt"/>
                        </a:rPr>
                        <a:t>--</a:t>
                      </a:r>
                      <a:endParaRPr lang="en-US" sz="1600" dirty="0">
                        <a:latin typeface="+mj-lt"/>
                      </a:endParaRPr>
                    </a:p>
                  </a:txBody>
                  <a:tcPr marL="118401" marR="118401" marT="59200" marB="59200"/>
                </a:tc>
              </a:tr>
            </a:tbl>
          </a:graphicData>
        </a:graphic>
      </p:graphicFrame>
    </p:spTree>
    <p:extLst>
      <p:ext uri="{BB962C8B-B14F-4D97-AF65-F5344CB8AC3E}">
        <p14:creationId xmlns:p14="http://schemas.microsoft.com/office/powerpoint/2010/main" val="2142618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Wasp in </a:t>
            </a:r>
            <a:r>
              <a:rPr lang="it-IT" dirty="0" err="1" smtClean="0"/>
              <a:t>MoSCoW</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565145648"/>
              </p:ext>
            </p:extLst>
          </p:nvPr>
        </p:nvGraphicFramePr>
        <p:xfrm>
          <a:off x="457200" y="1200150"/>
          <a:ext cx="8229601" cy="2895600"/>
        </p:xfrm>
        <a:graphic>
          <a:graphicData uri="http://schemas.openxmlformats.org/drawingml/2006/table">
            <a:tbl>
              <a:tblPr firstRow="1" firstCol="1" bandRow="1">
                <a:tableStyleId>{0E3FDE45-AF77-4B5C-9715-49D594BDF05E}</a:tableStyleId>
              </a:tblPr>
              <a:tblGrid>
                <a:gridCol w="2283647"/>
                <a:gridCol w="1141824"/>
                <a:gridCol w="860402"/>
                <a:gridCol w="1440499"/>
                <a:gridCol w="1185740"/>
                <a:gridCol w="1317489"/>
              </a:tblGrid>
              <a:tr h="361255">
                <a:tc>
                  <a:txBody>
                    <a:bodyPr/>
                    <a:lstStyle/>
                    <a:p>
                      <a:endParaRPr lang="en-US" sz="1000" dirty="0">
                        <a:latin typeface="+mj-lt"/>
                      </a:endParaRPr>
                    </a:p>
                  </a:txBody>
                  <a:tcPr/>
                </a:tc>
                <a:tc>
                  <a:txBody>
                    <a:bodyPr/>
                    <a:lstStyle/>
                    <a:p>
                      <a:r>
                        <a:rPr lang="it-IT" sz="1000" dirty="0" smtClean="0">
                          <a:latin typeface="+mj-lt"/>
                        </a:rPr>
                        <a:t>Injection</a:t>
                      </a:r>
                      <a:endParaRPr lang="en-US" sz="1000" dirty="0">
                        <a:latin typeface="+mj-lt"/>
                      </a:endParaRPr>
                    </a:p>
                  </a:txBody>
                  <a:tcPr/>
                </a:tc>
                <a:tc>
                  <a:txBody>
                    <a:bodyPr/>
                    <a:lstStyle/>
                    <a:p>
                      <a:r>
                        <a:rPr lang="it-IT" sz="1000" dirty="0" err="1" smtClean="0">
                          <a:latin typeface="+mj-lt"/>
                        </a:rPr>
                        <a:t>Auth</a:t>
                      </a:r>
                      <a:r>
                        <a:rPr lang="it-IT" sz="1000" dirty="0" smtClean="0">
                          <a:latin typeface="+mj-lt"/>
                        </a:rPr>
                        <a:t>/SM</a:t>
                      </a:r>
                      <a:endParaRPr lang="en-US" sz="1000" dirty="0">
                        <a:latin typeface="+mj-lt"/>
                      </a:endParaRPr>
                    </a:p>
                  </a:txBody>
                  <a:tcPr/>
                </a:tc>
                <a:tc>
                  <a:txBody>
                    <a:bodyPr/>
                    <a:lstStyle/>
                    <a:p>
                      <a:r>
                        <a:rPr lang="it-IT" sz="1000" dirty="0" smtClean="0">
                          <a:latin typeface="+mj-lt"/>
                        </a:rPr>
                        <a:t>XSS</a:t>
                      </a:r>
                      <a:endParaRPr lang="en-US" sz="1000" dirty="0">
                        <a:latin typeface="+mj-lt"/>
                      </a:endParaRPr>
                    </a:p>
                  </a:txBody>
                  <a:tcPr/>
                </a:tc>
                <a:tc>
                  <a:txBody>
                    <a:bodyPr/>
                    <a:lstStyle/>
                    <a:p>
                      <a:r>
                        <a:rPr lang="it-IT" sz="1000" dirty="0" smtClean="0">
                          <a:latin typeface="+mj-lt"/>
                        </a:rPr>
                        <a:t>IDOR</a:t>
                      </a:r>
                      <a:endParaRPr lang="en-US" sz="1000" dirty="0">
                        <a:latin typeface="+mj-lt"/>
                      </a:endParaRPr>
                    </a:p>
                  </a:txBody>
                  <a:tcPr/>
                </a:tc>
                <a:tc>
                  <a:txBody>
                    <a:bodyPr/>
                    <a:lstStyle/>
                    <a:p>
                      <a:r>
                        <a:rPr lang="it-IT" sz="1000" dirty="0" smtClean="0">
                          <a:latin typeface="+mj-lt"/>
                        </a:rPr>
                        <a:t>Security</a:t>
                      </a:r>
                      <a:r>
                        <a:rPr lang="it-IT" sz="1000" baseline="0" dirty="0" smtClean="0">
                          <a:latin typeface="+mj-lt"/>
                        </a:rPr>
                        <a:t> </a:t>
                      </a:r>
                      <a:r>
                        <a:rPr lang="it-IT" sz="1000" dirty="0" err="1" smtClean="0">
                          <a:latin typeface="+mj-lt"/>
                        </a:rPr>
                        <a:t>Misconfig</a:t>
                      </a:r>
                      <a:r>
                        <a:rPr lang="it-IT" sz="1000" dirty="0" smtClean="0">
                          <a:latin typeface="+mj-lt"/>
                        </a:rPr>
                        <a:t>.</a:t>
                      </a:r>
                      <a:endParaRPr lang="en-US" sz="1000" dirty="0">
                        <a:latin typeface="+mj-lt"/>
                      </a:endParaRPr>
                    </a:p>
                  </a:txBody>
                  <a:tcPr/>
                </a:tc>
              </a:tr>
              <a:tr h="639143">
                <a:tc>
                  <a:txBody>
                    <a:bodyPr/>
                    <a:lstStyle/>
                    <a:p>
                      <a:r>
                        <a:rPr lang="it-IT" sz="1000" dirty="0" err="1" smtClean="0">
                          <a:latin typeface="+mj-lt"/>
                        </a:rPr>
                        <a:t>Payment</a:t>
                      </a:r>
                      <a:r>
                        <a:rPr lang="it-IT" sz="1000" baseline="0" dirty="0" smtClean="0">
                          <a:latin typeface="+mj-lt"/>
                        </a:rPr>
                        <a:t> </a:t>
                      </a:r>
                      <a:r>
                        <a:rPr lang="it-IT" sz="1000" baseline="0" dirty="0" err="1" smtClean="0">
                          <a:latin typeface="+mj-lt"/>
                        </a:rPr>
                        <a:t>Functionality</a:t>
                      </a:r>
                      <a:endParaRPr lang="en-US" sz="1000" b="1" dirty="0">
                        <a:latin typeface="+mj-lt"/>
                      </a:endParaRPr>
                    </a:p>
                  </a:txBody>
                  <a:tcPr/>
                </a:tc>
                <a:tc>
                  <a:txBody>
                    <a:bodyPr/>
                    <a:lstStyle/>
                    <a:p>
                      <a:r>
                        <a:rPr lang="it-IT" sz="1000" dirty="0" smtClean="0">
                          <a:latin typeface="+mj-lt"/>
                        </a:rPr>
                        <a:t>Must</a:t>
                      </a:r>
                      <a:endParaRPr lang="en-US" sz="1000" dirty="0">
                        <a:latin typeface="+mj-lt"/>
                      </a:endParaRPr>
                    </a:p>
                  </a:txBody>
                  <a:tcPr/>
                </a:tc>
                <a:tc>
                  <a:txBody>
                    <a:bodyPr/>
                    <a:lstStyle/>
                    <a:p>
                      <a:r>
                        <a:rPr lang="it-IT" sz="1000" dirty="0" smtClean="0">
                          <a:latin typeface="+mj-lt"/>
                        </a:rPr>
                        <a:t>Must</a:t>
                      </a:r>
                      <a:r>
                        <a:rPr lang="it-IT" sz="1000" baseline="0" dirty="0" smtClean="0">
                          <a:latin typeface="+mj-lt"/>
                        </a:rPr>
                        <a:t> (auto)</a:t>
                      </a:r>
                      <a:endParaRPr lang="en-US" sz="1000" dirty="0">
                        <a:latin typeface="+mj-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000" kern="1200" dirty="0" smtClean="0">
                          <a:latin typeface="+mj-lt"/>
                        </a:rPr>
                        <a:t>Must</a:t>
                      </a:r>
                      <a:r>
                        <a:rPr lang="it-IT" sz="1000" kern="1200" baseline="0" dirty="0" smtClean="0">
                          <a:latin typeface="+mj-lt"/>
                        </a:rPr>
                        <a:t> (</a:t>
                      </a:r>
                      <a:r>
                        <a:rPr lang="it-IT" sz="1000" kern="1200" baseline="0" dirty="0" err="1" smtClean="0">
                          <a:latin typeface="+mj-lt"/>
                        </a:rPr>
                        <a:t>AutoScan</a:t>
                      </a:r>
                      <a:r>
                        <a:rPr lang="it-IT" sz="1000" kern="1200" baseline="0" dirty="0" smtClean="0">
                          <a:latin typeface="+mj-lt"/>
                        </a:rPr>
                        <a:t>™), </a:t>
                      </a:r>
                      <a:r>
                        <a:rPr lang="it-IT" sz="1000" kern="1200" baseline="0" dirty="0" err="1" smtClean="0">
                          <a:latin typeface="+mj-lt"/>
                        </a:rPr>
                        <a:t>Should</a:t>
                      </a:r>
                      <a:r>
                        <a:rPr lang="it-IT" sz="1000" kern="1200" baseline="0" dirty="0" smtClean="0">
                          <a:latin typeface="+mj-lt"/>
                        </a:rPr>
                        <a:t> (man)</a:t>
                      </a:r>
                      <a:endParaRPr lang="en-US" sz="1000" kern="1200" dirty="0" smtClean="0">
                        <a:latin typeface="+mj-l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kern="1200" dirty="0" smtClean="0">
                        <a:latin typeface="+mj-lt"/>
                      </a:endParaRPr>
                    </a:p>
                    <a:p>
                      <a:endParaRPr lang="en-US" sz="1000" dirty="0">
                        <a:latin typeface="+mj-lt"/>
                      </a:endParaRPr>
                    </a:p>
                  </a:txBody>
                  <a:tcPr/>
                </a:tc>
                <a:tc>
                  <a:txBody>
                    <a:bodyPr/>
                    <a:lstStyle/>
                    <a:p>
                      <a:r>
                        <a:rPr lang="it-IT" sz="1000" kern="1200" dirty="0" smtClean="0">
                          <a:latin typeface="+mj-lt"/>
                        </a:rPr>
                        <a:t>Must (man)</a:t>
                      </a:r>
                      <a:endParaRPr lang="en-US" sz="1000" dirty="0">
                        <a:latin typeface="+mj-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000" kern="1200" dirty="0" smtClean="0">
                          <a:latin typeface="+mj-lt"/>
                        </a:rPr>
                        <a:t>Must (</a:t>
                      </a:r>
                      <a:r>
                        <a:rPr lang="it-IT" sz="1000" kern="1200" baseline="0" dirty="0" err="1" smtClean="0">
                          <a:latin typeface="+mj-lt"/>
                        </a:rPr>
                        <a:t>AutoScan</a:t>
                      </a:r>
                      <a:r>
                        <a:rPr lang="it-IT" sz="1000" kern="1200" baseline="0" dirty="0" smtClean="0">
                          <a:latin typeface="+mj-lt"/>
                        </a:rPr>
                        <a:t>™</a:t>
                      </a:r>
                      <a:r>
                        <a:rPr lang="it-IT" sz="1000" kern="1200" dirty="0" smtClean="0">
                          <a:latin typeface="+mj-lt"/>
                        </a:rPr>
                        <a:t>)</a:t>
                      </a:r>
                      <a:endParaRPr lang="en-US" sz="1000" kern="1200" dirty="0" smtClean="0">
                        <a:latin typeface="+mj-lt"/>
                      </a:endParaRPr>
                    </a:p>
                    <a:p>
                      <a:endParaRPr lang="en-US" sz="1000" dirty="0">
                        <a:latin typeface="+mj-lt"/>
                      </a:endParaRPr>
                    </a:p>
                  </a:txBody>
                  <a:tcPr/>
                </a:tc>
              </a:tr>
              <a:tr h="500199">
                <a:tc>
                  <a:txBody>
                    <a:bodyPr/>
                    <a:lstStyle/>
                    <a:p>
                      <a:r>
                        <a:rPr lang="it-IT" sz="1000" dirty="0" err="1" smtClean="0">
                          <a:latin typeface="+mj-lt"/>
                        </a:rPr>
                        <a:t>Registration</a:t>
                      </a:r>
                      <a:endParaRPr lang="en-US" sz="1000" b="1" dirty="0">
                        <a:latin typeface="+mj-lt"/>
                      </a:endParaRPr>
                    </a:p>
                  </a:txBody>
                  <a:tcPr/>
                </a:tc>
                <a:tc>
                  <a:txBody>
                    <a:bodyPr/>
                    <a:lstStyle/>
                    <a:p>
                      <a:r>
                        <a:rPr lang="it-IT" sz="1000" dirty="0" smtClean="0">
                          <a:latin typeface="+mj-lt"/>
                        </a:rPr>
                        <a:t>Must (</a:t>
                      </a:r>
                      <a:r>
                        <a:rPr lang="it-IT" sz="1000" kern="1200" baseline="0" dirty="0" err="1" smtClean="0">
                          <a:latin typeface="+mj-lt"/>
                        </a:rPr>
                        <a:t>AutoScan</a:t>
                      </a:r>
                      <a:r>
                        <a:rPr lang="it-IT" sz="1000" kern="1200" baseline="0" dirty="0" smtClean="0">
                          <a:latin typeface="+mj-lt"/>
                        </a:rPr>
                        <a:t>™</a:t>
                      </a:r>
                      <a:r>
                        <a:rPr lang="it-IT" sz="1000" dirty="0" smtClean="0">
                          <a:latin typeface="+mj-lt"/>
                        </a:rPr>
                        <a:t>), </a:t>
                      </a:r>
                      <a:r>
                        <a:rPr lang="it-IT" sz="1000" dirty="0" err="1" smtClean="0">
                          <a:latin typeface="+mj-lt"/>
                        </a:rPr>
                        <a:t>Could</a:t>
                      </a:r>
                      <a:r>
                        <a:rPr lang="it-IT" sz="1000" dirty="0" smtClean="0">
                          <a:latin typeface="+mj-lt"/>
                        </a:rPr>
                        <a:t> (man)</a:t>
                      </a:r>
                      <a:r>
                        <a:rPr lang="it-IT" sz="1000" baseline="0" dirty="0" smtClean="0">
                          <a:latin typeface="+mj-lt"/>
                        </a:rPr>
                        <a:t> </a:t>
                      </a:r>
                      <a:endParaRPr lang="en-US" sz="1000" dirty="0">
                        <a:latin typeface="+mj-lt"/>
                      </a:endParaRPr>
                    </a:p>
                  </a:txBody>
                  <a:tcPr/>
                </a:tc>
                <a:tc>
                  <a:txBody>
                    <a:bodyPr/>
                    <a:lstStyle/>
                    <a:p>
                      <a:r>
                        <a:rPr lang="it-IT" sz="1000" kern="1200" dirty="0" err="1" smtClean="0">
                          <a:latin typeface="+mj-lt"/>
                        </a:rPr>
                        <a:t>Could</a:t>
                      </a:r>
                      <a:endParaRPr lang="en-US" sz="1000" b="1" dirty="0">
                        <a:latin typeface="+mj-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000" kern="1200" dirty="0" smtClean="0">
                          <a:latin typeface="+mj-lt"/>
                        </a:rPr>
                        <a:t>Must (</a:t>
                      </a:r>
                      <a:r>
                        <a:rPr lang="it-IT" sz="1000" kern="1200" baseline="0" dirty="0" err="1" smtClean="0">
                          <a:latin typeface="+mj-lt"/>
                        </a:rPr>
                        <a:t>AutoScan</a:t>
                      </a:r>
                      <a:r>
                        <a:rPr lang="it-IT" sz="1000" kern="1200" baseline="0" dirty="0" smtClean="0">
                          <a:latin typeface="+mj-lt"/>
                        </a:rPr>
                        <a:t>™</a:t>
                      </a:r>
                      <a:r>
                        <a:rPr lang="it-IT" sz="1000" kern="1200" dirty="0" smtClean="0">
                          <a:latin typeface="+mj-lt"/>
                        </a:rPr>
                        <a:t>), </a:t>
                      </a:r>
                      <a:r>
                        <a:rPr lang="it-IT" sz="1000" kern="1200" baseline="0" dirty="0" err="1" smtClean="0">
                          <a:latin typeface="+mj-lt"/>
                        </a:rPr>
                        <a:t>Should</a:t>
                      </a:r>
                      <a:r>
                        <a:rPr lang="it-IT" sz="1000" kern="1200" baseline="0" dirty="0" smtClean="0">
                          <a:latin typeface="+mj-lt"/>
                        </a:rPr>
                        <a:t> (man)</a:t>
                      </a:r>
                      <a:endParaRPr lang="en-US" sz="1000" kern="1200" dirty="0" smtClean="0">
                        <a:latin typeface="+mj-lt"/>
                      </a:endParaRPr>
                    </a:p>
                    <a:p>
                      <a:endParaRPr lang="en-US" sz="1000" dirty="0">
                        <a:latin typeface="+mj-lt"/>
                      </a:endParaRPr>
                    </a:p>
                  </a:txBody>
                  <a:tcPr/>
                </a:tc>
                <a:tc>
                  <a:txBody>
                    <a:bodyPr/>
                    <a:lstStyle/>
                    <a:p>
                      <a:r>
                        <a:rPr lang="it-IT" sz="1000" dirty="0" err="1" smtClean="0">
                          <a:latin typeface="+mj-lt"/>
                        </a:rPr>
                        <a:t>Could</a:t>
                      </a:r>
                      <a:endParaRPr lang="en-US" sz="1000" dirty="0">
                        <a:latin typeface="+mj-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000" kern="1200" dirty="0" smtClean="0">
                          <a:latin typeface="+mj-lt"/>
                        </a:rPr>
                        <a:t>Must (</a:t>
                      </a:r>
                      <a:r>
                        <a:rPr lang="it-IT" sz="1000" kern="1200" baseline="0" dirty="0" err="1" smtClean="0">
                          <a:latin typeface="+mj-lt"/>
                        </a:rPr>
                        <a:t>AutoScan</a:t>
                      </a:r>
                      <a:r>
                        <a:rPr lang="it-IT" sz="1000" kern="1200" baseline="0" dirty="0" smtClean="0">
                          <a:latin typeface="+mj-lt"/>
                        </a:rPr>
                        <a:t>™</a:t>
                      </a:r>
                      <a:r>
                        <a:rPr lang="it-IT" sz="1000" kern="1200" dirty="0" smtClean="0">
                          <a:latin typeface="+mj-lt"/>
                        </a:rPr>
                        <a:t>)</a:t>
                      </a:r>
                      <a:endParaRPr lang="en-US" sz="1000" kern="1200" dirty="0" smtClean="0">
                        <a:latin typeface="+mj-lt"/>
                      </a:endParaRPr>
                    </a:p>
                    <a:p>
                      <a:endParaRPr lang="en-US" sz="1000" dirty="0">
                        <a:latin typeface="+mj-lt"/>
                      </a:endParaRPr>
                    </a:p>
                  </a:txBody>
                  <a:tcPr/>
                </a:tc>
              </a:tr>
              <a:tr h="500199">
                <a:tc>
                  <a:txBody>
                    <a:bodyPr/>
                    <a:lstStyle/>
                    <a:p>
                      <a:r>
                        <a:rPr lang="it-IT" sz="1000" dirty="0" err="1" smtClean="0">
                          <a:latin typeface="+mj-lt"/>
                        </a:rPr>
                        <a:t>Authentication</a:t>
                      </a:r>
                      <a:endParaRPr lang="en-US" sz="1000" b="1" dirty="0">
                        <a:latin typeface="+mj-lt"/>
                      </a:endParaRPr>
                    </a:p>
                  </a:txBody>
                  <a:tcPr/>
                </a:tc>
                <a:tc>
                  <a:txBody>
                    <a:bodyPr/>
                    <a:lstStyle/>
                    <a:p>
                      <a:r>
                        <a:rPr lang="it-IT" sz="1000" dirty="0" smtClean="0">
                          <a:latin typeface="+mj-lt"/>
                        </a:rPr>
                        <a:t>Must</a:t>
                      </a:r>
                      <a:r>
                        <a:rPr lang="it-IT" sz="1000" baseline="0" dirty="0" smtClean="0">
                          <a:latin typeface="+mj-lt"/>
                        </a:rPr>
                        <a:t> (</a:t>
                      </a:r>
                      <a:r>
                        <a:rPr lang="it-IT" sz="1000" kern="1200" baseline="0" dirty="0" err="1" smtClean="0">
                          <a:latin typeface="+mj-lt"/>
                        </a:rPr>
                        <a:t>AutoScan</a:t>
                      </a:r>
                      <a:r>
                        <a:rPr lang="it-IT" sz="1000" kern="1200" baseline="0" dirty="0" smtClean="0">
                          <a:latin typeface="+mj-lt"/>
                        </a:rPr>
                        <a:t>™</a:t>
                      </a:r>
                      <a:r>
                        <a:rPr lang="it-IT" sz="1000" baseline="0" dirty="0" smtClean="0">
                          <a:latin typeface="+mj-lt"/>
                        </a:rPr>
                        <a:t>), </a:t>
                      </a:r>
                      <a:r>
                        <a:rPr lang="it-IT" sz="1000" baseline="0" dirty="0" err="1" smtClean="0">
                          <a:latin typeface="+mj-lt"/>
                        </a:rPr>
                        <a:t>Should</a:t>
                      </a:r>
                      <a:r>
                        <a:rPr lang="it-IT" sz="1000" baseline="0" dirty="0" smtClean="0">
                          <a:latin typeface="+mj-lt"/>
                        </a:rPr>
                        <a:t> (man)</a:t>
                      </a:r>
                      <a:endParaRPr lang="en-US" sz="1000" dirty="0">
                        <a:latin typeface="+mj-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000" kern="1200" dirty="0" smtClean="0">
                          <a:latin typeface="+mj-lt"/>
                        </a:rPr>
                        <a:t>Control</a:t>
                      </a:r>
                      <a:r>
                        <a:rPr lang="it-IT" sz="1000" kern="1200" baseline="0" dirty="0" smtClean="0">
                          <a:latin typeface="+mj-lt"/>
                        </a:rPr>
                        <a:t> </a:t>
                      </a:r>
                      <a:r>
                        <a:rPr lang="it-IT" sz="1000" kern="1200" baseline="0" dirty="0" err="1" smtClean="0">
                          <a:latin typeface="+mj-lt"/>
                        </a:rPr>
                        <a:t>itself</a:t>
                      </a:r>
                      <a:endParaRPr lang="en-US" sz="1000" kern="1200" dirty="0" smtClean="0">
                        <a:solidFill>
                          <a:schemeClr val="dk1"/>
                        </a:solidFill>
                        <a:latin typeface="+mj-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000" kern="1200" dirty="0" smtClean="0">
                          <a:latin typeface="+mj-lt"/>
                        </a:rPr>
                        <a:t>Must</a:t>
                      </a:r>
                      <a:r>
                        <a:rPr lang="it-IT" sz="1000" kern="1200" baseline="0" dirty="0" smtClean="0">
                          <a:latin typeface="+mj-lt"/>
                        </a:rPr>
                        <a:t> (</a:t>
                      </a:r>
                      <a:r>
                        <a:rPr lang="it-IT" sz="1000" kern="1200" baseline="0" dirty="0" err="1" smtClean="0">
                          <a:latin typeface="+mj-lt"/>
                        </a:rPr>
                        <a:t>AutoScan</a:t>
                      </a:r>
                      <a:r>
                        <a:rPr lang="it-IT" sz="1000" kern="1200" baseline="0" dirty="0" smtClean="0">
                          <a:latin typeface="+mj-lt"/>
                        </a:rPr>
                        <a:t>™), </a:t>
                      </a:r>
                      <a:r>
                        <a:rPr lang="it-IT" sz="1000" kern="1200" baseline="0" dirty="0" err="1" smtClean="0">
                          <a:latin typeface="+mj-lt"/>
                        </a:rPr>
                        <a:t>Should</a:t>
                      </a:r>
                      <a:r>
                        <a:rPr lang="it-IT" sz="1000" kern="1200" baseline="0" dirty="0" smtClean="0">
                          <a:latin typeface="+mj-lt"/>
                        </a:rPr>
                        <a:t> (man)</a:t>
                      </a:r>
                      <a:endParaRPr lang="en-US" sz="1000" kern="1200" dirty="0" smtClean="0">
                        <a:latin typeface="+mj-lt"/>
                      </a:endParaRPr>
                    </a:p>
                    <a:p>
                      <a:endParaRPr lang="en-US" sz="1000" dirty="0">
                        <a:latin typeface="+mj-lt"/>
                      </a:endParaRPr>
                    </a:p>
                  </a:txBody>
                  <a:tcPr/>
                </a:tc>
                <a:tc>
                  <a:txBody>
                    <a:bodyPr/>
                    <a:lstStyle/>
                    <a:p>
                      <a:r>
                        <a:rPr lang="it-IT" sz="1000" kern="1200" dirty="0" err="1" smtClean="0">
                          <a:latin typeface="+mj-lt"/>
                        </a:rPr>
                        <a:t>Could</a:t>
                      </a:r>
                      <a:endParaRPr lang="en-US" sz="1000" dirty="0">
                        <a:latin typeface="+mj-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000" dirty="0" smtClean="0">
                          <a:latin typeface="+mj-lt"/>
                        </a:rPr>
                        <a:t>Must </a:t>
                      </a:r>
                      <a:r>
                        <a:rPr lang="it-IT" sz="1000" kern="1200" dirty="0" smtClean="0">
                          <a:latin typeface="+mj-lt"/>
                        </a:rPr>
                        <a:t>(</a:t>
                      </a:r>
                      <a:r>
                        <a:rPr lang="it-IT" sz="1000" kern="1200" baseline="0" dirty="0" err="1" smtClean="0">
                          <a:latin typeface="+mj-lt"/>
                        </a:rPr>
                        <a:t>AutoScan</a:t>
                      </a:r>
                      <a:r>
                        <a:rPr lang="it-IT" sz="1000" kern="1200" baseline="0" dirty="0" smtClean="0">
                          <a:latin typeface="+mj-lt"/>
                        </a:rPr>
                        <a:t>™</a:t>
                      </a:r>
                      <a:r>
                        <a:rPr lang="it-IT" sz="1000" kern="1200" dirty="0" smtClean="0">
                          <a:latin typeface="+mj-lt"/>
                        </a:rPr>
                        <a:t>)</a:t>
                      </a:r>
                      <a:endParaRPr lang="en-US" sz="1000" kern="1200" dirty="0" smtClean="0">
                        <a:solidFill>
                          <a:schemeClr val="tx1"/>
                        </a:solidFill>
                        <a:latin typeface="+mj-lt"/>
                        <a:ea typeface="+mn-ea"/>
                        <a:cs typeface="+mn-cs"/>
                      </a:endParaRPr>
                    </a:p>
                  </a:txBody>
                  <a:tcPr/>
                </a:tc>
              </a:tr>
              <a:tr h="500199">
                <a:tc>
                  <a:txBody>
                    <a:bodyPr/>
                    <a:lstStyle/>
                    <a:p>
                      <a:r>
                        <a:rPr lang="it-IT" sz="1000" dirty="0" smtClean="0">
                          <a:latin typeface="+mj-lt"/>
                        </a:rPr>
                        <a:t>Private</a:t>
                      </a:r>
                      <a:r>
                        <a:rPr lang="it-IT" sz="1000" baseline="0" dirty="0" smtClean="0">
                          <a:latin typeface="+mj-lt"/>
                        </a:rPr>
                        <a:t> Content </a:t>
                      </a:r>
                      <a:r>
                        <a:rPr lang="it-IT" sz="1000" baseline="0" dirty="0" err="1" smtClean="0">
                          <a:latin typeface="+mj-lt"/>
                        </a:rPr>
                        <a:t>portlet</a:t>
                      </a:r>
                      <a:endParaRPr lang="en-US" sz="1000" b="1" dirty="0">
                        <a:latin typeface="+mj-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000" kern="1200" dirty="0" smtClean="0">
                          <a:latin typeface="+mj-lt"/>
                        </a:rPr>
                        <a:t>Must</a:t>
                      </a:r>
                      <a:r>
                        <a:rPr lang="it-IT" sz="1000" kern="1200" baseline="0" dirty="0" smtClean="0">
                          <a:latin typeface="+mj-lt"/>
                        </a:rPr>
                        <a:t> (</a:t>
                      </a:r>
                      <a:r>
                        <a:rPr lang="it-IT" sz="1000" kern="1200" baseline="0" dirty="0" err="1" smtClean="0">
                          <a:latin typeface="+mj-lt"/>
                        </a:rPr>
                        <a:t>AutoScan</a:t>
                      </a:r>
                      <a:r>
                        <a:rPr lang="it-IT" sz="1000" kern="1200" baseline="0" dirty="0" smtClean="0">
                          <a:latin typeface="+mj-lt"/>
                        </a:rPr>
                        <a:t>™), </a:t>
                      </a:r>
                      <a:r>
                        <a:rPr lang="it-IT" sz="1000" kern="1200" baseline="0" dirty="0" err="1" smtClean="0">
                          <a:latin typeface="+mj-lt"/>
                        </a:rPr>
                        <a:t>Should</a:t>
                      </a:r>
                      <a:r>
                        <a:rPr lang="it-IT" sz="1000" kern="1200" baseline="0" dirty="0" smtClean="0">
                          <a:latin typeface="+mj-lt"/>
                        </a:rPr>
                        <a:t> (man)</a:t>
                      </a:r>
                      <a:endParaRPr lang="en-US" sz="1000" kern="1200" dirty="0" smtClean="0">
                        <a:latin typeface="+mj-lt"/>
                      </a:endParaRPr>
                    </a:p>
                    <a:p>
                      <a:endParaRPr lang="en-US" sz="1000" dirty="0">
                        <a:latin typeface="+mj-lt"/>
                      </a:endParaRPr>
                    </a:p>
                  </a:txBody>
                  <a:tcPr/>
                </a:tc>
                <a:tc>
                  <a:txBody>
                    <a:bodyPr/>
                    <a:lstStyle/>
                    <a:p>
                      <a:r>
                        <a:rPr lang="it-IT" sz="1000" dirty="0" smtClean="0">
                          <a:latin typeface="+mj-lt"/>
                        </a:rPr>
                        <a:t>Must</a:t>
                      </a:r>
                      <a:r>
                        <a:rPr lang="it-IT" sz="1000" baseline="0" dirty="0" smtClean="0">
                          <a:latin typeface="+mj-lt"/>
                        </a:rPr>
                        <a:t> (man)</a:t>
                      </a:r>
                      <a:endParaRPr lang="en-US" sz="1000" dirty="0">
                        <a:latin typeface="+mj-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000" kern="1200" dirty="0" smtClean="0">
                          <a:latin typeface="+mj-lt"/>
                        </a:rPr>
                        <a:t>Must</a:t>
                      </a:r>
                      <a:endParaRPr lang="en-US" sz="1000" kern="1200" dirty="0" smtClean="0">
                        <a:solidFill>
                          <a:schemeClr val="dk1"/>
                        </a:solidFill>
                        <a:latin typeface="+mj-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000" kern="1200" dirty="0" smtClean="0">
                          <a:latin typeface="+mj-lt"/>
                        </a:rPr>
                        <a:t>Must</a:t>
                      </a:r>
                      <a:r>
                        <a:rPr lang="it-IT" sz="1000" kern="1200" baseline="0" dirty="0" smtClean="0">
                          <a:latin typeface="+mj-lt"/>
                        </a:rPr>
                        <a:t> (man)</a:t>
                      </a:r>
                      <a:endParaRPr lang="en-US" sz="1000" kern="1200" dirty="0" smtClean="0">
                        <a:latin typeface="+mj-lt"/>
                      </a:endParaRPr>
                    </a:p>
                    <a:p>
                      <a:endParaRPr lang="en-US" sz="1000" dirty="0">
                        <a:latin typeface="+mj-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000" kern="1200" dirty="0" smtClean="0">
                          <a:solidFill>
                            <a:schemeClr val="tx1"/>
                          </a:solidFill>
                          <a:latin typeface="+mj-lt"/>
                          <a:ea typeface="+mn-ea"/>
                          <a:cs typeface="+mn-cs"/>
                        </a:rPr>
                        <a:t>Must (</a:t>
                      </a:r>
                      <a:r>
                        <a:rPr lang="it-IT" sz="1000" kern="1200" baseline="0" dirty="0" err="1" smtClean="0">
                          <a:solidFill>
                            <a:schemeClr val="tx1"/>
                          </a:solidFill>
                          <a:latin typeface="+mj-lt"/>
                          <a:ea typeface="+mn-ea"/>
                          <a:cs typeface="+mn-cs"/>
                        </a:rPr>
                        <a:t>AutoScan</a:t>
                      </a:r>
                      <a:r>
                        <a:rPr lang="it-IT" sz="1000" kern="1200" baseline="0" dirty="0" smtClean="0">
                          <a:solidFill>
                            <a:schemeClr val="tx1"/>
                          </a:solidFill>
                          <a:latin typeface="+mj-lt"/>
                          <a:ea typeface="+mn-ea"/>
                          <a:cs typeface="+mn-cs"/>
                        </a:rPr>
                        <a:t>™</a:t>
                      </a:r>
                      <a:r>
                        <a:rPr lang="it-IT" sz="1000" kern="1200" dirty="0" smtClean="0">
                          <a:solidFill>
                            <a:schemeClr val="tx1"/>
                          </a:solidFill>
                          <a:latin typeface="+mj-lt"/>
                          <a:ea typeface="+mn-ea"/>
                          <a:cs typeface="+mn-cs"/>
                        </a:rPr>
                        <a:t>)</a:t>
                      </a:r>
                      <a:endParaRPr lang="en-US" sz="1000" kern="1200" dirty="0" smtClean="0">
                        <a:solidFill>
                          <a:schemeClr val="tx1"/>
                        </a:solidFill>
                        <a:latin typeface="+mj-lt"/>
                        <a:ea typeface="+mn-ea"/>
                        <a:cs typeface="+mn-cs"/>
                      </a:endParaRPr>
                    </a:p>
                    <a:p>
                      <a:endParaRPr lang="en-US" sz="1000" dirty="0">
                        <a:latin typeface="+mj-lt"/>
                      </a:endParaRPr>
                    </a:p>
                  </a:txBody>
                  <a:tcPr/>
                </a:tc>
              </a:tr>
            </a:tbl>
          </a:graphicData>
        </a:graphic>
      </p:graphicFrame>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E9C67AB-B614-C742-93A2-1DCA2D6D2270}" type="slidenum">
              <a:rPr lang="en-US" smtClean="0"/>
              <a:pPr/>
              <a:t>29</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244212699"/>
              </p:ext>
            </p:extLst>
          </p:nvPr>
        </p:nvGraphicFramePr>
        <p:xfrm>
          <a:off x="7032658" y="3581462"/>
          <a:ext cx="1965234" cy="1045994"/>
        </p:xfrm>
        <a:graphic>
          <a:graphicData uri="http://schemas.openxmlformats.org/drawingml/2006/table">
            <a:tbl>
              <a:tblPr firstRow="1" bandRow="1">
                <a:tableStyleId>{72833802-FEF1-4C79-8D5D-14CF1EAF98D9}</a:tableStyleId>
              </a:tblPr>
              <a:tblGrid>
                <a:gridCol w="1965234"/>
              </a:tblGrid>
              <a:tr h="235131">
                <a:tc>
                  <a:txBody>
                    <a:bodyPr/>
                    <a:lstStyle/>
                    <a:p>
                      <a:r>
                        <a:rPr lang="it-IT" sz="1000" dirty="0" err="1" smtClean="0">
                          <a:latin typeface="+mj-lt"/>
                        </a:rPr>
                        <a:t>Priorities</a:t>
                      </a:r>
                      <a:endParaRPr lang="en-US" sz="1000" dirty="0">
                        <a:latin typeface="+mj-lt"/>
                      </a:endParaRPr>
                    </a:p>
                  </a:txBody>
                  <a:tcPr/>
                </a:tc>
              </a:tr>
              <a:tr h="269849">
                <a:tc>
                  <a:txBody>
                    <a:bodyPr/>
                    <a:lstStyle/>
                    <a:p>
                      <a:r>
                        <a:rPr lang="it-IT" sz="1000" b="1" dirty="0" err="1" smtClean="0">
                          <a:latin typeface="+mj-lt"/>
                        </a:rPr>
                        <a:t>Exploitation</a:t>
                      </a:r>
                      <a:r>
                        <a:rPr lang="it-IT" sz="1000" dirty="0" smtClean="0">
                          <a:latin typeface="+mj-lt"/>
                        </a:rPr>
                        <a:t>: No</a:t>
                      </a:r>
                      <a:endParaRPr lang="en-US" sz="1000" dirty="0">
                        <a:latin typeface="+mj-lt"/>
                      </a:endParaRPr>
                    </a:p>
                  </a:txBody>
                  <a:tcPr/>
                </a:tc>
              </a:tr>
              <a:tr h="532305">
                <a:tc>
                  <a:txBody>
                    <a:bodyPr/>
                    <a:lstStyle/>
                    <a:p>
                      <a:r>
                        <a:rPr lang="it-IT" sz="1000" b="1" dirty="0" smtClean="0">
                          <a:latin typeface="+mj-lt"/>
                        </a:rPr>
                        <a:t>False</a:t>
                      </a:r>
                      <a:r>
                        <a:rPr lang="it-IT" sz="1000" b="1" baseline="0" dirty="0" smtClean="0">
                          <a:latin typeface="+mj-lt"/>
                        </a:rPr>
                        <a:t> Positive Management: </a:t>
                      </a:r>
                      <a:r>
                        <a:rPr lang="it-IT" sz="1000" baseline="0" dirty="0" smtClean="0">
                          <a:latin typeface="+mj-lt"/>
                        </a:rPr>
                        <a:t>High (Must), Medium (</a:t>
                      </a:r>
                      <a:r>
                        <a:rPr lang="it-IT" sz="1000" baseline="0" dirty="0" err="1" smtClean="0">
                          <a:latin typeface="+mj-lt"/>
                        </a:rPr>
                        <a:t>Should</a:t>
                      </a:r>
                      <a:r>
                        <a:rPr lang="it-IT" sz="1000" baseline="0" dirty="0" smtClean="0">
                          <a:latin typeface="+mj-lt"/>
                        </a:rPr>
                        <a:t>)</a:t>
                      </a:r>
                      <a:endParaRPr lang="en-US" sz="1000" dirty="0">
                        <a:latin typeface="+mj-lt"/>
                      </a:endParaRPr>
                    </a:p>
                  </a:txBody>
                  <a:tcPr/>
                </a:tc>
              </a:tr>
            </a:tbl>
          </a:graphicData>
        </a:graphic>
      </p:graphicFrame>
    </p:spTree>
    <p:extLst>
      <p:ext uri="{BB962C8B-B14F-4D97-AF65-F5344CB8AC3E}">
        <p14:creationId xmlns:p14="http://schemas.microsoft.com/office/powerpoint/2010/main" val="1669226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smtClean="0"/>
              <a:t>About</a:t>
            </a:r>
            <a:r>
              <a:rPr lang="it-IT" dirty="0" smtClean="0"/>
              <a:t> </a:t>
            </a:r>
            <a:r>
              <a:rPr lang="it-IT" dirty="0" err="1" smtClean="0"/>
              <a:t>us</a:t>
            </a:r>
            <a:r>
              <a:rPr lang="it-IT" dirty="0" smtClean="0"/>
              <a:t> </a:t>
            </a:r>
            <a:r>
              <a:rPr lang="it-IT" dirty="0" err="1" smtClean="0"/>
              <a:t>here</a:t>
            </a:r>
            <a:endParaRPr lang="en-US" dirty="0"/>
          </a:p>
        </p:txBody>
      </p:sp>
      <p:sp>
        <p:nvSpPr>
          <p:cNvPr id="3" name="Content Placeholder 2"/>
          <p:cNvSpPr>
            <a:spLocks noGrp="1"/>
          </p:cNvSpPr>
          <p:nvPr>
            <p:ph idx="1"/>
          </p:nvPr>
        </p:nvSpPr>
        <p:spPr>
          <a:xfrm>
            <a:off x="457200" y="1200150"/>
            <a:ext cx="8229600" cy="3096022"/>
          </a:xfrm>
        </p:spPr>
        <p:txBody>
          <a:bodyPr anchor="ctr">
            <a:normAutofit fontScale="92500"/>
          </a:bodyPr>
          <a:lstStyle/>
          <a:p>
            <a:pPr marL="0" indent="0" algn="ctr">
              <a:buNone/>
            </a:pPr>
            <a:r>
              <a:rPr lang="it-IT" sz="6000" b="1" dirty="0" err="1" smtClean="0"/>
              <a:t>You</a:t>
            </a:r>
            <a:r>
              <a:rPr lang="it-IT" sz="6000" b="1" dirty="0" smtClean="0"/>
              <a:t> «</a:t>
            </a:r>
            <a:r>
              <a:rPr lang="it-IT" sz="6000" b="1" dirty="0" err="1" smtClean="0"/>
              <a:t>offer</a:t>
            </a:r>
            <a:r>
              <a:rPr lang="it-IT" sz="6000" b="1" dirty="0" smtClean="0"/>
              <a:t>» </a:t>
            </a:r>
            <a:r>
              <a:rPr lang="it-IT" sz="6000" b="1" dirty="0" err="1" smtClean="0"/>
              <a:t>Penetration</a:t>
            </a:r>
            <a:r>
              <a:rPr lang="it-IT" sz="6000" b="1" dirty="0" smtClean="0"/>
              <a:t> </a:t>
            </a:r>
            <a:r>
              <a:rPr lang="it-IT" sz="6000" b="1" dirty="0" err="1" smtClean="0"/>
              <a:t>Testing</a:t>
            </a:r>
            <a:r>
              <a:rPr lang="it-IT" sz="6000" b="1" dirty="0" smtClean="0"/>
              <a:t> Services</a:t>
            </a:r>
          </a:p>
          <a:p>
            <a:pPr marL="0" indent="0" algn="ctr">
              <a:buNone/>
            </a:pPr>
            <a:r>
              <a:rPr lang="it-IT" sz="4400" b="1" i="1" dirty="0" smtClean="0"/>
              <a:t>(</a:t>
            </a:r>
            <a:r>
              <a:rPr lang="it-IT" sz="4400" b="1" i="1" dirty="0" smtClean="0"/>
              <a:t>Provider/Supplier)</a:t>
            </a:r>
            <a:endParaRPr lang="en-US" sz="4400" i="1"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E9C67AB-B614-C742-93A2-1DCA2D6D2270}" type="slidenum">
              <a:rPr lang="en-US" smtClean="0"/>
              <a:pPr/>
              <a:t>3</a:t>
            </a:fld>
            <a:endParaRPr lang="en-US" dirty="0"/>
          </a:p>
        </p:txBody>
      </p:sp>
    </p:spTree>
    <p:extLst>
      <p:ext uri="{BB962C8B-B14F-4D97-AF65-F5344CB8AC3E}">
        <p14:creationId xmlns:p14="http://schemas.microsoft.com/office/powerpoint/2010/main" val="7924093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err="1" smtClean="0"/>
              <a:t>Timeboxing</a:t>
            </a:r>
            <a:r>
              <a:rPr lang="it-IT" dirty="0" smtClean="0"/>
              <a:t> – top </a:t>
            </a:r>
            <a:r>
              <a:rPr lang="it-IT" dirty="0" err="1" smtClean="0"/>
              <a:t>tips</a:t>
            </a:r>
            <a:endParaRPr lang="en-US"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E9C67AB-B614-C742-93A2-1DCA2D6D2270}" type="slidenum">
              <a:rPr lang="en-US" smtClean="0"/>
              <a:pPr/>
              <a:t>30</a:t>
            </a:fld>
            <a:endParaRPr lang="en-US" dirty="0"/>
          </a:p>
        </p:txBody>
      </p:sp>
      <p:sp>
        <p:nvSpPr>
          <p:cNvPr id="6" name="Content Placeholder 5"/>
          <p:cNvSpPr>
            <a:spLocks noGrp="1"/>
          </p:cNvSpPr>
          <p:nvPr>
            <p:ph idx="1"/>
          </p:nvPr>
        </p:nvSpPr>
        <p:spPr>
          <a:xfrm>
            <a:off x="457200" y="2675598"/>
            <a:ext cx="8229600" cy="1620573"/>
          </a:xfrm>
        </p:spPr>
        <p:txBody>
          <a:bodyPr>
            <a:normAutofit fontScale="85000" lnSpcReduction="20000"/>
          </a:bodyPr>
          <a:lstStyle/>
          <a:p>
            <a:r>
              <a:rPr lang="it-IT" b="1" dirty="0" smtClean="0"/>
              <a:t>Kick-off: </a:t>
            </a:r>
            <a:r>
              <a:rPr lang="it-IT" dirty="0" err="1" smtClean="0"/>
              <a:t>define</a:t>
            </a:r>
            <a:r>
              <a:rPr lang="it-IT" dirty="0" smtClean="0"/>
              <a:t> </a:t>
            </a:r>
            <a:r>
              <a:rPr lang="it-IT" dirty="0" err="1" smtClean="0"/>
              <a:t>objective</a:t>
            </a:r>
            <a:endParaRPr lang="it-IT" dirty="0" smtClean="0"/>
          </a:p>
          <a:p>
            <a:r>
              <a:rPr lang="it-IT" b="1" dirty="0" err="1" smtClean="0"/>
              <a:t>Investigation</a:t>
            </a:r>
            <a:r>
              <a:rPr lang="it-IT" b="1" dirty="0" smtClean="0"/>
              <a:t>: </a:t>
            </a:r>
            <a:r>
              <a:rPr lang="it-IT" dirty="0" smtClean="0"/>
              <a:t>do </a:t>
            </a:r>
            <a:r>
              <a:rPr lang="it-IT" dirty="0" err="1" smtClean="0"/>
              <a:t>initial</a:t>
            </a:r>
            <a:r>
              <a:rPr lang="it-IT" dirty="0" smtClean="0"/>
              <a:t> test and </a:t>
            </a:r>
            <a:r>
              <a:rPr lang="it-IT" dirty="0" err="1" smtClean="0"/>
              <a:t>find</a:t>
            </a:r>
            <a:r>
              <a:rPr lang="it-IT" dirty="0" smtClean="0"/>
              <a:t> </a:t>
            </a:r>
            <a:r>
              <a:rPr lang="it-IT" dirty="0" err="1" smtClean="0"/>
              <a:t>quick-wins</a:t>
            </a:r>
            <a:endParaRPr lang="it-IT" dirty="0" smtClean="0"/>
          </a:p>
          <a:p>
            <a:r>
              <a:rPr lang="it-IT" b="1" dirty="0" err="1" smtClean="0"/>
              <a:t>Refinenement</a:t>
            </a:r>
            <a:r>
              <a:rPr lang="it-IT" b="1" dirty="0" smtClean="0"/>
              <a:t>: </a:t>
            </a:r>
            <a:r>
              <a:rPr lang="it-IT" dirty="0" smtClean="0"/>
              <a:t>the big </a:t>
            </a:r>
            <a:r>
              <a:rPr lang="it-IT" dirty="0" err="1" smtClean="0"/>
              <a:t>testing</a:t>
            </a:r>
            <a:r>
              <a:rPr lang="it-IT" dirty="0" smtClean="0"/>
              <a:t> work</a:t>
            </a:r>
          </a:p>
          <a:p>
            <a:r>
              <a:rPr lang="it-IT" b="1" dirty="0" err="1" smtClean="0"/>
              <a:t>Consolidation</a:t>
            </a:r>
            <a:r>
              <a:rPr lang="it-IT" b="1" dirty="0" smtClean="0"/>
              <a:t>: </a:t>
            </a:r>
            <a:r>
              <a:rPr lang="it-IT" dirty="0" smtClean="0"/>
              <a:t>stop </a:t>
            </a:r>
            <a:r>
              <a:rPr lang="it-IT" dirty="0" err="1" smtClean="0"/>
              <a:t>starting</a:t>
            </a:r>
            <a:r>
              <a:rPr lang="it-IT" dirty="0" smtClean="0"/>
              <a:t>, start </a:t>
            </a:r>
            <a:r>
              <a:rPr lang="it-IT" dirty="0" err="1" smtClean="0"/>
              <a:t>finishing</a:t>
            </a:r>
            <a:endParaRPr lang="it-IT" dirty="0" smtClean="0"/>
          </a:p>
          <a:p>
            <a:r>
              <a:rPr lang="it-IT" b="1" dirty="0" smtClean="0"/>
              <a:t>Close-out: </a:t>
            </a:r>
            <a:r>
              <a:rPr lang="it-IT" dirty="0" err="1" smtClean="0"/>
              <a:t>met</a:t>
            </a:r>
            <a:r>
              <a:rPr lang="it-IT" dirty="0" smtClean="0"/>
              <a:t> with </a:t>
            </a:r>
            <a:r>
              <a:rPr lang="it-IT" dirty="0" err="1" smtClean="0"/>
              <a:t>customer</a:t>
            </a:r>
            <a:r>
              <a:rPr lang="it-IT" dirty="0" smtClean="0"/>
              <a:t> </a:t>
            </a:r>
            <a:r>
              <a:rPr lang="it-IT" dirty="0" err="1" smtClean="0"/>
              <a:t>about</a:t>
            </a:r>
            <a:r>
              <a:rPr lang="it-IT" dirty="0" smtClean="0"/>
              <a:t> the job </a:t>
            </a:r>
            <a:r>
              <a:rPr lang="it-IT" dirty="0" err="1" smtClean="0"/>
              <a:t>done</a:t>
            </a:r>
            <a:endParaRPr lang="en-US" dirty="0"/>
          </a:p>
        </p:txBody>
      </p:sp>
      <p:sp>
        <p:nvSpPr>
          <p:cNvPr id="9" name="AutoShape 11"/>
          <p:cNvSpPr>
            <a:spLocks/>
          </p:cNvSpPr>
          <p:nvPr/>
        </p:nvSpPr>
        <p:spPr bwMode="auto">
          <a:xfrm rot="16200000">
            <a:off x="118042" y="1567789"/>
            <a:ext cx="1075191" cy="603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8B1913"/>
          </a:solidFill>
          <a:ln>
            <a:noFill/>
          </a:ln>
          <a:effectLst>
            <a:outerShdw blurRad="355600" algn="ctr" rotWithShape="0">
              <a:srgbClr val="000000">
                <a:alpha val="75000"/>
              </a:srgbClr>
            </a:outerShdw>
          </a:effectLst>
          <a:extLst/>
        </p:spPr>
        <p:txBody>
          <a:bodyPr lIns="38100" tIns="38100" rIns="38100" bIns="38100" anchor="ctr"/>
          <a:lstStyle/>
          <a:p>
            <a:pPr algn="ctr"/>
            <a:r>
              <a:rPr lang="en-US" altLang="en-US" sz="1500" b="1">
                <a:solidFill>
                  <a:srgbClr val="FFFFFF"/>
                </a:solidFill>
                <a:effectLst>
                  <a:outerShdw blurRad="38100" dist="38100" dir="2700000" algn="tl">
                    <a:srgbClr val="000000"/>
                  </a:outerShdw>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Kick-Off</a:t>
            </a:r>
            <a:endParaRPr lang="en-US" altLang="en-US"/>
          </a:p>
        </p:txBody>
      </p:sp>
      <p:sp>
        <p:nvSpPr>
          <p:cNvPr id="10" name="AutoShape 12"/>
          <p:cNvSpPr>
            <a:spLocks/>
          </p:cNvSpPr>
          <p:nvPr/>
        </p:nvSpPr>
        <p:spPr bwMode="auto">
          <a:xfrm rot="16200000">
            <a:off x="7930129" y="1569377"/>
            <a:ext cx="1072017" cy="603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8B1913"/>
          </a:solidFill>
          <a:ln>
            <a:noFill/>
          </a:ln>
          <a:effectLst>
            <a:outerShdw blurRad="355600" algn="ctr" rotWithShape="0">
              <a:srgbClr val="000000">
                <a:alpha val="75000"/>
              </a:srgbClr>
            </a:outerShdw>
          </a:effectLst>
          <a:extLst/>
        </p:spPr>
        <p:txBody>
          <a:bodyPr lIns="38100" tIns="38100" rIns="38100" bIns="38100" anchor="ctr"/>
          <a:lstStyle/>
          <a:p>
            <a:pPr algn="ctr"/>
            <a:r>
              <a:rPr lang="en-US" altLang="en-US" sz="1500" b="1">
                <a:solidFill>
                  <a:srgbClr val="FFFFFF"/>
                </a:solidFill>
                <a:effectLst>
                  <a:outerShdw blurRad="38100" dist="38100" dir="2700000" algn="tl">
                    <a:srgbClr val="000000"/>
                  </a:outerShdw>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Close-Out</a:t>
            </a:r>
            <a:endParaRPr lang="en-US" altLang="en-US"/>
          </a:p>
        </p:txBody>
      </p:sp>
      <p:sp>
        <p:nvSpPr>
          <p:cNvPr id="11" name="AutoShape 13"/>
          <p:cNvSpPr>
            <a:spLocks/>
          </p:cNvSpPr>
          <p:nvPr/>
        </p:nvSpPr>
        <p:spPr bwMode="auto">
          <a:xfrm>
            <a:off x="1066800" y="1341343"/>
            <a:ext cx="1589088" cy="10656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D8A519"/>
          </a:solidFill>
          <a:ln>
            <a:solidFill>
              <a:srgbClr val="A98802"/>
            </a:solidFill>
          </a:ln>
          <a:effectLst>
            <a:outerShdw blurRad="355600" algn="ctr" rotWithShape="0">
              <a:srgbClr val="000000">
                <a:alpha val="75000"/>
              </a:srgbClr>
            </a:outerShdw>
          </a:effectLst>
          <a:extLst/>
        </p:spPr>
        <p:txBody>
          <a:bodyPr lIns="38100" tIns="38100" rIns="38100" bIns="38100" anchor="ctr"/>
          <a:lstStyle/>
          <a:p>
            <a:pPr algn="ctr"/>
            <a:r>
              <a:rPr lang="en-US" altLang="en-US" sz="1500" b="1" dirty="0">
                <a:solidFill>
                  <a:srgbClr val="FFFFFF"/>
                </a:solidFill>
                <a:effectLst>
                  <a:outerShdw blurRad="38100" dist="38100" dir="2700000" algn="tl">
                    <a:srgbClr val="000000"/>
                  </a:outerShdw>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Investigation</a:t>
            </a:r>
          </a:p>
          <a:p>
            <a:pPr algn="ctr"/>
            <a:r>
              <a:rPr lang="en-US" altLang="en-US" sz="1500" b="1" dirty="0" smtClean="0">
                <a:solidFill>
                  <a:srgbClr val="FFFFFF"/>
                </a:solidFill>
                <a:effectLst>
                  <a:outerShdw blurRad="38100" dist="38100" dir="2700000" algn="tl">
                    <a:srgbClr val="000000"/>
                  </a:outerShdw>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(effort 10-20%)</a:t>
            </a:r>
            <a:endParaRPr lang="en-US" altLang="en-US" dirty="0"/>
          </a:p>
        </p:txBody>
      </p:sp>
      <p:sp>
        <p:nvSpPr>
          <p:cNvPr id="12" name="AutoShape 14"/>
          <p:cNvSpPr>
            <a:spLocks/>
          </p:cNvSpPr>
          <p:nvPr/>
        </p:nvSpPr>
        <p:spPr bwMode="auto">
          <a:xfrm>
            <a:off x="6438900" y="1341343"/>
            <a:ext cx="1589088" cy="10656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D8A519"/>
          </a:solidFill>
          <a:ln>
            <a:solidFill>
              <a:srgbClr val="A98802"/>
            </a:solidFill>
          </a:ln>
          <a:effectLst>
            <a:outerShdw blurRad="355600" algn="ctr" rotWithShape="0">
              <a:srgbClr val="000000">
                <a:alpha val="75000"/>
              </a:srgbClr>
            </a:outerShdw>
          </a:effectLst>
          <a:extLst/>
        </p:spPr>
        <p:txBody>
          <a:bodyPr lIns="38100" tIns="38100" rIns="38100" bIns="38100" anchor="ctr"/>
          <a:lstStyle/>
          <a:p>
            <a:pPr algn="ctr"/>
            <a:r>
              <a:rPr lang="en-US" altLang="en-US" sz="1500" b="1" dirty="0">
                <a:solidFill>
                  <a:srgbClr val="FFFFFF"/>
                </a:solidFill>
                <a:effectLst>
                  <a:outerShdw blurRad="38100" dist="38100" dir="2700000" algn="tl">
                    <a:srgbClr val="000000"/>
                  </a:outerShdw>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Consolidation</a:t>
            </a:r>
          </a:p>
          <a:p>
            <a:pPr algn="ctr"/>
            <a:r>
              <a:rPr lang="en-US" altLang="en-US" sz="1500" b="1" dirty="0" smtClean="0">
                <a:solidFill>
                  <a:srgbClr val="FFFFFF"/>
                </a:solidFill>
                <a:effectLst>
                  <a:outerShdw blurRad="38100" dist="38100" dir="2700000" algn="tl">
                    <a:srgbClr val="000000"/>
                  </a:outerShdw>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(effort 10-20%)</a:t>
            </a:r>
            <a:endParaRPr lang="en-US" altLang="en-US" dirty="0"/>
          </a:p>
        </p:txBody>
      </p:sp>
      <p:sp>
        <p:nvSpPr>
          <p:cNvPr id="13" name="AutoShape 15"/>
          <p:cNvSpPr>
            <a:spLocks/>
          </p:cNvSpPr>
          <p:nvPr/>
        </p:nvSpPr>
        <p:spPr bwMode="auto">
          <a:xfrm>
            <a:off x="2765425" y="1334993"/>
            <a:ext cx="3563938" cy="1072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D8A519"/>
          </a:solidFill>
          <a:ln>
            <a:solidFill>
              <a:srgbClr val="A98802"/>
            </a:solidFill>
          </a:ln>
          <a:effectLst>
            <a:outerShdw blurRad="355600" algn="ctr" rotWithShape="0">
              <a:srgbClr val="000000">
                <a:alpha val="75000"/>
              </a:srgbClr>
            </a:outerShdw>
          </a:effectLst>
          <a:extLst/>
        </p:spPr>
        <p:txBody>
          <a:bodyPr lIns="38100" tIns="38100" rIns="38100" bIns="38100" anchor="ctr"/>
          <a:lstStyle/>
          <a:p>
            <a:pPr algn="ctr"/>
            <a:r>
              <a:rPr lang="en-US" altLang="en-US" sz="1500" b="1" dirty="0">
                <a:solidFill>
                  <a:srgbClr val="FFFFFF"/>
                </a:solidFill>
                <a:effectLst>
                  <a:outerShdw blurRad="38100" dist="38100" dir="2700000" algn="tl">
                    <a:srgbClr val="000000"/>
                  </a:outerShdw>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Refinement</a:t>
            </a:r>
          </a:p>
          <a:p>
            <a:pPr algn="ctr"/>
            <a:r>
              <a:rPr lang="en-US" altLang="en-US" sz="1500" b="1" dirty="0" smtClean="0">
                <a:solidFill>
                  <a:srgbClr val="FFFFFF"/>
                </a:solidFill>
                <a:effectLst>
                  <a:outerShdw blurRad="38100" dist="38100" dir="2700000" algn="tl">
                    <a:srgbClr val="000000"/>
                  </a:outerShdw>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(effort 60-80%)</a:t>
            </a:r>
            <a:endParaRPr lang="en-US" altLang="en-US" dirty="0"/>
          </a:p>
        </p:txBody>
      </p:sp>
    </p:spTree>
    <p:extLst>
      <p:ext uri="{BB962C8B-B14F-4D97-AF65-F5344CB8AC3E}">
        <p14:creationId xmlns:p14="http://schemas.microsoft.com/office/powerpoint/2010/main" val="3391999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74" y="2325339"/>
            <a:ext cx="9219304" cy="1936377"/>
          </a:xfrm>
          <a:prstGeom prst="rect">
            <a:avLst/>
          </a:prstGeom>
          <a:solidFill>
            <a:schemeClr val="bg1">
              <a:alpha val="3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it-IT" dirty="0" smtClean="0"/>
              <a:t>An Agile SSDLC</a:t>
            </a:r>
            <a:endParaRPr lang="en-US" dirty="0"/>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4294967295"/>
          </p:nvPr>
        </p:nvSpPr>
        <p:spPr>
          <a:xfrm>
            <a:off x="8356600" y="4741863"/>
            <a:ext cx="787400" cy="273050"/>
          </a:xfrm>
          <a:prstGeom prst="rect">
            <a:avLst/>
          </a:prstGeom>
        </p:spPr>
        <p:txBody>
          <a:bodyPr/>
          <a:lstStyle/>
          <a:p>
            <a:fld id="{BE9C67AB-B614-C742-93A2-1DCA2D6D2270}" type="slidenum">
              <a:rPr lang="en-US" smtClean="0"/>
              <a:pPr/>
              <a:t>31</a:t>
            </a:fld>
            <a:endParaRPr lang="en-US" dirty="0"/>
          </a:p>
        </p:txBody>
      </p:sp>
    </p:spTree>
    <p:extLst>
      <p:ext uri="{BB962C8B-B14F-4D97-AF65-F5344CB8AC3E}">
        <p14:creationId xmlns:p14="http://schemas.microsoft.com/office/powerpoint/2010/main" val="17309100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it-IT" dirty="0" err="1" smtClean="0"/>
              <a:t>Embedding</a:t>
            </a:r>
            <a:r>
              <a:rPr lang="it-IT" dirty="0" smtClean="0"/>
              <a:t> Security in Agile SSDLC</a:t>
            </a:r>
            <a:endParaRPr lang="en-US" dirty="0"/>
          </a:p>
        </p:txBody>
      </p:sp>
      <p:sp>
        <p:nvSpPr>
          <p:cNvPr id="6" name="Content Placeholder 5"/>
          <p:cNvSpPr>
            <a:spLocks noGrp="1"/>
          </p:cNvSpPr>
          <p:nvPr>
            <p:ph idx="1"/>
          </p:nvPr>
        </p:nvSpPr>
        <p:spPr>
          <a:xfrm>
            <a:off x="575187" y="1310388"/>
            <a:ext cx="3650226" cy="3096022"/>
          </a:xfrm>
        </p:spPr>
        <p:txBody>
          <a:bodyPr>
            <a:normAutofit fontScale="62500" lnSpcReduction="20000"/>
          </a:bodyPr>
          <a:lstStyle/>
          <a:p>
            <a:pPr marL="0" indent="0">
              <a:buNone/>
            </a:pPr>
            <a:r>
              <a:rPr lang="it-IT" dirty="0" smtClean="0"/>
              <a:t>In some </a:t>
            </a:r>
            <a:r>
              <a:rPr lang="it-IT" dirty="0" err="1" smtClean="0"/>
              <a:t>cases</a:t>
            </a:r>
            <a:r>
              <a:rPr lang="it-IT" dirty="0" smtClean="0"/>
              <a:t>, the </a:t>
            </a:r>
            <a:r>
              <a:rPr lang="it-IT" dirty="0" err="1" smtClean="0"/>
              <a:t>customer</a:t>
            </a:r>
            <a:r>
              <a:rPr lang="it-IT" dirty="0" smtClean="0"/>
              <a:t> </a:t>
            </a:r>
            <a:r>
              <a:rPr lang="it-IT" dirty="0" err="1" smtClean="0"/>
              <a:t>has</a:t>
            </a:r>
            <a:r>
              <a:rPr lang="it-IT" dirty="0" smtClean="0"/>
              <a:t> </a:t>
            </a:r>
            <a:r>
              <a:rPr lang="it-IT" dirty="0" err="1" smtClean="0"/>
              <a:t>already</a:t>
            </a:r>
            <a:r>
              <a:rPr lang="it-IT" dirty="0" smtClean="0"/>
              <a:t> an Agile </a:t>
            </a:r>
            <a:r>
              <a:rPr lang="it-IT" dirty="0" err="1" smtClean="0"/>
              <a:t>process</a:t>
            </a:r>
            <a:r>
              <a:rPr lang="it-IT" dirty="0" smtClean="0"/>
              <a:t> for </a:t>
            </a:r>
            <a:r>
              <a:rPr lang="it-IT" dirty="0" smtClean="0"/>
              <a:t>SDLC. </a:t>
            </a:r>
            <a:r>
              <a:rPr lang="it-IT" dirty="0" smtClean="0"/>
              <a:t>How Agile can be </a:t>
            </a:r>
            <a:r>
              <a:rPr lang="it-IT" dirty="0" err="1" smtClean="0"/>
              <a:t>secure</a:t>
            </a:r>
            <a:r>
              <a:rPr lang="it-IT" dirty="0" smtClean="0"/>
              <a:t>?</a:t>
            </a:r>
          </a:p>
          <a:p>
            <a:r>
              <a:rPr lang="it-IT" b="1" dirty="0" smtClean="0"/>
              <a:t>Security </a:t>
            </a:r>
            <a:r>
              <a:rPr lang="it-IT" b="1" dirty="0" err="1" smtClean="0"/>
              <a:t>Testing</a:t>
            </a:r>
            <a:r>
              <a:rPr lang="it-IT" b="1" dirty="0" smtClean="0"/>
              <a:t> </a:t>
            </a:r>
            <a:r>
              <a:rPr lang="it-IT" b="1" dirty="0" err="1" smtClean="0"/>
              <a:t>is</a:t>
            </a:r>
            <a:r>
              <a:rPr lang="it-IT" b="1" dirty="0" smtClean="0"/>
              <a:t> </a:t>
            </a:r>
            <a:r>
              <a:rPr lang="it-IT" b="1" dirty="0" err="1" smtClean="0"/>
              <a:t>still</a:t>
            </a:r>
            <a:r>
              <a:rPr lang="it-IT" b="1" dirty="0" smtClean="0"/>
              <a:t> </a:t>
            </a:r>
            <a:r>
              <a:rPr lang="it-IT" b="1" dirty="0" err="1" smtClean="0"/>
              <a:t>needed</a:t>
            </a:r>
            <a:r>
              <a:rPr lang="it-IT" b="1" dirty="0"/>
              <a:t> </a:t>
            </a:r>
            <a:r>
              <a:rPr lang="it-IT" dirty="0" smtClean="0"/>
              <a:t>for </a:t>
            </a:r>
            <a:r>
              <a:rPr lang="it-IT" b="1" dirty="0" err="1" smtClean="0"/>
              <a:t>final</a:t>
            </a:r>
            <a:r>
              <a:rPr lang="it-IT" b="1" dirty="0" smtClean="0"/>
              <a:t> </a:t>
            </a:r>
            <a:r>
              <a:rPr lang="it-IT" b="1" dirty="0" err="1" smtClean="0"/>
              <a:t>testing</a:t>
            </a:r>
            <a:r>
              <a:rPr lang="it-IT" b="1" dirty="0" smtClean="0"/>
              <a:t> </a:t>
            </a:r>
            <a:r>
              <a:rPr lang="it-IT" dirty="0" err="1" smtClean="0"/>
              <a:t>at</a:t>
            </a:r>
            <a:r>
              <a:rPr lang="it-IT" dirty="0" smtClean="0"/>
              <a:t> </a:t>
            </a:r>
            <a:r>
              <a:rPr lang="it-IT" dirty="0" err="1" smtClean="0"/>
              <a:t>least</a:t>
            </a:r>
            <a:r>
              <a:rPr lang="it-IT" dirty="0" smtClean="0"/>
              <a:t> (</a:t>
            </a:r>
            <a:r>
              <a:rPr lang="it-IT" dirty="0" err="1" smtClean="0"/>
              <a:t>even</a:t>
            </a:r>
            <a:r>
              <a:rPr lang="it-IT" dirty="0" smtClean="0"/>
              <a:t> </a:t>
            </a:r>
            <a:r>
              <a:rPr lang="it-IT" dirty="0" err="1" smtClean="0"/>
              <a:t>if</a:t>
            </a:r>
            <a:r>
              <a:rPr lang="it-IT" dirty="0" smtClean="0"/>
              <a:t> </a:t>
            </a:r>
            <a:r>
              <a:rPr lang="it-IT" dirty="0" err="1" smtClean="0"/>
              <a:t>my</a:t>
            </a:r>
            <a:r>
              <a:rPr lang="it-IT" dirty="0" smtClean="0"/>
              <a:t> team </a:t>
            </a:r>
            <a:r>
              <a:rPr lang="it-IT" dirty="0" err="1" smtClean="0"/>
              <a:t>is</a:t>
            </a:r>
            <a:r>
              <a:rPr lang="it-IT" dirty="0" smtClean="0"/>
              <a:t> </a:t>
            </a:r>
            <a:r>
              <a:rPr lang="it-IT" dirty="0" err="1" smtClean="0"/>
              <a:t>competent</a:t>
            </a:r>
            <a:r>
              <a:rPr lang="it-IT" dirty="0" smtClean="0"/>
              <a:t>, </a:t>
            </a:r>
            <a:r>
              <a:rPr lang="it-IT" dirty="0" err="1" smtClean="0"/>
              <a:t>it</a:t>
            </a:r>
            <a:r>
              <a:rPr lang="it-IT" dirty="0" smtClean="0"/>
              <a:t> </a:t>
            </a:r>
            <a:r>
              <a:rPr lang="it-IT" dirty="0" err="1" smtClean="0"/>
              <a:t>is</a:t>
            </a:r>
            <a:r>
              <a:rPr lang="it-IT" dirty="0" smtClean="0"/>
              <a:t> </a:t>
            </a:r>
            <a:r>
              <a:rPr lang="it-IT" dirty="0" err="1" smtClean="0"/>
              <a:t>goof</a:t>
            </a:r>
            <a:r>
              <a:rPr lang="it-IT" dirty="0" smtClean="0"/>
              <a:t> to </a:t>
            </a:r>
            <a:r>
              <a:rPr lang="it-IT" dirty="0" err="1" smtClean="0"/>
              <a:t>ask</a:t>
            </a:r>
            <a:r>
              <a:rPr lang="it-IT" dirty="0" smtClean="0"/>
              <a:t> for a Technical Advisor </a:t>
            </a:r>
          </a:p>
          <a:p>
            <a:r>
              <a:rPr lang="it-IT" dirty="0" err="1" smtClean="0"/>
              <a:t>Implement</a:t>
            </a:r>
            <a:r>
              <a:rPr lang="it-IT" dirty="0" smtClean="0"/>
              <a:t> a </a:t>
            </a:r>
            <a:r>
              <a:rPr lang="it-IT" b="1" dirty="0" smtClean="0"/>
              <a:t>Definition of </a:t>
            </a:r>
            <a:r>
              <a:rPr lang="it-IT" b="1" dirty="0" err="1" smtClean="0"/>
              <a:t>Done</a:t>
            </a:r>
            <a:r>
              <a:rPr lang="it-IT" b="1" dirty="0" smtClean="0"/>
              <a:t> / </a:t>
            </a:r>
            <a:r>
              <a:rPr lang="it-IT" b="1" dirty="0" err="1" smtClean="0"/>
              <a:t>Acceptance</a:t>
            </a:r>
            <a:r>
              <a:rPr lang="it-IT" b="1" dirty="0" smtClean="0"/>
              <a:t> </a:t>
            </a:r>
            <a:r>
              <a:rPr lang="it-IT" b="1" dirty="0" err="1" smtClean="0"/>
              <a:t>Criteria</a:t>
            </a:r>
            <a:r>
              <a:rPr lang="it-IT" b="1" dirty="0" smtClean="0"/>
              <a:t> </a:t>
            </a:r>
            <a:r>
              <a:rPr lang="it-IT" dirty="0" smtClean="0"/>
              <a:t>for Security</a:t>
            </a:r>
          </a:p>
          <a:p>
            <a:r>
              <a:rPr lang="it-IT" dirty="0" err="1" smtClean="0"/>
              <a:t>Implement</a:t>
            </a:r>
            <a:r>
              <a:rPr lang="it-IT" dirty="0" smtClean="0"/>
              <a:t> </a:t>
            </a:r>
            <a:r>
              <a:rPr lang="it-IT" b="1" dirty="0" err="1" smtClean="0"/>
              <a:t>Evil</a:t>
            </a:r>
            <a:r>
              <a:rPr lang="it-IT" b="1" dirty="0" smtClean="0"/>
              <a:t> </a:t>
            </a:r>
            <a:r>
              <a:rPr lang="it-IT" b="1" dirty="0"/>
              <a:t>U</a:t>
            </a:r>
            <a:r>
              <a:rPr lang="it-IT" b="1" dirty="0" smtClean="0"/>
              <a:t>ser </a:t>
            </a:r>
            <a:r>
              <a:rPr lang="it-IT" b="1" dirty="0"/>
              <a:t>S</a:t>
            </a:r>
            <a:r>
              <a:rPr lang="it-IT" b="1" dirty="0" smtClean="0"/>
              <a:t>tories</a:t>
            </a:r>
            <a:endParaRPr lang="it-IT" b="1" dirty="0" smtClean="0"/>
          </a:p>
          <a:p>
            <a:r>
              <a:rPr lang="it-IT" b="1" dirty="0" err="1" smtClean="0"/>
              <a:t>Pair</a:t>
            </a:r>
            <a:r>
              <a:rPr lang="it-IT" b="1" dirty="0" smtClean="0"/>
              <a:t> Programming </a:t>
            </a:r>
            <a:r>
              <a:rPr lang="it-IT" dirty="0" smtClean="0"/>
              <a:t>with Developers and Security </a:t>
            </a:r>
            <a:r>
              <a:rPr lang="it-IT" dirty="0" err="1" smtClean="0"/>
              <a:t>Experts</a:t>
            </a:r>
            <a:endParaRPr lang="it-IT" dirty="0" smtClean="0"/>
          </a:p>
          <a:p>
            <a:endParaRPr lang="it-IT" dirty="0"/>
          </a:p>
          <a:p>
            <a:pPr marL="0" indent="0" algn="ctr">
              <a:buNone/>
            </a:pPr>
            <a:r>
              <a:rPr lang="it-IT" sz="1600" dirty="0" smtClean="0"/>
              <a:t>Image from </a:t>
            </a:r>
            <a:r>
              <a:rPr lang="it-IT" sz="1600" dirty="0"/>
              <a:t>W</a:t>
            </a:r>
            <a:r>
              <a:rPr lang="it-IT" sz="1600" dirty="0" smtClean="0"/>
              <a:t>ikipedia</a:t>
            </a:r>
            <a:r>
              <a:rPr lang="it-IT" sz="1600" dirty="0"/>
              <a:t>, </a:t>
            </a:r>
            <a:r>
              <a:rPr lang="it-IT" sz="1600" dirty="0" err="1"/>
              <a:t>Lisamarie</a:t>
            </a:r>
            <a:r>
              <a:rPr lang="it-IT" sz="1600" dirty="0"/>
              <a:t> </a:t>
            </a:r>
            <a:r>
              <a:rPr lang="it-IT" sz="1600" dirty="0" err="1"/>
              <a:t>Babik</a:t>
            </a:r>
            <a:endParaRPr lang="it-IT" sz="1600" dirty="0" smtClean="0"/>
          </a:p>
        </p:txBody>
      </p:sp>
      <p:sp>
        <p:nvSpPr>
          <p:cNvPr id="4" name="Footer Placeholder 3"/>
          <p:cNvSpPr>
            <a:spLocks noGrp="1"/>
          </p:cNvSpPr>
          <p:nvPr>
            <p:ph type="ftr" sz="quarter" idx="11"/>
          </p:nvPr>
        </p:nvSpPr>
        <p:spPr/>
        <p:txBody>
          <a:bodyPr/>
          <a:lstStyle/>
          <a:p>
            <a:endParaRPr lang="en-GB" dirty="0"/>
          </a:p>
        </p:txBody>
      </p:sp>
      <p:pic>
        <p:nvPicPr>
          <p:cNvPr id="3074" name="Picture 2" descr="File:Pair programming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3464" y="1310388"/>
            <a:ext cx="4243336" cy="3182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6243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it-IT" dirty="0" smtClean="0"/>
              <a:t>Be Agile, and Lean… </a:t>
            </a:r>
            <a:r>
              <a:rPr lang="it-IT" dirty="0" err="1" smtClean="0"/>
              <a:t>how</a:t>
            </a:r>
            <a:r>
              <a:rPr lang="it-IT" dirty="0" smtClean="0"/>
              <a:t> to </a:t>
            </a:r>
            <a:r>
              <a:rPr lang="it-IT" dirty="0" err="1" smtClean="0"/>
              <a:t>manage</a:t>
            </a:r>
            <a:r>
              <a:rPr lang="it-IT" dirty="0" smtClean="0"/>
              <a:t> the </a:t>
            </a:r>
            <a:r>
              <a:rPr lang="it-IT" dirty="0" err="1" smtClean="0"/>
              <a:t>Vulnerabilities</a:t>
            </a:r>
            <a:endParaRPr lang="en-US" dirty="0"/>
          </a:p>
        </p:txBody>
      </p:sp>
      <p:sp>
        <p:nvSpPr>
          <p:cNvPr id="4" name="Footer Placeholder 3"/>
          <p:cNvSpPr>
            <a:spLocks noGrp="1"/>
          </p:cNvSpPr>
          <p:nvPr>
            <p:ph type="ftr" sz="quarter" idx="11"/>
          </p:nvPr>
        </p:nvSpPr>
        <p:spPr/>
        <p:txBody>
          <a:bodyPr/>
          <a:lstStyle/>
          <a:p>
            <a:endParaRPr lang="en-GB" dirty="0"/>
          </a:p>
        </p:txBody>
      </p:sp>
      <p:pic>
        <p:nvPicPr>
          <p:cNvPr id="3" name="Picture 2"/>
          <p:cNvPicPr>
            <a:picLocks noChangeAspect="1"/>
          </p:cNvPicPr>
          <p:nvPr/>
        </p:nvPicPr>
        <p:blipFill>
          <a:blip r:embed="rId2"/>
          <a:stretch>
            <a:fillRect/>
          </a:stretch>
        </p:blipFill>
        <p:spPr>
          <a:xfrm>
            <a:off x="549302" y="1271128"/>
            <a:ext cx="5642928" cy="2563454"/>
          </a:xfrm>
          <a:prstGeom prst="rect">
            <a:avLst/>
          </a:prstGeom>
        </p:spPr>
      </p:pic>
      <p:sp>
        <p:nvSpPr>
          <p:cNvPr id="7" name="Rectangle 6"/>
          <p:cNvSpPr/>
          <p:nvPr/>
        </p:nvSpPr>
        <p:spPr>
          <a:xfrm>
            <a:off x="6244789" y="1271128"/>
            <a:ext cx="2034062" cy="2308324"/>
          </a:xfrm>
          <a:prstGeom prst="rect">
            <a:avLst/>
          </a:prstGeom>
        </p:spPr>
        <p:txBody>
          <a:bodyPr wrap="square">
            <a:spAutoFit/>
          </a:bodyPr>
          <a:lstStyle/>
          <a:p>
            <a:r>
              <a:rPr lang="it-IT" dirty="0" err="1" smtClean="0">
                <a:latin typeface="+mj-lt"/>
              </a:rPr>
              <a:t>All</a:t>
            </a:r>
            <a:r>
              <a:rPr lang="it-IT" dirty="0" smtClean="0">
                <a:latin typeface="+mj-lt"/>
              </a:rPr>
              <a:t> </a:t>
            </a:r>
            <a:r>
              <a:rPr lang="it-IT" dirty="0" err="1" smtClean="0">
                <a:latin typeface="+mj-lt"/>
              </a:rPr>
              <a:t>todos</a:t>
            </a:r>
            <a:r>
              <a:rPr lang="it-IT" dirty="0" smtClean="0">
                <a:latin typeface="+mj-lt"/>
              </a:rPr>
              <a:t> are </a:t>
            </a:r>
            <a:r>
              <a:rPr lang="it-IT" dirty="0" err="1" smtClean="0">
                <a:latin typeface="+mj-lt"/>
              </a:rPr>
              <a:t>blocked</a:t>
            </a:r>
            <a:r>
              <a:rPr lang="it-IT" dirty="0" smtClean="0">
                <a:latin typeface="+mj-lt"/>
              </a:rPr>
              <a:t> (</a:t>
            </a:r>
            <a:r>
              <a:rPr lang="it-IT" dirty="0" err="1" smtClean="0">
                <a:latin typeface="+mj-lt"/>
              </a:rPr>
              <a:t>red</a:t>
            </a:r>
            <a:r>
              <a:rPr lang="it-IT" dirty="0" smtClean="0">
                <a:latin typeface="+mj-lt"/>
              </a:rPr>
              <a:t> </a:t>
            </a:r>
            <a:r>
              <a:rPr lang="it-IT" dirty="0" err="1" smtClean="0">
                <a:latin typeface="+mj-lt"/>
              </a:rPr>
              <a:t>is</a:t>
            </a:r>
            <a:r>
              <a:rPr lang="it-IT" dirty="0" smtClean="0">
                <a:latin typeface="+mj-lt"/>
              </a:rPr>
              <a:t> </a:t>
            </a:r>
            <a:r>
              <a:rPr lang="it-IT" dirty="0" err="1" smtClean="0">
                <a:latin typeface="+mj-lt"/>
              </a:rPr>
              <a:t>present</a:t>
            </a:r>
            <a:r>
              <a:rPr lang="it-IT" dirty="0" smtClean="0">
                <a:latin typeface="+mj-lt"/>
              </a:rPr>
              <a:t> on the </a:t>
            </a:r>
            <a:r>
              <a:rPr lang="it-IT" dirty="0" err="1" smtClean="0">
                <a:latin typeface="+mj-lt"/>
              </a:rPr>
              <a:t>Kanban</a:t>
            </a:r>
            <a:r>
              <a:rPr lang="it-IT" dirty="0" smtClean="0">
                <a:latin typeface="+mj-lt"/>
              </a:rPr>
              <a:t>). </a:t>
            </a:r>
            <a:r>
              <a:rPr lang="it-IT" dirty="0" err="1" smtClean="0">
                <a:latin typeface="+mj-lt"/>
              </a:rPr>
              <a:t>Now</a:t>
            </a:r>
            <a:r>
              <a:rPr lang="it-IT" dirty="0" smtClean="0">
                <a:latin typeface="+mj-lt"/>
              </a:rPr>
              <a:t> </a:t>
            </a:r>
            <a:r>
              <a:rPr lang="it-IT" dirty="0" err="1" smtClean="0">
                <a:latin typeface="+mj-lt"/>
              </a:rPr>
              <a:t>is</a:t>
            </a:r>
            <a:r>
              <a:rPr lang="it-IT" dirty="0" smtClean="0">
                <a:latin typeface="+mj-lt"/>
              </a:rPr>
              <a:t> the time to </a:t>
            </a:r>
            <a:r>
              <a:rPr lang="it-IT" dirty="0" err="1" smtClean="0">
                <a:latin typeface="+mj-lt"/>
              </a:rPr>
              <a:t>ask</a:t>
            </a:r>
            <a:r>
              <a:rPr lang="it-IT" dirty="0" smtClean="0">
                <a:latin typeface="+mj-lt"/>
              </a:rPr>
              <a:t> to the </a:t>
            </a:r>
            <a:r>
              <a:rPr lang="it-IT" dirty="0" err="1" smtClean="0">
                <a:latin typeface="+mj-lt"/>
              </a:rPr>
              <a:t>Penetration</a:t>
            </a:r>
            <a:r>
              <a:rPr lang="it-IT" dirty="0" smtClean="0">
                <a:latin typeface="+mj-lt"/>
              </a:rPr>
              <a:t> Tester team to </a:t>
            </a:r>
            <a:r>
              <a:rPr lang="it-IT" dirty="0" err="1" smtClean="0">
                <a:latin typeface="+mj-lt"/>
              </a:rPr>
              <a:t>Retest</a:t>
            </a:r>
            <a:r>
              <a:rPr lang="it-IT" dirty="0" smtClean="0">
                <a:latin typeface="+mj-lt"/>
              </a:rPr>
              <a:t>.</a:t>
            </a:r>
            <a:endParaRPr lang="en-US" dirty="0">
              <a:latin typeface="+mj-lt"/>
            </a:endParaRPr>
          </a:p>
        </p:txBody>
      </p:sp>
    </p:spTree>
    <p:extLst>
      <p:ext uri="{BB962C8B-B14F-4D97-AF65-F5344CB8AC3E}">
        <p14:creationId xmlns:p14="http://schemas.microsoft.com/office/powerpoint/2010/main" val="26993678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274" y="2325339"/>
            <a:ext cx="9219304" cy="1936377"/>
          </a:xfrm>
          <a:prstGeom prst="rect">
            <a:avLst/>
          </a:prstGeom>
          <a:solidFill>
            <a:schemeClr val="bg1">
              <a:alpha val="3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4200" y="2522131"/>
            <a:ext cx="7772400" cy="742950"/>
          </a:xfrm>
        </p:spPr>
        <p:txBody>
          <a:bodyPr/>
          <a:lstStyle/>
          <a:p>
            <a:r>
              <a:rPr lang="it-IT" dirty="0" err="1" smtClean="0"/>
              <a:t>Thank</a:t>
            </a:r>
            <a:r>
              <a:rPr lang="it-IT" dirty="0" smtClean="0"/>
              <a:t> </a:t>
            </a:r>
            <a:r>
              <a:rPr lang="it-IT" dirty="0" err="1" smtClean="0"/>
              <a:t>you</a:t>
            </a:r>
            <a:endParaRPr lang="en-US"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4294967295"/>
          </p:nvPr>
        </p:nvSpPr>
        <p:spPr>
          <a:xfrm>
            <a:off x="8356600" y="4741863"/>
            <a:ext cx="787400" cy="273050"/>
          </a:xfrm>
          <a:prstGeom prst="rect">
            <a:avLst/>
          </a:prstGeom>
        </p:spPr>
        <p:txBody>
          <a:bodyPr/>
          <a:lstStyle/>
          <a:p>
            <a:fld id="{BE9C67AB-B614-C742-93A2-1DCA2D6D2270}" type="slidenum">
              <a:rPr lang="en-US" smtClean="0"/>
              <a:pPr/>
              <a:t>34</a:t>
            </a:fld>
            <a:endParaRPr lang="en-US" dirty="0"/>
          </a:p>
        </p:txBody>
      </p:sp>
      <p:pic>
        <p:nvPicPr>
          <p:cNvPr id="8" name="Picture 7"/>
          <p:cNvPicPr>
            <a:picLocks noChangeAspect="1"/>
          </p:cNvPicPr>
          <p:nvPr/>
        </p:nvPicPr>
        <p:blipFill>
          <a:blip r:embed="rId2"/>
          <a:stretch>
            <a:fillRect/>
          </a:stretch>
        </p:blipFill>
        <p:spPr>
          <a:xfrm>
            <a:off x="7114230" y="2325338"/>
            <a:ext cx="1904715" cy="1879487"/>
          </a:xfrm>
          <a:prstGeom prst="rect">
            <a:avLst/>
          </a:prstGeom>
        </p:spPr>
      </p:pic>
      <p:sp>
        <p:nvSpPr>
          <p:cNvPr id="9" name="Rectangle 8"/>
          <p:cNvSpPr/>
          <p:nvPr/>
        </p:nvSpPr>
        <p:spPr>
          <a:xfrm>
            <a:off x="584200" y="3138707"/>
            <a:ext cx="2299693" cy="923330"/>
          </a:xfrm>
          <a:prstGeom prst="rect">
            <a:avLst/>
          </a:prstGeom>
        </p:spPr>
        <p:txBody>
          <a:bodyPr wrap="square">
            <a:spAutoFit/>
          </a:bodyPr>
          <a:lstStyle/>
          <a:p>
            <a:r>
              <a:rPr lang="it-IT" b="1" dirty="0" smtClean="0">
                <a:latin typeface="+mj-lt"/>
              </a:rPr>
              <a:t>Simone Onofri</a:t>
            </a:r>
          </a:p>
          <a:p>
            <a:r>
              <a:rPr lang="it-IT" dirty="0" smtClean="0">
                <a:latin typeface="+mj-lt"/>
              </a:rPr>
              <a:t>simone@onofri.org</a:t>
            </a:r>
          </a:p>
          <a:p>
            <a:r>
              <a:rPr lang="it-IT" dirty="0" smtClean="0">
                <a:latin typeface="+mj-lt"/>
              </a:rPr>
              <a:t>https</a:t>
            </a:r>
            <a:r>
              <a:rPr lang="it-IT" dirty="0" smtClean="0">
                <a:latin typeface="+mj-lt"/>
                <a:sym typeface="Wingdings" panose="05000000000000000000" pitchFamily="2" charset="2"/>
              </a:rPr>
              <a:t>://onofri.org/</a:t>
            </a:r>
            <a:endParaRPr lang="en-US" dirty="0">
              <a:latin typeface="+mj-lt"/>
            </a:endParaRPr>
          </a:p>
        </p:txBody>
      </p:sp>
      <p:sp>
        <p:nvSpPr>
          <p:cNvPr id="10" name="Rectangle 9"/>
          <p:cNvSpPr/>
          <p:nvPr/>
        </p:nvSpPr>
        <p:spPr>
          <a:xfrm>
            <a:off x="4577378" y="2769375"/>
            <a:ext cx="2443922" cy="923330"/>
          </a:xfrm>
          <a:prstGeom prst="rect">
            <a:avLst/>
          </a:prstGeom>
        </p:spPr>
        <p:txBody>
          <a:bodyPr wrap="square">
            <a:spAutoFit/>
          </a:bodyPr>
          <a:lstStyle/>
          <a:p>
            <a:r>
              <a:rPr lang="it-IT" b="1" dirty="0" smtClean="0">
                <a:latin typeface="+mj-lt"/>
              </a:rPr>
              <a:t>Trust the QR Code…</a:t>
            </a:r>
          </a:p>
          <a:p>
            <a:r>
              <a:rPr lang="it-IT" b="1" i="1" dirty="0" smtClean="0">
                <a:latin typeface="+mj-lt"/>
              </a:rPr>
              <a:t>(</a:t>
            </a:r>
            <a:r>
              <a:rPr lang="it-IT" b="1" i="1" dirty="0" err="1" smtClean="0">
                <a:latin typeface="+mj-lt"/>
              </a:rPr>
              <a:t>linkedin</a:t>
            </a:r>
            <a:r>
              <a:rPr lang="it-IT" b="1" i="1" dirty="0" smtClean="0">
                <a:latin typeface="+mj-lt"/>
              </a:rPr>
              <a:t>, </a:t>
            </a:r>
            <a:r>
              <a:rPr lang="it-IT" b="1" i="1" dirty="0" err="1" smtClean="0">
                <a:latin typeface="+mj-lt"/>
              </a:rPr>
              <a:t>will</a:t>
            </a:r>
            <a:r>
              <a:rPr lang="it-IT" b="1" i="1" dirty="0" smtClean="0">
                <a:latin typeface="+mj-lt"/>
              </a:rPr>
              <a:t> </a:t>
            </a:r>
            <a:r>
              <a:rPr lang="it-IT" b="1" i="1" dirty="0" err="1" smtClean="0">
                <a:latin typeface="+mj-lt"/>
              </a:rPr>
              <a:t>publish</a:t>
            </a:r>
            <a:r>
              <a:rPr lang="it-IT" b="1" i="1" dirty="0" smtClean="0">
                <a:latin typeface="+mj-lt"/>
              </a:rPr>
              <a:t> </a:t>
            </a:r>
            <a:r>
              <a:rPr lang="it-IT" b="1" i="1" dirty="0" err="1" smtClean="0">
                <a:latin typeface="+mj-lt"/>
              </a:rPr>
              <a:t>slides</a:t>
            </a:r>
            <a:r>
              <a:rPr lang="it-IT" b="1" i="1" dirty="0" smtClean="0">
                <a:latin typeface="+mj-lt"/>
              </a:rPr>
              <a:t>) </a:t>
            </a:r>
            <a:endParaRPr lang="en-US" i="1" dirty="0">
              <a:latin typeface="+mj-lt"/>
            </a:endParaRPr>
          </a:p>
        </p:txBody>
      </p:sp>
    </p:spTree>
    <p:extLst>
      <p:ext uri="{BB962C8B-B14F-4D97-AF65-F5344CB8AC3E}">
        <p14:creationId xmlns:p14="http://schemas.microsoft.com/office/powerpoint/2010/main" val="386001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smtClean="0"/>
              <a:t>About</a:t>
            </a:r>
            <a:r>
              <a:rPr lang="it-IT" dirty="0" smtClean="0"/>
              <a:t> </a:t>
            </a:r>
            <a:r>
              <a:rPr lang="it-IT" dirty="0" err="1" smtClean="0"/>
              <a:t>us</a:t>
            </a:r>
            <a:r>
              <a:rPr lang="it-IT" dirty="0" smtClean="0"/>
              <a:t> </a:t>
            </a:r>
            <a:r>
              <a:rPr lang="it-IT" dirty="0" err="1" smtClean="0"/>
              <a:t>here</a:t>
            </a:r>
            <a:endParaRPr lang="en-US" dirty="0"/>
          </a:p>
        </p:txBody>
      </p:sp>
      <p:sp>
        <p:nvSpPr>
          <p:cNvPr id="3" name="Content Placeholder 2"/>
          <p:cNvSpPr>
            <a:spLocks noGrp="1"/>
          </p:cNvSpPr>
          <p:nvPr>
            <p:ph idx="1"/>
          </p:nvPr>
        </p:nvSpPr>
        <p:spPr>
          <a:xfrm>
            <a:off x="457200" y="1200150"/>
            <a:ext cx="8229600" cy="3096022"/>
          </a:xfrm>
        </p:spPr>
        <p:txBody>
          <a:bodyPr anchor="ctr">
            <a:normAutofit/>
          </a:bodyPr>
          <a:lstStyle/>
          <a:p>
            <a:pPr marL="0" indent="0" algn="ctr">
              <a:buNone/>
            </a:pPr>
            <a:r>
              <a:rPr lang="it-IT" sz="6000" b="1" dirty="0" err="1" smtClean="0"/>
              <a:t>You</a:t>
            </a:r>
            <a:r>
              <a:rPr lang="it-IT" sz="6000" b="1" dirty="0" smtClean="0"/>
              <a:t> «</a:t>
            </a:r>
            <a:r>
              <a:rPr lang="it-IT" sz="6000" b="1" dirty="0" err="1" smtClean="0"/>
              <a:t>receive</a:t>
            </a:r>
            <a:r>
              <a:rPr lang="it-IT" sz="6000" b="1" dirty="0" smtClean="0"/>
              <a:t>» </a:t>
            </a:r>
            <a:r>
              <a:rPr lang="it-IT" sz="6000" b="1" dirty="0" err="1" smtClean="0"/>
              <a:t>Penetration</a:t>
            </a:r>
            <a:r>
              <a:rPr lang="it-IT" sz="6000" b="1" dirty="0" smtClean="0"/>
              <a:t> </a:t>
            </a:r>
            <a:r>
              <a:rPr lang="it-IT" sz="6000" b="1" dirty="0" err="1" smtClean="0"/>
              <a:t>Testing</a:t>
            </a:r>
            <a:r>
              <a:rPr lang="it-IT" sz="6000" b="1" dirty="0" smtClean="0"/>
              <a:t> </a:t>
            </a:r>
            <a:r>
              <a:rPr lang="it-IT" sz="6000" b="1" dirty="0" err="1" smtClean="0"/>
              <a:t>services</a:t>
            </a:r>
            <a:r>
              <a:rPr lang="it-IT" sz="6000" b="1" dirty="0" smtClean="0"/>
              <a:t>?</a:t>
            </a:r>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E9C67AB-B614-C742-93A2-1DCA2D6D2270}" type="slidenum">
              <a:rPr lang="en-US" smtClean="0"/>
              <a:pPr/>
              <a:t>4</a:t>
            </a:fld>
            <a:endParaRPr lang="en-US" dirty="0"/>
          </a:p>
        </p:txBody>
      </p:sp>
    </p:spTree>
    <p:extLst>
      <p:ext uri="{BB962C8B-B14F-4D97-AF65-F5344CB8AC3E}">
        <p14:creationId xmlns:p14="http://schemas.microsoft.com/office/powerpoint/2010/main" val="2814230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smtClean="0"/>
              <a:t>About</a:t>
            </a:r>
            <a:r>
              <a:rPr lang="it-IT" dirty="0" smtClean="0"/>
              <a:t> </a:t>
            </a:r>
            <a:r>
              <a:rPr lang="it-IT" dirty="0" err="1" smtClean="0"/>
              <a:t>us</a:t>
            </a:r>
            <a:r>
              <a:rPr lang="it-IT" dirty="0" smtClean="0"/>
              <a:t> </a:t>
            </a:r>
            <a:r>
              <a:rPr lang="it-IT" dirty="0" err="1" smtClean="0"/>
              <a:t>here</a:t>
            </a:r>
            <a:endParaRPr lang="en-US" dirty="0"/>
          </a:p>
        </p:txBody>
      </p:sp>
      <p:sp>
        <p:nvSpPr>
          <p:cNvPr id="3" name="Content Placeholder 2"/>
          <p:cNvSpPr>
            <a:spLocks noGrp="1"/>
          </p:cNvSpPr>
          <p:nvPr>
            <p:ph idx="1"/>
          </p:nvPr>
        </p:nvSpPr>
        <p:spPr>
          <a:xfrm>
            <a:off x="457200" y="1200150"/>
            <a:ext cx="8229600" cy="3096022"/>
          </a:xfrm>
        </p:spPr>
        <p:txBody>
          <a:bodyPr anchor="ctr">
            <a:normAutofit/>
          </a:bodyPr>
          <a:lstStyle/>
          <a:p>
            <a:pPr marL="0" indent="0" algn="ctr">
              <a:buNone/>
            </a:pPr>
            <a:r>
              <a:rPr lang="it-IT" sz="6000" b="1" dirty="0" err="1" smtClean="0"/>
              <a:t>Something</a:t>
            </a:r>
            <a:r>
              <a:rPr lang="it-IT" sz="6000" b="1" dirty="0" smtClean="0"/>
              <a:t> else?</a:t>
            </a:r>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E9C67AB-B614-C742-93A2-1DCA2D6D2270}" type="slidenum">
              <a:rPr lang="en-US" smtClean="0"/>
              <a:pPr/>
              <a:t>5</a:t>
            </a:fld>
            <a:endParaRPr lang="en-US" dirty="0"/>
          </a:p>
        </p:txBody>
      </p:sp>
    </p:spTree>
    <p:extLst>
      <p:ext uri="{BB962C8B-B14F-4D97-AF65-F5344CB8AC3E}">
        <p14:creationId xmlns:p14="http://schemas.microsoft.com/office/powerpoint/2010/main" val="1975104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Agenda</a:t>
            </a:r>
            <a:endParaRPr lang="en-US" dirty="0"/>
          </a:p>
        </p:txBody>
      </p:sp>
      <p:sp>
        <p:nvSpPr>
          <p:cNvPr id="3" name="Content Placeholder 2"/>
          <p:cNvSpPr>
            <a:spLocks noGrp="1"/>
          </p:cNvSpPr>
          <p:nvPr>
            <p:ph idx="1"/>
          </p:nvPr>
        </p:nvSpPr>
        <p:spPr/>
        <p:txBody>
          <a:bodyPr/>
          <a:lstStyle/>
          <a:p>
            <a:r>
              <a:rPr lang="it-IT" dirty="0" err="1" smtClean="0"/>
              <a:t>What</a:t>
            </a:r>
            <a:r>
              <a:rPr lang="it-IT" dirty="0" smtClean="0"/>
              <a:t> </a:t>
            </a:r>
            <a:r>
              <a:rPr lang="it-IT" dirty="0" err="1" smtClean="0"/>
              <a:t>is</a:t>
            </a:r>
            <a:r>
              <a:rPr lang="it-IT" dirty="0" smtClean="0"/>
              <a:t> Agile in Security </a:t>
            </a:r>
            <a:r>
              <a:rPr lang="it-IT" dirty="0" smtClean="0"/>
              <a:t>Project Management</a:t>
            </a:r>
          </a:p>
          <a:p>
            <a:r>
              <a:rPr lang="it-IT" dirty="0" smtClean="0"/>
              <a:t>The </a:t>
            </a:r>
            <a:r>
              <a:rPr lang="it-IT" dirty="0" err="1" smtClean="0"/>
              <a:t>process</a:t>
            </a:r>
            <a:r>
              <a:rPr lang="it-IT" dirty="0"/>
              <a:t> </a:t>
            </a:r>
            <a:r>
              <a:rPr lang="it-IT" dirty="0" smtClean="0"/>
              <a:t>and </a:t>
            </a:r>
            <a:r>
              <a:rPr lang="it-IT" dirty="0" err="1" smtClean="0"/>
              <a:t>how</a:t>
            </a:r>
            <a:r>
              <a:rPr lang="it-IT" dirty="0" smtClean="0"/>
              <a:t> to be Agile</a:t>
            </a:r>
          </a:p>
          <a:p>
            <a:r>
              <a:rPr lang="it-IT" dirty="0" err="1" smtClean="0"/>
              <a:t>Embed</a:t>
            </a:r>
            <a:r>
              <a:rPr lang="it-IT" dirty="0" smtClean="0"/>
              <a:t> Security</a:t>
            </a:r>
            <a:r>
              <a:rPr lang="it-IT" dirty="0"/>
              <a:t> </a:t>
            </a:r>
            <a:r>
              <a:rPr lang="it-IT" dirty="0" smtClean="0"/>
              <a:t>in Agile </a:t>
            </a:r>
            <a:r>
              <a:rPr lang="it-IT" dirty="0" smtClean="0"/>
              <a:t>Software Development </a:t>
            </a:r>
            <a:r>
              <a:rPr lang="it-IT" dirty="0" err="1" smtClean="0"/>
              <a:t>Lifecycle</a:t>
            </a:r>
            <a:endParaRPr lang="it-IT" dirty="0" smtClean="0"/>
          </a:p>
          <a:p>
            <a:r>
              <a:rPr lang="it-IT" dirty="0" smtClean="0"/>
              <a:t>Q&amp;A</a:t>
            </a:r>
            <a:endParaRPr lang="en-US"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E9C67AB-B614-C742-93A2-1DCA2D6D2270}" type="slidenum">
              <a:rPr lang="en-US" smtClean="0"/>
              <a:pPr/>
              <a:t>6</a:t>
            </a:fld>
            <a:endParaRPr lang="en-US" dirty="0"/>
          </a:p>
        </p:txBody>
      </p:sp>
    </p:spTree>
    <p:extLst>
      <p:ext uri="{BB962C8B-B14F-4D97-AF65-F5344CB8AC3E}">
        <p14:creationId xmlns:p14="http://schemas.microsoft.com/office/powerpoint/2010/main" val="650772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74" y="2325339"/>
            <a:ext cx="9219304" cy="1936377"/>
          </a:xfrm>
          <a:prstGeom prst="rect">
            <a:avLst/>
          </a:prstGeom>
          <a:solidFill>
            <a:schemeClr val="bg1">
              <a:alpha val="3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it-IT" dirty="0" smtClean="0"/>
              <a:t>Agile Security PROJECT MANAGEMENT</a:t>
            </a:r>
            <a:endParaRPr lang="en-US" dirty="0"/>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4294967295"/>
          </p:nvPr>
        </p:nvSpPr>
        <p:spPr>
          <a:xfrm>
            <a:off x="8356600" y="4741863"/>
            <a:ext cx="787400" cy="273050"/>
          </a:xfrm>
          <a:prstGeom prst="rect">
            <a:avLst/>
          </a:prstGeom>
        </p:spPr>
        <p:txBody>
          <a:bodyPr/>
          <a:lstStyle/>
          <a:p>
            <a:fld id="{BE9C67AB-B614-C742-93A2-1DCA2D6D2270}" type="slidenum">
              <a:rPr lang="en-US" smtClean="0"/>
              <a:pPr/>
              <a:t>7</a:t>
            </a:fld>
            <a:endParaRPr lang="en-US" dirty="0"/>
          </a:p>
        </p:txBody>
      </p:sp>
    </p:spTree>
    <p:extLst>
      <p:ext uri="{BB962C8B-B14F-4D97-AF65-F5344CB8AC3E}">
        <p14:creationId xmlns:p14="http://schemas.microsoft.com/office/powerpoint/2010/main" val="1620221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err="1" smtClean="0"/>
              <a:t>What</a:t>
            </a:r>
            <a:r>
              <a:rPr lang="it-IT" dirty="0" smtClean="0"/>
              <a:t> </a:t>
            </a:r>
            <a:r>
              <a:rPr lang="it-IT" dirty="0" err="1" smtClean="0"/>
              <a:t>is</a:t>
            </a:r>
            <a:r>
              <a:rPr lang="it-IT" dirty="0" smtClean="0"/>
              <a:t> Agile</a:t>
            </a:r>
            <a:endParaRPr lang="en-US" dirty="0"/>
          </a:p>
        </p:txBody>
      </p:sp>
      <p:sp>
        <p:nvSpPr>
          <p:cNvPr id="3" name="Content Placeholder 2"/>
          <p:cNvSpPr>
            <a:spLocks noGrp="1"/>
          </p:cNvSpPr>
          <p:nvPr>
            <p:ph idx="1"/>
          </p:nvPr>
        </p:nvSpPr>
        <p:spPr>
          <a:xfrm>
            <a:off x="457199" y="1200150"/>
            <a:ext cx="6263703" cy="3096022"/>
          </a:xfrm>
        </p:spPr>
        <p:txBody>
          <a:bodyPr anchor="ctr">
            <a:normAutofit fontScale="92500" lnSpcReduction="10000"/>
          </a:bodyPr>
          <a:lstStyle/>
          <a:p>
            <a:pPr marL="0" indent="0" algn="ctr">
              <a:buNone/>
            </a:pPr>
            <a:r>
              <a:rPr lang="en-US" dirty="0"/>
              <a:t>“</a:t>
            </a:r>
            <a:r>
              <a:rPr lang="en-US" b="1" dirty="0">
                <a:solidFill>
                  <a:srgbClr val="8B1913"/>
                </a:solidFill>
              </a:rPr>
              <a:t>Agile</a:t>
            </a:r>
            <a:r>
              <a:rPr lang="en-US" dirty="0" smtClean="0"/>
              <a:t>” </a:t>
            </a:r>
            <a:r>
              <a:rPr lang="en-US" dirty="0"/>
              <a:t>is an </a:t>
            </a:r>
            <a:r>
              <a:rPr lang="en-US" i="1" dirty="0"/>
              <a:t>umbrella</a:t>
            </a:r>
            <a:r>
              <a:rPr lang="en-US" dirty="0"/>
              <a:t> term for several iterative and incremental </a:t>
            </a:r>
            <a:r>
              <a:rPr lang="en-US" dirty="0" smtClean="0"/>
              <a:t>methodologies</a:t>
            </a:r>
            <a:r>
              <a:rPr lang="en-US" dirty="0" smtClean="0"/>
              <a:t>.</a:t>
            </a:r>
            <a:br>
              <a:rPr lang="en-US" dirty="0" smtClean="0"/>
            </a:br>
            <a:r>
              <a:rPr lang="en-US" dirty="0" smtClean="0"/>
              <a:t>Is </a:t>
            </a:r>
            <a:r>
              <a:rPr lang="en-US" dirty="0" smtClean="0"/>
              <a:t>a </a:t>
            </a:r>
            <a:r>
              <a:rPr lang="en-US" b="1" dirty="0">
                <a:solidFill>
                  <a:srgbClr val="8B1913"/>
                </a:solidFill>
              </a:rPr>
              <a:t>mindset</a:t>
            </a:r>
            <a:r>
              <a:rPr lang="en-US" dirty="0" smtClean="0"/>
              <a:t> and a </a:t>
            </a:r>
            <a:r>
              <a:rPr lang="en-US" i="1" dirty="0" smtClean="0"/>
              <a:t>style </a:t>
            </a:r>
            <a:r>
              <a:rPr lang="en-US" i="1" dirty="0"/>
              <a:t>of working</a:t>
            </a:r>
            <a:r>
              <a:rPr lang="en-US" dirty="0"/>
              <a:t> where </a:t>
            </a:r>
            <a:r>
              <a:rPr lang="en-US" b="1" dirty="0"/>
              <a:t>requirements and solutions evolve </a:t>
            </a:r>
            <a:r>
              <a:rPr lang="en-US" dirty="0"/>
              <a:t>through </a:t>
            </a:r>
            <a:r>
              <a:rPr lang="en-US" b="1" dirty="0" smtClean="0">
                <a:solidFill>
                  <a:srgbClr val="8B1913"/>
                </a:solidFill>
              </a:rPr>
              <a:t>collaboration</a:t>
            </a:r>
            <a:r>
              <a:rPr lang="en-US" dirty="0" smtClean="0"/>
              <a:t>. </a:t>
            </a:r>
            <a:r>
              <a:rPr lang="en-US" dirty="0"/>
              <a:t>Agile promotes </a:t>
            </a:r>
            <a:r>
              <a:rPr lang="en-US" b="1" i="1" dirty="0"/>
              <a:t>adaptive</a:t>
            </a:r>
            <a:r>
              <a:rPr lang="en-US" b="1" dirty="0"/>
              <a:t> </a:t>
            </a:r>
            <a:r>
              <a:rPr lang="en-US" b="1" i="1" dirty="0"/>
              <a:t>planning</a:t>
            </a:r>
            <a:r>
              <a:rPr lang="en-US" dirty="0"/>
              <a:t>, </a:t>
            </a:r>
            <a:r>
              <a:rPr lang="en-US" b="1" dirty="0"/>
              <a:t>evolutionary</a:t>
            </a:r>
            <a:r>
              <a:rPr lang="en-US" dirty="0"/>
              <a:t> development and delivery, a </a:t>
            </a:r>
            <a:r>
              <a:rPr lang="en-US" b="1" i="1" dirty="0" err="1"/>
              <a:t>timeboxed</a:t>
            </a:r>
            <a:r>
              <a:rPr lang="en-US" dirty="0"/>
              <a:t>, </a:t>
            </a:r>
            <a:r>
              <a:rPr lang="en-US" b="1" i="1" dirty="0"/>
              <a:t>iterative</a:t>
            </a:r>
            <a:r>
              <a:rPr lang="en-US" dirty="0"/>
              <a:t> approach and encourages rapid and flexible </a:t>
            </a:r>
            <a:r>
              <a:rPr lang="en-US" b="1" i="1" dirty="0"/>
              <a:t>response to change</a:t>
            </a:r>
            <a:r>
              <a:rPr lang="en-US" dirty="0"/>
              <a:t>.</a:t>
            </a:r>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E9C67AB-B614-C742-93A2-1DCA2D6D2270}" type="slidenum">
              <a:rPr lang="en-US" smtClean="0"/>
              <a:pPr/>
              <a:t>8</a:t>
            </a:fld>
            <a:endParaRPr lang="en-US" dirty="0"/>
          </a:p>
        </p:txBody>
      </p:sp>
      <p:pic>
        <p:nvPicPr>
          <p:cNvPr id="6" name="image8.png"/>
          <p:cNvPicPr/>
          <p:nvPr/>
        </p:nvPicPr>
        <p:blipFill>
          <a:blip r:embed="rId2" cstate="print">
            <a:extLst>
              <a:ext uri="{BEBA8EAE-BF5A-486C-A8C5-ECC9F3942E4B}">
                <a14:imgProps xmlns:a14="http://schemas.microsoft.com/office/drawing/2010/main">
                  <a14:imgLayer r:embed="rId3">
                    <a14:imgEffect>
                      <a14:backgroundRemoval t="0" b="98644" l="4188" r="95812"/>
                    </a14:imgEffect>
                  </a14:imgLayer>
                </a14:imgProps>
              </a:ext>
            </a:extLst>
          </a:blip>
          <a:stretch>
            <a:fillRect/>
          </a:stretch>
        </p:blipFill>
        <p:spPr>
          <a:xfrm>
            <a:off x="6720903" y="1200150"/>
            <a:ext cx="1965897" cy="2935773"/>
          </a:xfrm>
          <a:prstGeom prst="rect">
            <a:avLst/>
          </a:prstGeom>
          <a:ln w="12700">
            <a:miter lim="400000"/>
          </a:ln>
        </p:spPr>
      </p:pic>
    </p:spTree>
    <p:extLst>
      <p:ext uri="{BB962C8B-B14F-4D97-AF65-F5344CB8AC3E}">
        <p14:creationId xmlns:p14="http://schemas.microsoft.com/office/powerpoint/2010/main" val="2988475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Quote from </a:t>
            </a:r>
            <a:r>
              <a:rPr lang="it-IT" dirty="0" err="1" smtClean="0"/>
              <a:t>Sun</a:t>
            </a:r>
            <a:r>
              <a:rPr lang="it-IT" dirty="0" smtClean="0"/>
              <a:t> </a:t>
            </a:r>
            <a:r>
              <a:rPr lang="it-IT" dirty="0" err="1" smtClean="0"/>
              <a:t>Tzu</a:t>
            </a:r>
            <a:endParaRPr lang="en-US" dirty="0"/>
          </a:p>
        </p:txBody>
      </p:sp>
      <p:sp>
        <p:nvSpPr>
          <p:cNvPr id="3" name="Content Placeholder 2"/>
          <p:cNvSpPr>
            <a:spLocks noGrp="1"/>
          </p:cNvSpPr>
          <p:nvPr>
            <p:ph idx="1"/>
          </p:nvPr>
        </p:nvSpPr>
        <p:spPr>
          <a:xfrm>
            <a:off x="457200" y="1200150"/>
            <a:ext cx="6212540" cy="3096022"/>
          </a:xfrm>
        </p:spPr>
        <p:txBody>
          <a:bodyPr>
            <a:normAutofit/>
          </a:bodyPr>
          <a:lstStyle/>
          <a:p>
            <a:pPr marL="0" indent="0">
              <a:buNone/>
            </a:pPr>
            <a:r>
              <a:rPr lang="en-US" sz="4000" dirty="0" smtClean="0"/>
              <a:t>“Order </a:t>
            </a:r>
            <a:r>
              <a:rPr lang="en-US" sz="4000" dirty="0"/>
              <a:t>and disorder depends on </a:t>
            </a:r>
            <a:r>
              <a:rPr lang="en-US" sz="4000" dirty="0" smtClean="0"/>
              <a:t>organization”</a:t>
            </a:r>
            <a:endParaRPr lang="en-US" sz="4000"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E9C67AB-B614-C742-93A2-1DCA2D6D2270}" type="slidenum">
              <a:rPr lang="en-US" smtClean="0"/>
              <a:pPr/>
              <a:t>9</a:t>
            </a:fld>
            <a:endParaRPr lang="en-US" dirty="0"/>
          </a:p>
        </p:txBody>
      </p:sp>
      <p:pic>
        <p:nvPicPr>
          <p:cNvPr id="1028" name="Picture 4" descr="Sun Tzu Art of w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3859" y="1809750"/>
            <a:ext cx="33337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897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1759</TotalTime>
  <Words>1764</Words>
  <Application>Microsoft Office PowerPoint</Application>
  <PresentationFormat>On-screen Show (16:9)</PresentationFormat>
  <Paragraphs>282</Paragraphs>
  <Slides>34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MS PGothic</vt:lpstr>
      <vt:lpstr>Arial</vt:lpstr>
      <vt:lpstr>Calibri</vt:lpstr>
      <vt:lpstr>Gill Sans</vt:lpstr>
      <vt:lpstr>Times New Roman</vt:lpstr>
      <vt:lpstr>Webdings</vt:lpstr>
      <vt:lpstr>Wingdings</vt:lpstr>
      <vt:lpstr>Office Theme</vt:lpstr>
      <vt:lpstr>How to be Agile in Security Testing Projects</vt:lpstr>
      <vt:lpstr>whoami # Simone Onofri</vt:lpstr>
      <vt:lpstr>About us here</vt:lpstr>
      <vt:lpstr>About us here</vt:lpstr>
      <vt:lpstr>About us here</vt:lpstr>
      <vt:lpstr>Agenda</vt:lpstr>
      <vt:lpstr>Agile Security PROJECT MANAGEMENT</vt:lpstr>
      <vt:lpstr>What is Agile</vt:lpstr>
      <vt:lpstr>Quote from Sun Tzu</vt:lpstr>
      <vt:lpstr>What is Project Management</vt:lpstr>
      <vt:lpstr>Question time</vt:lpstr>
      <vt:lpstr>Which is the typical business product of a Web Application Penetration Test?</vt:lpstr>
      <vt:lpstr>Why Agile in Security Testing?</vt:lpstr>
      <vt:lpstr>How be Agile in Security Testing</vt:lpstr>
      <vt:lpstr>An Agile Security Testing Project</vt:lpstr>
      <vt:lpstr>Apply a PM structure to Security bieing Agile</vt:lpstr>
      <vt:lpstr>Top tips - Feasibility</vt:lpstr>
      <vt:lpstr>Top tips - Reporting</vt:lpstr>
      <vt:lpstr>Question time</vt:lpstr>
      <vt:lpstr>Top tips – Estimates!</vt:lpstr>
      <vt:lpstr>Agile is your friend</vt:lpstr>
      <vt:lpstr>Planning Poker – first hand</vt:lpstr>
      <vt:lpstr>Agile is your friend</vt:lpstr>
      <vt:lpstr>Planning Poker – second hand</vt:lpstr>
      <vt:lpstr>Foundations – Top tips</vt:lpstr>
      <vt:lpstr>Project Variables</vt:lpstr>
      <vt:lpstr>What to prioritize?</vt:lpstr>
      <vt:lpstr>How to prioritize MoSCoW</vt:lpstr>
      <vt:lpstr>Wasp in MoSCoW</vt:lpstr>
      <vt:lpstr>Timeboxing – top tips</vt:lpstr>
      <vt:lpstr>An Agile SSDLC</vt:lpstr>
      <vt:lpstr>Embedding Security in Agile SSDLC</vt:lpstr>
      <vt:lpstr>Be Agile, and Lean… how to manage the Vulnerabilities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AppSec Europe 2016 template</dc:title>
  <dc:creator>OWASP AppSec Europe 2016</dc:creator>
  <dc:description>Background picture: This is Romaaaaa! (CC BY-NC-SA 2.0), https://flic.kr/p/8Xoxfq</dc:description>
  <cp:lastModifiedBy>Onofri, Simone</cp:lastModifiedBy>
  <cp:revision>103</cp:revision>
  <dcterms:created xsi:type="dcterms:W3CDTF">2016-02-11T17:41:25Z</dcterms:created>
  <dcterms:modified xsi:type="dcterms:W3CDTF">2016-06-30T09:28:43Z</dcterms:modified>
</cp:coreProperties>
</file>