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36.xml" ContentType="application/vnd.openxmlformats-officedocument.presentationml.slid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notesSlides/notesSlide27.xml" ContentType="application/vnd.openxmlformats-officedocument.presentationml.notesSlide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tags/tag16.xml" ContentType="application/vnd.openxmlformats-officedocument.presentationml.tags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diagrams/colors8.xml" ContentType="application/vnd.openxmlformats-officedocument.drawingml.diagramColors+xml"/>
  <Override PartName="/ppt/tags/tag34.xml" ContentType="application/vnd.openxmlformats-officedocument.presentationml.tags+xml"/>
  <Override PartName="/ppt/notesSlides/notesSlide30.xml" ContentType="application/vnd.openxmlformats-officedocument.presentationml.notesSlide+xml"/>
  <Override PartName="/ppt/diagrams/quickStyle13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diagrams/drawing7.xml" ContentType="application/vnd.ms-office.drawingml.diagramDrawing+xml"/>
  <Override PartName="/ppt/tags/tag23.xml" ContentType="application/vnd.openxmlformats-officedocument.presentationml.tags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3.xml" ContentType="application/vnd.openxmlformats-officedocument.presentationml.notesSlide+xml"/>
  <Override PartName="/ppt/diagrams/drawing3.xml" ContentType="application/vnd.ms-office.drawingml.diagramDrawing+xml"/>
  <Default Extension="bin" ContentType="application/vnd.openxmlformats-officedocument.oleObject"/>
  <Override PartName="/ppt/diagrams/colors12.xml" ContentType="application/vnd.openxmlformats-officedocument.drawingml.diagramColor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notesSlides/notesSlide24.xml" ContentType="application/vnd.openxmlformats-officedocument.presentationml.notesSlide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tags/tag35.xml" ContentType="application/vnd.openxmlformats-officedocument.presentationml.tags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diagrams/drawing8.xml" ContentType="application/vnd.ms-office.drawingml.diagramDrawing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Default Extension="gif" ContentType="image/gif"/>
  <Override PartName="/ppt/diagrams/data3.xml" ContentType="application/vnd.openxmlformats-officedocument.drawingml.diagramData+xml"/>
  <Override PartName="/ppt/tags/tag13.xml" ContentType="application/vnd.openxmlformats-officedocument.presentationml.tags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tags/tag31.xml" ContentType="application/vnd.openxmlformats-officedocument.presentationml.tags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rawing4.xml" ContentType="application/vnd.ms-office.drawingml.diagramDrawing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diagrams/colors1.xml" ContentType="application/vnd.openxmlformats-officedocument.drawingml.diagramColors+xml"/>
  <Override PartName="/ppt/tags/tag6.xml" ContentType="application/vnd.openxmlformats-officedocument.presentationml.tag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wmf" ContentType="image/x-wmf"/>
  <Override PartName="/ppt/diagrams/data11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diagrams/drawing9.xml" ContentType="application/vnd.ms-office.drawingml.diagramDrawing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diagrams/drawing5.xml" ContentType="application/vnd.ms-office.drawingml.diagramDrawing+xml"/>
  <Override PartName="/ppt/tags/tag21.xml" ContentType="application/vnd.openxmlformats-officedocument.presentationml.tags+xml"/>
  <Override PartName="/ppt/diagrams/layout11.xml" ContentType="application/vnd.openxmlformats-officedocument.drawingml.diagram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tags/tag7.xml" ContentType="application/vnd.openxmlformats-officedocument.presentationml.tag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diagrams/colors10.xml" ContentType="application/vnd.openxmlformats-officedocument.drawingml.diagramColor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diagrams/quickStyle1.xml" ContentType="application/vnd.openxmlformats-officedocument.drawingml.diagramStyle+xml"/>
  <Override PartName="/ppt/tags/tag3.xml" ContentType="application/vnd.openxmlformats-officedocument.presentationml.tags+xml"/>
  <Default Extension="jpeg" ContentType="image/jpeg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diagrams/data9.xml" ContentType="application/vnd.openxmlformats-officedocument.drawingml.diagramData+xml"/>
  <Override PartName="/ppt/notesSlides/notesSlide26.xml" ContentType="application/vnd.openxmlformats-officedocument.presentationml.notesSlide+xml"/>
  <Override PartName="/ppt/tags/tag37.xml" ContentType="application/vnd.openxmlformats-officedocument.presentationml.tags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diagrams/data5.xml" ContentType="application/vnd.openxmlformats-officedocument.drawingml.diagramData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tags/tag33.xml" ContentType="application/vnd.openxmlformats-officedocument.presentationml.tags+xml"/>
  <Override PartName="/ppt/diagrams/drawing13.xml" ContentType="application/vnd.ms-office.drawingml.diagramDrawing+xml"/>
  <Override PartName="/ppt/notesSlides/notesSlide6.xml" ContentType="application/vnd.openxmlformats-officedocument.presentationml.notesSlide+xml"/>
  <Override PartName="/ppt/diagrams/drawing6.xml" ContentType="application/vnd.ms-office.drawingml.diagramDrawing+xml"/>
  <Override PartName="/ppt/tags/tag22.xml" ContentType="application/vnd.openxmlformats-officedocument.presentationml.tag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tags/tag11.xml" ContentType="application/vnd.openxmlformats-officedocument.presentationml.tag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diagrams/quickStyle2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63" r:id="rId2"/>
    <p:sldId id="264" r:id="rId3"/>
    <p:sldId id="265" r:id="rId4"/>
    <p:sldId id="266" r:id="rId5"/>
    <p:sldId id="304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95" r:id="rId27"/>
    <p:sldId id="296" r:id="rId28"/>
    <p:sldId id="297" r:id="rId29"/>
    <p:sldId id="288" r:id="rId30"/>
    <p:sldId id="289" r:id="rId31"/>
    <p:sldId id="290" r:id="rId32"/>
    <p:sldId id="298" r:id="rId33"/>
    <p:sldId id="299" r:id="rId34"/>
    <p:sldId id="300" r:id="rId35"/>
    <p:sldId id="291" r:id="rId36"/>
    <p:sldId id="292" r:id="rId37"/>
    <p:sldId id="293" r:id="rId38"/>
    <p:sldId id="294" r:id="rId39"/>
    <p:sldId id="301" r:id="rId40"/>
    <p:sldId id="302" r:id="rId41"/>
    <p:sldId id="303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B2B2B2"/>
    <a:srgbClr val="FF7401"/>
    <a:srgbClr val="FC9204"/>
    <a:srgbClr val="CC3300"/>
    <a:srgbClr val="FF3300"/>
    <a:srgbClr val="FFCC00"/>
    <a:srgbClr val="EBEE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0756" autoAdjust="0"/>
  </p:normalViewPr>
  <p:slideViewPr>
    <p:cSldViewPr>
      <p:cViewPr varScale="1">
        <p:scale>
          <a:sx n="67" d="100"/>
          <a:sy n="67" d="100"/>
        </p:scale>
        <p:origin x="-787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6.xml"/><Relationship Id="rId13" Type="http://schemas.openxmlformats.org/officeDocument/2006/relationships/slide" Target="slides/slide23.xml"/><Relationship Id="rId18" Type="http://schemas.openxmlformats.org/officeDocument/2006/relationships/slide" Target="slides/slide30.xml"/><Relationship Id="rId3" Type="http://schemas.openxmlformats.org/officeDocument/2006/relationships/slide" Target="slides/slide6.xml"/><Relationship Id="rId21" Type="http://schemas.openxmlformats.org/officeDocument/2006/relationships/slide" Target="slides/slide40.xml"/><Relationship Id="rId7" Type="http://schemas.openxmlformats.org/officeDocument/2006/relationships/slide" Target="slides/slide15.xml"/><Relationship Id="rId12" Type="http://schemas.openxmlformats.org/officeDocument/2006/relationships/slide" Target="slides/slide22.xml"/><Relationship Id="rId17" Type="http://schemas.openxmlformats.org/officeDocument/2006/relationships/slide" Target="slides/slide29.xml"/><Relationship Id="rId2" Type="http://schemas.openxmlformats.org/officeDocument/2006/relationships/slide" Target="slides/slide5.xml"/><Relationship Id="rId16" Type="http://schemas.openxmlformats.org/officeDocument/2006/relationships/slide" Target="slides/slide28.xml"/><Relationship Id="rId20" Type="http://schemas.openxmlformats.org/officeDocument/2006/relationships/slide" Target="slides/slide32.xml"/><Relationship Id="rId1" Type="http://schemas.openxmlformats.org/officeDocument/2006/relationships/slide" Target="slides/slide1.xml"/><Relationship Id="rId6" Type="http://schemas.openxmlformats.org/officeDocument/2006/relationships/slide" Target="slides/slide13.xml"/><Relationship Id="rId11" Type="http://schemas.openxmlformats.org/officeDocument/2006/relationships/slide" Target="slides/slide20.xml"/><Relationship Id="rId5" Type="http://schemas.openxmlformats.org/officeDocument/2006/relationships/slide" Target="slides/slide12.xml"/><Relationship Id="rId15" Type="http://schemas.openxmlformats.org/officeDocument/2006/relationships/slide" Target="slides/slide26.xml"/><Relationship Id="rId10" Type="http://schemas.openxmlformats.org/officeDocument/2006/relationships/slide" Target="slides/slide19.xml"/><Relationship Id="rId19" Type="http://schemas.openxmlformats.org/officeDocument/2006/relationships/slide" Target="slides/slide31.xml"/><Relationship Id="rId4" Type="http://schemas.openxmlformats.org/officeDocument/2006/relationships/slide" Target="slides/slide9.xml"/><Relationship Id="rId9" Type="http://schemas.openxmlformats.org/officeDocument/2006/relationships/slide" Target="slides/slide17.xml"/><Relationship Id="rId14" Type="http://schemas.openxmlformats.org/officeDocument/2006/relationships/slide" Target="slides/slide2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EFEC5D-4864-4CD1-A9ED-3F76AE29CB3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959760-311F-4B4A-8D7D-06D23E73F6D9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b="1" dirty="0" smtClean="0"/>
            <a:t>It’s About </a:t>
          </a:r>
          <a:r>
            <a:rPr lang="en-US" sz="2000" b="1" u="sng" dirty="0" smtClean="0"/>
            <a:t>Risks</a:t>
          </a:r>
          <a:r>
            <a:rPr lang="en-US" sz="2000" b="1" dirty="0" smtClean="0"/>
            <a:t>, Not Just Vulnerabilities</a:t>
          </a:r>
          <a:endParaRPr lang="en-US" sz="2000" b="1" dirty="0"/>
        </a:p>
      </dgm:t>
    </dgm:pt>
    <dgm:pt modelId="{460356CD-8D7E-4976-8448-DA4F40D75958}" type="parTrans" cxnId="{A329ABF4-5190-48C3-9EA2-863B5DE71CCB}">
      <dgm:prSet/>
      <dgm:spPr/>
      <dgm:t>
        <a:bodyPr/>
        <a:lstStyle/>
        <a:p>
          <a:endParaRPr lang="en-US" sz="2400"/>
        </a:p>
      </dgm:t>
    </dgm:pt>
    <dgm:pt modelId="{71A85AB1-ACBA-4FDD-88C1-05CC6674824F}" type="sibTrans" cxnId="{A329ABF4-5190-48C3-9EA2-863B5DE71CCB}">
      <dgm:prSet/>
      <dgm:spPr/>
      <dgm:t>
        <a:bodyPr/>
        <a:lstStyle/>
        <a:p>
          <a:endParaRPr lang="en-US" sz="2400"/>
        </a:p>
      </dgm:t>
    </dgm:pt>
    <dgm:pt modelId="{98581BE4-7BEA-4F83-BA8F-49E420096D3A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b="1" dirty="0" smtClean="0"/>
            <a:t>OWASP Top 10 Risk Rating Methodology</a:t>
          </a:r>
          <a:endParaRPr lang="en-US" sz="2000" b="1" dirty="0"/>
        </a:p>
      </dgm:t>
    </dgm:pt>
    <dgm:pt modelId="{026E117D-2912-426A-ADC1-C18EAB1DC97C}" type="parTrans" cxnId="{4F19B017-8220-4142-BE0B-050151C57650}">
      <dgm:prSet/>
      <dgm:spPr/>
      <dgm:t>
        <a:bodyPr/>
        <a:lstStyle/>
        <a:p>
          <a:endParaRPr lang="en-US" sz="2400"/>
        </a:p>
      </dgm:t>
    </dgm:pt>
    <dgm:pt modelId="{D203DADC-75EA-4734-A38F-EBBAFD9F2527}" type="sibTrans" cxnId="{4F19B017-8220-4142-BE0B-050151C57650}">
      <dgm:prSet/>
      <dgm:spPr/>
      <dgm:t>
        <a:bodyPr/>
        <a:lstStyle/>
        <a:p>
          <a:endParaRPr lang="en-US" sz="2400"/>
        </a:p>
      </dgm:t>
    </dgm:pt>
    <dgm:pt modelId="{ECCE94F0-5A42-47E0-8A9E-E7FBD7D2527E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b="1" dirty="0" smtClean="0"/>
            <a:t>2 Risks Added, 2 Dropped</a:t>
          </a:r>
          <a:endParaRPr lang="en-US" sz="2000" b="1" dirty="0"/>
        </a:p>
      </dgm:t>
    </dgm:pt>
    <dgm:pt modelId="{09EB68FF-FB33-4CDE-909A-C29E07E26E6F}" type="parTrans" cxnId="{12D7B1EC-8607-49CC-BCF3-7ACF1CE23A5E}">
      <dgm:prSet/>
      <dgm:spPr/>
      <dgm:t>
        <a:bodyPr/>
        <a:lstStyle/>
        <a:p>
          <a:endParaRPr lang="en-US" sz="2400"/>
        </a:p>
      </dgm:t>
    </dgm:pt>
    <dgm:pt modelId="{A1284A3B-4EE3-4952-96CF-9CB17952EFE7}" type="sibTrans" cxnId="{12D7B1EC-8607-49CC-BCF3-7ACF1CE23A5E}">
      <dgm:prSet/>
      <dgm:spPr/>
      <dgm:t>
        <a:bodyPr/>
        <a:lstStyle/>
        <a:p>
          <a:endParaRPr lang="en-US" sz="2400"/>
        </a:p>
      </dgm:t>
    </dgm:pt>
    <dgm:pt modelId="{C132B44B-16E0-4651-B360-5E2F8BEFF4BA}">
      <dgm:prSet phldrT="[Text]" custT="1"/>
      <dgm:spPr/>
      <dgm:t>
        <a:bodyPr/>
        <a:lstStyle/>
        <a:p>
          <a:r>
            <a:rPr lang="en-US" sz="1600" dirty="0" smtClean="0"/>
            <a:t>New title is: “The Top 10 Most Critical Web Application Security </a:t>
          </a:r>
          <a:r>
            <a:rPr lang="en-US" sz="1600" u="sng" dirty="0" smtClean="0"/>
            <a:t>Risks</a:t>
          </a:r>
          <a:r>
            <a:rPr lang="en-US" sz="1600" dirty="0" smtClean="0"/>
            <a:t>”</a:t>
          </a:r>
          <a:endParaRPr lang="en-US" sz="1600" dirty="0"/>
        </a:p>
      </dgm:t>
    </dgm:pt>
    <dgm:pt modelId="{02B1AFFA-D35E-4853-B8C1-226CA8846C9F}" type="parTrans" cxnId="{8B7CC3EB-A0CB-431D-A9E5-53323E544DA2}">
      <dgm:prSet/>
      <dgm:spPr/>
      <dgm:t>
        <a:bodyPr/>
        <a:lstStyle/>
        <a:p>
          <a:endParaRPr lang="en-US" sz="2400"/>
        </a:p>
      </dgm:t>
    </dgm:pt>
    <dgm:pt modelId="{23F56525-31D6-4F59-9217-3639C65A07FD}" type="sibTrans" cxnId="{8B7CC3EB-A0CB-431D-A9E5-53323E544DA2}">
      <dgm:prSet/>
      <dgm:spPr/>
      <dgm:t>
        <a:bodyPr/>
        <a:lstStyle/>
        <a:p>
          <a:endParaRPr lang="en-US" sz="2400"/>
        </a:p>
      </dgm:t>
    </dgm:pt>
    <dgm:pt modelId="{42D368B9-57A4-449D-9530-ED63475167BB}">
      <dgm:prSet phldrT="[Text]" custT="1"/>
      <dgm:spPr/>
      <dgm:t>
        <a:bodyPr/>
        <a:lstStyle/>
        <a:p>
          <a:r>
            <a:rPr lang="en-US" sz="1600" dirty="0" smtClean="0"/>
            <a:t>Based on the OWASP Risk Rating Methodology, used to prioritize Top 10</a:t>
          </a:r>
          <a:endParaRPr lang="en-US" sz="1600" dirty="0"/>
        </a:p>
      </dgm:t>
    </dgm:pt>
    <dgm:pt modelId="{4AA75E58-C442-48BB-B933-936C6D5D0B5A}" type="parTrans" cxnId="{49678DC1-8F0F-4319-9273-F92EA12E1B49}">
      <dgm:prSet/>
      <dgm:spPr/>
      <dgm:t>
        <a:bodyPr/>
        <a:lstStyle/>
        <a:p>
          <a:endParaRPr lang="en-US" sz="2400"/>
        </a:p>
      </dgm:t>
    </dgm:pt>
    <dgm:pt modelId="{4C1AED23-E95A-4FC7-B76C-CA4B1F6FBE61}" type="sibTrans" cxnId="{49678DC1-8F0F-4319-9273-F92EA12E1B49}">
      <dgm:prSet/>
      <dgm:spPr/>
      <dgm:t>
        <a:bodyPr/>
        <a:lstStyle/>
        <a:p>
          <a:endParaRPr lang="en-US" sz="2400"/>
        </a:p>
      </dgm:t>
    </dgm:pt>
    <dgm:pt modelId="{74B4FBF5-CDD7-4BB5-BB5D-5FEDB8A545E3}">
      <dgm:prSet phldrT="[Text]" custT="1"/>
      <dgm:spPr/>
      <dgm:t>
        <a:bodyPr/>
        <a:lstStyle/>
        <a:p>
          <a:pPr marL="171450">
            <a:spcAft>
              <a:spcPct val="15000"/>
            </a:spcAft>
          </a:pPr>
          <a:r>
            <a:rPr lang="en-US" sz="1600" b="1" dirty="0" smtClean="0">
              <a:solidFill>
                <a:schemeClr val="tx2"/>
              </a:solidFill>
            </a:rPr>
            <a:t>Added: A6 – Security </a:t>
          </a:r>
          <a:r>
            <a:rPr lang="en-US" sz="1600" b="1" dirty="0" err="1" smtClean="0">
              <a:solidFill>
                <a:schemeClr val="tx2"/>
              </a:solidFill>
            </a:rPr>
            <a:t>Misconfiguration</a:t>
          </a:r>
          <a:endParaRPr lang="en-US" sz="1600" b="1" dirty="0"/>
        </a:p>
      </dgm:t>
    </dgm:pt>
    <dgm:pt modelId="{C458CEED-9AE3-497A-8FA4-BD39DE70E0F4}" type="parTrans" cxnId="{59FE96D2-57C3-419A-B2BC-B96782BC7C4C}">
      <dgm:prSet/>
      <dgm:spPr/>
      <dgm:t>
        <a:bodyPr/>
        <a:lstStyle/>
        <a:p>
          <a:endParaRPr lang="en-US" sz="2400"/>
        </a:p>
      </dgm:t>
    </dgm:pt>
    <dgm:pt modelId="{CE9370AD-0582-4384-9106-C23F6A50B93C}" type="sibTrans" cxnId="{59FE96D2-57C3-419A-B2BC-B96782BC7C4C}">
      <dgm:prSet/>
      <dgm:spPr/>
      <dgm:t>
        <a:bodyPr/>
        <a:lstStyle/>
        <a:p>
          <a:endParaRPr lang="en-US" sz="2400"/>
        </a:p>
      </dgm:t>
    </dgm:pt>
    <dgm:pt modelId="{5C275E6D-9B63-4820-AB48-5F5965280EA0}">
      <dgm:prSet custT="1"/>
      <dgm:spPr/>
      <dgm:t>
        <a:bodyPr/>
        <a:lstStyle/>
        <a:p>
          <a:pPr marL="457200">
            <a:spcAft>
              <a:spcPts val="600"/>
            </a:spcAft>
          </a:pPr>
          <a:r>
            <a:rPr lang="en-US" sz="1400" dirty="0" smtClean="0">
              <a:solidFill>
                <a:schemeClr val="tx2"/>
              </a:solidFill>
            </a:rPr>
            <a:t>Was A10 in 2004 Top 10: Insecure Configuration Management</a:t>
          </a:r>
        </a:p>
      </dgm:t>
    </dgm:pt>
    <dgm:pt modelId="{BE440D9A-8B95-4641-9179-63EB38AF3173}" type="parTrans" cxnId="{59392694-2984-48A6-9842-71F771830209}">
      <dgm:prSet/>
      <dgm:spPr/>
      <dgm:t>
        <a:bodyPr/>
        <a:lstStyle/>
        <a:p>
          <a:endParaRPr lang="en-US" sz="2400"/>
        </a:p>
      </dgm:t>
    </dgm:pt>
    <dgm:pt modelId="{5A9CF23A-607F-485D-AB42-69DFD9332804}" type="sibTrans" cxnId="{59392694-2984-48A6-9842-71F771830209}">
      <dgm:prSet/>
      <dgm:spPr/>
      <dgm:t>
        <a:bodyPr/>
        <a:lstStyle/>
        <a:p>
          <a:endParaRPr lang="en-US" sz="2400"/>
        </a:p>
      </dgm:t>
    </dgm:pt>
    <dgm:pt modelId="{A07124A7-5922-422F-89E3-DCC88EC6D092}">
      <dgm:prSet custT="1"/>
      <dgm:spPr/>
      <dgm:t>
        <a:bodyPr/>
        <a:lstStyle/>
        <a:p>
          <a:pPr marL="171450">
            <a:spcAft>
              <a:spcPct val="15000"/>
            </a:spcAft>
          </a:pPr>
          <a:r>
            <a:rPr lang="en-US" sz="1600" b="1" dirty="0" smtClean="0">
              <a:solidFill>
                <a:schemeClr val="tx2"/>
              </a:solidFill>
            </a:rPr>
            <a:t>Added: A10 – </a:t>
          </a:r>
          <a:r>
            <a:rPr lang="en-US" sz="1600" b="1" dirty="0" err="1" smtClean="0">
              <a:solidFill>
                <a:schemeClr val="tx2"/>
              </a:solidFill>
            </a:rPr>
            <a:t>Unvalidated</a:t>
          </a:r>
          <a:r>
            <a:rPr lang="en-US" sz="1600" b="1" dirty="0" smtClean="0">
              <a:solidFill>
                <a:schemeClr val="tx2"/>
              </a:solidFill>
            </a:rPr>
            <a:t> Redirects and Forwards</a:t>
          </a:r>
        </a:p>
      </dgm:t>
    </dgm:pt>
    <dgm:pt modelId="{E2FA4758-8651-44F4-B0D8-521F85C9D8DA}" type="parTrans" cxnId="{7C3EC34F-C897-4FA0-B8EE-91816EA49D07}">
      <dgm:prSet/>
      <dgm:spPr/>
      <dgm:t>
        <a:bodyPr/>
        <a:lstStyle/>
        <a:p>
          <a:endParaRPr lang="en-US" sz="2400"/>
        </a:p>
      </dgm:t>
    </dgm:pt>
    <dgm:pt modelId="{A922694B-FCC3-4301-9C5D-AA89BE0D8510}" type="sibTrans" cxnId="{7C3EC34F-C897-4FA0-B8EE-91816EA49D07}">
      <dgm:prSet/>
      <dgm:spPr/>
      <dgm:t>
        <a:bodyPr/>
        <a:lstStyle/>
        <a:p>
          <a:endParaRPr lang="en-US" sz="2400"/>
        </a:p>
      </dgm:t>
    </dgm:pt>
    <dgm:pt modelId="{BD3981AE-ACE6-4C12-8769-4EC96A6A2348}">
      <dgm:prSet custT="1"/>
      <dgm:spPr/>
      <dgm:t>
        <a:bodyPr/>
        <a:lstStyle/>
        <a:p>
          <a:pPr marL="457200">
            <a:spcAft>
              <a:spcPts val="600"/>
            </a:spcAft>
          </a:pPr>
          <a:r>
            <a:rPr lang="en-US" sz="1400" dirty="0" smtClean="0">
              <a:solidFill>
                <a:schemeClr val="tx2"/>
              </a:solidFill>
            </a:rPr>
            <a:t>Relatively common and VERY dangerous flaw that is not well known</a:t>
          </a:r>
        </a:p>
      </dgm:t>
    </dgm:pt>
    <dgm:pt modelId="{6AD5558F-CBF3-45A4-8AB6-51F63AC743AA}" type="parTrans" cxnId="{37379420-C9A9-4C13-82DB-40BD6C5A403C}">
      <dgm:prSet/>
      <dgm:spPr/>
      <dgm:t>
        <a:bodyPr/>
        <a:lstStyle/>
        <a:p>
          <a:endParaRPr lang="en-US" sz="2400"/>
        </a:p>
      </dgm:t>
    </dgm:pt>
    <dgm:pt modelId="{77BC832E-0B4D-4389-825B-3191E35C2D71}" type="sibTrans" cxnId="{37379420-C9A9-4C13-82DB-40BD6C5A403C}">
      <dgm:prSet/>
      <dgm:spPr/>
      <dgm:t>
        <a:bodyPr/>
        <a:lstStyle/>
        <a:p>
          <a:endParaRPr lang="en-US" sz="2400"/>
        </a:p>
      </dgm:t>
    </dgm:pt>
    <dgm:pt modelId="{4FE5EC1D-117D-43C8-AD6F-622435F55946}">
      <dgm:prSet custT="1"/>
      <dgm:spPr/>
      <dgm:t>
        <a:bodyPr/>
        <a:lstStyle/>
        <a:p>
          <a:pPr marL="171450">
            <a:spcAft>
              <a:spcPct val="15000"/>
            </a:spcAft>
          </a:pPr>
          <a:r>
            <a:rPr lang="en-US" sz="1600" b="1" dirty="0" smtClean="0">
              <a:solidFill>
                <a:schemeClr val="tx2"/>
              </a:solidFill>
            </a:rPr>
            <a:t>Removed: A3 – Malicious File Execution</a:t>
          </a:r>
        </a:p>
      </dgm:t>
    </dgm:pt>
    <dgm:pt modelId="{A3118543-59C0-443E-8EA1-F3EE55C146C4}" type="parTrans" cxnId="{C1901300-8562-439C-BD54-63953B3E26DC}">
      <dgm:prSet/>
      <dgm:spPr/>
      <dgm:t>
        <a:bodyPr/>
        <a:lstStyle/>
        <a:p>
          <a:endParaRPr lang="en-US" sz="2400"/>
        </a:p>
      </dgm:t>
    </dgm:pt>
    <dgm:pt modelId="{FEADB2AE-EDAD-42E9-BD34-5D77BD854771}" type="sibTrans" cxnId="{C1901300-8562-439C-BD54-63953B3E26DC}">
      <dgm:prSet/>
      <dgm:spPr/>
      <dgm:t>
        <a:bodyPr/>
        <a:lstStyle/>
        <a:p>
          <a:endParaRPr lang="en-US" sz="2400"/>
        </a:p>
      </dgm:t>
    </dgm:pt>
    <dgm:pt modelId="{708C6C5E-0B01-481F-814F-45E765782093}">
      <dgm:prSet custT="1"/>
      <dgm:spPr/>
      <dgm:t>
        <a:bodyPr/>
        <a:lstStyle/>
        <a:p>
          <a:pPr marL="457200">
            <a:spcAft>
              <a:spcPts val="600"/>
            </a:spcAft>
          </a:pPr>
          <a:r>
            <a:rPr lang="en-US" sz="1400" dirty="0" smtClean="0">
              <a:solidFill>
                <a:schemeClr val="tx2"/>
              </a:solidFill>
            </a:rPr>
            <a:t>Primarily a PHP flaw that is dropping in prevalence</a:t>
          </a:r>
          <a:endParaRPr lang="en-US" sz="1600" dirty="0" smtClean="0">
            <a:solidFill>
              <a:schemeClr val="tx2"/>
            </a:solidFill>
          </a:endParaRPr>
        </a:p>
      </dgm:t>
    </dgm:pt>
    <dgm:pt modelId="{6EAAE60D-D97D-4C9B-8666-AC517C64EB59}" type="parTrans" cxnId="{DACB4A1B-AFF1-4BF4-A147-98863A7AF9EE}">
      <dgm:prSet/>
      <dgm:spPr/>
      <dgm:t>
        <a:bodyPr/>
        <a:lstStyle/>
        <a:p>
          <a:endParaRPr lang="en-US" sz="2400"/>
        </a:p>
      </dgm:t>
    </dgm:pt>
    <dgm:pt modelId="{BC73871A-B9F5-490D-829A-7E33B5F229BD}" type="sibTrans" cxnId="{DACB4A1B-AFF1-4BF4-A147-98863A7AF9EE}">
      <dgm:prSet/>
      <dgm:spPr/>
      <dgm:t>
        <a:bodyPr/>
        <a:lstStyle/>
        <a:p>
          <a:endParaRPr lang="en-US" sz="2400"/>
        </a:p>
      </dgm:t>
    </dgm:pt>
    <dgm:pt modelId="{6F672A8D-2EE9-4B4C-B032-10A845BBFC53}">
      <dgm:prSet custT="1"/>
      <dgm:spPr/>
      <dgm:t>
        <a:bodyPr/>
        <a:lstStyle/>
        <a:p>
          <a:pPr marL="171450">
            <a:spcAft>
              <a:spcPct val="15000"/>
            </a:spcAft>
          </a:pPr>
          <a:r>
            <a:rPr lang="en-US" sz="1600" b="1" dirty="0" smtClean="0">
              <a:solidFill>
                <a:schemeClr val="tx2"/>
              </a:solidFill>
            </a:rPr>
            <a:t>Removed: A6 – Information Leakage and Improper Error Handling</a:t>
          </a:r>
        </a:p>
      </dgm:t>
    </dgm:pt>
    <dgm:pt modelId="{DA575879-A1D1-4D9D-8F1B-114B12F87374}" type="parTrans" cxnId="{2621EEC5-20D4-453D-82DE-DBCB842116EC}">
      <dgm:prSet/>
      <dgm:spPr/>
      <dgm:t>
        <a:bodyPr/>
        <a:lstStyle/>
        <a:p>
          <a:endParaRPr lang="en-US" sz="2400"/>
        </a:p>
      </dgm:t>
    </dgm:pt>
    <dgm:pt modelId="{F7EB97A7-EB3C-4A87-83AB-9BE12779CD1F}" type="sibTrans" cxnId="{2621EEC5-20D4-453D-82DE-DBCB842116EC}">
      <dgm:prSet/>
      <dgm:spPr/>
      <dgm:t>
        <a:bodyPr/>
        <a:lstStyle/>
        <a:p>
          <a:endParaRPr lang="en-US" sz="2400"/>
        </a:p>
      </dgm:t>
    </dgm:pt>
    <dgm:pt modelId="{BD566743-7A24-4552-B4E0-F048A991A731}">
      <dgm:prSet custT="1"/>
      <dgm:spPr/>
      <dgm:t>
        <a:bodyPr/>
        <a:lstStyle/>
        <a:p>
          <a:pPr marL="457200">
            <a:spcAft>
              <a:spcPct val="15000"/>
            </a:spcAft>
          </a:pPr>
          <a:r>
            <a:rPr lang="en-US" sz="1400" dirty="0" smtClean="0">
              <a:solidFill>
                <a:schemeClr val="tx2"/>
              </a:solidFill>
            </a:rPr>
            <a:t>A very prevalent flaw, that does not introduce much risk (normally)</a:t>
          </a:r>
          <a:endParaRPr lang="en-US" sz="1400" dirty="0"/>
        </a:p>
      </dgm:t>
    </dgm:pt>
    <dgm:pt modelId="{4A9C2732-EA3A-455A-8F37-494BD31860E6}" type="parTrans" cxnId="{1CD46C46-BB70-4372-91D3-F37274FCE550}">
      <dgm:prSet/>
      <dgm:spPr/>
      <dgm:t>
        <a:bodyPr/>
        <a:lstStyle/>
        <a:p>
          <a:endParaRPr lang="en-US" sz="2400"/>
        </a:p>
      </dgm:t>
    </dgm:pt>
    <dgm:pt modelId="{BEC3B498-4E17-4C0F-A362-5B2498E8B4A0}" type="sibTrans" cxnId="{1CD46C46-BB70-4372-91D3-F37274FCE550}">
      <dgm:prSet/>
      <dgm:spPr/>
      <dgm:t>
        <a:bodyPr/>
        <a:lstStyle/>
        <a:p>
          <a:endParaRPr lang="en-US" sz="2400"/>
        </a:p>
      </dgm:t>
    </dgm:pt>
    <dgm:pt modelId="{EE0A392F-AC93-4785-847A-9652DE26C236}" type="pres">
      <dgm:prSet presAssocID="{A4EFEC5D-4864-4CD1-A9ED-3F76AE29CB3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427506-ADB7-45BA-B1A6-93C13346DC35}" type="pres">
      <dgm:prSet presAssocID="{5E959760-311F-4B4A-8D7D-06D23E73F6D9}" presName="parentLin" presStyleCnt="0"/>
      <dgm:spPr/>
    </dgm:pt>
    <dgm:pt modelId="{21932C80-77A1-4D3F-9F42-32910FFB90E1}" type="pres">
      <dgm:prSet presAssocID="{5E959760-311F-4B4A-8D7D-06D23E73F6D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ECC9B0E-3D40-41CE-8C27-DB1AB293F165}" type="pres">
      <dgm:prSet presAssocID="{5E959760-311F-4B4A-8D7D-06D23E73F6D9}" presName="parentText" presStyleLbl="node1" presStyleIdx="0" presStyleCnt="3" custScaleX="950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7393DC-DF7F-4D72-8FE1-3090D34F7B9E}" type="pres">
      <dgm:prSet presAssocID="{5E959760-311F-4B4A-8D7D-06D23E73F6D9}" presName="negativeSpace" presStyleCnt="0"/>
      <dgm:spPr/>
    </dgm:pt>
    <dgm:pt modelId="{C87234FC-34C2-4AEC-8F82-4A8E33631598}" type="pres">
      <dgm:prSet presAssocID="{5E959760-311F-4B4A-8D7D-06D23E73F6D9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750BB2-890D-4388-8E45-C94F097D0940}" type="pres">
      <dgm:prSet presAssocID="{71A85AB1-ACBA-4FDD-88C1-05CC6674824F}" presName="spaceBetweenRectangles" presStyleCnt="0"/>
      <dgm:spPr/>
    </dgm:pt>
    <dgm:pt modelId="{7033237E-0D48-49FF-BF61-6B2A571E9B46}" type="pres">
      <dgm:prSet presAssocID="{98581BE4-7BEA-4F83-BA8F-49E420096D3A}" presName="parentLin" presStyleCnt="0"/>
      <dgm:spPr/>
    </dgm:pt>
    <dgm:pt modelId="{F805CD2F-C683-4E65-8BBE-1A7F4F7DFD99}" type="pres">
      <dgm:prSet presAssocID="{98581BE4-7BEA-4F83-BA8F-49E420096D3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B7965C2-AA11-47B5-8B03-E09E683DC7B5}" type="pres">
      <dgm:prSet presAssocID="{98581BE4-7BEA-4F83-BA8F-49E420096D3A}" presName="parentText" presStyleLbl="node1" presStyleIdx="1" presStyleCnt="3" custScaleX="950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8F40A2-E6D5-44D9-8D99-050BBF748A5F}" type="pres">
      <dgm:prSet presAssocID="{98581BE4-7BEA-4F83-BA8F-49E420096D3A}" presName="negativeSpace" presStyleCnt="0"/>
      <dgm:spPr/>
    </dgm:pt>
    <dgm:pt modelId="{30EE8C5C-690F-4BB4-834D-FD3892049F31}" type="pres">
      <dgm:prSet presAssocID="{98581BE4-7BEA-4F83-BA8F-49E420096D3A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18E666-5930-4F15-BB42-D5E7EFA4E285}" type="pres">
      <dgm:prSet presAssocID="{D203DADC-75EA-4734-A38F-EBBAFD9F2527}" presName="spaceBetweenRectangles" presStyleCnt="0"/>
      <dgm:spPr/>
    </dgm:pt>
    <dgm:pt modelId="{B49A2FD3-A981-4BEB-8B0F-7B82FC902EEE}" type="pres">
      <dgm:prSet presAssocID="{ECCE94F0-5A42-47E0-8A9E-E7FBD7D2527E}" presName="parentLin" presStyleCnt="0"/>
      <dgm:spPr/>
    </dgm:pt>
    <dgm:pt modelId="{074DF06D-1D52-4545-B5D9-14E14B657816}" type="pres">
      <dgm:prSet presAssocID="{ECCE94F0-5A42-47E0-8A9E-E7FBD7D2527E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5BE8F90-EC86-4FC1-B0D4-0C0B50734FD4}" type="pres">
      <dgm:prSet presAssocID="{ECCE94F0-5A42-47E0-8A9E-E7FBD7D2527E}" presName="parentText" presStyleLbl="node1" presStyleIdx="2" presStyleCnt="3" custScaleX="950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A0930D-9BF7-4E07-9DB4-B0ECA6C3A8F4}" type="pres">
      <dgm:prSet presAssocID="{ECCE94F0-5A42-47E0-8A9E-E7FBD7D2527E}" presName="negativeSpace" presStyleCnt="0"/>
      <dgm:spPr/>
    </dgm:pt>
    <dgm:pt modelId="{7098E34F-EAB4-411E-8D19-C05A3F8A6508}" type="pres">
      <dgm:prSet presAssocID="{ECCE94F0-5A42-47E0-8A9E-E7FBD7D2527E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587D3D-4902-4EE7-92C0-D1AF9AB80CB8}" type="presOf" srcId="{A4EFEC5D-4864-4CD1-A9ED-3F76AE29CB39}" destId="{EE0A392F-AC93-4785-847A-9652DE26C236}" srcOrd="0" destOrd="0" presId="urn:microsoft.com/office/officeart/2005/8/layout/list1"/>
    <dgm:cxn modelId="{1CD46C46-BB70-4372-91D3-F37274FCE550}" srcId="{6F672A8D-2EE9-4B4C-B032-10A845BBFC53}" destId="{BD566743-7A24-4552-B4E0-F048A991A731}" srcOrd="0" destOrd="0" parTransId="{4A9C2732-EA3A-455A-8F37-494BD31860E6}" sibTransId="{BEC3B498-4E17-4C0F-A362-5B2498E8B4A0}"/>
    <dgm:cxn modelId="{24FEC2FD-9E22-439A-B215-CF93AA8F55A7}" type="presOf" srcId="{BD3981AE-ACE6-4C12-8769-4EC96A6A2348}" destId="{7098E34F-EAB4-411E-8D19-C05A3F8A6508}" srcOrd="0" destOrd="3" presId="urn:microsoft.com/office/officeart/2005/8/layout/list1"/>
    <dgm:cxn modelId="{7C3EC34F-C897-4FA0-B8EE-91816EA49D07}" srcId="{ECCE94F0-5A42-47E0-8A9E-E7FBD7D2527E}" destId="{A07124A7-5922-422F-89E3-DCC88EC6D092}" srcOrd="1" destOrd="0" parTransId="{E2FA4758-8651-44F4-B0D8-521F85C9D8DA}" sibTransId="{A922694B-FCC3-4301-9C5D-AA89BE0D8510}"/>
    <dgm:cxn modelId="{A34157EC-A598-4D63-8F50-4017D8E340F7}" type="presOf" srcId="{ECCE94F0-5A42-47E0-8A9E-E7FBD7D2527E}" destId="{25BE8F90-EC86-4FC1-B0D4-0C0B50734FD4}" srcOrd="1" destOrd="0" presId="urn:microsoft.com/office/officeart/2005/8/layout/list1"/>
    <dgm:cxn modelId="{2621EEC5-20D4-453D-82DE-DBCB842116EC}" srcId="{ECCE94F0-5A42-47E0-8A9E-E7FBD7D2527E}" destId="{6F672A8D-2EE9-4B4C-B032-10A845BBFC53}" srcOrd="3" destOrd="0" parTransId="{DA575879-A1D1-4D9D-8F1B-114B12F87374}" sibTransId="{F7EB97A7-EB3C-4A87-83AB-9BE12779CD1F}"/>
    <dgm:cxn modelId="{C1901300-8562-439C-BD54-63953B3E26DC}" srcId="{ECCE94F0-5A42-47E0-8A9E-E7FBD7D2527E}" destId="{4FE5EC1D-117D-43C8-AD6F-622435F55946}" srcOrd="2" destOrd="0" parTransId="{A3118543-59C0-443E-8EA1-F3EE55C146C4}" sibTransId="{FEADB2AE-EDAD-42E9-BD34-5D77BD854771}"/>
    <dgm:cxn modelId="{FFBFF5D2-716E-4E4A-8016-A63981E1FCA4}" type="presOf" srcId="{BD566743-7A24-4552-B4E0-F048A991A731}" destId="{7098E34F-EAB4-411E-8D19-C05A3F8A6508}" srcOrd="0" destOrd="7" presId="urn:microsoft.com/office/officeart/2005/8/layout/list1"/>
    <dgm:cxn modelId="{A329ABF4-5190-48C3-9EA2-863B5DE71CCB}" srcId="{A4EFEC5D-4864-4CD1-A9ED-3F76AE29CB39}" destId="{5E959760-311F-4B4A-8D7D-06D23E73F6D9}" srcOrd="0" destOrd="0" parTransId="{460356CD-8D7E-4976-8448-DA4F40D75958}" sibTransId="{71A85AB1-ACBA-4FDD-88C1-05CC6674824F}"/>
    <dgm:cxn modelId="{9DC737D6-33CC-47BD-8C1B-B4837233F409}" type="presOf" srcId="{A07124A7-5922-422F-89E3-DCC88EC6D092}" destId="{7098E34F-EAB4-411E-8D19-C05A3F8A6508}" srcOrd="0" destOrd="2" presId="urn:microsoft.com/office/officeart/2005/8/layout/list1"/>
    <dgm:cxn modelId="{4F19B017-8220-4142-BE0B-050151C57650}" srcId="{A4EFEC5D-4864-4CD1-A9ED-3F76AE29CB39}" destId="{98581BE4-7BEA-4F83-BA8F-49E420096D3A}" srcOrd="1" destOrd="0" parTransId="{026E117D-2912-426A-ADC1-C18EAB1DC97C}" sibTransId="{D203DADC-75EA-4734-A38F-EBBAFD9F2527}"/>
    <dgm:cxn modelId="{12D7B1EC-8607-49CC-BCF3-7ACF1CE23A5E}" srcId="{A4EFEC5D-4864-4CD1-A9ED-3F76AE29CB39}" destId="{ECCE94F0-5A42-47E0-8A9E-E7FBD7D2527E}" srcOrd="2" destOrd="0" parTransId="{09EB68FF-FB33-4CDE-909A-C29E07E26E6F}" sibTransId="{A1284A3B-4EE3-4952-96CF-9CB17952EFE7}"/>
    <dgm:cxn modelId="{2AF920C8-9514-4C93-977B-1F1A3589D08C}" type="presOf" srcId="{98581BE4-7BEA-4F83-BA8F-49E420096D3A}" destId="{F805CD2F-C683-4E65-8BBE-1A7F4F7DFD99}" srcOrd="0" destOrd="0" presId="urn:microsoft.com/office/officeart/2005/8/layout/list1"/>
    <dgm:cxn modelId="{4A9F6CB4-CB69-48C2-9AF6-F77F087A5114}" type="presOf" srcId="{5C275E6D-9B63-4820-AB48-5F5965280EA0}" destId="{7098E34F-EAB4-411E-8D19-C05A3F8A6508}" srcOrd="0" destOrd="1" presId="urn:microsoft.com/office/officeart/2005/8/layout/list1"/>
    <dgm:cxn modelId="{37D06FE7-1399-4546-863A-2D14B43445B7}" type="presOf" srcId="{98581BE4-7BEA-4F83-BA8F-49E420096D3A}" destId="{BB7965C2-AA11-47B5-8B03-E09E683DC7B5}" srcOrd="1" destOrd="0" presId="urn:microsoft.com/office/officeart/2005/8/layout/list1"/>
    <dgm:cxn modelId="{37379420-C9A9-4C13-82DB-40BD6C5A403C}" srcId="{A07124A7-5922-422F-89E3-DCC88EC6D092}" destId="{BD3981AE-ACE6-4C12-8769-4EC96A6A2348}" srcOrd="0" destOrd="0" parTransId="{6AD5558F-CBF3-45A4-8AB6-51F63AC743AA}" sibTransId="{77BC832E-0B4D-4389-825B-3191E35C2D71}"/>
    <dgm:cxn modelId="{6E31966A-08EF-43B1-A5CB-3756E973AC1F}" type="presOf" srcId="{5E959760-311F-4B4A-8D7D-06D23E73F6D9}" destId="{21932C80-77A1-4D3F-9F42-32910FFB90E1}" srcOrd="0" destOrd="0" presId="urn:microsoft.com/office/officeart/2005/8/layout/list1"/>
    <dgm:cxn modelId="{59392694-2984-48A6-9842-71F771830209}" srcId="{74B4FBF5-CDD7-4BB5-BB5D-5FEDB8A545E3}" destId="{5C275E6D-9B63-4820-AB48-5F5965280EA0}" srcOrd="0" destOrd="0" parTransId="{BE440D9A-8B95-4641-9179-63EB38AF3173}" sibTransId="{5A9CF23A-607F-485D-AB42-69DFD9332804}"/>
    <dgm:cxn modelId="{14443B95-FB4D-428A-8FA7-EFC6492D1049}" type="presOf" srcId="{ECCE94F0-5A42-47E0-8A9E-E7FBD7D2527E}" destId="{074DF06D-1D52-4545-B5D9-14E14B657816}" srcOrd="0" destOrd="0" presId="urn:microsoft.com/office/officeart/2005/8/layout/list1"/>
    <dgm:cxn modelId="{0E1193F2-2B01-4DC6-AEBA-F2062FAC9806}" type="presOf" srcId="{708C6C5E-0B01-481F-814F-45E765782093}" destId="{7098E34F-EAB4-411E-8D19-C05A3F8A6508}" srcOrd="0" destOrd="5" presId="urn:microsoft.com/office/officeart/2005/8/layout/list1"/>
    <dgm:cxn modelId="{C9B6EC9C-27AB-4468-B427-F122CFC47981}" type="presOf" srcId="{6F672A8D-2EE9-4B4C-B032-10A845BBFC53}" destId="{7098E34F-EAB4-411E-8D19-C05A3F8A6508}" srcOrd="0" destOrd="6" presId="urn:microsoft.com/office/officeart/2005/8/layout/list1"/>
    <dgm:cxn modelId="{7F923342-ACA0-4C63-85CD-AC5A9297FE59}" type="presOf" srcId="{5E959760-311F-4B4A-8D7D-06D23E73F6D9}" destId="{EECC9B0E-3D40-41CE-8C27-DB1AB293F165}" srcOrd="1" destOrd="0" presId="urn:microsoft.com/office/officeart/2005/8/layout/list1"/>
    <dgm:cxn modelId="{EE20ACA1-4EC9-406D-A299-807C426C9BBD}" type="presOf" srcId="{42D368B9-57A4-449D-9530-ED63475167BB}" destId="{30EE8C5C-690F-4BB4-834D-FD3892049F31}" srcOrd="0" destOrd="0" presId="urn:microsoft.com/office/officeart/2005/8/layout/list1"/>
    <dgm:cxn modelId="{49678DC1-8F0F-4319-9273-F92EA12E1B49}" srcId="{98581BE4-7BEA-4F83-BA8F-49E420096D3A}" destId="{42D368B9-57A4-449D-9530-ED63475167BB}" srcOrd="0" destOrd="0" parTransId="{4AA75E58-C442-48BB-B933-936C6D5D0B5A}" sibTransId="{4C1AED23-E95A-4FC7-B76C-CA4B1F6FBE61}"/>
    <dgm:cxn modelId="{A6DCB775-184F-466D-9DBD-975FDC1BD217}" type="presOf" srcId="{C132B44B-16E0-4651-B360-5E2F8BEFF4BA}" destId="{C87234FC-34C2-4AEC-8F82-4A8E33631598}" srcOrd="0" destOrd="0" presId="urn:microsoft.com/office/officeart/2005/8/layout/list1"/>
    <dgm:cxn modelId="{14951A0D-3D6D-4466-AF26-38C07E9F0EA0}" type="presOf" srcId="{4FE5EC1D-117D-43C8-AD6F-622435F55946}" destId="{7098E34F-EAB4-411E-8D19-C05A3F8A6508}" srcOrd="0" destOrd="4" presId="urn:microsoft.com/office/officeart/2005/8/layout/list1"/>
    <dgm:cxn modelId="{DACB4A1B-AFF1-4BF4-A147-98863A7AF9EE}" srcId="{4FE5EC1D-117D-43C8-AD6F-622435F55946}" destId="{708C6C5E-0B01-481F-814F-45E765782093}" srcOrd="0" destOrd="0" parTransId="{6EAAE60D-D97D-4C9B-8666-AC517C64EB59}" sibTransId="{BC73871A-B9F5-490D-829A-7E33B5F229BD}"/>
    <dgm:cxn modelId="{59FE96D2-57C3-419A-B2BC-B96782BC7C4C}" srcId="{ECCE94F0-5A42-47E0-8A9E-E7FBD7D2527E}" destId="{74B4FBF5-CDD7-4BB5-BB5D-5FEDB8A545E3}" srcOrd="0" destOrd="0" parTransId="{C458CEED-9AE3-497A-8FA4-BD39DE70E0F4}" sibTransId="{CE9370AD-0582-4384-9106-C23F6A50B93C}"/>
    <dgm:cxn modelId="{D949FE0B-8AA5-4B21-AB87-DAD48F9DE335}" type="presOf" srcId="{74B4FBF5-CDD7-4BB5-BB5D-5FEDB8A545E3}" destId="{7098E34F-EAB4-411E-8D19-C05A3F8A6508}" srcOrd="0" destOrd="0" presId="urn:microsoft.com/office/officeart/2005/8/layout/list1"/>
    <dgm:cxn modelId="{8B7CC3EB-A0CB-431D-A9E5-53323E544DA2}" srcId="{5E959760-311F-4B4A-8D7D-06D23E73F6D9}" destId="{C132B44B-16E0-4651-B360-5E2F8BEFF4BA}" srcOrd="0" destOrd="0" parTransId="{02B1AFFA-D35E-4853-B8C1-226CA8846C9F}" sibTransId="{23F56525-31D6-4F59-9217-3639C65A07FD}"/>
    <dgm:cxn modelId="{28A052DE-6116-4025-B0C8-7528FFD78FCA}" type="presParOf" srcId="{EE0A392F-AC93-4785-847A-9652DE26C236}" destId="{61427506-ADB7-45BA-B1A6-93C13346DC35}" srcOrd="0" destOrd="0" presId="urn:microsoft.com/office/officeart/2005/8/layout/list1"/>
    <dgm:cxn modelId="{11947927-D3DA-42B9-AF5B-A7F857F920B9}" type="presParOf" srcId="{61427506-ADB7-45BA-B1A6-93C13346DC35}" destId="{21932C80-77A1-4D3F-9F42-32910FFB90E1}" srcOrd="0" destOrd="0" presId="urn:microsoft.com/office/officeart/2005/8/layout/list1"/>
    <dgm:cxn modelId="{D63952C0-7B32-4070-8CCD-14E33EEE287E}" type="presParOf" srcId="{61427506-ADB7-45BA-B1A6-93C13346DC35}" destId="{EECC9B0E-3D40-41CE-8C27-DB1AB293F165}" srcOrd="1" destOrd="0" presId="urn:microsoft.com/office/officeart/2005/8/layout/list1"/>
    <dgm:cxn modelId="{14209799-EAFE-47F2-B1DD-B12C80E6DC5F}" type="presParOf" srcId="{EE0A392F-AC93-4785-847A-9652DE26C236}" destId="{E27393DC-DF7F-4D72-8FE1-3090D34F7B9E}" srcOrd="1" destOrd="0" presId="urn:microsoft.com/office/officeart/2005/8/layout/list1"/>
    <dgm:cxn modelId="{52A50E6E-C203-4EBD-B6EB-D0079E21C1EA}" type="presParOf" srcId="{EE0A392F-AC93-4785-847A-9652DE26C236}" destId="{C87234FC-34C2-4AEC-8F82-4A8E33631598}" srcOrd="2" destOrd="0" presId="urn:microsoft.com/office/officeart/2005/8/layout/list1"/>
    <dgm:cxn modelId="{D5C83060-568F-4373-88BF-A62B38A9A89D}" type="presParOf" srcId="{EE0A392F-AC93-4785-847A-9652DE26C236}" destId="{E9750BB2-890D-4388-8E45-C94F097D0940}" srcOrd="3" destOrd="0" presId="urn:microsoft.com/office/officeart/2005/8/layout/list1"/>
    <dgm:cxn modelId="{DCE83973-A7F3-47A4-A196-F919ECD201B8}" type="presParOf" srcId="{EE0A392F-AC93-4785-847A-9652DE26C236}" destId="{7033237E-0D48-49FF-BF61-6B2A571E9B46}" srcOrd="4" destOrd="0" presId="urn:microsoft.com/office/officeart/2005/8/layout/list1"/>
    <dgm:cxn modelId="{F49CABE8-D57D-4B44-B9D4-727865FE5827}" type="presParOf" srcId="{7033237E-0D48-49FF-BF61-6B2A571E9B46}" destId="{F805CD2F-C683-4E65-8BBE-1A7F4F7DFD99}" srcOrd="0" destOrd="0" presId="urn:microsoft.com/office/officeart/2005/8/layout/list1"/>
    <dgm:cxn modelId="{7A62DB94-EFC9-4DFA-9256-771F1B17B2DF}" type="presParOf" srcId="{7033237E-0D48-49FF-BF61-6B2A571E9B46}" destId="{BB7965C2-AA11-47B5-8B03-E09E683DC7B5}" srcOrd="1" destOrd="0" presId="urn:microsoft.com/office/officeart/2005/8/layout/list1"/>
    <dgm:cxn modelId="{E4453B9E-9BB6-4017-8C71-EE091BFA9FD6}" type="presParOf" srcId="{EE0A392F-AC93-4785-847A-9652DE26C236}" destId="{5E8F40A2-E6D5-44D9-8D99-050BBF748A5F}" srcOrd="5" destOrd="0" presId="urn:microsoft.com/office/officeart/2005/8/layout/list1"/>
    <dgm:cxn modelId="{7BDB44FF-5AAC-4FCE-88EF-1AE323631FDD}" type="presParOf" srcId="{EE0A392F-AC93-4785-847A-9652DE26C236}" destId="{30EE8C5C-690F-4BB4-834D-FD3892049F31}" srcOrd="6" destOrd="0" presId="urn:microsoft.com/office/officeart/2005/8/layout/list1"/>
    <dgm:cxn modelId="{260CA3EE-A78A-4627-BCA4-1B4910D80A72}" type="presParOf" srcId="{EE0A392F-AC93-4785-847A-9652DE26C236}" destId="{B718E666-5930-4F15-BB42-D5E7EFA4E285}" srcOrd="7" destOrd="0" presId="urn:microsoft.com/office/officeart/2005/8/layout/list1"/>
    <dgm:cxn modelId="{3DF01B1D-4634-4D74-BBA6-6EBB1FF7D133}" type="presParOf" srcId="{EE0A392F-AC93-4785-847A-9652DE26C236}" destId="{B49A2FD3-A981-4BEB-8B0F-7B82FC902EEE}" srcOrd="8" destOrd="0" presId="urn:microsoft.com/office/officeart/2005/8/layout/list1"/>
    <dgm:cxn modelId="{C865BF48-B6CB-4C09-AC91-124143503DB3}" type="presParOf" srcId="{B49A2FD3-A981-4BEB-8B0F-7B82FC902EEE}" destId="{074DF06D-1D52-4545-B5D9-14E14B657816}" srcOrd="0" destOrd="0" presId="urn:microsoft.com/office/officeart/2005/8/layout/list1"/>
    <dgm:cxn modelId="{289C80C8-4134-4EED-BAA5-BF6CAD33807F}" type="presParOf" srcId="{B49A2FD3-A981-4BEB-8B0F-7B82FC902EEE}" destId="{25BE8F90-EC86-4FC1-B0D4-0C0B50734FD4}" srcOrd="1" destOrd="0" presId="urn:microsoft.com/office/officeart/2005/8/layout/list1"/>
    <dgm:cxn modelId="{0F5D96CA-A8E3-4BF7-918D-571ADC2797FE}" type="presParOf" srcId="{EE0A392F-AC93-4785-847A-9652DE26C236}" destId="{BCA0930D-9BF7-4E07-9DB4-B0ECA6C3A8F4}" srcOrd="9" destOrd="0" presId="urn:microsoft.com/office/officeart/2005/8/layout/list1"/>
    <dgm:cxn modelId="{74220153-327C-4B87-8240-F8BB35975FD5}" type="presParOf" srcId="{EE0A392F-AC93-4785-847A-9652DE26C236}" destId="{7098E34F-EAB4-411E-8D19-C05A3F8A650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02A48B5-2510-4266-9113-3A036B1ADCC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C171CC-5387-40A2-8E22-BF9204ED4F92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How do you protect access to URLs (pages)?</a:t>
          </a:r>
          <a:endParaRPr lang="en-US" dirty="0"/>
        </a:p>
      </dgm:t>
    </dgm:pt>
    <dgm:pt modelId="{1B461DF1-2F8B-4EE8-9AD2-190192A2318B}" type="parTrans" cxnId="{928D747C-8B55-4CCE-B088-C63FAAB04CAE}">
      <dgm:prSet/>
      <dgm:spPr/>
      <dgm:t>
        <a:bodyPr/>
        <a:lstStyle/>
        <a:p>
          <a:endParaRPr lang="en-US"/>
        </a:p>
      </dgm:t>
    </dgm:pt>
    <dgm:pt modelId="{D5AC15FA-3917-48A9-931E-44DBAB74E24A}" type="sibTrans" cxnId="{928D747C-8B55-4CCE-B088-C63FAAB04CAE}">
      <dgm:prSet/>
      <dgm:spPr/>
      <dgm:t>
        <a:bodyPr/>
        <a:lstStyle/>
        <a:p>
          <a:endParaRPr lang="en-US"/>
        </a:p>
      </dgm:t>
    </dgm:pt>
    <dgm:pt modelId="{C3A1C929-B332-4D92-9F3E-7D30328607A2}">
      <dgm:prSet/>
      <dgm:spPr/>
      <dgm:t>
        <a:bodyPr/>
        <a:lstStyle/>
        <a:p>
          <a:r>
            <a:rPr lang="en-US" dirty="0" smtClean="0"/>
            <a:t>This is part of enforcing proper “authorization”, along with </a:t>
          </a:r>
          <a:br>
            <a:rPr lang="en-US" dirty="0" smtClean="0"/>
          </a:br>
          <a:r>
            <a:rPr lang="en-US" dirty="0" smtClean="0"/>
            <a:t>A4 – Insecure Direct Object References</a:t>
          </a:r>
        </a:p>
      </dgm:t>
    </dgm:pt>
    <dgm:pt modelId="{BEEE52A0-B2B1-4E54-BBEB-A02FAF8441F7}" type="parTrans" cxnId="{65680BC7-1EF6-4BED-B2F2-F0316C8EE1E8}">
      <dgm:prSet/>
      <dgm:spPr/>
      <dgm:t>
        <a:bodyPr/>
        <a:lstStyle/>
        <a:p>
          <a:endParaRPr lang="en-US"/>
        </a:p>
      </dgm:t>
    </dgm:pt>
    <dgm:pt modelId="{09979F58-DB4F-4F8A-965D-1A4E2081F64D}" type="sibTrans" cxnId="{65680BC7-1EF6-4BED-B2F2-F0316C8EE1E8}">
      <dgm:prSet/>
      <dgm:spPr/>
      <dgm:t>
        <a:bodyPr/>
        <a:lstStyle/>
        <a:p>
          <a:endParaRPr lang="en-US"/>
        </a:p>
      </dgm:t>
    </dgm:pt>
    <dgm:pt modelId="{95EF5983-203F-4F8B-99E9-897B06569112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A common mistake …</a:t>
          </a:r>
        </a:p>
      </dgm:t>
    </dgm:pt>
    <dgm:pt modelId="{BEE0F175-4E48-4B76-BE2C-39A95DB9F6EF}" type="parTrans" cxnId="{9E3353A8-339D-4159-9831-E0354269B3E6}">
      <dgm:prSet/>
      <dgm:spPr/>
      <dgm:t>
        <a:bodyPr/>
        <a:lstStyle/>
        <a:p>
          <a:endParaRPr lang="en-US"/>
        </a:p>
      </dgm:t>
    </dgm:pt>
    <dgm:pt modelId="{3C9B79E0-8167-4DD1-8937-D060A8880427}" type="sibTrans" cxnId="{9E3353A8-339D-4159-9831-E0354269B3E6}">
      <dgm:prSet/>
      <dgm:spPr/>
      <dgm:t>
        <a:bodyPr/>
        <a:lstStyle/>
        <a:p>
          <a:endParaRPr lang="en-US"/>
        </a:p>
      </dgm:t>
    </dgm:pt>
    <dgm:pt modelId="{53C8FA64-A547-4A1C-A4F8-F7B8F4E15295}">
      <dgm:prSet/>
      <dgm:spPr/>
      <dgm:t>
        <a:bodyPr/>
        <a:lstStyle/>
        <a:p>
          <a:r>
            <a:rPr lang="en-US" dirty="0" smtClean="0"/>
            <a:t>Displaying only authorized links and menu choices</a:t>
          </a:r>
        </a:p>
      </dgm:t>
    </dgm:pt>
    <dgm:pt modelId="{47FC68F8-E5B5-463D-A10D-7AADD0827E61}" type="parTrans" cxnId="{9C999696-36F0-4CB5-AA2B-EC26E0E8389A}">
      <dgm:prSet/>
      <dgm:spPr/>
      <dgm:t>
        <a:bodyPr/>
        <a:lstStyle/>
        <a:p>
          <a:endParaRPr lang="en-US"/>
        </a:p>
      </dgm:t>
    </dgm:pt>
    <dgm:pt modelId="{0C543BED-3335-4F40-B41E-CB0B4A6EFEBE}" type="sibTrans" cxnId="{9C999696-36F0-4CB5-AA2B-EC26E0E8389A}">
      <dgm:prSet/>
      <dgm:spPr/>
      <dgm:t>
        <a:bodyPr/>
        <a:lstStyle/>
        <a:p>
          <a:endParaRPr lang="en-US"/>
        </a:p>
      </dgm:t>
    </dgm:pt>
    <dgm:pt modelId="{6862C20F-51D3-4D56-9227-783363201EF2}">
      <dgm:prSet/>
      <dgm:spPr/>
      <dgm:t>
        <a:bodyPr/>
        <a:lstStyle/>
        <a:p>
          <a:r>
            <a:rPr lang="en-US" dirty="0" smtClean="0"/>
            <a:t>This is called presentation layer access control, and doesn’t work</a:t>
          </a:r>
        </a:p>
      </dgm:t>
    </dgm:pt>
    <dgm:pt modelId="{1A6CEAA7-AFC5-4D5E-9857-9A1DBE435C71}" type="parTrans" cxnId="{3E871A54-AC95-44BD-B7A1-BCF32BD519DC}">
      <dgm:prSet/>
      <dgm:spPr/>
      <dgm:t>
        <a:bodyPr/>
        <a:lstStyle/>
        <a:p>
          <a:endParaRPr lang="en-US"/>
        </a:p>
      </dgm:t>
    </dgm:pt>
    <dgm:pt modelId="{0A7BE370-6542-4462-8A39-2FD5F92DB2F7}" type="sibTrans" cxnId="{3E871A54-AC95-44BD-B7A1-BCF32BD519DC}">
      <dgm:prSet/>
      <dgm:spPr/>
      <dgm:t>
        <a:bodyPr/>
        <a:lstStyle/>
        <a:p>
          <a:endParaRPr lang="en-US"/>
        </a:p>
      </dgm:t>
    </dgm:pt>
    <dgm:pt modelId="{A345DB79-22CF-4E7A-8AAD-E93ED407496B}">
      <dgm:prSet/>
      <dgm:spPr/>
      <dgm:t>
        <a:bodyPr/>
        <a:lstStyle/>
        <a:p>
          <a:r>
            <a:rPr lang="en-US" dirty="0" smtClean="0"/>
            <a:t>Attacker simply forges direct access to ‘unauthorized’ pages</a:t>
          </a:r>
        </a:p>
      </dgm:t>
    </dgm:pt>
    <dgm:pt modelId="{FC987143-0458-4A28-B316-B8CA19D5B4A0}" type="parTrans" cxnId="{102166F5-CEF3-4E97-9D38-A025872ECC50}">
      <dgm:prSet/>
      <dgm:spPr/>
      <dgm:t>
        <a:bodyPr/>
        <a:lstStyle/>
        <a:p>
          <a:endParaRPr lang="en-US"/>
        </a:p>
      </dgm:t>
    </dgm:pt>
    <dgm:pt modelId="{F61CFC4E-C67F-404E-9DFB-B0CE475CC284}" type="sibTrans" cxnId="{102166F5-CEF3-4E97-9D38-A025872ECC50}">
      <dgm:prSet/>
      <dgm:spPr/>
      <dgm:t>
        <a:bodyPr/>
        <a:lstStyle/>
        <a:p>
          <a:endParaRPr lang="en-US"/>
        </a:p>
      </dgm:t>
    </dgm:pt>
    <dgm:pt modelId="{76516AE0-B2FD-45B5-A249-B805E648C268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Typical Impact</a:t>
          </a:r>
        </a:p>
      </dgm:t>
    </dgm:pt>
    <dgm:pt modelId="{D808AABB-A29F-4D51-9CAA-387FBEFEA307}" type="parTrans" cxnId="{0B60F8CC-69BB-4F34-941D-151B054DA1EF}">
      <dgm:prSet/>
      <dgm:spPr/>
      <dgm:t>
        <a:bodyPr/>
        <a:lstStyle/>
        <a:p>
          <a:endParaRPr lang="en-US"/>
        </a:p>
      </dgm:t>
    </dgm:pt>
    <dgm:pt modelId="{BF991C44-0975-4AD1-BD68-29C4E2FF17A5}" type="sibTrans" cxnId="{0B60F8CC-69BB-4F34-941D-151B054DA1EF}">
      <dgm:prSet/>
      <dgm:spPr/>
      <dgm:t>
        <a:bodyPr/>
        <a:lstStyle/>
        <a:p>
          <a:endParaRPr lang="en-US"/>
        </a:p>
      </dgm:t>
    </dgm:pt>
    <dgm:pt modelId="{2B95A1A9-AD68-44FD-A59F-20D5278FC810}">
      <dgm:prSet/>
      <dgm:spPr/>
      <dgm:t>
        <a:bodyPr/>
        <a:lstStyle/>
        <a:p>
          <a:r>
            <a:rPr lang="en-US" dirty="0" smtClean="0"/>
            <a:t>Attackers invoke functions and services they’re not authorized for</a:t>
          </a:r>
        </a:p>
      </dgm:t>
    </dgm:pt>
    <dgm:pt modelId="{5777F5ED-DF7E-4EBB-A2E2-346E164E39B5}" type="parTrans" cxnId="{A197DC2B-4A9A-41AC-9FEF-96BCA7CAF4F2}">
      <dgm:prSet/>
      <dgm:spPr/>
      <dgm:t>
        <a:bodyPr/>
        <a:lstStyle/>
        <a:p>
          <a:endParaRPr lang="en-US"/>
        </a:p>
      </dgm:t>
    </dgm:pt>
    <dgm:pt modelId="{165C03AB-A972-4ABF-850B-00444EB74546}" type="sibTrans" cxnId="{A197DC2B-4A9A-41AC-9FEF-96BCA7CAF4F2}">
      <dgm:prSet/>
      <dgm:spPr/>
      <dgm:t>
        <a:bodyPr/>
        <a:lstStyle/>
        <a:p>
          <a:endParaRPr lang="en-US"/>
        </a:p>
      </dgm:t>
    </dgm:pt>
    <dgm:pt modelId="{85EFE549-C2CB-42C8-8E92-2EAA863221DC}">
      <dgm:prSet/>
      <dgm:spPr/>
      <dgm:t>
        <a:bodyPr/>
        <a:lstStyle/>
        <a:p>
          <a:r>
            <a:rPr lang="en-US" dirty="0" smtClean="0"/>
            <a:t>Access other user’s accounts and data</a:t>
          </a:r>
        </a:p>
      </dgm:t>
    </dgm:pt>
    <dgm:pt modelId="{7D6AAE14-87FB-410C-9D9A-BEF25BDFB180}" type="parTrans" cxnId="{5973ECE7-EE23-4E5A-BD98-A4D39573C6DE}">
      <dgm:prSet/>
      <dgm:spPr/>
      <dgm:t>
        <a:bodyPr/>
        <a:lstStyle/>
        <a:p>
          <a:endParaRPr lang="en-US"/>
        </a:p>
      </dgm:t>
    </dgm:pt>
    <dgm:pt modelId="{435E3B76-5A5B-4002-92DB-C6951F5E33F8}" type="sibTrans" cxnId="{5973ECE7-EE23-4E5A-BD98-A4D39573C6DE}">
      <dgm:prSet/>
      <dgm:spPr/>
      <dgm:t>
        <a:bodyPr/>
        <a:lstStyle/>
        <a:p>
          <a:endParaRPr lang="en-US"/>
        </a:p>
      </dgm:t>
    </dgm:pt>
    <dgm:pt modelId="{56BE9E86-9FE7-401B-B8E1-764FD9EDCFAD}">
      <dgm:prSet/>
      <dgm:spPr/>
      <dgm:t>
        <a:bodyPr/>
        <a:lstStyle/>
        <a:p>
          <a:r>
            <a:rPr lang="en-US" dirty="0" smtClean="0"/>
            <a:t>Perform privileged actions</a:t>
          </a:r>
        </a:p>
      </dgm:t>
    </dgm:pt>
    <dgm:pt modelId="{8E9FAD2B-0830-48E1-843D-EB40629A05CE}" type="parTrans" cxnId="{FE1B3B3F-DBE6-4223-A707-DB683F9E1298}">
      <dgm:prSet/>
      <dgm:spPr/>
      <dgm:t>
        <a:bodyPr/>
        <a:lstStyle/>
        <a:p>
          <a:endParaRPr lang="en-US"/>
        </a:p>
      </dgm:t>
    </dgm:pt>
    <dgm:pt modelId="{481190E2-0E1D-4BC1-B17A-477CC199F167}" type="sibTrans" cxnId="{FE1B3B3F-DBE6-4223-A707-DB683F9E1298}">
      <dgm:prSet/>
      <dgm:spPr/>
      <dgm:t>
        <a:bodyPr/>
        <a:lstStyle/>
        <a:p>
          <a:endParaRPr lang="en-US"/>
        </a:p>
      </dgm:t>
    </dgm:pt>
    <dgm:pt modelId="{F10DA9F5-E434-4E08-87CB-CFF007EA8E54}" type="pres">
      <dgm:prSet presAssocID="{502A48B5-2510-4266-9113-3A036B1ADCC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B5E303-C3C1-4D33-A0B9-E7247FCDA8C3}" type="pres">
      <dgm:prSet presAssocID="{FEC171CC-5387-40A2-8E22-BF9204ED4F92}" presName="parentLin" presStyleCnt="0"/>
      <dgm:spPr/>
    </dgm:pt>
    <dgm:pt modelId="{B13DB3A0-8A2B-4DD9-9235-6C408C8D9DE5}" type="pres">
      <dgm:prSet presAssocID="{FEC171CC-5387-40A2-8E22-BF9204ED4F9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C2FA632-2CF5-4117-93CB-769B9CFF34E2}" type="pres">
      <dgm:prSet presAssocID="{FEC171CC-5387-40A2-8E22-BF9204ED4F9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C2E016-008D-4C47-B201-544BD23A6DA0}" type="pres">
      <dgm:prSet presAssocID="{FEC171CC-5387-40A2-8E22-BF9204ED4F92}" presName="negativeSpace" presStyleCnt="0"/>
      <dgm:spPr/>
    </dgm:pt>
    <dgm:pt modelId="{F4FE1C1E-A996-4C6E-81FD-9B6C7C5D15AA}" type="pres">
      <dgm:prSet presAssocID="{FEC171CC-5387-40A2-8E22-BF9204ED4F9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77666C-4562-48C9-9C18-3E82ADEFE8A2}" type="pres">
      <dgm:prSet presAssocID="{D5AC15FA-3917-48A9-931E-44DBAB74E24A}" presName="spaceBetweenRectangles" presStyleCnt="0"/>
      <dgm:spPr/>
    </dgm:pt>
    <dgm:pt modelId="{39065C36-D425-4497-8077-E35EA7CA848B}" type="pres">
      <dgm:prSet presAssocID="{95EF5983-203F-4F8B-99E9-897B06569112}" presName="parentLin" presStyleCnt="0"/>
      <dgm:spPr/>
    </dgm:pt>
    <dgm:pt modelId="{E5860DB8-3515-46D3-9DBF-53532B377121}" type="pres">
      <dgm:prSet presAssocID="{95EF5983-203F-4F8B-99E9-897B0656911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99EF9FE-3701-498A-8BA9-D48F9D0B7694}" type="pres">
      <dgm:prSet presAssocID="{95EF5983-203F-4F8B-99E9-897B0656911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02B623-E749-41FA-AFE7-0FE0241BD13D}" type="pres">
      <dgm:prSet presAssocID="{95EF5983-203F-4F8B-99E9-897B06569112}" presName="negativeSpace" presStyleCnt="0"/>
      <dgm:spPr/>
    </dgm:pt>
    <dgm:pt modelId="{8BADFEB2-6D9F-4FF6-8A19-62EDB3764F20}" type="pres">
      <dgm:prSet presAssocID="{95EF5983-203F-4F8B-99E9-897B06569112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519C6-B0D4-40D1-9299-7D4189280B0C}" type="pres">
      <dgm:prSet presAssocID="{3C9B79E0-8167-4DD1-8937-D060A8880427}" presName="spaceBetweenRectangles" presStyleCnt="0"/>
      <dgm:spPr/>
    </dgm:pt>
    <dgm:pt modelId="{2F4FCF47-00FF-4D8C-BCAC-1B4A98471557}" type="pres">
      <dgm:prSet presAssocID="{76516AE0-B2FD-45B5-A249-B805E648C268}" presName="parentLin" presStyleCnt="0"/>
      <dgm:spPr/>
    </dgm:pt>
    <dgm:pt modelId="{D5055306-D126-4F1A-9D4B-0979D271A3CD}" type="pres">
      <dgm:prSet presAssocID="{76516AE0-B2FD-45B5-A249-B805E648C268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FFCB1FAB-F343-4497-9E31-9572963F7F19}" type="pres">
      <dgm:prSet presAssocID="{76516AE0-B2FD-45B5-A249-B805E648C26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1012B6-0CF4-45EC-AF17-5D73EF86B626}" type="pres">
      <dgm:prSet presAssocID="{76516AE0-B2FD-45B5-A249-B805E648C268}" presName="negativeSpace" presStyleCnt="0"/>
      <dgm:spPr/>
    </dgm:pt>
    <dgm:pt modelId="{915708CD-BBB6-4A68-9BC9-DB6571647522}" type="pres">
      <dgm:prSet presAssocID="{76516AE0-B2FD-45B5-A249-B805E648C268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94531A-CFE7-4AE0-801C-E52CF8CA945D}" type="presOf" srcId="{76516AE0-B2FD-45B5-A249-B805E648C268}" destId="{D5055306-D126-4F1A-9D4B-0979D271A3CD}" srcOrd="0" destOrd="0" presId="urn:microsoft.com/office/officeart/2005/8/layout/list1"/>
    <dgm:cxn modelId="{CF59F326-033E-4076-9756-ED017E8E4A87}" type="presOf" srcId="{76516AE0-B2FD-45B5-A249-B805E648C268}" destId="{FFCB1FAB-F343-4497-9E31-9572963F7F19}" srcOrd="1" destOrd="0" presId="urn:microsoft.com/office/officeart/2005/8/layout/list1"/>
    <dgm:cxn modelId="{8C472B20-2072-4694-AF9F-AC3BDD9B7BAF}" type="presOf" srcId="{FEC171CC-5387-40A2-8E22-BF9204ED4F92}" destId="{6C2FA632-2CF5-4117-93CB-769B9CFF34E2}" srcOrd="1" destOrd="0" presId="urn:microsoft.com/office/officeart/2005/8/layout/list1"/>
    <dgm:cxn modelId="{FA15C229-6FC7-447A-B974-B4FC09C9C7DA}" type="presOf" srcId="{A345DB79-22CF-4E7A-8AAD-E93ED407496B}" destId="{8BADFEB2-6D9F-4FF6-8A19-62EDB3764F20}" srcOrd="0" destOrd="2" presId="urn:microsoft.com/office/officeart/2005/8/layout/list1"/>
    <dgm:cxn modelId="{928D747C-8B55-4CCE-B088-C63FAAB04CAE}" srcId="{502A48B5-2510-4266-9113-3A036B1ADCC3}" destId="{FEC171CC-5387-40A2-8E22-BF9204ED4F92}" srcOrd="0" destOrd="0" parTransId="{1B461DF1-2F8B-4EE8-9AD2-190192A2318B}" sibTransId="{D5AC15FA-3917-48A9-931E-44DBAB74E24A}"/>
    <dgm:cxn modelId="{E422B2F1-D8A9-4756-92F7-043D39278EB4}" type="presOf" srcId="{85EFE549-C2CB-42C8-8E92-2EAA863221DC}" destId="{915708CD-BBB6-4A68-9BC9-DB6571647522}" srcOrd="0" destOrd="1" presId="urn:microsoft.com/office/officeart/2005/8/layout/list1"/>
    <dgm:cxn modelId="{4E60BBA5-E0F4-4061-AF48-8FE2CAF8C86A}" type="presOf" srcId="{6862C20F-51D3-4D56-9227-783363201EF2}" destId="{8BADFEB2-6D9F-4FF6-8A19-62EDB3764F20}" srcOrd="0" destOrd="1" presId="urn:microsoft.com/office/officeart/2005/8/layout/list1"/>
    <dgm:cxn modelId="{D3E6F8B5-D8F1-47A5-8348-F5C245FC7CCC}" type="presOf" srcId="{FEC171CC-5387-40A2-8E22-BF9204ED4F92}" destId="{B13DB3A0-8A2B-4DD9-9235-6C408C8D9DE5}" srcOrd="0" destOrd="0" presId="urn:microsoft.com/office/officeart/2005/8/layout/list1"/>
    <dgm:cxn modelId="{43175603-A2DD-495E-9E62-3DC102F5C987}" type="presOf" srcId="{53C8FA64-A547-4A1C-A4F8-F7B8F4E15295}" destId="{8BADFEB2-6D9F-4FF6-8A19-62EDB3764F20}" srcOrd="0" destOrd="0" presId="urn:microsoft.com/office/officeart/2005/8/layout/list1"/>
    <dgm:cxn modelId="{9C999696-36F0-4CB5-AA2B-EC26E0E8389A}" srcId="{95EF5983-203F-4F8B-99E9-897B06569112}" destId="{53C8FA64-A547-4A1C-A4F8-F7B8F4E15295}" srcOrd="0" destOrd="0" parTransId="{47FC68F8-E5B5-463D-A10D-7AADD0827E61}" sibTransId="{0C543BED-3335-4F40-B41E-CB0B4A6EFEBE}"/>
    <dgm:cxn modelId="{E9939A8A-154E-41AC-A030-46D5D6557F8B}" type="presOf" srcId="{2B95A1A9-AD68-44FD-A59F-20D5278FC810}" destId="{915708CD-BBB6-4A68-9BC9-DB6571647522}" srcOrd="0" destOrd="0" presId="urn:microsoft.com/office/officeart/2005/8/layout/list1"/>
    <dgm:cxn modelId="{9E3353A8-339D-4159-9831-E0354269B3E6}" srcId="{502A48B5-2510-4266-9113-3A036B1ADCC3}" destId="{95EF5983-203F-4F8B-99E9-897B06569112}" srcOrd="1" destOrd="0" parTransId="{BEE0F175-4E48-4B76-BE2C-39A95DB9F6EF}" sibTransId="{3C9B79E0-8167-4DD1-8937-D060A8880427}"/>
    <dgm:cxn modelId="{5973ECE7-EE23-4E5A-BD98-A4D39573C6DE}" srcId="{76516AE0-B2FD-45B5-A249-B805E648C268}" destId="{85EFE549-C2CB-42C8-8E92-2EAA863221DC}" srcOrd="1" destOrd="0" parTransId="{7D6AAE14-87FB-410C-9D9A-BEF25BDFB180}" sibTransId="{435E3B76-5A5B-4002-92DB-C6951F5E33F8}"/>
    <dgm:cxn modelId="{F70F924D-61D0-49A8-98D6-F33D2BE44A38}" type="presOf" srcId="{502A48B5-2510-4266-9113-3A036B1ADCC3}" destId="{F10DA9F5-E434-4E08-87CB-CFF007EA8E54}" srcOrd="0" destOrd="0" presId="urn:microsoft.com/office/officeart/2005/8/layout/list1"/>
    <dgm:cxn modelId="{F630BBC7-4C9D-4FF3-81FE-A78B54B3D8C6}" type="presOf" srcId="{95EF5983-203F-4F8B-99E9-897B06569112}" destId="{E99EF9FE-3701-498A-8BA9-D48F9D0B7694}" srcOrd="1" destOrd="0" presId="urn:microsoft.com/office/officeart/2005/8/layout/list1"/>
    <dgm:cxn modelId="{102166F5-CEF3-4E97-9D38-A025872ECC50}" srcId="{95EF5983-203F-4F8B-99E9-897B06569112}" destId="{A345DB79-22CF-4E7A-8AAD-E93ED407496B}" srcOrd="2" destOrd="0" parTransId="{FC987143-0458-4A28-B316-B8CA19D5B4A0}" sibTransId="{F61CFC4E-C67F-404E-9DFB-B0CE475CC284}"/>
    <dgm:cxn modelId="{65680BC7-1EF6-4BED-B2F2-F0316C8EE1E8}" srcId="{FEC171CC-5387-40A2-8E22-BF9204ED4F92}" destId="{C3A1C929-B332-4D92-9F3E-7D30328607A2}" srcOrd="0" destOrd="0" parTransId="{BEEE52A0-B2B1-4E54-BBEB-A02FAF8441F7}" sibTransId="{09979F58-DB4F-4F8A-965D-1A4E2081F64D}"/>
    <dgm:cxn modelId="{5C822D97-28E1-4D65-BB54-247D24E2465C}" type="presOf" srcId="{56BE9E86-9FE7-401B-B8E1-764FD9EDCFAD}" destId="{915708CD-BBB6-4A68-9BC9-DB6571647522}" srcOrd="0" destOrd="2" presId="urn:microsoft.com/office/officeart/2005/8/layout/list1"/>
    <dgm:cxn modelId="{01DF3915-4FAC-4638-A57B-E0E98E2C5A14}" type="presOf" srcId="{C3A1C929-B332-4D92-9F3E-7D30328607A2}" destId="{F4FE1C1E-A996-4C6E-81FD-9B6C7C5D15AA}" srcOrd="0" destOrd="0" presId="urn:microsoft.com/office/officeart/2005/8/layout/list1"/>
    <dgm:cxn modelId="{ADC5338A-E96B-4475-B564-BC4E2C0D190F}" type="presOf" srcId="{95EF5983-203F-4F8B-99E9-897B06569112}" destId="{E5860DB8-3515-46D3-9DBF-53532B377121}" srcOrd="0" destOrd="0" presId="urn:microsoft.com/office/officeart/2005/8/layout/list1"/>
    <dgm:cxn modelId="{A197DC2B-4A9A-41AC-9FEF-96BCA7CAF4F2}" srcId="{76516AE0-B2FD-45B5-A249-B805E648C268}" destId="{2B95A1A9-AD68-44FD-A59F-20D5278FC810}" srcOrd="0" destOrd="0" parTransId="{5777F5ED-DF7E-4EBB-A2E2-346E164E39B5}" sibTransId="{165C03AB-A972-4ABF-850B-00444EB74546}"/>
    <dgm:cxn modelId="{3E871A54-AC95-44BD-B7A1-BCF32BD519DC}" srcId="{95EF5983-203F-4F8B-99E9-897B06569112}" destId="{6862C20F-51D3-4D56-9227-783363201EF2}" srcOrd="1" destOrd="0" parTransId="{1A6CEAA7-AFC5-4D5E-9857-9A1DBE435C71}" sibTransId="{0A7BE370-6542-4462-8A39-2FD5F92DB2F7}"/>
    <dgm:cxn modelId="{FE1B3B3F-DBE6-4223-A707-DB683F9E1298}" srcId="{76516AE0-B2FD-45B5-A249-B805E648C268}" destId="{56BE9E86-9FE7-401B-B8E1-764FD9EDCFAD}" srcOrd="2" destOrd="0" parTransId="{8E9FAD2B-0830-48E1-843D-EB40629A05CE}" sibTransId="{481190E2-0E1D-4BC1-B17A-477CC199F167}"/>
    <dgm:cxn modelId="{0B60F8CC-69BB-4F34-941D-151B054DA1EF}" srcId="{502A48B5-2510-4266-9113-3A036B1ADCC3}" destId="{76516AE0-B2FD-45B5-A249-B805E648C268}" srcOrd="2" destOrd="0" parTransId="{D808AABB-A29F-4D51-9CAA-387FBEFEA307}" sibTransId="{BF991C44-0975-4AD1-BD68-29C4E2FF17A5}"/>
    <dgm:cxn modelId="{4663A025-20EA-44BD-9E5A-0F3AB49292A1}" type="presParOf" srcId="{F10DA9F5-E434-4E08-87CB-CFF007EA8E54}" destId="{6DB5E303-C3C1-4D33-A0B9-E7247FCDA8C3}" srcOrd="0" destOrd="0" presId="urn:microsoft.com/office/officeart/2005/8/layout/list1"/>
    <dgm:cxn modelId="{55D49E74-1EF3-4F8B-8144-D249C482CBEE}" type="presParOf" srcId="{6DB5E303-C3C1-4D33-A0B9-E7247FCDA8C3}" destId="{B13DB3A0-8A2B-4DD9-9235-6C408C8D9DE5}" srcOrd="0" destOrd="0" presId="urn:microsoft.com/office/officeart/2005/8/layout/list1"/>
    <dgm:cxn modelId="{BC664A8F-97B5-4257-8821-18689D1A2D27}" type="presParOf" srcId="{6DB5E303-C3C1-4D33-A0B9-E7247FCDA8C3}" destId="{6C2FA632-2CF5-4117-93CB-769B9CFF34E2}" srcOrd="1" destOrd="0" presId="urn:microsoft.com/office/officeart/2005/8/layout/list1"/>
    <dgm:cxn modelId="{CA95A43D-E7F4-441C-A5DB-84C4157F35F2}" type="presParOf" srcId="{F10DA9F5-E434-4E08-87CB-CFF007EA8E54}" destId="{44C2E016-008D-4C47-B201-544BD23A6DA0}" srcOrd="1" destOrd="0" presId="urn:microsoft.com/office/officeart/2005/8/layout/list1"/>
    <dgm:cxn modelId="{E154EA9B-02E6-4688-AD73-4749F5FB6C26}" type="presParOf" srcId="{F10DA9F5-E434-4E08-87CB-CFF007EA8E54}" destId="{F4FE1C1E-A996-4C6E-81FD-9B6C7C5D15AA}" srcOrd="2" destOrd="0" presId="urn:microsoft.com/office/officeart/2005/8/layout/list1"/>
    <dgm:cxn modelId="{603109E1-38A3-46D8-B4A3-2DA9780623EF}" type="presParOf" srcId="{F10DA9F5-E434-4E08-87CB-CFF007EA8E54}" destId="{8577666C-4562-48C9-9C18-3E82ADEFE8A2}" srcOrd="3" destOrd="0" presId="urn:microsoft.com/office/officeart/2005/8/layout/list1"/>
    <dgm:cxn modelId="{1C6CC1FD-8139-4813-83A7-96007CC5FD05}" type="presParOf" srcId="{F10DA9F5-E434-4E08-87CB-CFF007EA8E54}" destId="{39065C36-D425-4497-8077-E35EA7CA848B}" srcOrd="4" destOrd="0" presId="urn:microsoft.com/office/officeart/2005/8/layout/list1"/>
    <dgm:cxn modelId="{F65F639A-C0DA-4C48-B061-C7645A7EFCDE}" type="presParOf" srcId="{39065C36-D425-4497-8077-E35EA7CA848B}" destId="{E5860DB8-3515-46D3-9DBF-53532B377121}" srcOrd="0" destOrd="0" presId="urn:microsoft.com/office/officeart/2005/8/layout/list1"/>
    <dgm:cxn modelId="{2BDCCA53-69D4-4729-BBD5-F24C23FFC7C7}" type="presParOf" srcId="{39065C36-D425-4497-8077-E35EA7CA848B}" destId="{E99EF9FE-3701-498A-8BA9-D48F9D0B7694}" srcOrd="1" destOrd="0" presId="urn:microsoft.com/office/officeart/2005/8/layout/list1"/>
    <dgm:cxn modelId="{326D2322-1F94-45E9-AEFD-0865194AC5DC}" type="presParOf" srcId="{F10DA9F5-E434-4E08-87CB-CFF007EA8E54}" destId="{F002B623-E749-41FA-AFE7-0FE0241BD13D}" srcOrd="5" destOrd="0" presId="urn:microsoft.com/office/officeart/2005/8/layout/list1"/>
    <dgm:cxn modelId="{CC231BD3-835B-45EE-9893-BCC952CEB5B9}" type="presParOf" srcId="{F10DA9F5-E434-4E08-87CB-CFF007EA8E54}" destId="{8BADFEB2-6D9F-4FF6-8A19-62EDB3764F20}" srcOrd="6" destOrd="0" presId="urn:microsoft.com/office/officeart/2005/8/layout/list1"/>
    <dgm:cxn modelId="{463D189D-7A98-4B6D-9229-A70C123259DB}" type="presParOf" srcId="{F10DA9F5-E434-4E08-87CB-CFF007EA8E54}" destId="{893519C6-B0D4-40D1-9299-7D4189280B0C}" srcOrd="7" destOrd="0" presId="urn:microsoft.com/office/officeart/2005/8/layout/list1"/>
    <dgm:cxn modelId="{BB911918-E9A1-4A48-B209-86130CEA8E07}" type="presParOf" srcId="{F10DA9F5-E434-4E08-87CB-CFF007EA8E54}" destId="{2F4FCF47-00FF-4D8C-BCAC-1B4A98471557}" srcOrd="8" destOrd="0" presId="urn:microsoft.com/office/officeart/2005/8/layout/list1"/>
    <dgm:cxn modelId="{78C98C76-4076-4E4E-A723-D7B70DBBA60F}" type="presParOf" srcId="{2F4FCF47-00FF-4D8C-BCAC-1B4A98471557}" destId="{D5055306-D126-4F1A-9D4B-0979D271A3CD}" srcOrd="0" destOrd="0" presId="urn:microsoft.com/office/officeart/2005/8/layout/list1"/>
    <dgm:cxn modelId="{97393A60-6EB7-4E45-AEB1-1975B8C97AF8}" type="presParOf" srcId="{2F4FCF47-00FF-4D8C-BCAC-1B4A98471557}" destId="{FFCB1FAB-F343-4497-9E31-9572963F7F19}" srcOrd="1" destOrd="0" presId="urn:microsoft.com/office/officeart/2005/8/layout/list1"/>
    <dgm:cxn modelId="{3C7A792D-DDB7-467A-84FB-002636CA2EF9}" type="presParOf" srcId="{F10DA9F5-E434-4E08-87CB-CFF007EA8E54}" destId="{A21012B6-0CF4-45EC-AF17-5D73EF86B626}" srcOrd="9" destOrd="0" presId="urn:microsoft.com/office/officeart/2005/8/layout/list1"/>
    <dgm:cxn modelId="{87D665AF-659B-49D3-9439-5A33066E62D0}" type="presParOf" srcId="{F10DA9F5-E434-4E08-87CB-CFF007EA8E54}" destId="{915708CD-BBB6-4A68-9BC9-DB657164752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F7D656B-03EA-4DDE-846E-BAE0A613A56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F9AF76-4469-4429-AEAA-FA62F8CCF9AC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dirty="0" smtClean="0"/>
            <a:t>Transmitting sensitive data insecurely</a:t>
          </a:r>
          <a:endParaRPr lang="en-US" sz="2000" dirty="0"/>
        </a:p>
      </dgm:t>
    </dgm:pt>
    <dgm:pt modelId="{5BA3EEEF-470C-4E01-9810-4CC0FE7E9E22}" type="parTrans" cxnId="{FF44E5AF-52F2-474A-9EB5-1CF2E7077854}">
      <dgm:prSet/>
      <dgm:spPr/>
      <dgm:t>
        <a:bodyPr/>
        <a:lstStyle/>
        <a:p>
          <a:endParaRPr lang="en-US"/>
        </a:p>
      </dgm:t>
    </dgm:pt>
    <dgm:pt modelId="{C742137A-BEB9-4F0E-80A0-F85B66C3F15F}" type="sibTrans" cxnId="{FF44E5AF-52F2-474A-9EB5-1CF2E7077854}">
      <dgm:prSet/>
      <dgm:spPr/>
      <dgm:t>
        <a:bodyPr/>
        <a:lstStyle/>
        <a:p>
          <a:endParaRPr lang="en-US"/>
        </a:p>
      </dgm:t>
    </dgm:pt>
    <dgm:pt modelId="{C21ABC6E-75AA-476B-974A-0720435A00C4}">
      <dgm:prSet/>
      <dgm:spPr/>
      <dgm:t>
        <a:bodyPr/>
        <a:lstStyle/>
        <a:p>
          <a:r>
            <a:rPr lang="en-US" sz="1800" dirty="0" smtClean="0"/>
            <a:t>Failure to identify all sensitive data</a:t>
          </a:r>
        </a:p>
      </dgm:t>
    </dgm:pt>
    <dgm:pt modelId="{9AD3CF06-47A9-44C9-AFFC-589C6106099F}" type="parTrans" cxnId="{21F4B50B-E2F4-4E2B-AF89-B5A28023995D}">
      <dgm:prSet/>
      <dgm:spPr/>
      <dgm:t>
        <a:bodyPr/>
        <a:lstStyle/>
        <a:p>
          <a:endParaRPr lang="en-US"/>
        </a:p>
      </dgm:t>
    </dgm:pt>
    <dgm:pt modelId="{B81D4951-40D0-402F-974C-00D808E57A0D}" type="sibTrans" cxnId="{21F4B50B-E2F4-4E2B-AF89-B5A28023995D}">
      <dgm:prSet/>
      <dgm:spPr/>
      <dgm:t>
        <a:bodyPr/>
        <a:lstStyle/>
        <a:p>
          <a:endParaRPr lang="en-US"/>
        </a:p>
      </dgm:t>
    </dgm:pt>
    <dgm:pt modelId="{1ACCAB68-43C6-4249-82B1-3B4D7D4E8C99}">
      <dgm:prSet/>
      <dgm:spPr/>
      <dgm:t>
        <a:bodyPr/>
        <a:lstStyle/>
        <a:p>
          <a:r>
            <a:rPr lang="en-US" sz="1800" dirty="0" smtClean="0"/>
            <a:t>Failure to identify all the places that this sensitive data is sent</a:t>
          </a:r>
        </a:p>
      </dgm:t>
    </dgm:pt>
    <dgm:pt modelId="{7A036C4B-3F78-4B8F-A3C2-6B49BCA14137}" type="parTrans" cxnId="{D8C72E8A-F5BD-49F3-BE7E-87A390BBAD53}">
      <dgm:prSet/>
      <dgm:spPr/>
      <dgm:t>
        <a:bodyPr/>
        <a:lstStyle/>
        <a:p>
          <a:endParaRPr lang="en-US"/>
        </a:p>
      </dgm:t>
    </dgm:pt>
    <dgm:pt modelId="{3E4A3B8E-5020-4C00-9A40-7C0D0DBC8CC6}" type="sibTrans" cxnId="{D8C72E8A-F5BD-49F3-BE7E-87A390BBAD53}">
      <dgm:prSet/>
      <dgm:spPr/>
      <dgm:t>
        <a:bodyPr/>
        <a:lstStyle/>
        <a:p>
          <a:endParaRPr lang="en-US"/>
        </a:p>
      </dgm:t>
    </dgm:pt>
    <dgm:pt modelId="{4034F3F5-8289-4956-8808-9A0D4E294390}">
      <dgm:prSet custT="1"/>
      <dgm:spPr/>
      <dgm:t>
        <a:bodyPr/>
        <a:lstStyle/>
        <a:p>
          <a:r>
            <a:rPr lang="en-US" sz="1600" dirty="0" smtClean="0"/>
            <a:t>On the web, to backend databases, to business partners, internal communications</a:t>
          </a:r>
        </a:p>
      </dgm:t>
    </dgm:pt>
    <dgm:pt modelId="{A7945E36-D45A-499A-81F4-5F9C95F454CB}" type="parTrans" cxnId="{D314CA38-B89D-431C-943D-00BB17E345D6}">
      <dgm:prSet/>
      <dgm:spPr/>
      <dgm:t>
        <a:bodyPr/>
        <a:lstStyle/>
        <a:p>
          <a:endParaRPr lang="en-US"/>
        </a:p>
      </dgm:t>
    </dgm:pt>
    <dgm:pt modelId="{6116F77B-49D8-4A18-B361-6EEA71E3E20D}" type="sibTrans" cxnId="{D314CA38-B89D-431C-943D-00BB17E345D6}">
      <dgm:prSet/>
      <dgm:spPr/>
      <dgm:t>
        <a:bodyPr/>
        <a:lstStyle/>
        <a:p>
          <a:endParaRPr lang="en-US"/>
        </a:p>
      </dgm:t>
    </dgm:pt>
    <dgm:pt modelId="{4DB90978-3564-41EE-93D9-0CCE196554F2}">
      <dgm:prSet/>
      <dgm:spPr/>
      <dgm:t>
        <a:bodyPr/>
        <a:lstStyle/>
        <a:p>
          <a:r>
            <a:rPr lang="en-US" sz="1800" dirty="0" smtClean="0"/>
            <a:t>Failure to properly protect this data in every location</a:t>
          </a:r>
        </a:p>
      </dgm:t>
    </dgm:pt>
    <dgm:pt modelId="{7CD33A2C-786F-4B2A-8DA1-B518CE0F0524}" type="parTrans" cxnId="{4B929ED8-F3BE-4A14-91D9-FF61E14EBCD7}">
      <dgm:prSet/>
      <dgm:spPr/>
      <dgm:t>
        <a:bodyPr/>
        <a:lstStyle/>
        <a:p>
          <a:endParaRPr lang="en-US"/>
        </a:p>
      </dgm:t>
    </dgm:pt>
    <dgm:pt modelId="{70FFF9A4-0BFE-4EC4-A515-F78385860859}" type="sibTrans" cxnId="{4B929ED8-F3BE-4A14-91D9-FF61E14EBCD7}">
      <dgm:prSet/>
      <dgm:spPr/>
      <dgm:t>
        <a:bodyPr/>
        <a:lstStyle/>
        <a:p>
          <a:endParaRPr lang="en-US"/>
        </a:p>
      </dgm:t>
    </dgm:pt>
    <dgm:pt modelId="{10E0AF1B-3E35-40A2-A706-0E04F76DC001}">
      <dgm:prSet custT="1"/>
      <dgm:spPr>
        <a:solidFill>
          <a:schemeClr val="accent2"/>
        </a:solidFill>
      </dgm:spPr>
      <dgm:t>
        <a:bodyPr/>
        <a:lstStyle/>
        <a:p>
          <a:r>
            <a:rPr lang="en-US" sz="2000" dirty="0" smtClean="0"/>
            <a:t>Typical Impact</a:t>
          </a:r>
        </a:p>
      </dgm:t>
    </dgm:pt>
    <dgm:pt modelId="{100AA5F8-FB9D-4F89-8D64-E2F3B4ED6BB6}" type="parTrans" cxnId="{54359322-1AED-45DF-964E-2B560296A5E2}">
      <dgm:prSet/>
      <dgm:spPr/>
      <dgm:t>
        <a:bodyPr/>
        <a:lstStyle/>
        <a:p>
          <a:endParaRPr lang="en-US"/>
        </a:p>
      </dgm:t>
    </dgm:pt>
    <dgm:pt modelId="{8474E688-1B1B-4376-9503-C78EC20D45B2}" type="sibTrans" cxnId="{54359322-1AED-45DF-964E-2B560296A5E2}">
      <dgm:prSet/>
      <dgm:spPr/>
      <dgm:t>
        <a:bodyPr/>
        <a:lstStyle/>
        <a:p>
          <a:endParaRPr lang="en-US"/>
        </a:p>
      </dgm:t>
    </dgm:pt>
    <dgm:pt modelId="{24194C0C-DFF6-4DBD-BA1D-0176922C6BB7}">
      <dgm:prSet custT="1"/>
      <dgm:spPr/>
      <dgm:t>
        <a:bodyPr/>
        <a:lstStyle/>
        <a:p>
          <a:r>
            <a:rPr lang="en-US" sz="1800" dirty="0" smtClean="0"/>
            <a:t>Attackers access or modify confidential or private information</a:t>
          </a:r>
        </a:p>
      </dgm:t>
    </dgm:pt>
    <dgm:pt modelId="{B8853856-E6B5-455E-90CB-91650FD239B2}" type="parTrans" cxnId="{E63E00DC-1B62-4A59-8AEB-C66D6229A948}">
      <dgm:prSet/>
      <dgm:spPr/>
      <dgm:t>
        <a:bodyPr/>
        <a:lstStyle/>
        <a:p>
          <a:endParaRPr lang="en-US"/>
        </a:p>
      </dgm:t>
    </dgm:pt>
    <dgm:pt modelId="{A2185A34-CB43-4586-8C9B-CA211E8E6391}" type="sibTrans" cxnId="{E63E00DC-1B62-4A59-8AEB-C66D6229A948}">
      <dgm:prSet/>
      <dgm:spPr/>
      <dgm:t>
        <a:bodyPr/>
        <a:lstStyle/>
        <a:p>
          <a:endParaRPr lang="en-US"/>
        </a:p>
      </dgm:t>
    </dgm:pt>
    <dgm:pt modelId="{13512707-ABE7-432C-9C5D-A2434A2FC25E}">
      <dgm:prSet custT="1"/>
      <dgm:spPr/>
      <dgm:t>
        <a:bodyPr/>
        <a:lstStyle/>
        <a:p>
          <a:r>
            <a:rPr lang="en-US" sz="1600" dirty="0" err="1" smtClean="0"/>
            <a:t>e.g</a:t>
          </a:r>
          <a:r>
            <a:rPr lang="en-US" sz="1600" dirty="0" smtClean="0"/>
            <a:t>, credit cards, health care records, financial data (yours or your customers)</a:t>
          </a:r>
        </a:p>
      </dgm:t>
    </dgm:pt>
    <dgm:pt modelId="{794A22AE-3C20-45C2-930F-9FD16A9EC4CC}" type="parTrans" cxnId="{FA0E056B-50DF-4C2A-98C7-C3D6ABB1AF2A}">
      <dgm:prSet/>
      <dgm:spPr/>
      <dgm:t>
        <a:bodyPr/>
        <a:lstStyle/>
        <a:p>
          <a:endParaRPr lang="en-US"/>
        </a:p>
      </dgm:t>
    </dgm:pt>
    <dgm:pt modelId="{587C25E5-8BA2-4DEB-A879-FE4ACA662565}" type="sibTrans" cxnId="{FA0E056B-50DF-4C2A-98C7-C3D6ABB1AF2A}">
      <dgm:prSet/>
      <dgm:spPr/>
      <dgm:t>
        <a:bodyPr/>
        <a:lstStyle/>
        <a:p>
          <a:endParaRPr lang="en-US"/>
        </a:p>
      </dgm:t>
    </dgm:pt>
    <dgm:pt modelId="{8BBC8A86-79C8-4CDD-913A-3A3B9D42FC5D}">
      <dgm:prSet custT="1"/>
      <dgm:spPr/>
      <dgm:t>
        <a:bodyPr/>
        <a:lstStyle/>
        <a:p>
          <a:r>
            <a:rPr lang="en-US" sz="1800" dirty="0" smtClean="0"/>
            <a:t>Attackers extract secrets to use in additional attacks</a:t>
          </a:r>
        </a:p>
      </dgm:t>
    </dgm:pt>
    <dgm:pt modelId="{405D2B49-0864-449B-8024-5E690C79A25B}" type="parTrans" cxnId="{B676BC73-BBBA-457C-BEFE-A3CBCA04F71B}">
      <dgm:prSet/>
      <dgm:spPr/>
      <dgm:t>
        <a:bodyPr/>
        <a:lstStyle/>
        <a:p>
          <a:endParaRPr lang="en-US"/>
        </a:p>
      </dgm:t>
    </dgm:pt>
    <dgm:pt modelId="{B63FD9AC-696F-4B5E-AE97-43B997EE7579}" type="sibTrans" cxnId="{B676BC73-BBBA-457C-BEFE-A3CBCA04F71B}">
      <dgm:prSet/>
      <dgm:spPr/>
      <dgm:t>
        <a:bodyPr/>
        <a:lstStyle/>
        <a:p>
          <a:endParaRPr lang="en-US"/>
        </a:p>
      </dgm:t>
    </dgm:pt>
    <dgm:pt modelId="{E31CE13E-D69F-413C-A78D-CB6C5513F412}">
      <dgm:prSet custT="1"/>
      <dgm:spPr/>
      <dgm:t>
        <a:bodyPr/>
        <a:lstStyle/>
        <a:p>
          <a:r>
            <a:rPr lang="en-US" sz="1800" dirty="0" smtClean="0"/>
            <a:t>Company embarrassment, customer dissatisfaction, and loss of trust</a:t>
          </a:r>
        </a:p>
      </dgm:t>
    </dgm:pt>
    <dgm:pt modelId="{2E44586E-C99C-479D-B10E-DB2C5C5FFCFF}" type="parTrans" cxnId="{8BB536A3-8A59-4B36-A09C-49D0A9B5F166}">
      <dgm:prSet/>
      <dgm:spPr/>
      <dgm:t>
        <a:bodyPr/>
        <a:lstStyle/>
        <a:p>
          <a:endParaRPr lang="en-US"/>
        </a:p>
      </dgm:t>
    </dgm:pt>
    <dgm:pt modelId="{1C6C122C-8FDA-40EA-B3E9-EC4B98D4D84E}" type="sibTrans" cxnId="{8BB536A3-8A59-4B36-A09C-49D0A9B5F166}">
      <dgm:prSet/>
      <dgm:spPr/>
      <dgm:t>
        <a:bodyPr/>
        <a:lstStyle/>
        <a:p>
          <a:endParaRPr lang="en-US"/>
        </a:p>
      </dgm:t>
    </dgm:pt>
    <dgm:pt modelId="{0F77CACC-BACB-4C1B-A4F3-66B4908AFCC1}">
      <dgm:prSet custT="1"/>
      <dgm:spPr/>
      <dgm:t>
        <a:bodyPr/>
        <a:lstStyle/>
        <a:p>
          <a:r>
            <a:rPr lang="en-US" sz="1800" dirty="0" smtClean="0"/>
            <a:t>Expense of cleaning up the incident</a:t>
          </a:r>
        </a:p>
      </dgm:t>
    </dgm:pt>
    <dgm:pt modelId="{AABDCB07-C9BF-4F5B-B298-7851840E9E54}" type="parTrans" cxnId="{98536A0C-87FA-411C-B35A-79E588AF36D1}">
      <dgm:prSet/>
      <dgm:spPr/>
      <dgm:t>
        <a:bodyPr/>
        <a:lstStyle/>
        <a:p>
          <a:endParaRPr lang="en-US"/>
        </a:p>
      </dgm:t>
    </dgm:pt>
    <dgm:pt modelId="{B9DF10DA-ED1B-4CF9-B81C-45F6DB3CDE20}" type="sibTrans" cxnId="{98536A0C-87FA-411C-B35A-79E588AF36D1}">
      <dgm:prSet/>
      <dgm:spPr/>
      <dgm:t>
        <a:bodyPr/>
        <a:lstStyle/>
        <a:p>
          <a:endParaRPr lang="en-US"/>
        </a:p>
      </dgm:t>
    </dgm:pt>
    <dgm:pt modelId="{2122F3D0-01A7-4DD5-A947-C3BFD253B296}">
      <dgm:prSet custT="1"/>
      <dgm:spPr/>
      <dgm:t>
        <a:bodyPr/>
        <a:lstStyle/>
        <a:p>
          <a:r>
            <a:rPr lang="en-US" sz="1800" dirty="0" smtClean="0"/>
            <a:t>Business gets sued and/or fined</a:t>
          </a:r>
        </a:p>
      </dgm:t>
    </dgm:pt>
    <dgm:pt modelId="{2D2E2E3C-F1E5-4AF8-A3EE-A2D3B70C43B7}" type="parTrans" cxnId="{9E043EC8-9989-450F-A373-BAA96FE469F5}">
      <dgm:prSet/>
      <dgm:spPr/>
      <dgm:t>
        <a:bodyPr/>
        <a:lstStyle/>
        <a:p>
          <a:endParaRPr lang="en-US"/>
        </a:p>
      </dgm:t>
    </dgm:pt>
    <dgm:pt modelId="{61FD086B-DE2F-4EBB-8AF6-9367368F4806}" type="sibTrans" cxnId="{9E043EC8-9989-450F-A373-BAA96FE469F5}">
      <dgm:prSet/>
      <dgm:spPr/>
      <dgm:t>
        <a:bodyPr/>
        <a:lstStyle/>
        <a:p>
          <a:endParaRPr lang="en-US"/>
        </a:p>
      </dgm:t>
    </dgm:pt>
    <dgm:pt modelId="{02A74329-3C3D-401D-B0AA-4A7F1CDA8D0B}" type="pres">
      <dgm:prSet presAssocID="{2F7D656B-03EA-4DDE-846E-BAE0A613A56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C7D624-A33B-40D0-A235-76D4910A146F}" type="pres">
      <dgm:prSet presAssocID="{D7F9AF76-4469-4429-AEAA-FA62F8CCF9AC}" presName="parentLin" presStyleCnt="0"/>
      <dgm:spPr/>
    </dgm:pt>
    <dgm:pt modelId="{18B2EBBA-F3B0-4E48-BF0B-479DA5562706}" type="pres">
      <dgm:prSet presAssocID="{D7F9AF76-4469-4429-AEAA-FA62F8CCF9AC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FA3D2824-F4E6-40BD-9E5A-9E1A65B0DC5C}" type="pres">
      <dgm:prSet presAssocID="{D7F9AF76-4469-4429-AEAA-FA62F8CCF9A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B85A9-74EA-4FE7-9B9E-6AD4E66E7BE5}" type="pres">
      <dgm:prSet presAssocID="{D7F9AF76-4469-4429-AEAA-FA62F8CCF9AC}" presName="negativeSpace" presStyleCnt="0"/>
      <dgm:spPr/>
    </dgm:pt>
    <dgm:pt modelId="{96A96571-BC41-451B-AD1A-D933A62EFD35}" type="pres">
      <dgm:prSet presAssocID="{D7F9AF76-4469-4429-AEAA-FA62F8CCF9AC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5C8084-7CA2-48FA-A748-E20601A5B12D}" type="pres">
      <dgm:prSet presAssocID="{C742137A-BEB9-4F0E-80A0-F85B66C3F15F}" presName="spaceBetweenRectangles" presStyleCnt="0"/>
      <dgm:spPr/>
    </dgm:pt>
    <dgm:pt modelId="{FD693A9E-5DB8-4A53-BDC7-0492A5A14F1E}" type="pres">
      <dgm:prSet presAssocID="{10E0AF1B-3E35-40A2-A706-0E04F76DC001}" presName="parentLin" presStyleCnt="0"/>
      <dgm:spPr/>
    </dgm:pt>
    <dgm:pt modelId="{472217BF-0BCF-469D-86C1-3289645B8120}" type="pres">
      <dgm:prSet presAssocID="{10E0AF1B-3E35-40A2-A706-0E04F76DC001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755694C0-0414-4F0E-93CF-C0609002B924}" type="pres">
      <dgm:prSet presAssocID="{10E0AF1B-3E35-40A2-A706-0E04F76DC00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A7711-F40F-4E80-8B64-4931FC31A2A1}" type="pres">
      <dgm:prSet presAssocID="{10E0AF1B-3E35-40A2-A706-0E04F76DC001}" presName="negativeSpace" presStyleCnt="0"/>
      <dgm:spPr/>
    </dgm:pt>
    <dgm:pt modelId="{35E30AFE-27A5-4400-8A49-EA7E99E9329B}" type="pres">
      <dgm:prSet presAssocID="{10E0AF1B-3E35-40A2-A706-0E04F76DC001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B9D75C-4370-4C20-9212-2CFA8F12EEE1}" type="presOf" srcId="{13512707-ABE7-432C-9C5D-A2434A2FC25E}" destId="{35E30AFE-27A5-4400-8A49-EA7E99E9329B}" srcOrd="0" destOrd="1" presId="urn:microsoft.com/office/officeart/2005/8/layout/list1"/>
    <dgm:cxn modelId="{2096CB84-390F-4353-95E6-2B65B657E954}" type="presOf" srcId="{24194C0C-DFF6-4DBD-BA1D-0176922C6BB7}" destId="{35E30AFE-27A5-4400-8A49-EA7E99E9329B}" srcOrd="0" destOrd="0" presId="urn:microsoft.com/office/officeart/2005/8/layout/list1"/>
    <dgm:cxn modelId="{F35EAA91-37E5-42D8-BEA8-C538344DFD61}" type="presOf" srcId="{4034F3F5-8289-4956-8808-9A0D4E294390}" destId="{96A96571-BC41-451B-AD1A-D933A62EFD35}" srcOrd="0" destOrd="2" presId="urn:microsoft.com/office/officeart/2005/8/layout/list1"/>
    <dgm:cxn modelId="{4B929ED8-F3BE-4A14-91D9-FF61E14EBCD7}" srcId="{D7F9AF76-4469-4429-AEAA-FA62F8CCF9AC}" destId="{4DB90978-3564-41EE-93D9-0CCE196554F2}" srcOrd="2" destOrd="0" parTransId="{7CD33A2C-786F-4B2A-8DA1-B518CE0F0524}" sibTransId="{70FFF9A4-0BFE-4EC4-A515-F78385860859}"/>
    <dgm:cxn modelId="{D8C72E8A-F5BD-49F3-BE7E-87A390BBAD53}" srcId="{D7F9AF76-4469-4429-AEAA-FA62F8CCF9AC}" destId="{1ACCAB68-43C6-4249-82B1-3B4D7D4E8C99}" srcOrd="1" destOrd="0" parTransId="{7A036C4B-3F78-4B8F-A3C2-6B49BCA14137}" sibTransId="{3E4A3B8E-5020-4C00-9A40-7C0D0DBC8CC6}"/>
    <dgm:cxn modelId="{D13B068A-984E-444A-AC43-5B77183221C0}" type="presOf" srcId="{C21ABC6E-75AA-476B-974A-0720435A00C4}" destId="{96A96571-BC41-451B-AD1A-D933A62EFD35}" srcOrd="0" destOrd="0" presId="urn:microsoft.com/office/officeart/2005/8/layout/list1"/>
    <dgm:cxn modelId="{115EC894-C2E4-4DB5-B6FC-F9C814F660C9}" type="presOf" srcId="{1ACCAB68-43C6-4249-82B1-3B4D7D4E8C99}" destId="{96A96571-BC41-451B-AD1A-D933A62EFD35}" srcOrd="0" destOrd="1" presId="urn:microsoft.com/office/officeart/2005/8/layout/list1"/>
    <dgm:cxn modelId="{E63E00DC-1B62-4A59-8AEB-C66D6229A948}" srcId="{10E0AF1B-3E35-40A2-A706-0E04F76DC001}" destId="{24194C0C-DFF6-4DBD-BA1D-0176922C6BB7}" srcOrd="0" destOrd="0" parTransId="{B8853856-E6B5-455E-90CB-91650FD239B2}" sibTransId="{A2185A34-CB43-4586-8C9B-CA211E8E6391}"/>
    <dgm:cxn modelId="{21F4B50B-E2F4-4E2B-AF89-B5A28023995D}" srcId="{D7F9AF76-4469-4429-AEAA-FA62F8CCF9AC}" destId="{C21ABC6E-75AA-476B-974A-0720435A00C4}" srcOrd="0" destOrd="0" parTransId="{9AD3CF06-47A9-44C9-AFFC-589C6106099F}" sibTransId="{B81D4951-40D0-402F-974C-00D808E57A0D}"/>
    <dgm:cxn modelId="{9E043EC8-9989-450F-A373-BAA96FE469F5}" srcId="{10E0AF1B-3E35-40A2-A706-0E04F76DC001}" destId="{2122F3D0-01A7-4DD5-A947-C3BFD253B296}" srcOrd="4" destOrd="0" parTransId="{2D2E2E3C-F1E5-4AF8-A3EE-A2D3B70C43B7}" sibTransId="{61FD086B-DE2F-4EBB-8AF6-9367368F4806}"/>
    <dgm:cxn modelId="{983C4431-1F93-481F-8FEA-3244006A7AC2}" type="presOf" srcId="{10E0AF1B-3E35-40A2-A706-0E04F76DC001}" destId="{755694C0-0414-4F0E-93CF-C0609002B924}" srcOrd="1" destOrd="0" presId="urn:microsoft.com/office/officeart/2005/8/layout/list1"/>
    <dgm:cxn modelId="{4CE2E68F-E886-435D-9BC5-EA629D9BC038}" type="presOf" srcId="{4DB90978-3564-41EE-93D9-0CCE196554F2}" destId="{96A96571-BC41-451B-AD1A-D933A62EFD35}" srcOrd="0" destOrd="3" presId="urn:microsoft.com/office/officeart/2005/8/layout/list1"/>
    <dgm:cxn modelId="{B676BC73-BBBA-457C-BEFE-A3CBCA04F71B}" srcId="{10E0AF1B-3E35-40A2-A706-0E04F76DC001}" destId="{8BBC8A86-79C8-4CDD-913A-3A3B9D42FC5D}" srcOrd="1" destOrd="0" parTransId="{405D2B49-0864-449B-8024-5E690C79A25B}" sibTransId="{B63FD9AC-696F-4B5E-AE97-43B997EE7579}"/>
    <dgm:cxn modelId="{FF44E5AF-52F2-474A-9EB5-1CF2E7077854}" srcId="{2F7D656B-03EA-4DDE-846E-BAE0A613A56A}" destId="{D7F9AF76-4469-4429-AEAA-FA62F8CCF9AC}" srcOrd="0" destOrd="0" parTransId="{5BA3EEEF-470C-4E01-9810-4CC0FE7E9E22}" sibTransId="{C742137A-BEB9-4F0E-80A0-F85B66C3F15F}"/>
    <dgm:cxn modelId="{FAC4A878-595F-4E96-BC4F-464DDF5EB0E8}" type="presOf" srcId="{D7F9AF76-4469-4429-AEAA-FA62F8CCF9AC}" destId="{FA3D2824-F4E6-40BD-9E5A-9E1A65B0DC5C}" srcOrd="1" destOrd="0" presId="urn:microsoft.com/office/officeart/2005/8/layout/list1"/>
    <dgm:cxn modelId="{FA0E056B-50DF-4C2A-98C7-C3D6ABB1AF2A}" srcId="{24194C0C-DFF6-4DBD-BA1D-0176922C6BB7}" destId="{13512707-ABE7-432C-9C5D-A2434A2FC25E}" srcOrd="0" destOrd="0" parTransId="{794A22AE-3C20-45C2-930F-9FD16A9EC4CC}" sibTransId="{587C25E5-8BA2-4DEB-A879-FE4ACA662565}"/>
    <dgm:cxn modelId="{6D58A557-36A4-4271-A139-2EAE5668E367}" type="presOf" srcId="{10E0AF1B-3E35-40A2-A706-0E04F76DC001}" destId="{472217BF-0BCF-469D-86C1-3289645B8120}" srcOrd="0" destOrd="0" presId="urn:microsoft.com/office/officeart/2005/8/layout/list1"/>
    <dgm:cxn modelId="{C0791F27-06A4-4372-BDA3-A2582E8DD987}" type="presOf" srcId="{2F7D656B-03EA-4DDE-846E-BAE0A613A56A}" destId="{02A74329-3C3D-401D-B0AA-4A7F1CDA8D0B}" srcOrd="0" destOrd="0" presId="urn:microsoft.com/office/officeart/2005/8/layout/list1"/>
    <dgm:cxn modelId="{D70ACA01-9900-46F1-B7EC-18C4C2823846}" type="presOf" srcId="{0F77CACC-BACB-4C1B-A4F3-66B4908AFCC1}" destId="{35E30AFE-27A5-4400-8A49-EA7E99E9329B}" srcOrd="0" destOrd="4" presId="urn:microsoft.com/office/officeart/2005/8/layout/list1"/>
    <dgm:cxn modelId="{7CDB5C95-2826-48E4-839D-B82CB126C824}" type="presOf" srcId="{2122F3D0-01A7-4DD5-A947-C3BFD253B296}" destId="{35E30AFE-27A5-4400-8A49-EA7E99E9329B}" srcOrd="0" destOrd="5" presId="urn:microsoft.com/office/officeart/2005/8/layout/list1"/>
    <dgm:cxn modelId="{54359322-1AED-45DF-964E-2B560296A5E2}" srcId="{2F7D656B-03EA-4DDE-846E-BAE0A613A56A}" destId="{10E0AF1B-3E35-40A2-A706-0E04F76DC001}" srcOrd="1" destOrd="0" parTransId="{100AA5F8-FB9D-4F89-8D64-E2F3B4ED6BB6}" sibTransId="{8474E688-1B1B-4376-9503-C78EC20D45B2}"/>
    <dgm:cxn modelId="{B64751C4-2F52-43EF-9EA5-ADD0CC7C628F}" type="presOf" srcId="{E31CE13E-D69F-413C-A78D-CB6C5513F412}" destId="{35E30AFE-27A5-4400-8A49-EA7E99E9329B}" srcOrd="0" destOrd="3" presId="urn:microsoft.com/office/officeart/2005/8/layout/list1"/>
    <dgm:cxn modelId="{D314CA38-B89D-431C-943D-00BB17E345D6}" srcId="{1ACCAB68-43C6-4249-82B1-3B4D7D4E8C99}" destId="{4034F3F5-8289-4956-8808-9A0D4E294390}" srcOrd="0" destOrd="0" parTransId="{A7945E36-D45A-499A-81F4-5F9C95F454CB}" sibTransId="{6116F77B-49D8-4A18-B361-6EEA71E3E20D}"/>
    <dgm:cxn modelId="{38E0736B-4B17-4BC1-9B34-D1E1411A73E3}" type="presOf" srcId="{8BBC8A86-79C8-4CDD-913A-3A3B9D42FC5D}" destId="{35E30AFE-27A5-4400-8A49-EA7E99E9329B}" srcOrd="0" destOrd="2" presId="urn:microsoft.com/office/officeart/2005/8/layout/list1"/>
    <dgm:cxn modelId="{8BB536A3-8A59-4B36-A09C-49D0A9B5F166}" srcId="{10E0AF1B-3E35-40A2-A706-0E04F76DC001}" destId="{E31CE13E-D69F-413C-A78D-CB6C5513F412}" srcOrd="2" destOrd="0" parTransId="{2E44586E-C99C-479D-B10E-DB2C5C5FFCFF}" sibTransId="{1C6C122C-8FDA-40EA-B3E9-EC4B98D4D84E}"/>
    <dgm:cxn modelId="{98536A0C-87FA-411C-B35A-79E588AF36D1}" srcId="{10E0AF1B-3E35-40A2-A706-0E04F76DC001}" destId="{0F77CACC-BACB-4C1B-A4F3-66B4908AFCC1}" srcOrd="3" destOrd="0" parTransId="{AABDCB07-C9BF-4F5B-B298-7851840E9E54}" sibTransId="{B9DF10DA-ED1B-4CF9-B81C-45F6DB3CDE20}"/>
    <dgm:cxn modelId="{0568BA7A-FE2E-4074-A7D9-4EE646B40BC2}" type="presOf" srcId="{D7F9AF76-4469-4429-AEAA-FA62F8CCF9AC}" destId="{18B2EBBA-F3B0-4E48-BF0B-479DA5562706}" srcOrd="0" destOrd="0" presId="urn:microsoft.com/office/officeart/2005/8/layout/list1"/>
    <dgm:cxn modelId="{2571D824-AB9D-42E6-BB74-41209C883AC7}" type="presParOf" srcId="{02A74329-3C3D-401D-B0AA-4A7F1CDA8D0B}" destId="{A9C7D624-A33B-40D0-A235-76D4910A146F}" srcOrd="0" destOrd="0" presId="urn:microsoft.com/office/officeart/2005/8/layout/list1"/>
    <dgm:cxn modelId="{ADE483B5-0F4E-43DB-A41E-36498CA4F4E8}" type="presParOf" srcId="{A9C7D624-A33B-40D0-A235-76D4910A146F}" destId="{18B2EBBA-F3B0-4E48-BF0B-479DA5562706}" srcOrd="0" destOrd="0" presId="urn:microsoft.com/office/officeart/2005/8/layout/list1"/>
    <dgm:cxn modelId="{B1D333A1-E495-4F44-B756-838532D0885D}" type="presParOf" srcId="{A9C7D624-A33B-40D0-A235-76D4910A146F}" destId="{FA3D2824-F4E6-40BD-9E5A-9E1A65B0DC5C}" srcOrd="1" destOrd="0" presId="urn:microsoft.com/office/officeart/2005/8/layout/list1"/>
    <dgm:cxn modelId="{E622ECC8-3C4C-4306-91F5-05A14EE1AFB6}" type="presParOf" srcId="{02A74329-3C3D-401D-B0AA-4A7F1CDA8D0B}" destId="{718B85A9-74EA-4FE7-9B9E-6AD4E66E7BE5}" srcOrd="1" destOrd="0" presId="urn:microsoft.com/office/officeart/2005/8/layout/list1"/>
    <dgm:cxn modelId="{A5CB7ECE-F167-4EA7-8A00-7924F085D5ED}" type="presParOf" srcId="{02A74329-3C3D-401D-B0AA-4A7F1CDA8D0B}" destId="{96A96571-BC41-451B-AD1A-D933A62EFD35}" srcOrd="2" destOrd="0" presId="urn:microsoft.com/office/officeart/2005/8/layout/list1"/>
    <dgm:cxn modelId="{2002B16A-64F0-4A79-933D-0CA203AF1FAC}" type="presParOf" srcId="{02A74329-3C3D-401D-B0AA-4A7F1CDA8D0B}" destId="{355C8084-7CA2-48FA-A748-E20601A5B12D}" srcOrd="3" destOrd="0" presId="urn:microsoft.com/office/officeart/2005/8/layout/list1"/>
    <dgm:cxn modelId="{C7A2B051-C51B-4BFE-858A-A4EFED208EEA}" type="presParOf" srcId="{02A74329-3C3D-401D-B0AA-4A7F1CDA8D0B}" destId="{FD693A9E-5DB8-4A53-BDC7-0492A5A14F1E}" srcOrd="4" destOrd="0" presId="urn:microsoft.com/office/officeart/2005/8/layout/list1"/>
    <dgm:cxn modelId="{E5E8DE04-9CFF-4E9F-9A76-533786A4DF8C}" type="presParOf" srcId="{FD693A9E-5DB8-4A53-BDC7-0492A5A14F1E}" destId="{472217BF-0BCF-469D-86C1-3289645B8120}" srcOrd="0" destOrd="0" presId="urn:microsoft.com/office/officeart/2005/8/layout/list1"/>
    <dgm:cxn modelId="{B5FF374F-E401-4732-B955-8E3B9DEA941D}" type="presParOf" srcId="{FD693A9E-5DB8-4A53-BDC7-0492A5A14F1E}" destId="{755694C0-0414-4F0E-93CF-C0609002B924}" srcOrd="1" destOrd="0" presId="urn:microsoft.com/office/officeart/2005/8/layout/list1"/>
    <dgm:cxn modelId="{5079E8D3-58D5-47DD-B86D-D5D880C79E8F}" type="presParOf" srcId="{02A74329-3C3D-401D-B0AA-4A7F1CDA8D0B}" destId="{074A7711-F40F-4E80-8B64-4931FC31A2A1}" srcOrd="5" destOrd="0" presId="urn:microsoft.com/office/officeart/2005/8/layout/list1"/>
    <dgm:cxn modelId="{8F2B4CE0-31E9-4825-B635-8B0C98E4D6E7}" type="presParOf" srcId="{02A74329-3C3D-401D-B0AA-4A7F1CDA8D0B}" destId="{35E30AFE-27A5-4400-8A49-EA7E99E9329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D770AC2-7F77-4CBE-AC66-DCB51983D4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1CAA07-372A-442C-8EEB-4D78DFC065FD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Web application redirects are very common</a:t>
          </a:r>
          <a:endParaRPr lang="en-US" dirty="0"/>
        </a:p>
      </dgm:t>
    </dgm:pt>
    <dgm:pt modelId="{94D3654C-CA11-4932-88FC-5BFC5FEAF4AF}" type="parTrans" cxnId="{B48A86E8-6D07-4C11-BA71-3955EEE600EE}">
      <dgm:prSet/>
      <dgm:spPr/>
      <dgm:t>
        <a:bodyPr/>
        <a:lstStyle/>
        <a:p>
          <a:endParaRPr lang="en-US"/>
        </a:p>
      </dgm:t>
    </dgm:pt>
    <dgm:pt modelId="{85866F3E-B42B-47FE-8498-795891432F28}" type="sibTrans" cxnId="{B48A86E8-6D07-4C11-BA71-3955EEE600EE}">
      <dgm:prSet/>
      <dgm:spPr/>
      <dgm:t>
        <a:bodyPr/>
        <a:lstStyle/>
        <a:p>
          <a:endParaRPr lang="en-US"/>
        </a:p>
      </dgm:t>
    </dgm:pt>
    <dgm:pt modelId="{36B659D2-1555-4DE8-89F6-F88932864E2D}">
      <dgm:prSet/>
      <dgm:spPr/>
      <dgm:t>
        <a:bodyPr/>
        <a:lstStyle/>
        <a:p>
          <a:r>
            <a:rPr lang="en-US" dirty="0" smtClean="0"/>
            <a:t>And frequently include user supplied parameters in the destination URL</a:t>
          </a:r>
        </a:p>
      </dgm:t>
    </dgm:pt>
    <dgm:pt modelId="{0B799272-71AE-45FA-8AAC-675BD31FE6F8}" type="parTrans" cxnId="{8188B2C3-322B-4C09-86F9-BC964BBA2BDB}">
      <dgm:prSet/>
      <dgm:spPr/>
      <dgm:t>
        <a:bodyPr/>
        <a:lstStyle/>
        <a:p>
          <a:endParaRPr lang="en-US"/>
        </a:p>
      </dgm:t>
    </dgm:pt>
    <dgm:pt modelId="{8EC9006A-E94C-462C-971D-ED946FA33354}" type="sibTrans" cxnId="{8188B2C3-322B-4C09-86F9-BC964BBA2BDB}">
      <dgm:prSet/>
      <dgm:spPr/>
      <dgm:t>
        <a:bodyPr/>
        <a:lstStyle/>
        <a:p>
          <a:endParaRPr lang="en-US"/>
        </a:p>
      </dgm:t>
    </dgm:pt>
    <dgm:pt modelId="{42D9F7D2-4CD4-4595-966E-E6EFEAF417AB}">
      <dgm:prSet/>
      <dgm:spPr/>
      <dgm:t>
        <a:bodyPr/>
        <a:lstStyle/>
        <a:p>
          <a:r>
            <a:rPr lang="en-US" dirty="0" smtClean="0"/>
            <a:t>If they aren’t validated, attacker can send victim to a site of their choice</a:t>
          </a:r>
        </a:p>
      </dgm:t>
    </dgm:pt>
    <dgm:pt modelId="{9B091BDB-DBC4-48F3-AE7C-12486CB28094}" type="parTrans" cxnId="{3C2E0EB9-C361-4FE8-9D4B-05910113D0B2}">
      <dgm:prSet/>
      <dgm:spPr/>
      <dgm:t>
        <a:bodyPr/>
        <a:lstStyle/>
        <a:p>
          <a:endParaRPr lang="en-US"/>
        </a:p>
      </dgm:t>
    </dgm:pt>
    <dgm:pt modelId="{8FF3B180-6974-4B13-8EFB-FC4FA55D3A5C}" type="sibTrans" cxnId="{3C2E0EB9-C361-4FE8-9D4B-05910113D0B2}">
      <dgm:prSet/>
      <dgm:spPr/>
      <dgm:t>
        <a:bodyPr/>
        <a:lstStyle/>
        <a:p>
          <a:endParaRPr lang="en-US"/>
        </a:p>
      </dgm:t>
    </dgm:pt>
    <dgm:pt modelId="{E90F77E3-7BD8-4006-B00E-34E43321C413}">
      <dgm:prSet custT="1"/>
      <dgm:spPr>
        <a:solidFill>
          <a:schemeClr val="accent2"/>
        </a:solidFill>
      </dgm:spPr>
      <dgm:t>
        <a:bodyPr/>
        <a:lstStyle/>
        <a:p>
          <a:r>
            <a:rPr lang="en-US" sz="1800" dirty="0" smtClean="0"/>
            <a:t>Forwards (</a:t>
          </a:r>
          <a:r>
            <a:rPr lang="en-US" sz="1400" dirty="0" smtClean="0"/>
            <a:t>aka Transfer in .NET</a:t>
          </a:r>
          <a:r>
            <a:rPr lang="en-US" sz="1800" dirty="0" smtClean="0"/>
            <a:t>) are common too</a:t>
          </a:r>
        </a:p>
      </dgm:t>
    </dgm:pt>
    <dgm:pt modelId="{D4768BFD-E20F-48C3-9F20-31B0E18A5CA9}" type="parTrans" cxnId="{232889ED-3339-4288-AB83-B265134AB6C6}">
      <dgm:prSet/>
      <dgm:spPr/>
      <dgm:t>
        <a:bodyPr/>
        <a:lstStyle/>
        <a:p>
          <a:endParaRPr lang="en-US"/>
        </a:p>
      </dgm:t>
    </dgm:pt>
    <dgm:pt modelId="{67579B1A-589F-4CEA-BE98-BB1A3B5A2ED3}" type="sibTrans" cxnId="{232889ED-3339-4288-AB83-B265134AB6C6}">
      <dgm:prSet/>
      <dgm:spPr/>
      <dgm:t>
        <a:bodyPr/>
        <a:lstStyle/>
        <a:p>
          <a:endParaRPr lang="en-US"/>
        </a:p>
      </dgm:t>
    </dgm:pt>
    <dgm:pt modelId="{97614980-C798-4E21-A63F-78068A03D4CF}">
      <dgm:prSet/>
      <dgm:spPr/>
      <dgm:t>
        <a:bodyPr/>
        <a:lstStyle/>
        <a:p>
          <a:r>
            <a:rPr lang="en-US" dirty="0" smtClean="0"/>
            <a:t>They internally send the request to a new page in the same application</a:t>
          </a:r>
        </a:p>
      </dgm:t>
    </dgm:pt>
    <dgm:pt modelId="{D0313E7C-0DDF-4C06-9A69-987DDA38517C}" type="parTrans" cxnId="{6EA2B77F-D808-4714-929C-8F4FD7025919}">
      <dgm:prSet/>
      <dgm:spPr/>
      <dgm:t>
        <a:bodyPr/>
        <a:lstStyle/>
        <a:p>
          <a:endParaRPr lang="en-US"/>
        </a:p>
      </dgm:t>
    </dgm:pt>
    <dgm:pt modelId="{304CD475-5837-4A8D-8067-684659AB4A44}" type="sibTrans" cxnId="{6EA2B77F-D808-4714-929C-8F4FD7025919}">
      <dgm:prSet/>
      <dgm:spPr/>
      <dgm:t>
        <a:bodyPr/>
        <a:lstStyle/>
        <a:p>
          <a:endParaRPr lang="en-US"/>
        </a:p>
      </dgm:t>
    </dgm:pt>
    <dgm:pt modelId="{B1BC917F-AFEF-450D-AF52-F37E9809B6C3}">
      <dgm:prSet/>
      <dgm:spPr/>
      <dgm:t>
        <a:bodyPr/>
        <a:lstStyle/>
        <a:p>
          <a:r>
            <a:rPr lang="en-US" dirty="0" smtClean="0"/>
            <a:t>Sometimes parameters define the target page</a:t>
          </a:r>
        </a:p>
      </dgm:t>
    </dgm:pt>
    <dgm:pt modelId="{3D772109-5CAD-4DC6-8776-F9BF576B6A95}" type="parTrans" cxnId="{9A0AF3F1-92D7-49D1-8360-125B153FC367}">
      <dgm:prSet/>
      <dgm:spPr/>
      <dgm:t>
        <a:bodyPr/>
        <a:lstStyle/>
        <a:p>
          <a:endParaRPr lang="en-US"/>
        </a:p>
      </dgm:t>
    </dgm:pt>
    <dgm:pt modelId="{F1E1530A-4A93-42AA-A590-F87C493349C9}" type="sibTrans" cxnId="{9A0AF3F1-92D7-49D1-8360-125B153FC367}">
      <dgm:prSet/>
      <dgm:spPr/>
      <dgm:t>
        <a:bodyPr/>
        <a:lstStyle/>
        <a:p>
          <a:endParaRPr lang="en-US"/>
        </a:p>
      </dgm:t>
    </dgm:pt>
    <dgm:pt modelId="{4F062FF8-DA3B-42BD-8EF5-92D1B1DBC446}">
      <dgm:prSet/>
      <dgm:spPr/>
      <dgm:t>
        <a:bodyPr/>
        <a:lstStyle/>
        <a:p>
          <a:r>
            <a:rPr lang="en-US" dirty="0" smtClean="0"/>
            <a:t>If not validated, attacker may be able to use </a:t>
          </a:r>
          <a:r>
            <a:rPr lang="en-US" dirty="0" err="1" smtClean="0"/>
            <a:t>unvalidated</a:t>
          </a:r>
          <a:r>
            <a:rPr lang="en-US" dirty="0" smtClean="0"/>
            <a:t> forward to bypass authentication or authorization checks</a:t>
          </a:r>
        </a:p>
      </dgm:t>
    </dgm:pt>
    <dgm:pt modelId="{2A6785BC-15F7-4B6B-8E51-826159EB5B4B}" type="parTrans" cxnId="{9BEAD05D-601C-40FF-BE48-E3A1D1317666}">
      <dgm:prSet/>
      <dgm:spPr/>
      <dgm:t>
        <a:bodyPr/>
        <a:lstStyle/>
        <a:p>
          <a:endParaRPr lang="en-US"/>
        </a:p>
      </dgm:t>
    </dgm:pt>
    <dgm:pt modelId="{BE8416F2-12DB-41DC-9812-3DE08419F5A6}" type="sibTrans" cxnId="{9BEAD05D-601C-40FF-BE48-E3A1D1317666}">
      <dgm:prSet/>
      <dgm:spPr/>
      <dgm:t>
        <a:bodyPr/>
        <a:lstStyle/>
        <a:p>
          <a:endParaRPr lang="en-US"/>
        </a:p>
      </dgm:t>
    </dgm:pt>
    <dgm:pt modelId="{ACD718EE-16B7-49AB-950A-0CE7C3F60711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Typical Impact</a:t>
          </a:r>
        </a:p>
      </dgm:t>
    </dgm:pt>
    <dgm:pt modelId="{0D69B4AF-2456-45D3-B878-B4AC373CB3FF}" type="parTrans" cxnId="{C6CAFB11-8BAE-422D-89C8-57072630FDD5}">
      <dgm:prSet/>
      <dgm:spPr/>
      <dgm:t>
        <a:bodyPr/>
        <a:lstStyle/>
        <a:p>
          <a:endParaRPr lang="en-US"/>
        </a:p>
      </dgm:t>
    </dgm:pt>
    <dgm:pt modelId="{D680E67F-B44F-4CDD-A1F7-CFFC2135D15F}" type="sibTrans" cxnId="{C6CAFB11-8BAE-422D-89C8-57072630FDD5}">
      <dgm:prSet/>
      <dgm:spPr/>
      <dgm:t>
        <a:bodyPr/>
        <a:lstStyle/>
        <a:p>
          <a:endParaRPr lang="en-US"/>
        </a:p>
      </dgm:t>
    </dgm:pt>
    <dgm:pt modelId="{5D8EF362-6786-4F15-80D1-A2291851F303}">
      <dgm:prSet/>
      <dgm:spPr/>
      <dgm:t>
        <a:bodyPr/>
        <a:lstStyle/>
        <a:p>
          <a:r>
            <a:rPr lang="en-US" dirty="0" smtClean="0"/>
            <a:t>Redirect victim to phishing or malware site</a:t>
          </a:r>
        </a:p>
      </dgm:t>
    </dgm:pt>
    <dgm:pt modelId="{A095B9AF-EE29-41F7-B5E2-D55CE789295E}" type="parTrans" cxnId="{BF5C3125-4AFA-47D9-952A-174283FF6EBC}">
      <dgm:prSet/>
      <dgm:spPr/>
      <dgm:t>
        <a:bodyPr/>
        <a:lstStyle/>
        <a:p>
          <a:endParaRPr lang="en-US"/>
        </a:p>
      </dgm:t>
    </dgm:pt>
    <dgm:pt modelId="{70682F13-BA80-40C4-AFA1-34AEB796D75E}" type="sibTrans" cxnId="{BF5C3125-4AFA-47D9-952A-174283FF6EBC}">
      <dgm:prSet/>
      <dgm:spPr/>
      <dgm:t>
        <a:bodyPr/>
        <a:lstStyle/>
        <a:p>
          <a:endParaRPr lang="en-US"/>
        </a:p>
      </dgm:t>
    </dgm:pt>
    <dgm:pt modelId="{D4C5227B-1A15-4436-9822-3694C5D6F4AE}">
      <dgm:prSet/>
      <dgm:spPr/>
      <dgm:t>
        <a:bodyPr/>
        <a:lstStyle/>
        <a:p>
          <a:r>
            <a:rPr lang="en-US" dirty="0" smtClean="0"/>
            <a:t>Attacker’s request is forwarded past security checks, allowing unauthorized function or data access</a:t>
          </a:r>
          <a:endParaRPr lang="en-US" dirty="0"/>
        </a:p>
      </dgm:t>
    </dgm:pt>
    <dgm:pt modelId="{F0BF14A2-A8C4-4B7C-9D69-38F1AAC22091}" type="parTrans" cxnId="{0CA3F38A-2177-4C72-91D8-CFCB9FA4CFE1}">
      <dgm:prSet/>
      <dgm:spPr/>
      <dgm:t>
        <a:bodyPr/>
        <a:lstStyle/>
        <a:p>
          <a:endParaRPr lang="en-US"/>
        </a:p>
      </dgm:t>
    </dgm:pt>
    <dgm:pt modelId="{C6A730C6-0961-47AF-B107-E37EA30FBD14}" type="sibTrans" cxnId="{0CA3F38A-2177-4C72-91D8-CFCB9FA4CFE1}">
      <dgm:prSet/>
      <dgm:spPr/>
      <dgm:t>
        <a:bodyPr/>
        <a:lstStyle/>
        <a:p>
          <a:endParaRPr lang="en-US"/>
        </a:p>
      </dgm:t>
    </dgm:pt>
    <dgm:pt modelId="{9CD7385B-C819-4000-96A3-B26CE6417179}" type="pres">
      <dgm:prSet presAssocID="{4D770AC2-7F77-4CBE-AC66-DCB51983D4F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DF76DC-FCD9-4393-982B-BC9E6E2C4928}" type="pres">
      <dgm:prSet presAssocID="{921CAA07-372A-442C-8EEB-4D78DFC065FD}" presName="parentLin" presStyleCnt="0"/>
      <dgm:spPr/>
    </dgm:pt>
    <dgm:pt modelId="{7AFB2E35-15E8-4828-8771-2FD506670641}" type="pres">
      <dgm:prSet presAssocID="{921CAA07-372A-442C-8EEB-4D78DFC065F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1A8D53A-045C-48B3-8F34-733007B211D3}" type="pres">
      <dgm:prSet presAssocID="{921CAA07-372A-442C-8EEB-4D78DFC065F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37CA45-9F49-4708-9891-64C4DAACA661}" type="pres">
      <dgm:prSet presAssocID="{921CAA07-372A-442C-8EEB-4D78DFC065FD}" presName="negativeSpace" presStyleCnt="0"/>
      <dgm:spPr/>
    </dgm:pt>
    <dgm:pt modelId="{64F40EA1-93B0-41A9-AB58-A512C231CA02}" type="pres">
      <dgm:prSet presAssocID="{921CAA07-372A-442C-8EEB-4D78DFC065FD}" presName="childText" presStyleLbl="conFgAcc1" presStyleIdx="0" presStyleCnt="3" custLinFactNeighborY="-24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BB101F-08AB-402B-B78A-27E5B8D17D36}" type="pres">
      <dgm:prSet presAssocID="{85866F3E-B42B-47FE-8498-795891432F28}" presName="spaceBetweenRectangles" presStyleCnt="0"/>
      <dgm:spPr/>
    </dgm:pt>
    <dgm:pt modelId="{04665652-1E69-46EB-9233-4EC9EAE6D3EB}" type="pres">
      <dgm:prSet presAssocID="{E90F77E3-7BD8-4006-B00E-34E43321C413}" presName="parentLin" presStyleCnt="0"/>
      <dgm:spPr/>
    </dgm:pt>
    <dgm:pt modelId="{0E4700F7-DB03-465B-9D0F-26E463512BE8}" type="pres">
      <dgm:prSet presAssocID="{E90F77E3-7BD8-4006-B00E-34E43321C41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13676CA-F308-4C84-A887-F499B3FF5A9B}" type="pres">
      <dgm:prSet presAssocID="{E90F77E3-7BD8-4006-B00E-34E43321C41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C4F2CF-0AEB-4902-AF42-02193A2A0C92}" type="pres">
      <dgm:prSet presAssocID="{E90F77E3-7BD8-4006-B00E-34E43321C413}" presName="negativeSpace" presStyleCnt="0"/>
      <dgm:spPr/>
    </dgm:pt>
    <dgm:pt modelId="{283E2ADF-9E12-4337-96DE-E31FAE70CFE0}" type="pres">
      <dgm:prSet presAssocID="{E90F77E3-7BD8-4006-B00E-34E43321C413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95F5BD-F977-49D6-96E6-F6E1F534E57D}" type="pres">
      <dgm:prSet presAssocID="{67579B1A-589F-4CEA-BE98-BB1A3B5A2ED3}" presName="spaceBetweenRectangles" presStyleCnt="0"/>
      <dgm:spPr/>
    </dgm:pt>
    <dgm:pt modelId="{9C726ADF-69A1-42F2-BEEC-C26E1AC6C767}" type="pres">
      <dgm:prSet presAssocID="{ACD718EE-16B7-49AB-950A-0CE7C3F60711}" presName="parentLin" presStyleCnt="0"/>
      <dgm:spPr/>
    </dgm:pt>
    <dgm:pt modelId="{491EF20B-4B96-4975-A899-4C4F423BB968}" type="pres">
      <dgm:prSet presAssocID="{ACD718EE-16B7-49AB-950A-0CE7C3F6071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16705340-0965-4EB0-9C8F-0B8BAEF7B685}" type="pres">
      <dgm:prSet presAssocID="{ACD718EE-16B7-49AB-950A-0CE7C3F6071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1154E8-020F-49DA-9CA7-16BD2698B012}" type="pres">
      <dgm:prSet presAssocID="{ACD718EE-16B7-49AB-950A-0CE7C3F60711}" presName="negativeSpace" presStyleCnt="0"/>
      <dgm:spPr/>
    </dgm:pt>
    <dgm:pt modelId="{3EE93D49-400E-44AF-8E6B-7B9430869BBE}" type="pres">
      <dgm:prSet presAssocID="{ACD718EE-16B7-49AB-950A-0CE7C3F60711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C42A47-B5FF-4E9A-97A7-EEF266CFF6D7}" type="presOf" srcId="{97614980-C798-4E21-A63F-78068A03D4CF}" destId="{283E2ADF-9E12-4337-96DE-E31FAE70CFE0}" srcOrd="0" destOrd="0" presId="urn:microsoft.com/office/officeart/2005/8/layout/list1"/>
    <dgm:cxn modelId="{6D974232-904B-49DB-B36C-477F5B6BF88F}" type="presOf" srcId="{4D770AC2-7F77-4CBE-AC66-DCB51983D4F8}" destId="{9CD7385B-C819-4000-96A3-B26CE6417179}" srcOrd="0" destOrd="0" presId="urn:microsoft.com/office/officeart/2005/8/layout/list1"/>
    <dgm:cxn modelId="{B48A86E8-6D07-4C11-BA71-3955EEE600EE}" srcId="{4D770AC2-7F77-4CBE-AC66-DCB51983D4F8}" destId="{921CAA07-372A-442C-8EEB-4D78DFC065FD}" srcOrd="0" destOrd="0" parTransId="{94D3654C-CA11-4932-88FC-5BFC5FEAF4AF}" sibTransId="{85866F3E-B42B-47FE-8498-795891432F28}"/>
    <dgm:cxn modelId="{8188B2C3-322B-4C09-86F9-BC964BBA2BDB}" srcId="{921CAA07-372A-442C-8EEB-4D78DFC065FD}" destId="{36B659D2-1555-4DE8-89F6-F88932864E2D}" srcOrd="0" destOrd="0" parTransId="{0B799272-71AE-45FA-8AAC-675BD31FE6F8}" sibTransId="{8EC9006A-E94C-462C-971D-ED946FA33354}"/>
    <dgm:cxn modelId="{9BEAD05D-601C-40FF-BE48-E3A1D1317666}" srcId="{E90F77E3-7BD8-4006-B00E-34E43321C413}" destId="{4F062FF8-DA3B-42BD-8EF5-92D1B1DBC446}" srcOrd="2" destOrd="0" parTransId="{2A6785BC-15F7-4B6B-8E51-826159EB5B4B}" sibTransId="{BE8416F2-12DB-41DC-9812-3DE08419F5A6}"/>
    <dgm:cxn modelId="{C25AC8DA-C241-4F28-9115-527A30D30D2C}" type="presOf" srcId="{4F062FF8-DA3B-42BD-8EF5-92D1B1DBC446}" destId="{283E2ADF-9E12-4337-96DE-E31FAE70CFE0}" srcOrd="0" destOrd="2" presId="urn:microsoft.com/office/officeart/2005/8/layout/list1"/>
    <dgm:cxn modelId="{AE8B3EB2-B8F9-403A-AA82-7BFF9B3BD875}" type="presOf" srcId="{E90F77E3-7BD8-4006-B00E-34E43321C413}" destId="{113676CA-F308-4C84-A887-F499B3FF5A9B}" srcOrd="1" destOrd="0" presId="urn:microsoft.com/office/officeart/2005/8/layout/list1"/>
    <dgm:cxn modelId="{AF2CC384-3FBF-4C24-9A84-E0A1B7CC83FE}" type="presOf" srcId="{42D9F7D2-4CD4-4595-966E-E6EFEAF417AB}" destId="{64F40EA1-93B0-41A9-AB58-A512C231CA02}" srcOrd="0" destOrd="1" presId="urn:microsoft.com/office/officeart/2005/8/layout/list1"/>
    <dgm:cxn modelId="{232889ED-3339-4288-AB83-B265134AB6C6}" srcId="{4D770AC2-7F77-4CBE-AC66-DCB51983D4F8}" destId="{E90F77E3-7BD8-4006-B00E-34E43321C413}" srcOrd="1" destOrd="0" parTransId="{D4768BFD-E20F-48C3-9F20-31B0E18A5CA9}" sibTransId="{67579B1A-589F-4CEA-BE98-BB1A3B5A2ED3}"/>
    <dgm:cxn modelId="{3C2E0EB9-C361-4FE8-9D4B-05910113D0B2}" srcId="{921CAA07-372A-442C-8EEB-4D78DFC065FD}" destId="{42D9F7D2-4CD4-4595-966E-E6EFEAF417AB}" srcOrd="1" destOrd="0" parTransId="{9B091BDB-DBC4-48F3-AE7C-12486CB28094}" sibTransId="{8FF3B180-6974-4B13-8EFB-FC4FA55D3A5C}"/>
    <dgm:cxn modelId="{125B5E43-4C46-4EF8-9216-EB668383EA3A}" type="presOf" srcId="{D4C5227B-1A15-4436-9822-3694C5D6F4AE}" destId="{3EE93D49-400E-44AF-8E6B-7B9430869BBE}" srcOrd="0" destOrd="1" presId="urn:microsoft.com/office/officeart/2005/8/layout/list1"/>
    <dgm:cxn modelId="{C6CAFB11-8BAE-422D-89C8-57072630FDD5}" srcId="{4D770AC2-7F77-4CBE-AC66-DCB51983D4F8}" destId="{ACD718EE-16B7-49AB-950A-0CE7C3F60711}" srcOrd="2" destOrd="0" parTransId="{0D69B4AF-2456-45D3-B878-B4AC373CB3FF}" sibTransId="{D680E67F-B44F-4CDD-A1F7-CFFC2135D15F}"/>
    <dgm:cxn modelId="{9A0AF3F1-92D7-49D1-8360-125B153FC367}" srcId="{E90F77E3-7BD8-4006-B00E-34E43321C413}" destId="{B1BC917F-AFEF-450D-AF52-F37E9809B6C3}" srcOrd="1" destOrd="0" parTransId="{3D772109-5CAD-4DC6-8776-F9BF576B6A95}" sibTransId="{F1E1530A-4A93-42AA-A590-F87C493349C9}"/>
    <dgm:cxn modelId="{53D96A5A-D15D-42A2-90A6-B54477BBE438}" type="presOf" srcId="{ACD718EE-16B7-49AB-950A-0CE7C3F60711}" destId="{16705340-0965-4EB0-9C8F-0B8BAEF7B685}" srcOrd="1" destOrd="0" presId="urn:microsoft.com/office/officeart/2005/8/layout/list1"/>
    <dgm:cxn modelId="{C0D13A4F-CA7D-48B1-9C7F-E4ACFB323F00}" type="presOf" srcId="{921CAA07-372A-442C-8EEB-4D78DFC065FD}" destId="{7AFB2E35-15E8-4828-8771-2FD506670641}" srcOrd="0" destOrd="0" presId="urn:microsoft.com/office/officeart/2005/8/layout/list1"/>
    <dgm:cxn modelId="{16D4E79A-BC06-4B89-BF72-6AB8108AE822}" type="presOf" srcId="{B1BC917F-AFEF-450D-AF52-F37E9809B6C3}" destId="{283E2ADF-9E12-4337-96DE-E31FAE70CFE0}" srcOrd="0" destOrd="1" presId="urn:microsoft.com/office/officeart/2005/8/layout/list1"/>
    <dgm:cxn modelId="{BF5C3125-4AFA-47D9-952A-174283FF6EBC}" srcId="{ACD718EE-16B7-49AB-950A-0CE7C3F60711}" destId="{5D8EF362-6786-4F15-80D1-A2291851F303}" srcOrd="0" destOrd="0" parTransId="{A095B9AF-EE29-41F7-B5E2-D55CE789295E}" sibTransId="{70682F13-BA80-40C4-AFA1-34AEB796D75E}"/>
    <dgm:cxn modelId="{6EA2B77F-D808-4714-929C-8F4FD7025919}" srcId="{E90F77E3-7BD8-4006-B00E-34E43321C413}" destId="{97614980-C798-4E21-A63F-78068A03D4CF}" srcOrd="0" destOrd="0" parTransId="{D0313E7C-0DDF-4C06-9A69-987DDA38517C}" sibTransId="{304CD475-5837-4A8D-8067-684659AB4A44}"/>
    <dgm:cxn modelId="{DF96A199-40E6-4DD3-B1D4-554E4EC6D933}" type="presOf" srcId="{921CAA07-372A-442C-8EEB-4D78DFC065FD}" destId="{81A8D53A-045C-48B3-8F34-733007B211D3}" srcOrd="1" destOrd="0" presId="urn:microsoft.com/office/officeart/2005/8/layout/list1"/>
    <dgm:cxn modelId="{0CA3F38A-2177-4C72-91D8-CFCB9FA4CFE1}" srcId="{ACD718EE-16B7-49AB-950A-0CE7C3F60711}" destId="{D4C5227B-1A15-4436-9822-3694C5D6F4AE}" srcOrd="1" destOrd="0" parTransId="{F0BF14A2-A8C4-4B7C-9D69-38F1AAC22091}" sibTransId="{C6A730C6-0961-47AF-B107-E37EA30FBD14}"/>
    <dgm:cxn modelId="{B032267B-FC47-4B06-8D5F-C2912FFEC4A3}" type="presOf" srcId="{36B659D2-1555-4DE8-89F6-F88932864E2D}" destId="{64F40EA1-93B0-41A9-AB58-A512C231CA02}" srcOrd="0" destOrd="0" presId="urn:microsoft.com/office/officeart/2005/8/layout/list1"/>
    <dgm:cxn modelId="{BA82339C-B413-47DF-B7FA-1FF2A8C85A63}" type="presOf" srcId="{E90F77E3-7BD8-4006-B00E-34E43321C413}" destId="{0E4700F7-DB03-465B-9D0F-26E463512BE8}" srcOrd="0" destOrd="0" presId="urn:microsoft.com/office/officeart/2005/8/layout/list1"/>
    <dgm:cxn modelId="{2790409F-C5EE-48B9-9049-6F978C18221D}" type="presOf" srcId="{5D8EF362-6786-4F15-80D1-A2291851F303}" destId="{3EE93D49-400E-44AF-8E6B-7B9430869BBE}" srcOrd="0" destOrd="0" presId="urn:microsoft.com/office/officeart/2005/8/layout/list1"/>
    <dgm:cxn modelId="{25FA228F-60FF-4688-92BC-53A0F00997E0}" type="presOf" srcId="{ACD718EE-16B7-49AB-950A-0CE7C3F60711}" destId="{491EF20B-4B96-4975-A899-4C4F423BB968}" srcOrd="0" destOrd="0" presId="urn:microsoft.com/office/officeart/2005/8/layout/list1"/>
    <dgm:cxn modelId="{91357316-708B-4D15-A7D4-AD33FE30459C}" type="presParOf" srcId="{9CD7385B-C819-4000-96A3-B26CE6417179}" destId="{EFDF76DC-FCD9-4393-982B-BC9E6E2C4928}" srcOrd="0" destOrd="0" presId="urn:microsoft.com/office/officeart/2005/8/layout/list1"/>
    <dgm:cxn modelId="{70CFE93E-C331-48D9-98EE-2BD898D81B9E}" type="presParOf" srcId="{EFDF76DC-FCD9-4393-982B-BC9E6E2C4928}" destId="{7AFB2E35-15E8-4828-8771-2FD506670641}" srcOrd="0" destOrd="0" presId="urn:microsoft.com/office/officeart/2005/8/layout/list1"/>
    <dgm:cxn modelId="{4E52F3A7-F45F-4E19-9A09-5D0DF298B272}" type="presParOf" srcId="{EFDF76DC-FCD9-4393-982B-BC9E6E2C4928}" destId="{81A8D53A-045C-48B3-8F34-733007B211D3}" srcOrd="1" destOrd="0" presId="urn:microsoft.com/office/officeart/2005/8/layout/list1"/>
    <dgm:cxn modelId="{CCE6BCF6-BD9D-4E05-BBE6-71659A19F386}" type="presParOf" srcId="{9CD7385B-C819-4000-96A3-B26CE6417179}" destId="{1537CA45-9F49-4708-9891-64C4DAACA661}" srcOrd="1" destOrd="0" presId="urn:microsoft.com/office/officeart/2005/8/layout/list1"/>
    <dgm:cxn modelId="{7B8B24EC-7DD8-435A-9BE9-14BDBF16E2D9}" type="presParOf" srcId="{9CD7385B-C819-4000-96A3-B26CE6417179}" destId="{64F40EA1-93B0-41A9-AB58-A512C231CA02}" srcOrd="2" destOrd="0" presId="urn:microsoft.com/office/officeart/2005/8/layout/list1"/>
    <dgm:cxn modelId="{CA095265-B716-4A80-95D2-80232531720B}" type="presParOf" srcId="{9CD7385B-C819-4000-96A3-B26CE6417179}" destId="{3EBB101F-08AB-402B-B78A-27E5B8D17D36}" srcOrd="3" destOrd="0" presId="urn:microsoft.com/office/officeart/2005/8/layout/list1"/>
    <dgm:cxn modelId="{50C0E697-50EF-4E3F-9EBE-6E0393EFBF74}" type="presParOf" srcId="{9CD7385B-C819-4000-96A3-B26CE6417179}" destId="{04665652-1E69-46EB-9233-4EC9EAE6D3EB}" srcOrd="4" destOrd="0" presId="urn:microsoft.com/office/officeart/2005/8/layout/list1"/>
    <dgm:cxn modelId="{B30A632E-E96A-4038-911A-6A974D713309}" type="presParOf" srcId="{04665652-1E69-46EB-9233-4EC9EAE6D3EB}" destId="{0E4700F7-DB03-465B-9D0F-26E463512BE8}" srcOrd="0" destOrd="0" presId="urn:microsoft.com/office/officeart/2005/8/layout/list1"/>
    <dgm:cxn modelId="{4CD9FCC0-92D3-4A66-962C-638A40106DC1}" type="presParOf" srcId="{04665652-1E69-46EB-9233-4EC9EAE6D3EB}" destId="{113676CA-F308-4C84-A887-F499B3FF5A9B}" srcOrd="1" destOrd="0" presId="urn:microsoft.com/office/officeart/2005/8/layout/list1"/>
    <dgm:cxn modelId="{B7B1EC45-41A0-4936-A416-FD02B329BF23}" type="presParOf" srcId="{9CD7385B-C819-4000-96A3-B26CE6417179}" destId="{E4C4F2CF-0AEB-4902-AF42-02193A2A0C92}" srcOrd="5" destOrd="0" presId="urn:microsoft.com/office/officeart/2005/8/layout/list1"/>
    <dgm:cxn modelId="{DA77D088-8194-47E8-AEDC-B8F8F3D8583A}" type="presParOf" srcId="{9CD7385B-C819-4000-96A3-B26CE6417179}" destId="{283E2ADF-9E12-4337-96DE-E31FAE70CFE0}" srcOrd="6" destOrd="0" presId="urn:microsoft.com/office/officeart/2005/8/layout/list1"/>
    <dgm:cxn modelId="{060324EB-6DAD-4F1E-AF70-F7F509EA72DC}" type="presParOf" srcId="{9CD7385B-C819-4000-96A3-B26CE6417179}" destId="{1295F5BD-F977-49D6-96E6-F6E1F534E57D}" srcOrd="7" destOrd="0" presId="urn:microsoft.com/office/officeart/2005/8/layout/list1"/>
    <dgm:cxn modelId="{DD213433-784C-4B9E-B79F-8580A4E44A23}" type="presParOf" srcId="{9CD7385B-C819-4000-96A3-B26CE6417179}" destId="{9C726ADF-69A1-42F2-BEEC-C26E1AC6C767}" srcOrd="8" destOrd="0" presId="urn:microsoft.com/office/officeart/2005/8/layout/list1"/>
    <dgm:cxn modelId="{2C6216CB-A4F9-46D9-BBA2-7B078687A2F6}" type="presParOf" srcId="{9C726ADF-69A1-42F2-BEEC-C26E1AC6C767}" destId="{491EF20B-4B96-4975-A899-4C4F423BB968}" srcOrd="0" destOrd="0" presId="urn:microsoft.com/office/officeart/2005/8/layout/list1"/>
    <dgm:cxn modelId="{765A338D-EFBF-408D-8122-E67E942DF60B}" type="presParOf" srcId="{9C726ADF-69A1-42F2-BEEC-C26E1AC6C767}" destId="{16705340-0965-4EB0-9C8F-0B8BAEF7B685}" srcOrd="1" destOrd="0" presId="urn:microsoft.com/office/officeart/2005/8/layout/list1"/>
    <dgm:cxn modelId="{417B66F8-A73B-450A-A587-04964A374CF1}" type="presParOf" srcId="{9CD7385B-C819-4000-96A3-B26CE6417179}" destId="{F51154E8-020F-49DA-9CA7-16BD2698B012}" srcOrd="9" destOrd="0" presId="urn:microsoft.com/office/officeart/2005/8/layout/list1"/>
    <dgm:cxn modelId="{79516351-E607-41A5-BE86-D9C1A158804D}" type="presParOf" srcId="{9CD7385B-C819-4000-96A3-B26CE6417179}" destId="{3EE93D49-400E-44AF-8E6B-7B9430869BB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E82DEDC-9068-45C1-B7F6-A99C0874467C}" type="doc">
      <dgm:prSet loTypeId="urn:microsoft.com/office/officeart/2005/8/layout/hierarchy4" loCatId="list" qsTypeId="urn:microsoft.com/office/officeart/2005/8/quickstyle/3d4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A245CDB-A4CC-4199-AECB-6901E56E8E46}">
      <dgm:prSet phldrT="[Text]" custT="1"/>
      <dgm:spPr>
        <a:xfrm>
          <a:off x="0" y="433514"/>
          <a:ext cx="8141345" cy="813483"/>
        </a:xfrm>
        <a:solidFill>
          <a:srgbClr val="659A2A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/>
        <a:lstStyle/>
        <a:p>
          <a:r>
            <a:rPr lang="en-US" sz="2400" b="1" dirty="0" smtClean="0">
              <a:solidFill>
                <a:srgbClr val="FFFFFF"/>
              </a:solidFill>
              <a:latin typeface="Tahoma"/>
              <a:ea typeface="+mn-ea"/>
              <a:cs typeface="+mn-cs"/>
            </a:rPr>
            <a:t>Custom Enterprise Web Application</a:t>
          </a:r>
          <a:endParaRPr lang="en-US" sz="2400" b="1" dirty="0">
            <a:solidFill>
              <a:srgbClr val="FFFFFF"/>
            </a:solidFill>
            <a:latin typeface="Tahoma"/>
            <a:ea typeface="+mn-ea"/>
            <a:cs typeface="+mn-cs"/>
          </a:endParaRPr>
        </a:p>
      </dgm:t>
    </dgm:pt>
    <dgm:pt modelId="{7EB04A94-2209-4CF5-A713-CCBB160D3930}" type="parTrans" cxnId="{385FCF19-75A7-4BFC-B852-C5E947A1C80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11F169A-0CB9-48C0-B69A-4451E700F836}" type="sibTrans" cxnId="{385FCF19-75A7-4BFC-B852-C5E947A1C80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15BFA12-3E27-42AC-BF96-CFD5284DFCD9}">
      <dgm:prSet phldrT="[Text]"/>
      <dgm:spPr>
        <a:xfrm>
          <a:off x="9240" y="2078070"/>
          <a:ext cx="558603" cy="2562070"/>
        </a:xfrm>
        <a:solidFill>
          <a:srgbClr val="33339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 vert="vert270"/>
        <a:lstStyle/>
        <a:p>
          <a:pPr algn="ctr"/>
          <a:r>
            <a:rPr lang="en-US" b="1" dirty="0" smtClean="0">
              <a:solidFill>
                <a:srgbClr val="FFFFFF"/>
              </a:solidFill>
              <a:latin typeface="Tahoma"/>
              <a:ea typeface="+mn-ea"/>
              <a:cs typeface="+mn-cs"/>
            </a:rPr>
            <a:t>Authenticator</a:t>
          </a:r>
          <a:endParaRPr lang="en-US" b="1" dirty="0">
            <a:solidFill>
              <a:srgbClr val="FFFFFF"/>
            </a:solidFill>
            <a:latin typeface="Tahoma"/>
            <a:ea typeface="+mn-ea"/>
            <a:cs typeface="+mn-cs"/>
          </a:endParaRPr>
        </a:p>
      </dgm:t>
    </dgm:pt>
    <dgm:pt modelId="{5E1FC6EE-D18A-4A00-B4A2-F883630B05D5}" type="parTrans" cxnId="{954B135A-2C9A-4A7F-9EAF-BEF816725647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4AA2EE3-DB9C-45D6-ACC2-2E48977A2797}" type="sibTrans" cxnId="{954B135A-2C9A-4A7F-9EAF-BEF816725647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74E7D08-880A-400C-BA20-3B667022FD34}">
      <dgm:prSet phldrT="[Text]"/>
      <dgm:spPr>
        <a:xfrm>
          <a:off x="591305" y="2078070"/>
          <a:ext cx="558603" cy="2562070"/>
        </a:xfrm>
        <a:solidFill>
          <a:srgbClr val="33339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 vert="vert270"/>
        <a:lstStyle/>
        <a:p>
          <a:pPr algn="ctr"/>
          <a:r>
            <a:rPr lang="en-US" b="1" dirty="0" smtClean="0">
              <a:solidFill>
                <a:srgbClr val="FFFFFF"/>
              </a:solidFill>
              <a:latin typeface="Tahoma"/>
              <a:ea typeface="+mn-ea"/>
              <a:cs typeface="+mn-cs"/>
            </a:rPr>
            <a:t>User</a:t>
          </a:r>
          <a:endParaRPr lang="en-US" b="1" dirty="0">
            <a:solidFill>
              <a:srgbClr val="FFFFFF"/>
            </a:solidFill>
            <a:latin typeface="Tahoma"/>
            <a:ea typeface="+mn-ea"/>
            <a:cs typeface="+mn-cs"/>
          </a:endParaRPr>
        </a:p>
      </dgm:t>
    </dgm:pt>
    <dgm:pt modelId="{D9AB2B17-773B-4C16-B3D6-BB0EE14F150F}" type="parTrans" cxnId="{6DC500A6-DBB4-4159-8443-5C1EA77A0A0D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FBF7DEC-8C31-4149-BBF2-6E0ABC809E13}" type="sibTrans" cxnId="{6DC500A6-DBB4-4159-8443-5C1EA77A0A0D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767E1ED-1E1B-4B46-B813-FA19FBF83379}">
      <dgm:prSet phldrT="[Text]"/>
      <dgm:spPr>
        <a:xfrm>
          <a:off x="1173370" y="2078070"/>
          <a:ext cx="558603" cy="2562070"/>
        </a:xfrm>
        <a:solidFill>
          <a:srgbClr val="33339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 vert="vert270"/>
        <a:lstStyle/>
        <a:p>
          <a:pPr algn="ctr"/>
          <a:r>
            <a:rPr lang="en-US" b="1" dirty="0" err="1" smtClean="0">
              <a:solidFill>
                <a:srgbClr val="FFFFFF"/>
              </a:solidFill>
              <a:latin typeface="Tahoma"/>
              <a:ea typeface="+mn-ea"/>
              <a:cs typeface="+mn-cs"/>
            </a:rPr>
            <a:t>AccessController</a:t>
          </a:r>
          <a:endParaRPr lang="en-US" b="1" dirty="0">
            <a:solidFill>
              <a:srgbClr val="FFFFFF"/>
            </a:solidFill>
            <a:latin typeface="Tahoma"/>
            <a:ea typeface="+mn-ea"/>
            <a:cs typeface="+mn-cs"/>
          </a:endParaRPr>
        </a:p>
      </dgm:t>
    </dgm:pt>
    <dgm:pt modelId="{50973A03-FF97-417F-ABCF-39BF49CC7821}" type="parTrans" cxnId="{7774AA85-A667-403D-9BB6-BD2EFA470E8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E442838-4B8A-4AFE-9526-D09B68534943}" type="sibTrans" cxnId="{7774AA85-A667-403D-9BB6-BD2EFA470E8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75A6E7C-DEB5-41B6-B6EA-9864FEF7DAFC}">
      <dgm:prSet phldrT="[Text]"/>
      <dgm:spPr>
        <a:xfrm>
          <a:off x="1755435" y="2078070"/>
          <a:ext cx="558603" cy="2562070"/>
        </a:xfrm>
        <a:solidFill>
          <a:srgbClr val="33339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 vert="vert270"/>
        <a:lstStyle/>
        <a:p>
          <a:pPr algn="ctr"/>
          <a:r>
            <a:rPr lang="en-US" b="1" dirty="0" err="1" smtClean="0">
              <a:solidFill>
                <a:srgbClr val="FFFFFF"/>
              </a:solidFill>
              <a:latin typeface="Tahoma"/>
              <a:ea typeface="+mn-ea"/>
              <a:cs typeface="+mn-cs"/>
            </a:rPr>
            <a:t>AccessReferenceMap</a:t>
          </a:r>
          <a:endParaRPr lang="en-US" b="1" dirty="0">
            <a:solidFill>
              <a:srgbClr val="FFFFFF"/>
            </a:solidFill>
            <a:latin typeface="Tahoma"/>
            <a:ea typeface="+mn-ea"/>
            <a:cs typeface="+mn-cs"/>
          </a:endParaRPr>
        </a:p>
      </dgm:t>
    </dgm:pt>
    <dgm:pt modelId="{16846935-2905-43EA-9F5D-8975EA56DDEB}" type="parTrans" cxnId="{289819E4-1300-4D3B-AD96-2E3D02ADECE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82CDB7E-779E-4AE5-AD5A-7AD1FDDDB8CD}" type="sibTrans" cxnId="{289819E4-1300-4D3B-AD96-2E3D02ADECE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CF48BD0-D5F1-4B6F-8858-AF8418D6911D}">
      <dgm:prSet phldrT="[Text]"/>
      <dgm:spPr>
        <a:xfrm>
          <a:off x="2337500" y="2078070"/>
          <a:ext cx="558603" cy="2562070"/>
        </a:xfrm>
        <a:solidFill>
          <a:srgbClr val="33339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 vert="vert270"/>
        <a:lstStyle/>
        <a:p>
          <a:pPr algn="ctr"/>
          <a:r>
            <a:rPr lang="en-US" b="1" dirty="0" err="1" smtClean="0">
              <a:solidFill>
                <a:srgbClr val="FFFFFF"/>
              </a:solidFill>
              <a:latin typeface="Tahoma"/>
              <a:ea typeface="+mn-ea"/>
              <a:cs typeface="+mn-cs"/>
            </a:rPr>
            <a:t>Validator</a:t>
          </a:r>
          <a:endParaRPr lang="en-US" b="1" dirty="0">
            <a:solidFill>
              <a:srgbClr val="FFFFFF"/>
            </a:solidFill>
            <a:latin typeface="Tahoma"/>
            <a:ea typeface="+mn-ea"/>
            <a:cs typeface="+mn-cs"/>
          </a:endParaRPr>
        </a:p>
      </dgm:t>
    </dgm:pt>
    <dgm:pt modelId="{2FB7C4B9-6DAC-4AC3-919B-FEA23A8EA9EF}" type="parTrans" cxnId="{553F1B01-BEBA-452E-8131-10CC8F234C4D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ED67663-10E4-4AA4-BE17-6931FE196688}" type="sibTrans" cxnId="{553F1B01-BEBA-452E-8131-10CC8F234C4D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C63D56C-24BB-41C1-B380-8365321B5833}">
      <dgm:prSet phldrT="[Text]"/>
      <dgm:spPr>
        <a:xfrm>
          <a:off x="2919566" y="2078070"/>
          <a:ext cx="558603" cy="2562070"/>
        </a:xfrm>
        <a:solidFill>
          <a:srgbClr val="33339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 vert="vert270"/>
        <a:lstStyle/>
        <a:p>
          <a:pPr algn="ctr"/>
          <a:r>
            <a:rPr lang="en-US" b="1" dirty="0" smtClean="0">
              <a:solidFill>
                <a:srgbClr val="FFFFFF"/>
              </a:solidFill>
              <a:latin typeface="Tahoma"/>
              <a:ea typeface="+mn-ea"/>
              <a:cs typeface="+mn-cs"/>
            </a:rPr>
            <a:t>Encoder</a:t>
          </a:r>
          <a:endParaRPr lang="en-US" b="1" dirty="0">
            <a:solidFill>
              <a:srgbClr val="FFFFFF"/>
            </a:solidFill>
            <a:latin typeface="Tahoma"/>
            <a:ea typeface="+mn-ea"/>
            <a:cs typeface="+mn-cs"/>
          </a:endParaRPr>
        </a:p>
      </dgm:t>
    </dgm:pt>
    <dgm:pt modelId="{107AEE38-BDD6-4766-984F-BFB74FAE9707}" type="parTrans" cxnId="{F1965135-D79D-4308-8485-F37F651297F2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44CC2A8-3F17-41F8-8096-CFF2A44E41E9}" type="sibTrans" cxnId="{F1965135-D79D-4308-8485-F37F651297F2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2FE1027-6E85-41C8-9A4C-E420DCBC52A7}">
      <dgm:prSet phldrT="[Text]"/>
      <dgm:spPr>
        <a:xfrm>
          <a:off x="3501631" y="2078070"/>
          <a:ext cx="558603" cy="2562070"/>
        </a:xfrm>
        <a:solidFill>
          <a:srgbClr val="33339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 vert="vert270"/>
        <a:lstStyle/>
        <a:p>
          <a:pPr algn="ctr"/>
          <a:r>
            <a:rPr lang="en-US" b="1" dirty="0" err="1" smtClean="0">
              <a:solidFill>
                <a:srgbClr val="FFFFFF"/>
              </a:solidFill>
              <a:latin typeface="Tahoma"/>
              <a:ea typeface="+mn-ea"/>
              <a:cs typeface="+mn-cs"/>
            </a:rPr>
            <a:t>HTTPUtilities</a:t>
          </a:r>
          <a:endParaRPr lang="en-US" b="1" dirty="0">
            <a:solidFill>
              <a:srgbClr val="FFFFFF"/>
            </a:solidFill>
            <a:latin typeface="Tahoma"/>
            <a:ea typeface="+mn-ea"/>
            <a:cs typeface="+mn-cs"/>
          </a:endParaRPr>
        </a:p>
      </dgm:t>
    </dgm:pt>
    <dgm:pt modelId="{F207EFD8-D533-43C4-87F1-D6A3ADE62B83}" type="parTrans" cxnId="{34BFEB77-783F-44B4-8ABB-F01626B0B0CE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33858E58-4122-42DC-9867-732D6D01710F}" type="sibTrans" cxnId="{34BFEB77-783F-44B4-8ABB-F01626B0B0CE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5CCDD8B-FC74-4449-A6C4-AE1EE95D10FB}">
      <dgm:prSet phldrT="[Text]"/>
      <dgm:spPr>
        <a:xfrm>
          <a:off x="4083696" y="2078070"/>
          <a:ext cx="558603" cy="2562070"/>
        </a:xfrm>
        <a:solidFill>
          <a:srgbClr val="33339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 vert="vert270"/>
        <a:lstStyle/>
        <a:p>
          <a:pPr algn="ctr"/>
          <a:r>
            <a:rPr lang="en-US" b="1" dirty="0" err="1" smtClean="0">
              <a:solidFill>
                <a:srgbClr val="FFFFFF"/>
              </a:solidFill>
              <a:latin typeface="Tahoma"/>
              <a:ea typeface="+mn-ea"/>
              <a:cs typeface="+mn-cs"/>
            </a:rPr>
            <a:t>Encryptor</a:t>
          </a:r>
          <a:endParaRPr lang="en-US" b="1" dirty="0">
            <a:solidFill>
              <a:srgbClr val="FFFFFF"/>
            </a:solidFill>
            <a:latin typeface="Tahoma"/>
            <a:ea typeface="+mn-ea"/>
            <a:cs typeface="+mn-cs"/>
          </a:endParaRPr>
        </a:p>
      </dgm:t>
    </dgm:pt>
    <dgm:pt modelId="{05D17C0D-84AD-49BF-B370-44FE2124E299}" type="parTrans" cxnId="{95D4A454-C02B-49B9-BAAF-E254ECB3A69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305D0CA-6C1D-4CC7-8102-C8936A6411C0}" type="sibTrans" cxnId="{95D4A454-C02B-49B9-BAAF-E254ECB3A69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71D04F8E-BF58-4724-A086-E9FA378F94A9}">
      <dgm:prSet phldrT="[Text]"/>
      <dgm:spPr>
        <a:xfrm>
          <a:off x="4665761" y="2078070"/>
          <a:ext cx="558603" cy="2562070"/>
        </a:xfrm>
        <a:solidFill>
          <a:srgbClr val="33339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 vert="vert270"/>
        <a:lstStyle/>
        <a:p>
          <a:pPr algn="ctr"/>
          <a:r>
            <a:rPr lang="en-US" b="1" dirty="0" err="1" smtClean="0">
              <a:solidFill>
                <a:srgbClr val="FFFFFF"/>
              </a:solidFill>
              <a:latin typeface="Tahoma"/>
              <a:ea typeface="+mn-ea"/>
              <a:cs typeface="+mn-cs"/>
            </a:rPr>
            <a:t>EncryptedProperties</a:t>
          </a:r>
          <a:endParaRPr lang="en-US" b="1" dirty="0">
            <a:solidFill>
              <a:srgbClr val="FFFFFF"/>
            </a:solidFill>
            <a:latin typeface="Tahoma"/>
            <a:ea typeface="+mn-ea"/>
            <a:cs typeface="+mn-cs"/>
          </a:endParaRPr>
        </a:p>
      </dgm:t>
    </dgm:pt>
    <dgm:pt modelId="{E158F2CD-2C13-4D0E-8A0B-0947BFC49B39}" type="parTrans" cxnId="{69C4138F-4003-428C-B60C-8317E1A83554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3678F31-B60E-4973-AD91-803211A79E49}" type="sibTrans" cxnId="{69C4138F-4003-428C-B60C-8317E1A83554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0295E24-C12C-44E8-A1AA-81E139E8C686}">
      <dgm:prSet phldrT="[Text]"/>
      <dgm:spPr>
        <a:xfrm>
          <a:off x="5247827" y="2078070"/>
          <a:ext cx="558603" cy="2562070"/>
        </a:xfrm>
        <a:solidFill>
          <a:srgbClr val="33339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 vert="vert270"/>
        <a:lstStyle/>
        <a:p>
          <a:pPr algn="ctr"/>
          <a:r>
            <a:rPr lang="en-US" b="1" dirty="0" smtClean="0">
              <a:solidFill>
                <a:srgbClr val="FFFFFF"/>
              </a:solidFill>
              <a:latin typeface="Tahoma"/>
              <a:ea typeface="+mn-ea"/>
              <a:cs typeface="+mn-cs"/>
            </a:rPr>
            <a:t>Randomizer</a:t>
          </a:r>
          <a:endParaRPr lang="en-US" b="1" dirty="0">
            <a:solidFill>
              <a:srgbClr val="FFFFFF"/>
            </a:solidFill>
            <a:latin typeface="Tahoma"/>
            <a:ea typeface="+mn-ea"/>
            <a:cs typeface="+mn-cs"/>
          </a:endParaRPr>
        </a:p>
      </dgm:t>
    </dgm:pt>
    <dgm:pt modelId="{7A5B7810-9249-4C8A-9BBF-10F254A4B485}" type="parTrans" cxnId="{D49C8A82-7903-4F20-A28B-3F40DAF6C6D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8938B07-AA6A-4BCA-8EF1-015571AE360F}" type="sibTrans" cxnId="{D49C8A82-7903-4F20-A28B-3F40DAF6C6D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F62263B-AC40-4C2E-AF55-E373E63BA1B5}">
      <dgm:prSet phldrT="[Text]"/>
      <dgm:spPr>
        <a:xfrm>
          <a:off x="6411957" y="2078070"/>
          <a:ext cx="558603" cy="2562070"/>
        </a:xfrm>
        <a:solidFill>
          <a:srgbClr val="33339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 vert="vert270"/>
        <a:lstStyle/>
        <a:p>
          <a:pPr algn="ctr"/>
          <a:r>
            <a:rPr lang="en-US" b="1" dirty="0" smtClean="0">
              <a:solidFill>
                <a:srgbClr val="FFFFFF"/>
              </a:solidFill>
              <a:latin typeface="Tahoma"/>
              <a:ea typeface="+mn-ea"/>
              <a:cs typeface="+mn-cs"/>
            </a:rPr>
            <a:t>Logger</a:t>
          </a:r>
          <a:endParaRPr lang="en-US" b="1" dirty="0">
            <a:solidFill>
              <a:srgbClr val="FFFFFF"/>
            </a:solidFill>
            <a:latin typeface="Tahoma"/>
            <a:ea typeface="+mn-ea"/>
            <a:cs typeface="+mn-cs"/>
          </a:endParaRPr>
        </a:p>
      </dgm:t>
    </dgm:pt>
    <dgm:pt modelId="{8D4C8D3D-BE30-49F2-9520-4CDF78540225}" type="parTrans" cxnId="{C03591FC-93F0-46E9-A7FD-0F0EF9F17C9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E1E98E4E-AC97-4B6C-8D26-86529E65ECAE}" type="sibTrans" cxnId="{C03591FC-93F0-46E9-A7FD-0F0EF9F17C9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CC54787-A8A5-4ED0-9C44-DCA661B7E70A}">
      <dgm:prSet phldrT="[Text]"/>
      <dgm:spPr>
        <a:xfrm>
          <a:off x="6994022" y="2078070"/>
          <a:ext cx="558603" cy="2562070"/>
        </a:xfrm>
        <a:solidFill>
          <a:srgbClr val="33339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 vert="vert270"/>
        <a:lstStyle/>
        <a:p>
          <a:pPr algn="ctr"/>
          <a:r>
            <a:rPr lang="en-US" b="1" dirty="0" err="1" smtClean="0">
              <a:solidFill>
                <a:srgbClr val="FFFFFF"/>
              </a:solidFill>
              <a:latin typeface="Tahoma"/>
              <a:ea typeface="+mn-ea"/>
              <a:cs typeface="+mn-cs"/>
            </a:rPr>
            <a:t>IntrusionDetector</a:t>
          </a:r>
          <a:endParaRPr lang="en-US" b="1" dirty="0">
            <a:solidFill>
              <a:srgbClr val="FFFFFF"/>
            </a:solidFill>
            <a:latin typeface="Tahoma"/>
            <a:ea typeface="+mn-ea"/>
            <a:cs typeface="+mn-cs"/>
          </a:endParaRPr>
        </a:p>
      </dgm:t>
    </dgm:pt>
    <dgm:pt modelId="{639EC182-C11A-4029-8B93-7E0FAB5768A6}" type="parTrans" cxnId="{A99D3657-DBF6-46E4-B40F-F90172C9C3C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BDBB7BE-0A92-47EC-A9C5-C6EE7E76A9ED}" type="sibTrans" cxnId="{A99D3657-DBF6-46E4-B40F-F90172C9C3C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95CFFFC-7BAB-471D-AD57-E8B1AD48F67F}">
      <dgm:prSet phldrT="[Text]" custT="1"/>
      <dgm:spPr>
        <a:xfrm>
          <a:off x="0" y="1284636"/>
          <a:ext cx="8125451" cy="757988"/>
        </a:xfrm>
        <a:solidFill>
          <a:srgbClr val="2D2D8A">
            <a:lumMod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/>
        <a:lstStyle/>
        <a:p>
          <a:r>
            <a:rPr lang="en-US" sz="2400" b="1" dirty="0" smtClean="0">
              <a:solidFill>
                <a:srgbClr val="FFFFFF"/>
              </a:solidFill>
              <a:latin typeface="Tahoma"/>
              <a:ea typeface="+mn-ea"/>
              <a:cs typeface="+mn-cs"/>
            </a:rPr>
            <a:t>OWASP Enterprise Security API</a:t>
          </a:r>
          <a:endParaRPr lang="en-US" sz="2400" b="1" dirty="0">
            <a:solidFill>
              <a:srgbClr val="FFFFFF"/>
            </a:solidFill>
            <a:latin typeface="Tahoma"/>
            <a:ea typeface="+mn-ea"/>
            <a:cs typeface="+mn-cs"/>
          </a:endParaRPr>
        </a:p>
      </dgm:t>
    </dgm:pt>
    <dgm:pt modelId="{E6497C19-BF58-485E-BCF6-FE1E89D14420}" type="parTrans" cxnId="{D13628B0-D068-43BE-8DB4-D2D51E90EC39}">
      <dgm:prSet/>
      <dgm:spPr/>
      <dgm:t>
        <a:bodyPr/>
        <a:lstStyle/>
        <a:p>
          <a:endParaRPr lang="en-US"/>
        </a:p>
      </dgm:t>
    </dgm:pt>
    <dgm:pt modelId="{0F55AB7D-2025-4D24-A81B-1FF586E20B02}" type="sibTrans" cxnId="{D13628B0-D068-43BE-8DB4-D2D51E90EC39}">
      <dgm:prSet/>
      <dgm:spPr/>
      <dgm:t>
        <a:bodyPr/>
        <a:lstStyle/>
        <a:p>
          <a:endParaRPr lang="en-US"/>
        </a:p>
      </dgm:t>
    </dgm:pt>
    <dgm:pt modelId="{E1B40A93-19AB-49DF-A670-4FA216E99E9E}">
      <dgm:prSet phldrT="[Text]"/>
      <dgm:spPr>
        <a:xfrm>
          <a:off x="5829892" y="2078070"/>
          <a:ext cx="558603" cy="2562070"/>
        </a:xfrm>
        <a:solidFill>
          <a:srgbClr val="33339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 vert="vert270"/>
        <a:lstStyle/>
        <a:p>
          <a:pPr algn="ctr"/>
          <a:r>
            <a:rPr lang="en-US" b="1" dirty="0" smtClean="0">
              <a:solidFill>
                <a:srgbClr val="FFFFFF"/>
              </a:solidFill>
              <a:latin typeface="Tahoma"/>
              <a:ea typeface="+mn-ea"/>
              <a:cs typeface="+mn-cs"/>
            </a:rPr>
            <a:t>Exception Handling</a:t>
          </a:r>
          <a:endParaRPr lang="en-US" b="1" dirty="0">
            <a:solidFill>
              <a:srgbClr val="FFFFFF"/>
            </a:solidFill>
            <a:latin typeface="Tahoma"/>
            <a:ea typeface="+mn-ea"/>
            <a:cs typeface="+mn-cs"/>
          </a:endParaRPr>
        </a:p>
      </dgm:t>
    </dgm:pt>
    <dgm:pt modelId="{EE75EC45-B608-4415-98C5-B3379DE171BD}" type="parTrans" cxnId="{5DFDB74A-F18A-411B-9095-7FC06B28A86E}">
      <dgm:prSet/>
      <dgm:spPr/>
      <dgm:t>
        <a:bodyPr/>
        <a:lstStyle/>
        <a:p>
          <a:endParaRPr lang="en-US"/>
        </a:p>
      </dgm:t>
    </dgm:pt>
    <dgm:pt modelId="{89EE1E44-96F7-4122-B1C4-E354B53F37F6}" type="sibTrans" cxnId="{5DFDB74A-F18A-411B-9095-7FC06B28A86E}">
      <dgm:prSet/>
      <dgm:spPr/>
      <dgm:t>
        <a:bodyPr/>
        <a:lstStyle/>
        <a:p>
          <a:endParaRPr lang="en-US"/>
        </a:p>
      </dgm:t>
    </dgm:pt>
    <dgm:pt modelId="{A0902E7D-F490-4471-BBF9-8AE9A1718076}">
      <dgm:prSet phldrT="[Text]"/>
      <dgm:spPr>
        <a:xfrm>
          <a:off x="7576088" y="2078070"/>
          <a:ext cx="558603" cy="2562070"/>
        </a:xfrm>
        <a:solidFill>
          <a:srgbClr val="33339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 vert="vert270"/>
        <a:lstStyle/>
        <a:p>
          <a:pPr algn="ctr"/>
          <a:r>
            <a:rPr lang="en-US" b="1" dirty="0" err="1" smtClean="0">
              <a:solidFill>
                <a:srgbClr val="FFFFFF"/>
              </a:solidFill>
              <a:latin typeface="Tahoma"/>
              <a:ea typeface="+mn-ea"/>
              <a:cs typeface="+mn-cs"/>
            </a:rPr>
            <a:t>SecurityConfiguration</a:t>
          </a:r>
          <a:endParaRPr lang="en-US" b="1" dirty="0">
            <a:solidFill>
              <a:srgbClr val="FFFFFF"/>
            </a:solidFill>
            <a:latin typeface="Tahoma"/>
            <a:ea typeface="+mn-ea"/>
            <a:cs typeface="+mn-cs"/>
          </a:endParaRPr>
        </a:p>
      </dgm:t>
    </dgm:pt>
    <dgm:pt modelId="{AAF9A447-C050-4CCC-97A7-A32F74160BB6}" type="parTrans" cxnId="{185BE467-E63B-4408-A1D3-EDFE3DBA812A}">
      <dgm:prSet/>
      <dgm:spPr/>
      <dgm:t>
        <a:bodyPr/>
        <a:lstStyle/>
        <a:p>
          <a:endParaRPr lang="en-US"/>
        </a:p>
      </dgm:t>
    </dgm:pt>
    <dgm:pt modelId="{0B8DCFF7-FE61-4AA2-935A-FEECACC54769}" type="sibTrans" cxnId="{185BE467-E63B-4408-A1D3-EDFE3DBA812A}">
      <dgm:prSet/>
      <dgm:spPr/>
      <dgm:t>
        <a:bodyPr/>
        <a:lstStyle/>
        <a:p>
          <a:endParaRPr lang="en-US"/>
        </a:p>
      </dgm:t>
    </dgm:pt>
    <dgm:pt modelId="{82A7DFC0-2659-4EB1-AE8C-10B820A79A75}" type="pres">
      <dgm:prSet presAssocID="{5E82DEDC-9068-45C1-B7F6-A99C0874467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78559F7-1EF3-459C-B796-F5DB45EF90A4}" type="pres">
      <dgm:prSet presAssocID="{5A245CDB-A4CC-4199-AECB-6901E56E8E46}" presName="vertOne" presStyleCnt="0"/>
      <dgm:spPr/>
    </dgm:pt>
    <dgm:pt modelId="{CC5E8D77-A450-48C2-8A88-CD223B4541FB}" type="pres">
      <dgm:prSet presAssocID="{5A245CDB-A4CC-4199-AECB-6901E56E8E46}" presName="txOne" presStyleLbl="node0" presStyleIdx="0" presStyleCnt="1" custScaleY="31751" custLinFactY="6969" custLinFactNeighborX="-27" custLinFactNeighborY="100000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3A540078-9FD2-4274-A421-2162FD130B0B}" type="pres">
      <dgm:prSet presAssocID="{5A245CDB-A4CC-4199-AECB-6901E56E8E46}" presName="parTransOne" presStyleCnt="0"/>
      <dgm:spPr/>
    </dgm:pt>
    <dgm:pt modelId="{75ADFA90-4484-4A3C-9C5F-E3BF0AC3E36C}" type="pres">
      <dgm:prSet presAssocID="{5A245CDB-A4CC-4199-AECB-6901E56E8E46}" presName="horzOne" presStyleCnt="0"/>
      <dgm:spPr/>
    </dgm:pt>
    <dgm:pt modelId="{E2A21602-BD6A-46CB-BE10-DB6C89C42D43}" type="pres">
      <dgm:prSet presAssocID="{C95CFFFC-7BAB-471D-AD57-E8B1AD48F67F}" presName="vertTwo" presStyleCnt="0"/>
      <dgm:spPr/>
    </dgm:pt>
    <dgm:pt modelId="{B2BCDAB2-FFE4-478F-8E30-EC5D46553CCE}" type="pres">
      <dgm:prSet presAssocID="{C95CFFFC-7BAB-471D-AD57-E8B1AD48F67F}" presName="txTwo" presStyleLbl="node2" presStyleIdx="0" presStyleCnt="1" custScaleY="29585" custLinFactNeighborX="-125" custLinFactNeighborY="85914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73370E9B-187B-41B4-B0AC-EFEA393F3DE9}" type="pres">
      <dgm:prSet presAssocID="{C95CFFFC-7BAB-471D-AD57-E8B1AD48F67F}" presName="parTransTwo" presStyleCnt="0"/>
      <dgm:spPr/>
    </dgm:pt>
    <dgm:pt modelId="{DA6BEDEE-3EDD-4447-B2AB-BF47A2AF54FE}" type="pres">
      <dgm:prSet presAssocID="{C95CFFFC-7BAB-471D-AD57-E8B1AD48F67F}" presName="horzTwo" presStyleCnt="0"/>
      <dgm:spPr/>
    </dgm:pt>
    <dgm:pt modelId="{891E7E58-0617-4C1D-A966-8CCB2E80CEAE}" type="pres">
      <dgm:prSet presAssocID="{115BFA12-3E27-42AC-BF96-CFD5284DFCD9}" presName="vertThree" presStyleCnt="0"/>
      <dgm:spPr/>
    </dgm:pt>
    <dgm:pt modelId="{1310CA2D-92B0-429D-9BF5-B01897562CFE}" type="pres">
      <dgm:prSet presAssocID="{115BFA12-3E27-42AC-BF96-CFD5284DFCD9}" presName="txThree" presStyleLbl="node3" presStyleIdx="0" presStyleCnt="14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D393C169-FBA8-4EE3-BBBE-84AF0A0469C0}" type="pres">
      <dgm:prSet presAssocID="{115BFA12-3E27-42AC-BF96-CFD5284DFCD9}" presName="horzThree" presStyleCnt="0"/>
      <dgm:spPr/>
    </dgm:pt>
    <dgm:pt modelId="{7296D6AF-E084-4F1C-BF24-82802F78C234}" type="pres">
      <dgm:prSet presAssocID="{04AA2EE3-DB9C-45D6-ACC2-2E48977A2797}" presName="sibSpaceThree" presStyleCnt="0"/>
      <dgm:spPr/>
    </dgm:pt>
    <dgm:pt modelId="{CA2CC81A-AEA7-4046-9D40-EC3EF7162CEA}" type="pres">
      <dgm:prSet presAssocID="{174E7D08-880A-400C-BA20-3B667022FD34}" presName="vertThree" presStyleCnt="0"/>
      <dgm:spPr/>
    </dgm:pt>
    <dgm:pt modelId="{1E148C46-ACC1-4792-B37F-63750643FA1A}" type="pres">
      <dgm:prSet presAssocID="{174E7D08-880A-400C-BA20-3B667022FD34}" presName="txThree" presStyleLbl="node3" presStyleIdx="1" presStyleCnt="14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3E9DBC6A-2AE2-4D6A-908F-3CC6836A5D55}" type="pres">
      <dgm:prSet presAssocID="{174E7D08-880A-400C-BA20-3B667022FD34}" presName="horzThree" presStyleCnt="0"/>
      <dgm:spPr/>
    </dgm:pt>
    <dgm:pt modelId="{E6769709-020F-41BC-A77A-CCE480F15E5D}" type="pres">
      <dgm:prSet presAssocID="{BFBF7DEC-8C31-4149-BBF2-6E0ABC809E13}" presName="sibSpaceThree" presStyleCnt="0"/>
      <dgm:spPr/>
    </dgm:pt>
    <dgm:pt modelId="{89572285-C7BE-462D-A32C-D39037B5E44D}" type="pres">
      <dgm:prSet presAssocID="{D767E1ED-1E1B-4B46-B813-FA19FBF83379}" presName="vertThree" presStyleCnt="0"/>
      <dgm:spPr/>
    </dgm:pt>
    <dgm:pt modelId="{B7224589-3D84-4F26-B38F-F65CF9D69FE3}" type="pres">
      <dgm:prSet presAssocID="{D767E1ED-1E1B-4B46-B813-FA19FBF83379}" presName="txThree" presStyleLbl="node3" presStyleIdx="2" presStyleCnt="14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626B5DD3-ACD5-47D0-993A-7E868CB88D6D}" type="pres">
      <dgm:prSet presAssocID="{D767E1ED-1E1B-4B46-B813-FA19FBF83379}" presName="horzThree" presStyleCnt="0"/>
      <dgm:spPr/>
    </dgm:pt>
    <dgm:pt modelId="{CC643B64-5317-469D-B516-2284DF5298F6}" type="pres">
      <dgm:prSet presAssocID="{AE442838-4B8A-4AFE-9526-D09B68534943}" presName="sibSpaceThree" presStyleCnt="0"/>
      <dgm:spPr/>
    </dgm:pt>
    <dgm:pt modelId="{8D8C4BC4-07B2-4F8A-A1EE-F0332A95BF5B}" type="pres">
      <dgm:prSet presAssocID="{675A6E7C-DEB5-41B6-B6EA-9864FEF7DAFC}" presName="vertThree" presStyleCnt="0"/>
      <dgm:spPr/>
    </dgm:pt>
    <dgm:pt modelId="{DA047933-D13A-4FC2-82C0-447337779992}" type="pres">
      <dgm:prSet presAssocID="{675A6E7C-DEB5-41B6-B6EA-9864FEF7DAFC}" presName="txThree" presStyleLbl="node3" presStyleIdx="3" presStyleCnt="14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D7A0978C-B354-4C23-849B-171F24B4DDB5}" type="pres">
      <dgm:prSet presAssocID="{675A6E7C-DEB5-41B6-B6EA-9864FEF7DAFC}" presName="horzThree" presStyleCnt="0"/>
      <dgm:spPr/>
    </dgm:pt>
    <dgm:pt modelId="{36068045-1CA2-439F-89CA-D94572F571D0}" type="pres">
      <dgm:prSet presAssocID="{A82CDB7E-779E-4AE5-AD5A-7AD1FDDDB8CD}" presName="sibSpaceThree" presStyleCnt="0"/>
      <dgm:spPr/>
    </dgm:pt>
    <dgm:pt modelId="{0482124A-8118-4E8C-83A1-1E48273C2D6A}" type="pres">
      <dgm:prSet presAssocID="{0CF48BD0-D5F1-4B6F-8858-AF8418D6911D}" presName="vertThree" presStyleCnt="0"/>
      <dgm:spPr/>
    </dgm:pt>
    <dgm:pt modelId="{EAEDB256-52C4-4E72-98E0-BF8BEF9CBF16}" type="pres">
      <dgm:prSet presAssocID="{0CF48BD0-D5F1-4B6F-8858-AF8418D6911D}" presName="txThree" presStyleLbl="node3" presStyleIdx="4" presStyleCnt="14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E44C0DC8-DC01-4A16-A90F-6D36788E2A7F}" type="pres">
      <dgm:prSet presAssocID="{0CF48BD0-D5F1-4B6F-8858-AF8418D6911D}" presName="horzThree" presStyleCnt="0"/>
      <dgm:spPr/>
    </dgm:pt>
    <dgm:pt modelId="{319944BE-03A2-47E0-9AE3-A1C518E83D72}" type="pres">
      <dgm:prSet presAssocID="{0ED67663-10E4-4AA4-BE17-6931FE196688}" presName="sibSpaceThree" presStyleCnt="0"/>
      <dgm:spPr/>
    </dgm:pt>
    <dgm:pt modelId="{958228B8-E7E2-4D25-8064-68ED274E9C05}" type="pres">
      <dgm:prSet presAssocID="{5C63D56C-24BB-41C1-B380-8365321B5833}" presName="vertThree" presStyleCnt="0"/>
      <dgm:spPr/>
    </dgm:pt>
    <dgm:pt modelId="{897B20DD-66A0-4F0F-A77B-FBF79348313E}" type="pres">
      <dgm:prSet presAssocID="{5C63D56C-24BB-41C1-B380-8365321B5833}" presName="txThree" presStyleLbl="node3" presStyleIdx="5" presStyleCnt="14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71742C1C-9E05-4E02-A87C-6B8F5CCEF242}" type="pres">
      <dgm:prSet presAssocID="{5C63D56C-24BB-41C1-B380-8365321B5833}" presName="horzThree" presStyleCnt="0"/>
      <dgm:spPr/>
    </dgm:pt>
    <dgm:pt modelId="{D333826E-67F9-4B90-890E-ACE28596BABA}" type="pres">
      <dgm:prSet presAssocID="{544CC2A8-3F17-41F8-8096-CFF2A44E41E9}" presName="sibSpaceThree" presStyleCnt="0"/>
      <dgm:spPr/>
    </dgm:pt>
    <dgm:pt modelId="{9011DCAA-7DD2-456C-A869-CB23CFE248E8}" type="pres">
      <dgm:prSet presAssocID="{B2FE1027-6E85-41C8-9A4C-E420DCBC52A7}" presName="vertThree" presStyleCnt="0"/>
      <dgm:spPr/>
    </dgm:pt>
    <dgm:pt modelId="{C5167C67-47E1-40A4-BEBE-FE2E97251587}" type="pres">
      <dgm:prSet presAssocID="{B2FE1027-6E85-41C8-9A4C-E420DCBC52A7}" presName="txThree" presStyleLbl="node3" presStyleIdx="6" presStyleCnt="14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2ECFCB68-B352-4FE1-B58A-D1DF84CFC078}" type="pres">
      <dgm:prSet presAssocID="{B2FE1027-6E85-41C8-9A4C-E420DCBC52A7}" presName="horzThree" presStyleCnt="0"/>
      <dgm:spPr/>
    </dgm:pt>
    <dgm:pt modelId="{01184F96-ED4F-4C19-ADC1-08C167C47F02}" type="pres">
      <dgm:prSet presAssocID="{33858E58-4122-42DC-9867-732D6D01710F}" presName="sibSpaceThree" presStyleCnt="0"/>
      <dgm:spPr/>
    </dgm:pt>
    <dgm:pt modelId="{A8BA5F79-D231-405C-9CFF-2A44CC22205B}" type="pres">
      <dgm:prSet presAssocID="{B5CCDD8B-FC74-4449-A6C4-AE1EE95D10FB}" presName="vertThree" presStyleCnt="0"/>
      <dgm:spPr/>
    </dgm:pt>
    <dgm:pt modelId="{B16DC942-FBD3-493D-8BB5-1546DB4F6A46}" type="pres">
      <dgm:prSet presAssocID="{B5CCDD8B-FC74-4449-A6C4-AE1EE95D10FB}" presName="txThree" presStyleLbl="node3" presStyleIdx="7" presStyleCnt="14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36ACCBFF-47BA-4B7B-9506-C34BAF3A5086}" type="pres">
      <dgm:prSet presAssocID="{B5CCDD8B-FC74-4449-A6C4-AE1EE95D10FB}" presName="horzThree" presStyleCnt="0"/>
      <dgm:spPr/>
    </dgm:pt>
    <dgm:pt modelId="{31EA1DDD-705A-4ECA-B118-F43165897157}" type="pres">
      <dgm:prSet presAssocID="{1305D0CA-6C1D-4CC7-8102-C8936A6411C0}" presName="sibSpaceThree" presStyleCnt="0"/>
      <dgm:spPr/>
    </dgm:pt>
    <dgm:pt modelId="{A3A0AAF3-E6AC-44B5-996B-63CD39F4B9A1}" type="pres">
      <dgm:prSet presAssocID="{71D04F8E-BF58-4724-A086-E9FA378F94A9}" presName="vertThree" presStyleCnt="0"/>
      <dgm:spPr/>
    </dgm:pt>
    <dgm:pt modelId="{1E59F0C6-1250-4508-985F-398145FC6B04}" type="pres">
      <dgm:prSet presAssocID="{71D04F8E-BF58-4724-A086-E9FA378F94A9}" presName="txThree" presStyleLbl="node3" presStyleIdx="8" presStyleCnt="14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F5DB9953-AD3B-4073-AA4D-43AE92FDFD28}" type="pres">
      <dgm:prSet presAssocID="{71D04F8E-BF58-4724-A086-E9FA378F94A9}" presName="horzThree" presStyleCnt="0"/>
      <dgm:spPr/>
    </dgm:pt>
    <dgm:pt modelId="{157299A9-0BC8-4807-863D-2B3E14D0412D}" type="pres">
      <dgm:prSet presAssocID="{43678F31-B60E-4973-AD91-803211A79E49}" presName="sibSpaceThree" presStyleCnt="0"/>
      <dgm:spPr/>
    </dgm:pt>
    <dgm:pt modelId="{AF908929-6902-44DA-AAE5-B42BCE93ED35}" type="pres">
      <dgm:prSet presAssocID="{B0295E24-C12C-44E8-A1AA-81E139E8C686}" presName="vertThree" presStyleCnt="0"/>
      <dgm:spPr/>
    </dgm:pt>
    <dgm:pt modelId="{DF50857C-7BAD-4B02-A4D8-124ED847A302}" type="pres">
      <dgm:prSet presAssocID="{B0295E24-C12C-44E8-A1AA-81E139E8C686}" presName="txThree" presStyleLbl="node3" presStyleIdx="9" presStyleCnt="14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781D93DF-1750-40CF-AC07-9E32DC61E98B}" type="pres">
      <dgm:prSet presAssocID="{B0295E24-C12C-44E8-A1AA-81E139E8C686}" presName="horzThree" presStyleCnt="0"/>
      <dgm:spPr/>
    </dgm:pt>
    <dgm:pt modelId="{C716C8AE-3A6F-4822-9D81-12E0BB5594A1}" type="pres">
      <dgm:prSet presAssocID="{08938B07-AA6A-4BCA-8EF1-015571AE360F}" presName="sibSpaceThree" presStyleCnt="0"/>
      <dgm:spPr/>
    </dgm:pt>
    <dgm:pt modelId="{3CF73C25-2EC9-422F-B7FE-AAA1AA19A37D}" type="pres">
      <dgm:prSet presAssocID="{E1B40A93-19AB-49DF-A670-4FA216E99E9E}" presName="vertThree" presStyleCnt="0"/>
      <dgm:spPr/>
    </dgm:pt>
    <dgm:pt modelId="{AC7CE723-C373-48E7-9DB5-D9191F379A86}" type="pres">
      <dgm:prSet presAssocID="{E1B40A93-19AB-49DF-A670-4FA216E99E9E}" presName="txThree" presStyleLbl="node3" presStyleIdx="10" presStyleCnt="14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0E3B802D-C772-4C29-B0FA-4E7A9A2487E4}" type="pres">
      <dgm:prSet presAssocID="{E1B40A93-19AB-49DF-A670-4FA216E99E9E}" presName="horzThree" presStyleCnt="0"/>
      <dgm:spPr/>
    </dgm:pt>
    <dgm:pt modelId="{DB8213A0-DC53-4648-92BC-6D846E7D6193}" type="pres">
      <dgm:prSet presAssocID="{89EE1E44-96F7-4122-B1C4-E354B53F37F6}" presName="sibSpaceThree" presStyleCnt="0"/>
      <dgm:spPr/>
    </dgm:pt>
    <dgm:pt modelId="{3396783D-7BAA-4357-B513-9BAE5E1B7880}" type="pres">
      <dgm:prSet presAssocID="{CF62263B-AC40-4C2E-AF55-E373E63BA1B5}" presName="vertThree" presStyleCnt="0"/>
      <dgm:spPr/>
    </dgm:pt>
    <dgm:pt modelId="{46E4D9A1-3176-43A4-85E6-FC1242530567}" type="pres">
      <dgm:prSet presAssocID="{CF62263B-AC40-4C2E-AF55-E373E63BA1B5}" presName="txThree" presStyleLbl="node3" presStyleIdx="11" presStyleCnt="14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EC01A7A7-C310-4CCA-BAD0-417F1A46B4CB}" type="pres">
      <dgm:prSet presAssocID="{CF62263B-AC40-4C2E-AF55-E373E63BA1B5}" presName="horzThree" presStyleCnt="0"/>
      <dgm:spPr/>
    </dgm:pt>
    <dgm:pt modelId="{C5236776-77CC-4E06-84A5-C512CEFF0B1B}" type="pres">
      <dgm:prSet presAssocID="{E1E98E4E-AC97-4B6C-8D26-86529E65ECAE}" presName="sibSpaceThree" presStyleCnt="0"/>
      <dgm:spPr/>
    </dgm:pt>
    <dgm:pt modelId="{87631E57-4A2D-4C4C-96FF-2B3166F591AB}" type="pres">
      <dgm:prSet presAssocID="{FCC54787-A8A5-4ED0-9C44-DCA661B7E70A}" presName="vertThree" presStyleCnt="0"/>
      <dgm:spPr/>
    </dgm:pt>
    <dgm:pt modelId="{641D1ABE-D6AD-4DF0-B338-9F9A3F75D0CE}" type="pres">
      <dgm:prSet presAssocID="{FCC54787-A8A5-4ED0-9C44-DCA661B7E70A}" presName="txThree" presStyleLbl="node3" presStyleIdx="12" presStyleCnt="14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8D84B37D-9C27-4F9C-A260-28D3C5720AAD}" type="pres">
      <dgm:prSet presAssocID="{FCC54787-A8A5-4ED0-9C44-DCA661B7E70A}" presName="horzThree" presStyleCnt="0"/>
      <dgm:spPr/>
    </dgm:pt>
    <dgm:pt modelId="{10EC4C2B-4422-4E2E-8F4E-0601F27776E0}" type="pres">
      <dgm:prSet presAssocID="{CBDBB7BE-0A92-47EC-A9C5-C6EE7E76A9ED}" presName="sibSpaceThree" presStyleCnt="0"/>
      <dgm:spPr/>
    </dgm:pt>
    <dgm:pt modelId="{379DF506-BB49-4C2F-9F37-9F79EE47FDC2}" type="pres">
      <dgm:prSet presAssocID="{A0902E7D-F490-4471-BBF9-8AE9A1718076}" presName="vertThree" presStyleCnt="0"/>
      <dgm:spPr/>
    </dgm:pt>
    <dgm:pt modelId="{8A6F70EB-27B4-498A-8E23-E74FEB0DE387}" type="pres">
      <dgm:prSet presAssocID="{A0902E7D-F490-4471-BBF9-8AE9A1718076}" presName="txThree" presStyleLbl="node3" presStyleIdx="13" presStyleCnt="14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0ED3A616-A115-487A-B5D0-9ECBC43DF298}" type="pres">
      <dgm:prSet presAssocID="{A0902E7D-F490-4471-BBF9-8AE9A1718076}" presName="horzThree" presStyleCnt="0"/>
      <dgm:spPr/>
    </dgm:pt>
  </dgm:ptLst>
  <dgm:cxnLst>
    <dgm:cxn modelId="{553F1B01-BEBA-452E-8131-10CC8F234C4D}" srcId="{C95CFFFC-7BAB-471D-AD57-E8B1AD48F67F}" destId="{0CF48BD0-D5F1-4B6F-8858-AF8418D6911D}" srcOrd="4" destOrd="0" parTransId="{2FB7C4B9-6DAC-4AC3-919B-FEA23A8EA9EF}" sibTransId="{0ED67663-10E4-4AA4-BE17-6931FE196688}"/>
    <dgm:cxn modelId="{34BFEB77-783F-44B4-8ABB-F01626B0B0CE}" srcId="{C95CFFFC-7BAB-471D-AD57-E8B1AD48F67F}" destId="{B2FE1027-6E85-41C8-9A4C-E420DCBC52A7}" srcOrd="6" destOrd="0" parTransId="{F207EFD8-D533-43C4-87F1-D6A3ADE62B83}" sibTransId="{33858E58-4122-42DC-9867-732D6D01710F}"/>
    <dgm:cxn modelId="{D0A3B624-721A-458F-91A9-93848CBB971D}" type="presOf" srcId="{B5CCDD8B-FC74-4449-A6C4-AE1EE95D10FB}" destId="{B16DC942-FBD3-493D-8BB5-1546DB4F6A46}" srcOrd="0" destOrd="0" presId="urn:microsoft.com/office/officeart/2005/8/layout/hierarchy4"/>
    <dgm:cxn modelId="{F1965135-D79D-4308-8485-F37F651297F2}" srcId="{C95CFFFC-7BAB-471D-AD57-E8B1AD48F67F}" destId="{5C63D56C-24BB-41C1-B380-8365321B5833}" srcOrd="5" destOrd="0" parTransId="{107AEE38-BDD6-4766-984F-BFB74FAE9707}" sibTransId="{544CC2A8-3F17-41F8-8096-CFF2A44E41E9}"/>
    <dgm:cxn modelId="{D13628B0-D068-43BE-8DB4-D2D51E90EC39}" srcId="{5A245CDB-A4CC-4199-AECB-6901E56E8E46}" destId="{C95CFFFC-7BAB-471D-AD57-E8B1AD48F67F}" srcOrd="0" destOrd="0" parTransId="{E6497C19-BF58-485E-BCF6-FE1E89D14420}" sibTransId="{0F55AB7D-2025-4D24-A81B-1FF586E20B02}"/>
    <dgm:cxn modelId="{67BD9D0F-9F00-43CA-A4FB-412D9BD95921}" type="presOf" srcId="{D767E1ED-1E1B-4B46-B813-FA19FBF83379}" destId="{B7224589-3D84-4F26-B38F-F65CF9D69FE3}" srcOrd="0" destOrd="0" presId="urn:microsoft.com/office/officeart/2005/8/layout/hierarchy4"/>
    <dgm:cxn modelId="{33CC7D3F-B661-49D3-8AF9-A0C5048EAE26}" type="presOf" srcId="{A0902E7D-F490-4471-BBF9-8AE9A1718076}" destId="{8A6F70EB-27B4-498A-8E23-E74FEB0DE387}" srcOrd="0" destOrd="0" presId="urn:microsoft.com/office/officeart/2005/8/layout/hierarchy4"/>
    <dgm:cxn modelId="{A99D3657-DBF6-46E4-B40F-F90172C9C3C9}" srcId="{C95CFFFC-7BAB-471D-AD57-E8B1AD48F67F}" destId="{FCC54787-A8A5-4ED0-9C44-DCA661B7E70A}" srcOrd="12" destOrd="0" parTransId="{639EC182-C11A-4029-8B93-7E0FAB5768A6}" sibTransId="{CBDBB7BE-0A92-47EC-A9C5-C6EE7E76A9ED}"/>
    <dgm:cxn modelId="{22A2B87C-36EF-4B19-AC44-61B2E2256622}" type="presOf" srcId="{B0295E24-C12C-44E8-A1AA-81E139E8C686}" destId="{DF50857C-7BAD-4B02-A4D8-124ED847A302}" srcOrd="0" destOrd="0" presId="urn:microsoft.com/office/officeart/2005/8/layout/hierarchy4"/>
    <dgm:cxn modelId="{B833D9F6-A06D-4B58-9ADA-8D098C23916C}" type="presOf" srcId="{675A6E7C-DEB5-41B6-B6EA-9864FEF7DAFC}" destId="{DA047933-D13A-4FC2-82C0-447337779992}" srcOrd="0" destOrd="0" presId="urn:microsoft.com/office/officeart/2005/8/layout/hierarchy4"/>
    <dgm:cxn modelId="{67A01BFC-832D-42C2-BCAD-D1B357820490}" type="presOf" srcId="{71D04F8E-BF58-4724-A086-E9FA378F94A9}" destId="{1E59F0C6-1250-4508-985F-398145FC6B04}" srcOrd="0" destOrd="0" presId="urn:microsoft.com/office/officeart/2005/8/layout/hierarchy4"/>
    <dgm:cxn modelId="{62BBFBE9-3B1D-46FE-95A6-12AC89EFDE6C}" type="presOf" srcId="{C95CFFFC-7BAB-471D-AD57-E8B1AD48F67F}" destId="{B2BCDAB2-FFE4-478F-8E30-EC5D46553CCE}" srcOrd="0" destOrd="0" presId="urn:microsoft.com/office/officeart/2005/8/layout/hierarchy4"/>
    <dgm:cxn modelId="{67CB8C22-9942-47C8-92F0-6E16E6FD27E1}" type="presOf" srcId="{E1B40A93-19AB-49DF-A670-4FA216E99E9E}" destId="{AC7CE723-C373-48E7-9DB5-D9191F379A86}" srcOrd="0" destOrd="0" presId="urn:microsoft.com/office/officeart/2005/8/layout/hierarchy4"/>
    <dgm:cxn modelId="{D49C8A82-7903-4F20-A28B-3F40DAF6C6DC}" srcId="{C95CFFFC-7BAB-471D-AD57-E8B1AD48F67F}" destId="{B0295E24-C12C-44E8-A1AA-81E139E8C686}" srcOrd="9" destOrd="0" parTransId="{7A5B7810-9249-4C8A-9BBF-10F254A4B485}" sibTransId="{08938B07-AA6A-4BCA-8EF1-015571AE360F}"/>
    <dgm:cxn modelId="{6DC500A6-DBB4-4159-8443-5C1EA77A0A0D}" srcId="{C95CFFFC-7BAB-471D-AD57-E8B1AD48F67F}" destId="{174E7D08-880A-400C-BA20-3B667022FD34}" srcOrd="1" destOrd="0" parTransId="{D9AB2B17-773B-4C16-B3D6-BB0EE14F150F}" sibTransId="{BFBF7DEC-8C31-4149-BBF2-6E0ABC809E13}"/>
    <dgm:cxn modelId="{72D5AD0C-14D2-4E8A-8B66-BCB81018F0DF}" type="presOf" srcId="{FCC54787-A8A5-4ED0-9C44-DCA661B7E70A}" destId="{641D1ABE-D6AD-4DF0-B338-9F9A3F75D0CE}" srcOrd="0" destOrd="0" presId="urn:microsoft.com/office/officeart/2005/8/layout/hierarchy4"/>
    <dgm:cxn modelId="{95D4A454-C02B-49B9-BAAF-E254ECB3A69A}" srcId="{C95CFFFC-7BAB-471D-AD57-E8B1AD48F67F}" destId="{B5CCDD8B-FC74-4449-A6C4-AE1EE95D10FB}" srcOrd="7" destOrd="0" parTransId="{05D17C0D-84AD-49BF-B370-44FE2124E299}" sibTransId="{1305D0CA-6C1D-4CC7-8102-C8936A6411C0}"/>
    <dgm:cxn modelId="{289819E4-1300-4D3B-AD96-2E3D02ADECE8}" srcId="{C95CFFFC-7BAB-471D-AD57-E8B1AD48F67F}" destId="{675A6E7C-DEB5-41B6-B6EA-9864FEF7DAFC}" srcOrd="3" destOrd="0" parTransId="{16846935-2905-43EA-9F5D-8975EA56DDEB}" sibTransId="{A82CDB7E-779E-4AE5-AD5A-7AD1FDDDB8CD}"/>
    <dgm:cxn modelId="{DCD19A5C-B788-40C1-A5EA-C5D61CB3E4AF}" type="presOf" srcId="{5C63D56C-24BB-41C1-B380-8365321B5833}" destId="{897B20DD-66A0-4F0F-A77B-FBF79348313E}" srcOrd="0" destOrd="0" presId="urn:microsoft.com/office/officeart/2005/8/layout/hierarchy4"/>
    <dgm:cxn modelId="{C03591FC-93F0-46E9-A7FD-0F0EF9F17C91}" srcId="{C95CFFFC-7BAB-471D-AD57-E8B1AD48F67F}" destId="{CF62263B-AC40-4C2E-AF55-E373E63BA1B5}" srcOrd="11" destOrd="0" parTransId="{8D4C8D3D-BE30-49F2-9520-4CDF78540225}" sibTransId="{E1E98E4E-AC97-4B6C-8D26-86529E65ECAE}"/>
    <dgm:cxn modelId="{BDFCE851-761A-4F18-A5F2-508F3255722F}" type="presOf" srcId="{CF62263B-AC40-4C2E-AF55-E373E63BA1B5}" destId="{46E4D9A1-3176-43A4-85E6-FC1242530567}" srcOrd="0" destOrd="0" presId="urn:microsoft.com/office/officeart/2005/8/layout/hierarchy4"/>
    <dgm:cxn modelId="{EBE44233-914B-4446-9677-45BB56B2E9D2}" type="presOf" srcId="{115BFA12-3E27-42AC-BF96-CFD5284DFCD9}" destId="{1310CA2D-92B0-429D-9BF5-B01897562CFE}" srcOrd="0" destOrd="0" presId="urn:microsoft.com/office/officeart/2005/8/layout/hierarchy4"/>
    <dgm:cxn modelId="{954B135A-2C9A-4A7F-9EAF-BEF816725647}" srcId="{C95CFFFC-7BAB-471D-AD57-E8B1AD48F67F}" destId="{115BFA12-3E27-42AC-BF96-CFD5284DFCD9}" srcOrd="0" destOrd="0" parTransId="{5E1FC6EE-D18A-4A00-B4A2-F883630B05D5}" sibTransId="{04AA2EE3-DB9C-45D6-ACC2-2E48977A2797}"/>
    <dgm:cxn modelId="{E0C8EE6C-BA0B-4935-A563-68A330EF3228}" type="presOf" srcId="{5A245CDB-A4CC-4199-AECB-6901E56E8E46}" destId="{CC5E8D77-A450-48C2-8A88-CD223B4541FB}" srcOrd="0" destOrd="0" presId="urn:microsoft.com/office/officeart/2005/8/layout/hierarchy4"/>
    <dgm:cxn modelId="{F7231858-0E83-4182-B899-C7F521CFC7F3}" type="presOf" srcId="{5E82DEDC-9068-45C1-B7F6-A99C0874467C}" destId="{82A7DFC0-2659-4EB1-AE8C-10B820A79A75}" srcOrd="0" destOrd="0" presId="urn:microsoft.com/office/officeart/2005/8/layout/hierarchy4"/>
    <dgm:cxn modelId="{385FCF19-75A7-4BFC-B852-C5E947A1C805}" srcId="{5E82DEDC-9068-45C1-B7F6-A99C0874467C}" destId="{5A245CDB-A4CC-4199-AECB-6901E56E8E46}" srcOrd="0" destOrd="0" parTransId="{7EB04A94-2209-4CF5-A713-CCBB160D3930}" sibTransId="{511F169A-0CB9-48C0-B69A-4451E700F836}"/>
    <dgm:cxn modelId="{7774AA85-A667-403D-9BB6-BD2EFA470E85}" srcId="{C95CFFFC-7BAB-471D-AD57-E8B1AD48F67F}" destId="{D767E1ED-1E1B-4B46-B813-FA19FBF83379}" srcOrd="2" destOrd="0" parTransId="{50973A03-FF97-417F-ABCF-39BF49CC7821}" sibTransId="{AE442838-4B8A-4AFE-9526-D09B68534943}"/>
    <dgm:cxn modelId="{185BE467-E63B-4408-A1D3-EDFE3DBA812A}" srcId="{C95CFFFC-7BAB-471D-AD57-E8B1AD48F67F}" destId="{A0902E7D-F490-4471-BBF9-8AE9A1718076}" srcOrd="13" destOrd="0" parTransId="{AAF9A447-C050-4CCC-97A7-A32F74160BB6}" sibTransId="{0B8DCFF7-FE61-4AA2-935A-FEECACC54769}"/>
    <dgm:cxn modelId="{69C4138F-4003-428C-B60C-8317E1A83554}" srcId="{C95CFFFC-7BAB-471D-AD57-E8B1AD48F67F}" destId="{71D04F8E-BF58-4724-A086-E9FA378F94A9}" srcOrd="8" destOrd="0" parTransId="{E158F2CD-2C13-4D0E-8A0B-0947BFC49B39}" sibTransId="{43678F31-B60E-4973-AD91-803211A79E49}"/>
    <dgm:cxn modelId="{C66C1AE0-D55F-42B1-AE28-010358CDED2A}" type="presOf" srcId="{0CF48BD0-D5F1-4B6F-8858-AF8418D6911D}" destId="{EAEDB256-52C4-4E72-98E0-BF8BEF9CBF16}" srcOrd="0" destOrd="0" presId="urn:microsoft.com/office/officeart/2005/8/layout/hierarchy4"/>
    <dgm:cxn modelId="{5DFDB74A-F18A-411B-9095-7FC06B28A86E}" srcId="{C95CFFFC-7BAB-471D-AD57-E8B1AD48F67F}" destId="{E1B40A93-19AB-49DF-A670-4FA216E99E9E}" srcOrd="10" destOrd="0" parTransId="{EE75EC45-B608-4415-98C5-B3379DE171BD}" sibTransId="{89EE1E44-96F7-4122-B1C4-E354B53F37F6}"/>
    <dgm:cxn modelId="{FD6754CC-14CC-48F9-914B-255B624C32A2}" type="presOf" srcId="{B2FE1027-6E85-41C8-9A4C-E420DCBC52A7}" destId="{C5167C67-47E1-40A4-BEBE-FE2E97251587}" srcOrd="0" destOrd="0" presId="urn:microsoft.com/office/officeart/2005/8/layout/hierarchy4"/>
    <dgm:cxn modelId="{D4016868-D486-41C1-9B9E-F6B763D30A6B}" type="presOf" srcId="{174E7D08-880A-400C-BA20-3B667022FD34}" destId="{1E148C46-ACC1-4792-B37F-63750643FA1A}" srcOrd="0" destOrd="0" presId="urn:microsoft.com/office/officeart/2005/8/layout/hierarchy4"/>
    <dgm:cxn modelId="{D3C6E63C-B5CC-4345-B86B-22B8DC590EB1}" type="presParOf" srcId="{82A7DFC0-2659-4EB1-AE8C-10B820A79A75}" destId="{878559F7-1EF3-459C-B796-F5DB45EF90A4}" srcOrd="0" destOrd="0" presId="urn:microsoft.com/office/officeart/2005/8/layout/hierarchy4"/>
    <dgm:cxn modelId="{71B45CCE-2E0B-4F5C-A102-CBACE0D696E5}" type="presParOf" srcId="{878559F7-1EF3-459C-B796-F5DB45EF90A4}" destId="{CC5E8D77-A450-48C2-8A88-CD223B4541FB}" srcOrd="0" destOrd="0" presId="urn:microsoft.com/office/officeart/2005/8/layout/hierarchy4"/>
    <dgm:cxn modelId="{365C4B2E-34E9-4D80-9CDB-6F87518AC6D0}" type="presParOf" srcId="{878559F7-1EF3-459C-B796-F5DB45EF90A4}" destId="{3A540078-9FD2-4274-A421-2162FD130B0B}" srcOrd="1" destOrd="0" presId="urn:microsoft.com/office/officeart/2005/8/layout/hierarchy4"/>
    <dgm:cxn modelId="{DCDDDBB7-3368-4739-B588-D6C91A9CFD90}" type="presParOf" srcId="{878559F7-1EF3-459C-B796-F5DB45EF90A4}" destId="{75ADFA90-4484-4A3C-9C5F-E3BF0AC3E36C}" srcOrd="2" destOrd="0" presId="urn:microsoft.com/office/officeart/2005/8/layout/hierarchy4"/>
    <dgm:cxn modelId="{8CD459C6-BF09-46B6-B3A5-A268100B31AB}" type="presParOf" srcId="{75ADFA90-4484-4A3C-9C5F-E3BF0AC3E36C}" destId="{E2A21602-BD6A-46CB-BE10-DB6C89C42D43}" srcOrd="0" destOrd="0" presId="urn:microsoft.com/office/officeart/2005/8/layout/hierarchy4"/>
    <dgm:cxn modelId="{99A11354-57CF-4D3F-8C14-DFF97C23B92C}" type="presParOf" srcId="{E2A21602-BD6A-46CB-BE10-DB6C89C42D43}" destId="{B2BCDAB2-FFE4-478F-8E30-EC5D46553CCE}" srcOrd="0" destOrd="0" presId="urn:microsoft.com/office/officeart/2005/8/layout/hierarchy4"/>
    <dgm:cxn modelId="{FE09F7C0-AEF5-4417-8785-729AB3FE7778}" type="presParOf" srcId="{E2A21602-BD6A-46CB-BE10-DB6C89C42D43}" destId="{73370E9B-187B-41B4-B0AC-EFEA393F3DE9}" srcOrd="1" destOrd="0" presId="urn:microsoft.com/office/officeart/2005/8/layout/hierarchy4"/>
    <dgm:cxn modelId="{95480539-5F58-434D-86D1-68D7846E8FC0}" type="presParOf" srcId="{E2A21602-BD6A-46CB-BE10-DB6C89C42D43}" destId="{DA6BEDEE-3EDD-4447-B2AB-BF47A2AF54FE}" srcOrd="2" destOrd="0" presId="urn:microsoft.com/office/officeart/2005/8/layout/hierarchy4"/>
    <dgm:cxn modelId="{C857C53E-08D2-49F1-AD67-07A42C84E654}" type="presParOf" srcId="{DA6BEDEE-3EDD-4447-B2AB-BF47A2AF54FE}" destId="{891E7E58-0617-4C1D-A966-8CCB2E80CEAE}" srcOrd="0" destOrd="0" presId="urn:microsoft.com/office/officeart/2005/8/layout/hierarchy4"/>
    <dgm:cxn modelId="{C32E6652-E951-45F9-AF50-6E562C7CDDDF}" type="presParOf" srcId="{891E7E58-0617-4C1D-A966-8CCB2E80CEAE}" destId="{1310CA2D-92B0-429D-9BF5-B01897562CFE}" srcOrd="0" destOrd="0" presId="urn:microsoft.com/office/officeart/2005/8/layout/hierarchy4"/>
    <dgm:cxn modelId="{6EE18144-E777-47C9-B342-5D5A63279559}" type="presParOf" srcId="{891E7E58-0617-4C1D-A966-8CCB2E80CEAE}" destId="{D393C169-FBA8-4EE3-BBBE-84AF0A0469C0}" srcOrd="1" destOrd="0" presId="urn:microsoft.com/office/officeart/2005/8/layout/hierarchy4"/>
    <dgm:cxn modelId="{D569D047-4CA4-459B-ACA2-619D44D58D93}" type="presParOf" srcId="{DA6BEDEE-3EDD-4447-B2AB-BF47A2AF54FE}" destId="{7296D6AF-E084-4F1C-BF24-82802F78C234}" srcOrd="1" destOrd="0" presId="urn:microsoft.com/office/officeart/2005/8/layout/hierarchy4"/>
    <dgm:cxn modelId="{91066B63-898A-4326-9E64-231423F5D1FA}" type="presParOf" srcId="{DA6BEDEE-3EDD-4447-B2AB-BF47A2AF54FE}" destId="{CA2CC81A-AEA7-4046-9D40-EC3EF7162CEA}" srcOrd="2" destOrd="0" presId="urn:microsoft.com/office/officeart/2005/8/layout/hierarchy4"/>
    <dgm:cxn modelId="{5638F68A-C1E7-4585-BE67-CD7B8EAFBBBE}" type="presParOf" srcId="{CA2CC81A-AEA7-4046-9D40-EC3EF7162CEA}" destId="{1E148C46-ACC1-4792-B37F-63750643FA1A}" srcOrd="0" destOrd="0" presId="urn:microsoft.com/office/officeart/2005/8/layout/hierarchy4"/>
    <dgm:cxn modelId="{D1E440CE-11ED-49D3-A71A-95609F37E27F}" type="presParOf" srcId="{CA2CC81A-AEA7-4046-9D40-EC3EF7162CEA}" destId="{3E9DBC6A-2AE2-4D6A-908F-3CC6836A5D55}" srcOrd="1" destOrd="0" presId="urn:microsoft.com/office/officeart/2005/8/layout/hierarchy4"/>
    <dgm:cxn modelId="{7B34CA47-5D0A-490D-87AB-D8B567E21690}" type="presParOf" srcId="{DA6BEDEE-3EDD-4447-B2AB-BF47A2AF54FE}" destId="{E6769709-020F-41BC-A77A-CCE480F15E5D}" srcOrd="3" destOrd="0" presId="urn:microsoft.com/office/officeart/2005/8/layout/hierarchy4"/>
    <dgm:cxn modelId="{FB0765F9-E7F6-4EE8-8CCA-C03D7B30F8CD}" type="presParOf" srcId="{DA6BEDEE-3EDD-4447-B2AB-BF47A2AF54FE}" destId="{89572285-C7BE-462D-A32C-D39037B5E44D}" srcOrd="4" destOrd="0" presId="urn:microsoft.com/office/officeart/2005/8/layout/hierarchy4"/>
    <dgm:cxn modelId="{34B27E02-D723-41C1-88C3-E203EF72E3CC}" type="presParOf" srcId="{89572285-C7BE-462D-A32C-D39037B5E44D}" destId="{B7224589-3D84-4F26-B38F-F65CF9D69FE3}" srcOrd="0" destOrd="0" presId="urn:microsoft.com/office/officeart/2005/8/layout/hierarchy4"/>
    <dgm:cxn modelId="{5CE36A4E-2C01-4058-96F8-7DEFFC24D446}" type="presParOf" srcId="{89572285-C7BE-462D-A32C-D39037B5E44D}" destId="{626B5DD3-ACD5-47D0-993A-7E868CB88D6D}" srcOrd="1" destOrd="0" presId="urn:microsoft.com/office/officeart/2005/8/layout/hierarchy4"/>
    <dgm:cxn modelId="{54274220-A8A5-4BB2-A972-CC1568A61F40}" type="presParOf" srcId="{DA6BEDEE-3EDD-4447-B2AB-BF47A2AF54FE}" destId="{CC643B64-5317-469D-B516-2284DF5298F6}" srcOrd="5" destOrd="0" presId="urn:microsoft.com/office/officeart/2005/8/layout/hierarchy4"/>
    <dgm:cxn modelId="{21B0159A-F8A2-4B6B-8A57-2EC98157CE41}" type="presParOf" srcId="{DA6BEDEE-3EDD-4447-B2AB-BF47A2AF54FE}" destId="{8D8C4BC4-07B2-4F8A-A1EE-F0332A95BF5B}" srcOrd="6" destOrd="0" presId="urn:microsoft.com/office/officeart/2005/8/layout/hierarchy4"/>
    <dgm:cxn modelId="{39B8BA6F-1B38-4886-BDD8-77945D9A4010}" type="presParOf" srcId="{8D8C4BC4-07B2-4F8A-A1EE-F0332A95BF5B}" destId="{DA047933-D13A-4FC2-82C0-447337779992}" srcOrd="0" destOrd="0" presId="urn:microsoft.com/office/officeart/2005/8/layout/hierarchy4"/>
    <dgm:cxn modelId="{EE3A0AD4-01AD-4074-8E72-5CDDBFF0C5EA}" type="presParOf" srcId="{8D8C4BC4-07B2-4F8A-A1EE-F0332A95BF5B}" destId="{D7A0978C-B354-4C23-849B-171F24B4DDB5}" srcOrd="1" destOrd="0" presId="urn:microsoft.com/office/officeart/2005/8/layout/hierarchy4"/>
    <dgm:cxn modelId="{DCF97B06-6656-40C6-BC6B-BFF6981EBFAD}" type="presParOf" srcId="{DA6BEDEE-3EDD-4447-B2AB-BF47A2AF54FE}" destId="{36068045-1CA2-439F-89CA-D94572F571D0}" srcOrd="7" destOrd="0" presId="urn:microsoft.com/office/officeart/2005/8/layout/hierarchy4"/>
    <dgm:cxn modelId="{94013FC2-1E78-47E0-BEE5-354285857CCF}" type="presParOf" srcId="{DA6BEDEE-3EDD-4447-B2AB-BF47A2AF54FE}" destId="{0482124A-8118-4E8C-83A1-1E48273C2D6A}" srcOrd="8" destOrd="0" presId="urn:microsoft.com/office/officeart/2005/8/layout/hierarchy4"/>
    <dgm:cxn modelId="{E07860DA-6CDF-45F7-BE87-545E9B2C100A}" type="presParOf" srcId="{0482124A-8118-4E8C-83A1-1E48273C2D6A}" destId="{EAEDB256-52C4-4E72-98E0-BF8BEF9CBF16}" srcOrd="0" destOrd="0" presId="urn:microsoft.com/office/officeart/2005/8/layout/hierarchy4"/>
    <dgm:cxn modelId="{AFD3AB03-7C32-4DE9-B808-903820922DD9}" type="presParOf" srcId="{0482124A-8118-4E8C-83A1-1E48273C2D6A}" destId="{E44C0DC8-DC01-4A16-A90F-6D36788E2A7F}" srcOrd="1" destOrd="0" presId="urn:microsoft.com/office/officeart/2005/8/layout/hierarchy4"/>
    <dgm:cxn modelId="{2899D72C-FDDE-434D-995A-CD652FFFD06C}" type="presParOf" srcId="{DA6BEDEE-3EDD-4447-B2AB-BF47A2AF54FE}" destId="{319944BE-03A2-47E0-9AE3-A1C518E83D72}" srcOrd="9" destOrd="0" presId="urn:microsoft.com/office/officeart/2005/8/layout/hierarchy4"/>
    <dgm:cxn modelId="{E99ABB22-4A5E-4770-A34B-D215971777DB}" type="presParOf" srcId="{DA6BEDEE-3EDD-4447-B2AB-BF47A2AF54FE}" destId="{958228B8-E7E2-4D25-8064-68ED274E9C05}" srcOrd="10" destOrd="0" presId="urn:microsoft.com/office/officeart/2005/8/layout/hierarchy4"/>
    <dgm:cxn modelId="{33FE572D-3DDE-4D96-AA46-7498FEEC6F00}" type="presParOf" srcId="{958228B8-E7E2-4D25-8064-68ED274E9C05}" destId="{897B20DD-66A0-4F0F-A77B-FBF79348313E}" srcOrd="0" destOrd="0" presId="urn:microsoft.com/office/officeart/2005/8/layout/hierarchy4"/>
    <dgm:cxn modelId="{A2DCF529-B49B-4294-B25C-A0815DB093CF}" type="presParOf" srcId="{958228B8-E7E2-4D25-8064-68ED274E9C05}" destId="{71742C1C-9E05-4E02-A87C-6B8F5CCEF242}" srcOrd="1" destOrd="0" presId="urn:microsoft.com/office/officeart/2005/8/layout/hierarchy4"/>
    <dgm:cxn modelId="{7DD8D62E-723B-419D-B769-A4A92FC14B5A}" type="presParOf" srcId="{DA6BEDEE-3EDD-4447-B2AB-BF47A2AF54FE}" destId="{D333826E-67F9-4B90-890E-ACE28596BABA}" srcOrd="11" destOrd="0" presId="urn:microsoft.com/office/officeart/2005/8/layout/hierarchy4"/>
    <dgm:cxn modelId="{D4587557-0E19-49CC-A693-59791E32CD30}" type="presParOf" srcId="{DA6BEDEE-3EDD-4447-B2AB-BF47A2AF54FE}" destId="{9011DCAA-7DD2-456C-A869-CB23CFE248E8}" srcOrd="12" destOrd="0" presId="urn:microsoft.com/office/officeart/2005/8/layout/hierarchy4"/>
    <dgm:cxn modelId="{5BB4A8BD-C940-45B7-9D60-7C3369F54D4C}" type="presParOf" srcId="{9011DCAA-7DD2-456C-A869-CB23CFE248E8}" destId="{C5167C67-47E1-40A4-BEBE-FE2E97251587}" srcOrd="0" destOrd="0" presId="urn:microsoft.com/office/officeart/2005/8/layout/hierarchy4"/>
    <dgm:cxn modelId="{7165C5C2-7668-4062-AC08-C354579762CB}" type="presParOf" srcId="{9011DCAA-7DD2-456C-A869-CB23CFE248E8}" destId="{2ECFCB68-B352-4FE1-B58A-D1DF84CFC078}" srcOrd="1" destOrd="0" presId="urn:microsoft.com/office/officeart/2005/8/layout/hierarchy4"/>
    <dgm:cxn modelId="{8E75864F-D8EA-4A12-B0E1-841874D39E70}" type="presParOf" srcId="{DA6BEDEE-3EDD-4447-B2AB-BF47A2AF54FE}" destId="{01184F96-ED4F-4C19-ADC1-08C167C47F02}" srcOrd="13" destOrd="0" presId="urn:microsoft.com/office/officeart/2005/8/layout/hierarchy4"/>
    <dgm:cxn modelId="{E1E07A8D-C194-4E61-94DC-7F8D1D54A13A}" type="presParOf" srcId="{DA6BEDEE-3EDD-4447-B2AB-BF47A2AF54FE}" destId="{A8BA5F79-D231-405C-9CFF-2A44CC22205B}" srcOrd="14" destOrd="0" presId="urn:microsoft.com/office/officeart/2005/8/layout/hierarchy4"/>
    <dgm:cxn modelId="{2C15C8DB-2DA4-4EA4-BDCF-2D7347FD51FE}" type="presParOf" srcId="{A8BA5F79-D231-405C-9CFF-2A44CC22205B}" destId="{B16DC942-FBD3-493D-8BB5-1546DB4F6A46}" srcOrd="0" destOrd="0" presId="urn:microsoft.com/office/officeart/2005/8/layout/hierarchy4"/>
    <dgm:cxn modelId="{D004FB93-4143-45FD-ABA5-99CAE40EDF5F}" type="presParOf" srcId="{A8BA5F79-D231-405C-9CFF-2A44CC22205B}" destId="{36ACCBFF-47BA-4B7B-9506-C34BAF3A5086}" srcOrd="1" destOrd="0" presId="urn:microsoft.com/office/officeart/2005/8/layout/hierarchy4"/>
    <dgm:cxn modelId="{A5CD006C-C302-41EF-87C2-766F6BCBF4BF}" type="presParOf" srcId="{DA6BEDEE-3EDD-4447-B2AB-BF47A2AF54FE}" destId="{31EA1DDD-705A-4ECA-B118-F43165897157}" srcOrd="15" destOrd="0" presId="urn:microsoft.com/office/officeart/2005/8/layout/hierarchy4"/>
    <dgm:cxn modelId="{5C50165D-8893-48D6-8F18-FE0A28D34F2A}" type="presParOf" srcId="{DA6BEDEE-3EDD-4447-B2AB-BF47A2AF54FE}" destId="{A3A0AAF3-E6AC-44B5-996B-63CD39F4B9A1}" srcOrd="16" destOrd="0" presId="urn:microsoft.com/office/officeart/2005/8/layout/hierarchy4"/>
    <dgm:cxn modelId="{FBF4174D-D7F5-4D13-9727-12112FA67890}" type="presParOf" srcId="{A3A0AAF3-E6AC-44B5-996B-63CD39F4B9A1}" destId="{1E59F0C6-1250-4508-985F-398145FC6B04}" srcOrd="0" destOrd="0" presId="urn:microsoft.com/office/officeart/2005/8/layout/hierarchy4"/>
    <dgm:cxn modelId="{AAE4890B-4175-45C0-856D-7DFAB320F131}" type="presParOf" srcId="{A3A0AAF3-E6AC-44B5-996B-63CD39F4B9A1}" destId="{F5DB9953-AD3B-4073-AA4D-43AE92FDFD28}" srcOrd="1" destOrd="0" presId="urn:microsoft.com/office/officeart/2005/8/layout/hierarchy4"/>
    <dgm:cxn modelId="{56E4DE18-FFDE-4228-AE92-79D70B6275F5}" type="presParOf" srcId="{DA6BEDEE-3EDD-4447-B2AB-BF47A2AF54FE}" destId="{157299A9-0BC8-4807-863D-2B3E14D0412D}" srcOrd="17" destOrd="0" presId="urn:microsoft.com/office/officeart/2005/8/layout/hierarchy4"/>
    <dgm:cxn modelId="{2EE74D68-1AF1-4498-9586-A7D801FAFAE4}" type="presParOf" srcId="{DA6BEDEE-3EDD-4447-B2AB-BF47A2AF54FE}" destId="{AF908929-6902-44DA-AAE5-B42BCE93ED35}" srcOrd="18" destOrd="0" presId="urn:microsoft.com/office/officeart/2005/8/layout/hierarchy4"/>
    <dgm:cxn modelId="{51D762C8-6FB6-48D0-801F-77F08DA4E3F2}" type="presParOf" srcId="{AF908929-6902-44DA-AAE5-B42BCE93ED35}" destId="{DF50857C-7BAD-4B02-A4D8-124ED847A302}" srcOrd="0" destOrd="0" presId="urn:microsoft.com/office/officeart/2005/8/layout/hierarchy4"/>
    <dgm:cxn modelId="{2848E00B-8F93-46B1-9271-F0680455A613}" type="presParOf" srcId="{AF908929-6902-44DA-AAE5-B42BCE93ED35}" destId="{781D93DF-1750-40CF-AC07-9E32DC61E98B}" srcOrd="1" destOrd="0" presId="urn:microsoft.com/office/officeart/2005/8/layout/hierarchy4"/>
    <dgm:cxn modelId="{0315AD0C-942E-4F45-99E3-E1AA128F1D03}" type="presParOf" srcId="{DA6BEDEE-3EDD-4447-B2AB-BF47A2AF54FE}" destId="{C716C8AE-3A6F-4822-9D81-12E0BB5594A1}" srcOrd="19" destOrd="0" presId="urn:microsoft.com/office/officeart/2005/8/layout/hierarchy4"/>
    <dgm:cxn modelId="{C92D34D8-768B-48FF-A2AA-04833EB54F15}" type="presParOf" srcId="{DA6BEDEE-3EDD-4447-B2AB-BF47A2AF54FE}" destId="{3CF73C25-2EC9-422F-B7FE-AAA1AA19A37D}" srcOrd="20" destOrd="0" presId="urn:microsoft.com/office/officeart/2005/8/layout/hierarchy4"/>
    <dgm:cxn modelId="{992AD2AE-C199-4B9D-ACFE-615D9720B00B}" type="presParOf" srcId="{3CF73C25-2EC9-422F-B7FE-AAA1AA19A37D}" destId="{AC7CE723-C373-48E7-9DB5-D9191F379A86}" srcOrd="0" destOrd="0" presId="urn:microsoft.com/office/officeart/2005/8/layout/hierarchy4"/>
    <dgm:cxn modelId="{3745048A-8C50-4226-BC89-D7381A0B962A}" type="presParOf" srcId="{3CF73C25-2EC9-422F-B7FE-AAA1AA19A37D}" destId="{0E3B802D-C772-4C29-B0FA-4E7A9A2487E4}" srcOrd="1" destOrd="0" presId="urn:microsoft.com/office/officeart/2005/8/layout/hierarchy4"/>
    <dgm:cxn modelId="{A35E7DED-E90A-4E35-ABC6-910015F01A7A}" type="presParOf" srcId="{DA6BEDEE-3EDD-4447-B2AB-BF47A2AF54FE}" destId="{DB8213A0-DC53-4648-92BC-6D846E7D6193}" srcOrd="21" destOrd="0" presId="urn:microsoft.com/office/officeart/2005/8/layout/hierarchy4"/>
    <dgm:cxn modelId="{3928AC36-B945-4803-85F5-008A5106FFFB}" type="presParOf" srcId="{DA6BEDEE-3EDD-4447-B2AB-BF47A2AF54FE}" destId="{3396783D-7BAA-4357-B513-9BAE5E1B7880}" srcOrd="22" destOrd="0" presId="urn:microsoft.com/office/officeart/2005/8/layout/hierarchy4"/>
    <dgm:cxn modelId="{1F8717AB-2F63-449A-9FB5-8CCF6A86149D}" type="presParOf" srcId="{3396783D-7BAA-4357-B513-9BAE5E1B7880}" destId="{46E4D9A1-3176-43A4-85E6-FC1242530567}" srcOrd="0" destOrd="0" presId="urn:microsoft.com/office/officeart/2005/8/layout/hierarchy4"/>
    <dgm:cxn modelId="{B661D391-458A-426B-AF99-848EAA08F959}" type="presParOf" srcId="{3396783D-7BAA-4357-B513-9BAE5E1B7880}" destId="{EC01A7A7-C310-4CCA-BAD0-417F1A46B4CB}" srcOrd="1" destOrd="0" presId="urn:microsoft.com/office/officeart/2005/8/layout/hierarchy4"/>
    <dgm:cxn modelId="{C9BBA62C-4C57-4B57-87DD-15476ACBDAB2}" type="presParOf" srcId="{DA6BEDEE-3EDD-4447-B2AB-BF47A2AF54FE}" destId="{C5236776-77CC-4E06-84A5-C512CEFF0B1B}" srcOrd="23" destOrd="0" presId="urn:microsoft.com/office/officeart/2005/8/layout/hierarchy4"/>
    <dgm:cxn modelId="{01AAEDE5-90DD-4EEA-ABD8-00CD282DDD21}" type="presParOf" srcId="{DA6BEDEE-3EDD-4447-B2AB-BF47A2AF54FE}" destId="{87631E57-4A2D-4C4C-96FF-2B3166F591AB}" srcOrd="24" destOrd="0" presId="urn:microsoft.com/office/officeart/2005/8/layout/hierarchy4"/>
    <dgm:cxn modelId="{6A11E6B1-EF3D-4F46-B9A1-24C5566CB258}" type="presParOf" srcId="{87631E57-4A2D-4C4C-96FF-2B3166F591AB}" destId="{641D1ABE-D6AD-4DF0-B338-9F9A3F75D0CE}" srcOrd="0" destOrd="0" presId="urn:microsoft.com/office/officeart/2005/8/layout/hierarchy4"/>
    <dgm:cxn modelId="{7FE3CE50-2822-46DB-8985-D9776B487E8E}" type="presParOf" srcId="{87631E57-4A2D-4C4C-96FF-2B3166F591AB}" destId="{8D84B37D-9C27-4F9C-A260-28D3C5720AAD}" srcOrd="1" destOrd="0" presId="urn:microsoft.com/office/officeart/2005/8/layout/hierarchy4"/>
    <dgm:cxn modelId="{44C186CC-B977-4194-BC8A-27679254A710}" type="presParOf" srcId="{DA6BEDEE-3EDD-4447-B2AB-BF47A2AF54FE}" destId="{10EC4C2B-4422-4E2E-8F4E-0601F27776E0}" srcOrd="25" destOrd="0" presId="urn:microsoft.com/office/officeart/2005/8/layout/hierarchy4"/>
    <dgm:cxn modelId="{29F3C3D7-4F7E-4925-A4CA-A8163D2BC91D}" type="presParOf" srcId="{DA6BEDEE-3EDD-4447-B2AB-BF47A2AF54FE}" destId="{379DF506-BB49-4C2F-9F37-9F79EE47FDC2}" srcOrd="26" destOrd="0" presId="urn:microsoft.com/office/officeart/2005/8/layout/hierarchy4"/>
    <dgm:cxn modelId="{BE44A280-2369-477B-8BD6-71A52AE1EE3C}" type="presParOf" srcId="{379DF506-BB49-4C2F-9F37-9F79EE47FDC2}" destId="{8A6F70EB-27B4-498A-8E23-E74FEB0DE387}" srcOrd="0" destOrd="0" presId="urn:microsoft.com/office/officeart/2005/8/layout/hierarchy4"/>
    <dgm:cxn modelId="{5AB8DB39-7472-47BA-9652-4B54206C9C06}" type="presParOf" srcId="{379DF506-BB49-4C2F-9F37-9F79EE47FDC2}" destId="{0ED3A616-A115-487A-B5D0-9ECBC43DF29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7281CF-8B67-4D2B-AFDC-72ADEAA7440C}" type="doc">
      <dgm:prSet loTypeId="urn:microsoft.com/office/officeart/2005/8/layout/default" loCatId="list" qsTypeId="urn:microsoft.com/office/officeart/2005/8/quickstyle/3d6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4169CBD-621B-41AC-8098-190EB836285B}">
      <dgm:prSet phldrT="[Text]"/>
      <dgm:spPr>
        <a:solidFill>
          <a:schemeClr val="accent2"/>
        </a:solidFill>
      </dgm:spPr>
      <dgm:t>
        <a:bodyPr/>
        <a:lstStyle/>
        <a:p>
          <a:pPr rtl="0"/>
          <a:r>
            <a:rPr kumimoji="0" lang="en-US" b="1" i="0" u="none" strike="noStrike" cap="none" spc="0" normalizeH="0" baseline="0" noProof="0" dirty="0" smtClean="0">
              <a:ln/>
              <a:effectLst/>
              <a:uLnTx/>
              <a:uFillTx/>
              <a:latin typeface="+mn-lt"/>
            </a:rPr>
            <a:t>A1: Injection</a:t>
          </a:r>
          <a:endParaRPr lang="en-US" b="1" dirty="0"/>
        </a:p>
      </dgm:t>
    </dgm:pt>
    <dgm:pt modelId="{C2478B4C-85CC-4B56-8035-A1D085B2572C}" type="parTrans" cxnId="{E8FA1B3E-891C-44F5-8B95-213F7D5CE5C0}">
      <dgm:prSet/>
      <dgm:spPr/>
      <dgm:t>
        <a:bodyPr/>
        <a:lstStyle/>
        <a:p>
          <a:endParaRPr lang="en-US"/>
        </a:p>
      </dgm:t>
    </dgm:pt>
    <dgm:pt modelId="{55DCDCCE-3CAF-428A-ABFC-A8BC8FEF6AA5}" type="sibTrans" cxnId="{E8FA1B3E-891C-44F5-8B95-213F7D5CE5C0}">
      <dgm:prSet/>
      <dgm:spPr/>
      <dgm:t>
        <a:bodyPr/>
        <a:lstStyle/>
        <a:p>
          <a:endParaRPr lang="en-US"/>
        </a:p>
      </dgm:t>
    </dgm:pt>
    <dgm:pt modelId="{231AA091-BC50-4CB1-B212-84DF97C37E43}">
      <dgm:prSet/>
      <dgm:spPr>
        <a:solidFill>
          <a:srgbClr val="FF0000"/>
        </a:solidFill>
      </dgm:spPr>
      <dgm:t>
        <a:bodyPr/>
        <a:lstStyle/>
        <a:p>
          <a:r>
            <a:rPr lang="en-US" b="1" dirty="0" smtClean="0"/>
            <a:t>A10: </a:t>
          </a:r>
          <a:r>
            <a:rPr lang="en-US" altLang="ja-JP" b="1" dirty="0" err="1" smtClean="0">
              <a:ea typeface="ＭＳ Ｐゴシック" pitchFamily="1" charset="-128"/>
            </a:rPr>
            <a:t>Unvalidated</a:t>
          </a:r>
          <a:r>
            <a:rPr lang="en-US" altLang="ja-JP" b="1" dirty="0" smtClean="0">
              <a:ea typeface="ＭＳ Ｐゴシック" pitchFamily="1" charset="-128"/>
            </a:rPr>
            <a:t> Redirects and Forwards</a:t>
          </a:r>
          <a:endParaRPr lang="en-US" b="1" dirty="0"/>
        </a:p>
      </dgm:t>
    </dgm:pt>
    <dgm:pt modelId="{A9F48C2C-FB58-44F1-8762-0ACF43D4AFFD}" type="sibTrans" cxnId="{395778C8-53B7-4ABA-B003-A8A213D8106E}">
      <dgm:prSet/>
      <dgm:spPr/>
      <dgm:t>
        <a:bodyPr/>
        <a:lstStyle/>
        <a:p>
          <a:endParaRPr lang="en-US"/>
        </a:p>
      </dgm:t>
    </dgm:pt>
    <dgm:pt modelId="{DFD4E4B3-889C-44E4-98F7-CDE5F5A9E369}" type="parTrans" cxnId="{395778C8-53B7-4ABA-B003-A8A213D8106E}">
      <dgm:prSet/>
      <dgm:spPr/>
      <dgm:t>
        <a:bodyPr/>
        <a:lstStyle/>
        <a:p>
          <a:endParaRPr lang="en-US"/>
        </a:p>
      </dgm:t>
    </dgm:pt>
    <dgm:pt modelId="{FA4512F7-A63A-4F40-B5B4-6004D8EEA2E4}">
      <dgm:prSet/>
      <dgm:spPr>
        <a:gradFill flip="none" rotWithShape="0">
          <a:gsLst>
            <a:gs pos="0">
              <a:srgbClr val="0066CC">
                <a:shade val="30000"/>
                <a:satMod val="115000"/>
              </a:srgbClr>
            </a:gs>
            <a:gs pos="50000">
              <a:srgbClr val="0066CC">
                <a:shade val="67500"/>
                <a:satMod val="115000"/>
              </a:srgbClr>
            </a:gs>
            <a:gs pos="100000">
              <a:srgbClr val="0066CC">
                <a:shade val="100000"/>
                <a:satMod val="115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en-US" b="1" dirty="0" smtClean="0"/>
            <a:t>A7: </a:t>
          </a:r>
          <a:r>
            <a:rPr lang="en-US" altLang="ja-JP" b="1" dirty="0" smtClean="0">
              <a:ea typeface="ＭＳ Ｐゴシック" pitchFamily="1" charset="-128"/>
            </a:rPr>
            <a:t>Failure to Restrict URL Access</a:t>
          </a:r>
          <a:endParaRPr lang="en-US" b="1" dirty="0"/>
        </a:p>
      </dgm:t>
    </dgm:pt>
    <dgm:pt modelId="{F7E858A2-0BF8-451A-8FF3-814E21CFC0A2}" type="sibTrans" cxnId="{A25FC508-31D3-47AB-B526-F240B6F5C2DF}">
      <dgm:prSet/>
      <dgm:spPr/>
      <dgm:t>
        <a:bodyPr/>
        <a:lstStyle/>
        <a:p>
          <a:endParaRPr lang="en-US"/>
        </a:p>
      </dgm:t>
    </dgm:pt>
    <dgm:pt modelId="{D53CD27D-BDD3-444C-AE6A-2311E83F246A}" type="parTrans" cxnId="{A25FC508-31D3-47AB-B526-F240B6F5C2DF}">
      <dgm:prSet/>
      <dgm:spPr/>
      <dgm:t>
        <a:bodyPr/>
        <a:lstStyle/>
        <a:p>
          <a:endParaRPr lang="en-US"/>
        </a:p>
      </dgm:t>
    </dgm:pt>
    <dgm:pt modelId="{8BCDC084-67CA-4889-BB16-FDAA18262BAD}">
      <dgm:prSet phldrT="[Text]"/>
      <dgm:spPr>
        <a:solidFill>
          <a:srgbClr val="FF0000"/>
        </a:solidFill>
      </dgm:spPr>
      <dgm:t>
        <a:bodyPr/>
        <a:lstStyle/>
        <a:p>
          <a:r>
            <a:rPr lang="en-US" b="1" dirty="0" smtClean="0"/>
            <a:t>A6: Security </a:t>
          </a:r>
          <a:r>
            <a:rPr lang="en-US" b="1" dirty="0" err="1" smtClean="0"/>
            <a:t>Misconfiguration</a:t>
          </a:r>
          <a:endParaRPr lang="en-US" b="1" dirty="0" smtClean="0"/>
        </a:p>
      </dgm:t>
    </dgm:pt>
    <dgm:pt modelId="{C306F358-4A0E-4076-9570-D654E65D82B2}" type="sibTrans" cxnId="{87367C5A-800E-4ABA-8B2B-CF70A5C89137}">
      <dgm:prSet/>
      <dgm:spPr/>
      <dgm:t>
        <a:bodyPr/>
        <a:lstStyle/>
        <a:p>
          <a:endParaRPr lang="en-US"/>
        </a:p>
      </dgm:t>
    </dgm:pt>
    <dgm:pt modelId="{DFCC82B9-B307-4045-991F-0A63623D1F34}" type="parTrans" cxnId="{87367C5A-800E-4ABA-8B2B-CF70A5C89137}">
      <dgm:prSet/>
      <dgm:spPr/>
      <dgm:t>
        <a:bodyPr/>
        <a:lstStyle/>
        <a:p>
          <a:endParaRPr lang="en-US"/>
        </a:p>
      </dgm:t>
    </dgm:pt>
    <dgm:pt modelId="{C1059736-A6E2-4762-8F49-0456CD8B7C69}">
      <dgm:prSet/>
      <dgm:spPr>
        <a:solidFill>
          <a:schemeClr val="accent2"/>
        </a:solidFill>
      </dgm:spPr>
      <dgm:t>
        <a:bodyPr/>
        <a:lstStyle/>
        <a:p>
          <a:pPr rtl="0"/>
          <a:r>
            <a:rPr kumimoji="0" lang="en-US" b="1" i="0" u="none" strike="noStrike" cap="none" spc="0" normalizeH="0" baseline="0" noProof="0" dirty="0" smtClean="0">
              <a:ln/>
              <a:effectLst/>
              <a:uLnTx/>
              <a:uFillTx/>
              <a:latin typeface="+mn-lt"/>
            </a:rPr>
            <a:t>A5: </a:t>
          </a:r>
          <a:r>
            <a:rPr kumimoji="0" lang="en-US" altLang="ja-JP" b="1" i="0" u="none" strike="noStrike" cap="none" spc="0" normalizeH="0" baseline="0" noProof="0" dirty="0" smtClean="0">
              <a:ln/>
              <a:effectLst/>
              <a:uLnTx/>
              <a:uFillTx/>
              <a:latin typeface="+mn-lt"/>
              <a:ea typeface="ＭＳ Ｐゴシック" pitchFamily="1" charset="-128"/>
            </a:rPr>
            <a:t>Cross Site Request Forgery (CSRF) </a:t>
          </a:r>
          <a:endParaRPr kumimoji="0" lang="en-US" b="1" i="0" u="none" strike="noStrike" cap="none" spc="0" normalizeH="0" baseline="0" noProof="0" dirty="0">
            <a:ln/>
            <a:effectLst/>
            <a:uLnTx/>
            <a:uFillTx/>
            <a:latin typeface="+mn-lt"/>
          </a:endParaRPr>
        </a:p>
      </dgm:t>
    </dgm:pt>
    <dgm:pt modelId="{C998CC39-D1D3-43DE-8252-4B94A9279E42}" type="sibTrans" cxnId="{63E0B01F-E6B0-4341-846D-AEB7BCF19307}">
      <dgm:prSet/>
      <dgm:spPr/>
      <dgm:t>
        <a:bodyPr/>
        <a:lstStyle/>
        <a:p>
          <a:endParaRPr lang="en-US"/>
        </a:p>
      </dgm:t>
    </dgm:pt>
    <dgm:pt modelId="{DBCB215F-2702-4FBF-9B10-EE479A00694C}" type="parTrans" cxnId="{63E0B01F-E6B0-4341-846D-AEB7BCF19307}">
      <dgm:prSet/>
      <dgm:spPr/>
      <dgm:t>
        <a:bodyPr/>
        <a:lstStyle/>
        <a:p>
          <a:endParaRPr lang="en-US"/>
        </a:p>
      </dgm:t>
    </dgm:pt>
    <dgm:pt modelId="{7FBC627C-7A5D-4F89-A1E1-F66E815CA8A7}">
      <dgm:prSet/>
      <dgm:spPr>
        <a:solidFill>
          <a:schemeClr val="accent2"/>
        </a:solidFill>
      </dgm:spPr>
      <dgm:t>
        <a:bodyPr/>
        <a:lstStyle/>
        <a:p>
          <a:pPr rtl="0"/>
          <a:r>
            <a:rPr kumimoji="0" lang="en-US" b="1" i="0" u="none" strike="noStrike" cap="none" spc="0" normalizeH="0" baseline="0" noProof="0" dirty="0" smtClean="0">
              <a:ln/>
              <a:effectLst/>
              <a:uLnTx/>
              <a:uFillTx/>
              <a:latin typeface="+mn-lt"/>
            </a:rPr>
            <a:t>A4: </a:t>
          </a:r>
          <a:r>
            <a:rPr kumimoji="0" lang="en-US" altLang="ja-JP" b="1" i="0" u="none" strike="noStrike" cap="none" spc="0" normalizeH="0" baseline="0" noProof="0" dirty="0" smtClean="0">
              <a:ln/>
              <a:effectLst/>
              <a:uLnTx/>
              <a:uFillTx/>
              <a:latin typeface="+mn-lt"/>
              <a:ea typeface="ＭＳ Ｐゴシック" pitchFamily="1" charset="-128"/>
            </a:rPr>
            <a:t>Insecure Direct Object References </a:t>
          </a:r>
          <a:endParaRPr kumimoji="0" lang="en-US" b="1" i="0" u="none" strike="noStrike" cap="none" spc="0" normalizeH="0" baseline="0" noProof="0" dirty="0" smtClean="0">
            <a:ln/>
            <a:effectLst/>
            <a:uLnTx/>
            <a:uFillTx/>
            <a:latin typeface="+mn-lt"/>
          </a:endParaRPr>
        </a:p>
      </dgm:t>
    </dgm:pt>
    <dgm:pt modelId="{678EE478-5D87-49D0-AC29-0A904E85A9CD}" type="sibTrans" cxnId="{62F5A9D3-EBF9-4BEC-9613-FD255126CCE1}">
      <dgm:prSet/>
      <dgm:spPr/>
      <dgm:t>
        <a:bodyPr/>
        <a:lstStyle/>
        <a:p>
          <a:endParaRPr lang="en-US"/>
        </a:p>
      </dgm:t>
    </dgm:pt>
    <dgm:pt modelId="{C77C0D7A-4688-41D5-A7B6-ECC1745C80BA}" type="parTrans" cxnId="{62F5A9D3-EBF9-4BEC-9613-FD255126CCE1}">
      <dgm:prSet/>
      <dgm:spPr/>
      <dgm:t>
        <a:bodyPr/>
        <a:lstStyle/>
        <a:p>
          <a:endParaRPr lang="en-US"/>
        </a:p>
      </dgm:t>
    </dgm:pt>
    <dgm:pt modelId="{05B6A14E-A58A-427E-80F5-495E20005676}">
      <dgm:prSet/>
      <dgm:spPr>
        <a:solidFill>
          <a:schemeClr val="accent2"/>
        </a:solidFill>
      </dgm:spPr>
      <dgm:t>
        <a:bodyPr/>
        <a:lstStyle/>
        <a:p>
          <a:pPr rtl="0"/>
          <a:r>
            <a:rPr kumimoji="0" lang="en-US" b="1" i="0" u="none" strike="noStrike" cap="none" spc="0" normalizeH="0" baseline="0" noProof="0" dirty="0" smtClean="0">
              <a:ln/>
              <a:effectLst/>
              <a:uLnTx/>
              <a:uFillTx/>
              <a:latin typeface="+mn-lt"/>
            </a:rPr>
            <a:t>A3: </a:t>
          </a:r>
          <a:r>
            <a:rPr lang="en-US" altLang="ja-JP" b="1" dirty="0" smtClean="0">
              <a:ea typeface="ＭＳ Ｐゴシック" pitchFamily="1" charset="-128"/>
            </a:rPr>
            <a:t>Broken Authentication and Session Management</a:t>
          </a:r>
          <a:endParaRPr kumimoji="0" lang="en-US" b="1" i="0" u="none" strike="noStrike" cap="none" spc="0" normalizeH="0" baseline="0" noProof="0" dirty="0" smtClean="0">
            <a:ln/>
            <a:effectLst/>
            <a:uLnTx/>
            <a:uFillTx/>
            <a:latin typeface="+mn-lt"/>
          </a:endParaRPr>
        </a:p>
      </dgm:t>
    </dgm:pt>
    <dgm:pt modelId="{E232C4F9-D265-42B7-A469-2C93E3FE3984}" type="sibTrans" cxnId="{AE4E6705-38DF-4ECA-80E1-760699C4E255}">
      <dgm:prSet/>
      <dgm:spPr/>
      <dgm:t>
        <a:bodyPr/>
        <a:lstStyle/>
        <a:p>
          <a:endParaRPr lang="en-US"/>
        </a:p>
      </dgm:t>
    </dgm:pt>
    <dgm:pt modelId="{2F9BC56F-924A-4353-9F8F-40E52BE6F39F}" type="parTrans" cxnId="{AE4E6705-38DF-4ECA-80E1-760699C4E255}">
      <dgm:prSet/>
      <dgm:spPr/>
      <dgm:t>
        <a:bodyPr/>
        <a:lstStyle/>
        <a:p>
          <a:endParaRPr lang="en-US"/>
        </a:p>
      </dgm:t>
    </dgm:pt>
    <dgm:pt modelId="{267067DC-F960-471F-8C6E-E0A998CDE8CA}">
      <dgm:prSet phldrT="[Text]"/>
      <dgm:spPr>
        <a:solidFill>
          <a:schemeClr val="accent2"/>
        </a:solidFill>
      </dgm:spPr>
      <dgm:t>
        <a:bodyPr/>
        <a:lstStyle/>
        <a:p>
          <a:pPr rtl="0"/>
          <a:r>
            <a:rPr kumimoji="0" lang="en-US" b="1" i="0" u="none" strike="noStrike" cap="none" spc="0" normalizeH="0" baseline="0" noProof="0" dirty="0" smtClean="0">
              <a:ln/>
              <a:effectLst/>
              <a:uLnTx/>
              <a:uFillTx/>
              <a:latin typeface="+mn-lt"/>
            </a:rPr>
            <a:t>A2: Cross-Site Scripting (XSS)</a:t>
          </a:r>
          <a:endParaRPr lang="en-US" b="1" dirty="0"/>
        </a:p>
      </dgm:t>
    </dgm:pt>
    <dgm:pt modelId="{D761F71C-31BB-498F-A08E-70F30EB51CB4}" type="parTrans" cxnId="{376E3F9D-D0A5-4750-A982-6A39581A8CFA}">
      <dgm:prSet/>
      <dgm:spPr/>
      <dgm:t>
        <a:bodyPr/>
        <a:lstStyle/>
        <a:p>
          <a:endParaRPr lang="en-US"/>
        </a:p>
      </dgm:t>
    </dgm:pt>
    <dgm:pt modelId="{21C97EC3-34E8-4C93-8686-60A47A9C2802}" type="sibTrans" cxnId="{376E3F9D-D0A5-4750-A982-6A39581A8CFA}">
      <dgm:prSet/>
      <dgm:spPr/>
      <dgm:t>
        <a:bodyPr/>
        <a:lstStyle/>
        <a:p>
          <a:endParaRPr lang="en-US"/>
        </a:p>
      </dgm:t>
    </dgm:pt>
    <dgm:pt modelId="{4F33ADAD-0E7A-4CC4-926A-E1D695B40CC0}">
      <dgm:prSet/>
      <dgm:spPr>
        <a:gradFill flip="none" rotWithShape="0">
          <a:gsLst>
            <a:gs pos="0">
              <a:srgbClr val="0066CC">
                <a:shade val="30000"/>
                <a:satMod val="115000"/>
              </a:srgbClr>
            </a:gs>
            <a:gs pos="50000">
              <a:srgbClr val="0066CC">
                <a:shade val="67500"/>
                <a:satMod val="115000"/>
              </a:srgbClr>
            </a:gs>
            <a:gs pos="100000">
              <a:srgbClr val="0066CC">
                <a:shade val="100000"/>
                <a:satMod val="115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en-US" b="1" dirty="0" smtClean="0"/>
            <a:t>A8: Insecure Cryptographic Storage</a:t>
          </a:r>
          <a:endParaRPr lang="en-US" b="1" dirty="0"/>
        </a:p>
      </dgm:t>
    </dgm:pt>
    <dgm:pt modelId="{E7A793B8-03F9-44FB-B548-E39857E00497}" type="parTrans" cxnId="{76CF4293-369C-41CD-B754-A785EFCB9622}">
      <dgm:prSet/>
      <dgm:spPr/>
      <dgm:t>
        <a:bodyPr/>
        <a:lstStyle/>
        <a:p>
          <a:endParaRPr lang="en-US"/>
        </a:p>
      </dgm:t>
    </dgm:pt>
    <dgm:pt modelId="{91422C4A-3296-4DFB-AE5C-9EA4E27DD597}" type="sibTrans" cxnId="{76CF4293-369C-41CD-B754-A785EFCB9622}">
      <dgm:prSet/>
      <dgm:spPr/>
      <dgm:t>
        <a:bodyPr/>
        <a:lstStyle/>
        <a:p>
          <a:endParaRPr lang="en-US"/>
        </a:p>
      </dgm:t>
    </dgm:pt>
    <dgm:pt modelId="{1425CBBF-4498-4BCE-BC74-DC76A4124027}">
      <dgm:prSet/>
      <dgm:spPr>
        <a:gradFill flip="none" rotWithShape="0">
          <a:gsLst>
            <a:gs pos="0">
              <a:srgbClr val="0066CC">
                <a:shade val="30000"/>
                <a:satMod val="115000"/>
              </a:srgbClr>
            </a:gs>
            <a:gs pos="50000">
              <a:srgbClr val="0066CC">
                <a:shade val="67500"/>
                <a:satMod val="115000"/>
              </a:srgbClr>
            </a:gs>
            <a:gs pos="100000">
              <a:srgbClr val="0066CC">
                <a:shade val="100000"/>
                <a:satMod val="115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en-US" altLang="ja-JP" b="1" dirty="0" smtClean="0">
              <a:ea typeface="ＭＳ Ｐゴシック" pitchFamily="1" charset="-128"/>
            </a:rPr>
            <a:t>A9: </a:t>
          </a:r>
          <a:r>
            <a:rPr lang="en-US" b="1" i="0" u="none" dirty="0" smtClean="0"/>
            <a:t>Insufficient Transport Layer Protection</a:t>
          </a:r>
          <a:endParaRPr lang="en-US" b="1" dirty="0"/>
        </a:p>
      </dgm:t>
    </dgm:pt>
    <dgm:pt modelId="{19134321-D03B-461B-8751-7D003E0AC7D7}" type="parTrans" cxnId="{5A3A9910-884E-4824-B114-A7BC95B09EB8}">
      <dgm:prSet/>
      <dgm:spPr/>
    </dgm:pt>
    <dgm:pt modelId="{666FBC44-2286-4F44-B1F4-A1DAA3A49E32}" type="sibTrans" cxnId="{5A3A9910-884E-4824-B114-A7BC95B09EB8}">
      <dgm:prSet/>
      <dgm:spPr/>
    </dgm:pt>
    <dgm:pt modelId="{E1CE3EE4-2936-4D8B-92A3-E104BE0FAA24}" type="pres">
      <dgm:prSet presAssocID="{267281CF-8B67-4D2B-AFDC-72ADEAA7440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2E9B06-A06B-443C-83A3-58564550A9C4}" type="pres">
      <dgm:prSet presAssocID="{64169CBD-621B-41AC-8098-190EB836285B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0A05D7-A3A0-471E-BE40-D9A5641B2C43}" type="pres">
      <dgm:prSet presAssocID="{55DCDCCE-3CAF-428A-ABFC-A8BC8FEF6AA5}" presName="sibTrans" presStyleCnt="0"/>
      <dgm:spPr/>
    </dgm:pt>
    <dgm:pt modelId="{BA79777C-83D7-4A20-8C72-9B06E33970B3}" type="pres">
      <dgm:prSet presAssocID="{267067DC-F960-471F-8C6E-E0A998CDE8C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7AF65-B6FE-4008-8A2F-CDD834EC50CF}" type="pres">
      <dgm:prSet presAssocID="{21C97EC3-34E8-4C93-8686-60A47A9C2802}" presName="sibTrans" presStyleCnt="0"/>
      <dgm:spPr/>
    </dgm:pt>
    <dgm:pt modelId="{049F4145-C84A-42C6-8C4A-A73F5D1F13B1}" type="pres">
      <dgm:prSet presAssocID="{05B6A14E-A58A-427E-80F5-495E20005676}" presName="node" presStyleLbl="node1" presStyleIdx="2" presStyleCnt="10" custLinFactNeighborX="-163" custLinFactNeighborY="2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238806-E393-4882-A18C-F18C628330C0}" type="pres">
      <dgm:prSet presAssocID="{E232C4F9-D265-42B7-A469-2C93E3FE3984}" presName="sibTrans" presStyleCnt="0"/>
      <dgm:spPr/>
    </dgm:pt>
    <dgm:pt modelId="{C3E7A39C-1CAB-4280-9674-550D9EBD3664}" type="pres">
      <dgm:prSet presAssocID="{7FBC627C-7A5D-4F89-A1E1-F66E815CA8A7}" presName="node" presStyleLbl="node1" presStyleIdx="3" presStyleCnt="10" custLinFactNeighborY="-11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1C115E-C0A7-4720-AB3F-606E25B53088}" type="pres">
      <dgm:prSet presAssocID="{678EE478-5D87-49D0-AC29-0A904E85A9CD}" presName="sibTrans" presStyleCnt="0"/>
      <dgm:spPr/>
    </dgm:pt>
    <dgm:pt modelId="{E75F8F30-3FA0-429A-A777-BC11F620C600}" type="pres">
      <dgm:prSet presAssocID="{C1059736-A6E2-4762-8F49-0456CD8B7C69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B5463B-623E-4AEB-A7DB-47178B6C71AF}" type="pres">
      <dgm:prSet presAssocID="{C998CC39-D1D3-43DE-8252-4B94A9279E42}" presName="sibTrans" presStyleCnt="0"/>
      <dgm:spPr/>
    </dgm:pt>
    <dgm:pt modelId="{764C6158-AD60-4271-9C65-2ABDF85CAA50}" type="pres">
      <dgm:prSet presAssocID="{8BCDC084-67CA-4889-BB16-FDAA18262BAD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B07B39-8E48-404A-8551-E175E2765349}" type="pres">
      <dgm:prSet presAssocID="{C306F358-4A0E-4076-9570-D654E65D82B2}" presName="sibTrans" presStyleCnt="0"/>
      <dgm:spPr/>
    </dgm:pt>
    <dgm:pt modelId="{EA75EA57-6CCA-4563-87BD-023630ABCFA8}" type="pres">
      <dgm:prSet presAssocID="{FA4512F7-A63A-4F40-B5B4-6004D8EEA2E4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5A4703-D8B9-4D1C-8A2E-D5D54AE747D3}" type="pres">
      <dgm:prSet presAssocID="{F7E858A2-0BF8-451A-8FF3-814E21CFC0A2}" presName="sibTrans" presStyleCnt="0"/>
      <dgm:spPr/>
    </dgm:pt>
    <dgm:pt modelId="{41C906C3-FECE-4AA6-9B2E-E742275892E7}" type="pres">
      <dgm:prSet presAssocID="{4F33ADAD-0E7A-4CC4-926A-E1D695B40CC0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CC9BA1-2FE2-4A13-AE32-C8596A65EAFD}" type="pres">
      <dgm:prSet presAssocID="{91422C4A-3296-4DFB-AE5C-9EA4E27DD597}" presName="sibTrans" presStyleCnt="0"/>
      <dgm:spPr/>
    </dgm:pt>
    <dgm:pt modelId="{0E5BD108-059F-48AE-801C-18529182DE42}" type="pres">
      <dgm:prSet presAssocID="{1425CBBF-4498-4BCE-BC74-DC76A4124027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F16691-C99F-4C33-BA9A-69AB3E50019C}" type="pres">
      <dgm:prSet presAssocID="{666FBC44-2286-4F44-B1F4-A1DAA3A49E32}" presName="sibTrans" presStyleCnt="0"/>
      <dgm:spPr/>
    </dgm:pt>
    <dgm:pt modelId="{AB8EC8CA-2DD9-43B0-BAC8-DBF5D6A86196}" type="pres">
      <dgm:prSet presAssocID="{231AA091-BC50-4CB1-B212-84DF97C37E43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6151C5-3883-4C0B-A430-A22225DE55F8}" type="presOf" srcId="{05B6A14E-A58A-427E-80F5-495E20005676}" destId="{049F4145-C84A-42C6-8C4A-A73F5D1F13B1}" srcOrd="0" destOrd="0" presId="urn:microsoft.com/office/officeart/2005/8/layout/default"/>
    <dgm:cxn modelId="{E424B67A-1516-48BB-8AD5-AEC5218D8BD7}" type="presOf" srcId="{8BCDC084-67CA-4889-BB16-FDAA18262BAD}" destId="{764C6158-AD60-4271-9C65-2ABDF85CAA50}" srcOrd="0" destOrd="0" presId="urn:microsoft.com/office/officeart/2005/8/layout/default"/>
    <dgm:cxn modelId="{A25FC508-31D3-47AB-B526-F240B6F5C2DF}" srcId="{267281CF-8B67-4D2B-AFDC-72ADEAA7440C}" destId="{FA4512F7-A63A-4F40-B5B4-6004D8EEA2E4}" srcOrd="6" destOrd="0" parTransId="{D53CD27D-BDD3-444C-AE6A-2311E83F246A}" sibTransId="{F7E858A2-0BF8-451A-8FF3-814E21CFC0A2}"/>
    <dgm:cxn modelId="{62F5A9D3-EBF9-4BEC-9613-FD255126CCE1}" srcId="{267281CF-8B67-4D2B-AFDC-72ADEAA7440C}" destId="{7FBC627C-7A5D-4F89-A1E1-F66E815CA8A7}" srcOrd="3" destOrd="0" parTransId="{C77C0D7A-4688-41D5-A7B6-ECC1745C80BA}" sibTransId="{678EE478-5D87-49D0-AC29-0A904E85A9CD}"/>
    <dgm:cxn modelId="{34201D72-11AA-4D7C-8918-5F11A1445F2A}" type="presOf" srcId="{7FBC627C-7A5D-4F89-A1E1-F66E815CA8A7}" destId="{C3E7A39C-1CAB-4280-9674-550D9EBD3664}" srcOrd="0" destOrd="0" presId="urn:microsoft.com/office/officeart/2005/8/layout/default"/>
    <dgm:cxn modelId="{5A3A9910-884E-4824-B114-A7BC95B09EB8}" srcId="{267281CF-8B67-4D2B-AFDC-72ADEAA7440C}" destId="{1425CBBF-4498-4BCE-BC74-DC76A4124027}" srcOrd="8" destOrd="0" parTransId="{19134321-D03B-461B-8751-7D003E0AC7D7}" sibTransId="{666FBC44-2286-4F44-B1F4-A1DAA3A49E32}"/>
    <dgm:cxn modelId="{398B200D-81E7-4F72-84A3-65C91FE44C2A}" type="presOf" srcId="{267281CF-8B67-4D2B-AFDC-72ADEAA7440C}" destId="{E1CE3EE4-2936-4D8B-92A3-E104BE0FAA24}" srcOrd="0" destOrd="0" presId="urn:microsoft.com/office/officeart/2005/8/layout/default"/>
    <dgm:cxn modelId="{AE4E6705-38DF-4ECA-80E1-760699C4E255}" srcId="{267281CF-8B67-4D2B-AFDC-72ADEAA7440C}" destId="{05B6A14E-A58A-427E-80F5-495E20005676}" srcOrd="2" destOrd="0" parTransId="{2F9BC56F-924A-4353-9F8F-40E52BE6F39F}" sibTransId="{E232C4F9-D265-42B7-A469-2C93E3FE3984}"/>
    <dgm:cxn modelId="{E8FA1B3E-891C-44F5-8B95-213F7D5CE5C0}" srcId="{267281CF-8B67-4D2B-AFDC-72ADEAA7440C}" destId="{64169CBD-621B-41AC-8098-190EB836285B}" srcOrd="0" destOrd="0" parTransId="{C2478B4C-85CC-4B56-8035-A1D085B2572C}" sibTransId="{55DCDCCE-3CAF-428A-ABFC-A8BC8FEF6AA5}"/>
    <dgm:cxn modelId="{395778C8-53B7-4ABA-B003-A8A213D8106E}" srcId="{267281CF-8B67-4D2B-AFDC-72ADEAA7440C}" destId="{231AA091-BC50-4CB1-B212-84DF97C37E43}" srcOrd="9" destOrd="0" parTransId="{DFD4E4B3-889C-44E4-98F7-CDE5F5A9E369}" sibTransId="{A9F48C2C-FB58-44F1-8762-0ACF43D4AFFD}"/>
    <dgm:cxn modelId="{10B5AC26-1235-43EB-B26B-8869CE8FDEB2}" type="presOf" srcId="{64169CBD-621B-41AC-8098-190EB836285B}" destId="{AD2E9B06-A06B-443C-83A3-58564550A9C4}" srcOrd="0" destOrd="0" presId="urn:microsoft.com/office/officeart/2005/8/layout/default"/>
    <dgm:cxn modelId="{76CF4293-369C-41CD-B754-A785EFCB9622}" srcId="{267281CF-8B67-4D2B-AFDC-72ADEAA7440C}" destId="{4F33ADAD-0E7A-4CC4-926A-E1D695B40CC0}" srcOrd="7" destOrd="0" parTransId="{E7A793B8-03F9-44FB-B548-E39857E00497}" sibTransId="{91422C4A-3296-4DFB-AE5C-9EA4E27DD597}"/>
    <dgm:cxn modelId="{63E0B01F-E6B0-4341-846D-AEB7BCF19307}" srcId="{267281CF-8B67-4D2B-AFDC-72ADEAA7440C}" destId="{C1059736-A6E2-4762-8F49-0456CD8B7C69}" srcOrd="4" destOrd="0" parTransId="{DBCB215F-2702-4FBF-9B10-EE479A00694C}" sibTransId="{C998CC39-D1D3-43DE-8252-4B94A9279E42}"/>
    <dgm:cxn modelId="{B6FEFA30-5474-4F4A-AFEC-D88033A7ADDB}" type="presOf" srcId="{267067DC-F960-471F-8C6E-E0A998CDE8CA}" destId="{BA79777C-83D7-4A20-8C72-9B06E33970B3}" srcOrd="0" destOrd="0" presId="urn:microsoft.com/office/officeart/2005/8/layout/default"/>
    <dgm:cxn modelId="{8D581339-D02C-4EDE-A4DD-B77AC6507744}" type="presOf" srcId="{C1059736-A6E2-4762-8F49-0456CD8B7C69}" destId="{E75F8F30-3FA0-429A-A777-BC11F620C600}" srcOrd="0" destOrd="0" presId="urn:microsoft.com/office/officeart/2005/8/layout/default"/>
    <dgm:cxn modelId="{513BC533-61F9-4CA6-9929-287B03A59F44}" type="presOf" srcId="{1425CBBF-4498-4BCE-BC74-DC76A4124027}" destId="{0E5BD108-059F-48AE-801C-18529182DE42}" srcOrd="0" destOrd="0" presId="urn:microsoft.com/office/officeart/2005/8/layout/default"/>
    <dgm:cxn modelId="{24ABD8A4-CF30-48A0-A30D-D9C4B1557D76}" type="presOf" srcId="{231AA091-BC50-4CB1-B212-84DF97C37E43}" destId="{AB8EC8CA-2DD9-43B0-BAC8-DBF5D6A86196}" srcOrd="0" destOrd="0" presId="urn:microsoft.com/office/officeart/2005/8/layout/default"/>
    <dgm:cxn modelId="{87367C5A-800E-4ABA-8B2B-CF70A5C89137}" srcId="{267281CF-8B67-4D2B-AFDC-72ADEAA7440C}" destId="{8BCDC084-67CA-4889-BB16-FDAA18262BAD}" srcOrd="5" destOrd="0" parTransId="{DFCC82B9-B307-4045-991F-0A63623D1F34}" sibTransId="{C306F358-4A0E-4076-9570-D654E65D82B2}"/>
    <dgm:cxn modelId="{C27F1602-9010-4909-8A60-5B972B117475}" type="presOf" srcId="{4F33ADAD-0E7A-4CC4-926A-E1D695B40CC0}" destId="{41C906C3-FECE-4AA6-9B2E-E742275892E7}" srcOrd="0" destOrd="0" presId="urn:microsoft.com/office/officeart/2005/8/layout/default"/>
    <dgm:cxn modelId="{376E3F9D-D0A5-4750-A982-6A39581A8CFA}" srcId="{267281CF-8B67-4D2B-AFDC-72ADEAA7440C}" destId="{267067DC-F960-471F-8C6E-E0A998CDE8CA}" srcOrd="1" destOrd="0" parTransId="{D761F71C-31BB-498F-A08E-70F30EB51CB4}" sibTransId="{21C97EC3-34E8-4C93-8686-60A47A9C2802}"/>
    <dgm:cxn modelId="{4D964251-BC19-41F0-A13D-1680F88EB0F6}" type="presOf" srcId="{FA4512F7-A63A-4F40-B5B4-6004D8EEA2E4}" destId="{EA75EA57-6CCA-4563-87BD-023630ABCFA8}" srcOrd="0" destOrd="0" presId="urn:microsoft.com/office/officeart/2005/8/layout/default"/>
    <dgm:cxn modelId="{EAC2D4F6-A053-4305-A41E-70348CC4AD42}" type="presParOf" srcId="{E1CE3EE4-2936-4D8B-92A3-E104BE0FAA24}" destId="{AD2E9B06-A06B-443C-83A3-58564550A9C4}" srcOrd="0" destOrd="0" presId="urn:microsoft.com/office/officeart/2005/8/layout/default"/>
    <dgm:cxn modelId="{8ACD45F4-A837-470A-9802-301B16A75D78}" type="presParOf" srcId="{E1CE3EE4-2936-4D8B-92A3-E104BE0FAA24}" destId="{A30A05D7-A3A0-471E-BE40-D9A5641B2C43}" srcOrd="1" destOrd="0" presId="urn:microsoft.com/office/officeart/2005/8/layout/default"/>
    <dgm:cxn modelId="{F063E2CE-4448-4956-B343-E8A9358EE28B}" type="presParOf" srcId="{E1CE3EE4-2936-4D8B-92A3-E104BE0FAA24}" destId="{BA79777C-83D7-4A20-8C72-9B06E33970B3}" srcOrd="2" destOrd="0" presId="urn:microsoft.com/office/officeart/2005/8/layout/default"/>
    <dgm:cxn modelId="{A5F89263-2E65-4993-9AC1-A8D30450EFA3}" type="presParOf" srcId="{E1CE3EE4-2936-4D8B-92A3-E104BE0FAA24}" destId="{8507AF65-B6FE-4008-8A2F-CDD834EC50CF}" srcOrd="3" destOrd="0" presId="urn:microsoft.com/office/officeart/2005/8/layout/default"/>
    <dgm:cxn modelId="{F55542F3-09BF-4A3B-80A0-452D98F930F7}" type="presParOf" srcId="{E1CE3EE4-2936-4D8B-92A3-E104BE0FAA24}" destId="{049F4145-C84A-42C6-8C4A-A73F5D1F13B1}" srcOrd="4" destOrd="0" presId="urn:microsoft.com/office/officeart/2005/8/layout/default"/>
    <dgm:cxn modelId="{169379E3-5B5A-4DDC-96DF-F608A77F8231}" type="presParOf" srcId="{E1CE3EE4-2936-4D8B-92A3-E104BE0FAA24}" destId="{83238806-E393-4882-A18C-F18C628330C0}" srcOrd="5" destOrd="0" presId="urn:microsoft.com/office/officeart/2005/8/layout/default"/>
    <dgm:cxn modelId="{63CB9F0C-6648-4099-B28B-2B4E83067D64}" type="presParOf" srcId="{E1CE3EE4-2936-4D8B-92A3-E104BE0FAA24}" destId="{C3E7A39C-1CAB-4280-9674-550D9EBD3664}" srcOrd="6" destOrd="0" presId="urn:microsoft.com/office/officeart/2005/8/layout/default"/>
    <dgm:cxn modelId="{17F7A53F-3C99-4954-BED1-FB9B9CFC7CC0}" type="presParOf" srcId="{E1CE3EE4-2936-4D8B-92A3-E104BE0FAA24}" destId="{931C115E-C0A7-4720-AB3F-606E25B53088}" srcOrd="7" destOrd="0" presId="urn:microsoft.com/office/officeart/2005/8/layout/default"/>
    <dgm:cxn modelId="{2366561E-F36E-4152-B13A-B7F0AA7B31FD}" type="presParOf" srcId="{E1CE3EE4-2936-4D8B-92A3-E104BE0FAA24}" destId="{E75F8F30-3FA0-429A-A777-BC11F620C600}" srcOrd="8" destOrd="0" presId="urn:microsoft.com/office/officeart/2005/8/layout/default"/>
    <dgm:cxn modelId="{6618D76A-9DF8-41E6-ACDE-7CE54DB61C97}" type="presParOf" srcId="{E1CE3EE4-2936-4D8B-92A3-E104BE0FAA24}" destId="{52B5463B-623E-4AEB-A7DB-47178B6C71AF}" srcOrd="9" destOrd="0" presId="urn:microsoft.com/office/officeart/2005/8/layout/default"/>
    <dgm:cxn modelId="{DE1A560C-283B-40A5-BB45-9FFA9B406476}" type="presParOf" srcId="{E1CE3EE4-2936-4D8B-92A3-E104BE0FAA24}" destId="{764C6158-AD60-4271-9C65-2ABDF85CAA50}" srcOrd="10" destOrd="0" presId="urn:microsoft.com/office/officeart/2005/8/layout/default"/>
    <dgm:cxn modelId="{48E65281-C88B-4CD8-B9EE-721F2EFF305F}" type="presParOf" srcId="{E1CE3EE4-2936-4D8B-92A3-E104BE0FAA24}" destId="{14B07B39-8E48-404A-8551-E175E2765349}" srcOrd="11" destOrd="0" presId="urn:microsoft.com/office/officeart/2005/8/layout/default"/>
    <dgm:cxn modelId="{50DC8C70-EE32-4093-AB4E-3883A020F32A}" type="presParOf" srcId="{E1CE3EE4-2936-4D8B-92A3-E104BE0FAA24}" destId="{EA75EA57-6CCA-4563-87BD-023630ABCFA8}" srcOrd="12" destOrd="0" presId="urn:microsoft.com/office/officeart/2005/8/layout/default"/>
    <dgm:cxn modelId="{3946578D-F6A0-4453-91C7-B65D48FB446B}" type="presParOf" srcId="{E1CE3EE4-2936-4D8B-92A3-E104BE0FAA24}" destId="{3D5A4703-D8B9-4D1C-8A2E-D5D54AE747D3}" srcOrd="13" destOrd="0" presId="urn:microsoft.com/office/officeart/2005/8/layout/default"/>
    <dgm:cxn modelId="{37E0EF93-EAE4-4152-AF6C-647254473E3C}" type="presParOf" srcId="{E1CE3EE4-2936-4D8B-92A3-E104BE0FAA24}" destId="{41C906C3-FECE-4AA6-9B2E-E742275892E7}" srcOrd="14" destOrd="0" presId="urn:microsoft.com/office/officeart/2005/8/layout/default"/>
    <dgm:cxn modelId="{C8D10F1B-E252-4FB1-8E10-309E8FDE1A97}" type="presParOf" srcId="{E1CE3EE4-2936-4D8B-92A3-E104BE0FAA24}" destId="{8ECC9BA1-2FE2-4A13-AE32-C8596A65EAFD}" srcOrd="15" destOrd="0" presId="urn:microsoft.com/office/officeart/2005/8/layout/default"/>
    <dgm:cxn modelId="{D91C9A85-4DA6-44A4-A1CF-129DC8ED706D}" type="presParOf" srcId="{E1CE3EE4-2936-4D8B-92A3-E104BE0FAA24}" destId="{0E5BD108-059F-48AE-801C-18529182DE42}" srcOrd="16" destOrd="0" presId="urn:microsoft.com/office/officeart/2005/8/layout/default"/>
    <dgm:cxn modelId="{C8B7DA38-EC91-4818-A3C9-0031C10C68E9}" type="presParOf" srcId="{E1CE3EE4-2936-4D8B-92A3-E104BE0FAA24}" destId="{11F16691-C99F-4C33-BA9A-69AB3E50019C}" srcOrd="17" destOrd="0" presId="urn:microsoft.com/office/officeart/2005/8/layout/default"/>
    <dgm:cxn modelId="{320EF906-C4C7-4F86-9FF9-262CBF9962B3}" type="presParOf" srcId="{E1CE3EE4-2936-4D8B-92A3-E104BE0FAA24}" destId="{AB8EC8CA-2DD9-43B0-BAC8-DBF5D6A86196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876F7C-E241-41EF-9B9B-57321D7CECD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37EA3F-F180-4E4A-A61C-82485C2DF7E1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Injection means…</a:t>
          </a:r>
          <a:endParaRPr lang="en-US" dirty="0"/>
        </a:p>
      </dgm:t>
    </dgm:pt>
    <dgm:pt modelId="{72E00A95-27F6-41C1-8C5D-6C65204BB3C5}" type="parTrans" cxnId="{6E7CB017-9119-4B03-AAC7-C9E8EDA62A09}">
      <dgm:prSet/>
      <dgm:spPr/>
      <dgm:t>
        <a:bodyPr/>
        <a:lstStyle/>
        <a:p>
          <a:endParaRPr lang="en-US"/>
        </a:p>
      </dgm:t>
    </dgm:pt>
    <dgm:pt modelId="{FAB9B14C-FAC9-46E2-A8D4-890897F29FAF}" type="sibTrans" cxnId="{6E7CB017-9119-4B03-AAC7-C9E8EDA62A09}">
      <dgm:prSet/>
      <dgm:spPr/>
      <dgm:t>
        <a:bodyPr/>
        <a:lstStyle/>
        <a:p>
          <a:endParaRPr lang="en-US"/>
        </a:p>
      </dgm:t>
    </dgm:pt>
    <dgm:pt modelId="{5C3B5A1D-62FD-44EE-959E-C4286B76AB69}">
      <dgm:prSet/>
      <dgm:spPr/>
      <dgm:t>
        <a:bodyPr/>
        <a:lstStyle/>
        <a:p>
          <a:r>
            <a:rPr lang="en-US" dirty="0" smtClean="0"/>
            <a:t>Tricking an application into including unintended commands in the data sent to an interpreter</a:t>
          </a:r>
        </a:p>
      </dgm:t>
    </dgm:pt>
    <dgm:pt modelId="{BC43ADA6-FB32-4FEF-AA85-7C294B8CB060}" type="parTrans" cxnId="{70C1A6F1-1C37-4859-BCCC-97434C26E1BA}">
      <dgm:prSet/>
      <dgm:spPr/>
      <dgm:t>
        <a:bodyPr/>
        <a:lstStyle/>
        <a:p>
          <a:endParaRPr lang="en-US"/>
        </a:p>
      </dgm:t>
    </dgm:pt>
    <dgm:pt modelId="{7F244656-2FE7-4007-81B3-4C3338C4CEA3}" type="sibTrans" cxnId="{70C1A6F1-1C37-4859-BCCC-97434C26E1BA}">
      <dgm:prSet/>
      <dgm:spPr/>
      <dgm:t>
        <a:bodyPr/>
        <a:lstStyle/>
        <a:p>
          <a:endParaRPr lang="en-US"/>
        </a:p>
      </dgm:t>
    </dgm:pt>
    <dgm:pt modelId="{CF1E9FBC-E61E-4864-A78E-83EE28250D6A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Interpreters…</a:t>
          </a:r>
        </a:p>
      </dgm:t>
    </dgm:pt>
    <dgm:pt modelId="{8B1B7235-990B-4F53-94F0-72B3BB6F8B4A}" type="parTrans" cxnId="{856A73F5-BA30-4AB3-9E3F-6891C43F4EA1}">
      <dgm:prSet/>
      <dgm:spPr/>
      <dgm:t>
        <a:bodyPr/>
        <a:lstStyle/>
        <a:p>
          <a:endParaRPr lang="en-US"/>
        </a:p>
      </dgm:t>
    </dgm:pt>
    <dgm:pt modelId="{D735FCAD-9664-49E9-94B1-577FD69E5332}" type="sibTrans" cxnId="{856A73F5-BA30-4AB3-9E3F-6891C43F4EA1}">
      <dgm:prSet/>
      <dgm:spPr/>
      <dgm:t>
        <a:bodyPr/>
        <a:lstStyle/>
        <a:p>
          <a:endParaRPr lang="en-US"/>
        </a:p>
      </dgm:t>
    </dgm:pt>
    <dgm:pt modelId="{076FAF60-C9A8-409E-B575-30262A011165}">
      <dgm:prSet/>
      <dgm:spPr/>
      <dgm:t>
        <a:bodyPr/>
        <a:lstStyle/>
        <a:p>
          <a:r>
            <a:rPr lang="en-US" dirty="0" smtClean="0"/>
            <a:t>Take strings and interpret them as commands</a:t>
          </a:r>
        </a:p>
      </dgm:t>
    </dgm:pt>
    <dgm:pt modelId="{EF8F5DC3-2707-4B08-B792-11FEA7979169}" type="parTrans" cxnId="{89FF61D1-A7E9-45A3-BAD5-9E8AC46C5003}">
      <dgm:prSet/>
      <dgm:spPr/>
      <dgm:t>
        <a:bodyPr/>
        <a:lstStyle/>
        <a:p>
          <a:endParaRPr lang="en-US"/>
        </a:p>
      </dgm:t>
    </dgm:pt>
    <dgm:pt modelId="{DB9574D7-B47E-44FD-9360-FBAECCE33553}" type="sibTrans" cxnId="{89FF61D1-A7E9-45A3-BAD5-9E8AC46C5003}">
      <dgm:prSet/>
      <dgm:spPr/>
      <dgm:t>
        <a:bodyPr/>
        <a:lstStyle/>
        <a:p>
          <a:endParaRPr lang="en-US"/>
        </a:p>
      </dgm:t>
    </dgm:pt>
    <dgm:pt modelId="{1A87584A-77BB-4D3C-BAB7-A2DD64CDD0DC}">
      <dgm:prSet/>
      <dgm:spPr/>
      <dgm:t>
        <a:bodyPr/>
        <a:lstStyle/>
        <a:p>
          <a:r>
            <a:rPr lang="en-US" dirty="0" smtClean="0"/>
            <a:t>SQL, OS Shell, LDAP, </a:t>
          </a:r>
          <a:r>
            <a:rPr lang="en-US" dirty="0" err="1" smtClean="0"/>
            <a:t>XPath</a:t>
          </a:r>
          <a:r>
            <a:rPr lang="en-US" dirty="0" smtClean="0"/>
            <a:t>, Hibernate, etc…</a:t>
          </a:r>
        </a:p>
      </dgm:t>
    </dgm:pt>
    <dgm:pt modelId="{47398738-6D15-4A9A-89A2-A229EC47C997}" type="parTrans" cxnId="{851F00EA-F60C-4FEB-BDEB-350CE720FAA9}">
      <dgm:prSet/>
      <dgm:spPr/>
      <dgm:t>
        <a:bodyPr/>
        <a:lstStyle/>
        <a:p>
          <a:endParaRPr lang="en-US"/>
        </a:p>
      </dgm:t>
    </dgm:pt>
    <dgm:pt modelId="{E4ED12E3-4A5C-4820-B7A4-E2B16A78C24B}" type="sibTrans" cxnId="{851F00EA-F60C-4FEB-BDEB-350CE720FAA9}">
      <dgm:prSet/>
      <dgm:spPr/>
      <dgm:t>
        <a:bodyPr/>
        <a:lstStyle/>
        <a:p>
          <a:endParaRPr lang="en-US"/>
        </a:p>
      </dgm:t>
    </dgm:pt>
    <dgm:pt modelId="{A5172356-56F0-4263-B3A7-08F8D2E5DBC4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SQL injection is still quite common</a:t>
          </a:r>
        </a:p>
      </dgm:t>
    </dgm:pt>
    <dgm:pt modelId="{2DE9E5FD-C3D4-45A4-90E7-26E4F916A864}" type="parTrans" cxnId="{D20E1A15-D063-4155-8E93-9195E58CBAC9}">
      <dgm:prSet/>
      <dgm:spPr/>
      <dgm:t>
        <a:bodyPr/>
        <a:lstStyle/>
        <a:p>
          <a:endParaRPr lang="en-US"/>
        </a:p>
      </dgm:t>
    </dgm:pt>
    <dgm:pt modelId="{82540F70-7CA1-4A14-A27C-35E850D28450}" type="sibTrans" cxnId="{D20E1A15-D063-4155-8E93-9195E58CBAC9}">
      <dgm:prSet/>
      <dgm:spPr/>
      <dgm:t>
        <a:bodyPr/>
        <a:lstStyle/>
        <a:p>
          <a:endParaRPr lang="en-US"/>
        </a:p>
      </dgm:t>
    </dgm:pt>
    <dgm:pt modelId="{3E4EAAEA-2E0C-46DE-B4FA-3BEF73B617D9}">
      <dgm:prSet/>
      <dgm:spPr/>
      <dgm:t>
        <a:bodyPr/>
        <a:lstStyle/>
        <a:p>
          <a:r>
            <a:rPr lang="en-US" dirty="0" smtClean="0"/>
            <a:t>Many applications still susceptible (really don’t know why)</a:t>
          </a:r>
        </a:p>
      </dgm:t>
    </dgm:pt>
    <dgm:pt modelId="{9EB4B81D-D038-4345-B636-720F97410527}" type="parTrans" cxnId="{D815515C-341A-4E9A-9611-0370D6336FF5}">
      <dgm:prSet/>
      <dgm:spPr/>
      <dgm:t>
        <a:bodyPr/>
        <a:lstStyle/>
        <a:p>
          <a:endParaRPr lang="en-US"/>
        </a:p>
      </dgm:t>
    </dgm:pt>
    <dgm:pt modelId="{EF2082B3-305D-4135-AB3D-632355FB77D0}" type="sibTrans" cxnId="{D815515C-341A-4E9A-9611-0370D6336FF5}">
      <dgm:prSet/>
      <dgm:spPr/>
      <dgm:t>
        <a:bodyPr/>
        <a:lstStyle/>
        <a:p>
          <a:endParaRPr lang="en-US"/>
        </a:p>
      </dgm:t>
    </dgm:pt>
    <dgm:pt modelId="{A596B207-0522-4ADA-A9E3-7EF89B4825A0}">
      <dgm:prSet/>
      <dgm:spPr/>
      <dgm:t>
        <a:bodyPr/>
        <a:lstStyle/>
        <a:p>
          <a:r>
            <a:rPr lang="en-US" dirty="0" smtClean="0"/>
            <a:t>Even though it’s usually very simple to avoid</a:t>
          </a:r>
        </a:p>
      </dgm:t>
    </dgm:pt>
    <dgm:pt modelId="{99934F61-AAE9-405D-B0F6-76DA81F27FCC}" type="parTrans" cxnId="{3A34C370-07A3-4183-B37A-3184FB49CB1F}">
      <dgm:prSet/>
      <dgm:spPr/>
      <dgm:t>
        <a:bodyPr/>
        <a:lstStyle/>
        <a:p>
          <a:endParaRPr lang="en-US"/>
        </a:p>
      </dgm:t>
    </dgm:pt>
    <dgm:pt modelId="{BD114494-21FD-4F03-B9B9-E909F1E5C071}" type="sibTrans" cxnId="{3A34C370-07A3-4183-B37A-3184FB49CB1F}">
      <dgm:prSet/>
      <dgm:spPr/>
      <dgm:t>
        <a:bodyPr/>
        <a:lstStyle/>
        <a:p>
          <a:endParaRPr lang="en-US"/>
        </a:p>
      </dgm:t>
    </dgm:pt>
    <dgm:pt modelId="{781BE36B-AADC-4B24-834B-0FB2CF8DCBEF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Typical Impact</a:t>
          </a:r>
        </a:p>
      </dgm:t>
    </dgm:pt>
    <dgm:pt modelId="{6C531D8D-99D4-4AD5-8BD3-F48481A1D264}" type="parTrans" cxnId="{8E57B91B-D0D8-4F25-A585-EB3FCB2D907B}">
      <dgm:prSet/>
      <dgm:spPr/>
      <dgm:t>
        <a:bodyPr/>
        <a:lstStyle/>
        <a:p>
          <a:endParaRPr lang="en-US"/>
        </a:p>
      </dgm:t>
    </dgm:pt>
    <dgm:pt modelId="{0C04F30F-763A-4A77-B947-CD91FF2A0CE5}" type="sibTrans" cxnId="{8E57B91B-D0D8-4F25-A585-EB3FCB2D907B}">
      <dgm:prSet/>
      <dgm:spPr/>
      <dgm:t>
        <a:bodyPr/>
        <a:lstStyle/>
        <a:p>
          <a:endParaRPr lang="en-US"/>
        </a:p>
      </dgm:t>
    </dgm:pt>
    <dgm:pt modelId="{BEB6EBA1-F114-4901-A13B-E8FCA025F852}">
      <dgm:prSet/>
      <dgm:spPr/>
      <dgm:t>
        <a:bodyPr/>
        <a:lstStyle/>
        <a:p>
          <a:r>
            <a:rPr lang="en-US" dirty="0" smtClean="0"/>
            <a:t>Usually severe. Entire database can usually be read or modified</a:t>
          </a:r>
        </a:p>
      </dgm:t>
    </dgm:pt>
    <dgm:pt modelId="{276ADC36-6201-48F4-B99F-7913A0512864}" type="parTrans" cxnId="{BAE46533-0D9B-4ED7-A132-97B901ED0AD4}">
      <dgm:prSet/>
      <dgm:spPr/>
      <dgm:t>
        <a:bodyPr/>
        <a:lstStyle/>
        <a:p>
          <a:endParaRPr lang="en-US"/>
        </a:p>
      </dgm:t>
    </dgm:pt>
    <dgm:pt modelId="{5CF0CBD5-20FA-451D-8C82-7B8FCBCFD729}" type="sibTrans" cxnId="{BAE46533-0D9B-4ED7-A132-97B901ED0AD4}">
      <dgm:prSet/>
      <dgm:spPr/>
      <dgm:t>
        <a:bodyPr/>
        <a:lstStyle/>
        <a:p>
          <a:endParaRPr lang="en-US"/>
        </a:p>
      </dgm:t>
    </dgm:pt>
    <dgm:pt modelId="{164AAB2F-D41A-4F06-9218-FF2D004DD39F}">
      <dgm:prSet/>
      <dgm:spPr/>
      <dgm:t>
        <a:bodyPr/>
        <a:lstStyle/>
        <a:p>
          <a:r>
            <a:rPr lang="en-US" dirty="0" smtClean="0"/>
            <a:t>May also allow full database schema, or account access, or even OS level access</a:t>
          </a:r>
        </a:p>
      </dgm:t>
    </dgm:pt>
    <dgm:pt modelId="{2D79F28F-7EAD-403F-B751-FF8E3A4E5F80}" type="parTrans" cxnId="{F5C87CFC-4E66-441E-85A0-E13DA0EFE2A3}">
      <dgm:prSet/>
      <dgm:spPr/>
      <dgm:t>
        <a:bodyPr/>
        <a:lstStyle/>
        <a:p>
          <a:endParaRPr lang="en-US"/>
        </a:p>
      </dgm:t>
    </dgm:pt>
    <dgm:pt modelId="{F9474BB1-30D9-4FEB-B450-11D4CD383765}" type="sibTrans" cxnId="{F5C87CFC-4E66-441E-85A0-E13DA0EFE2A3}">
      <dgm:prSet/>
      <dgm:spPr/>
      <dgm:t>
        <a:bodyPr/>
        <a:lstStyle/>
        <a:p>
          <a:endParaRPr lang="en-US"/>
        </a:p>
      </dgm:t>
    </dgm:pt>
    <dgm:pt modelId="{ED51FC07-6CC9-4290-A56B-6422F1B8682A}" type="pres">
      <dgm:prSet presAssocID="{35876F7C-E241-41EF-9B9B-57321D7CECD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F70B5B-ADB8-47ED-A541-EA75EBA4279B}" type="pres">
      <dgm:prSet presAssocID="{0937EA3F-F180-4E4A-A61C-82485C2DF7E1}" presName="parentLin" presStyleCnt="0"/>
      <dgm:spPr/>
    </dgm:pt>
    <dgm:pt modelId="{54D29B3C-133A-4CBB-820E-3EE75E0EF89A}" type="pres">
      <dgm:prSet presAssocID="{0937EA3F-F180-4E4A-A61C-82485C2DF7E1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94FB6206-372C-425F-9829-D5D30F9CA07E}" type="pres">
      <dgm:prSet presAssocID="{0937EA3F-F180-4E4A-A61C-82485C2DF7E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C6DDA2-CAC5-4781-9255-24EDA28F1246}" type="pres">
      <dgm:prSet presAssocID="{0937EA3F-F180-4E4A-A61C-82485C2DF7E1}" presName="negativeSpace" presStyleCnt="0"/>
      <dgm:spPr/>
    </dgm:pt>
    <dgm:pt modelId="{A659F99F-B4F5-4C58-A467-AD73CAE6EC61}" type="pres">
      <dgm:prSet presAssocID="{0937EA3F-F180-4E4A-A61C-82485C2DF7E1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B98B2-4ABA-41B2-A9C3-1CFC48CF4FB8}" type="pres">
      <dgm:prSet presAssocID="{FAB9B14C-FAC9-46E2-A8D4-890897F29FAF}" presName="spaceBetweenRectangles" presStyleCnt="0"/>
      <dgm:spPr/>
    </dgm:pt>
    <dgm:pt modelId="{79CA41A5-D452-46A5-BA3C-EB41A65943B2}" type="pres">
      <dgm:prSet presAssocID="{CF1E9FBC-E61E-4864-A78E-83EE28250D6A}" presName="parentLin" presStyleCnt="0"/>
      <dgm:spPr/>
    </dgm:pt>
    <dgm:pt modelId="{C6C9BE28-145F-4B04-93D8-98E5CE4E3D86}" type="pres">
      <dgm:prSet presAssocID="{CF1E9FBC-E61E-4864-A78E-83EE28250D6A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68EF5B30-57B1-4A5F-9D1B-2F632ADB504A}" type="pres">
      <dgm:prSet presAssocID="{CF1E9FBC-E61E-4864-A78E-83EE28250D6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3418C4-7345-46E0-8D8E-E72F2581E75A}" type="pres">
      <dgm:prSet presAssocID="{CF1E9FBC-E61E-4864-A78E-83EE28250D6A}" presName="negativeSpace" presStyleCnt="0"/>
      <dgm:spPr/>
    </dgm:pt>
    <dgm:pt modelId="{04799F29-2223-4CE7-9075-60D9BACB9C11}" type="pres">
      <dgm:prSet presAssocID="{CF1E9FBC-E61E-4864-A78E-83EE28250D6A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9FEE3B-6B90-4200-9361-CFF3620AB436}" type="pres">
      <dgm:prSet presAssocID="{D735FCAD-9664-49E9-94B1-577FD69E5332}" presName="spaceBetweenRectangles" presStyleCnt="0"/>
      <dgm:spPr/>
    </dgm:pt>
    <dgm:pt modelId="{FCF5F922-65D2-40AE-BE6A-8FF01EA58B3B}" type="pres">
      <dgm:prSet presAssocID="{A5172356-56F0-4263-B3A7-08F8D2E5DBC4}" presName="parentLin" presStyleCnt="0"/>
      <dgm:spPr/>
    </dgm:pt>
    <dgm:pt modelId="{13E044E7-7A4D-4796-9615-2214503E13A6}" type="pres">
      <dgm:prSet presAssocID="{A5172356-56F0-4263-B3A7-08F8D2E5DBC4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A840093C-7916-46CF-BB35-A305A6DBEF8B}" type="pres">
      <dgm:prSet presAssocID="{A5172356-56F0-4263-B3A7-08F8D2E5DBC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960AF8-63B0-45D7-A38A-43E1B00DDECF}" type="pres">
      <dgm:prSet presAssocID="{A5172356-56F0-4263-B3A7-08F8D2E5DBC4}" presName="negativeSpace" presStyleCnt="0"/>
      <dgm:spPr/>
    </dgm:pt>
    <dgm:pt modelId="{1A5563CE-4F3E-4F63-BBD4-35F1C512B2C7}" type="pres">
      <dgm:prSet presAssocID="{A5172356-56F0-4263-B3A7-08F8D2E5DBC4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BA5168-2FC8-4417-80E0-58A128CA228F}" type="pres">
      <dgm:prSet presAssocID="{82540F70-7CA1-4A14-A27C-35E850D28450}" presName="spaceBetweenRectangles" presStyleCnt="0"/>
      <dgm:spPr/>
    </dgm:pt>
    <dgm:pt modelId="{4D5C0A69-CE03-4CDB-B195-ADA01AB3EB99}" type="pres">
      <dgm:prSet presAssocID="{781BE36B-AADC-4B24-834B-0FB2CF8DCBEF}" presName="parentLin" presStyleCnt="0"/>
      <dgm:spPr/>
    </dgm:pt>
    <dgm:pt modelId="{DEDBFBE8-790A-45C7-94F7-2D02D4C74066}" type="pres">
      <dgm:prSet presAssocID="{781BE36B-AADC-4B24-834B-0FB2CF8DCBEF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EDA3725-04A2-4FC9-8283-13D3C50CCEFE}" type="pres">
      <dgm:prSet presAssocID="{781BE36B-AADC-4B24-834B-0FB2CF8DCBE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C4A281-543A-43C3-8919-B4E4033D3B89}" type="pres">
      <dgm:prSet presAssocID="{781BE36B-AADC-4B24-834B-0FB2CF8DCBEF}" presName="negativeSpace" presStyleCnt="0"/>
      <dgm:spPr/>
    </dgm:pt>
    <dgm:pt modelId="{2CE58D8E-C49B-4FDE-8004-E0949DB9DFE4}" type="pres">
      <dgm:prSet presAssocID="{781BE36B-AADC-4B24-834B-0FB2CF8DCBEF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1F00EA-F60C-4FEB-BDEB-350CE720FAA9}" srcId="{CF1E9FBC-E61E-4864-A78E-83EE28250D6A}" destId="{1A87584A-77BB-4D3C-BAB7-A2DD64CDD0DC}" srcOrd="1" destOrd="0" parTransId="{47398738-6D15-4A9A-89A2-A229EC47C997}" sibTransId="{E4ED12E3-4A5C-4820-B7A4-E2B16A78C24B}"/>
    <dgm:cxn modelId="{E00EA19E-69E2-4920-8692-7DEF20752291}" type="presOf" srcId="{0937EA3F-F180-4E4A-A61C-82485C2DF7E1}" destId="{94FB6206-372C-425F-9829-D5D30F9CA07E}" srcOrd="1" destOrd="0" presId="urn:microsoft.com/office/officeart/2005/8/layout/list1"/>
    <dgm:cxn modelId="{95867947-6286-47F5-9756-A7887746F416}" type="presOf" srcId="{1A87584A-77BB-4D3C-BAB7-A2DD64CDD0DC}" destId="{04799F29-2223-4CE7-9075-60D9BACB9C11}" srcOrd="0" destOrd="1" presId="urn:microsoft.com/office/officeart/2005/8/layout/list1"/>
    <dgm:cxn modelId="{149A7259-1162-4D3B-BF9D-85E79747324D}" type="presOf" srcId="{0937EA3F-F180-4E4A-A61C-82485C2DF7E1}" destId="{54D29B3C-133A-4CBB-820E-3EE75E0EF89A}" srcOrd="0" destOrd="0" presId="urn:microsoft.com/office/officeart/2005/8/layout/list1"/>
    <dgm:cxn modelId="{BAE46533-0D9B-4ED7-A132-97B901ED0AD4}" srcId="{781BE36B-AADC-4B24-834B-0FB2CF8DCBEF}" destId="{BEB6EBA1-F114-4901-A13B-E8FCA025F852}" srcOrd="0" destOrd="0" parTransId="{276ADC36-6201-48F4-B99F-7913A0512864}" sibTransId="{5CF0CBD5-20FA-451D-8C82-7B8FCBCFD729}"/>
    <dgm:cxn modelId="{4BE43626-BCDE-433C-A410-EA7563403293}" type="presOf" srcId="{076FAF60-C9A8-409E-B575-30262A011165}" destId="{04799F29-2223-4CE7-9075-60D9BACB9C11}" srcOrd="0" destOrd="0" presId="urn:microsoft.com/office/officeart/2005/8/layout/list1"/>
    <dgm:cxn modelId="{8E57B91B-D0D8-4F25-A585-EB3FCB2D907B}" srcId="{35876F7C-E241-41EF-9B9B-57321D7CECDB}" destId="{781BE36B-AADC-4B24-834B-0FB2CF8DCBEF}" srcOrd="3" destOrd="0" parTransId="{6C531D8D-99D4-4AD5-8BD3-F48481A1D264}" sibTransId="{0C04F30F-763A-4A77-B947-CD91FF2A0CE5}"/>
    <dgm:cxn modelId="{302C1EC3-9AD8-4B0E-9821-E25A2AF14046}" type="presOf" srcId="{3E4EAAEA-2E0C-46DE-B4FA-3BEF73B617D9}" destId="{1A5563CE-4F3E-4F63-BBD4-35F1C512B2C7}" srcOrd="0" destOrd="0" presId="urn:microsoft.com/office/officeart/2005/8/layout/list1"/>
    <dgm:cxn modelId="{D75C7D9A-C63B-4D14-AE09-7DC53E4F082B}" type="presOf" srcId="{A596B207-0522-4ADA-A9E3-7EF89B4825A0}" destId="{1A5563CE-4F3E-4F63-BBD4-35F1C512B2C7}" srcOrd="0" destOrd="1" presId="urn:microsoft.com/office/officeart/2005/8/layout/list1"/>
    <dgm:cxn modelId="{A52AD255-353F-443E-8200-904BF6AB6B0C}" type="presOf" srcId="{A5172356-56F0-4263-B3A7-08F8D2E5DBC4}" destId="{13E044E7-7A4D-4796-9615-2214503E13A6}" srcOrd="0" destOrd="0" presId="urn:microsoft.com/office/officeart/2005/8/layout/list1"/>
    <dgm:cxn modelId="{70C1A6F1-1C37-4859-BCCC-97434C26E1BA}" srcId="{0937EA3F-F180-4E4A-A61C-82485C2DF7E1}" destId="{5C3B5A1D-62FD-44EE-959E-C4286B76AB69}" srcOrd="0" destOrd="0" parTransId="{BC43ADA6-FB32-4FEF-AA85-7C294B8CB060}" sibTransId="{7F244656-2FE7-4007-81B3-4C3338C4CEA3}"/>
    <dgm:cxn modelId="{2E7F4565-3997-4B63-9F42-74CE628DFF08}" type="presOf" srcId="{5C3B5A1D-62FD-44EE-959E-C4286B76AB69}" destId="{A659F99F-B4F5-4C58-A467-AD73CAE6EC61}" srcOrd="0" destOrd="0" presId="urn:microsoft.com/office/officeart/2005/8/layout/list1"/>
    <dgm:cxn modelId="{D58010AC-D036-4264-A253-67E18A5A3C36}" type="presOf" srcId="{781BE36B-AADC-4B24-834B-0FB2CF8DCBEF}" destId="{6EDA3725-04A2-4FC9-8283-13D3C50CCEFE}" srcOrd="1" destOrd="0" presId="urn:microsoft.com/office/officeart/2005/8/layout/list1"/>
    <dgm:cxn modelId="{89FF61D1-A7E9-45A3-BAD5-9E8AC46C5003}" srcId="{CF1E9FBC-E61E-4864-A78E-83EE28250D6A}" destId="{076FAF60-C9A8-409E-B575-30262A011165}" srcOrd="0" destOrd="0" parTransId="{EF8F5DC3-2707-4B08-B792-11FEA7979169}" sibTransId="{DB9574D7-B47E-44FD-9360-FBAECCE33553}"/>
    <dgm:cxn modelId="{D815515C-341A-4E9A-9611-0370D6336FF5}" srcId="{A5172356-56F0-4263-B3A7-08F8D2E5DBC4}" destId="{3E4EAAEA-2E0C-46DE-B4FA-3BEF73B617D9}" srcOrd="0" destOrd="0" parTransId="{9EB4B81D-D038-4345-B636-720F97410527}" sibTransId="{EF2082B3-305D-4135-AB3D-632355FB77D0}"/>
    <dgm:cxn modelId="{F5C87CFC-4E66-441E-85A0-E13DA0EFE2A3}" srcId="{781BE36B-AADC-4B24-834B-0FB2CF8DCBEF}" destId="{164AAB2F-D41A-4F06-9218-FF2D004DD39F}" srcOrd="1" destOrd="0" parTransId="{2D79F28F-7EAD-403F-B751-FF8E3A4E5F80}" sibTransId="{F9474BB1-30D9-4FEB-B450-11D4CD383765}"/>
    <dgm:cxn modelId="{D20E1A15-D063-4155-8E93-9195E58CBAC9}" srcId="{35876F7C-E241-41EF-9B9B-57321D7CECDB}" destId="{A5172356-56F0-4263-B3A7-08F8D2E5DBC4}" srcOrd="2" destOrd="0" parTransId="{2DE9E5FD-C3D4-45A4-90E7-26E4F916A864}" sibTransId="{82540F70-7CA1-4A14-A27C-35E850D28450}"/>
    <dgm:cxn modelId="{856A73F5-BA30-4AB3-9E3F-6891C43F4EA1}" srcId="{35876F7C-E241-41EF-9B9B-57321D7CECDB}" destId="{CF1E9FBC-E61E-4864-A78E-83EE28250D6A}" srcOrd="1" destOrd="0" parTransId="{8B1B7235-990B-4F53-94F0-72B3BB6F8B4A}" sibTransId="{D735FCAD-9664-49E9-94B1-577FD69E5332}"/>
    <dgm:cxn modelId="{13792049-0488-4F4D-BDBD-6DE32064C2B6}" type="presOf" srcId="{781BE36B-AADC-4B24-834B-0FB2CF8DCBEF}" destId="{DEDBFBE8-790A-45C7-94F7-2D02D4C74066}" srcOrd="0" destOrd="0" presId="urn:microsoft.com/office/officeart/2005/8/layout/list1"/>
    <dgm:cxn modelId="{F93856BB-48D2-4F9E-B380-A6D093AAC9BF}" type="presOf" srcId="{CF1E9FBC-E61E-4864-A78E-83EE28250D6A}" destId="{C6C9BE28-145F-4B04-93D8-98E5CE4E3D86}" srcOrd="0" destOrd="0" presId="urn:microsoft.com/office/officeart/2005/8/layout/list1"/>
    <dgm:cxn modelId="{A81BF1C9-7BAF-44E2-89CA-23B6E1B705CB}" type="presOf" srcId="{A5172356-56F0-4263-B3A7-08F8D2E5DBC4}" destId="{A840093C-7916-46CF-BB35-A305A6DBEF8B}" srcOrd="1" destOrd="0" presId="urn:microsoft.com/office/officeart/2005/8/layout/list1"/>
    <dgm:cxn modelId="{84293AEA-DC3F-424E-9DCC-EE322D61262F}" type="presOf" srcId="{35876F7C-E241-41EF-9B9B-57321D7CECDB}" destId="{ED51FC07-6CC9-4290-A56B-6422F1B8682A}" srcOrd="0" destOrd="0" presId="urn:microsoft.com/office/officeart/2005/8/layout/list1"/>
    <dgm:cxn modelId="{BA01DD33-994F-48CB-AEB2-2C28B05DBCAE}" type="presOf" srcId="{164AAB2F-D41A-4F06-9218-FF2D004DD39F}" destId="{2CE58D8E-C49B-4FDE-8004-E0949DB9DFE4}" srcOrd="0" destOrd="1" presId="urn:microsoft.com/office/officeart/2005/8/layout/list1"/>
    <dgm:cxn modelId="{289BF161-0D7F-4E8F-AB6B-CB01817A843C}" type="presOf" srcId="{CF1E9FBC-E61E-4864-A78E-83EE28250D6A}" destId="{68EF5B30-57B1-4A5F-9D1B-2F632ADB504A}" srcOrd="1" destOrd="0" presId="urn:microsoft.com/office/officeart/2005/8/layout/list1"/>
    <dgm:cxn modelId="{3A34C370-07A3-4183-B37A-3184FB49CB1F}" srcId="{A5172356-56F0-4263-B3A7-08F8D2E5DBC4}" destId="{A596B207-0522-4ADA-A9E3-7EF89B4825A0}" srcOrd="1" destOrd="0" parTransId="{99934F61-AAE9-405D-B0F6-76DA81F27FCC}" sibTransId="{BD114494-21FD-4F03-B9B9-E909F1E5C071}"/>
    <dgm:cxn modelId="{D5B88F9E-4D78-4C37-B25B-D0639C8D0BD8}" type="presOf" srcId="{BEB6EBA1-F114-4901-A13B-E8FCA025F852}" destId="{2CE58D8E-C49B-4FDE-8004-E0949DB9DFE4}" srcOrd="0" destOrd="0" presId="urn:microsoft.com/office/officeart/2005/8/layout/list1"/>
    <dgm:cxn modelId="{6E7CB017-9119-4B03-AAC7-C9E8EDA62A09}" srcId="{35876F7C-E241-41EF-9B9B-57321D7CECDB}" destId="{0937EA3F-F180-4E4A-A61C-82485C2DF7E1}" srcOrd="0" destOrd="0" parTransId="{72E00A95-27F6-41C1-8C5D-6C65204BB3C5}" sibTransId="{FAB9B14C-FAC9-46E2-A8D4-890897F29FAF}"/>
    <dgm:cxn modelId="{08E21BD7-80C6-4F63-8102-06157C70DBA4}" type="presParOf" srcId="{ED51FC07-6CC9-4290-A56B-6422F1B8682A}" destId="{29F70B5B-ADB8-47ED-A541-EA75EBA4279B}" srcOrd="0" destOrd="0" presId="urn:microsoft.com/office/officeart/2005/8/layout/list1"/>
    <dgm:cxn modelId="{7C7AED46-36F6-4338-A7E8-6E64E3E170B7}" type="presParOf" srcId="{29F70B5B-ADB8-47ED-A541-EA75EBA4279B}" destId="{54D29B3C-133A-4CBB-820E-3EE75E0EF89A}" srcOrd="0" destOrd="0" presId="urn:microsoft.com/office/officeart/2005/8/layout/list1"/>
    <dgm:cxn modelId="{96BEF2B6-AED1-4C0C-BA2F-8AB648715F13}" type="presParOf" srcId="{29F70B5B-ADB8-47ED-A541-EA75EBA4279B}" destId="{94FB6206-372C-425F-9829-D5D30F9CA07E}" srcOrd="1" destOrd="0" presId="urn:microsoft.com/office/officeart/2005/8/layout/list1"/>
    <dgm:cxn modelId="{DA1FE5AA-B8B8-45BF-B2FD-C616CAC850C0}" type="presParOf" srcId="{ED51FC07-6CC9-4290-A56B-6422F1B8682A}" destId="{3FC6DDA2-CAC5-4781-9255-24EDA28F1246}" srcOrd="1" destOrd="0" presId="urn:microsoft.com/office/officeart/2005/8/layout/list1"/>
    <dgm:cxn modelId="{2CC80246-95F1-4EF1-9F0E-361163648539}" type="presParOf" srcId="{ED51FC07-6CC9-4290-A56B-6422F1B8682A}" destId="{A659F99F-B4F5-4C58-A467-AD73CAE6EC61}" srcOrd="2" destOrd="0" presId="urn:microsoft.com/office/officeart/2005/8/layout/list1"/>
    <dgm:cxn modelId="{17349ABD-02B6-42D2-B35C-02AB5F1FB389}" type="presParOf" srcId="{ED51FC07-6CC9-4290-A56B-6422F1B8682A}" destId="{3F0B98B2-4ABA-41B2-A9C3-1CFC48CF4FB8}" srcOrd="3" destOrd="0" presId="urn:microsoft.com/office/officeart/2005/8/layout/list1"/>
    <dgm:cxn modelId="{09D05F23-CEBF-4548-8B1D-88C940D87259}" type="presParOf" srcId="{ED51FC07-6CC9-4290-A56B-6422F1B8682A}" destId="{79CA41A5-D452-46A5-BA3C-EB41A65943B2}" srcOrd="4" destOrd="0" presId="urn:microsoft.com/office/officeart/2005/8/layout/list1"/>
    <dgm:cxn modelId="{9DA5EC39-A5BD-4AA7-B2C6-355F6C2B6383}" type="presParOf" srcId="{79CA41A5-D452-46A5-BA3C-EB41A65943B2}" destId="{C6C9BE28-145F-4B04-93D8-98E5CE4E3D86}" srcOrd="0" destOrd="0" presId="urn:microsoft.com/office/officeart/2005/8/layout/list1"/>
    <dgm:cxn modelId="{1E445724-78E0-4189-9FED-2F6B88DF6523}" type="presParOf" srcId="{79CA41A5-D452-46A5-BA3C-EB41A65943B2}" destId="{68EF5B30-57B1-4A5F-9D1B-2F632ADB504A}" srcOrd="1" destOrd="0" presId="urn:microsoft.com/office/officeart/2005/8/layout/list1"/>
    <dgm:cxn modelId="{FB38BB57-5EBB-4EB4-BE21-1572EB529B93}" type="presParOf" srcId="{ED51FC07-6CC9-4290-A56B-6422F1B8682A}" destId="{213418C4-7345-46E0-8D8E-E72F2581E75A}" srcOrd="5" destOrd="0" presId="urn:microsoft.com/office/officeart/2005/8/layout/list1"/>
    <dgm:cxn modelId="{AF356228-6A51-416E-9B2B-37B2601D6CF1}" type="presParOf" srcId="{ED51FC07-6CC9-4290-A56B-6422F1B8682A}" destId="{04799F29-2223-4CE7-9075-60D9BACB9C11}" srcOrd="6" destOrd="0" presId="urn:microsoft.com/office/officeart/2005/8/layout/list1"/>
    <dgm:cxn modelId="{A6682B0A-AEB6-45FD-907D-0574C1CC263E}" type="presParOf" srcId="{ED51FC07-6CC9-4290-A56B-6422F1B8682A}" destId="{2F9FEE3B-6B90-4200-9361-CFF3620AB436}" srcOrd="7" destOrd="0" presId="urn:microsoft.com/office/officeart/2005/8/layout/list1"/>
    <dgm:cxn modelId="{A63194B5-1A2C-43EB-BB94-3B1922520BC5}" type="presParOf" srcId="{ED51FC07-6CC9-4290-A56B-6422F1B8682A}" destId="{FCF5F922-65D2-40AE-BE6A-8FF01EA58B3B}" srcOrd="8" destOrd="0" presId="urn:microsoft.com/office/officeart/2005/8/layout/list1"/>
    <dgm:cxn modelId="{F5BCF96A-708F-49D1-AEAD-95771D8E0A29}" type="presParOf" srcId="{FCF5F922-65D2-40AE-BE6A-8FF01EA58B3B}" destId="{13E044E7-7A4D-4796-9615-2214503E13A6}" srcOrd="0" destOrd="0" presId="urn:microsoft.com/office/officeart/2005/8/layout/list1"/>
    <dgm:cxn modelId="{650DE3BD-8353-47E7-BA6F-55081BF50CAF}" type="presParOf" srcId="{FCF5F922-65D2-40AE-BE6A-8FF01EA58B3B}" destId="{A840093C-7916-46CF-BB35-A305A6DBEF8B}" srcOrd="1" destOrd="0" presId="urn:microsoft.com/office/officeart/2005/8/layout/list1"/>
    <dgm:cxn modelId="{CB8BAF7A-5D64-4262-BDF4-44B981E7802E}" type="presParOf" srcId="{ED51FC07-6CC9-4290-A56B-6422F1B8682A}" destId="{05960AF8-63B0-45D7-A38A-43E1B00DDECF}" srcOrd="9" destOrd="0" presId="urn:microsoft.com/office/officeart/2005/8/layout/list1"/>
    <dgm:cxn modelId="{240D667F-FAB0-42DB-8762-7E43A2E23460}" type="presParOf" srcId="{ED51FC07-6CC9-4290-A56B-6422F1B8682A}" destId="{1A5563CE-4F3E-4F63-BBD4-35F1C512B2C7}" srcOrd="10" destOrd="0" presId="urn:microsoft.com/office/officeart/2005/8/layout/list1"/>
    <dgm:cxn modelId="{C8BCE314-A5C2-4EE0-8704-F31695337878}" type="presParOf" srcId="{ED51FC07-6CC9-4290-A56B-6422F1B8682A}" destId="{41BA5168-2FC8-4417-80E0-58A128CA228F}" srcOrd="11" destOrd="0" presId="urn:microsoft.com/office/officeart/2005/8/layout/list1"/>
    <dgm:cxn modelId="{E3FEDA43-8ED2-44D7-BA61-11F4F70510FE}" type="presParOf" srcId="{ED51FC07-6CC9-4290-A56B-6422F1B8682A}" destId="{4D5C0A69-CE03-4CDB-B195-ADA01AB3EB99}" srcOrd="12" destOrd="0" presId="urn:microsoft.com/office/officeart/2005/8/layout/list1"/>
    <dgm:cxn modelId="{81296689-14A8-4564-99ED-4D563FB79C3A}" type="presParOf" srcId="{4D5C0A69-CE03-4CDB-B195-ADA01AB3EB99}" destId="{DEDBFBE8-790A-45C7-94F7-2D02D4C74066}" srcOrd="0" destOrd="0" presId="urn:microsoft.com/office/officeart/2005/8/layout/list1"/>
    <dgm:cxn modelId="{4A068CBB-2BD9-4A9F-A937-C988D30F1185}" type="presParOf" srcId="{4D5C0A69-CE03-4CDB-B195-ADA01AB3EB99}" destId="{6EDA3725-04A2-4FC9-8283-13D3C50CCEFE}" srcOrd="1" destOrd="0" presId="urn:microsoft.com/office/officeart/2005/8/layout/list1"/>
    <dgm:cxn modelId="{244BE8EF-48F2-4820-9609-72CE74CE3509}" type="presParOf" srcId="{ED51FC07-6CC9-4290-A56B-6422F1B8682A}" destId="{19C4A281-543A-43C3-8919-B4E4033D3B89}" srcOrd="13" destOrd="0" presId="urn:microsoft.com/office/officeart/2005/8/layout/list1"/>
    <dgm:cxn modelId="{83AF01A3-B6E0-4971-9730-3F683F1A742D}" type="presParOf" srcId="{ED51FC07-6CC9-4290-A56B-6422F1B8682A}" destId="{2CE58D8E-C49B-4FDE-8004-E0949DB9DFE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DEC595-5A08-4667-A441-6C46A88218E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30DE0B-1E1D-4F13-9DCE-584438F55F5C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Occurs any time…</a:t>
          </a:r>
          <a:endParaRPr lang="en-US" dirty="0"/>
        </a:p>
      </dgm:t>
    </dgm:pt>
    <dgm:pt modelId="{CAAEB4D2-3BFA-4CB5-B7CE-F3ADC5E8766C}" type="parTrans" cxnId="{CD99EF18-D866-438E-A1B1-C4EBF6100906}">
      <dgm:prSet/>
      <dgm:spPr/>
      <dgm:t>
        <a:bodyPr/>
        <a:lstStyle/>
        <a:p>
          <a:endParaRPr lang="en-US"/>
        </a:p>
      </dgm:t>
    </dgm:pt>
    <dgm:pt modelId="{78B496DD-D5B4-4A55-9214-C0E98350C98C}" type="sibTrans" cxnId="{CD99EF18-D866-438E-A1B1-C4EBF6100906}">
      <dgm:prSet/>
      <dgm:spPr/>
      <dgm:t>
        <a:bodyPr/>
        <a:lstStyle/>
        <a:p>
          <a:endParaRPr lang="en-US"/>
        </a:p>
      </dgm:t>
    </dgm:pt>
    <dgm:pt modelId="{0DB3A42E-9F91-4CD7-BCE5-EE06174E1347}">
      <dgm:prSet/>
      <dgm:spPr/>
      <dgm:t>
        <a:bodyPr/>
        <a:lstStyle/>
        <a:p>
          <a:r>
            <a:rPr lang="en-US" dirty="0" smtClean="0"/>
            <a:t>Raw data from attacker is sent to an innocent user’s browser</a:t>
          </a:r>
        </a:p>
      </dgm:t>
    </dgm:pt>
    <dgm:pt modelId="{13E9DD67-C08E-4D4C-9965-01C344D78491}" type="parTrans" cxnId="{6DF6DD8B-2B78-4F0F-9FEF-ABED1D665994}">
      <dgm:prSet/>
      <dgm:spPr/>
      <dgm:t>
        <a:bodyPr/>
        <a:lstStyle/>
        <a:p>
          <a:endParaRPr lang="en-US"/>
        </a:p>
      </dgm:t>
    </dgm:pt>
    <dgm:pt modelId="{0E80264F-F4BF-4708-89BF-21A8206A5E9F}" type="sibTrans" cxnId="{6DF6DD8B-2B78-4F0F-9FEF-ABED1D665994}">
      <dgm:prSet/>
      <dgm:spPr/>
      <dgm:t>
        <a:bodyPr/>
        <a:lstStyle/>
        <a:p>
          <a:endParaRPr lang="en-US"/>
        </a:p>
      </dgm:t>
    </dgm:pt>
    <dgm:pt modelId="{9210F9A4-2F69-4C42-9BB6-BCB53BC4188E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Raw data…</a:t>
          </a:r>
        </a:p>
      </dgm:t>
    </dgm:pt>
    <dgm:pt modelId="{D338AACD-8990-4E6C-8802-D8C8DFDC1408}" type="parTrans" cxnId="{B733E9C1-543E-4151-AF5C-8755050EB410}">
      <dgm:prSet/>
      <dgm:spPr/>
      <dgm:t>
        <a:bodyPr/>
        <a:lstStyle/>
        <a:p>
          <a:endParaRPr lang="en-US"/>
        </a:p>
      </dgm:t>
    </dgm:pt>
    <dgm:pt modelId="{9E21CD4C-DC93-4147-B0C7-16DD0270ACA8}" type="sibTrans" cxnId="{B733E9C1-543E-4151-AF5C-8755050EB410}">
      <dgm:prSet/>
      <dgm:spPr/>
      <dgm:t>
        <a:bodyPr/>
        <a:lstStyle/>
        <a:p>
          <a:endParaRPr lang="en-US"/>
        </a:p>
      </dgm:t>
    </dgm:pt>
    <dgm:pt modelId="{C19D4F8E-C4AF-41DE-87A7-319225760FEC}">
      <dgm:prSet/>
      <dgm:spPr/>
      <dgm:t>
        <a:bodyPr/>
        <a:lstStyle/>
        <a:p>
          <a:r>
            <a:rPr lang="en-US" dirty="0" smtClean="0"/>
            <a:t>Stored in database</a:t>
          </a:r>
        </a:p>
      </dgm:t>
    </dgm:pt>
    <dgm:pt modelId="{40CDEE1A-3B30-47D7-A27E-B192A7441DD2}" type="parTrans" cxnId="{96DE389D-2573-4619-B3E1-DA392E4B9DEE}">
      <dgm:prSet/>
      <dgm:spPr/>
      <dgm:t>
        <a:bodyPr/>
        <a:lstStyle/>
        <a:p>
          <a:endParaRPr lang="en-US"/>
        </a:p>
      </dgm:t>
    </dgm:pt>
    <dgm:pt modelId="{33E87015-91BA-475F-8D29-917FC4DFEFC5}" type="sibTrans" cxnId="{96DE389D-2573-4619-B3E1-DA392E4B9DEE}">
      <dgm:prSet/>
      <dgm:spPr/>
      <dgm:t>
        <a:bodyPr/>
        <a:lstStyle/>
        <a:p>
          <a:endParaRPr lang="en-US"/>
        </a:p>
      </dgm:t>
    </dgm:pt>
    <dgm:pt modelId="{0892159C-E4FD-4EB4-95D9-01D65131B6CF}">
      <dgm:prSet/>
      <dgm:spPr/>
      <dgm:t>
        <a:bodyPr/>
        <a:lstStyle/>
        <a:p>
          <a:r>
            <a:rPr lang="en-US" dirty="0" smtClean="0"/>
            <a:t>Reflected from web input (form field, hidden field, URL, etc…)</a:t>
          </a:r>
        </a:p>
      </dgm:t>
    </dgm:pt>
    <dgm:pt modelId="{CE66581E-7EBF-417D-AC5D-B91967EF377C}" type="parTrans" cxnId="{F769DF70-6613-4465-816B-7F6A4D92B73C}">
      <dgm:prSet/>
      <dgm:spPr/>
      <dgm:t>
        <a:bodyPr/>
        <a:lstStyle/>
        <a:p>
          <a:endParaRPr lang="en-US"/>
        </a:p>
      </dgm:t>
    </dgm:pt>
    <dgm:pt modelId="{D38FD5C9-0CBD-4DE5-9AFB-FCDC1692D898}" type="sibTrans" cxnId="{F769DF70-6613-4465-816B-7F6A4D92B73C}">
      <dgm:prSet/>
      <dgm:spPr/>
      <dgm:t>
        <a:bodyPr/>
        <a:lstStyle/>
        <a:p>
          <a:endParaRPr lang="en-US"/>
        </a:p>
      </dgm:t>
    </dgm:pt>
    <dgm:pt modelId="{A7C3C21C-F083-42E6-997B-5A2A763A3F7E}">
      <dgm:prSet/>
      <dgm:spPr/>
      <dgm:t>
        <a:bodyPr/>
        <a:lstStyle/>
        <a:p>
          <a:r>
            <a:rPr lang="en-US" dirty="0" smtClean="0"/>
            <a:t>Sent directly into rich JavaScript client</a:t>
          </a:r>
        </a:p>
      </dgm:t>
    </dgm:pt>
    <dgm:pt modelId="{B10FDD16-4F6D-49D5-9BB8-AB42DEB1D029}" type="parTrans" cxnId="{F9465B6A-5B71-46EB-8185-A865707F44A2}">
      <dgm:prSet/>
      <dgm:spPr/>
      <dgm:t>
        <a:bodyPr/>
        <a:lstStyle/>
        <a:p>
          <a:endParaRPr lang="en-US"/>
        </a:p>
      </dgm:t>
    </dgm:pt>
    <dgm:pt modelId="{FE5FE4A6-B04E-4256-B254-8EC664322BCD}" type="sibTrans" cxnId="{F9465B6A-5B71-46EB-8185-A865707F44A2}">
      <dgm:prSet/>
      <dgm:spPr/>
      <dgm:t>
        <a:bodyPr/>
        <a:lstStyle/>
        <a:p>
          <a:endParaRPr lang="en-US"/>
        </a:p>
      </dgm:t>
    </dgm:pt>
    <dgm:pt modelId="{E0B6B1FF-9BE7-498A-A36B-BCC24AEF1F35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Virtually </a:t>
          </a:r>
          <a:r>
            <a:rPr lang="en-US" u="sng" dirty="0" smtClean="0"/>
            <a:t>every</a:t>
          </a:r>
          <a:r>
            <a:rPr lang="en-US" dirty="0" smtClean="0"/>
            <a:t> web application has this problem</a:t>
          </a:r>
        </a:p>
      </dgm:t>
    </dgm:pt>
    <dgm:pt modelId="{6776BA55-C7CC-4D56-B7BE-0BA5EDB6790A}" type="parTrans" cxnId="{FC24ABA5-945F-4887-98AD-EDF0DA82183B}">
      <dgm:prSet/>
      <dgm:spPr/>
      <dgm:t>
        <a:bodyPr/>
        <a:lstStyle/>
        <a:p>
          <a:endParaRPr lang="en-US"/>
        </a:p>
      </dgm:t>
    </dgm:pt>
    <dgm:pt modelId="{FBEA679A-2997-44C5-B3D1-292B7EAC8DE9}" type="sibTrans" cxnId="{FC24ABA5-945F-4887-98AD-EDF0DA82183B}">
      <dgm:prSet/>
      <dgm:spPr/>
      <dgm:t>
        <a:bodyPr/>
        <a:lstStyle/>
        <a:p>
          <a:endParaRPr lang="en-US"/>
        </a:p>
      </dgm:t>
    </dgm:pt>
    <dgm:pt modelId="{791DA1BA-009E-4263-8709-C3AD92883E7A}">
      <dgm:prSet/>
      <dgm:spPr/>
      <dgm:t>
        <a:bodyPr/>
        <a:lstStyle/>
        <a:p>
          <a:r>
            <a:rPr lang="en-US" dirty="0" smtClean="0"/>
            <a:t>Try this in your browser – </a:t>
          </a:r>
          <a:r>
            <a:rPr lang="en-US" dirty="0" err="1" smtClean="0"/>
            <a:t>javascript:alert</a:t>
          </a:r>
          <a:r>
            <a:rPr lang="en-US" dirty="0" smtClean="0"/>
            <a:t>(</a:t>
          </a:r>
          <a:r>
            <a:rPr lang="en-US" dirty="0" err="1" smtClean="0"/>
            <a:t>document.cookie</a:t>
          </a:r>
          <a:r>
            <a:rPr lang="en-US" dirty="0" smtClean="0"/>
            <a:t>)</a:t>
          </a:r>
        </a:p>
      </dgm:t>
    </dgm:pt>
    <dgm:pt modelId="{A0A91BD7-4B75-49BC-BAA0-75687B53B8E6}" type="parTrans" cxnId="{B93003FA-31DC-4702-9613-DA2EC119FE99}">
      <dgm:prSet/>
      <dgm:spPr/>
      <dgm:t>
        <a:bodyPr/>
        <a:lstStyle/>
        <a:p>
          <a:endParaRPr lang="en-US"/>
        </a:p>
      </dgm:t>
    </dgm:pt>
    <dgm:pt modelId="{CD35256F-609B-4316-B01C-EF7BD5AEFF5D}" type="sibTrans" cxnId="{B93003FA-31DC-4702-9613-DA2EC119FE99}">
      <dgm:prSet/>
      <dgm:spPr/>
      <dgm:t>
        <a:bodyPr/>
        <a:lstStyle/>
        <a:p>
          <a:endParaRPr lang="en-US"/>
        </a:p>
      </dgm:t>
    </dgm:pt>
    <dgm:pt modelId="{333C60BB-C1EF-42B5-A3EC-FFB96372904C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Typical Impact</a:t>
          </a:r>
        </a:p>
      </dgm:t>
    </dgm:pt>
    <dgm:pt modelId="{989B5419-63EC-4A7C-A297-2E08F34EE7E6}" type="parTrans" cxnId="{82244EDF-C207-486F-89D9-056501D66CD9}">
      <dgm:prSet/>
      <dgm:spPr/>
      <dgm:t>
        <a:bodyPr/>
        <a:lstStyle/>
        <a:p>
          <a:endParaRPr lang="en-US"/>
        </a:p>
      </dgm:t>
    </dgm:pt>
    <dgm:pt modelId="{F05587AE-D217-45F6-8A10-C2CB70FA3676}" type="sibTrans" cxnId="{82244EDF-C207-486F-89D9-056501D66CD9}">
      <dgm:prSet/>
      <dgm:spPr/>
      <dgm:t>
        <a:bodyPr/>
        <a:lstStyle/>
        <a:p>
          <a:endParaRPr lang="en-US"/>
        </a:p>
      </dgm:t>
    </dgm:pt>
    <dgm:pt modelId="{B1EFC242-6999-4086-BF96-7FA6E28D730C}">
      <dgm:prSet/>
      <dgm:spPr/>
      <dgm:t>
        <a:bodyPr/>
        <a:lstStyle/>
        <a:p>
          <a:r>
            <a:rPr lang="en-US" dirty="0" smtClean="0"/>
            <a:t>Steal user’s session, steal sensitive data, rewrite web page, redirect user to phishing or malware site</a:t>
          </a:r>
        </a:p>
      </dgm:t>
    </dgm:pt>
    <dgm:pt modelId="{516DEC56-6C1C-44F4-90F7-334EAD861864}" type="parTrans" cxnId="{E29E249D-DAC0-4FA6-805D-EBFB2F46AC8D}">
      <dgm:prSet/>
      <dgm:spPr/>
      <dgm:t>
        <a:bodyPr/>
        <a:lstStyle/>
        <a:p>
          <a:endParaRPr lang="en-US"/>
        </a:p>
      </dgm:t>
    </dgm:pt>
    <dgm:pt modelId="{8CBE7674-713C-4C47-88D5-578C7F2D4473}" type="sibTrans" cxnId="{E29E249D-DAC0-4FA6-805D-EBFB2F46AC8D}">
      <dgm:prSet/>
      <dgm:spPr/>
      <dgm:t>
        <a:bodyPr/>
        <a:lstStyle/>
        <a:p>
          <a:endParaRPr lang="en-US"/>
        </a:p>
      </dgm:t>
    </dgm:pt>
    <dgm:pt modelId="{15B9BF52-804C-4196-BFF9-EB01C5AC3AA5}">
      <dgm:prSet/>
      <dgm:spPr/>
      <dgm:t>
        <a:bodyPr/>
        <a:lstStyle/>
        <a:p>
          <a:r>
            <a:rPr lang="en-US" dirty="0" smtClean="0"/>
            <a:t>Most Severe: Install XSS proxy which allows attacker to observe and direct all user’s behavior on vulnerable site and force user to other sites</a:t>
          </a:r>
        </a:p>
      </dgm:t>
    </dgm:pt>
    <dgm:pt modelId="{3870F3EF-3C02-4E35-9496-0514120D7EAC}" type="parTrans" cxnId="{3186FA7F-ED87-4905-AB01-07EC18F22729}">
      <dgm:prSet/>
      <dgm:spPr/>
      <dgm:t>
        <a:bodyPr/>
        <a:lstStyle/>
        <a:p>
          <a:endParaRPr lang="en-US"/>
        </a:p>
      </dgm:t>
    </dgm:pt>
    <dgm:pt modelId="{668BB801-BFBE-4247-B93C-18131EE9E76C}" type="sibTrans" cxnId="{3186FA7F-ED87-4905-AB01-07EC18F22729}">
      <dgm:prSet/>
      <dgm:spPr/>
      <dgm:t>
        <a:bodyPr/>
        <a:lstStyle/>
        <a:p>
          <a:endParaRPr lang="en-US"/>
        </a:p>
      </dgm:t>
    </dgm:pt>
    <dgm:pt modelId="{69F46679-6C84-4D48-9B33-17290744EAD8}" type="pres">
      <dgm:prSet presAssocID="{F0DEC595-5A08-4667-A441-6C46A88218E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5BD3BB-16CD-43CE-A666-845F408562AF}" type="pres">
      <dgm:prSet presAssocID="{7530DE0B-1E1D-4F13-9DCE-584438F55F5C}" presName="parentLin" presStyleCnt="0"/>
      <dgm:spPr/>
    </dgm:pt>
    <dgm:pt modelId="{D6929A61-1753-4BA2-A56E-3FABCE16A103}" type="pres">
      <dgm:prSet presAssocID="{7530DE0B-1E1D-4F13-9DCE-584438F55F5C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07EB8D66-1692-4056-BA66-572ED000C388}" type="pres">
      <dgm:prSet presAssocID="{7530DE0B-1E1D-4F13-9DCE-584438F55F5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DB35E6-22F2-419F-B7FD-6156CDE62786}" type="pres">
      <dgm:prSet presAssocID="{7530DE0B-1E1D-4F13-9DCE-584438F55F5C}" presName="negativeSpace" presStyleCnt="0"/>
      <dgm:spPr/>
    </dgm:pt>
    <dgm:pt modelId="{63C7317F-DCB9-42CB-A6A4-CF1577293B7D}" type="pres">
      <dgm:prSet presAssocID="{7530DE0B-1E1D-4F13-9DCE-584438F55F5C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545B24-80D0-4B10-86D8-1697F74FA5F5}" type="pres">
      <dgm:prSet presAssocID="{78B496DD-D5B4-4A55-9214-C0E98350C98C}" presName="spaceBetweenRectangles" presStyleCnt="0"/>
      <dgm:spPr/>
    </dgm:pt>
    <dgm:pt modelId="{0808E30C-F8CA-4392-9E61-D442733CF516}" type="pres">
      <dgm:prSet presAssocID="{9210F9A4-2F69-4C42-9BB6-BCB53BC4188E}" presName="parentLin" presStyleCnt="0"/>
      <dgm:spPr/>
    </dgm:pt>
    <dgm:pt modelId="{AC996839-2C17-4F9E-8D8E-AD27D7EA9B46}" type="pres">
      <dgm:prSet presAssocID="{9210F9A4-2F69-4C42-9BB6-BCB53BC4188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8377DEE6-6E60-44BB-A9C4-E5044C2260C3}" type="pres">
      <dgm:prSet presAssocID="{9210F9A4-2F69-4C42-9BB6-BCB53BC4188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45ECE5-9EB6-43E9-86A6-85578E075DF2}" type="pres">
      <dgm:prSet presAssocID="{9210F9A4-2F69-4C42-9BB6-BCB53BC4188E}" presName="negativeSpace" presStyleCnt="0"/>
      <dgm:spPr/>
    </dgm:pt>
    <dgm:pt modelId="{80EDB88F-6B15-4FE3-9A6A-9D42E2D5A947}" type="pres">
      <dgm:prSet presAssocID="{9210F9A4-2F69-4C42-9BB6-BCB53BC4188E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2C676-823D-4DC8-BF23-2CEEA91035D0}" type="pres">
      <dgm:prSet presAssocID="{9E21CD4C-DC93-4147-B0C7-16DD0270ACA8}" presName="spaceBetweenRectangles" presStyleCnt="0"/>
      <dgm:spPr/>
    </dgm:pt>
    <dgm:pt modelId="{3AAF4A4E-C95C-4CA7-BB24-B60C50F9E436}" type="pres">
      <dgm:prSet presAssocID="{E0B6B1FF-9BE7-498A-A36B-BCC24AEF1F35}" presName="parentLin" presStyleCnt="0"/>
      <dgm:spPr/>
    </dgm:pt>
    <dgm:pt modelId="{350B55DC-F7AB-4DF3-BC4D-2BF9BA4E7A04}" type="pres">
      <dgm:prSet presAssocID="{E0B6B1FF-9BE7-498A-A36B-BCC24AEF1F3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54D4E89C-BB4D-4314-BC64-CFD701B44AB5}" type="pres">
      <dgm:prSet presAssocID="{E0B6B1FF-9BE7-498A-A36B-BCC24AEF1F3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FC4FBB-199D-491E-A7F1-9F75F90C3918}" type="pres">
      <dgm:prSet presAssocID="{E0B6B1FF-9BE7-498A-A36B-BCC24AEF1F35}" presName="negativeSpace" presStyleCnt="0"/>
      <dgm:spPr/>
    </dgm:pt>
    <dgm:pt modelId="{FFF2705E-0C48-43DE-BA94-75136A114045}" type="pres">
      <dgm:prSet presAssocID="{E0B6B1FF-9BE7-498A-A36B-BCC24AEF1F35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ABBDB5-5548-4650-8F84-C3B020D80785}" type="pres">
      <dgm:prSet presAssocID="{FBEA679A-2997-44C5-B3D1-292B7EAC8DE9}" presName="spaceBetweenRectangles" presStyleCnt="0"/>
      <dgm:spPr/>
    </dgm:pt>
    <dgm:pt modelId="{3D763242-1DDF-4CC3-A039-10F813779273}" type="pres">
      <dgm:prSet presAssocID="{333C60BB-C1EF-42B5-A3EC-FFB96372904C}" presName="parentLin" presStyleCnt="0"/>
      <dgm:spPr/>
    </dgm:pt>
    <dgm:pt modelId="{FD0C5FED-8B3D-40FC-8AC4-FD3EF0F1943B}" type="pres">
      <dgm:prSet presAssocID="{333C60BB-C1EF-42B5-A3EC-FFB96372904C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731CDA66-7EBB-448B-B3C8-D644D301D6B2}" type="pres">
      <dgm:prSet presAssocID="{333C60BB-C1EF-42B5-A3EC-FFB96372904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6707DE-6DBE-4462-BF39-A486F0117143}" type="pres">
      <dgm:prSet presAssocID="{333C60BB-C1EF-42B5-A3EC-FFB96372904C}" presName="negativeSpace" presStyleCnt="0"/>
      <dgm:spPr/>
    </dgm:pt>
    <dgm:pt modelId="{89AB7900-5CB6-4B49-A821-2C77E9A70BA4}" type="pres">
      <dgm:prSet presAssocID="{333C60BB-C1EF-42B5-A3EC-FFB96372904C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304DEB-2FBB-4049-8C56-448E5C9F2E23}" type="presOf" srcId="{7530DE0B-1E1D-4F13-9DCE-584438F55F5C}" destId="{D6929A61-1753-4BA2-A56E-3FABCE16A103}" srcOrd="0" destOrd="0" presId="urn:microsoft.com/office/officeart/2005/8/layout/list1"/>
    <dgm:cxn modelId="{32D37FE0-B1F9-4473-A8E0-98AC9829D243}" type="presOf" srcId="{E0B6B1FF-9BE7-498A-A36B-BCC24AEF1F35}" destId="{54D4E89C-BB4D-4314-BC64-CFD701B44AB5}" srcOrd="1" destOrd="0" presId="urn:microsoft.com/office/officeart/2005/8/layout/list1"/>
    <dgm:cxn modelId="{765BC939-F95A-4C1F-B616-600D5554D62D}" type="presOf" srcId="{7530DE0B-1E1D-4F13-9DCE-584438F55F5C}" destId="{07EB8D66-1692-4056-BA66-572ED000C388}" srcOrd="1" destOrd="0" presId="urn:microsoft.com/office/officeart/2005/8/layout/list1"/>
    <dgm:cxn modelId="{6CEC35B4-E801-461A-8C1D-EE9912807106}" type="presOf" srcId="{E0B6B1FF-9BE7-498A-A36B-BCC24AEF1F35}" destId="{350B55DC-F7AB-4DF3-BC4D-2BF9BA4E7A04}" srcOrd="0" destOrd="0" presId="urn:microsoft.com/office/officeart/2005/8/layout/list1"/>
    <dgm:cxn modelId="{12157E8A-276B-4BEE-AAE9-229EE10718DC}" type="presOf" srcId="{333C60BB-C1EF-42B5-A3EC-FFB96372904C}" destId="{FD0C5FED-8B3D-40FC-8AC4-FD3EF0F1943B}" srcOrd="0" destOrd="0" presId="urn:microsoft.com/office/officeart/2005/8/layout/list1"/>
    <dgm:cxn modelId="{E29E249D-DAC0-4FA6-805D-EBFB2F46AC8D}" srcId="{333C60BB-C1EF-42B5-A3EC-FFB96372904C}" destId="{B1EFC242-6999-4086-BF96-7FA6E28D730C}" srcOrd="0" destOrd="0" parTransId="{516DEC56-6C1C-44F4-90F7-334EAD861864}" sibTransId="{8CBE7674-713C-4C47-88D5-578C7F2D4473}"/>
    <dgm:cxn modelId="{659B22A8-64CF-422C-ADF4-647BD0D6B2E8}" type="presOf" srcId="{0892159C-E4FD-4EB4-95D9-01D65131B6CF}" destId="{80EDB88F-6B15-4FE3-9A6A-9D42E2D5A947}" srcOrd="0" destOrd="1" presId="urn:microsoft.com/office/officeart/2005/8/layout/list1"/>
    <dgm:cxn modelId="{9690EA9D-948A-4643-A94C-5FF67C209812}" type="presOf" srcId="{F0DEC595-5A08-4667-A441-6C46A88218EF}" destId="{69F46679-6C84-4D48-9B33-17290744EAD8}" srcOrd="0" destOrd="0" presId="urn:microsoft.com/office/officeart/2005/8/layout/list1"/>
    <dgm:cxn modelId="{CD99EF18-D866-438E-A1B1-C4EBF6100906}" srcId="{F0DEC595-5A08-4667-A441-6C46A88218EF}" destId="{7530DE0B-1E1D-4F13-9DCE-584438F55F5C}" srcOrd="0" destOrd="0" parTransId="{CAAEB4D2-3BFA-4CB5-B7CE-F3ADC5E8766C}" sibTransId="{78B496DD-D5B4-4A55-9214-C0E98350C98C}"/>
    <dgm:cxn modelId="{FC24ABA5-945F-4887-98AD-EDF0DA82183B}" srcId="{F0DEC595-5A08-4667-A441-6C46A88218EF}" destId="{E0B6B1FF-9BE7-498A-A36B-BCC24AEF1F35}" srcOrd="2" destOrd="0" parTransId="{6776BA55-C7CC-4D56-B7BE-0BA5EDB6790A}" sibTransId="{FBEA679A-2997-44C5-B3D1-292B7EAC8DE9}"/>
    <dgm:cxn modelId="{95433441-3E9F-45E4-83C1-BA6E34DD6265}" type="presOf" srcId="{B1EFC242-6999-4086-BF96-7FA6E28D730C}" destId="{89AB7900-5CB6-4B49-A821-2C77E9A70BA4}" srcOrd="0" destOrd="0" presId="urn:microsoft.com/office/officeart/2005/8/layout/list1"/>
    <dgm:cxn modelId="{82244EDF-C207-486F-89D9-056501D66CD9}" srcId="{F0DEC595-5A08-4667-A441-6C46A88218EF}" destId="{333C60BB-C1EF-42B5-A3EC-FFB96372904C}" srcOrd="3" destOrd="0" parTransId="{989B5419-63EC-4A7C-A297-2E08F34EE7E6}" sibTransId="{F05587AE-D217-45F6-8A10-C2CB70FA3676}"/>
    <dgm:cxn modelId="{E55AAC40-2C67-4C7B-9FBA-7337342F37AE}" type="presOf" srcId="{15B9BF52-804C-4196-BFF9-EB01C5AC3AA5}" destId="{89AB7900-5CB6-4B49-A821-2C77E9A70BA4}" srcOrd="0" destOrd="1" presId="urn:microsoft.com/office/officeart/2005/8/layout/list1"/>
    <dgm:cxn modelId="{B93003FA-31DC-4702-9613-DA2EC119FE99}" srcId="{E0B6B1FF-9BE7-498A-A36B-BCC24AEF1F35}" destId="{791DA1BA-009E-4263-8709-C3AD92883E7A}" srcOrd="0" destOrd="0" parTransId="{A0A91BD7-4B75-49BC-BAA0-75687B53B8E6}" sibTransId="{CD35256F-609B-4316-B01C-EF7BD5AEFF5D}"/>
    <dgm:cxn modelId="{3186FA7F-ED87-4905-AB01-07EC18F22729}" srcId="{333C60BB-C1EF-42B5-A3EC-FFB96372904C}" destId="{15B9BF52-804C-4196-BFF9-EB01C5AC3AA5}" srcOrd="1" destOrd="0" parTransId="{3870F3EF-3C02-4E35-9496-0514120D7EAC}" sibTransId="{668BB801-BFBE-4247-B93C-18131EE9E76C}"/>
    <dgm:cxn modelId="{C1FE5CA8-1FC2-4860-8C73-07D8104C019F}" type="presOf" srcId="{791DA1BA-009E-4263-8709-C3AD92883E7A}" destId="{FFF2705E-0C48-43DE-BA94-75136A114045}" srcOrd="0" destOrd="0" presId="urn:microsoft.com/office/officeart/2005/8/layout/list1"/>
    <dgm:cxn modelId="{B733E9C1-543E-4151-AF5C-8755050EB410}" srcId="{F0DEC595-5A08-4667-A441-6C46A88218EF}" destId="{9210F9A4-2F69-4C42-9BB6-BCB53BC4188E}" srcOrd="1" destOrd="0" parTransId="{D338AACD-8990-4E6C-8802-D8C8DFDC1408}" sibTransId="{9E21CD4C-DC93-4147-B0C7-16DD0270ACA8}"/>
    <dgm:cxn modelId="{96DE389D-2573-4619-B3E1-DA392E4B9DEE}" srcId="{9210F9A4-2F69-4C42-9BB6-BCB53BC4188E}" destId="{C19D4F8E-C4AF-41DE-87A7-319225760FEC}" srcOrd="0" destOrd="0" parTransId="{40CDEE1A-3B30-47D7-A27E-B192A7441DD2}" sibTransId="{33E87015-91BA-475F-8D29-917FC4DFEFC5}"/>
    <dgm:cxn modelId="{6DF6DD8B-2B78-4F0F-9FEF-ABED1D665994}" srcId="{7530DE0B-1E1D-4F13-9DCE-584438F55F5C}" destId="{0DB3A42E-9F91-4CD7-BCE5-EE06174E1347}" srcOrd="0" destOrd="0" parTransId="{13E9DD67-C08E-4D4C-9965-01C344D78491}" sibTransId="{0E80264F-F4BF-4708-89BF-21A8206A5E9F}"/>
    <dgm:cxn modelId="{D9064C22-2CCC-48E9-9F7B-55817D3F5DE0}" type="presOf" srcId="{C19D4F8E-C4AF-41DE-87A7-319225760FEC}" destId="{80EDB88F-6B15-4FE3-9A6A-9D42E2D5A947}" srcOrd="0" destOrd="0" presId="urn:microsoft.com/office/officeart/2005/8/layout/list1"/>
    <dgm:cxn modelId="{543CBEA6-37BE-4B67-BAC9-B87E6266F7CC}" type="presOf" srcId="{9210F9A4-2F69-4C42-9BB6-BCB53BC4188E}" destId="{8377DEE6-6E60-44BB-A9C4-E5044C2260C3}" srcOrd="1" destOrd="0" presId="urn:microsoft.com/office/officeart/2005/8/layout/list1"/>
    <dgm:cxn modelId="{8CC92470-73E4-4C01-8471-6CC9A7F93F81}" type="presOf" srcId="{A7C3C21C-F083-42E6-997B-5A2A763A3F7E}" destId="{80EDB88F-6B15-4FE3-9A6A-9D42E2D5A947}" srcOrd="0" destOrd="2" presId="urn:microsoft.com/office/officeart/2005/8/layout/list1"/>
    <dgm:cxn modelId="{31DA5928-A2DC-4499-B399-FF2A61381C75}" type="presOf" srcId="{333C60BB-C1EF-42B5-A3EC-FFB96372904C}" destId="{731CDA66-7EBB-448B-B3C8-D644D301D6B2}" srcOrd="1" destOrd="0" presId="urn:microsoft.com/office/officeart/2005/8/layout/list1"/>
    <dgm:cxn modelId="{F769DF70-6613-4465-816B-7F6A4D92B73C}" srcId="{9210F9A4-2F69-4C42-9BB6-BCB53BC4188E}" destId="{0892159C-E4FD-4EB4-95D9-01D65131B6CF}" srcOrd="1" destOrd="0" parTransId="{CE66581E-7EBF-417D-AC5D-B91967EF377C}" sibTransId="{D38FD5C9-0CBD-4DE5-9AFB-FCDC1692D898}"/>
    <dgm:cxn modelId="{983DEF44-B2CA-4B56-B016-83F51E61612D}" type="presOf" srcId="{0DB3A42E-9F91-4CD7-BCE5-EE06174E1347}" destId="{63C7317F-DCB9-42CB-A6A4-CF1577293B7D}" srcOrd="0" destOrd="0" presId="urn:microsoft.com/office/officeart/2005/8/layout/list1"/>
    <dgm:cxn modelId="{FAC46C0C-0D62-4BBD-BAF7-DADE3C6B0DBA}" type="presOf" srcId="{9210F9A4-2F69-4C42-9BB6-BCB53BC4188E}" destId="{AC996839-2C17-4F9E-8D8E-AD27D7EA9B46}" srcOrd="0" destOrd="0" presId="urn:microsoft.com/office/officeart/2005/8/layout/list1"/>
    <dgm:cxn modelId="{F9465B6A-5B71-46EB-8185-A865707F44A2}" srcId="{9210F9A4-2F69-4C42-9BB6-BCB53BC4188E}" destId="{A7C3C21C-F083-42E6-997B-5A2A763A3F7E}" srcOrd="2" destOrd="0" parTransId="{B10FDD16-4F6D-49D5-9BB8-AB42DEB1D029}" sibTransId="{FE5FE4A6-B04E-4256-B254-8EC664322BCD}"/>
    <dgm:cxn modelId="{0D284BE0-6AA1-47DA-B9AB-0982F7335755}" type="presParOf" srcId="{69F46679-6C84-4D48-9B33-17290744EAD8}" destId="{915BD3BB-16CD-43CE-A666-845F408562AF}" srcOrd="0" destOrd="0" presId="urn:microsoft.com/office/officeart/2005/8/layout/list1"/>
    <dgm:cxn modelId="{0B2EB455-559B-4204-92A1-21D9B2B1EF96}" type="presParOf" srcId="{915BD3BB-16CD-43CE-A666-845F408562AF}" destId="{D6929A61-1753-4BA2-A56E-3FABCE16A103}" srcOrd="0" destOrd="0" presId="urn:microsoft.com/office/officeart/2005/8/layout/list1"/>
    <dgm:cxn modelId="{0D6C32DD-336A-4209-A5B9-C52A4A52480E}" type="presParOf" srcId="{915BD3BB-16CD-43CE-A666-845F408562AF}" destId="{07EB8D66-1692-4056-BA66-572ED000C388}" srcOrd="1" destOrd="0" presId="urn:microsoft.com/office/officeart/2005/8/layout/list1"/>
    <dgm:cxn modelId="{954A2ABC-9159-4785-8158-958F02B7E5B1}" type="presParOf" srcId="{69F46679-6C84-4D48-9B33-17290744EAD8}" destId="{0FDB35E6-22F2-419F-B7FD-6156CDE62786}" srcOrd="1" destOrd="0" presId="urn:microsoft.com/office/officeart/2005/8/layout/list1"/>
    <dgm:cxn modelId="{DCD65289-8D50-4378-A870-F92196946EB0}" type="presParOf" srcId="{69F46679-6C84-4D48-9B33-17290744EAD8}" destId="{63C7317F-DCB9-42CB-A6A4-CF1577293B7D}" srcOrd="2" destOrd="0" presId="urn:microsoft.com/office/officeart/2005/8/layout/list1"/>
    <dgm:cxn modelId="{35226BC0-FFB4-420F-942F-EA05C17DBD11}" type="presParOf" srcId="{69F46679-6C84-4D48-9B33-17290744EAD8}" destId="{CC545B24-80D0-4B10-86D8-1697F74FA5F5}" srcOrd="3" destOrd="0" presId="urn:microsoft.com/office/officeart/2005/8/layout/list1"/>
    <dgm:cxn modelId="{7649C51F-B48C-473D-B59B-9A7A755E1554}" type="presParOf" srcId="{69F46679-6C84-4D48-9B33-17290744EAD8}" destId="{0808E30C-F8CA-4392-9E61-D442733CF516}" srcOrd="4" destOrd="0" presId="urn:microsoft.com/office/officeart/2005/8/layout/list1"/>
    <dgm:cxn modelId="{45D17CB3-B25D-45FE-AD01-DA288D5859EC}" type="presParOf" srcId="{0808E30C-F8CA-4392-9E61-D442733CF516}" destId="{AC996839-2C17-4F9E-8D8E-AD27D7EA9B46}" srcOrd="0" destOrd="0" presId="urn:microsoft.com/office/officeart/2005/8/layout/list1"/>
    <dgm:cxn modelId="{C8C471E4-1197-49CD-A51E-6CC79E6300B3}" type="presParOf" srcId="{0808E30C-F8CA-4392-9E61-D442733CF516}" destId="{8377DEE6-6E60-44BB-A9C4-E5044C2260C3}" srcOrd="1" destOrd="0" presId="urn:microsoft.com/office/officeart/2005/8/layout/list1"/>
    <dgm:cxn modelId="{A3E821FE-8FBE-4791-BB5C-167B243108C1}" type="presParOf" srcId="{69F46679-6C84-4D48-9B33-17290744EAD8}" destId="{4845ECE5-9EB6-43E9-86A6-85578E075DF2}" srcOrd="5" destOrd="0" presId="urn:microsoft.com/office/officeart/2005/8/layout/list1"/>
    <dgm:cxn modelId="{0293821D-86B1-46F6-858F-3BE9D6445059}" type="presParOf" srcId="{69F46679-6C84-4D48-9B33-17290744EAD8}" destId="{80EDB88F-6B15-4FE3-9A6A-9D42E2D5A947}" srcOrd="6" destOrd="0" presId="urn:microsoft.com/office/officeart/2005/8/layout/list1"/>
    <dgm:cxn modelId="{EABCD65A-8099-498B-A07D-1711E0E32B38}" type="presParOf" srcId="{69F46679-6C84-4D48-9B33-17290744EAD8}" destId="{CC72C676-823D-4DC8-BF23-2CEEA91035D0}" srcOrd="7" destOrd="0" presId="urn:microsoft.com/office/officeart/2005/8/layout/list1"/>
    <dgm:cxn modelId="{5FF455C3-240D-49CC-B79A-8F1C58EC7E7C}" type="presParOf" srcId="{69F46679-6C84-4D48-9B33-17290744EAD8}" destId="{3AAF4A4E-C95C-4CA7-BB24-B60C50F9E436}" srcOrd="8" destOrd="0" presId="urn:microsoft.com/office/officeart/2005/8/layout/list1"/>
    <dgm:cxn modelId="{E51E4489-FF72-404E-8902-C8013D472E06}" type="presParOf" srcId="{3AAF4A4E-C95C-4CA7-BB24-B60C50F9E436}" destId="{350B55DC-F7AB-4DF3-BC4D-2BF9BA4E7A04}" srcOrd="0" destOrd="0" presId="urn:microsoft.com/office/officeart/2005/8/layout/list1"/>
    <dgm:cxn modelId="{42E22EA1-0F06-42E2-8B33-90F055906403}" type="presParOf" srcId="{3AAF4A4E-C95C-4CA7-BB24-B60C50F9E436}" destId="{54D4E89C-BB4D-4314-BC64-CFD701B44AB5}" srcOrd="1" destOrd="0" presId="urn:microsoft.com/office/officeart/2005/8/layout/list1"/>
    <dgm:cxn modelId="{8512989D-B43F-4501-B4A8-94BF09DD8B2C}" type="presParOf" srcId="{69F46679-6C84-4D48-9B33-17290744EAD8}" destId="{E6FC4FBB-199D-491E-A7F1-9F75F90C3918}" srcOrd="9" destOrd="0" presId="urn:microsoft.com/office/officeart/2005/8/layout/list1"/>
    <dgm:cxn modelId="{3BE3332A-3BF8-4F2C-87F5-92459A1154EC}" type="presParOf" srcId="{69F46679-6C84-4D48-9B33-17290744EAD8}" destId="{FFF2705E-0C48-43DE-BA94-75136A114045}" srcOrd="10" destOrd="0" presId="urn:microsoft.com/office/officeart/2005/8/layout/list1"/>
    <dgm:cxn modelId="{BCB05061-A69A-4BFF-A791-5EE93EDA11CD}" type="presParOf" srcId="{69F46679-6C84-4D48-9B33-17290744EAD8}" destId="{DEABBDB5-5548-4650-8F84-C3B020D80785}" srcOrd="11" destOrd="0" presId="urn:microsoft.com/office/officeart/2005/8/layout/list1"/>
    <dgm:cxn modelId="{F4BA60C5-197E-4A56-B7D0-C9E0C8A7FE25}" type="presParOf" srcId="{69F46679-6C84-4D48-9B33-17290744EAD8}" destId="{3D763242-1DDF-4CC3-A039-10F813779273}" srcOrd="12" destOrd="0" presId="urn:microsoft.com/office/officeart/2005/8/layout/list1"/>
    <dgm:cxn modelId="{80B3A631-4651-4208-98AD-B34378D84802}" type="presParOf" srcId="{3D763242-1DDF-4CC3-A039-10F813779273}" destId="{FD0C5FED-8B3D-40FC-8AC4-FD3EF0F1943B}" srcOrd="0" destOrd="0" presId="urn:microsoft.com/office/officeart/2005/8/layout/list1"/>
    <dgm:cxn modelId="{C7E725BD-6045-4B52-ADC5-4FF4EBDCEA28}" type="presParOf" srcId="{3D763242-1DDF-4CC3-A039-10F813779273}" destId="{731CDA66-7EBB-448B-B3C8-D644D301D6B2}" srcOrd="1" destOrd="0" presId="urn:microsoft.com/office/officeart/2005/8/layout/list1"/>
    <dgm:cxn modelId="{484E9A42-6697-467E-B0C1-1F0F9B159FC8}" type="presParOf" srcId="{69F46679-6C84-4D48-9B33-17290744EAD8}" destId="{FF6707DE-6DBE-4462-BF39-A486F0117143}" srcOrd="13" destOrd="0" presId="urn:microsoft.com/office/officeart/2005/8/layout/list1"/>
    <dgm:cxn modelId="{AC5F02AA-BB75-4BFA-AEB9-92B6C01924F2}" type="presParOf" srcId="{69F46679-6C84-4D48-9B33-17290744EAD8}" destId="{89AB7900-5CB6-4B49-A821-2C77E9A70BA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1B02772-C1F9-44A8-B489-9FD1459DFC1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C3245A-F7FC-4B67-9169-B1F558B84EA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HTTP is a “stateless” protocol</a:t>
          </a:r>
          <a:endParaRPr lang="en-US" dirty="0"/>
        </a:p>
      </dgm:t>
    </dgm:pt>
    <dgm:pt modelId="{BD4D8590-9BE4-48C0-986F-B4680D03DE57}" type="parTrans" cxnId="{BEA1A8FD-DCD7-4F92-AD6B-3474245A1831}">
      <dgm:prSet/>
      <dgm:spPr/>
      <dgm:t>
        <a:bodyPr/>
        <a:lstStyle/>
        <a:p>
          <a:endParaRPr lang="en-US"/>
        </a:p>
      </dgm:t>
    </dgm:pt>
    <dgm:pt modelId="{3B5E5F56-615A-4BE2-9604-A0A8E018FC73}" type="sibTrans" cxnId="{BEA1A8FD-DCD7-4F92-AD6B-3474245A1831}">
      <dgm:prSet/>
      <dgm:spPr/>
      <dgm:t>
        <a:bodyPr/>
        <a:lstStyle/>
        <a:p>
          <a:endParaRPr lang="en-US"/>
        </a:p>
      </dgm:t>
    </dgm:pt>
    <dgm:pt modelId="{31E58432-AF4D-4379-9488-DF87DFE6E298}">
      <dgm:prSet/>
      <dgm:spPr/>
      <dgm:t>
        <a:bodyPr/>
        <a:lstStyle/>
        <a:p>
          <a:r>
            <a:rPr lang="en-US" dirty="0" smtClean="0"/>
            <a:t>Means credentials have to go with every request</a:t>
          </a:r>
        </a:p>
      </dgm:t>
    </dgm:pt>
    <dgm:pt modelId="{6AC3BD83-0619-4726-8AB4-13FD1CAA0A0B}" type="parTrans" cxnId="{8B2DCE92-DEC2-4109-A741-C00B3E73F8D4}">
      <dgm:prSet/>
      <dgm:spPr/>
      <dgm:t>
        <a:bodyPr/>
        <a:lstStyle/>
        <a:p>
          <a:endParaRPr lang="en-US"/>
        </a:p>
      </dgm:t>
    </dgm:pt>
    <dgm:pt modelId="{31EFB07F-8AB0-4491-A503-6D598D6A726C}" type="sibTrans" cxnId="{8B2DCE92-DEC2-4109-A741-C00B3E73F8D4}">
      <dgm:prSet/>
      <dgm:spPr/>
      <dgm:t>
        <a:bodyPr/>
        <a:lstStyle/>
        <a:p>
          <a:endParaRPr lang="en-US"/>
        </a:p>
      </dgm:t>
    </dgm:pt>
    <dgm:pt modelId="{E5D103ED-8098-4449-ACE9-B58956D89202}">
      <dgm:prSet/>
      <dgm:spPr/>
      <dgm:t>
        <a:bodyPr/>
        <a:lstStyle/>
        <a:p>
          <a:r>
            <a:rPr lang="en-US" dirty="0" smtClean="0"/>
            <a:t>Should use SSL for everything requiring authentication</a:t>
          </a:r>
        </a:p>
      </dgm:t>
    </dgm:pt>
    <dgm:pt modelId="{907440AD-3643-4959-A4FC-8FF25C1EE033}" type="parTrans" cxnId="{DB89ED16-E506-4192-9853-168F18B92760}">
      <dgm:prSet/>
      <dgm:spPr/>
      <dgm:t>
        <a:bodyPr/>
        <a:lstStyle/>
        <a:p>
          <a:endParaRPr lang="en-US"/>
        </a:p>
      </dgm:t>
    </dgm:pt>
    <dgm:pt modelId="{9E366A32-918A-4B78-B2B2-D7197D7AA90E}" type="sibTrans" cxnId="{DB89ED16-E506-4192-9853-168F18B92760}">
      <dgm:prSet/>
      <dgm:spPr/>
      <dgm:t>
        <a:bodyPr/>
        <a:lstStyle/>
        <a:p>
          <a:endParaRPr lang="en-US"/>
        </a:p>
      </dgm:t>
    </dgm:pt>
    <dgm:pt modelId="{C0A12C04-1EDF-4589-8501-B1F7C02004CA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Session management flaws</a:t>
          </a:r>
        </a:p>
      </dgm:t>
    </dgm:pt>
    <dgm:pt modelId="{73F8DB4D-C0F4-4CED-8D45-49E6FD1C11D9}" type="parTrans" cxnId="{3EB78B10-175B-4E30-B794-0DEC3ABC4592}">
      <dgm:prSet/>
      <dgm:spPr/>
      <dgm:t>
        <a:bodyPr/>
        <a:lstStyle/>
        <a:p>
          <a:endParaRPr lang="en-US"/>
        </a:p>
      </dgm:t>
    </dgm:pt>
    <dgm:pt modelId="{8DD5420F-616F-4357-BAD3-516300933622}" type="sibTrans" cxnId="{3EB78B10-175B-4E30-B794-0DEC3ABC4592}">
      <dgm:prSet/>
      <dgm:spPr/>
      <dgm:t>
        <a:bodyPr/>
        <a:lstStyle/>
        <a:p>
          <a:endParaRPr lang="en-US"/>
        </a:p>
      </dgm:t>
    </dgm:pt>
    <dgm:pt modelId="{10AA106A-7FE5-4915-9959-8FAFF64FF3E2}">
      <dgm:prSet/>
      <dgm:spPr/>
      <dgm:t>
        <a:bodyPr/>
        <a:lstStyle/>
        <a:p>
          <a:r>
            <a:rPr lang="en-US" dirty="0" smtClean="0"/>
            <a:t>SESSION ID used to track state since HTTP doesn’t</a:t>
          </a:r>
        </a:p>
      </dgm:t>
    </dgm:pt>
    <dgm:pt modelId="{5147A317-7190-4219-A6DD-39457C11F080}" type="parTrans" cxnId="{5D736985-3C9E-49CF-9BF9-26FC80CB24B8}">
      <dgm:prSet/>
      <dgm:spPr/>
      <dgm:t>
        <a:bodyPr/>
        <a:lstStyle/>
        <a:p>
          <a:endParaRPr lang="en-US"/>
        </a:p>
      </dgm:t>
    </dgm:pt>
    <dgm:pt modelId="{BC80ED85-3971-4D12-85D2-01F6EF8C0230}" type="sibTrans" cxnId="{5D736985-3C9E-49CF-9BF9-26FC80CB24B8}">
      <dgm:prSet/>
      <dgm:spPr/>
      <dgm:t>
        <a:bodyPr/>
        <a:lstStyle/>
        <a:p>
          <a:endParaRPr lang="en-US"/>
        </a:p>
      </dgm:t>
    </dgm:pt>
    <dgm:pt modelId="{2FA114C9-A0A7-4D02-9F90-AD905C9C068C}">
      <dgm:prSet/>
      <dgm:spPr/>
      <dgm:t>
        <a:bodyPr/>
        <a:lstStyle/>
        <a:p>
          <a:r>
            <a:rPr lang="en-US" dirty="0" smtClean="0"/>
            <a:t>and it is just as good as credentials to an attacker</a:t>
          </a:r>
        </a:p>
      </dgm:t>
    </dgm:pt>
    <dgm:pt modelId="{3AAC84C2-1B16-40C3-9B85-A5C8DB654FDB}" type="parTrans" cxnId="{BEE54A4A-06A3-47D3-B167-A4F6847297F5}">
      <dgm:prSet/>
      <dgm:spPr/>
      <dgm:t>
        <a:bodyPr/>
        <a:lstStyle/>
        <a:p>
          <a:endParaRPr lang="en-US"/>
        </a:p>
      </dgm:t>
    </dgm:pt>
    <dgm:pt modelId="{FB9510F9-E2A5-463F-91B9-C48DF04921C3}" type="sibTrans" cxnId="{BEE54A4A-06A3-47D3-B167-A4F6847297F5}">
      <dgm:prSet/>
      <dgm:spPr/>
      <dgm:t>
        <a:bodyPr/>
        <a:lstStyle/>
        <a:p>
          <a:endParaRPr lang="en-US"/>
        </a:p>
      </dgm:t>
    </dgm:pt>
    <dgm:pt modelId="{601855A8-2317-4205-AA03-7B1AD2E6002D}">
      <dgm:prSet/>
      <dgm:spPr/>
      <dgm:t>
        <a:bodyPr/>
        <a:lstStyle/>
        <a:p>
          <a:r>
            <a:rPr lang="en-US" dirty="0" smtClean="0"/>
            <a:t>SESSION ID is typically exposed on the network, in browser, in logs, …</a:t>
          </a:r>
        </a:p>
      </dgm:t>
    </dgm:pt>
    <dgm:pt modelId="{F483579F-326E-4BFC-BE5B-D5CA7F7E6188}" type="parTrans" cxnId="{FB6AA3D9-F619-46CA-92FB-231B0D880CDE}">
      <dgm:prSet/>
      <dgm:spPr/>
      <dgm:t>
        <a:bodyPr/>
        <a:lstStyle/>
        <a:p>
          <a:endParaRPr lang="en-US"/>
        </a:p>
      </dgm:t>
    </dgm:pt>
    <dgm:pt modelId="{A85D688D-AF64-4146-8B1B-247D18FCB2EB}" type="sibTrans" cxnId="{FB6AA3D9-F619-46CA-92FB-231B0D880CDE}">
      <dgm:prSet/>
      <dgm:spPr/>
      <dgm:t>
        <a:bodyPr/>
        <a:lstStyle/>
        <a:p>
          <a:endParaRPr lang="en-US"/>
        </a:p>
      </dgm:t>
    </dgm:pt>
    <dgm:pt modelId="{79705BC9-8141-4398-89EA-D2F118E20FA4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Beware the side-doors</a:t>
          </a:r>
        </a:p>
      </dgm:t>
    </dgm:pt>
    <dgm:pt modelId="{DC66E526-29F0-4C36-9940-F57DC8AB6138}" type="parTrans" cxnId="{6F0D3182-FF60-4DF2-AA24-DB73C877289C}">
      <dgm:prSet/>
      <dgm:spPr/>
      <dgm:t>
        <a:bodyPr/>
        <a:lstStyle/>
        <a:p>
          <a:endParaRPr lang="en-US"/>
        </a:p>
      </dgm:t>
    </dgm:pt>
    <dgm:pt modelId="{09A57284-F280-48E7-8641-097582AF8170}" type="sibTrans" cxnId="{6F0D3182-FF60-4DF2-AA24-DB73C877289C}">
      <dgm:prSet/>
      <dgm:spPr/>
      <dgm:t>
        <a:bodyPr/>
        <a:lstStyle/>
        <a:p>
          <a:endParaRPr lang="en-US"/>
        </a:p>
      </dgm:t>
    </dgm:pt>
    <dgm:pt modelId="{CA5259F6-C069-4A8A-904B-9F0388B2046E}">
      <dgm:prSet/>
      <dgm:spPr/>
      <dgm:t>
        <a:bodyPr/>
        <a:lstStyle/>
        <a:p>
          <a:r>
            <a:rPr lang="en-US" dirty="0" smtClean="0"/>
            <a:t>Change my password, remember my password, forgot my password, secret question, logout, email address, etc…</a:t>
          </a:r>
        </a:p>
      </dgm:t>
    </dgm:pt>
    <dgm:pt modelId="{A535B507-70DB-4A32-883A-4DA42CF7723F}" type="parTrans" cxnId="{4D994555-3CB1-4DBE-89A0-8BDAF12794A0}">
      <dgm:prSet/>
      <dgm:spPr/>
      <dgm:t>
        <a:bodyPr/>
        <a:lstStyle/>
        <a:p>
          <a:endParaRPr lang="en-US"/>
        </a:p>
      </dgm:t>
    </dgm:pt>
    <dgm:pt modelId="{0B53BF5F-4935-4C23-A44B-8BBE3094DA27}" type="sibTrans" cxnId="{4D994555-3CB1-4DBE-89A0-8BDAF12794A0}">
      <dgm:prSet/>
      <dgm:spPr/>
      <dgm:t>
        <a:bodyPr/>
        <a:lstStyle/>
        <a:p>
          <a:endParaRPr lang="en-US"/>
        </a:p>
      </dgm:t>
    </dgm:pt>
    <dgm:pt modelId="{D4846FEF-9F4E-4614-9B1C-23F32B459DAF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Typical Impact</a:t>
          </a:r>
        </a:p>
      </dgm:t>
    </dgm:pt>
    <dgm:pt modelId="{08EBB0A7-4114-418F-B76D-7C9B2B74C812}" type="parTrans" cxnId="{6E090D14-B252-4315-A8C2-6D8549BA2AD8}">
      <dgm:prSet/>
      <dgm:spPr/>
      <dgm:t>
        <a:bodyPr/>
        <a:lstStyle/>
        <a:p>
          <a:endParaRPr lang="en-US"/>
        </a:p>
      </dgm:t>
    </dgm:pt>
    <dgm:pt modelId="{8B61F45B-1D4F-4B60-9FAF-5C244D578CB1}" type="sibTrans" cxnId="{6E090D14-B252-4315-A8C2-6D8549BA2AD8}">
      <dgm:prSet/>
      <dgm:spPr/>
      <dgm:t>
        <a:bodyPr/>
        <a:lstStyle/>
        <a:p>
          <a:endParaRPr lang="en-US"/>
        </a:p>
      </dgm:t>
    </dgm:pt>
    <dgm:pt modelId="{6D06630E-F1D8-4CA9-9B62-196164569B77}">
      <dgm:prSet/>
      <dgm:spPr/>
      <dgm:t>
        <a:bodyPr/>
        <a:lstStyle/>
        <a:p>
          <a:r>
            <a:rPr lang="en-US" dirty="0" smtClean="0"/>
            <a:t>User accounts compromised or user sessions hijacked</a:t>
          </a:r>
        </a:p>
      </dgm:t>
    </dgm:pt>
    <dgm:pt modelId="{C98D4CD8-3D4F-493D-9F8A-D2F5934633F4}" type="parTrans" cxnId="{07D1455B-F6F7-440F-AC2C-254F4C7C0EFB}">
      <dgm:prSet/>
      <dgm:spPr/>
      <dgm:t>
        <a:bodyPr/>
        <a:lstStyle/>
        <a:p>
          <a:endParaRPr lang="en-US"/>
        </a:p>
      </dgm:t>
    </dgm:pt>
    <dgm:pt modelId="{97C88BB9-9969-4675-8A48-60F1A58D77DB}" type="sibTrans" cxnId="{07D1455B-F6F7-440F-AC2C-254F4C7C0EFB}">
      <dgm:prSet/>
      <dgm:spPr/>
      <dgm:t>
        <a:bodyPr/>
        <a:lstStyle/>
        <a:p>
          <a:endParaRPr lang="en-US"/>
        </a:p>
      </dgm:t>
    </dgm:pt>
    <dgm:pt modelId="{714788CD-6576-4C9B-82FB-EFD6C574436E}" type="pres">
      <dgm:prSet presAssocID="{21B02772-C1F9-44A8-B489-9FD1459DFC1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B6FDC5-8854-4AF1-8906-428F480A15EC}" type="pres">
      <dgm:prSet presAssocID="{56C3245A-F7FC-4B67-9169-B1F558B84EAA}" presName="parentLin" presStyleCnt="0"/>
      <dgm:spPr/>
    </dgm:pt>
    <dgm:pt modelId="{08D47650-5F53-4D4E-A842-CD34971A5CC9}" type="pres">
      <dgm:prSet presAssocID="{56C3245A-F7FC-4B67-9169-B1F558B84EAA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C1CCF742-3354-40B0-8547-149D5B45EAE5}" type="pres">
      <dgm:prSet presAssocID="{56C3245A-F7FC-4B67-9169-B1F558B84EA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51A0AB-2341-42E3-BAFE-33C82C0038F4}" type="pres">
      <dgm:prSet presAssocID="{56C3245A-F7FC-4B67-9169-B1F558B84EAA}" presName="negativeSpace" presStyleCnt="0"/>
      <dgm:spPr/>
    </dgm:pt>
    <dgm:pt modelId="{42D47EBE-A15D-4C22-B937-41021BC092E3}" type="pres">
      <dgm:prSet presAssocID="{56C3245A-F7FC-4B67-9169-B1F558B84EAA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3FF730-A0FD-44CD-AD97-9ABE441AD40E}" type="pres">
      <dgm:prSet presAssocID="{3B5E5F56-615A-4BE2-9604-A0A8E018FC73}" presName="spaceBetweenRectangles" presStyleCnt="0"/>
      <dgm:spPr/>
    </dgm:pt>
    <dgm:pt modelId="{3001FFD4-D902-41E1-A89F-C12284A0F5F8}" type="pres">
      <dgm:prSet presAssocID="{C0A12C04-1EDF-4589-8501-B1F7C02004CA}" presName="parentLin" presStyleCnt="0"/>
      <dgm:spPr/>
    </dgm:pt>
    <dgm:pt modelId="{F664245C-0642-410B-A9D3-6954590DD59A}" type="pres">
      <dgm:prSet presAssocID="{C0A12C04-1EDF-4589-8501-B1F7C02004CA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F18F51E8-D932-4C66-B789-743280E530A8}" type="pres">
      <dgm:prSet presAssocID="{C0A12C04-1EDF-4589-8501-B1F7C02004C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7021E7-1EF5-4E4B-BC37-FE7049CF96A8}" type="pres">
      <dgm:prSet presAssocID="{C0A12C04-1EDF-4589-8501-B1F7C02004CA}" presName="negativeSpace" presStyleCnt="0"/>
      <dgm:spPr/>
    </dgm:pt>
    <dgm:pt modelId="{1BE3829A-B36B-4166-B2D8-8596D466B3AD}" type="pres">
      <dgm:prSet presAssocID="{C0A12C04-1EDF-4589-8501-B1F7C02004CA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7A7AE7-9D00-475D-BC81-4961551EF868}" type="pres">
      <dgm:prSet presAssocID="{8DD5420F-616F-4357-BAD3-516300933622}" presName="spaceBetweenRectangles" presStyleCnt="0"/>
      <dgm:spPr/>
    </dgm:pt>
    <dgm:pt modelId="{B12B1E11-0DA4-4A36-A001-AC01890C39F3}" type="pres">
      <dgm:prSet presAssocID="{79705BC9-8141-4398-89EA-D2F118E20FA4}" presName="parentLin" presStyleCnt="0"/>
      <dgm:spPr/>
    </dgm:pt>
    <dgm:pt modelId="{910BE924-9142-408A-9F1B-746FC5427907}" type="pres">
      <dgm:prSet presAssocID="{79705BC9-8141-4398-89EA-D2F118E20FA4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F9359673-9E66-491D-9A3F-80FEBC5DD5B5}" type="pres">
      <dgm:prSet presAssocID="{79705BC9-8141-4398-89EA-D2F118E20FA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66A456-1649-4B87-8525-73875813102E}" type="pres">
      <dgm:prSet presAssocID="{79705BC9-8141-4398-89EA-D2F118E20FA4}" presName="negativeSpace" presStyleCnt="0"/>
      <dgm:spPr/>
    </dgm:pt>
    <dgm:pt modelId="{A16841A0-9150-49EB-A1DB-7E1C3B9A3F71}" type="pres">
      <dgm:prSet presAssocID="{79705BC9-8141-4398-89EA-D2F118E20FA4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BC3BE2-B567-46F9-B36E-B6CD15F4563F}" type="pres">
      <dgm:prSet presAssocID="{09A57284-F280-48E7-8641-097582AF8170}" presName="spaceBetweenRectangles" presStyleCnt="0"/>
      <dgm:spPr/>
    </dgm:pt>
    <dgm:pt modelId="{3AE64A03-0EFE-449C-8CD9-D7FBDAE44753}" type="pres">
      <dgm:prSet presAssocID="{D4846FEF-9F4E-4614-9B1C-23F32B459DAF}" presName="parentLin" presStyleCnt="0"/>
      <dgm:spPr/>
    </dgm:pt>
    <dgm:pt modelId="{3B56F920-DBE0-4319-B5BA-4A7BCD0E1462}" type="pres">
      <dgm:prSet presAssocID="{D4846FEF-9F4E-4614-9B1C-23F32B459DAF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909709D9-B61A-4632-8587-2587842CC1EE}" type="pres">
      <dgm:prSet presAssocID="{D4846FEF-9F4E-4614-9B1C-23F32B459DA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2C96F6-5442-4A6A-B348-69D3A0815A92}" type="pres">
      <dgm:prSet presAssocID="{D4846FEF-9F4E-4614-9B1C-23F32B459DAF}" presName="negativeSpace" presStyleCnt="0"/>
      <dgm:spPr/>
    </dgm:pt>
    <dgm:pt modelId="{5EFBF7D3-C76B-451F-8F43-50FE2D1F4264}" type="pres">
      <dgm:prSet presAssocID="{D4846FEF-9F4E-4614-9B1C-23F32B459DAF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090D14-B252-4315-A8C2-6D8549BA2AD8}" srcId="{21B02772-C1F9-44A8-B489-9FD1459DFC1E}" destId="{D4846FEF-9F4E-4614-9B1C-23F32B459DAF}" srcOrd="3" destOrd="0" parTransId="{08EBB0A7-4114-418F-B76D-7C9B2B74C812}" sibTransId="{8B61F45B-1D4F-4B60-9FAF-5C244D578CB1}"/>
    <dgm:cxn modelId="{A07E2B88-987B-497C-B742-FF942ACBCCB5}" type="presOf" srcId="{79705BC9-8141-4398-89EA-D2F118E20FA4}" destId="{F9359673-9E66-491D-9A3F-80FEBC5DD5B5}" srcOrd="1" destOrd="0" presId="urn:microsoft.com/office/officeart/2005/8/layout/list1"/>
    <dgm:cxn modelId="{07D1455B-F6F7-440F-AC2C-254F4C7C0EFB}" srcId="{D4846FEF-9F4E-4614-9B1C-23F32B459DAF}" destId="{6D06630E-F1D8-4CA9-9B62-196164569B77}" srcOrd="0" destOrd="0" parTransId="{C98D4CD8-3D4F-493D-9F8A-D2F5934633F4}" sibTransId="{97C88BB9-9969-4675-8A48-60F1A58D77DB}"/>
    <dgm:cxn modelId="{4A8110FD-6DF4-4872-80F1-EE2CEC19A55C}" type="presOf" srcId="{D4846FEF-9F4E-4614-9B1C-23F32B459DAF}" destId="{3B56F920-DBE0-4319-B5BA-4A7BCD0E1462}" srcOrd="0" destOrd="0" presId="urn:microsoft.com/office/officeart/2005/8/layout/list1"/>
    <dgm:cxn modelId="{43AFB050-11C5-4F12-A49B-CCA2BBB03950}" type="presOf" srcId="{C0A12C04-1EDF-4589-8501-B1F7C02004CA}" destId="{F664245C-0642-410B-A9D3-6954590DD59A}" srcOrd="0" destOrd="0" presId="urn:microsoft.com/office/officeart/2005/8/layout/list1"/>
    <dgm:cxn modelId="{34150F76-8365-44A2-B5EF-3BF45FD900B6}" type="presOf" srcId="{31E58432-AF4D-4379-9488-DF87DFE6E298}" destId="{42D47EBE-A15D-4C22-B937-41021BC092E3}" srcOrd="0" destOrd="0" presId="urn:microsoft.com/office/officeart/2005/8/layout/list1"/>
    <dgm:cxn modelId="{5AD77987-012F-4BB9-B3B1-0F92F336FE0A}" type="presOf" srcId="{2FA114C9-A0A7-4D02-9F90-AD905C9C068C}" destId="{1BE3829A-B36B-4166-B2D8-8596D466B3AD}" srcOrd="0" destOrd="1" presId="urn:microsoft.com/office/officeart/2005/8/layout/list1"/>
    <dgm:cxn modelId="{100B141C-2F28-4C63-9AE6-4CE4A219089A}" type="presOf" srcId="{601855A8-2317-4205-AA03-7B1AD2E6002D}" destId="{1BE3829A-B36B-4166-B2D8-8596D466B3AD}" srcOrd="0" destOrd="2" presId="urn:microsoft.com/office/officeart/2005/8/layout/list1"/>
    <dgm:cxn modelId="{56DE5347-1EDC-46CD-9A86-BAB8FCE027B8}" type="presOf" srcId="{21B02772-C1F9-44A8-B489-9FD1459DFC1E}" destId="{714788CD-6576-4C9B-82FB-EFD6C574436E}" srcOrd="0" destOrd="0" presId="urn:microsoft.com/office/officeart/2005/8/layout/list1"/>
    <dgm:cxn modelId="{DB89ED16-E506-4192-9853-168F18B92760}" srcId="{56C3245A-F7FC-4B67-9169-B1F558B84EAA}" destId="{E5D103ED-8098-4449-ACE9-B58956D89202}" srcOrd="1" destOrd="0" parTransId="{907440AD-3643-4959-A4FC-8FF25C1EE033}" sibTransId="{9E366A32-918A-4B78-B2B2-D7197D7AA90E}"/>
    <dgm:cxn modelId="{CFB6EFA1-9642-452B-AC52-F09F3F23D6B9}" type="presOf" srcId="{C0A12C04-1EDF-4589-8501-B1F7C02004CA}" destId="{F18F51E8-D932-4C66-B789-743280E530A8}" srcOrd="1" destOrd="0" presId="urn:microsoft.com/office/officeart/2005/8/layout/list1"/>
    <dgm:cxn modelId="{FB6AA3D9-F619-46CA-92FB-231B0D880CDE}" srcId="{C0A12C04-1EDF-4589-8501-B1F7C02004CA}" destId="{601855A8-2317-4205-AA03-7B1AD2E6002D}" srcOrd="1" destOrd="0" parTransId="{F483579F-326E-4BFC-BE5B-D5CA7F7E6188}" sibTransId="{A85D688D-AF64-4146-8B1B-247D18FCB2EB}"/>
    <dgm:cxn modelId="{BEA1A8FD-DCD7-4F92-AD6B-3474245A1831}" srcId="{21B02772-C1F9-44A8-B489-9FD1459DFC1E}" destId="{56C3245A-F7FC-4B67-9169-B1F558B84EAA}" srcOrd="0" destOrd="0" parTransId="{BD4D8590-9BE4-48C0-986F-B4680D03DE57}" sibTransId="{3B5E5F56-615A-4BE2-9604-A0A8E018FC73}"/>
    <dgm:cxn modelId="{286F7DAA-477B-4BDA-BA1A-02C1B38F1A8D}" type="presOf" srcId="{79705BC9-8141-4398-89EA-D2F118E20FA4}" destId="{910BE924-9142-408A-9F1B-746FC5427907}" srcOrd="0" destOrd="0" presId="urn:microsoft.com/office/officeart/2005/8/layout/list1"/>
    <dgm:cxn modelId="{BEE54A4A-06A3-47D3-B167-A4F6847297F5}" srcId="{10AA106A-7FE5-4915-9959-8FAFF64FF3E2}" destId="{2FA114C9-A0A7-4D02-9F90-AD905C9C068C}" srcOrd="0" destOrd="0" parTransId="{3AAC84C2-1B16-40C3-9B85-A5C8DB654FDB}" sibTransId="{FB9510F9-E2A5-463F-91B9-C48DF04921C3}"/>
    <dgm:cxn modelId="{6E785750-6A05-4A45-A4C6-62323602D5E5}" type="presOf" srcId="{6D06630E-F1D8-4CA9-9B62-196164569B77}" destId="{5EFBF7D3-C76B-451F-8F43-50FE2D1F4264}" srcOrd="0" destOrd="0" presId="urn:microsoft.com/office/officeart/2005/8/layout/list1"/>
    <dgm:cxn modelId="{5D736985-3C9E-49CF-9BF9-26FC80CB24B8}" srcId="{C0A12C04-1EDF-4589-8501-B1F7C02004CA}" destId="{10AA106A-7FE5-4915-9959-8FAFF64FF3E2}" srcOrd="0" destOrd="0" parTransId="{5147A317-7190-4219-A6DD-39457C11F080}" sibTransId="{BC80ED85-3971-4D12-85D2-01F6EF8C0230}"/>
    <dgm:cxn modelId="{5855C469-ADC4-4472-B713-B44B5A92C395}" type="presOf" srcId="{D4846FEF-9F4E-4614-9B1C-23F32B459DAF}" destId="{909709D9-B61A-4632-8587-2587842CC1EE}" srcOrd="1" destOrd="0" presId="urn:microsoft.com/office/officeart/2005/8/layout/list1"/>
    <dgm:cxn modelId="{6F0D3182-FF60-4DF2-AA24-DB73C877289C}" srcId="{21B02772-C1F9-44A8-B489-9FD1459DFC1E}" destId="{79705BC9-8141-4398-89EA-D2F118E20FA4}" srcOrd="2" destOrd="0" parTransId="{DC66E526-29F0-4C36-9940-F57DC8AB6138}" sibTransId="{09A57284-F280-48E7-8641-097582AF8170}"/>
    <dgm:cxn modelId="{4D994555-3CB1-4DBE-89A0-8BDAF12794A0}" srcId="{79705BC9-8141-4398-89EA-D2F118E20FA4}" destId="{CA5259F6-C069-4A8A-904B-9F0388B2046E}" srcOrd="0" destOrd="0" parTransId="{A535B507-70DB-4A32-883A-4DA42CF7723F}" sibTransId="{0B53BF5F-4935-4C23-A44B-8BBE3094DA27}"/>
    <dgm:cxn modelId="{727FA0AE-AD6A-4DC0-B71E-8F38611EEA99}" type="presOf" srcId="{10AA106A-7FE5-4915-9959-8FAFF64FF3E2}" destId="{1BE3829A-B36B-4166-B2D8-8596D466B3AD}" srcOrd="0" destOrd="0" presId="urn:microsoft.com/office/officeart/2005/8/layout/list1"/>
    <dgm:cxn modelId="{8B2DCE92-DEC2-4109-A741-C00B3E73F8D4}" srcId="{56C3245A-F7FC-4B67-9169-B1F558B84EAA}" destId="{31E58432-AF4D-4379-9488-DF87DFE6E298}" srcOrd="0" destOrd="0" parTransId="{6AC3BD83-0619-4726-8AB4-13FD1CAA0A0B}" sibTransId="{31EFB07F-8AB0-4491-A503-6D598D6A726C}"/>
    <dgm:cxn modelId="{3EB78B10-175B-4E30-B794-0DEC3ABC4592}" srcId="{21B02772-C1F9-44A8-B489-9FD1459DFC1E}" destId="{C0A12C04-1EDF-4589-8501-B1F7C02004CA}" srcOrd="1" destOrd="0" parTransId="{73F8DB4D-C0F4-4CED-8D45-49E6FD1C11D9}" sibTransId="{8DD5420F-616F-4357-BAD3-516300933622}"/>
    <dgm:cxn modelId="{C231A774-FC19-428A-BEE9-603FB5C56C1E}" type="presOf" srcId="{CA5259F6-C069-4A8A-904B-9F0388B2046E}" destId="{A16841A0-9150-49EB-A1DB-7E1C3B9A3F71}" srcOrd="0" destOrd="0" presId="urn:microsoft.com/office/officeart/2005/8/layout/list1"/>
    <dgm:cxn modelId="{90A3782B-EFA4-4E56-9D01-DF9616773F21}" type="presOf" srcId="{56C3245A-F7FC-4B67-9169-B1F558B84EAA}" destId="{C1CCF742-3354-40B0-8547-149D5B45EAE5}" srcOrd="1" destOrd="0" presId="urn:microsoft.com/office/officeart/2005/8/layout/list1"/>
    <dgm:cxn modelId="{D412F18F-BE45-4C01-B9BA-FECD8D0E5D58}" type="presOf" srcId="{E5D103ED-8098-4449-ACE9-B58956D89202}" destId="{42D47EBE-A15D-4C22-B937-41021BC092E3}" srcOrd="0" destOrd="1" presId="urn:microsoft.com/office/officeart/2005/8/layout/list1"/>
    <dgm:cxn modelId="{11B45018-DD86-4B08-B488-A48B9C9F88CC}" type="presOf" srcId="{56C3245A-F7FC-4B67-9169-B1F558B84EAA}" destId="{08D47650-5F53-4D4E-A842-CD34971A5CC9}" srcOrd="0" destOrd="0" presId="urn:microsoft.com/office/officeart/2005/8/layout/list1"/>
    <dgm:cxn modelId="{D5551E75-4A1F-498B-AE51-0767AB930107}" type="presParOf" srcId="{714788CD-6576-4C9B-82FB-EFD6C574436E}" destId="{47B6FDC5-8854-4AF1-8906-428F480A15EC}" srcOrd="0" destOrd="0" presId="urn:microsoft.com/office/officeart/2005/8/layout/list1"/>
    <dgm:cxn modelId="{83CDA6F6-2E93-4A6E-B6C1-F95F958BB311}" type="presParOf" srcId="{47B6FDC5-8854-4AF1-8906-428F480A15EC}" destId="{08D47650-5F53-4D4E-A842-CD34971A5CC9}" srcOrd="0" destOrd="0" presId="urn:microsoft.com/office/officeart/2005/8/layout/list1"/>
    <dgm:cxn modelId="{596E11A0-BA0F-4269-82CC-D28EAE2E7D46}" type="presParOf" srcId="{47B6FDC5-8854-4AF1-8906-428F480A15EC}" destId="{C1CCF742-3354-40B0-8547-149D5B45EAE5}" srcOrd="1" destOrd="0" presId="urn:microsoft.com/office/officeart/2005/8/layout/list1"/>
    <dgm:cxn modelId="{A23A789F-D05B-4F58-AF63-0C45235990C6}" type="presParOf" srcId="{714788CD-6576-4C9B-82FB-EFD6C574436E}" destId="{7451A0AB-2341-42E3-BAFE-33C82C0038F4}" srcOrd="1" destOrd="0" presId="urn:microsoft.com/office/officeart/2005/8/layout/list1"/>
    <dgm:cxn modelId="{A90A33FA-72CF-4DD9-A9CA-C485D8B198AF}" type="presParOf" srcId="{714788CD-6576-4C9B-82FB-EFD6C574436E}" destId="{42D47EBE-A15D-4C22-B937-41021BC092E3}" srcOrd="2" destOrd="0" presId="urn:microsoft.com/office/officeart/2005/8/layout/list1"/>
    <dgm:cxn modelId="{D5098514-C69E-436F-99C7-4582D27E6729}" type="presParOf" srcId="{714788CD-6576-4C9B-82FB-EFD6C574436E}" destId="{033FF730-A0FD-44CD-AD97-9ABE441AD40E}" srcOrd="3" destOrd="0" presId="urn:microsoft.com/office/officeart/2005/8/layout/list1"/>
    <dgm:cxn modelId="{B6251A12-80FF-4F41-BA6A-936B2CC42793}" type="presParOf" srcId="{714788CD-6576-4C9B-82FB-EFD6C574436E}" destId="{3001FFD4-D902-41E1-A89F-C12284A0F5F8}" srcOrd="4" destOrd="0" presId="urn:microsoft.com/office/officeart/2005/8/layout/list1"/>
    <dgm:cxn modelId="{32F76006-E985-49B4-9D4B-A9A256668794}" type="presParOf" srcId="{3001FFD4-D902-41E1-A89F-C12284A0F5F8}" destId="{F664245C-0642-410B-A9D3-6954590DD59A}" srcOrd="0" destOrd="0" presId="urn:microsoft.com/office/officeart/2005/8/layout/list1"/>
    <dgm:cxn modelId="{90F9E6C8-7771-479C-A96A-D3077FAFB4BB}" type="presParOf" srcId="{3001FFD4-D902-41E1-A89F-C12284A0F5F8}" destId="{F18F51E8-D932-4C66-B789-743280E530A8}" srcOrd="1" destOrd="0" presId="urn:microsoft.com/office/officeart/2005/8/layout/list1"/>
    <dgm:cxn modelId="{6F61FEA3-8CB7-4713-A398-A6D4461EFB1C}" type="presParOf" srcId="{714788CD-6576-4C9B-82FB-EFD6C574436E}" destId="{AC7021E7-1EF5-4E4B-BC37-FE7049CF96A8}" srcOrd="5" destOrd="0" presId="urn:microsoft.com/office/officeart/2005/8/layout/list1"/>
    <dgm:cxn modelId="{62F724ED-D6B5-4AB7-B870-23877C73E5E0}" type="presParOf" srcId="{714788CD-6576-4C9B-82FB-EFD6C574436E}" destId="{1BE3829A-B36B-4166-B2D8-8596D466B3AD}" srcOrd="6" destOrd="0" presId="urn:microsoft.com/office/officeart/2005/8/layout/list1"/>
    <dgm:cxn modelId="{34601D74-A7F4-4E49-9FAF-828D8D8AF35A}" type="presParOf" srcId="{714788CD-6576-4C9B-82FB-EFD6C574436E}" destId="{E07A7AE7-9D00-475D-BC81-4961551EF868}" srcOrd="7" destOrd="0" presId="urn:microsoft.com/office/officeart/2005/8/layout/list1"/>
    <dgm:cxn modelId="{1AC3EC88-2099-4124-9437-90817C9C8A2F}" type="presParOf" srcId="{714788CD-6576-4C9B-82FB-EFD6C574436E}" destId="{B12B1E11-0DA4-4A36-A001-AC01890C39F3}" srcOrd="8" destOrd="0" presId="urn:microsoft.com/office/officeart/2005/8/layout/list1"/>
    <dgm:cxn modelId="{C1720DF7-809D-4191-9B66-751378078B4F}" type="presParOf" srcId="{B12B1E11-0DA4-4A36-A001-AC01890C39F3}" destId="{910BE924-9142-408A-9F1B-746FC5427907}" srcOrd="0" destOrd="0" presId="urn:microsoft.com/office/officeart/2005/8/layout/list1"/>
    <dgm:cxn modelId="{DF6DC6B2-2048-4B78-83FA-E7D6B2503EB3}" type="presParOf" srcId="{B12B1E11-0DA4-4A36-A001-AC01890C39F3}" destId="{F9359673-9E66-491D-9A3F-80FEBC5DD5B5}" srcOrd="1" destOrd="0" presId="urn:microsoft.com/office/officeart/2005/8/layout/list1"/>
    <dgm:cxn modelId="{DE78321B-DF78-4CEE-9E2D-7EA26DD84083}" type="presParOf" srcId="{714788CD-6576-4C9B-82FB-EFD6C574436E}" destId="{A766A456-1649-4B87-8525-73875813102E}" srcOrd="9" destOrd="0" presId="urn:microsoft.com/office/officeart/2005/8/layout/list1"/>
    <dgm:cxn modelId="{0CF98BC0-84A0-4CDC-A5D6-F21A988897CB}" type="presParOf" srcId="{714788CD-6576-4C9B-82FB-EFD6C574436E}" destId="{A16841A0-9150-49EB-A1DB-7E1C3B9A3F71}" srcOrd="10" destOrd="0" presId="urn:microsoft.com/office/officeart/2005/8/layout/list1"/>
    <dgm:cxn modelId="{D47ECBFE-71B4-4C59-97F3-53ED13F78539}" type="presParOf" srcId="{714788CD-6576-4C9B-82FB-EFD6C574436E}" destId="{28BC3BE2-B567-46F9-B36E-B6CD15F4563F}" srcOrd="11" destOrd="0" presId="urn:microsoft.com/office/officeart/2005/8/layout/list1"/>
    <dgm:cxn modelId="{9A9D1DD6-2C9C-4620-82A3-F47C639ACC25}" type="presParOf" srcId="{714788CD-6576-4C9B-82FB-EFD6C574436E}" destId="{3AE64A03-0EFE-449C-8CD9-D7FBDAE44753}" srcOrd="12" destOrd="0" presId="urn:microsoft.com/office/officeart/2005/8/layout/list1"/>
    <dgm:cxn modelId="{E3D7777E-C36F-4FBF-88D9-9A502873DFEE}" type="presParOf" srcId="{3AE64A03-0EFE-449C-8CD9-D7FBDAE44753}" destId="{3B56F920-DBE0-4319-B5BA-4A7BCD0E1462}" srcOrd="0" destOrd="0" presId="urn:microsoft.com/office/officeart/2005/8/layout/list1"/>
    <dgm:cxn modelId="{F4687930-67F6-4710-A0A4-65AEBCD39498}" type="presParOf" srcId="{3AE64A03-0EFE-449C-8CD9-D7FBDAE44753}" destId="{909709D9-B61A-4632-8587-2587842CC1EE}" srcOrd="1" destOrd="0" presId="urn:microsoft.com/office/officeart/2005/8/layout/list1"/>
    <dgm:cxn modelId="{C67B5E4F-4129-44DB-A6EE-EAE94EFCB0AC}" type="presParOf" srcId="{714788CD-6576-4C9B-82FB-EFD6C574436E}" destId="{872C96F6-5442-4A6A-B348-69D3A0815A92}" srcOrd="13" destOrd="0" presId="urn:microsoft.com/office/officeart/2005/8/layout/list1"/>
    <dgm:cxn modelId="{A3C40EA4-FCD8-4D4F-84F9-F9A708502807}" type="presParOf" srcId="{714788CD-6576-4C9B-82FB-EFD6C574436E}" destId="{5EFBF7D3-C76B-451F-8F43-50FE2D1F426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EBCBA5-191B-497D-B560-347707D6541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F3326E-BF7C-4EE9-93EF-B958E94C0F4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How do you protect access to your data?</a:t>
          </a:r>
          <a:endParaRPr lang="en-US" dirty="0"/>
        </a:p>
      </dgm:t>
    </dgm:pt>
    <dgm:pt modelId="{D1FA3B32-CF2D-4C1C-A1C7-1636AC1A32BD}" type="parTrans" cxnId="{8BB87595-A51A-42B7-A01A-5A11A648057A}">
      <dgm:prSet/>
      <dgm:spPr/>
      <dgm:t>
        <a:bodyPr/>
        <a:lstStyle/>
        <a:p>
          <a:endParaRPr lang="en-US"/>
        </a:p>
      </dgm:t>
    </dgm:pt>
    <dgm:pt modelId="{C1B1748E-18BB-4668-B339-F5FCA51C4F84}" type="sibTrans" cxnId="{8BB87595-A51A-42B7-A01A-5A11A648057A}">
      <dgm:prSet/>
      <dgm:spPr/>
      <dgm:t>
        <a:bodyPr/>
        <a:lstStyle/>
        <a:p>
          <a:endParaRPr lang="en-US"/>
        </a:p>
      </dgm:t>
    </dgm:pt>
    <dgm:pt modelId="{755E9495-E1BB-486F-AACE-6D6D87CD2063}">
      <dgm:prSet/>
      <dgm:spPr/>
      <dgm:t>
        <a:bodyPr/>
        <a:lstStyle/>
        <a:p>
          <a:r>
            <a:rPr lang="en-US" dirty="0" smtClean="0"/>
            <a:t>This is part of enforcing proper “Authorization”, along with </a:t>
          </a:r>
          <a:br>
            <a:rPr lang="en-US" dirty="0" smtClean="0"/>
          </a:br>
          <a:r>
            <a:rPr lang="en-US" dirty="0" smtClean="0"/>
            <a:t>A7 – Failure to Restrict URL Access</a:t>
          </a:r>
        </a:p>
      </dgm:t>
    </dgm:pt>
    <dgm:pt modelId="{084E6EF2-EA9B-4887-8AF6-F94B2E49559B}" type="parTrans" cxnId="{668E96ED-4792-4368-BA91-E52B2CE53DE2}">
      <dgm:prSet/>
      <dgm:spPr/>
      <dgm:t>
        <a:bodyPr/>
        <a:lstStyle/>
        <a:p>
          <a:endParaRPr lang="en-US"/>
        </a:p>
      </dgm:t>
    </dgm:pt>
    <dgm:pt modelId="{18D79B01-2910-4D22-B668-40C02313DD9C}" type="sibTrans" cxnId="{668E96ED-4792-4368-BA91-E52B2CE53DE2}">
      <dgm:prSet/>
      <dgm:spPr/>
      <dgm:t>
        <a:bodyPr/>
        <a:lstStyle/>
        <a:p>
          <a:endParaRPr lang="en-US"/>
        </a:p>
      </dgm:t>
    </dgm:pt>
    <dgm:pt modelId="{98B7DDBA-9D73-4251-919A-1DF758844ACC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A common mistake …</a:t>
          </a:r>
        </a:p>
      </dgm:t>
    </dgm:pt>
    <dgm:pt modelId="{1EFCEB90-9B2E-40D6-92A4-1004B34726EE}" type="parTrans" cxnId="{58BD3BDF-421D-4B6A-B9CD-282C51EEE099}">
      <dgm:prSet/>
      <dgm:spPr/>
      <dgm:t>
        <a:bodyPr/>
        <a:lstStyle/>
        <a:p>
          <a:endParaRPr lang="en-US"/>
        </a:p>
      </dgm:t>
    </dgm:pt>
    <dgm:pt modelId="{3960E5FB-C164-48BC-8464-24B9F57FF16E}" type="sibTrans" cxnId="{58BD3BDF-421D-4B6A-B9CD-282C51EEE099}">
      <dgm:prSet/>
      <dgm:spPr/>
      <dgm:t>
        <a:bodyPr/>
        <a:lstStyle/>
        <a:p>
          <a:endParaRPr lang="en-US"/>
        </a:p>
      </dgm:t>
    </dgm:pt>
    <dgm:pt modelId="{E7B056DA-4A9A-4A60-B409-AFFED1005BFC}">
      <dgm:prSet/>
      <dgm:spPr/>
      <dgm:t>
        <a:bodyPr/>
        <a:lstStyle/>
        <a:p>
          <a:r>
            <a:rPr lang="en-US" dirty="0" smtClean="0"/>
            <a:t>Only listing the ‘authorized’ objects for the current user, or</a:t>
          </a:r>
        </a:p>
      </dgm:t>
    </dgm:pt>
    <dgm:pt modelId="{072058A5-C317-44AE-A33A-DA091C2A2F0C}" type="parTrans" cxnId="{5F77A40B-E192-4696-9E69-C039C18EA0B4}">
      <dgm:prSet/>
      <dgm:spPr/>
      <dgm:t>
        <a:bodyPr/>
        <a:lstStyle/>
        <a:p>
          <a:endParaRPr lang="en-US"/>
        </a:p>
      </dgm:t>
    </dgm:pt>
    <dgm:pt modelId="{B3F9E6C3-5676-48A2-BB27-9FBEF4734DD6}" type="sibTrans" cxnId="{5F77A40B-E192-4696-9E69-C039C18EA0B4}">
      <dgm:prSet/>
      <dgm:spPr/>
      <dgm:t>
        <a:bodyPr/>
        <a:lstStyle/>
        <a:p>
          <a:endParaRPr lang="en-US"/>
        </a:p>
      </dgm:t>
    </dgm:pt>
    <dgm:pt modelId="{6E9A8F74-4F34-4D90-BD5E-405EB86E8EC6}">
      <dgm:prSet/>
      <dgm:spPr/>
      <dgm:t>
        <a:bodyPr/>
        <a:lstStyle/>
        <a:p>
          <a:r>
            <a:rPr lang="en-US" dirty="0" smtClean="0"/>
            <a:t>Hiding the object references in hidden fields</a:t>
          </a:r>
        </a:p>
      </dgm:t>
    </dgm:pt>
    <dgm:pt modelId="{4CC32452-9481-47EF-A497-C5100F66AE25}" type="parTrans" cxnId="{9300DEC5-01E9-4E1D-BEF9-82C9879A322A}">
      <dgm:prSet/>
      <dgm:spPr/>
      <dgm:t>
        <a:bodyPr/>
        <a:lstStyle/>
        <a:p>
          <a:endParaRPr lang="en-US"/>
        </a:p>
      </dgm:t>
    </dgm:pt>
    <dgm:pt modelId="{D911D84B-7D41-4FAD-A555-B360D1D79F29}" type="sibTrans" cxnId="{9300DEC5-01E9-4E1D-BEF9-82C9879A322A}">
      <dgm:prSet/>
      <dgm:spPr/>
      <dgm:t>
        <a:bodyPr/>
        <a:lstStyle/>
        <a:p>
          <a:endParaRPr lang="en-US"/>
        </a:p>
      </dgm:t>
    </dgm:pt>
    <dgm:pt modelId="{479FA84B-B2A4-4597-9FE0-42E189C36C77}">
      <dgm:prSet/>
      <dgm:spPr/>
      <dgm:t>
        <a:bodyPr/>
        <a:lstStyle/>
        <a:p>
          <a:r>
            <a:rPr lang="en-US" dirty="0" smtClean="0"/>
            <a:t>This is called presentation layer access control, and doesn’t work</a:t>
          </a:r>
        </a:p>
      </dgm:t>
    </dgm:pt>
    <dgm:pt modelId="{55948202-F75B-4AA9-BADC-A796A67296C8}" type="parTrans" cxnId="{761EA835-AF57-4E3B-8CDF-A396CD262970}">
      <dgm:prSet/>
      <dgm:spPr/>
      <dgm:t>
        <a:bodyPr/>
        <a:lstStyle/>
        <a:p>
          <a:endParaRPr lang="en-US"/>
        </a:p>
      </dgm:t>
    </dgm:pt>
    <dgm:pt modelId="{0DFCAE3A-740E-4703-B23E-7D5C86C983E7}" type="sibTrans" cxnId="{761EA835-AF57-4E3B-8CDF-A396CD262970}">
      <dgm:prSet/>
      <dgm:spPr/>
      <dgm:t>
        <a:bodyPr/>
        <a:lstStyle/>
        <a:p>
          <a:endParaRPr lang="en-US"/>
        </a:p>
      </dgm:t>
    </dgm:pt>
    <dgm:pt modelId="{2DC868CF-34E2-4292-BD5A-3FB90287C1E1}">
      <dgm:prSet/>
      <dgm:spPr/>
      <dgm:t>
        <a:bodyPr/>
        <a:lstStyle/>
        <a:p>
          <a:r>
            <a:rPr lang="en-US" dirty="0" smtClean="0"/>
            <a:t>Attacker simply tampers with parameter value</a:t>
          </a:r>
        </a:p>
      </dgm:t>
    </dgm:pt>
    <dgm:pt modelId="{A80BF7F9-D311-4199-80DA-3EC488A6B238}" type="parTrans" cxnId="{33E4A1F8-625C-4229-AB05-A0804E2F4E8B}">
      <dgm:prSet/>
      <dgm:spPr/>
      <dgm:t>
        <a:bodyPr/>
        <a:lstStyle/>
        <a:p>
          <a:endParaRPr lang="en-US"/>
        </a:p>
      </dgm:t>
    </dgm:pt>
    <dgm:pt modelId="{61A721EC-D983-4447-84B3-97B2360D57FD}" type="sibTrans" cxnId="{33E4A1F8-625C-4229-AB05-A0804E2F4E8B}">
      <dgm:prSet/>
      <dgm:spPr/>
      <dgm:t>
        <a:bodyPr/>
        <a:lstStyle/>
        <a:p>
          <a:endParaRPr lang="en-US"/>
        </a:p>
      </dgm:t>
    </dgm:pt>
    <dgm:pt modelId="{23F7AEE3-B738-4E44-BE95-FDC606BA1079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Typical Impact</a:t>
          </a:r>
        </a:p>
      </dgm:t>
    </dgm:pt>
    <dgm:pt modelId="{9731BBD0-F5F4-4529-AA44-2BC0AE558095}" type="parTrans" cxnId="{1F02B41A-A3CA-4CA7-B583-A6AC1B3780B3}">
      <dgm:prSet/>
      <dgm:spPr/>
      <dgm:t>
        <a:bodyPr/>
        <a:lstStyle/>
        <a:p>
          <a:endParaRPr lang="en-US"/>
        </a:p>
      </dgm:t>
    </dgm:pt>
    <dgm:pt modelId="{E55025B6-66DD-4BB1-8092-3047B7B70BF2}" type="sibTrans" cxnId="{1F02B41A-A3CA-4CA7-B583-A6AC1B3780B3}">
      <dgm:prSet/>
      <dgm:spPr/>
      <dgm:t>
        <a:bodyPr/>
        <a:lstStyle/>
        <a:p>
          <a:endParaRPr lang="en-US"/>
        </a:p>
      </dgm:t>
    </dgm:pt>
    <dgm:pt modelId="{A1CC1A63-C17D-40EB-8A8D-245ED9E206FD}">
      <dgm:prSet/>
      <dgm:spPr/>
      <dgm:t>
        <a:bodyPr/>
        <a:lstStyle/>
        <a:p>
          <a:r>
            <a:rPr lang="en-US" dirty="0" smtClean="0"/>
            <a:t>Users are able to access unauthorized files or data</a:t>
          </a:r>
        </a:p>
      </dgm:t>
    </dgm:pt>
    <dgm:pt modelId="{8B2C6E32-3F61-47F7-BD8B-C8044292FDAE}" type="parTrans" cxnId="{0C3B93A0-EA62-4F01-AB6C-038327D97189}">
      <dgm:prSet/>
      <dgm:spPr/>
      <dgm:t>
        <a:bodyPr/>
        <a:lstStyle/>
        <a:p>
          <a:endParaRPr lang="en-US"/>
        </a:p>
      </dgm:t>
    </dgm:pt>
    <dgm:pt modelId="{E1B5F616-02A4-4A0E-B18B-60A994895A83}" type="sibTrans" cxnId="{0C3B93A0-EA62-4F01-AB6C-038327D97189}">
      <dgm:prSet/>
      <dgm:spPr/>
      <dgm:t>
        <a:bodyPr/>
        <a:lstStyle/>
        <a:p>
          <a:endParaRPr lang="en-US"/>
        </a:p>
      </dgm:t>
    </dgm:pt>
    <dgm:pt modelId="{1916C74C-5D43-4E90-9DBE-91271CF827FB}">
      <dgm:prSet/>
      <dgm:spPr/>
      <dgm:t>
        <a:bodyPr/>
        <a:lstStyle/>
        <a:p>
          <a:r>
            <a:rPr lang="en-US" dirty="0" smtClean="0"/>
            <a:t>… and then not enforcing these restrictions on the server side</a:t>
          </a:r>
        </a:p>
      </dgm:t>
    </dgm:pt>
    <dgm:pt modelId="{078D7FDE-6544-4005-8BE9-3AE417D2EA82}" type="parTrans" cxnId="{874BAF73-C4A5-4A90-BD9E-CBFDEF501944}">
      <dgm:prSet/>
      <dgm:spPr/>
      <dgm:t>
        <a:bodyPr/>
        <a:lstStyle/>
        <a:p>
          <a:endParaRPr lang="en-US"/>
        </a:p>
      </dgm:t>
    </dgm:pt>
    <dgm:pt modelId="{8B2BBFAF-0B48-4BE8-9378-72A792363CBF}" type="sibTrans" cxnId="{874BAF73-C4A5-4A90-BD9E-CBFDEF501944}">
      <dgm:prSet/>
      <dgm:spPr/>
      <dgm:t>
        <a:bodyPr/>
        <a:lstStyle/>
        <a:p>
          <a:endParaRPr lang="en-US"/>
        </a:p>
      </dgm:t>
    </dgm:pt>
    <dgm:pt modelId="{5019B601-23FF-4032-BED2-935546891789}" type="pres">
      <dgm:prSet presAssocID="{4BEBCBA5-191B-497D-B560-347707D6541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1CB385-8F8C-4CF2-84EC-962B749DED56}" type="pres">
      <dgm:prSet presAssocID="{35F3326E-BF7C-4EE9-93EF-B958E94C0F4A}" presName="parentLin" presStyleCnt="0"/>
      <dgm:spPr/>
    </dgm:pt>
    <dgm:pt modelId="{6BDED161-D1CB-41B8-A5A2-7FC05A7F1D56}" type="pres">
      <dgm:prSet presAssocID="{35F3326E-BF7C-4EE9-93EF-B958E94C0F4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C8E3E09-3115-4C19-8C78-7BF489EE61DE}" type="pres">
      <dgm:prSet presAssocID="{35F3326E-BF7C-4EE9-93EF-B958E94C0F4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47FBDA-898D-4DA0-9C13-39E6248075D9}" type="pres">
      <dgm:prSet presAssocID="{35F3326E-BF7C-4EE9-93EF-B958E94C0F4A}" presName="negativeSpace" presStyleCnt="0"/>
      <dgm:spPr/>
    </dgm:pt>
    <dgm:pt modelId="{746CDC48-AC32-481B-8EBC-03203AE7F52D}" type="pres">
      <dgm:prSet presAssocID="{35F3326E-BF7C-4EE9-93EF-B958E94C0F4A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7689CB-A2E3-416E-97CF-5220E108F136}" type="pres">
      <dgm:prSet presAssocID="{C1B1748E-18BB-4668-B339-F5FCA51C4F84}" presName="spaceBetweenRectangles" presStyleCnt="0"/>
      <dgm:spPr/>
    </dgm:pt>
    <dgm:pt modelId="{7F1F30D5-97FE-4140-B5BE-866B70E28DB1}" type="pres">
      <dgm:prSet presAssocID="{98B7DDBA-9D73-4251-919A-1DF758844ACC}" presName="parentLin" presStyleCnt="0"/>
      <dgm:spPr/>
    </dgm:pt>
    <dgm:pt modelId="{EE9CDFEF-D1B6-40CA-A214-E910B409228F}" type="pres">
      <dgm:prSet presAssocID="{98B7DDBA-9D73-4251-919A-1DF758844AC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34ED82C-7F41-4E0C-ACF2-5A81CEC4272D}" type="pres">
      <dgm:prSet presAssocID="{98B7DDBA-9D73-4251-919A-1DF758844AC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DD0A40-8660-4699-BD52-6F283E915793}" type="pres">
      <dgm:prSet presAssocID="{98B7DDBA-9D73-4251-919A-1DF758844ACC}" presName="negativeSpace" presStyleCnt="0"/>
      <dgm:spPr/>
    </dgm:pt>
    <dgm:pt modelId="{EC027BB6-C687-4195-8BBD-A3A78C91330A}" type="pres">
      <dgm:prSet presAssocID="{98B7DDBA-9D73-4251-919A-1DF758844ACC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AF15E-70FD-4746-BF5B-D66A9EAEDF2A}" type="pres">
      <dgm:prSet presAssocID="{3960E5FB-C164-48BC-8464-24B9F57FF16E}" presName="spaceBetweenRectangles" presStyleCnt="0"/>
      <dgm:spPr/>
    </dgm:pt>
    <dgm:pt modelId="{9B0F5429-E6CF-4FDB-8C7A-54B5BF44637D}" type="pres">
      <dgm:prSet presAssocID="{23F7AEE3-B738-4E44-BE95-FDC606BA1079}" presName="parentLin" presStyleCnt="0"/>
      <dgm:spPr/>
    </dgm:pt>
    <dgm:pt modelId="{5F3683E6-BAE0-4D78-A8F8-557C6E9E2014}" type="pres">
      <dgm:prSet presAssocID="{23F7AEE3-B738-4E44-BE95-FDC606BA1079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11E876ED-5D09-4625-ABE7-9FD1415B8207}" type="pres">
      <dgm:prSet presAssocID="{23F7AEE3-B738-4E44-BE95-FDC606BA107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51671A-657C-414F-8344-34400E7C9307}" type="pres">
      <dgm:prSet presAssocID="{23F7AEE3-B738-4E44-BE95-FDC606BA1079}" presName="negativeSpace" presStyleCnt="0"/>
      <dgm:spPr/>
    </dgm:pt>
    <dgm:pt modelId="{A15793BE-D705-4848-9F6B-CBBD60B7AF45}" type="pres">
      <dgm:prSet presAssocID="{23F7AEE3-B738-4E44-BE95-FDC606BA1079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379E93-9C6E-499D-9B13-129C22F37451}" type="presOf" srcId="{23F7AEE3-B738-4E44-BE95-FDC606BA1079}" destId="{11E876ED-5D09-4625-ABE7-9FD1415B8207}" srcOrd="1" destOrd="0" presId="urn:microsoft.com/office/officeart/2005/8/layout/list1"/>
    <dgm:cxn modelId="{668E96ED-4792-4368-BA91-E52B2CE53DE2}" srcId="{35F3326E-BF7C-4EE9-93EF-B958E94C0F4A}" destId="{755E9495-E1BB-486F-AACE-6D6D87CD2063}" srcOrd="0" destOrd="0" parTransId="{084E6EF2-EA9B-4887-8AF6-F94B2E49559B}" sibTransId="{18D79B01-2910-4D22-B668-40C02313DD9C}"/>
    <dgm:cxn modelId="{8BB87595-A51A-42B7-A01A-5A11A648057A}" srcId="{4BEBCBA5-191B-497D-B560-347707D65416}" destId="{35F3326E-BF7C-4EE9-93EF-B958E94C0F4A}" srcOrd="0" destOrd="0" parTransId="{D1FA3B32-CF2D-4C1C-A1C7-1636AC1A32BD}" sibTransId="{C1B1748E-18BB-4668-B339-F5FCA51C4F84}"/>
    <dgm:cxn modelId="{D532BAA1-0A48-450A-A3F9-DC04A24A7F5B}" type="presOf" srcId="{4BEBCBA5-191B-497D-B560-347707D65416}" destId="{5019B601-23FF-4032-BED2-935546891789}" srcOrd="0" destOrd="0" presId="urn:microsoft.com/office/officeart/2005/8/layout/list1"/>
    <dgm:cxn modelId="{83CC970C-D8A9-413D-802B-448166848017}" type="presOf" srcId="{E7B056DA-4A9A-4A60-B409-AFFED1005BFC}" destId="{EC027BB6-C687-4195-8BBD-A3A78C91330A}" srcOrd="0" destOrd="0" presId="urn:microsoft.com/office/officeart/2005/8/layout/list1"/>
    <dgm:cxn modelId="{761EA835-AF57-4E3B-8CDF-A396CD262970}" srcId="{98B7DDBA-9D73-4251-919A-1DF758844ACC}" destId="{479FA84B-B2A4-4597-9FE0-42E189C36C77}" srcOrd="3" destOrd="0" parTransId="{55948202-F75B-4AA9-BADC-A796A67296C8}" sibTransId="{0DFCAE3A-740E-4703-B23E-7D5C86C983E7}"/>
    <dgm:cxn modelId="{58BD3BDF-421D-4B6A-B9CD-282C51EEE099}" srcId="{4BEBCBA5-191B-497D-B560-347707D65416}" destId="{98B7DDBA-9D73-4251-919A-1DF758844ACC}" srcOrd="1" destOrd="0" parTransId="{1EFCEB90-9B2E-40D6-92A4-1004B34726EE}" sibTransId="{3960E5FB-C164-48BC-8464-24B9F57FF16E}"/>
    <dgm:cxn modelId="{E40F1374-48E0-4871-9147-BEAC0A7620C3}" type="presOf" srcId="{479FA84B-B2A4-4597-9FE0-42E189C36C77}" destId="{EC027BB6-C687-4195-8BBD-A3A78C91330A}" srcOrd="0" destOrd="3" presId="urn:microsoft.com/office/officeart/2005/8/layout/list1"/>
    <dgm:cxn modelId="{DB4DDA5A-639A-45E7-8005-1356AF7BA7EC}" type="presOf" srcId="{35F3326E-BF7C-4EE9-93EF-B958E94C0F4A}" destId="{7C8E3E09-3115-4C19-8C78-7BF489EE61DE}" srcOrd="1" destOrd="0" presId="urn:microsoft.com/office/officeart/2005/8/layout/list1"/>
    <dgm:cxn modelId="{1F02B41A-A3CA-4CA7-B583-A6AC1B3780B3}" srcId="{4BEBCBA5-191B-497D-B560-347707D65416}" destId="{23F7AEE3-B738-4E44-BE95-FDC606BA1079}" srcOrd="2" destOrd="0" parTransId="{9731BBD0-F5F4-4529-AA44-2BC0AE558095}" sibTransId="{E55025B6-66DD-4BB1-8092-3047B7B70BF2}"/>
    <dgm:cxn modelId="{B02E7CBA-C184-4C79-BAE8-5D2CF0A128BD}" type="presOf" srcId="{35F3326E-BF7C-4EE9-93EF-B958E94C0F4A}" destId="{6BDED161-D1CB-41B8-A5A2-7FC05A7F1D56}" srcOrd="0" destOrd="0" presId="urn:microsoft.com/office/officeart/2005/8/layout/list1"/>
    <dgm:cxn modelId="{AB69B098-92BB-449E-89BB-C60E68EC13A1}" type="presOf" srcId="{98B7DDBA-9D73-4251-919A-1DF758844ACC}" destId="{EE9CDFEF-D1B6-40CA-A214-E910B409228F}" srcOrd="0" destOrd="0" presId="urn:microsoft.com/office/officeart/2005/8/layout/list1"/>
    <dgm:cxn modelId="{66613940-B628-406F-A6D7-B251A347A424}" type="presOf" srcId="{6E9A8F74-4F34-4D90-BD5E-405EB86E8EC6}" destId="{EC027BB6-C687-4195-8BBD-A3A78C91330A}" srcOrd="0" destOrd="1" presId="urn:microsoft.com/office/officeart/2005/8/layout/list1"/>
    <dgm:cxn modelId="{3F1A35AE-F51B-4E63-8E26-68781900B272}" type="presOf" srcId="{2DC868CF-34E2-4292-BD5A-3FB90287C1E1}" destId="{EC027BB6-C687-4195-8BBD-A3A78C91330A}" srcOrd="0" destOrd="4" presId="urn:microsoft.com/office/officeart/2005/8/layout/list1"/>
    <dgm:cxn modelId="{AC7BCFCF-CBAB-4BAB-959B-0A79A28FFA98}" type="presOf" srcId="{755E9495-E1BB-486F-AACE-6D6D87CD2063}" destId="{746CDC48-AC32-481B-8EBC-03203AE7F52D}" srcOrd="0" destOrd="0" presId="urn:microsoft.com/office/officeart/2005/8/layout/list1"/>
    <dgm:cxn modelId="{E4E1B599-F312-47B9-8A73-0A689C8740B2}" type="presOf" srcId="{A1CC1A63-C17D-40EB-8A8D-245ED9E206FD}" destId="{A15793BE-D705-4848-9F6B-CBBD60B7AF45}" srcOrd="0" destOrd="0" presId="urn:microsoft.com/office/officeart/2005/8/layout/list1"/>
    <dgm:cxn modelId="{6F77CD1F-EB8B-4EF8-A063-A4523982730C}" type="presOf" srcId="{23F7AEE3-B738-4E44-BE95-FDC606BA1079}" destId="{5F3683E6-BAE0-4D78-A8F8-557C6E9E2014}" srcOrd="0" destOrd="0" presId="urn:microsoft.com/office/officeart/2005/8/layout/list1"/>
    <dgm:cxn modelId="{0C3B93A0-EA62-4F01-AB6C-038327D97189}" srcId="{23F7AEE3-B738-4E44-BE95-FDC606BA1079}" destId="{A1CC1A63-C17D-40EB-8A8D-245ED9E206FD}" srcOrd="0" destOrd="0" parTransId="{8B2C6E32-3F61-47F7-BD8B-C8044292FDAE}" sibTransId="{E1B5F616-02A4-4A0E-B18B-60A994895A83}"/>
    <dgm:cxn modelId="{704C39DB-8A83-4A8E-BC2C-D41F1D799141}" type="presOf" srcId="{98B7DDBA-9D73-4251-919A-1DF758844ACC}" destId="{D34ED82C-7F41-4E0C-ACF2-5A81CEC4272D}" srcOrd="1" destOrd="0" presId="urn:microsoft.com/office/officeart/2005/8/layout/list1"/>
    <dgm:cxn modelId="{8D6F8FB7-ED75-4063-A27B-6B2924F9DF5D}" type="presOf" srcId="{1916C74C-5D43-4E90-9DBE-91271CF827FB}" destId="{EC027BB6-C687-4195-8BBD-A3A78C91330A}" srcOrd="0" destOrd="2" presId="urn:microsoft.com/office/officeart/2005/8/layout/list1"/>
    <dgm:cxn modelId="{9300DEC5-01E9-4E1D-BEF9-82C9879A322A}" srcId="{98B7DDBA-9D73-4251-919A-1DF758844ACC}" destId="{6E9A8F74-4F34-4D90-BD5E-405EB86E8EC6}" srcOrd="1" destOrd="0" parTransId="{4CC32452-9481-47EF-A497-C5100F66AE25}" sibTransId="{D911D84B-7D41-4FAD-A555-B360D1D79F29}"/>
    <dgm:cxn modelId="{33E4A1F8-625C-4229-AB05-A0804E2F4E8B}" srcId="{98B7DDBA-9D73-4251-919A-1DF758844ACC}" destId="{2DC868CF-34E2-4292-BD5A-3FB90287C1E1}" srcOrd="4" destOrd="0" parTransId="{A80BF7F9-D311-4199-80DA-3EC488A6B238}" sibTransId="{61A721EC-D983-4447-84B3-97B2360D57FD}"/>
    <dgm:cxn modelId="{874BAF73-C4A5-4A90-BD9E-CBFDEF501944}" srcId="{98B7DDBA-9D73-4251-919A-1DF758844ACC}" destId="{1916C74C-5D43-4E90-9DBE-91271CF827FB}" srcOrd="2" destOrd="0" parTransId="{078D7FDE-6544-4005-8BE9-3AE417D2EA82}" sibTransId="{8B2BBFAF-0B48-4BE8-9378-72A792363CBF}"/>
    <dgm:cxn modelId="{5F77A40B-E192-4696-9E69-C039C18EA0B4}" srcId="{98B7DDBA-9D73-4251-919A-1DF758844ACC}" destId="{E7B056DA-4A9A-4A60-B409-AFFED1005BFC}" srcOrd="0" destOrd="0" parTransId="{072058A5-C317-44AE-A33A-DA091C2A2F0C}" sibTransId="{B3F9E6C3-5676-48A2-BB27-9FBEF4734DD6}"/>
    <dgm:cxn modelId="{EA9E1E88-28E3-4A85-BEF1-6488477BD902}" type="presParOf" srcId="{5019B601-23FF-4032-BED2-935546891789}" destId="{B61CB385-8F8C-4CF2-84EC-962B749DED56}" srcOrd="0" destOrd="0" presId="urn:microsoft.com/office/officeart/2005/8/layout/list1"/>
    <dgm:cxn modelId="{F12C95C4-F5AB-4CC8-9928-190BE67600C1}" type="presParOf" srcId="{B61CB385-8F8C-4CF2-84EC-962B749DED56}" destId="{6BDED161-D1CB-41B8-A5A2-7FC05A7F1D56}" srcOrd="0" destOrd="0" presId="urn:microsoft.com/office/officeart/2005/8/layout/list1"/>
    <dgm:cxn modelId="{98E4396C-4BAB-4D31-ACEF-29234746E03E}" type="presParOf" srcId="{B61CB385-8F8C-4CF2-84EC-962B749DED56}" destId="{7C8E3E09-3115-4C19-8C78-7BF489EE61DE}" srcOrd="1" destOrd="0" presId="urn:microsoft.com/office/officeart/2005/8/layout/list1"/>
    <dgm:cxn modelId="{3EA8AF5E-DDE6-47A4-BB32-EAB9F98ACDD0}" type="presParOf" srcId="{5019B601-23FF-4032-BED2-935546891789}" destId="{F847FBDA-898D-4DA0-9C13-39E6248075D9}" srcOrd="1" destOrd="0" presId="urn:microsoft.com/office/officeart/2005/8/layout/list1"/>
    <dgm:cxn modelId="{3D2F173C-8D81-463C-912D-A7C032282DDC}" type="presParOf" srcId="{5019B601-23FF-4032-BED2-935546891789}" destId="{746CDC48-AC32-481B-8EBC-03203AE7F52D}" srcOrd="2" destOrd="0" presId="urn:microsoft.com/office/officeart/2005/8/layout/list1"/>
    <dgm:cxn modelId="{EDA6B7D0-56EA-46AC-9D1B-7126EB2F7151}" type="presParOf" srcId="{5019B601-23FF-4032-BED2-935546891789}" destId="{437689CB-A2E3-416E-97CF-5220E108F136}" srcOrd="3" destOrd="0" presId="urn:microsoft.com/office/officeart/2005/8/layout/list1"/>
    <dgm:cxn modelId="{2799EDA0-438F-4649-866E-7019D832A364}" type="presParOf" srcId="{5019B601-23FF-4032-BED2-935546891789}" destId="{7F1F30D5-97FE-4140-B5BE-866B70E28DB1}" srcOrd="4" destOrd="0" presId="urn:microsoft.com/office/officeart/2005/8/layout/list1"/>
    <dgm:cxn modelId="{B8683DA5-7D19-470D-93C7-E3D8EBD0CCCB}" type="presParOf" srcId="{7F1F30D5-97FE-4140-B5BE-866B70E28DB1}" destId="{EE9CDFEF-D1B6-40CA-A214-E910B409228F}" srcOrd="0" destOrd="0" presId="urn:microsoft.com/office/officeart/2005/8/layout/list1"/>
    <dgm:cxn modelId="{CF6E4B52-32A3-4D18-B83F-FFA067CC6FB5}" type="presParOf" srcId="{7F1F30D5-97FE-4140-B5BE-866B70E28DB1}" destId="{D34ED82C-7F41-4E0C-ACF2-5A81CEC4272D}" srcOrd="1" destOrd="0" presId="urn:microsoft.com/office/officeart/2005/8/layout/list1"/>
    <dgm:cxn modelId="{FCBBD8D7-4415-4220-8150-50DB80C5CAD0}" type="presParOf" srcId="{5019B601-23FF-4032-BED2-935546891789}" destId="{DBDD0A40-8660-4699-BD52-6F283E915793}" srcOrd="5" destOrd="0" presId="urn:microsoft.com/office/officeart/2005/8/layout/list1"/>
    <dgm:cxn modelId="{543224D2-C073-4EED-A160-369FD16E976A}" type="presParOf" srcId="{5019B601-23FF-4032-BED2-935546891789}" destId="{EC027BB6-C687-4195-8BBD-A3A78C91330A}" srcOrd="6" destOrd="0" presId="urn:microsoft.com/office/officeart/2005/8/layout/list1"/>
    <dgm:cxn modelId="{681C229F-0460-4152-BA50-DD864CBF2F95}" type="presParOf" srcId="{5019B601-23FF-4032-BED2-935546891789}" destId="{4D4AF15E-70FD-4746-BF5B-D66A9EAEDF2A}" srcOrd="7" destOrd="0" presId="urn:microsoft.com/office/officeart/2005/8/layout/list1"/>
    <dgm:cxn modelId="{03BEC81A-82CA-4E74-8982-120CD5222276}" type="presParOf" srcId="{5019B601-23FF-4032-BED2-935546891789}" destId="{9B0F5429-E6CF-4FDB-8C7A-54B5BF44637D}" srcOrd="8" destOrd="0" presId="urn:microsoft.com/office/officeart/2005/8/layout/list1"/>
    <dgm:cxn modelId="{4FB60224-C66D-4CB8-BB67-BDBFE189897E}" type="presParOf" srcId="{9B0F5429-E6CF-4FDB-8C7A-54B5BF44637D}" destId="{5F3683E6-BAE0-4D78-A8F8-557C6E9E2014}" srcOrd="0" destOrd="0" presId="urn:microsoft.com/office/officeart/2005/8/layout/list1"/>
    <dgm:cxn modelId="{982D9BD2-39B3-4D46-AD4F-5C818FFFF041}" type="presParOf" srcId="{9B0F5429-E6CF-4FDB-8C7A-54B5BF44637D}" destId="{11E876ED-5D09-4625-ABE7-9FD1415B8207}" srcOrd="1" destOrd="0" presId="urn:microsoft.com/office/officeart/2005/8/layout/list1"/>
    <dgm:cxn modelId="{70828D65-05EE-442D-8374-3088F705EC59}" type="presParOf" srcId="{5019B601-23FF-4032-BED2-935546891789}" destId="{EA51671A-657C-414F-8344-34400E7C9307}" srcOrd="9" destOrd="0" presId="urn:microsoft.com/office/officeart/2005/8/layout/list1"/>
    <dgm:cxn modelId="{F6FB67B3-6A73-4E79-BB95-3BAB77E47431}" type="presParOf" srcId="{5019B601-23FF-4032-BED2-935546891789}" destId="{A15793BE-D705-4848-9F6B-CBBD60B7AF4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3A4F560-428B-4C0B-B970-9419BBFF406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892EC7-78C0-4727-9C78-17A34ABB5A6C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Cross Site Request Forgery</a:t>
          </a:r>
          <a:endParaRPr lang="en-US" dirty="0"/>
        </a:p>
      </dgm:t>
    </dgm:pt>
    <dgm:pt modelId="{4051B436-3161-41B0-B43E-3C2603F63467}" type="parTrans" cxnId="{5ECFD636-F347-4AC9-B214-8D9B83A02E21}">
      <dgm:prSet/>
      <dgm:spPr/>
      <dgm:t>
        <a:bodyPr/>
        <a:lstStyle/>
        <a:p>
          <a:endParaRPr lang="en-US"/>
        </a:p>
      </dgm:t>
    </dgm:pt>
    <dgm:pt modelId="{209E5052-24EC-4519-8DA6-15A13F9356B9}" type="sibTrans" cxnId="{5ECFD636-F347-4AC9-B214-8D9B83A02E21}">
      <dgm:prSet/>
      <dgm:spPr/>
      <dgm:t>
        <a:bodyPr/>
        <a:lstStyle/>
        <a:p>
          <a:endParaRPr lang="en-US"/>
        </a:p>
      </dgm:t>
    </dgm:pt>
    <dgm:pt modelId="{AA36756C-95C3-475C-8370-6F9C42FC7C86}">
      <dgm:prSet/>
      <dgm:spPr/>
      <dgm:t>
        <a:bodyPr/>
        <a:lstStyle/>
        <a:p>
          <a:r>
            <a:rPr lang="en-US" dirty="0" smtClean="0"/>
            <a:t>An attack where the victim’s browser is tricked into issuing a command to a vulnerable web application</a:t>
          </a:r>
        </a:p>
      </dgm:t>
    </dgm:pt>
    <dgm:pt modelId="{FF549E6A-54BE-489C-AD7E-A83456496F94}" type="parTrans" cxnId="{D8F4EDBC-8ECF-4427-A1AD-29EDF7F5D4E1}">
      <dgm:prSet/>
      <dgm:spPr/>
      <dgm:t>
        <a:bodyPr/>
        <a:lstStyle/>
        <a:p>
          <a:endParaRPr lang="en-US"/>
        </a:p>
      </dgm:t>
    </dgm:pt>
    <dgm:pt modelId="{5B28AAD9-A669-4B72-AB5D-EC8E7E9CFF48}" type="sibTrans" cxnId="{D8F4EDBC-8ECF-4427-A1AD-29EDF7F5D4E1}">
      <dgm:prSet/>
      <dgm:spPr/>
      <dgm:t>
        <a:bodyPr/>
        <a:lstStyle/>
        <a:p>
          <a:endParaRPr lang="en-US"/>
        </a:p>
      </dgm:t>
    </dgm:pt>
    <dgm:pt modelId="{5CBB6742-9103-4E35-A47C-2F04803B1B7E}">
      <dgm:prSet/>
      <dgm:spPr/>
      <dgm:t>
        <a:bodyPr/>
        <a:lstStyle/>
        <a:p>
          <a:r>
            <a:rPr lang="en-US" dirty="0" smtClean="0"/>
            <a:t>Vulnerability is caused by browsers automatically including user authentication data (session ID, IP address, Windows domain credentials, …) with each request</a:t>
          </a:r>
        </a:p>
      </dgm:t>
    </dgm:pt>
    <dgm:pt modelId="{D9181162-E180-4B6E-A650-128CAEEFBEBB}" type="parTrans" cxnId="{003533AD-B21A-4923-8FB6-97CBEC1FFE7C}">
      <dgm:prSet/>
      <dgm:spPr/>
      <dgm:t>
        <a:bodyPr/>
        <a:lstStyle/>
        <a:p>
          <a:endParaRPr lang="en-US"/>
        </a:p>
      </dgm:t>
    </dgm:pt>
    <dgm:pt modelId="{8592A30C-8ECC-4AAD-834A-7725E933B8A0}" type="sibTrans" cxnId="{003533AD-B21A-4923-8FB6-97CBEC1FFE7C}">
      <dgm:prSet/>
      <dgm:spPr/>
      <dgm:t>
        <a:bodyPr/>
        <a:lstStyle/>
        <a:p>
          <a:endParaRPr lang="en-US"/>
        </a:p>
      </dgm:t>
    </dgm:pt>
    <dgm:pt modelId="{6041B128-0B1B-4797-BC64-D4B94DD0550B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Imagine…</a:t>
          </a:r>
        </a:p>
      </dgm:t>
    </dgm:pt>
    <dgm:pt modelId="{BD001175-4A25-4801-942A-E267D6FC8D30}" type="parTrans" cxnId="{978825F9-6CB7-4D70-BEB7-B775287CD65A}">
      <dgm:prSet/>
      <dgm:spPr/>
      <dgm:t>
        <a:bodyPr/>
        <a:lstStyle/>
        <a:p>
          <a:endParaRPr lang="en-US"/>
        </a:p>
      </dgm:t>
    </dgm:pt>
    <dgm:pt modelId="{5A62A4BD-E551-4475-864E-2A71312A85BD}" type="sibTrans" cxnId="{978825F9-6CB7-4D70-BEB7-B775287CD65A}">
      <dgm:prSet/>
      <dgm:spPr/>
      <dgm:t>
        <a:bodyPr/>
        <a:lstStyle/>
        <a:p>
          <a:endParaRPr lang="en-US"/>
        </a:p>
      </dgm:t>
    </dgm:pt>
    <dgm:pt modelId="{696700BC-9716-4621-9DEF-A16C83DD3C31}">
      <dgm:prSet/>
      <dgm:spPr/>
      <dgm:t>
        <a:bodyPr/>
        <a:lstStyle/>
        <a:p>
          <a:r>
            <a:rPr lang="en-US" dirty="0" smtClean="0"/>
            <a:t>What if a hacker could steer your mouse and get you to click on links in your online banking application?</a:t>
          </a:r>
        </a:p>
      </dgm:t>
    </dgm:pt>
    <dgm:pt modelId="{488C5CAB-F0F7-48F1-85D3-248282AB1E3A}" type="parTrans" cxnId="{0E4BA5FB-97FF-4F85-BA58-550C8642E241}">
      <dgm:prSet/>
      <dgm:spPr/>
      <dgm:t>
        <a:bodyPr/>
        <a:lstStyle/>
        <a:p>
          <a:endParaRPr lang="en-US"/>
        </a:p>
      </dgm:t>
    </dgm:pt>
    <dgm:pt modelId="{8D13E2CF-502D-4889-9EA5-85A89E3BA2D3}" type="sibTrans" cxnId="{0E4BA5FB-97FF-4F85-BA58-550C8642E241}">
      <dgm:prSet/>
      <dgm:spPr/>
      <dgm:t>
        <a:bodyPr/>
        <a:lstStyle/>
        <a:p>
          <a:endParaRPr lang="en-US"/>
        </a:p>
      </dgm:t>
    </dgm:pt>
    <dgm:pt modelId="{F3374808-AE6F-4E93-B216-3C638AE5887C}">
      <dgm:prSet/>
      <dgm:spPr/>
      <dgm:t>
        <a:bodyPr/>
        <a:lstStyle/>
        <a:p>
          <a:r>
            <a:rPr lang="en-US" dirty="0" smtClean="0"/>
            <a:t>What could they make you do?</a:t>
          </a:r>
        </a:p>
      </dgm:t>
    </dgm:pt>
    <dgm:pt modelId="{CAE3A384-AFB4-48CD-A12A-FA285D2D28CB}" type="parTrans" cxnId="{B82FB368-AC51-4A68-BD22-9F722DA66751}">
      <dgm:prSet/>
      <dgm:spPr/>
      <dgm:t>
        <a:bodyPr/>
        <a:lstStyle/>
        <a:p>
          <a:endParaRPr lang="en-US"/>
        </a:p>
      </dgm:t>
    </dgm:pt>
    <dgm:pt modelId="{F8F545A3-41A8-49BF-A538-6FB3CF2F801A}" type="sibTrans" cxnId="{B82FB368-AC51-4A68-BD22-9F722DA66751}">
      <dgm:prSet/>
      <dgm:spPr/>
      <dgm:t>
        <a:bodyPr/>
        <a:lstStyle/>
        <a:p>
          <a:endParaRPr lang="en-US"/>
        </a:p>
      </dgm:t>
    </dgm:pt>
    <dgm:pt modelId="{F7BF38A2-2949-4208-B7C4-9CD0FA83CA19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Typical Impact</a:t>
          </a:r>
        </a:p>
      </dgm:t>
    </dgm:pt>
    <dgm:pt modelId="{589DEB9F-778A-4CB7-A0E4-6F3D19233AF5}" type="parTrans" cxnId="{756B0933-C930-493E-8447-6B0CEA2CE7B9}">
      <dgm:prSet/>
      <dgm:spPr/>
      <dgm:t>
        <a:bodyPr/>
        <a:lstStyle/>
        <a:p>
          <a:endParaRPr lang="en-US"/>
        </a:p>
      </dgm:t>
    </dgm:pt>
    <dgm:pt modelId="{009CDD4F-5DEB-49FA-9C27-A3CEDDD6C952}" type="sibTrans" cxnId="{756B0933-C930-493E-8447-6B0CEA2CE7B9}">
      <dgm:prSet/>
      <dgm:spPr/>
      <dgm:t>
        <a:bodyPr/>
        <a:lstStyle/>
        <a:p>
          <a:endParaRPr lang="en-US"/>
        </a:p>
      </dgm:t>
    </dgm:pt>
    <dgm:pt modelId="{E146D816-E865-4F01-AEA6-B792DF0967D7}">
      <dgm:prSet/>
      <dgm:spPr/>
      <dgm:t>
        <a:bodyPr/>
        <a:lstStyle/>
        <a:p>
          <a:r>
            <a:rPr lang="en-US" dirty="0" smtClean="0"/>
            <a:t>Initiate transactions (transfer funds, logout user, close account)</a:t>
          </a:r>
        </a:p>
      </dgm:t>
    </dgm:pt>
    <dgm:pt modelId="{63A7AF11-E221-46F3-AC33-28E9C2E59037}" type="parTrans" cxnId="{21240048-5EE8-4684-A54D-E57693D2AF8E}">
      <dgm:prSet/>
      <dgm:spPr/>
      <dgm:t>
        <a:bodyPr/>
        <a:lstStyle/>
        <a:p>
          <a:endParaRPr lang="en-US"/>
        </a:p>
      </dgm:t>
    </dgm:pt>
    <dgm:pt modelId="{92AC4B30-42C4-4578-804A-40A7A3A581C0}" type="sibTrans" cxnId="{21240048-5EE8-4684-A54D-E57693D2AF8E}">
      <dgm:prSet/>
      <dgm:spPr/>
      <dgm:t>
        <a:bodyPr/>
        <a:lstStyle/>
        <a:p>
          <a:endParaRPr lang="en-US"/>
        </a:p>
      </dgm:t>
    </dgm:pt>
    <dgm:pt modelId="{5B12B199-BE39-4926-9A25-CD064187DE28}">
      <dgm:prSet/>
      <dgm:spPr/>
      <dgm:t>
        <a:bodyPr/>
        <a:lstStyle/>
        <a:p>
          <a:r>
            <a:rPr lang="en-US" dirty="0" smtClean="0"/>
            <a:t>Access sensitive data</a:t>
          </a:r>
        </a:p>
      </dgm:t>
    </dgm:pt>
    <dgm:pt modelId="{D86D60BF-1AD2-4AA1-8914-7115D123E976}" type="parTrans" cxnId="{32ECC3AC-A523-4C55-8CC7-BF00AE3E664B}">
      <dgm:prSet/>
      <dgm:spPr/>
      <dgm:t>
        <a:bodyPr/>
        <a:lstStyle/>
        <a:p>
          <a:endParaRPr lang="en-US"/>
        </a:p>
      </dgm:t>
    </dgm:pt>
    <dgm:pt modelId="{A7913167-22E1-41EC-B9C3-67876BAD555C}" type="sibTrans" cxnId="{32ECC3AC-A523-4C55-8CC7-BF00AE3E664B}">
      <dgm:prSet/>
      <dgm:spPr/>
      <dgm:t>
        <a:bodyPr/>
        <a:lstStyle/>
        <a:p>
          <a:endParaRPr lang="en-US"/>
        </a:p>
      </dgm:t>
    </dgm:pt>
    <dgm:pt modelId="{22305100-6256-4B7D-B35B-301936012AF7}">
      <dgm:prSet/>
      <dgm:spPr/>
      <dgm:t>
        <a:bodyPr/>
        <a:lstStyle/>
        <a:p>
          <a:r>
            <a:rPr lang="en-US" dirty="0" smtClean="0"/>
            <a:t>Change account details</a:t>
          </a:r>
        </a:p>
      </dgm:t>
    </dgm:pt>
    <dgm:pt modelId="{03A0B8C2-D6B5-48EE-A062-58AC13F5C2E3}" type="parTrans" cxnId="{DFD55D39-D242-4D3C-9AD0-E6B6AC6BE2CC}">
      <dgm:prSet/>
      <dgm:spPr/>
      <dgm:t>
        <a:bodyPr/>
        <a:lstStyle/>
        <a:p>
          <a:endParaRPr lang="en-US"/>
        </a:p>
      </dgm:t>
    </dgm:pt>
    <dgm:pt modelId="{8B766428-9F9D-433A-AA33-ADD20AE62922}" type="sibTrans" cxnId="{DFD55D39-D242-4D3C-9AD0-E6B6AC6BE2CC}">
      <dgm:prSet/>
      <dgm:spPr/>
      <dgm:t>
        <a:bodyPr/>
        <a:lstStyle/>
        <a:p>
          <a:endParaRPr lang="en-US"/>
        </a:p>
      </dgm:t>
    </dgm:pt>
    <dgm:pt modelId="{52A2F7BA-FE50-457B-A42E-89D7787FA638}" type="pres">
      <dgm:prSet presAssocID="{53A4F560-428B-4C0B-B970-9419BBFF406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EB9D9E-54E7-4962-B929-7206FF4203DD}" type="pres">
      <dgm:prSet presAssocID="{54892EC7-78C0-4727-9C78-17A34ABB5A6C}" presName="parentLin" presStyleCnt="0"/>
      <dgm:spPr/>
    </dgm:pt>
    <dgm:pt modelId="{AFBDB1D4-5D50-4526-B8CA-42D95DE1A697}" type="pres">
      <dgm:prSet presAssocID="{54892EC7-78C0-4727-9C78-17A34ABB5A6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6407B24-B174-44D1-BED1-26CD4FBBCB88}" type="pres">
      <dgm:prSet presAssocID="{54892EC7-78C0-4727-9C78-17A34ABB5A6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638E4-11A5-45C8-A2B0-49F51958ED8D}" type="pres">
      <dgm:prSet presAssocID="{54892EC7-78C0-4727-9C78-17A34ABB5A6C}" presName="negativeSpace" presStyleCnt="0"/>
      <dgm:spPr/>
    </dgm:pt>
    <dgm:pt modelId="{CBDC5E26-7A59-4B76-8BA0-877C8F8BED97}" type="pres">
      <dgm:prSet presAssocID="{54892EC7-78C0-4727-9C78-17A34ABB5A6C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2016B2-71DF-4A20-88C4-6781AEC22542}" type="pres">
      <dgm:prSet presAssocID="{209E5052-24EC-4519-8DA6-15A13F9356B9}" presName="spaceBetweenRectangles" presStyleCnt="0"/>
      <dgm:spPr/>
    </dgm:pt>
    <dgm:pt modelId="{6271F790-99A1-44A2-9439-65F19908A867}" type="pres">
      <dgm:prSet presAssocID="{6041B128-0B1B-4797-BC64-D4B94DD0550B}" presName="parentLin" presStyleCnt="0"/>
      <dgm:spPr/>
    </dgm:pt>
    <dgm:pt modelId="{28FB08B5-8676-44FA-9E6D-CE5328BAF304}" type="pres">
      <dgm:prSet presAssocID="{6041B128-0B1B-4797-BC64-D4B94DD0550B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7BB13B1-5276-42CD-96E0-605C3A0365EE}" type="pres">
      <dgm:prSet presAssocID="{6041B128-0B1B-4797-BC64-D4B94DD0550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4E1B13-571A-4429-A7FE-F7762744EEB6}" type="pres">
      <dgm:prSet presAssocID="{6041B128-0B1B-4797-BC64-D4B94DD0550B}" presName="negativeSpace" presStyleCnt="0"/>
      <dgm:spPr/>
    </dgm:pt>
    <dgm:pt modelId="{5FEAB7FC-7206-4B3B-9337-EA57FA3E1A06}" type="pres">
      <dgm:prSet presAssocID="{6041B128-0B1B-4797-BC64-D4B94DD0550B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5F7BC7-3B23-4716-A907-E5A89A726587}" type="pres">
      <dgm:prSet presAssocID="{5A62A4BD-E551-4475-864E-2A71312A85BD}" presName="spaceBetweenRectangles" presStyleCnt="0"/>
      <dgm:spPr/>
    </dgm:pt>
    <dgm:pt modelId="{89E8EAB7-A830-4AF7-AD1E-B6943CD9134E}" type="pres">
      <dgm:prSet presAssocID="{F7BF38A2-2949-4208-B7C4-9CD0FA83CA19}" presName="parentLin" presStyleCnt="0"/>
      <dgm:spPr/>
    </dgm:pt>
    <dgm:pt modelId="{78D50E25-F6D0-4F99-BAFA-CB4640B3BEAD}" type="pres">
      <dgm:prSet presAssocID="{F7BF38A2-2949-4208-B7C4-9CD0FA83CA19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47AE264F-948F-47BB-BD89-ED0ACAABF5B9}" type="pres">
      <dgm:prSet presAssocID="{F7BF38A2-2949-4208-B7C4-9CD0FA83CA1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9DECC-BEB0-459B-8BBF-6BBDE138962E}" type="pres">
      <dgm:prSet presAssocID="{F7BF38A2-2949-4208-B7C4-9CD0FA83CA19}" presName="negativeSpace" presStyleCnt="0"/>
      <dgm:spPr/>
    </dgm:pt>
    <dgm:pt modelId="{5D57451E-8133-4895-AB0A-04C0238D7534}" type="pres">
      <dgm:prSet presAssocID="{F7BF38A2-2949-4208-B7C4-9CD0FA83CA19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8F681B-215A-460D-92AC-6C3A694D829E}" type="presOf" srcId="{54892EC7-78C0-4727-9C78-17A34ABB5A6C}" destId="{06407B24-B174-44D1-BED1-26CD4FBBCB88}" srcOrd="1" destOrd="0" presId="urn:microsoft.com/office/officeart/2005/8/layout/list1"/>
    <dgm:cxn modelId="{5ECFD636-F347-4AC9-B214-8D9B83A02E21}" srcId="{53A4F560-428B-4C0B-B970-9419BBFF406D}" destId="{54892EC7-78C0-4727-9C78-17A34ABB5A6C}" srcOrd="0" destOrd="0" parTransId="{4051B436-3161-41B0-B43E-3C2603F63467}" sibTransId="{209E5052-24EC-4519-8DA6-15A13F9356B9}"/>
    <dgm:cxn modelId="{756B0933-C930-493E-8447-6B0CEA2CE7B9}" srcId="{53A4F560-428B-4C0B-B970-9419BBFF406D}" destId="{F7BF38A2-2949-4208-B7C4-9CD0FA83CA19}" srcOrd="2" destOrd="0" parTransId="{589DEB9F-778A-4CB7-A0E4-6F3D19233AF5}" sibTransId="{009CDD4F-5DEB-49FA-9C27-A3CEDDD6C952}"/>
    <dgm:cxn modelId="{CCF16B45-68A0-47D3-A2D1-663CBA055B3D}" type="presOf" srcId="{6041B128-0B1B-4797-BC64-D4B94DD0550B}" destId="{A7BB13B1-5276-42CD-96E0-605C3A0365EE}" srcOrd="1" destOrd="0" presId="urn:microsoft.com/office/officeart/2005/8/layout/list1"/>
    <dgm:cxn modelId="{572B9249-4961-40B2-8DB0-8F210E2DAE9E}" type="presOf" srcId="{F7BF38A2-2949-4208-B7C4-9CD0FA83CA19}" destId="{78D50E25-F6D0-4F99-BAFA-CB4640B3BEAD}" srcOrd="0" destOrd="0" presId="urn:microsoft.com/office/officeart/2005/8/layout/list1"/>
    <dgm:cxn modelId="{2967403A-96C5-4B5A-B5DD-C0396D7BB1FD}" type="presOf" srcId="{F7BF38A2-2949-4208-B7C4-9CD0FA83CA19}" destId="{47AE264F-948F-47BB-BD89-ED0ACAABF5B9}" srcOrd="1" destOrd="0" presId="urn:microsoft.com/office/officeart/2005/8/layout/list1"/>
    <dgm:cxn modelId="{0F634B1D-2056-4604-8A2F-040DE2DB97A9}" type="presOf" srcId="{6041B128-0B1B-4797-BC64-D4B94DD0550B}" destId="{28FB08B5-8676-44FA-9E6D-CE5328BAF304}" srcOrd="0" destOrd="0" presId="urn:microsoft.com/office/officeart/2005/8/layout/list1"/>
    <dgm:cxn modelId="{28AAFC44-72CA-4DDF-A70F-66831F3AE254}" type="presOf" srcId="{5B12B199-BE39-4926-9A25-CD064187DE28}" destId="{5D57451E-8133-4895-AB0A-04C0238D7534}" srcOrd="0" destOrd="1" presId="urn:microsoft.com/office/officeart/2005/8/layout/list1"/>
    <dgm:cxn modelId="{B16DB067-F2E5-46C3-B273-4FD0179A1E3F}" type="presOf" srcId="{E146D816-E865-4F01-AEA6-B792DF0967D7}" destId="{5D57451E-8133-4895-AB0A-04C0238D7534}" srcOrd="0" destOrd="0" presId="urn:microsoft.com/office/officeart/2005/8/layout/list1"/>
    <dgm:cxn modelId="{74659163-7CBB-4345-B712-9F35C49E8F25}" type="presOf" srcId="{AA36756C-95C3-475C-8370-6F9C42FC7C86}" destId="{CBDC5E26-7A59-4B76-8BA0-877C8F8BED97}" srcOrd="0" destOrd="0" presId="urn:microsoft.com/office/officeart/2005/8/layout/list1"/>
    <dgm:cxn modelId="{21240048-5EE8-4684-A54D-E57693D2AF8E}" srcId="{F7BF38A2-2949-4208-B7C4-9CD0FA83CA19}" destId="{E146D816-E865-4F01-AEA6-B792DF0967D7}" srcOrd="0" destOrd="0" parTransId="{63A7AF11-E221-46F3-AC33-28E9C2E59037}" sibTransId="{92AC4B30-42C4-4578-804A-40A7A3A581C0}"/>
    <dgm:cxn modelId="{421C076F-CA65-4513-B816-16C65468B596}" type="presOf" srcId="{696700BC-9716-4621-9DEF-A16C83DD3C31}" destId="{5FEAB7FC-7206-4B3B-9337-EA57FA3E1A06}" srcOrd="0" destOrd="0" presId="urn:microsoft.com/office/officeart/2005/8/layout/list1"/>
    <dgm:cxn modelId="{E8C16289-FD67-480D-94FB-255D8F9E585F}" type="presOf" srcId="{5CBB6742-9103-4E35-A47C-2F04803B1B7E}" destId="{CBDC5E26-7A59-4B76-8BA0-877C8F8BED97}" srcOrd="0" destOrd="1" presId="urn:microsoft.com/office/officeart/2005/8/layout/list1"/>
    <dgm:cxn modelId="{21D9C255-B24C-45BF-8054-CF18481FA284}" type="presOf" srcId="{54892EC7-78C0-4727-9C78-17A34ABB5A6C}" destId="{AFBDB1D4-5D50-4526-B8CA-42D95DE1A697}" srcOrd="0" destOrd="0" presId="urn:microsoft.com/office/officeart/2005/8/layout/list1"/>
    <dgm:cxn modelId="{DFD55D39-D242-4D3C-9AD0-E6B6AC6BE2CC}" srcId="{F7BF38A2-2949-4208-B7C4-9CD0FA83CA19}" destId="{22305100-6256-4B7D-B35B-301936012AF7}" srcOrd="2" destOrd="0" parTransId="{03A0B8C2-D6B5-48EE-A062-58AC13F5C2E3}" sibTransId="{8B766428-9F9D-433A-AA33-ADD20AE62922}"/>
    <dgm:cxn modelId="{B82FB368-AC51-4A68-BD22-9F722DA66751}" srcId="{6041B128-0B1B-4797-BC64-D4B94DD0550B}" destId="{F3374808-AE6F-4E93-B216-3C638AE5887C}" srcOrd="1" destOrd="0" parTransId="{CAE3A384-AFB4-48CD-A12A-FA285D2D28CB}" sibTransId="{F8F545A3-41A8-49BF-A538-6FB3CF2F801A}"/>
    <dgm:cxn modelId="{14D38F37-AC40-4BF1-B705-CCE2A2784FBA}" type="presOf" srcId="{53A4F560-428B-4C0B-B970-9419BBFF406D}" destId="{52A2F7BA-FE50-457B-A42E-89D7787FA638}" srcOrd="0" destOrd="0" presId="urn:microsoft.com/office/officeart/2005/8/layout/list1"/>
    <dgm:cxn modelId="{8DE4CB7D-52A3-4A9D-BB47-B82ED07FDA3F}" type="presOf" srcId="{22305100-6256-4B7D-B35B-301936012AF7}" destId="{5D57451E-8133-4895-AB0A-04C0238D7534}" srcOrd="0" destOrd="2" presId="urn:microsoft.com/office/officeart/2005/8/layout/list1"/>
    <dgm:cxn modelId="{978825F9-6CB7-4D70-BEB7-B775287CD65A}" srcId="{53A4F560-428B-4C0B-B970-9419BBFF406D}" destId="{6041B128-0B1B-4797-BC64-D4B94DD0550B}" srcOrd="1" destOrd="0" parTransId="{BD001175-4A25-4801-942A-E267D6FC8D30}" sibTransId="{5A62A4BD-E551-4475-864E-2A71312A85BD}"/>
    <dgm:cxn modelId="{0E4BA5FB-97FF-4F85-BA58-550C8642E241}" srcId="{6041B128-0B1B-4797-BC64-D4B94DD0550B}" destId="{696700BC-9716-4621-9DEF-A16C83DD3C31}" srcOrd="0" destOrd="0" parTransId="{488C5CAB-F0F7-48F1-85D3-248282AB1E3A}" sibTransId="{8D13E2CF-502D-4889-9EA5-85A89E3BA2D3}"/>
    <dgm:cxn modelId="{D8F4EDBC-8ECF-4427-A1AD-29EDF7F5D4E1}" srcId="{54892EC7-78C0-4727-9C78-17A34ABB5A6C}" destId="{AA36756C-95C3-475C-8370-6F9C42FC7C86}" srcOrd="0" destOrd="0" parTransId="{FF549E6A-54BE-489C-AD7E-A83456496F94}" sibTransId="{5B28AAD9-A669-4B72-AB5D-EC8E7E9CFF48}"/>
    <dgm:cxn modelId="{32ECC3AC-A523-4C55-8CC7-BF00AE3E664B}" srcId="{F7BF38A2-2949-4208-B7C4-9CD0FA83CA19}" destId="{5B12B199-BE39-4926-9A25-CD064187DE28}" srcOrd="1" destOrd="0" parTransId="{D86D60BF-1AD2-4AA1-8914-7115D123E976}" sibTransId="{A7913167-22E1-41EC-B9C3-67876BAD555C}"/>
    <dgm:cxn modelId="{6973699E-85DE-41FF-8765-D950CE1C2CD4}" type="presOf" srcId="{F3374808-AE6F-4E93-B216-3C638AE5887C}" destId="{5FEAB7FC-7206-4B3B-9337-EA57FA3E1A06}" srcOrd="0" destOrd="1" presId="urn:microsoft.com/office/officeart/2005/8/layout/list1"/>
    <dgm:cxn modelId="{003533AD-B21A-4923-8FB6-97CBEC1FFE7C}" srcId="{54892EC7-78C0-4727-9C78-17A34ABB5A6C}" destId="{5CBB6742-9103-4E35-A47C-2F04803B1B7E}" srcOrd="1" destOrd="0" parTransId="{D9181162-E180-4B6E-A650-128CAEEFBEBB}" sibTransId="{8592A30C-8ECC-4AAD-834A-7725E933B8A0}"/>
    <dgm:cxn modelId="{CD1A6679-873C-4099-8840-4733AA33D4B3}" type="presParOf" srcId="{52A2F7BA-FE50-457B-A42E-89D7787FA638}" destId="{8CEB9D9E-54E7-4962-B929-7206FF4203DD}" srcOrd="0" destOrd="0" presId="urn:microsoft.com/office/officeart/2005/8/layout/list1"/>
    <dgm:cxn modelId="{9E079656-96B7-4CD1-8227-2AFABDD1690D}" type="presParOf" srcId="{8CEB9D9E-54E7-4962-B929-7206FF4203DD}" destId="{AFBDB1D4-5D50-4526-B8CA-42D95DE1A697}" srcOrd="0" destOrd="0" presId="urn:microsoft.com/office/officeart/2005/8/layout/list1"/>
    <dgm:cxn modelId="{255C4CA1-1205-4E3A-A6D9-47ECB3A4D9A6}" type="presParOf" srcId="{8CEB9D9E-54E7-4962-B929-7206FF4203DD}" destId="{06407B24-B174-44D1-BED1-26CD4FBBCB88}" srcOrd="1" destOrd="0" presId="urn:microsoft.com/office/officeart/2005/8/layout/list1"/>
    <dgm:cxn modelId="{80164766-70B8-45B8-9020-AEA12733C8EE}" type="presParOf" srcId="{52A2F7BA-FE50-457B-A42E-89D7787FA638}" destId="{640638E4-11A5-45C8-A2B0-49F51958ED8D}" srcOrd="1" destOrd="0" presId="urn:microsoft.com/office/officeart/2005/8/layout/list1"/>
    <dgm:cxn modelId="{7B531573-90F9-40DF-AE8F-211D4B18FE4D}" type="presParOf" srcId="{52A2F7BA-FE50-457B-A42E-89D7787FA638}" destId="{CBDC5E26-7A59-4B76-8BA0-877C8F8BED97}" srcOrd="2" destOrd="0" presId="urn:microsoft.com/office/officeart/2005/8/layout/list1"/>
    <dgm:cxn modelId="{402732E1-647E-41A7-AC23-8218F1342891}" type="presParOf" srcId="{52A2F7BA-FE50-457B-A42E-89D7787FA638}" destId="{D32016B2-71DF-4A20-88C4-6781AEC22542}" srcOrd="3" destOrd="0" presId="urn:microsoft.com/office/officeart/2005/8/layout/list1"/>
    <dgm:cxn modelId="{3B61955D-ED71-4739-B281-A0BB1AEF964F}" type="presParOf" srcId="{52A2F7BA-FE50-457B-A42E-89D7787FA638}" destId="{6271F790-99A1-44A2-9439-65F19908A867}" srcOrd="4" destOrd="0" presId="urn:microsoft.com/office/officeart/2005/8/layout/list1"/>
    <dgm:cxn modelId="{877F6838-6D23-433A-A1F1-A76A53C01AB0}" type="presParOf" srcId="{6271F790-99A1-44A2-9439-65F19908A867}" destId="{28FB08B5-8676-44FA-9E6D-CE5328BAF304}" srcOrd="0" destOrd="0" presId="urn:microsoft.com/office/officeart/2005/8/layout/list1"/>
    <dgm:cxn modelId="{3B78940B-09C3-442E-8AAA-D3FF10A57DF5}" type="presParOf" srcId="{6271F790-99A1-44A2-9439-65F19908A867}" destId="{A7BB13B1-5276-42CD-96E0-605C3A0365EE}" srcOrd="1" destOrd="0" presId="urn:microsoft.com/office/officeart/2005/8/layout/list1"/>
    <dgm:cxn modelId="{AA182365-0DA4-4904-BD1D-E38F01C8938E}" type="presParOf" srcId="{52A2F7BA-FE50-457B-A42E-89D7787FA638}" destId="{274E1B13-571A-4429-A7FE-F7762744EEB6}" srcOrd="5" destOrd="0" presId="urn:microsoft.com/office/officeart/2005/8/layout/list1"/>
    <dgm:cxn modelId="{4F1D7304-709C-4D6B-8DC8-73DC9E55D073}" type="presParOf" srcId="{52A2F7BA-FE50-457B-A42E-89D7787FA638}" destId="{5FEAB7FC-7206-4B3B-9337-EA57FA3E1A06}" srcOrd="6" destOrd="0" presId="urn:microsoft.com/office/officeart/2005/8/layout/list1"/>
    <dgm:cxn modelId="{23ECE799-E78C-4EF4-8DDF-E3B9F11C5037}" type="presParOf" srcId="{52A2F7BA-FE50-457B-A42E-89D7787FA638}" destId="{E45F7BC7-3B23-4716-A907-E5A89A726587}" srcOrd="7" destOrd="0" presId="urn:microsoft.com/office/officeart/2005/8/layout/list1"/>
    <dgm:cxn modelId="{2B8E594A-658D-4338-8784-28E8E29262B8}" type="presParOf" srcId="{52A2F7BA-FE50-457B-A42E-89D7787FA638}" destId="{89E8EAB7-A830-4AF7-AD1E-B6943CD9134E}" srcOrd="8" destOrd="0" presId="urn:microsoft.com/office/officeart/2005/8/layout/list1"/>
    <dgm:cxn modelId="{2BC0D27A-A2A9-4360-A650-C1AFB9B0E676}" type="presParOf" srcId="{89E8EAB7-A830-4AF7-AD1E-B6943CD9134E}" destId="{78D50E25-F6D0-4F99-BAFA-CB4640B3BEAD}" srcOrd="0" destOrd="0" presId="urn:microsoft.com/office/officeart/2005/8/layout/list1"/>
    <dgm:cxn modelId="{1AE43D11-B725-4EC6-A43F-CA6D4CA17E90}" type="presParOf" srcId="{89E8EAB7-A830-4AF7-AD1E-B6943CD9134E}" destId="{47AE264F-948F-47BB-BD89-ED0ACAABF5B9}" srcOrd="1" destOrd="0" presId="urn:microsoft.com/office/officeart/2005/8/layout/list1"/>
    <dgm:cxn modelId="{CFD1196D-EC99-46D9-B4CD-B1221649926A}" type="presParOf" srcId="{52A2F7BA-FE50-457B-A42E-89D7787FA638}" destId="{1329DECC-BEB0-459B-8BBF-6BBDE138962E}" srcOrd="9" destOrd="0" presId="urn:microsoft.com/office/officeart/2005/8/layout/list1"/>
    <dgm:cxn modelId="{827CBC16-DB97-4AA0-B8AE-529DD2D7BE73}" type="presParOf" srcId="{52A2F7BA-FE50-457B-A42E-89D7787FA638}" destId="{5D57451E-8133-4895-AB0A-04C0238D753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E1923BF-3A48-44AA-8017-E3DFE1A80C4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893DC3-7378-4B02-B06A-FA84F096A68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Web applications rely on a secure foundation</a:t>
          </a:r>
          <a:endParaRPr lang="en-US" dirty="0"/>
        </a:p>
      </dgm:t>
    </dgm:pt>
    <dgm:pt modelId="{074E6277-DBE6-4871-9E0A-4D2EA807761A}" type="parTrans" cxnId="{3F26D9D6-7D74-43DF-B4EC-2C7179A28952}">
      <dgm:prSet/>
      <dgm:spPr/>
      <dgm:t>
        <a:bodyPr/>
        <a:lstStyle/>
        <a:p>
          <a:endParaRPr lang="en-US"/>
        </a:p>
      </dgm:t>
    </dgm:pt>
    <dgm:pt modelId="{1DBD668F-C627-4F98-A40D-A0E5B91283E7}" type="sibTrans" cxnId="{3F26D9D6-7D74-43DF-B4EC-2C7179A28952}">
      <dgm:prSet/>
      <dgm:spPr/>
      <dgm:t>
        <a:bodyPr/>
        <a:lstStyle/>
        <a:p>
          <a:endParaRPr lang="en-US"/>
        </a:p>
      </dgm:t>
    </dgm:pt>
    <dgm:pt modelId="{F751F044-3B96-465D-B8E8-C51AF80E7B12}">
      <dgm:prSet/>
      <dgm:spPr/>
      <dgm:t>
        <a:bodyPr/>
        <a:lstStyle/>
        <a:p>
          <a:r>
            <a:rPr lang="en-US" dirty="0" smtClean="0"/>
            <a:t>Everywhere from the OS up through the App Server</a:t>
          </a:r>
        </a:p>
      </dgm:t>
    </dgm:pt>
    <dgm:pt modelId="{5C1CF232-848F-41FA-8F8E-03E903125DC9}" type="parTrans" cxnId="{DE32B7B9-2A81-4F8D-A15A-5AEB24FFF443}">
      <dgm:prSet/>
      <dgm:spPr/>
      <dgm:t>
        <a:bodyPr/>
        <a:lstStyle/>
        <a:p>
          <a:endParaRPr lang="en-US"/>
        </a:p>
      </dgm:t>
    </dgm:pt>
    <dgm:pt modelId="{75669233-842C-479E-B4B9-880EB748442D}" type="sibTrans" cxnId="{DE32B7B9-2A81-4F8D-A15A-5AEB24FFF443}">
      <dgm:prSet/>
      <dgm:spPr/>
      <dgm:t>
        <a:bodyPr/>
        <a:lstStyle/>
        <a:p>
          <a:endParaRPr lang="en-US"/>
        </a:p>
      </dgm:t>
    </dgm:pt>
    <dgm:pt modelId="{7BC69D02-2C3B-4437-9EE2-A35FCB8E0907}">
      <dgm:prSet/>
      <dgm:spPr/>
      <dgm:t>
        <a:bodyPr/>
        <a:lstStyle/>
        <a:p>
          <a:r>
            <a:rPr lang="en-US" dirty="0" smtClean="0"/>
            <a:t>Don’t forget all the libraries you are using!!</a:t>
          </a:r>
        </a:p>
      </dgm:t>
    </dgm:pt>
    <dgm:pt modelId="{E711773A-DE05-432D-AD7A-759824987B0C}" type="parTrans" cxnId="{35D45893-6EE1-4A6D-AD8F-DA33A7BB84C1}">
      <dgm:prSet/>
      <dgm:spPr/>
      <dgm:t>
        <a:bodyPr/>
        <a:lstStyle/>
        <a:p>
          <a:endParaRPr lang="en-US"/>
        </a:p>
      </dgm:t>
    </dgm:pt>
    <dgm:pt modelId="{0E7826B2-D8BB-495F-BECB-F27201EDD4BD}" type="sibTrans" cxnId="{35D45893-6EE1-4A6D-AD8F-DA33A7BB84C1}">
      <dgm:prSet/>
      <dgm:spPr/>
      <dgm:t>
        <a:bodyPr/>
        <a:lstStyle/>
        <a:p>
          <a:endParaRPr lang="en-US"/>
        </a:p>
      </dgm:t>
    </dgm:pt>
    <dgm:pt modelId="{C5131BBA-2C7E-44F6-9723-A4E8C87F297C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Is your source code a secret?</a:t>
          </a:r>
        </a:p>
      </dgm:t>
    </dgm:pt>
    <dgm:pt modelId="{8A5099A5-069F-4DCC-8398-8C24583A63AF}" type="parTrans" cxnId="{F5AB54F0-1D2D-484D-A80B-B89CE21BAEF1}">
      <dgm:prSet/>
      <dgm:spPr/>
      <dgm:t>
        <a:bodyPr/>
        <a:lstStyle/>
        <a:p>
          <a:endParaRPr lang="en-US"/>
        </a:p>
      </dgm:t>
    </dgm:pt>
    <dgm:pt modelId="{F8AFC458-FC74-4C1B-9BB5-BB3832270918}" type="sibTrans" cxnId="{F5AB54F0-1D2D-484D-A80B-B89CE21BAEF1}">
      <dgm:prSet/>
      <dgm:spPr/>
      <dgm:t>
        <a:bodyPr/>
        <a:lstStyle/>
        <a:p>
          <a:endParaRPr lang="en-US"/>
        </a:p>
      </dgm:t>
    </dgm:pt>
    <dgm:pt modelId="{6A744CE9-6F1A-473D-9DA3-21E86A7A7CF0}">
      <dgm:prSet/>
      <dgm:spPr/>
      <dgm:t>
        <a:bodyPr/>
        <a:lstStyle/>
        <a:p>
          <a:r>
            <a:rPr lang="en-US" dirty="0" smtClean="0"/>
            <a:t>Think of all the places your source code goes</a:t>
          </a:r>
        </a:p>
      </dgm:t>
    </dgm:pt>
    <dgm:pt modelId="{D2F21292-7CB0-4CA1-9BFE-70D1C0FAF7DF}" type="parTrans" cxnId="{63045950-D01D-46F9-BBE3-F2DA3A529F21}">
      <dgm:prSet/>
      <dgm:spPr/>
      <dgm:t>
        <a:bodyPr/>
        <a:lstStyle/>
        <a:p>
          <a:endParaRPr lang="en-US"/>
        </a:p>
      </dgm:t>
    </dgm:pt>
    <dgm:pt modelId="{072D6254-8ED1-4181-BA2E-DF8230734A0E}" type="sibTrans" cxnId="{63045950-D01D-46F9-BBE3-F2DA3A529F21}">
      <dgm:prSet/>
      <dgm:spPr/>
      <dgm:t>
        <a:bodyPr/>
        <a:lstStyle/>
        <a:p>
          <a:endParaRPr lang="en-US"/>
        </a:p>
      </dgm:t>
    </dgm:pt>
    <dgm:pt modelId="{25589B7B-102A-4EBF-ABD8-D7194050A7E1}">
      <dgm:prSet/>
      <dgm:spPr/>
      <dgm:t>
        <a:bodyPr/>
        <a:lstStyle/>
        <a:p>
          <a:r>
            <a:rPr lang="en-US" dirty="0" smtClean="0"/>
            <a:t>Security should not require secret source code</a:t>
          </a:r>
        </a:p>
      </dgm:t>
    </dgm:pt>
    <dgm:pt modelId="{F0F0E7F3-4F31-4B02-913C-C98F826B8AA8}" type="parTrans" cxnId="{395946E0-28A9-44AF-86BE-2FE5B16F9093}">
      <dgm:prSet/>
      <dgm:spPr/>
      <dgm:t>
        <a:bodyPr/>
        <a:lstStyle/>
        <a:p>
          <a:endParaRPr lang="en-US"/>
        </a:p>
      </dgm:t>
    </dgm:pt>
    <dgm:pt modelId="{D4901028-1360-46AB-A199-6A31ACAFAF5B}" type="sibTrans" cxnId="{395946E0-28A9-44AF-86BE-2FE5B16F9093}">
      <dgm:prSet/>
      <dgm:spPr/>
      <dgm:t>
        <a:bodyPr/>
        <a:lstStyle/>
        <a:p>
          <a:endParaRPr lang="en-US"/>
        </a:p>
      </dgm:t>
    </dgm:pt>
    <dgm:pt modelId="{9B5B42B5-5D6E-43B0-AC9C-DE16406820DB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CM must extend to all parts of the application</a:t>
          </a:r>
        </a:p>
      </dgm:t>
    </dgm:pt>
    <dgm:pt modelId="{42BDA8DC-0CFF-401B-A077-26BFF048AFBF}" type="parTrans" cxnId="{9C4AC8E8-9A1E-4133-8C48-C7352E6E9B57}">
      <dgm:prSet/>
      <dgm:spPr/>
      <dgm:t>
        <a:bodyPr/>
        <a:lstStyle/>
        <a:p>
          <a:endParaRPr lang="en-US"/>
        </a:p>
      </dgm:t>
    </dgm:pt>
    <dgm:pt modelId="{F0AFB5D6-340C-4DAA-BD9A-2CDC9906CFDD}" type="sibTrans" cxnId="{9C4AC8E8-9A1E-4133-8C48-C7352E6E9B57}">
      <dgm:prSet/>
      <dgm:spPr/>
      <dgm:t>
        <a:bodyPr/>
        <a:lstStyle/>
        <a:p>
          <a:endParaRPr lang="en-US"/>
        </a:p>
      </dgm:t>
    </dgm:pt>
    <dgm:pt modelId="{5758BB64-E9BB-4C7E-98E2-2A96868050A3}">
      <dgm:prSet/>
      <dgm:spPr/>
      <dgm:t>
        <a:bodyPr/>
        <a:lstStyle/>
        <a:p>
          <a:r>
            <a:rPr lang="en-US" dirty="0" smtClean="0"/>
            <a:t>All credentials should change in production</a:t>
          </a:r>
        </a:p>
      </dgm:t>
    </dgm:pt>
    <dgm:pt modelId="{87C13700-1253-4DF2-BC7F-6152C5FC0BBA}" type="parTrans" cxnId="{917AAFC1-3ABC-40BA-BD3D-E3494640A338}">
      <dgm:prSet/>
      <dgm:spPr/>
      <dgm:t>
        <a:bodyPr/>
        <a:lstStyle/>
        <a:p>
          <a:endParaRPr lang="en-US"/>
        </a:p>
      </dgm:t>
    </dgm:pt>
    <dgm:pt modelId="{5D63EE30-6984-48FC-97E8-D9F8D3F9B121}" type="sibTrans" cxnId="{917AAFC1-3ABC-40BA-BD3D-E3494640A338}">
      <dgm:prSet/>
      <dgm:spPr/>
      <dgm:t>
        <a:bodyPr/>
        <a:lstStyle/>
        <a:p>
          <a:endParaRPr lang="en-US"/>
        </a:p>
      </dgm:t>
    </dgm:pt>
    <dgm:pt modelId="{B7FF6F93-8DFD-4999-8EC0-65732EC3F5DE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Typical Impact</a:t>
          </a:r>
        </a:p>
      </dgm:t>
    </dgm:pt>
    <dgm:pt modelId="{C5209C16-045D-4845-BE23-9C26CEF5C8AD}" type="parTrans" cxnId="{FA88C99E-6504-4C06-A4EF-511EDA9E3FE1}">
      <dgm:prSet/>
      <dgm:spPr/>
      <dgm:t>
        <a:bodyPr/>
        <a:lstStyle/>
        <a:p>
          <a:endParaRPr lang="en-US"/>
        </a:p>
      </dgm:t>
    </dgm:pt>
    <dgm:pt modelId="{EE494659-E5D5-4920-8645-EA5373168F84}" type="sibTrans" cxnId="{FA88C99E-6504-4C06-A4EF-511EDA9E3FE1}">
      <dgm:prSet/>
      <dgm:spPr/>
      <dgm:t>
        <a:bodyPr/>
        <a:lstStyle/>
        <a:p>
          <a:endParaRPr lang="en-US"/>
        </a:p>
      </dgm:t>
    </dgm:pt>
    <dgm:pt modelId="{DD38C462-62DD-4408-8726-A09789883A09}">
      <dgm:prSet/>
      <dgm:spPr/>
      <dgm:t>
        <a:bodyPr/>
        <a:lstStyle/>
        <a:p>
          <a:r>
            <a:rPr lang="en-US" dirty="0" smtClean="0"/>
            <a:t>Install backdoor through missing OS or server patch</a:t>
          </a:r>
        </a:p>
      </dgm:t>
    </dgm:pt>
    <dgm:pt modelId="{1FE70972-4020-4AAF-AF82-221AA959E150}" type="parTrans" cxnId="{9FC894FB-35F1-4E3C-B34C-477E0983B4DA}">
      <dgm:prSet/>
      <dgm:spPr/>
      <dgm:t>
        <a:bodyPr/>
        <a:lstStyle/>
        <a:p>
          <a:endParaRPr lang="en-US"/>
        </a:p>
      </dgm:t>
    </dgm:pt>
    <dgm:pt modelId="{FD1A6500-B01C-4389-8EB0-10DC4153DBFE}" type="sibTrans" cxnId="{9FC894FB-35F1-4E3C-B34C-477E0983B4DA}">
      <dgm:prSet/>
      <dgm:spPr/>
      <dgm:t>
        <a:bodyPr/>
        <a:lstStyle/>
        <a:p>
          <a:endParaRPr lang="en-US"/>
        </a:p>
      </dgm:t>
    </dgm:pt>
    <dgm:pt modelId="{33153150-C9EC-4D35-90B5-CE1CB6FB7CD4}">
      <dgm:prSet/>
      <dgm:spPr/>
      <dgm:t>
        <a:bodyPr/>
        <a:lstStyle/>
        <a:p>
          <a:r>
            <a:rPr lang="en-US" dirty="0" smtClean="0"/>
            <a:t>XSS flaw exploits due to missing application framework patches</a:t>
          </a:r>
        </a:p>
      </dgm:t>
    </dgm:pt>
    <dgm:pt modelId="{0293EC80-D91E-4563-89D0-737B74135FCD}" type="parTrans" cxnId="{0859D24E-CF87-4322-916E-EFA0DB3E9F45}">
      <dgm:prSet/>
      <dgm:spPr/>
      <dgm:t>
        <a:bodyPr/>
        <a:lstStyle/>
        <a:p>
          <a:endParaRPr lang="en-US"/>
        </a:p>
      </dgm:t>
    </dgm:pt>
    <dgm:pt modelId="{8E333856-FACD-45FE-AE2D-E8E6ACF28C80}" type="sibTrans" cxnId="{0859D24E-CF87-4322-916E-EFA0DB3E9F45}">
      <dgm:prSet/>
      <dgm:spPr/>
      <dgm:t>
        <a:bodyPr/>
        <a:lstStyle/>
        <a:p>
          <a:endParaRPr lang="en-US"/>
        </a:p>
      </dgm:t>
    </dgm:pt>
    <dgm:pt modelId="{A5776DD2-492C-47DD-9F98-D935697390CD}">
      <dgm:prSet/>
      <dgm:spPr/>
      <dgm:t>
        <a:bodyPr/>
        <a:lstStyle/>
        <a:p>
          <a:r>
            <a:rPr lang="en-US" dirty="0" smtClean="0"/>
            <a:t>Unauthorized access to default accounts, application functionality or data, or unused but accessible functionality due to poor server configuration</a:t>
          </a:r>
        </a:p>
      </dgm:t>
    </dgm:pt>
    <dgm:pt modelId="{859DCFA8-ABB2-4455-88D7-5E650253C027}" type="parTrans" cxnId="{82EC03DB-DB04-4634-88FE-C5C2BF227648}">
      <dgm:prSet/>
      <dgm:spPr/>
      <dgm:t>
        <a:bodyPr/>
        <a:lstStyle/>
        <a:p>
          <a:endParaRPr lang="en-US"/>
        </a:p>
      </dgm:t>
    </dgm:pt>
    <dgm:pt modelId="{A4F88D90-021D-46FB-AF79-BA11B23AAC6F}" type="sibTrans" cxnId="{82EC03DB-DB04-4634-88FE-C5C2BF227648}">
      <dgm:prSet/>
      <dgm:spPr/>
      <dgm:t>
        <a:bodyPr/>
        <a:lstStyle/>
        <a:p>
          <a:endParaRPr lang="en-US"/>
        </a:p>
      </dgm:t>
    </dgm:pt>
    <dgm:pt modelId="{BB474A13-1570-4BA0-8F7E-3884DD3448C9}" type="pres">
      <dgm:prSet presAssocID="{5E1923BF-3A48-44AA-8017-E3DFE1A80C4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55B3B8-A5DE-4407-A7BF-5CE226E0A928}" type="pres">
      <dgm:prSet presAssocID="{EF893DC3-7378-4B02-B06A-FA84F096A689}" presName="parentLin" presStyleCnt="0"/>
      <dgm:spPr/>
    </dgm:pt>
    <dgm:pt modelId="{9DA5BC2E-4DA4-48CE-ADB8-DE641D35E8BC}" type="pres">
      <dgm:prSet presAssocID="{EF893DC3-7378-4B02-B06A-FA84F096A689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81D35B1F-F0E3-4725-B400-A577F938A213}" type="pres">
      <dgm:prSet presAssocID="{EF893DC3-7378-4B02-B06A-FA84F096A68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1FF29F-2B91-4A9A-972B-CA91D39B106F}" type="pres">
      <dgm:prSet presAssocID="{EF893DC3-7378-4B02-B06A-FA84F096A689}" presName="negativeSpace" presStyleCnt="0"/>
      <dgm:spPr/>
    </dgm:pt>
    <dgm:pt modelId="{FA4F7C22-C156-4422-8525-0A545ED4C504}" type="pres">
      <dgm:prSet presAssocID="{EF893DC3-7378-4B02-B06A-FA84F096A689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A9CDFC-6019-4E9A-9B98-23BAF7130FCC}" type="pres">
      <dgm:prSet presAssocID="{1DBD668F-C627-4F98-A40D-A0E5B91283E7}" presName="spaceBetweenRectangles" presStyleCnt="0"/>
      <dgm:spPr/>
    </dgm:pt>
    <dgm:pt modelId="{0AA078E0-E96C-4AD9-AE70-3080285D1CD1}" type="pres">
      <dgm:prSet presAssocID="{C5131BBA-2C7E-44F6-9723-A4E8C87F297C}" presName="parentLin" presStyleCnt="0"/>
      <dgm:spPr/>
    </dgm:pt>
    <dgm:pt modelId="{4F650D24-9775-4037-8DAE-8B482948FF46}" type="pres">
      <dgm:prSet presAssocID="{C5131BBA-2C7E-44F6-9723-A4E8C87F297C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4AD83E07-8135-4BBF-83EC-C2681495B6CF}" type="pres">
      <dgm:prSet presAssocID="{C5131BBA-2C7E-44F6-9723-A4E8C87F297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1D93BB-F910-4C0F-85E1-BFCBCEE0294D}" type="pres">
      <dgm:prSet presAssocID="{C5131BBA-2C7E-44F6-9723-A4E8C87F297C}" presName="negativeSpace" presStyleCnt="0"/>
      <dgm:spPr/>
    </dgm:pt>
    <dgm:pt modelId="{CCDB3E22-943D-404B-BF55-8047EAE663CD}" type="pres">
      <dgm:prSet presAssocID="{C5131BBA-2C7E-44F6-9723-A4E8C87F297C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BC2B90-9C86-4871-9CB2-CB18E83BEB31}" type="pres">
      <dgm:prSet presAssocID="{F8AFC458-FC74-4C1B-9BB5-BB3832270918}" presName="spaceBetweenRectangles" presStyleCnt="0"/>
      <dgm:spPr/>
    </dgm:pt>
    <dgm:pt modelId="{6B15F390-5D96-4E3A-AF15-17DA37754170}" type="pres">
      <dgm:prSet presAssocID="{9B5B42B5-5D6E-43B0-AC9C-DE16406820DB}" presName="parentLin" presStyleCnt="0"/>
      <dgm:spPr/>
    </dgm:pt>
    <dgm:pt modelId="{3010E130-1426-4858-BD5E-A8421D14488E}" type="pres">
      <dgm:prSet presAssocID="{9B5B42B5-5D6E-43B0-AC9C-DE16406820DB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CE997AAB-C747-47BE-BF0D-3C349B350A34}" type="pres">
      <dgm:prSet presAssocID="{9B5B42B5-5D6E-43B0-AC9C-DE16406820D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CDFCA4-AF81-4A5D-9943-FAB38056C33B}" type="pres">
      <dgm:prSet presAssocID="{9B5B42B5-5D6E-43B0-AC9C-DE16406820DB}" presName="negativeSpace" presStyleCnt="0"/>
      <dgm:spPr/>
    </dgm:pt>
    <dgm:pt modelId="{DCBCDB98-C757-4689-9F6B-70E0011D9F85}" type="pres">
      <dgm:prSet presAssocID="{9B5B42B5-5D6E-43B0-AC9C-DE16406820DB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76341B-EF29-4C6A-859E-FF799513BA42}" type="pres">
      <dgm:prSet presAssocID="{F0AFB5D6-340C-4DAA-BD9A-2CDC9906CFDD}" presName="spaceBetweenRectangles" presStyleCnt="0"/>
      <dgm:spPr/>
    </dgm:pt>
    <dgm:pt modelId="{02BAF480-91BA-4FF2-B101-0EF2F9DCAC07}" type="pres">
      <dgm:prSet presAssocID="{B7FF6F93-8DFD-4999-8EC0-65732EC3F5DE}" presName="parentLin" presStyleCnt="0"/>
      <dgm:spPr/>
    </dgm:pt>
    <dgm:pt modelId="{F1F45159-92B2-40EF-BAF6-4D877BE817D4}" type="pres">
      <dgm:prSet presAssocID="{B7FF6F93-8DFD-4999-8EC0-65732EC3F5DE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15A3D0E0-2610-4B9F-9AFF-82D0A0087D6E}" type="pres">
      <dgm:prSet presAssocID="{B7FF6F93-8DFD-4999-8EC0-65732EC3F5D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2EC743-659A-4A12-A128-46A7B9453951}" type="pres">
      <dgm:prSet presAssocID="{B7FF6F93-8DFD-4999-8EC0-65732EC3F5DE}" presName="negativeSpace" presStyleCnt="0"/>
      <dgm:spPr/>
    </dgm:pt>
    <dgm:pt modelId="{6D0AC900-0593-413C-A71E-482F5973FA10}" type="pres">
      <dgm:prSet presAssocID="{B7FF6F93-8DFD-4999-8EC0-65732EC3F5DE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86AC7C-AD71-4DA1-8EB5-0AA7AA65EEDB}" type="presOf" srcId="{B7FF6F93-8DFD-4999-8EC0-65732EC3F5DE}" destId="{F1F45159-92B2-40EF-BAF6-4D877BE817D4}" srcOrd="0" destOrd="0" presId="urn:microsoft.com/office/officeart/2005/8/layout/list1"/>
    <dgm:cxn modelId="{35D45893-6EE1-4A6D-AD8F-DA33A7BB84C1}" srcId="{EF893DC3-7378-4B02-B06A-FA84F096A689}" destId="{7BC69D02-2C3B-4437-9EE2-A35FCB8E0907}" srcOrd="1" destOrd="0" parTransId="{E711773A-DE05-432D-AD7A-759824987B0C}" sibTransId="{0E7826B2-D8BB-495F-BECB-F27201EDD4BD}"/>
    <dgm:cxn modelId="{57D36D7A-C42F-4FA5-A7E6-0DA79C99D80E}" type="presOf" srcId="{6A744CE9-6F1A-473D-9DA3-21E86A7A7CF0}" destId="{CCDB3E22-943D-404B-BF55-8047EAE663CD}" srcOrd="0" destOrd="0" presId="urn:microsoft.com/office/officeart/2005/8/layout/list1"/>
    <dgm:cxn modelId="{DCF1BFB0-F45D-4B4E-8002-ABE0E7DA1FB6}" type="presOf" srcId="{B7FF6F93-8DFD-4999-8EC0-65732EC3F5DE}" destId="{15A3D0E0-2610-4B9F-9AFF-82D0A0087D6E}" srcOrd="1" destOrd="0" presId="urn:microsoft.com/office/officeart/2005/8/layout/list1"/>
    <dgm:cxn modelId="{FA88C99E-6504-4C06-A4EF-511EDA9E3FE1}" srcId="{5E1923BF-3A48-44AA-8017-E3DFE1A80C42}" destId="{B7FF6F93-8DFD-4999-8EC0-65732EC3F5DE}" srcOrd="3" destOrd="0" parTransId="{C5209C16-045D-4845-BE23-9C26CEF5C8AD}" sibTransId="{EE494659-E5D5-4920-8645-EA5373168F84}"/>
    <dgm:cxn modelId="{3F26D9D6-7D74-43DF-B4EC-2C7179A28952}" srcId="{5E1923BF-3A48-44AA-8017-E3DFE1A80C42}" destId="{EF893DC3-7378-4B02-B06A-FA84F096A689}" srcOrd="0" destOrd="0" parTransId="{074E6277-DBE6-4871-9E0A-4D2EA807761A}" sibTransId="{1DBD668F-C627-4F98-A40D-A0E5B91283E7}"/>
    <dgm:cxn modelId="{F5AB54F0-1D2D-484D-A80B-B89CE21BAEF1}" srcId="{5E1923BF-3A48-44AA-8017-E3DFE1A80C42}" destId="{C5131BBA-2C7E-44F6-9723-A4E8C87F297C}" srcOrd="1" destOrd="0" parTransId="{8A5099A5-069F-4DCC-8398-8C24583A63AF}" sibTransId="{F8AFC458-FC74-4C1B-9BB5-BB3832270918}"/>
    <dgm:cxn modelId="{FA0C7238-1B21-4B51-BCCF-41291346B09E}" type="presOf" srcId="{C5131BBA-2C7E-44F6-9723-A4E8C87F297C}" destId="{4AD83E07-8135-4BBF-83EC-C2681495B6CF}" srcOrd="1" destOrd="0" presId="urn:microsoft.com/office/officeart/2005/8/layout/list1"/>
    <dgm:cxn modelId="{B6C2CE47-53DC-44CB-81D3-57474CEDD50E}" type="presOf" srcId="{EF893DC3-7378-4B02-B06A-FA84F096A689}" destId="{81D35B1F-F0E3-4725-B400-A577F938A213}" srcOrd="1" destOrd="0" presId="urn:microsoft.com/office/officeart/2005/8/layout/list1"/>
    <dgm:cxn modelId="{5A4F95A3-F780-45AF-8214-7E349355AB4C}" type="presOf" srcId="{C5131BBA-2C7E-44F6-9723-A4E8C87F297C}" destId="{4F650D24-9775-4037-8DAE-8B482948FF46}" srcOrd="0" destOrd="0" presId="urn:microsoft.com/office/officeart/2005/8/layout/list1"/>
    <dgm:cxn modelId="{1EF5CCC4-8F68-4F9B-BC9F-FA5A1D9D9C18}" type="presOf" srcId="{5758BB64-E9BB-4C7E-98E2-2A96868050A3}" destId="{DCBCDB98-C757-4689-9F6B-70E0011D9F85}" srcOrd="0" destOrd="0" presId="urn:microsoft.com/office/officeart/2005/8/layout/list1"/>
    <dgm:cxn modelId="{888512E3-9768-4FDD-9D80-2DDE2CD977E3}" type="presOf" srcId="{DD38C462-62DD-4408-8726-A09789883A09}" destId="{6D0AC900-0593-413C-A71E-482F5973FA10}" srcOrd="0" destOrd="0" presId="urn:microsoft.com/office/officeart/2005/8/layout/list1"/>
    <dgm:cxn modelId="{63045950-D01D-46F9-BBE3-F2DA3A529F21}" srcId="{C5131BBA-2C7E-44F6-9723-A4E8C87F297C}" destId="{6A744CE9-6F1A-473D-9DA3-21E86A7A7CF0}" srcOrd="0" destOrd="0" parTransId="{D2F21292-7CB0-4CA1-9BFE-70D1C0FAF7DF}" sibTransId="{072D6254-8ED1-4181-BA2E-DF8230734A0E}"/>
    <dgm:cxn modelId="{AC85F0FF-0BA7-4599-89D9-BD1B4E527D64}" type="presOf" srcId="{7BC69D02-2C3B-4437-9EE2-A35FCB8E0907}" destId="{FA4F7C22-C156-4422-8525-0A545ED4C504}" srcOrd="0" destOrd="1" presId="urn:microsoft.com/office/officeart/2005/8/layout/list1"/>
    <dgm:cxn modelId="{FFFC9511-2978-421A-85CF-5743A5407C67}" type="presOf" srcId="{EF893DC3-7378-4B02-B06A-FA84F096A689}" destId="{9DA5BC2E-4DA4-48CE-ADB8-DE641D35E8BC}" srcOrd="0" destOrd="0" presId="urn:microsoft.com/office/officeart/2005/8/layout/list1"/>
    <dgm:cxn modelId="{0859D24E-CF87-4322-916E-EFA0DB3E9F45}" srcId="{B7FF6F93-8DFD-4999-8EC0-65732EC3F5DE}" destId="{33153150-C9EC-4D35-90B5-CE1CB6FB7CD4}" srcOrd="1" destOrd="0" parTransId="{0293EC80-D91E-4563-89D0-737B74135FCD}" sibTransId="{8E333856-FACD-45FE-AE2D-E8E6ACF28C80}"/>
    <dgm:cxn modelId="{9FC894FB-35F1-4E3C-B34C-477E0983B4DA}" srcId="{B7FF6F93-8DFD-4999-8EC0-65732EC3F5DE}" destId="{DD38C462-62DD-4408-8726-A09789883A09}" srcOrd="0" destOrd="0" parTransId="{1FE70972-4020-4AAF-AF82-221AA959E150}" sibTransId="{FD1A6500-B01C-4389-8EB0-10DC4153DBFE}"/>
    <dgm:cxn modelId="{395946E0-28A9-44AF-86BE-2FE5B16F9093}" srcId="{C5131BBA-2C7E-44F6-9723-A4E8C87F297C}" destId="{25589B7B-102A-4EBF-ABD8-D7194050A7E1}" srcOrd="1" destOrd="0" parTransId="{F0F0E7F3-4F31-4B02-913C-C98F826B8AA8}" sibTransId="{D4901028-1360-46AB-A199-6A31ACAFAF5B}"/>
    <dgm:cxn modelId="{917AAFC1-3ABC-40BA-BD3D-E3494640A338}" srcId="{9B5B42B5-5D6E-43B0-AC9C-DE16406820DB}" destId="{5758BB64-E9BB-4C7E-98E2-2A96868050A3}" srcOrd="0" destOrd="0" parTransId="{87C13700-1253-4DF2-BC7F-6152C5FC0BBA}" sibTransId="{5D63EE30-6984-48FC-97E8-D9F8D3F9B121}"/>
    <dgm:cxn modelId="{5FD4BC15-AECD-497A-90C4-6C949DF23D22}" type="presOf" srcId="{33153150-C9EC-4D35-90B5-CE1CB6FB7CD4}" destId="{6D0AC900-0593-413C-A71E-482F5973FA10}" srcOrd="0" destOrd="1" presId="urn:microsoft.com/office/officeart/2005/8/layout/list1"/>
    <dgm:cxn modelId="{40C6A170-5A89-433E-88E5-FC48A16ED441}" type="presOf" srcId="{A5776DD2-492C-47DD-9F98-D935697390CD}" destId="{6D0AC900-0593-413C-A71E-482F5973FA10}" srcOrd="0" destOrd="2" presId="urn:microsoft.com/office/officeart/2005/8/layout/list1"/>
    <dgm:cxn modelId="{0693FC0E-1D3E-4305-9B66-1A304E8EB48E}" type="presOf" srcId="{F751F044-3B96-465D-B8E8-C51AF80E7B12}" destId="{FA4F7C22-C156-4422-8525-0A545ED4C504}" srcOrd="0" destOrd="0" presId="urn:microsoft.com/office/officeart/2005/8/layout/list1"/>
    <dgm:cxn modelId="{82EC03DB-DB04-4634-88FE-C5C2BF227648}" srcId="{B7FF6F93-8DFD-4999-8EC0-65732EC3F5DE}" destId="{A5776DD2-492C-47DD-9F98-D935697390CD}" srcOrd="2" destOrd="0" parTransId="{859DCFA8-ABB2-4455-88D7-5E650253C027}" sibTransId="{A4F88D90-021D-46FB-AF79-BA11B23AAC6F}"/>
    <dgm:cxn modelId="{C837602E-713D-4272-901D-2FF31065B11D}" type="presOf" srcId="{9B5B42B5-5D6E-43B0-AC9C-DE16406820DB}" destId="{3010E130-1426-4858-BD5E-A8421D14488E}" srcOrd="0" destOrd="0" presId="urn:microsoft.com/office/officeart/2005/8/layout/list1"/>
    <dgm:cxn modelId="{DE32B7B9-2A81-4F8D-A15A-5AEB24FFF443}" srcId="{EF893DC3-7378-4B02-B06A-FA84F096A689}" destId="{F751F044-3B96-465D-B8E8-C51AF80E7B12}" srcOrd="0" destOrd="0" parTransId="{5C1CF232-848F-41FA-8F8E-03E903125DC9}" sibTransId="{75669233-842C-479E-B4B9-880EB748442D}"/>
    <dgm:cxn modelId="{CAF7103C-93C1-4F67-97F4-386507E09284}" type="presOf" srcId="{5E1923BF-3A48-44AA-8017-E3DFE1A80C42}" destId="{BB474A13-1570-4BA0-8F7E-3884DD3448C9}" srcOrd="0" destOrd="0" presId="urn:microsoft.com/office/officeart/2005/8/layout/list1"/>
    <dgm:cxn modelId="{35DD3B46-8CFB-4F5C-A361-3B5E51959D99}" type="presOf" srcId="{25589B7B-102A-4EBF-ABD8-D7194050A7E1}" destId="{CCDB3E22-943D-404B-BF55-8047EAE663CD}" srcOrd="0" destOrd="1" presId="urn:microsoft.com/office/officeart/2005/8/layout/list1"/>
    <dgm:cxn modelId="{65FEFC99-B6FB-4E0A-9A5C-F74664CAEACB}" type="presOf" srcId="{9B5B42B5-5D6E-43B0-AC9C-DE16406820DB}" destId="{CE997AAB-C747-47BE-BF0D-3C349B350A34}" srcOrd="1" destOrd="0" presId="urn:microsoft.com/office/officeart/2005/8/layout/list1"/>
    <dgm:cxn modelId="{9C4AC8E8-9A1E-4133-8C48-C7352E6E9B57}" srcId="{5E1923BF-3A48-44AA-8017-E3DFE1A80C42}" destId="{9B5B42B5-5D6E-43B0-AC9C-DE16406820DB}" srcOrd="2" destOrd="0" parTransId="{42BDA8DC-0CFF-401B-A077-26BFF048AFBF}" sibTransId="{F0AFB5D6-340C-4DAA-BD9A-2CDC9906CFDD}"/>
    <dgm:cxn modelId="{68014EB6-9A62-4FE7-B676-27ABD7C78A2D}" type="presParOf" srcId="{BB474A13-1570-4BA0-8F7E-3884DD3448C9}" destId="{AF55B3B8-A5DE-4407-A7BF-5CE226E0A928}" srcOrd="0" destOrd="0" presId="urn:microsoft.com/office/officeart/2005/8/layout/list1"/>
    <dgm:cxn modelId="{C1E232E3-F61F-4752-8904-0AE7061C6C3A}" type="presParOf" srcId="{AF55B3B8-A5DE-4407-A7BF-5CE226E0A928}" destId="{9DA5BC2E-4DA4-48CE-ADB8-DE641D35E8BC}" srcOrd="0" destOrd="0" presId="urn:microsoft.com/office/officeart/2005/8/layout/list1"/>
    <dgm:cxn modelId="{BF0EBCE4-0308-41AC-A9BC-08BF202A5EBD}" type="presParOf" srcId="{AF55B3B8-A5DE-4407-A7BF-5CE226E0A928}" destId="{81D35B1F-F0E3-4725-B400-A577F938A213}" srcOrd="1" destOrd="0" presId="urn:microsoft.com/office/officeart/2005/8/layout/list1"/>
    <dgm:cxn modelId="{1C30A86F-D787-4ADB-A451-CBFFADDD7946}" type="presParOf" srcId="{BB474A13-1570-4BA0-8F7E-3884DD3448C9}" destId="{ED1FF29F-2B91-4A9A-972B-CA91D39B106F}" srcOrd="1" destOrd="0" presId="urn:microsoft.com/office/officeart/2005/8/layout/list1"/>
    <dgm:cxn modelId="{8692BEFA-5240-4BAE-BE50-DC0C8DCCBA8C}" type="presParOf" srcId="{BB474A13-1570-4BA0-8F7E-3884DD3448C9}" destId="{FA4F7C22-C156-4422-8525-0A545ED4C504}" srcOrd="2" destOrd="0" presId="urn:microsoft.com/office/officeart/2005/8/layout/list1"/>
    <dgm:cxn modelId="{F2982507-B063-4FB9-A164-B3EEA118C027}" type="presParOf" srcId="{BB474A13-1570-4BA0-8F7E-3884DD3448C9}" destId="{BAA9CDFC-6019-4E9A-9B98-23BAF7130FCC}" srcOrd="3" destOrd="0" presId="urn:microsoft.com/office/officeart/2005/8/layout/list1"/>
    <dgm:cxn modelId="{7AEAB05E-AFDB-42AB-91F7-52DC6693A044}" type="presParOf" srcId="{BB474A13-1570-4BA0-8F7E-3884DD3448C9}" destId="{0AA078E0-E96C-4AD9-AE70-3080285D1CD1}" srcOrd="4" destOrd="0" presId="urn:microsoft.com/office/officeart/2005/8/layout/list1"/>
    <dgm:cxn modelId="{606AD832-F31C-401F-A575-8E15B20041BA}" type="presParOf" srcId="{0AA078E0-E96C-4AD9-AE70-3080285D1CD1}" destId="{4F650D24-9775-4037-8DAE-8B482948FF46}" srcOrd="0" destOrd="0" presId="urn:microsoft.com/office/officeart/2005/8/layout/list1"/>
    <dgm:cxn modelId="{A9DF3B05-EB87-4112-9AC2-19483B2A4D56}" type="presParOf" srcId="{0AA078E0-E96C-4AD9-AE70-3080285D1CD1}" destId="{4AD83E07-8135-4BBF-83EC-C2681495B6CF}" srcOrd="1" destOrd="0" presId="urn:microsoft.com/office/officeart/2005/8/layout/list1"/>
    <dgm:cxn modelId="{67CC0D5A-0A39-413E-BD4F-EA277DBAD001}" type="presParOf" srcId="{BB474A13-1570-4BA0-8F7E-3884DD3448C9}" destId="{2F1D93BB-F910-4C0F-85E1-BFCBCEE0294D}" srcOrd="5" destOrd="0" presId="urn:microsoft.com/office/officeart/2005/8/layout/list1"/>
    <dgm:cxn modelId="{2CEA6F0F-119B-444D-93C9-23F002996986}" type="presParOf" srcId="{BB474A13-1570-4BA0-8F7E-3884DD3448C9}" destId="{CCDB3E22-943D-404B-BF55-8047EAE663CD}" srcOrd="6" destOrd="0" presId="urn:microsoft.com/office/officeart/2005/8/layout/list1"/>
    <dgm:cxn modelId="{0F855DCE-BBA2-4783-B8BF-C6A94BD93355}" type="presParOf" srcId="{BB474A13-1570-4BA0-8F7E-3884DD3448C9}" destId="{F7BC2B90-9C86-4871-9CB2-CB18E83BEB31}" srcOrd="7" destOrd="0" presId="urn:microsoft.com/office/officeart/2005/8/layout/list1"/>
    <dgm:cxn modelId="{B982CF56-F6C0-47D5-8522-67BA7B4DEA7C}" type="presParOf" srcId="{BB474A13-1570-4BA0-8F7E-3884DD3448C9}" destId="{6B15F390-5D96-4E3A-AF15-17DA37754170}" srcOrd="8" destOrd="0" presId="urn:microsoft.com/office/officeart/2005/8/layout/list1"/>
    <dgm:cxn modelId="{16DB5149-72C9-435B-AB80-9F4A6D70131B}" type="presParOf" srcId="{6B15F390-5D96-4E3A-AF15-17DA37754170}" destId="{3010E130-1426-4858-BD5E-A8421D14488E}" srcOrd="0" destOrd="0" presId="urn:microsoft.com/office/officeart/2005/8/layout/list1"/>
    <dgm:cxn modelId="{8B209A52-6D6A-468E-9D97-F244FF439A34}" type="presParOf" srcId="{6B15F390-5D96-4E3A-AF15-17DA37754170}" destId="{CE997AAB-C747-47BE-BF0D-3C349B350A34}" srcOrd="1" destOrd="0" presId="urn:microsoft.com/office/officeart/2005/8/layout/list1"/>
    <dgm:cxn modelId="{34C2F0BC-489B-4899-B940-8E42ECD2FEF2}" type="presParOf" srcId="{BB474A13-1570-4BA0-8F7E-3884DD3448C9}" destId="{B8CDFCA4-AF81-4A5D-9943-FAB38056C33B}" srcOrd="9" destOrd="0" presId="urn:microsoft.com/office/officeart/2005/8/layout/list1"/>
    <dgm:cxn modelId="{FC5B9D19-FAE4-41D8-9740-D136B35C23F1}" type="presParOf" srcId="{BB474A13-1570-4BA0-8F7E-3884DD3448C9}" destId="{DCBCDB98-C757-4689-9F6B-70E0011D9F85}" srcOrd="10" destOrd="0" presId="urn:microsoft.com/office/officeart/2005/8/layout/list1"/>
    <dgm:cxn modelId="{7E5F25F2-C83F-46FB-B243-0FD6358CCF67}" type="presParOf" srcId="{BB474A13-1570-4BA0-8F7E-3884DD3448C9}" destId="{7276341B-EF29-4C6A-859E-FF799513BA42}" srcOrd="11" destOrd="0" presId="urn:microsoft.com/office/officeart/2005/8/layout/list1"/>
    <dgm:cxn modelId="{7FD62C92-3B5F-4065-A52D-A406D312485F}" type="presParOf" srcId="{BB474A13-1570-4BA0-8F7E-3884DD3448C9}" destId="{02BAF480-91BA-4FF2-B101-0EF2F9DCAC07}" srcOrd="12" destOrd="0" presId="urn:microsoft.com/office/officeart/2005/8/layout/list1"/>
    <dgm:cxn modelId="{CB81919C-4024-4FFE-B8A8-DA96257F16F6}" type="presParOf" srcId="{02BAF480-91BA-4FF2-B101-0EF2F9DCAC07}" destId="{F1F45159-92B2-40EF-BAF6-4D877BE817D4}" srcOrd="0" destOrd="0" presId="urn:microsoft.com/office/officeart/2005/8/layout/list1"/>
    <dgm:cxn modelId="{EEC8D7A7-32BA-4766-9C35-F6D70D21943F}" type="presParOf" srcId="{02BAF480-91BA-4FF2-B101-0EF2F9DCAC07}" destId="{15A3D0E0-2610-4B9F-9AFF-82D0A0087D6E}" srcOrd="1" destOrd="0" presId="urn:microsoft.com/office/officeart/2005/8/layout/list1"/>
    <dgm:cxn modelId="{B9F4B104-BE90-4CA2-A67D-824F615368EB}" type="presParOf" srcId="{BB474A13-1570-4BA0-8F7E-3884DD3448C9}" destId="{A42EC743-659A-4A12-A128-46A7B9453951}" srcOrd="13" destOrd="0" presId="urn:microsoft.com/office/officeart/2005/8/layout/list1"/>
    <dgm:cxn modelId="{2279E5A7-0B17-4BAA-AF14-95CAE46394F4}" type="presParOf" srcId="{BB474A13-1570-4BA0-8F7E-3884DD3448C9}" destId="{6D0AC900-0593-413C-A71E-482F5973FA1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B4E6F92-2B2A-4B8F-8FAD-0352D52DAF8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D14541-75F2-4D07-8AFC-24F454D493AE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dirty="0" smtClean="0"/>
            <a:t>Storing sensitive data insecurely</a:t>
          </a:r>
          <a:endParaRPr lang="en-US" sz="2200" dirty="0"/>
        </a:p>
      </dgm:t>
    </dgm:pt>
    <dgm:pt modelId="{64D5E0B8-DC34-4404-99E4-BEEAE1E95273}" type="parTrans" cxnId="{A85E93E9-757D-448D-9DE7-E4E5045153E5}">
      <dgm:prSet/>
      <dgm:spPr/>
      <dgm:t>
        <a:bodyPr/>
        <a:lstStyle/>
        <a:p>
          <a:endParaRPr lang="en-US"/>
        </a:p>
      </dgm:t>
    </dgm:pt>
    <dgm:pt modelId="{B26D7020-D5E7-48CE-839F-ADF41DCFA5BD}" type="sibTrans" cxnId="{A85E93E9-757D-448D-9DE7-E4E5045153E5}">
      <dgm:prSet/>
      <dgm:spPr/>
      <dgm:t>
        <a:bodyPr/>
        <a:lstStyle/>
        <a:p>
          <a:endParaRPr lang="en-US"/>
        </a:p>
      </dgm:t>
    </dgm:pt>
    <dgm:pt modelId="{D50E6B80-8F44-405B-A939-928C95B723D6}">
      <dgm:prSet/>
      <dgm:spPr/>
      <dgm:t>
        <a:bodyPr/>
        <a:lstStyle/>
        <a:p>
          <a:r>
            <a:rPr lang="en-US" sz="1800" dirty="0" smtClean="0"/>
            <a:t>Failure to identify all sensitive data</a:t>
          </a:r>
        </a:p>
      </dgm:t>
    </dgm:pt>
    <dgm:pt modelId="{3B807EA4-9B29-4BF0-B4F0-301BBE70CB4C}" type="parTrans" cxnId="{19B42ABF-9B87-4B3F-8F28-95FB133A6155}">
      <dgm:prSet/>
      <dgm:spPr/>
      <dgm:t>
        <a:bodyPr/>
        <a:lstStyle/>
        <a:p>
          <a:endParaRPr lang="en-US"/>
        </a:p>
      </dgm:t>
    </dgm:pt>
    <dgm:pt modelId="{DA4103ED-C382-4507-B501-6A6782D509B0}" type="sibTrans" cxnId="{19B42ABF-9B87-4B3F-8F28-95FB133A6155}">
      <dgm:prSet/>
      <dgm:spPr/>
      <dgm:t>
        <a:bodyPr/>
        <a:lstStyle/>
        <a:p>
          <a:endParaRPr lang="en-US"/>
        </a:p>
      </dgm:t>
    </dgm:pt>
    <dgm:pt modelId="{35B2B8E1-D849-4BDF-8C31-B328D700610B}">
      <dgm:prSet/>
      <dgm:spPr/>
      <dgm:t>
        <a:bodyPr/>
        <a:lstStyle/>
        <a:p>
          <a:r>
            <a:rPr lang="en-US" sz="1800" dirty="0" smtClean="0"/>
            <a:t>Failure to identify all the places that this sensitive data gets stored</a:t>
          </a:r>
        </a:p>
      </dgm:t>
    </dgm:pt>
    <dgm:pt modelId="{75F71D5B-14B5-477B-AB27-97AF0B038C88}" type="parTrans" cxnId="{4596C9E3-8B96-45B6-97DB-F7448B5FC12B}">
      <dgm:prSet/>
      <dgm:spPr/>
      <dgm:t>
        <a:bodyPr/>
        <a:lstStyle/>
        <a:p>
          <a:endParaRPr lang="en-US"/>
        </a:p>
      </dgm:t>
    </dgm:pt>
    <dgm:pt modelId="{C93AC399-A132-490F-9A76-0251F59AF6BF}" type="sibTrans" cxnId="{4596C9E3-8B96-45B6-97DB-F7448B5FC12B}">
      <dgm:prSet/>
      <dgm:spPr/>
      <dgm:t>
        <a:bodyPr/>
        <a:lstStyle/>
        <a:p>
          <a:endParaRPr lang="en-US"/>
        </a:p>
      </dgm:t>
    </dgm:pt>
    <dgm:pt modelId="{991E1756-78EA-4775-AD7E-F0F4B94AA18A}">
      <dgm:prSet custT="1"/>
      <dgm:spPr/>
      <dgm:t>
        <a:bodyPr/>
        <a:lstStyle/>
        <a:p>
          <a:r>
            <a:rPr lang="en-US" sz="1600" dirty="0" smtClean="0"/>
            <a:t>Databases, files, directories, log files, backups, etc.</a:t>
          </a:r>
        </a:p>
      </dgm:t>
    </dgm:pt>
    <dgm:pt modelId="{7B6CAFA2-C5AB-47B7-8C9C-D75306668D72}" type="parTrans" cxnId="{9D8EA6C9-9EDA-40BA-9C92-BE436717950A}">
      <dgm:prSet/>
      <dgm:spPr/>
      <dgm:t>
        <a:bodyPr/>
        <a:lstStyle/>
        <a:p>
          <a:endParaRPr lang="en-US"/>
        </a:p>
      </dgm:t>
    </dgm:pt>
    <dgm:pt modelId="{46B39D4E-647C-4C9B-A6F1-BEB9F048FE98}" type="sibTrans" cxnId="{9D8EA6C9-9EDA-40BA-9C92-BE436717950A}">
      <dgm:prSet/>
      <dgm:spPr/>
      <dgm:t>
        <a:bodyPr/>
        <a:lstStyle/>
        <a:p>
          <a:endParaRPr lang="en-US"/>
        </a:p>
      </dgm:t>
    </dgm:pt>
    <dgm:pt modelId="{BB292E58-F149-430D-8FE8-B71FFEBF5E34}">
      <dgm:prSet/>
      <dgm:spPr/>
      <dgm:t>
        <a:bodyPr/>
        <a:lstStyle/>
        <a:p>
          <a:r>
            <a:rPr lang="en-US" sz="1800" dirty="0" smtClean="0"/>
            <a:t>Failure to properly protect this data in every location</a:t>
          </a:r>
        </a:p>
      </dgm:t>
    </dgm:pt>
    <dgm:pt modelId="{C8C6ECBC-8D62-4572-984B-F2BFF61551AE}" type="parTrans" cxnId="{FCD89509-A8DB-4ECC-AFF4-9B5641F211D3}">
      <dgm:prSet/>
      <dgm:spPr/>
      <dgm:t>
        <a:bodyPr/>
        <a:lstStyle/>
        <a:p>
          <a:endParaRPr lang="en-US"/>
        </a:p>
      </dgm:t>
    </dgm:pt>
    <dgm:pt modelId="{45D887B3-F91D-4E29-A413-C940E0B438AE}" type="sibTrans" cxnId="{FCD89509-A8DB-4ECC-AFF4-9B5641F211D3}">
      <dgm:prSet/>
      <dgm:spPr/>
      <dgm:t>
        <a:bodyPr/>
        <a:lstStyle/>
        <a:p>
          <a:endParaRPr lang="en-US"/>
        </a:p>
      </dgm:t>
    </dgm:pt>
    <dgm:pt modelId="{B8F058C8-6164-4DB0-BD5C-B1A76520F5AA}">
      <dgm:prSet custT="1"/>
      <dgm:spPr>
        <a:solidFill>
          <a:schemeClr val="accent2"/>
        </a:solidFill>
      </dgm:spPr>
      <dgm:t>
        <a:bodyPr/>
        <a:lstStyle/>
        <a:p>
          <a:r>
            <a:rPr lang="en-US" sz="2000" dirty="0" smtClean="0"/>
            <a:t>Typical Impact</a:t>
          </a:r>
          <a:endParaRPr lang="en-US" sz="2200" dirty="0" smtClean="0"/>
        </a:p>
      </dgm:t>
    </dgm:pt>
    <dgm:pt modelId="{AA77EDE0-881C-423F-91BF-60760B685333}" type="parTrans" cxnId="{B38349C7-4DB2-4C7B-A69E-DA27F3663BBB}">
      <dgm:prSet/>
      <dgm:spPr/>
      <dgm:t>
        <a:bodyPr/>
        <a:lstStyle/>
        <a:p>
          <a:endParaRPr lang="en-US"/>
        </a:p>
      </dgm:t>
    </dgm:pt>
    <dgm:pt modelId="{FD576F5A-61C5-4D9F-95F6-AE1FBD4C4E74}" type="sibTrans" cxnId="{B38349C7-4DB2-4C7B-A69E-DA27F3663BBB}">
      <dgm:prSet/>
      <dgm:spPr/>
      <dgm:t>
        <a:bodyPr/>
        <a:lstStyle/>
        <a:p>
          <a:endParaRPr lang="en-US"/>
        </a:p>
      </dgm:t>
    </dgm:pt>
    <dgm:pt modelId="{0500ADBD-F6DF-4F8E-B779-AAAF2EF01D9F}">
      <dgm:prSet/>
      <dgm:spPr/>
      <dgm:t>
        <a:bodyPr/>
        <a:lstStyle/>
        <a:p>
          <a:r>
            <a:rPr lang="en-US" sz="1700" dirty="0" smtClean="0"/>
            <a:t>Attackers access or modify confidential or private information</a:t>
          </a:r>
        </a:p>
      </dgm:t>
    </dgm:pt>
    <dgm:pt modelId="{595F2F23-1CF4-4023-AA01-5EA6160754B6}" type="parTrans" cxnId="{A9454979-A0D3-4A70-B3AC-7601B8F3AF6A}">
      <dgm:prSet/>
      <dgm:spPr/>
      <dgm:t>
        <a:bodyPr/>
        <a:lstStyle/>
        <a:p>
          <a:endParaRPr lang="en-US"/>
        </a:p>
      </dgm:t>
    </dgm:pt>
    <dgm:pt modelId="{E311B22F-86EE-4EFA-8D52-FD5601A548E5}" type="sibTrans" cxnId="{A9454979-A0D3-4A70-B3AC-7601B8F3AF6A}">
      <dgm:prSet/>
      <dgm:spPr/>
      <dgm:t>
        <a:bodyPr/>
        <a:lstStyle/>
        <a:p>
          <a:endParaRPr lang="en-US"/>
        </a:p>
      </dgm:t>
    </dgm:pt>
    <dgm:pt modelId="{70238455-96D5-4080-93C8-6E571C986424}">
      <dgm:prSet/>
      <dgm:spPr/>
      <dgm:t>
        <a:bodyPr/>
        <a:lstStyle/>
        <a:p>
          <a:r>
            <a:rPr lang="en-US" sz="1700" dirty="0" smtClean="0"/>
            <a:t>Attackers extract secrets to use in additional attacks</a:t>
          </a:r>
        </a:p>
      </dgm:t>
    </dgm:pt>
    <dgm:pt modelId="{C1DECA91-F3E1-4328-8EC6-BBB912AC23F3}" type="parTrans" cxnId="{299AB85E-9A5F-457E-AC2E-AE60A2E62C06}">
      <dgm:prSet/>
      <dgm:spPr/>
      <dgm:t>
        <a:bodyPr/>
        <a:lstStyle/>
        <a:p>
          <a:endParaRPr lang="en-US"/>
        </a:p>
      </dgm:t>
    </dgm:pt>
    <dgm:pt modelId="{FB912107-E92D-4892-B9A6-33EB4F3C7965}" type="sibTrans" cxnId="{299AB85E-9A5F-457E-AC2E-AE60A2E62C06}">
      <dgm:prSet/>
      <dgm:spPr/>
      <dgm:t>
        <a:bodyPr/>
        <a:lstStyle/>
        <a:p>
          <a:endParaRPr lang="en-US"/>
        </a:p>
      </dgm:t>
    </dgm:pt>
    <dgm:pt modelId="{1BC3FE82-8400-4310-BCE8-6C6354E97714}">
      <dgm:prSet/>
      <dgm:spPr/>
      <dgm:t>
        <a:bodyPr/>
        <a:lstStyle/>
        <a:p>
          <a:r>
            <a:rPr lang="en-US" sz="1700" dirty="0" smtClean="0"/>
            <a:t>Company embarrassment, customer dissatisfaction, and loss of trust</a:t>
          </a:r>
        </a:p>
      </dgm:t>
    </dgm:pt>
    <dgm:pt modelId="{9B241693-5C24-4475-B9A1-E5F89F65EFFC}" type="parTrans" cxnId="{2AE6669B-DBE1-46FF-966A-64EBEDD80AF2}">
      <dgm:prSet/>
      <dgm:spPr/>
      <dgm:t>
        <a:bodyPr/>
        <a:lstStyle/>
        <a:p>
          <a:endParaRPr lang="en-US"/>
        </a:p>
      </dgm:t>
    </dgm:pt>
    <dgm:pt modelId="{89CDC1CD-0F79-4DD6-AB1B-959336B76CD1}" type="sibTrans" cxnId="{2AE6669B-DBE1-46FF-966A-64EBEDD80AF2}">
      <dgm:prSet/>
      <dgm:spPr/>
      <dgm:t>
        <a:bodyPr/>
        <a:lstStyle/>
        <a:p>
          <a:endParaRPr lang="en-US"/>
        </a:p>
      </dgm:t>
    </dgm:pt>
    <dgm:pt modelId="{29EA0178-2431-420C-9D07-EEFA4A241159}">
      <dgm:prSet/>
      <dgm:spPr/>
      <dgm:t>
        <a:bodyPr/>
        <a:lstStyle/>
        <a:p>
          <a:r>
            <a:rPr lang="en-US" sz="1700" dirty="0" smtClean="0"/>
            <a:t>Expense of cleaning up the incident, such as forensics, sending apology letters, reissuing thousands of credit cards, providing identity theft insurance</a:t>
          </a:r>
        </a:p>
      </dgm:t>
    </dgm:pt>
    <dgm:pt modelId="{664D258B-2524-4910-9E66-ED8C5EB7694A}" type="parTrans" cxnId="{2E68900B-75ED-44ED-BEC5-DB14C49DE8A9}">
      <dgm:prSet/>
      <dgm:spPr/>
      <dgm:t>
        <a:bodyPr/>
        <a:lstStyle/>
        <a:p>
          <a:endParaRPr lang="en-US"/>
        </a:p>
      </dgm:t>
    </dgm:pt>
    <dgm:pt modelId="{B9988CC9-3104-41FB-9D24-5F837264181A}" type="sibTrans" cxnId="{2E68900B-75ED-44ED-BEC5-DB14C49DE8A9}">
      <dgm:prSet/>
      <dgm:spPr/>
      <dgm:t>
        <a:bodyPr/>
        <a:lstStyle/>
        <a:p>
          <a:endParaRPr lang="en-US"/>
        </a:p>
      </dgm:t>
    </dgm:pt>
    <dgm:pt modelId="{BA084C21-31F3-41D7-A291-7A7A4E7439BE}">
      <dgm:prSet/>
      <dgm:spPr/>
      <dgm:t>
        <a:bodyPr/>
        <a:lstStyle/>
        <a:p>
          <a:r>
            <a:rPr lang="en-US" sz="1700" dirty="0" smtClean="0"/>
            <a:t>Business gets sued and/or fined</a:t>
          </a:r>
        </a:p>
      </dgm:t>
    </dgm:pt>
    <dgm:pt modelId="{A67BB8EC-2332-4FE6-9B81-D4203211B20B}" type="parTrans" cxnId="{EE97A899-E075-48D1-A027-ADB38261D9D5}">
      <dgm:prSet/>
      <dgm:spPr/>
      <dgm:t>
        <a:bodyPr/>
        <a:lstStyle/>
        <a:p>
          <a:endParaRPr lang="en-US"/>
        </a:p>
      </dgm:t>
    </dgm:pt>
    <dgm:pt modelId="{1D613B10-A261-4F09-AB65-ACDE0FDDF4FC}" type="sibTrans" cxnId="{EE97A899-E075-48D1-A027-ADB38261D9D5}">
      <dgm:prSet/>
      <dgm:spPr/>
      <dgm:t>
        <a:bodyPr/>
        <a:lstStyle/>
        <a:p>
          <a:endParaRPr lang="en-US"/>
        </a:p>
      </dgm:t>
    </dgm:pt>
    <dgm:pt modelId="{901F5BA3-84A7-4D4C-8ED6-78C2F687E539}">
      <dgm:prSet custT="1"/>
      <dgm:spPr/>
      <dgm:t>
        <a:bodyPr/>
        <a:lstStyle/>
        <a:p>
          <a:r>
            <a:rPr lang="en-US" sz="1600" dirty="0" err="1" smtClean="0"/>
            <a:t>e.g</a:t>
          </a:r>
          <a:r>
            <a:rPr lang="en-US" sz="1600" dirty="0" smtClean="0"/>
            <a:t>, credit cards, health care records, financial data (yours or your customers)</a:t>
          </a:r>
        </a:p>
      </dgm:t>
    </dgm:pt>
    <dgm:pt modelId="{244CDF5E-E977-435E-B063-83E71BDA5F09}" type="sibTrans" cxnId="{12390967-F5BA-4227-9FB7-54F397AFF534}">
      <dgm:prSet/>
      <dgm:spPr/>
      <dgm:t>
        <a:bodyPr/>
        <a:lstStyle/>
        <a:p>
          <a:endParaRPr lang="en-US"/>
        </a:p>
      </dgm:t>
    </dgm:pt>
    <dgm:pt modelId="{9D36B9DE-3E1F-4A7A-918F-237405C9A5BE}" type="parTrans" cxnId="{12390967-F5BA-4227-9FB7-54F397AFF534}">
      <dgm:prSet/>
      <dgm:spPr/>
      <dgm:t>
        <a:bodyPr/>
        <a:lstStyle/>
        <a:p>
          <a:endParaRPr lang="en-US"/>
        </a:p>
      </dgm:t>
    </dgm:pt>
    <dgm:pt modelId="{AE97D99D-450D-4E77-8F95-0786723BD95A}" type="pres">
      <dgm:prSet presAssocID="{4B4E6F92-2B2A-4B8F-8FAD-0352D52DAF8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A8EFB1-AB20-415E-BA8A-77E4ABA975B9}" type="pres">
      <dgm:prSet presAssocID="{B8D14541-75F2-4D07-8AFC-24F454D493AE}" presName="parentLin" presStyleCnt="0"/>
      <dgm:spPr/>
    </dgm:pt>
    <dgm:pt modelId="{79532BCD-B119-4BA0-82A2-8B78A6E5CD10}" type="pres">
      <dgm:prSet presAssocID="{B8D14541-75F2-4D07-8AFC-24F454D493A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5C1B0F61-0110-42A2-8473-2313298D993C}" type="pres">
      <dgm:prSet presAssocID="{B8D14541-75F2-4D07-8AFC-24F454D493A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AB612C-C253-43AF-886A-E6CB08F10E22}" type="pres">
      <dgm:prSet presAssocID="{B8D14541-75F2-4D07-8AFC-24F454D493AE}" presName="negativeSpace" presStyleCnt="0"/>
      <dgm:spPr/>
    </dgm:pt>
    <dgm:pt modelId="{D755766A-AD1A-4BD8-AF7D-FE5A11A1E61A}" type="pres">
      <dgm:prSet presAssocID="{B8D14541-75F2-4D07-8AFC-24F454D493AE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032C7-415F-4467-9862-0B29ED0F6BCB}" type="pres">
      <dgm:prSet presAssocID="{B26D7020-D5E7-48CE-839F-ADF41DCFA5BD}" presName="spaceBetweenRectangles" presStyleCnt="0"/>
      <dgm:spPr/>
    </dgm:pt>
    <dgm:pt modelId="{20AF8797-D317-4C80-913C-A341A5BA753A}" type="pres">
      <dgm:prSet presAssocID="{B8F058C8-6164-4DB0-BD5C-B1A76520F5AA}" presName="parentLin" presStyleCnt="0"/>
      <dgm:spPr/>
    </dgm:pt>
    <dgm:pt modelId="{A65C7111-7127-4B05-A01C-CD5B20EA9FEA}" type="pres">
      <dgm:prSet presAssocID="{B8F058C8-6164-4DB0-BD5C-B1A76520F5AA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E74937B4-1212-49F2-B1AE-BE62171B1040}" type="pres">
      <dgm:prSet presAssocID="{B8F058C8-6164-4DB0-BD5C-B1A76520F5A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D9A8DF-3E3C-41D0-9234-382A5A644D4C}" type="pres">
      <dgm:prSet presAssocID="{B8F058C8-6164-4DB0-BD5C-B1A76520F5AA}" presName="negativeSpace" presStyleCnt="0"/>
      <dgm:spPr/>
    </dgm:pt>
    <dgm:pt modelId="{1DA5C2A3-D57B-47CF-BECF-2056B3723615}" type="pres">
      <dgm:prSet presAssocID="{B8F058C8-6164-4DB0-BD5C-B1A76520F5AA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454979-A0D3-4A70-B3AC-7601B8F3AF6A}" srcId="{B8F058C8-6164-4DB0-BD5C-B1A76520F5AA}" destId="{0500ADBD-F6DF-4F8E-B779-AAAF2EF01D9F}" srcOrd="0" destOrd="0" parTransId="{595F2F23-1CF4-4023-AA01-5EA6160754B6}" sibTransId="{E311B22F-86EE-4EFA-8D52-FD5601A548E5}"/>
    <dgm:cxn modelId="{2E68900B-75ED-44ED-BEC5-DB14C49DE8A9}" srcId="{B8F058C8-6164-4DB0-BD5C-B1A76520F5AA}" destId="{29EA0178-2431-420C-9D07-EEFA4A241159}" srcOrd="3" destOrd="0" parTransId="{664D258B-2524-4910-9E66-ED8C5EB7694A}" sibTransId="{B9988CC9-3104-41FB-9D24-5F837264181A}"/>
    <dgm:cxn modelId="{9D8EA6C9-9EDA-40BA-9C92-BE436717950A}" srcId="{35B2B8E1-D849-4BDF-8C31-B328D700610B}" destId="{991E1756-78EA-4775-AD7E-F0F4B94AA18A}" srcOrd="0" destOrd="0" parTransId="{7B6CAFA2-C5AB-47B7-8C9C-D75306668D72}" sibTransId="{46B39D4E-647C-4C9B-A6F1-BEB9F048FE98}"/>
    <dgm:cxn modelId="{2AE6669B-DBE1-46FF-966A-64EBEDD80AF2}" srcId="{B8F058C8-6164-4DB0-BD5C-B1A76520F5AA}" destId="{1BC3FE82-8400-4310-BCE8-6C6354E97714}" srcOrd="2" destOrd="0" parTransId="{9B241693-5C24-4475-B9A1-E5F89F65EFFC}" sibTransId="{89CDC1CD-0F79-4DD6-AB1B-959336B76CD1}"/>
    <dgm:cxn modelId="{B38349C7-4DB2-4C7B-A69E-DA27F3663BBB}" srcId="{4B4E6F92-2B2A-4B8F-8FAD-0352D52DAF82}" destId="{B8F058C8-6164-4DB0-BD5C-B1A76520F5AA}" srcOrd="1" destOrd="0" parTransId="{AA77EDE0-881C-423F-91BF-60760B685333}" sibTransId="{FD576F5A-61C5-4D9F-95F6-AE1FBD4C4E74}"/>
    <dgm:cxn modelId="{53F509CA-2E9C-4905-9249-6FCC9AA6ED93}" type="presOf" srcId="{29EA0178-2431-420C-9D07-EEFA4A241159}" destId="{1DA5C2A3-D57B-47CF-BECF-2056B3723615}" srcOrd="0" destOrd="4" presId="urn:microsoft.com/office/officeart/2005/8/layout/list1"/>
    <dgm:cxn modelId="{CA7BF53D-62A2-4078-8240-AC0B0878CBA2}" type="presOf" srcId="{B8F058C8-6164-4DB0-BD5C-B1A76520F5AA}" destId="{A65C7111-7127-4B05-A01C-CD5B20EA9FEA}" srcOrd="0" destOrd="0" presId="urn:microsoft.com/office/officeart/2005/8/layout/list1"/>
    <dgm:cxn modelId="{02061118-C92C-405C-967E-AFE6B42C2945}" type="presOf" srcId="{901F5BA3-84A7-4D4C-8ED6-78C2F687E539}" destId="{1DA5C2A3-D57B-47CF-BECF-2056B3723615}" srcOrd="0" destOrd="1" presId="urn:microsoft.com/office/officeart/2005/8/layout/list1"/>
    <dgm:cxn modelId="{AD4275FC-46C2-4C8A-87E2-001B43EBFD3C}" type="presOf" srcId="{D50E6B80-8F44-405B-A939-928C95B723D6}" destId="{D755766A-AD1A-4BD8-AF7D-FE5A11A1E61A}" srcOrd="0" destOrd="0" presId="urn:microsoft.com/office/officeart/2005/8/layout/list1"/>
    <dgm:cxn modelId="{2664A48D-5576-41A4-93C7-E9723EDB29D1}" type="presOf" srcId="{0500ADBD-F6DF-4F8E-B779-AAAF2EF01D9F}" destId="{1DA5C2A3-D57B-47CF-BECF-2056B3723615}" srcOrd="0" destOrd="0" presId="urn:microsoft.com/office/officeart/2005/8/layout/list1"/>
    <dgm:cxn modelId="{0FADBC41-BACB-4455-A150-7A9AFC024C94}" type="presOf" srcId="{1BC3FE82-8400-4310-BCE8-6C6354E97714}" destId="{1DA5C2A3-D57B-47CF-BECF-2056B3723615}" srcOrd="0" destOrd="3" presId="urn:microsoft.com/office/officeart/2005/8/layout/list1"/>
    <dgm:cxn modelId="{CCE0DB28-4444-4DB2-A09C-42F81E742C34}" type="presOf" srcId="{70238455-96D5-4080-93C8-6E571C986424}" destId="{1DA5C2A3-D57B-47CF-BECF-2056B3723615}" srcOrd="0" destOrd="2" presId="urn:microsoft.com/office/officeart/2005/8/layout/list1"/>
    <dgm:cxn modelId="{4596C9E3-8B96-45B6-97DB-F7448B5FC12B}" srcId="{B8D14541-75F2-4D07-8AFC-24F454D493AE}" destId="{35B2B8E1-D849-4BDF-8C31-B328D700610B}" srcOrd="1" destOrd="0" parTransId="{75F71D5B-14B5-477B-AB27-97AF0B038C88}" sibTransId="{C93AC399-A132-490F-9A76-0251F59AF6BF}"/>
    <dgm:cxn modelId="{A85E93E9-757D-448D-9DE7-E4E5045153E5}" srcId="{4B4E6F92-2B2A-4B8F-8FAD-0352D52DAF82}" destId="{B8D14541-75F2-4D07-8AFC-24F454D493AE}" srcOrd="0" destOrd="0" parTransId="{64D5E0B8-DC34-4404-99E4-BEEAE1E95273}" sibTransId="{B26D7020-D5E7-48CE-839F-ADF41DCFA5BD}"/>
    <dgm:cxn modelId="{9E194834-05C8-4B31-8ADA-7C3EB8ACCA87}" type="presOf" srcId="{B8D14541-75F2-4D07-8AFC-24F454D493AE}" destId="{79532BCD-B119-4BA0-82A2-8B78A6E5CD10}" srcOrd="0" destOrd="0" presId="urn:microsoft.com/office/officeart/2005/8/layout/list1"/>
    <dgm:cxn modelId="{05156BD7-6B3A-48FF-8128-81919E6AD7F8}" type="presOf" srcId="{BA084C21-31F3-41D7-A291-7A7A4E7439BE}" destId="{1DA5C2A3-D57B-47CF-BECF-2056B3723615}" srcOrd="0" destOrd="5" presId="urn:microsoft.com/office/officeart/2005/8/layout/list1"/>
    <dgm:cxn modelId="{B5B3ACDB-47B4-4887-BD83-395B255B906E}" type="presOf" srcId="{35B2B8E1-D849-4BDF-8C31-B328D700610B}" destId="{D755766A-AD1A-4BD8-AF7D-FE5A11A1E61A}" srcOrd="0" destOrd="1" presId="urn:microsoft.com/office/officeart/2005/8/layout/list1"/>
    <dgm:cxn modelId="{22C9F842-A6E8-4FB1-964D-F81D29C9F9F5}" type="presOf" srcId="{4B4E6F92-2B2A-4B8F-8FAD-0352D52DAF82}" destId="{AE97D99D-450D-4E77-8F95-0786723BD95A}" srcOrd="0" destOrd="0" presId="urn:microsoft.com/office/officeart/2005/8/layout/list1"/>
    <dgm:cxn modelId="{19B42ABF-9B87-4B3F-8F28-95FB133A6155}" srcId="{B8D14541-75F2-4D07-8AFC-24F454D493AE}" destId="{D50E6B80-8F44-405B-A939-928C95B723D6}" srcOrd="0" destOrd="0" parTransId="{3B807EA4-9B29-4BF0-B4F0-301BBE70CB4C}" sibTransId="{DA4103ED-C382-4507-B501-6A6782D509B0}"/>
    <dgm:cxn modelId="{063298DA-979E-4CB0-955D-BFB9EB2B1AC8}" type="presOf" srcId="{B8F058C8-6164-4DB0-BD5C-B1A76520F5AA}" destId="{E74937B4-1212-49F2-B1AE-BE62171B1040}" srcOrd="1" destOrd="0" presId="urn:microsoft.com/office/officeart/2005/8/layout/list1"/>
    <dgm:cxn modelId="{8421CD6F-D612-46C1-8537-C1A08B569799}" type="presOf" srcId="{BB292E58-F149-430D-8FE8-B71FFEBF5E34}" destId="{D755766A-AD1A-4BD8-AF7D-FE5A11A1E61A}" srcOrd="0" destOrd="3" presId="urn:microsoft.com/office/officeart/2005/8/layout/list1"/>
    <dgm:cxn modelId="{AD118E04-C923-4FA7-8AC2-B52B7FD0252F}" type="presOf" srcId="{B8D14541-75F2-4D07-8AFC-24F454D493AE}" destId="{5C1B0F61-0110-42A2-8473-2313298D993C}" srcOrd="1" destOrd="0" presId="urn:microsoft.com/office/officeart/2005/8/layout/list1"/>
    <dgm:cxn modelId="{FCD89509-A8DB-4ECC-AFF4-9B5641F211D3}" srcId="{B8D14541-75F2-4D07-8AFC-24F454D493AE}" destId="{BB292E58-F149-430D-8FE8-B71FFEBF5E34}" srcOrd="2" destOrd="0" parTransId="{C8C6ECBC-8D62-4572-984B-F2BFF61551AE}" sibTransId="{45D887B3-F91D-4E29-A413-C940E0B438AE}"/>
    <dgm:cxn modelId="{12390967-F5BA-4227-9FB7-54F397AFF534}" srcId="{0500ADBD-F6DF-4F8E-B779-AAAF2EF01D9F}" destId="{901F5BA3-84A7-4D4C-8ED6-78C2F687E539}" srcOrd="0" destOrd="0" parTransId="{9D36B9DE-3E1F-4A7A-918F-237405C9A5BE}" sibTransId="{244CDF5E-E977-435E-B063-83E71BDA5F09}"/>
    <dgm:cxn modelId="{299AB85E-9A5F-457E-AC2E-AE60A2E62C06}" srcId="{B8F058C8-6164-4DB0-BD5C-B1A76520F5AA}" destId="{70238455-96D5-4080-93C8-6E571C986424}" srcOrd="1" destOrd="0" parTransId="{C1DECA91-F3E1-4328-8EC6-BBB912AC23F3}" sibTransId="{FB912107-E92D-4892-B9A6-33EB4F3C7965}"/>
    <dgm:cxn modelId="{EE97A899-E075-48D1-A027-ADB38261D9D5}" srcId="{B8F058C8-6164-4DB0-BD5C-B1A76520F5AA}" destId="{BA084C21-31F3-41D7-A291-7A7A4E7439BE}" srcOrd="4" destOrd="0" parTransId="{A67BB8EC-2332-4FE6-9B81-D4203211B20B}" sibTransId="{1D613B10-A261-4F09-AB65-ACDE0FDDF4FC}"/>
    <dgm:cxn modelId="{AC49B193-7B59-4EE9-936C-D07ABB0BD623}" type="presOf" srcId="{991E1756-78EA-4775-AD7E-F0F4B94AA18A}" destId="{D755766A-AD1A-4BD8-AF7D-FE5A11A1E61A}" srcOrd="0" destOrd="2" presId="urn:microsoft.com/office/officeart/2005/8/layout/list1"/>
    <dgm:cxn modelId="{8A696822-080C-4D49-9530-4C6F64C294DC}" type="presParOf" srcId="{AE97D99D-450D-4E77-8F95-0786723BD95A}" destId="{23A8EFB1-AB20-415E-BA8A-77E4ABA975B9}" srcOrd="0" destOrd="0" presId="urn:microsoft.com/office/officeart/2005/8/layout/list1"/>
    <dgm:cxn modelId="{EF82F8E5-66A4-4081-8D74-F133720AB3F7}" type="presParOf" srcId="{23A8EFB1-AB20-415E-BA8A-77E4ABA975B9}" destId="{79532BCD-B119-4BA0-82A2-8B78A6E5CD10}" srcOrd="0" destOrd="0" presId="urn:microsoft.com/office/officeart/2005/8/layout/list1"/>
    <dgm:cxn modelId="{54652690-3DF3-4B5E-8161-9DFF6FFFF6FE}" type="presParOf" srcId="{23A8EFB1-AB20-415E-BA8A-77E4ABA975B9}" destId="{5C1B0F61-0110-42A2-8473-2313298D993C}" srcOrd="1" destOrd="0" presId="urn:microsoft.com/office/officeart/2005/8/layout/list1"/>
    <dgm:cxn modelId="{A52698AA-EA80-4949-9279-AD4F12E192BA}" type="presParOf" srcId="{AE97D99D-450D-4E77-8F95-0786723BD95A}" destId="{B2AB612C-C253-43AF-886A-E6CB08F10E22}" srcOrd="1" destOrd="0" presId="urn:microsoft.com/office/officeart/2005/8/layout/list1"/>
    <dgm:cxn modelId="{C73E4096-FF44-4C66-8E92-A005E6BE8C76}" type="presParOf" srcId="{AE97D99D-450D-4E77-8F95-0786723BD95A}" destId="{D755766A-AD1A-4BD8-AF7D-FE5A11A1E61A}" srcOrd="2" destOrd="0" presId="urn:microsoft.com/office/officeart/2005/8/layout/list1"/>
    <dgm:cxn modelId="{5F0DAAB2-8474-4A96-BB28-06D57C6FC723}" type="presParOf" srcId="{AE97D99D-450D-4E77-8F95-0786723BD95A}" destId="{EAB032C7-415F-4467-9862-0B29ED0F6BCB}" srcOrd="3" destOrd="0" presId="urn:microsoft.com/office/officeart/2005/8/layout/list1"/>
    <dgm:cxn modelId="{12A45B29-46A7-4C10-AF18-70254C128086}" type="presParOf" srcId="{AE97D99D-450D-4E77-8F95-0786723BD95A}" destId="{20AF8797-D317-4C80-913C-A341A5BA753A}" srcOrd="4" destOrd="0" presId="urn:microsoft.com/office/officeart/2005/8/layout/list1"/>
    <dgm:cxn modelId="{3EC24303-7B3E-4ED2-A89D-B36FA698E4D9}" type="presParOf" srcId="{20AF8797-D317-4C80-913C-A341A5BA753A}" destId="{A65C7111-7127-4B05-A01C-CD5B20EA9FEA}" srcOrd="0" destOrd="0" presId="urn:microsoft.com/office/officeart/2005/8/layout/list1"/>
    <dgm:cxn modelId="{8AF72E5F-6034-4556-8C27-02750B4D4301}" type="presParOf" srcId="{20AF8797-D317-4C80-913C-A341A5BA753A}" destId="{E74937B4-1212-49F2-B1AE-BE62171B1040}" srcOrd="1" destOrd="0" presId="urn:microsoft.com/office/officeart/2005/8/layout/list1"/>
    <dgm:cxn modelId="{67FA2547-662B-4A89-8D79-C4088295DA95}" type="presParOf" srcId="{AE97D99D-450D-4E77-8F95-0786723BD95A}" destId="{69D9A8DF-3E3C-41D0-9234-382A5A644D4C}" srcOrd="5" destOrd="0" presId="urn:microsoft.com/office/officeart/2005/8/layout/list1"/>
    <dgm:cxn modelId="{689C803C-A9C3-42E5-B74D-4787B9173621}" type="presParOf" srcId="{AE97D99D-450D-4E77-8F95-0786723BD95A}" destId="{1DA5C2A3-D57B-47CF-BECF-2056B372361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87234FC-34C2-4AEC-8F82-4A8E33631598}">
      <dsp:nvSpPr>
        <dsp:cNvPr id="0" name=""/>
        <dsp:cNvSpPr/>
      </dsp:nvSpPr>
      <dsp:spPr>
        <a:xfrm>
          <a:off x="0" y="336457"/>
          <a:ext cx="8839200" cy="7772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020" tIns="437388" rIns="6860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New title is: “The Top 10 Most Critical Web Application Security </a:t>
          </a:r>
          <a:r>
            <a:rPr lang="en-US" sz="1600" u="sng" kern="1200" dirty="0" smtClean="0"/>
            <a:t>Risks</a:t>
          </a:r>
          <a:r>
            <a:rPr lang="en-US" sz="1600" kern="1200" dirty="0" smtClean="0"/>
            <a:t>”</a:t>
          </a:r>
          <a:endParaRPr lang="en-US" sz="1600" kern="1200" dirty="0"/>
        </a:p>
      </dsp:txBody>
      <dsp:txXfrm>
        <a:off x="0" y="336457"/>
        <a:ext cx="8839200" cy="777262"/>
      </dsp:txXfrm>
    </dsp:sp>
    <dsp:sp modelId="{EECC9B0E-3D40-41CE-8C27-DB1AB293F165}">
      <dsp:nvSpPr>
        <dsp:cNvPr id="0" name=""/>
        <dsp:cNvSpPr/>
      </dsp:nvSpPr>
      <dsp:spPr>
        <a:xfrm>
          <a:off x="441960" y="26497"/>
          <a:ext cx="5882646" cy="61992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871" tIns="0" rIns="23387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It’s About </a:t>
          </a:r>
          <a:r>
            <a:rPr lang="en-US" sz="2000" b="1" u="sng" kern="1200" dirty="0" smtClean="0"/>
            <a:t>Risks</a:t>
          </a:r>
          <a:r>
            <a:rPr lang="en-US" sz="2000" b="1" kern="1200" dirty="0" smtClean="0"/>
            <a:t>, Not Just Vulnerabilities</a:t>
          </a:r>
          <a:endParaRPr lang="en-US" sz="2000" b="1" kern="1200" dirty="0"/>
        </a:p>
      </dsp:txBody>
      <dsp:txXfrm>
        <a:off x="441960" y="26497"/>
        <a:ext cx="5882646" cy="619920"/>
      </dsp:txXfrm>
    </dsp:sp>
    <dsp:sp modelId="{30EE8C5C-690F-4BB4-834D-FD3892049F31}">
      <dsp:nvSpPr>
        <dsp:cNvPr id="0" name=""/>
        <dsp:cNvSpPr/>
      </dsp:nvSpPr>
      <dsp:spPr>
        <a:xfrm>
          <a:off x="0" y="1537079"/>
          <a:ext cx="8839200" cy="7772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020" tIns="437388" rIns="6860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Based on the OWASP Risk Rating Methodology, used to prioritize Top 10</a:t>
          </a:r>
          <a:endParaRPr lang="en-US" sz="1600" kern="1200" dirty="0"/>
        </a:p>
      </dsp:txBody>
      <dsp:txXfrm>
        <a:off x="0" y="1537079"/>
        <a:ext cx="8839200" cy="777262"/>
      </dsp:txXfrm>
    </dsp:sp>
    <dsp:sp modelId="{BB7965C2-AA11-47B5-8B03-E09E683DC7B5}">
      <dsp:nvSpPr>
        <dsp:cNvPr id="0" name=""/>
        <dsp:cNvSpPr/>
      </dsp:nvSpPr>
      <dsp:spPr>
        <a:xfrm>
          <a:off x="441960" y="1227119"/>
          <a:ext cx="5882646" cy="61992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871" tIns="0" rIns="23387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OWASP Top 10 Risk Rating Methodology</a:t>
          </a:r>
          <a:endParaRPr lang="en-US" sz="2000" b="1" kern="1200" dirty="0"/>
        </a:p>
      </dsp:txBody>
      <dsp:txXfrm>
        <a:off x="441960" y="1227119"/>
        <a:ext cx="5882646" cy="619920"/>
      </dsp:txXfrm>
    </dsp:sp>
    <dsp:sp modelId="{7098E34F-EAB4-411E-8D19-C05A3F8A6508}">
      <dsp:nvSpPr>
        <dsp:cNvPr id="0" name=""/>
        <dsp:cNvSpPr/>
      </dsp:nvSpPr>
      <dsp:spPr>
        <a:xfrm>
          <a:off x="0" y="2737702"/>
          <a:ext cx="8839200" cy="264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020" tIns="437388" rIns="6860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chemeClr val="tx2"/>
              </a:solidFill>
            </a:rPr>
            <a:t>Added: A6 – Security </a:t>
          </a:r>
          <a:r>
            <a:rPr lang="en-US" sz="1600" b="1" kern="1200" dirty="0" err="1" smtClean="0">
              <a:solidFill>
                <a:schemeClr val="tx2"/>
              </a:solidFill>
            </a:rPr>
            <a:t>Misconfiguration</a:t>
          </a:r>
          <a:endParaRPr lang="en-US" sz="1600" b="1" kern="1200" dirty="0"/>
        </a:p>
        <a:p>
          <a:pPr marL="457200" lvl="2" indent="-114300" algn="l" defTabSz="6223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400" kern="1200" dirty="0" smtClean="0">
              <a:solidFill>
                <a:schemeClr val="tx2"/>
              </a:solidFill>
            </a:rPr>
            <a:t>Was A10 in 2004 Top 10: Insecure Configuration Management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chemeClr val="tx2"/>
              </a:solidFill>
            </a:rPr>
            <a:t>Added: A10 – </a:t>
          </a:r>
          <a:r>
            <a:rPr lang="en-US" sz="1600" b="1" kern="1200" dirty="0" err="1" smtClean="0">
              <a:solidFill>
                <a:schemeClr val="tx2"/>
              </a:solidFill>
            </a:rPr>
            <a:t>Unvalidated</a:t>
          </a:r>
          <a:r>
            <a:rPr lang="en-US" sz="1600" b="1" kern="1200" dirty="0" smtClean="0">
              <a:solidFill>
                <a:schemeClr val="tx2"/>
              </a:solidFill>
            </a:rPr>
            <a:t> Redirects and Forwards</a:t>
          </a:r>
        </a:p>
        <a:p>
          <a:pPr marL="457200" lvl="2" indent="-114300" algn="l" defTabSz="6223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400" kern="1200" dirty="0" smtClean="0">
              <a:solidFill>
                <a:schemeClr val="tx2"/>
              </a:solidFill>
            </a:rPr>
            <a:t>Relatively common and VERY dangerous flaw that is not well known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chemeClr val="tx2"/>
              </a:solidFill>
            </a:rPr>
            <a:t>Removed: A3 – Malicious File Execution</a:t>
          </a:r>
        </a:p>
        <a:p>
          <a:pPr marL="457200" lvl="2" indent="-114300" algn="l" defTabSz="6223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400" kern="1200" dirty="0" smtClean="0">
              <a:solidFill>
                <a:schemeClr val="tx2"/>
              </a:solidFill>
            </a:rPr>
            <a:t>Primarily a PHP flaw that is dropping in prevalence</a:t>
          </a:r>
          <a:endParaRPr lang="en-US" sz="1600" kern="1200" dirty="0" smtClean="0">
            <a:solidFill>
              <a:schemeClr val="tx2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chemeClr val="tx2"/>
              </a:solidFill>
            </a:rPr>
            <a:t>Removed: A6 – Information Leakage and Improper Error Handling</a:t>
          </a:r>
        </a:p>
        <a:p>
          <a:pPr marL="4572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2"/>
              </a:solidFill>
            </a:rPr>
            <a:t>A very prevalent flaw, that does not introduce much risk (normally)</a:t>
          </a:r>
          <a:endParaRPr lang="en-US" sz="1400" kern="1200" dirty="0"/>
        </a:p>
      </dsp:txBody>
      <dsp:txXfrm>
        <a:off x="0" y="2737702"/>
        <a:ext cx="8839200" cy="2646000"/>
      </dsp:txXfrm>
    </dsp:sp>
    <dsp:sp modelId="{25BE8F90-EC86-4FC1-B0D4-0C0B50734FD4}">
      <dsp:nvSpPr>
        <dsp:cNvPr id="0" name=""/>
        <dsp:cNvSpPr/>
      </dsp:nvSpPr>
      <dsp:spPr>
        <a:xfrm>
          <a:off x="441960" y="2427742"/>
          <a:ext cx="5882646" cy="61992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871" tIns="0" rIns="23387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2 Risks Added, 2 Dropped</a:t>
          </a:r>
          <a:endParaRPr lang="en-US" sz="2000" b="1" kern="1200" dirty="0"/>
        </a:p>
      </dsp:txBody>
      <dsp:txXfrm>
        <a:off x="441960" y="2427742"/>
        <a:ext cx="5882646" cy="619920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4FE1C1E-A996-4C6E-81FD-9B6C7C5D15AA}">
      <dsp:nvSpPr>
        <dsp:cNvPr id="0" name=""/>
        <dsp:cNvSpPr/>
      </dsp:nvSpPr>
      <dsp:spPr>
        <a:xfrm>
          <a:off x="0" y="556109"/>
          <a:ext cx="83058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622" tIns="374904" rIns="64462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This is part of enforcing proper “authorization”, along with </a:t>
          </a:r>
          <a:br>
            <a:rPr lang="en-US" sz="1800" kern="1200" dirty="0" smtClean="0"/>
          </a:br>
          <a:r>
            <a:rPr lang="en-US" sz="1800" kern="1200" dirty="0" smtClean="0"/>
            <a:t>A4 – Insecure Direct Object References</a:t>
          </a:r>
        </a:p>
      </dsp:txBody>
      <dsp:txXfrm>
        <a:off x="0" y="556109"/>
        <a:ext cx="8305800" cy="1020600"/>
      </dsp:txXfrm>
    </dsp:sp>
    <dsp:sp modelId="{6C2FA632-2CF5-4117-93CB-769B9CFF34E2}">
      <dsp:nvSpPr>
        <dsp:cNvPr id="0" name=""/>
        <dsp:cNvSpPr/>
      </dsp:nvSpPr>
      <dsp:spPr>
        <a:xfrm>
          <a:off x="415290" y="290429"/>
          <a:ext cx="5814060" cy="53136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758" tIns="0" rIns="21975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How do you protect access to URLs (pages)?</a:t>
          </a:r>
          <a:endParaRPr lang="en-US" sz="1800" kern="1200" dirty="0"/>
        </a:p>
      </dsp:txBody>
      <dsp:txXfrm>
        <a:off x="415290" y="290429"/>
        <a:ext cx="5814060" cy="531360"/>
      </dsp:txXfrm>
    </dsp:sp>
    <dsp:sp modelId="{8BADFEB2-6D9F-4FF6-8A19-62EDB3764F20}">
      <dsp:nvSpPr>
        <dsp:cNvPr id="0" name=""/>
        <dsp:cNvSpPr/>
      </dsp:nvSpPr>
      <dsp:spPr>
        <a:xfrm>
          <a:off x="0" y="1939589"/>
          <a:ext cx="8305800" cy="1332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622" tIns="374904" rIns="64462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Displaying only authorized links and menu choices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This is called presentation layer access control, and doesn’t work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Attacker simply forges direct access to ‘unauthorized’ pages</a:t>
          </a:r>
        </a:p>
      </dsp:txBody>
      <dsp:txXfrm>
        <a:off x="0" y="1939589"/>
        <a:ext cx="8305800" cy="1332450"/>
      </dsp:txXfrm>
    </dsp:sp>
    <dsp:sp modelId="{E99EF9FE-3701-498A-8BA9-D48F9D0B7694}">
      <dsp:nvSpPr>
        <dsp:cNvPr id="0" name=""/>
        <dsp:cNvSpPr/>
      </dsp:nvSpPr>
      <dsp:spPr>
        <a:xfrm>
          <a:off x="415290" y="1673909"/>
          <a:ext cx="5814060" cy="53136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758" tIns="0" rIns="21975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 common mistake …</a:t>
          </a:r>
        </a:p>
      </dsp:txBody>
      <dsp:txXfrm>
        <a:off x="415290" y="1673909"/>
        <a:ext cx="5814060" cy="531360"/>
      </dsp:txXfrm>
    </dsp:sp>
    <dsp:sp modelId="{915708CD-BBB6-4A68-9BC9-DB6571647522}">
      <dsp:nvSpPr>
        <dsp:cNvPr id="0" name=""/>
        <dsp:cNvSpPr/>
      </dsp:nvSpPr>
      <dsp:spPr>
        <a:xfrm>
          <a:off x="0" y="3634920"/>
          <a:ext cx="8305800" cy="1332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622" tIns="374904" rIns="64462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Attackers invoke functions and services they’re not authorized for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Access other user’s accounts and data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Perform privileged actions</a:t>
          </a:r>
        </a:p>
      </dsp:txBody>
      <dsp:txXfrm>
        <a:off x="0" y="3634920"/>
        <a:ext cx="8305800" cy="1332450"/>
      </dsp:txXfrm>
    </dsp:sp>
    <dsp:sp modelId="{FFCB1FAB-F343-4497-9E31-9572963F7F19}">
      <dsp:nvSpPr>
        <dsp:cNvPr id="0" name=""/>
        <dsp:cNvSpPr/>
      </dsp:nvSpPr>
      <dsp:spPr>
        <a:xfrm>
          <a:off x="415290" y="3369240"/>
          <a:ext cx="5814060" cy="53136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758" tIns="0" rIns="21975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Typical Impact</a:t>
          </a:r>
        </a:p>
      </dsp:txBody>
      <dsp:txXfrm>
        <a:off x="415290" y="3369240"/>
        <a:ext cx="5814060" cy="531360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6A96571-BC41-451B-AD1A-D933A62EFD35}">
      <dsp:nvSpPr>
        <dsp:cNvPr id="0" name=""/>
        <dsp:cNvSpPr/>
      </dsp:nvSpPr>
      <dsp:spPr>
        <a:xfrm>
          <a:off x="0" y="369225"/>
          <a:ext cx="8458200" cy="190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450" tIns="458216" rIns="656450" bIns="113792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Failure to identify all sensitive data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Failure to identify all the places that this sensitive data is sent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On the web, to backend databases, to business partners, internal communications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Failure to properly protect this data in every location</a:t>
          </a:r>
        </a:p>
      </dsp:txBody>
      <dsp:txXfrm>
        <a:off x="0" y="369225"/>
        <a:ext cx="8458200" cy="1905750"/>
      </dsp:txXfrm>
    </dsp:sp>
    <dsp:sp modelId="{FA3D2824-F4E6-40BD-9E5A-9E1A65B0DC5C}">
      <dsp:nvSpPr>
        <dsp:cNvPr id="0" name=""/>
        <dsp:cNvSpPr/>
      </dsp:nvSpPr>
      <dsp:spPr>
        <a:xfrm>
          <a:off x="422910" y="44504"/>
          <a:ext cx="5920740" cy="64944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90" tIns="0" rIns="2237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Transmitting sensitive data insecurely</a:t>
          </a:r>
          <a:endParaRPr lang="en-US" sz="2000" kern="1200" dirty="0"/>
        </a:p>
      </dsp:txBody>
      <dsp:txXfrm>
        <a:off x="422910" y="44504"/>
        <a:ext cx="5920740" cy="649440"/>
      </dsp:txXfrm>
    </dsp:sp>
    <dsp:sp modelId="{35E30AFE-27A5-4400-8A49-EA7E99E9329B}">
      <dsp:nvSpPr>
        <dsp:cNvPr id="0" name=""/>
        <dsp:cNvSpPr/>
      </dsp:nvSpPr>
      <dsp:spPr>
        <a:xfrm>
          <a:off x="0" y="2718495"/>
          <a:ext cx="8458200" cy="249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450" tIns="458216" rIns="65645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Attackers access or modify confidential or private information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e.g</a:t>
          </a:r>
          <a:r>
            <a:rPr lang="en-US" sz="1600" kern="1200" dirty="0" smtClean="0"/>
            <a:t>, credit cards, health care records, financial data (yours or your customers)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Attackers extract secrets to use in additional attacks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Company embarrassment, customer dissatisfaction, and loss of trust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Expense of cleaning up the incident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Business gets sued and/or fined</a:t>
          </a:r>
        </a:p>
      </dsp:txBody>
      <dsp:txXfrm>
        <a:off x="0" y="2718495"/>
        <a:ext cx="8458200" cy="2494800"/>
      </dsp:txXfrm>
    </dsp:sp>
    <dsp:sp modelId="{755694C0-0414-4F0E-93CF-C0609002B924}">
      <dsp:nvSpPr>
        <dsp:cNvPr id="0" name=""/>
        <dsp:cNvSpPr/>
      </dsp:nvSpPr>
      <dsp:spPr>
        <a:xfrm>
          <a:off x="422910" y="2393775"/>
          <a:ext cx="5920740" cy="64944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90" tIns="0" rIns="2237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Typical Impact</a:t>
          </a:r>
        </a:p>
      </dsp:txBody>
      <dsp:txXfrm>
        <a:off x="422910" y="2393775"/>
        <a:ext cx="5920740" cy="649440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4F40EA1-93B0-41A9-AB58-A512C231CA02}">
      <dsp:nvSpPr>
        <dsp:cNvPr id="0" name=""/>
        <dsp:cNvSpPr/>
      </dsp:nvSpPr>
      <dsp:spPr>
        <a:xfrm>
          <a:off x="0" y="489075"/>
          <a:ext cx="8763000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106" tIns="374904" rIns="68010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And frequently include user supplied parameters in the destination URL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If they aren’t validated, attacker can send victim to a site of their choice</a:t>
          </a:r>
        </a:p>
      </dsp:txBody>
      <dsp:txXfrm>
        <a:off x="0" y="489075"/>
        <a:ext cx="8763000" cy="1304100"/>
      </dsp:txXfrm>
    </dsp:sp>
    <dsp:sp modelId="{81A8D53A-045C-48B3-8F34-733007B211D3}">
      <dsp:nvSpPr>
        <dsp:cNvPr id="0" name=""/>
        <dsp:cNvSpPr/>
      </dsp:nvSpPr>
      <dsp:spPr>
        <a:xfrm>
          <a:off x="438150" y="225779"/>
          <a:ext cx="6134100" cy="53136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854" tIns="0" rIns="23185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Web application redirects are very common</a:t>
          </a:r>
          <a:endParaRPr lang="en-US" sz="1800" kern="1200" dirty="0"/>
        </a:p>
      </dsp:txBody>
      <dsp:txXfrm>
        <a:off x="438150" y="225779"/>
        <a:ext cx="6134100" cy="531360"/>
      </dsp:txXfrm>
    </dsp:sp>
    <dsp:sp modelId="{283E2ADF-9E12-4337-96DE-E31FAE70CFE0}">
      <dsp:nvSpPr>
        <dsp:cNvPr id="0" name=""/>
        <dsp:cNvSpPr/>
      </dsp:nvSpPr>
      <dsp:spPr>
        <a:xfrm>
          <a:off x="0" y="2158439"/>
          <a:ext cx="8763000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106" tIns="374904" rIns="68010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They internally send the request to a new page in the same application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Sometimes parameters define the target page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If not validated, attacker may be able to use </a:t>
          </a:r>
          <a:r>
            <a:rPr lang="en-US" sz="1800" kern="1200" dirty="0" err="1" smtClean="0"/>
            <a:t>unvalidated</a:t>
          </a:r>
          <a:r>
            <a:rPr lang="en-US" sz="1800" kern="1200" dirty="0" smtClean="0"/>
            <a:t> forward to bypass authentication or authorization checks</a:t>
          </a:r>
        </a:p>
      </dsp:txBody>
      <dsp:txXfrm>
        <a:off x="0" y="2158439"/>
        <a:ext cx="8763000" cy="1587600"/>
      </dsp:txXfrm>
    </dsp:sp>
    <dsp:sp modelId="{113676CA-F308-4C84-A887-F499B3FF5A9B}">
      <dsp:nvSpPr>
        <dsp:cNvPr id="0" name=""/>
        <dsp:cNvSpPr/>
      </dsp:nvSpPr>
      <dsp:spPr>
        <a:xfrm>
          <a:off x="438150" y="1892759"/>
          <a:ext cx="6134100" cy="53136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854" tIns="0" rIns="23185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Forwards (</a:t>
          </a:r>
          <a:r>
            <a:rPr lang="en-US" sz="1400" kern="1200" dirty="0" smtClean="0"/>
            <a:t>aka Transfer in .NET</a:t>
          </a:r>
          <a:r>
            <a:rPr lang="en-US" sz="1800" kern="1200" dirty="0" smtClean="0"/>
            <a:t>) are common too</a:t>
          </a:r>
        </a:p>
      </dsp:txBody>
      <dsp:txXfrm>
        <a:off x="438150" y="1892759"/>
        <a:ext cx="6134100" cy="531360"/>
      </dsp:txXfrm>
    </dsp:sp>
    <dsp:sp modelId="{3EE93D49-400E-44AF-8E6B-7B9430869BBE}">
      <dsp:nvSpPr>
        <dsp:cNvPr id="0" name=""/>
        <dsp:cNvSpPr/>
      </dsp:nvSpPr>
      <dsp:spPr>
        <a:xfrm>
          <a:off x="0" y="4108920"/>
          <a:ext cx="8763000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106" tIns="374904" rIns="68010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Redirect victim to phishing or malware site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Attacker’s request is forwarded past security checks, allowing unauthorized function or data access</a:t>
          </a:r>
          <a:endParaRPr lang="en-US" sz="1800" kern="1200" dirty="0"/>
        </a:p>
      </dsp:txBody>
      <dsp:txXfrm>
        <a:off x="0" y="4108920"/>
        <a:ext cx="8763000" cy="1304100"/>
      </dsp:txXfrm>
    </dsp:sp>
    <dsp:sp modelId="{16705340-0965-4EB0-9C8F-0B8BAEF7B685}">
      <dsp:nvSpPr>
        <dsp:cNvPr id="0" name=""/>
        <dsp:cNvSpPr/>
      </dsp:nvSpPr>
      <dsp:spPr>
        <a:xfrm>
          <a:off x="438150" y="3843240"/>
          <a:ext cx="6134100" cy="53136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854" tIns="0" rIns="23185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Typical Impact</a:t>
          </a:r>
        </a:p>
      </dsp:txBody>
      <dsp:txXfrm>
        <a:off x="438150" y="3843240"/>
        <a:ext cx="6134100" cy="531360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C5E8D77-A450-48C2-8A88-CD223B4541FB}">
      <dsp:nvSpPr>
        <dsp:cNvPr id="0" name=""/>
        <dsp:cNvSpPr/>
      </dsp:nvSpPr>
      <dsp:spPr>
        <a:xfrm>
          <a:off x="0" y="433514"/>
          <a:ext cx="8141345" cy="813483"/>
        </a:xfrm>
        <a:prstGeom prst="roundRect">
          <a:avLst>
            <a:gd name="adj" fmla="val 10000"/>
          </a:avLst>
        </a:prstGeom>
        <a:solidFill>
          <a:srgbClr val="659A2A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FFFF"/>
              </a:solidFill>
              <a:latin typeface="Tahoma"/>
              <a:ea typeface="+mn-ea"/>
              <a:cs typeface="+mn-cs"/>
            </a:rPr>
            <a:t>Custom Enterprise Web Application</a:t>
          </a:r>
          <a:endParaRPr lang="en-US" sz="2400" b="1" kern="1200" dirty="0">
            <a:solidFill>
              <a:srgbClr val="FFFFFF"/>
            </a:solidFill>
            <a:latin typeface="Tahoma"/>
            <a:ea typeface="+mn-ea"/>
            <a:cs typeface="+mn-cs"/>
          </a:endParaRPr>
        </a:p>
      </dsp:txBody>
      <dsp:txXfrm>
        <a:off x="0" y="433514"/>
        <a:ext cx="8141345" cy="813483"/>
      </dsp:txXfrm>
    </dsp:sp>
    <dsp:sp modelId="{B2BCDAB2-FFE4-478F-8E30-EC5D46553CCE}">
      <dsp:nvSpPr>
        <dsp:cNvPr id="0" name=""/>
        <dsp:cNvSpPr/>
      </dsp:nvSpPr>
      <dsp:spPr>
        <a:xfrm>
          <a:off x="0" y="1284636"/>
          <a:ext cx="8125451" cy="757988"/>
        </a:xfrm>
        <a:prstGeom prst="roundRect">
          <a:avLst>
            <a:gd name="adj" fmla="val 10000"/>
          </a:avLst>
        </a:prstGeom>
        <a:solidFill>
          <a:srgbClr val="2D2D8A">
            <a:lumMod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FFFF"/>
              </a:solidFill>
              <a:latin typeface="Tahoma"/>
              <a:ea typeface="+mn-ea"/>
              <a:cs typeface="+mn-cs"/>
            </a:rPr>
            <a:t>OWASP Enterprise Security API</a:t>
          </a:r>
          <a:endParaRPr lang="en-US" sz="2400" b="1" kern="1200" dirty="0">
            <a:solidFill>
              <a:srgbClr val="FFFFFF"/>
            </a:solidFill>
            <a:latin typeface="Tahoma"/>
            <a:ea typeface="+mn-ea"/>
            <a:cs typeface="+mn-cs"/>
          </a:endParaRPr>
        </a:p>
      </dsp:txBody>
      <dsp:txXfrm>
        <a:off x="0" y="1284636"/>
        <a:ext cx="8125451" cy="757988"/>
      </dsp:txXfrm>
    </dsp:sp>
    <dsp:sp modelId="{1310CA2D-92B0-429D-9BF5-B01897562CFE}">
      <dsp:nvSpPr>
        <dsp:cNvPr id="0" name=""/>
        <dsp:cNvSpPr/>
      </dsp:nvSpPr>
      <dsp:spPr>
        <a:xfrm>
          <a:off x="9240" y="2078070"/>
          <a:ext cx="558603" cy="2562070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rgbClr val="FFFFFF"/>
              </a:solidFill>
              <a:latin typeface="Tahoma"/>
              <a:ea typeface="+mn-ea"/>
              <a:cs typeface="+mn-cs"/>
            </a:rPr>
            <a:t>Authenticator</a:t>
          </a:r>
          <a:endParaRPr lang="en-US" sz="1700" b="1" kern="1200" dirty="0">
            <a:solidFill>
              <a:srgbClr val="FFFFFF"/>
            </a:solidFill>
            <a:latin typeface="Tahoma"/>
            <a:ea typeface="+mn-ea"/>
            <a:cs typeface="+mn-cs"/>
          </a:endParaRPr>
        </a:p>
      </dsp:txBody>
      <dsp:txXfrm>
        <a:off x="9240" y="2078070"/>
        <a:ext cx="558603" cy="2562070"/>
      </dsp:txXfrm>
    </dsp:sp>
    <dsp:sp modelId="{1E148C46-ACC1-4792-B37F-63750643FA1A}">
      <dsp:nvSpPr>
        <dsp:cNvPr id="0" name=""/>
        <dsp:cNvSpPr/>
      </dsp:nvSpPr>
      <dsp:spPr>
        <a:xfrm>
          <a:off x="591305" y="2078070"/>
          <a:ext cx="558603" cy="2562070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rgbClr val="FFFFFF"/>
              </a:solidFill>
              <a:latin typeface="Tahoma"/>
              <a:ea typeface="+mn-ea"/>
              <a:cs typeface="+mn-cs"/>
            </a:rPr>
            <a:t>User</a:t>
          </a:r>
          <a:endParaRPr lang="en-US" sz="1700" b="1" kern="1200" dirty="0">
            <a:solidFill>
              <a:srgbClr val="FFFFFF"/>
            </a:solidFill>
            <a:latin typeface="Tahoma"/>
            <a:ea typeface="+mn-ea"/>
            <a:cs typeface="+mn-cs"/>
          </a:endParaRPr>
        </a:p>
      </dsp:txBody>
      <dsp:txXfrm>
        <a:off x="591305" y="2078070"/>
        <a:ext cx="558603" cy="2562070"/>
      </dsp:txXfrm>
    </dsp:sp>
    <dsp:sp modelId="{B7224589-3D84-4F26-B38F-F65CF9D69FE3}">
      <dsp:nvSpPr>
        <dsp:cNvPr id="0" name=""/>
        <dsp:cNvSpPr/>
      </dsp:nvSpPr>
      <dsp:spPr>
        <a:xfrm>
          <a:off x="1173370" y="2078070"/>
          <a:ext cx="558603" cy="2562070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err="1" smtClean="0">
              <a:solidFill>
                <a:srgbClr val="FFFFFF"/>
              </a:solidFill>
              <a:latin typeface="Tahoma"/>
              <a:ea typeface="+mn-ea"/>
              <a:cs typeface="+mn-cs"/>
            </a:rPr>
            <a:t>AccessController</a:t>
          </a:r>
          <a:endParaRPr lang="en-US" sz="1700" b="1" kern="1200" dirty="0">
            <a:solidFill>
              <a:srgbClr val="FFFFFF"/>
            </a:solidFill>
            <a:latin typeface="Tahoma"/>
            <a:ea typeface="+mn-ea"/>
            <a:cs typeface="+mn-cs"/>
          </a:endParaRPr>
        </a:p>
      </dsp:txBody>
      <dsp:txXfrm>
        <a:off x="1173370" y="2078070"/>
        <a:ext cx="558603" cy="2562070"/>
      </dsp:txXfrm>
    </dsp:sp>
    <dsp:sp modelId="{DA047933-D13A-4FC2-82C0-447337779992}">
      <dsp:nvSpPr>
        <dsp:cNvPr id="0" name=""/>
        <dsp:cNvSpPr/>
      </dsp:nvSpPr>
      <dsp:spPr>
        <a:xfrm>
          <a:off x="1755435" y="2078070"/>
          <a:ext cx="558603" cy="2562070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err="1" smtClean="0">
              <a:solidFill>
                <a:srgbClr val="FFFFFF"/>
              </a:solidFill>
              <a:latin typeface="Tahoma"/>
              <a:ea typeface="+mn-ea"/>
              <a:cs typeface="+mn-cs"/>
            </a:rPr>
            <a:t>AccessReferenceMap</a:t>
          </a:r>
          <a:endParaRPr lang="en-US" sz="1700" b="1" kern="1200" dirty="0">
            <a:solidFill>
              <a:srgbClr val="FFFFFF"/>
            </a:solidFill>
            <a:latin typeface="Tahoma"/>
            <a:ea typeface="+mn-ea"/>
            <a:cs typeface="+mn-cs"/>
          </a:endParaRPr>
        </a:p>
      </dsp:txBody>
      <dsp:txXfrm>
        <a:off x="1755435" y="2078070"/>
        <a:ext cx="558603" cy="2562070"/>
      </dsp:txXfrm>
    </dsp:sp>
    <dsp:sp modelId="{EAEDB256-52C4-4E72-98E0-BF8BEF9CBF16}">
      <dsp:nvSpPr>
        <dsp:cNvPr id="0" name=""/>
        <dsp:cNvSpPr/>
      </dsp:nvSpPr>
      <dsp:spPr>
        <a:xfrm>
          <a:off x="2337500" y="2078070"/>
          <a:ext cx="558603" cy="2562070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err="1" smtClean="0">
              <a:solidFill>
                <a:srgbClr val="FFFFFF"/>
              </a:solidFill>
              <a:latin typeface="Tahoma"/>
              <a:ea typeface="+mn-ea"/>
              <a:cs typeface="+mn-cs"/>
            </a:rPr>
            <a:t>Validator</a:t>
          </a:r>
          <a:endParaRPr lang="en-US" sz="1700" b="1" kern="1200" dirty="0">
            <a:solidFill>
              <a:srgbClr val="FFFFFF"/>
            </a:solidFill>
            <a:latin typeface="Tahoma"/>
            <a:ea typeface="+mn-ea"/>
            <a:cs typeface="+mn-cs"/>
          </a:endParaRPr>
        </a:p>
      </dsp:txBody>
      <dsp:txXfrm>
        <a:off x="2337500" y="2078070"/>
        <a:ext cx="558603" cy="2562070"/>
      </dsp:txXfrm>
    </dsp:sp>
    <dsp:sp modelId="{897B20DD-66A0-4F0F-A77B-FBF79348313E}">
      <dsp:nvSpPr>
        <dsp:cNvPr id="0" name=""/>
        <dsp:cNvSpPr/>
      </dsp:nvSpPr>
      <dsp:spPr>
        <a:xfrm>
          <a:off x="2919566" y="2078070"/>
          <a:ext cx="558603" cy="2562070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rgbClr val="FFFFFF"/>
              </a:solidFill>
              <a:latin typeface="Tahoma"/>
              <a:ea typeface="+mn-ea"/>
              <a:cs typeface="+mn-cs"/>
            </a:rPr>
            <a:t>Encoder</a:t>
          </a:r>
          <a:endParaRPr lang="en-US" sz="1700" b="1" kern="1200" dirty="0">
            <a:solidFill>
              <a:srgbClr val="FFFFFF"/>
            </a:solidFill>
            <a:latin typeface="Tahoma"/>
            <a:ea typeface="+mn-ea"/>
            <a:cs typeface="+mn-cs"/>
          </a:endParaRPr>
        </a:p>
      </dsp:txBody>
      <dsp:txXfrm>
        <a:off x="2919566" y="2078070"/>
        <a:ext cx="558603" cy="2562070"/>
      </dsp:txXfrm>
    </dsp:sp>
    <dsp:sp modelId="{C5167C67-47E1-40A4-BEBE-FE2E97251587}">
      <dsp:nvSpPr>
        <dsp:cNvPr id="0" name=""/>
        <dsp:cNvSpPr/>
      </dsp:nvSpPr>
      <dsp:spPr>
        <a:xfrm>
          <a:off x="3501631" y="2078070"/>
          <a:ext cx="558603" cy="2562070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err="1" smtClean="0">
              <a:solidFill>
                <a:srgbClr val="FFFFFF"/>
              </a:solidFill>
              <a:latin typeface="Tahoma"/>
              <a:ea typeface="+mn-ea"/>
              <a:cs typeface="+mn-cs"/>
            </a:rPr>
            <a:t>HTTPUtilities</a:t>
          </a:r>
          <a:endParaRPr lang="en-US" sz="1700" b="1" kern="1200" dirty="0">
            <a:solidFill>
              <a:srgbClr val="FFFFFF"/>
            </a:solidFill>
            <a:latin typeface="Tahoma"/>
            <a:ea typeface="+mn-ea"/>
            <a:cs typeface="+mn-cs"/>
          </a:endParaRPr>
        </a:p>
      </dsp:txBody>
      <dsp:txXfrm>
        <a:off x="3501631" y="2078070"/>
        <a:ext cx="558603" cy="2562070"/>
      </dsp:txXfrm>
    </dsp:sp>
    <dsp:sp modelId="{B16DC942-FBD3-493D-8BB5-1546DB4F6A46}">
      <dsp:nvSpPr>
        <dsp:cNvPr id="0" name=""/>
        <dsp:cNvSpPr/>
      </dsp:nvSpPr>
      <dsp:spPr>
        <a:xfrm>
          <a:off x="4083696" y="2078070"/>
          <a:ext cx="558603" cy="2562070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err="1" smtClean="0">
              <a:solidFill>
                <a:srgbClr val="FFFFFF"/>
              </a:solidFill>
              <a:latin typeface="Tahoma"/>
              <a:ea typeface="+mn-ea"/>
              <a:cs typeface="+mn-cs"/>
            </a:rPr>
            <a:t>Encryptor</a:t>
          </a:r>
          <a:endParaRPr lang="en-US" sz="1700" b="1" kern="1200" dirty="0">
            <a:solidFill>
              <a:srgbClr val="FFFFFF"/>
            </a:solidFill>
            <a:latin typeface="Tahoma"/>
            <a:ea typeface="+mn-ea"/>
            <a:cs typeface="+mn-cs"/>
          </a:endParaRPr>
        </a:p>
      </dsp:txBody>
      <dsp:txXfrm>
        <a:off x="4083696" y="2078070"/>
        <a:ext cx="558603" cy="2562070"/>
      </dsp:txXfrm>
    </dsp:sp>
    <dsp:sp modelId="{1E59F0C6-1250-4508-985F-398145FC6B04}">
      <dsp:nvSpPr>
        <dsp:cNvPr id="0" name=""/>
        <dsp:cNvSpPr/>
      </dsp:nvSpPr>
      <dsp:spPr>
        <a:xfrm>
          <a:off x="4665761" y="2078070"/>
          <a:ext cx="558603" cy="2562070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err="1" smtClean="0">
              <a:solidFill>
                <a:srgbClr val="FFFFFF"/>
              </a:solidFill>
              <a:latin typeface="Tahoma"/>
              <a:ea typeface="+mn-ea"/>
              <a:cs typeface="+mn-cs"/>
            </a:rPr>
            <a:t>EncryptedProperties</a:t>
          </a:r>
          <a:endParaRPr lang="en-US" sz="1700" b="1" kern="1200" dirty="0">
            <a:solidFill>
              <a:srgbClr val="FFFFFF"/>
            </a:solidFill>
            <a:latin typeface="Tahoma"/>
            <a:ea typeface="+mn-ea"/>
            <a:cs typeface="+mn-cs"/>
          </a:endParaRPr>
        </a:p>
      </dsp:txBody>
      <dsp:txXfrm>
        <a:off x="4665761" y="2078070"/>
        <a:ext cx="558603" cy="2562070"/>
      </dsp:txXfrm>
    </dsp:sp>
    <dsp:sp modelId="{DF50857C-7BAD-4B02-A4D8-124ED847A302}">
      <dsp:nvSpPr>
        <dsp:cNvPr id="0" name=""/>
        <dsp:cNvSpPr/>
      </dsp:nvSpPr>
      <dsp:spPr>
        <a:xfrm>
          <a:off x="5247827" y="2078070"/>
          <a:ext cx="558603" cy="2562070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rgbClr val="FFFFFF"/>
              </a:solidFill>
              <a:latin typeface="Tahoma"/>
              <a:ea typeface="+mn-ea"/>
              <a:cs typeface="+mn-cs"/>
            </a:rPr>
            <a:t>Randomizer</a:t>
          </a:r>
          <a:endParaRPr lang="en-US" sz="1700" b="1" kern="1200" dirty="0">
            <a:solidFill>
              <a:srgbClr val="FFFFFF"/>
            </a:solidFill>
            <a:latin typeface="Tahoma"/>
            <a:ea typeface="+mn-ea"/>
            <a:cs typeface="+mn-cs"/>
          </a:endParaRPr>
        </a:p>
      </dsp:txBody>
      <dsp:txXfrm>
        <a:off x="5247827" y="2078070"/>
        <a:ext cx="558603" cy="2562070"/>
      </dsp:txXfrm>
    </dsp:sp>
    <dsp:sp modelId="{AC7CE723-C373-48E7-9DB5-D9191F379A86}">
      <dsp:nvSpPr>
        <dsp:cNvPr id="0" name=""/>
        <dsp:cNvSpPr/>
      </dsp:nvSpPr>
      <dsp:spPr>
        <a:xfrm>
          <a:off x="5829892" y="2078070"/>
          <a:ext cx="558603" cy="2562070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rgbClr val="FFFFFF"/>
              </a:solidFill>
              <a:latin typeface="Tahoma"/>
              <a:ea typeface="+mn-ea"/>
              <a:cs typeface="+mn-cs"/>
            </a:rPr>
            <a:t>Exception Handling</a:t>
          </a:r>
          <a:endParaRPr lang="en-US" sz="1700" b="1" kern="1200" dirty="0">
            <a:solidFill>
              <a:srgbClr val="FFFFFF"/>
            </a:solidFill>
            <a:latin typeface="Tahoma"/>
            <a:ea typeface="+mn-ea"/>
            <a:cs typeface="+mn-cs"/>
          </a:endParaRPr>
        </a:p>
      </dsp:txBody>
      <dsp:txXfrm>
        <a:off x="5829892" y="2078070"/>
        <a:ext cx="558603" cy="2562070"/>
      </dsp:txXfrm>
    </dsp:sp>
    <dsp:sp modelId="{46E4D9A1-3176-43A4-85E6-FC1242530567}">
      <dsp:nvSpPr>
        <dsp:cNvPr id="0" name=""/>
        <dsp:cNvSpPr/>
      </dsp:nvSpPr>
      <dsp:spPr>
        <a:xfrm>
          <a:off x="6411957" y="2078070"/>
          <a:ext cx="558603" cy="2562070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rgbClr val="FFFFFF"/>
              </a:solidFill>
              <a:latin typeface="Tahoma"/>
              <a:ea typeface="+mn-ea"/>
              <a:cs typeface="+mn-cs"/>
            </a:rPr>
            <a:t>Logger</a:t>
          </a:r>
          <a:endParaRPr lang="en-US" sz="1700" b="1" kern="1200" dirty="0">
            <a:solidFill>
              <a:srgbClr val="FFFFFF"/>
            </a:solidFill>
            <a:latin typeface="Tahoma"/>
            <a:ea typeface="+mn-ea"/>
            <a:cs typeface="+mn-cs"/>
          </a:endParaRPr>
        </a:p>
      </dsp:txBody>
      <dsp:txXfrm>
        <a:off x="6411957" y="2078070"/>
        <a:ext cx="558603" cy="2562070"/>
      </dsp:txXfrm>
    </dsp:sp>
    <dsp:sp modelId="{641D1ABE-D6AD-4DF0-B338-9F9A3F75D0CE}">
      <dsp:nvSpPr>
        <dsp:cNvPr id="0" name=""/>
        <dsp:cNvSpPr/>
      </dsp:nvSpPr>
      <dsp:spPr>
        <a:xfrm>
          <a:off x="6994022" y="2078070"/>
          <a:ext cx="558603" cy="2562070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err="1" smtClean="0">
              <a:solidFill>
                <a:srgbClr val="FFFFFF"/>
              </a:solidFill>
              <a:latin typeface="Tahoma"/>
              <a:ea typeface="+mn-ea"/>
              <a:cs typeface="+mn-cs"/>
            </a:rPr>
            <a:t>IntrusionDetector</a:t>
          </a:r>
          <a:endParaRPr lang="en-US" sz="1700" b="1" kern="1200" dirty="0">
            <a:solidFill>
              <a:srgbClr val="FFFFFF"/>
            </a:solidFill>
            <a:latin typeface="Tahoma"/>
            <a:ea typeface="+mn-ea"/>
            <a:cs typeface="+mn-cs"/>
          </a:endParaRPr>
        </a:p>
      </dsp:txBody>
      <dsp:txXfrm>
        <a:off x="6994022" y="2078070"/>
        <a:ext cx="558603" cy="2562070"/>
      </dsp:txXfrm>
    </dsp:sp>
    <dsp:sp modelId="{8A6F70EB-27B4-498A-8E23-E74FEB0DE387}">
      <dsp:nvSpPr>
        <dsp:cNvPr id="0" name=""/>
        <dsp:cNvSpPr/>
      </dsp:nvSpPr>
      <dsp:spPr>
        <a:xfrm>
          <a:off x="7576088" y="2078070"/>
          <a:ext cx="558603" cy="2562070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err="1" smtClean="0">
              <a:solidFill>
                <a:srgbClr val="FFFFFF"/>
              </a:solidFill>
              <a:latin typeface="Tahoma"/>
              <a:ea typeface="+mn-ea"/>
              <a:cs typeface="+mn-cs"/>
            </a:rPr>
            <a:t>SecurityConfiguration</a:t>
          </a:r>
          <a:endParaRPr lang="en-US" sz="1700" b="1" kern="1200" dirty="0">
            <a:solidFill>
              <a:srgbClr val="FFFFFF"/>
            </a:solidFill>
            <a:latin typeface="Tahoma"/>
            <a:ea typeface="+mn-ea"/>
            <a:cs typeface="+mn-cs"/>
          </a:endParaRPr>
        </a:p>
      </dsp:txBody>
      <dsp:txXfrm>
        <a:off x="7576088" y="2078070"/>
        <a:ext cx="558603" cy="256207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D2E9B06-A06B-443C-83A3-58564550A9C4}">
      <dsp:nvSpPr>
        <dsp:cNvPr id="0" name=""/>
        <dsp:cNvSpPr/>
      </dsp:nvSpPr>
      <dsp:spPr>
        <a:xfrm>
          <a:off x="2611" y="397222"/>
          <a:ext cx="2072133" cy="1243280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800" b="1" i="0" u="none" strike="noStrike" kern="1200" cap="none" spc="0" normalizeH="0" baseline="0" noProof="0" dirty="0" smtClean="0">
              <a:ln/>
              <a:effectLst/>
              <a:uLnTx/>
              <a:uFillTx/>
              <a:latin typeface="+mn-lt"/>
            </a:rPr>
            <a:t>A1: Injection</a:t>
          </a:r>
          <a:endParaRPr lang="en-US" sz="1800" b="1" kern="1200" dirty="0"/>
        </a:p>
      </dsp:txBody>
      <dsp:txXfrm>
        <a:off x="2611" y="397222"/>
        <a:ext cx="2072133" cy="1243280"/>
      </dsp:txXfrm>
    </dsp:sp>
    <dsp:sp modelId="{BA79777C-83D7-4A20-8C72-9B06E33970B3}">
      <dsp:nvSpPr>
        <dsp:cNvPr id="0" name=""/>
        <dsp:cNvSpPr/>
      </dsp:nvSpPr>
      <dsp:spPr>
        <a:xfrm>
          <a:off x="2281959" y="397222"/>
          <a:ext cx="2072133" cy="1243280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800" b="1" i="0" u="none" strike="noStrike" kern="1200" cap="none" spc="0" normalizeH="0" baseline="0" noProof="0" dirty="0" smtClean="0">
              <a:ln/>
              <a:effectLst/>
              <a:uLnTx/>
              <a:uFillTx/>
              <a:latin typeface="+mn-lt"/>
            </a:rPr>
            <a:t>A2: Cross-Site Scripting (XSS)</a:t>
          </a:r>
          <a:endParaRPr lang="en-US" sz="1800" b="1" kern="1200" dirty="0"/>
        </a:p>
      </dsp:txBody>
      <dsp:txXfrm>
        <a:off x="2281959" y="397222"/>
        <a:ext cx="2072133" cy="1243280"/>
      </dsp:txXfrm>
    </dsp:sp>
    <dsp:sp modelId="{049F4145-C84A-42C6-8C4A-A73F5D1F13B1}">
      <dsp:nvSpPr>
        <dsp:cNvPr id="0" name=""/>
        <dsp:cNvSpPr/>
      </dsp:nvSpPr>
      <dsp:spPr>
        <a:xfrm>
          <a:off x="4557929" y="399808"/>
          <a:ext cx="2072133" cy="1243280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800" b="1" i="0" u="none" strike="noStrike" kern="1200" cap="none" spc="0" normalizeH="0" baseline="0" noProof="0" dirty="0" smtClean="0">
              <a:ln/>
              <a:effectLst/>
              <a:uLnTx/>
              <a:uFillTx/>
              <a:latin typeface="+mn-lt"/>
            </a:rPr>
            <a:t>A3: </a:t>
          </a:r>
          <a:r>
            <a:rPr lang="en-US" altLang="ja-JP" sz="1800" b="1" kern="1200" dirty="0" smtClean="0">
              <a:ea typeface="ＭＳ Ｐゴシック" pitchFamily="1" charset="-128"/>
            </a:rPr>
            <a:t>Broken Authentication and Session Management</a:t>
          </a:r>
          <a:endParaRPr kumimoji="0" lang="en-US" sz="1800" b="1" i="0" u="none" strike="noStrike" kern="1200" cap="none" spc="0" normalizeH="0" baseline="0" noProof="0" dirty="0" smtClean="0">
            <a:ln/>
            <a:effectLst/>
            <a:uLnTx/>
            <a:uFillTx/>
            <a:latin typeface="+mn-lt"/>
          </a:endParaRPr>
        </a:p>
      </dsp:txBody>
      <dsp:txXfrm>
        <a:off x="4557929" y="399808"/>
        <a:ext cx="2072133" cy="1243280"/>
      </dsp:txXfrm>
    </dsp:sp>
    <dsp:sp modelId="{C3E7A39C-1CAB-4280-9674-550D9EBD3664}">
      <dsp:nvSpPr>
        <dsp:cNvPr id="0" name=""/>
        <dsp:cNvSpPr/>
      </dsp:nvSpPr>
      <dsp:spPr>
        <a:xfrm>
          <a:off x="6840654" y="383148"/>
          <a:ext cx="2072133" cy="1243280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800" b="1" i="0" u="none" strike="noStrike" kern="1200" cap="none" spc="0" normalizeH="0" baseline="0" noProof="0" dirty="0" smtClean="0">
              <a:ln/>
              <a:effectLst/>
              <a:uLnTx/>
              <a:uFillTx/>
              <a:latin typeface="+mn-lt"/>
            </a:rPr>
            <a:t>A4: </a:t>
          </a:r>
          <a:r>
            <a:rPr kumimoji="0" lang="en-US" altLang="ja-JP" sz="1800" b="1" i="0" u="none" strike="noStrike" kern="1200" cap="none" spc="0" normalizeH="0" baseline="0" noProof="0" dirty="0" smtClean="0">
              <a:ln/>
              <a:effectLst/>
              <a:uLnTx/>
              <a:uFillTx/>
              <a:latin typeface="+mn-lt"/>
              <a:ea typeface="ＭＳ Ｐゴシック" pitchFamily="1" charset="-128"/>
            </a:rPr>
            <a:t>Insecure Direct Object References </a:t>
          </a:r>
          <a:endParaRPr kumimoji="0" lang="en-US" sz="1800" b="1" i="0" u="none" strike="noStrike" kern="1200" cap="none" spc="0" normalizeH="0" baseline="0" noProof="0" dirty="0" smtClean="0">
            <a:ln/>
            <a:effectLst/>
            <a:uLnTx/>
            <a:uFillTx/>
            <a:latin typeface="+mn-lt"/>
          </a:endParaRPr>
        </a:p>
      </dsp:txBody>
      <dsp:txXfrm>
        <a:off x="6840654" y="383148"/>
        <a:ext cx="2072133" cy="1243280"/>
      </dsp:txXfrm>
    </dsp:sp>
    <dsp:sp modelId="{E75F8F30-3FA0-429A-A777-BC11F620C600}">
      <dsp:nvSpPr>
        <dsp:cNvPr id="0" name=""/>
        <dsp:cNvSpPr/>
      </dsp:nvSpPr>
      <dsp:spPr>
        <a:xfrm>
          <a:off x="2611" y="1847715"/>
          <a:ext cx="2072133" cy="1243280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800" b="1" i="0" u="none" strike="noStrike" kern="1200" cap="none" spc="0" normalizeH="0" baseline="0" noProof="0" dirty="0" smtClean="0">
              <a:ln/>
              <a:effectLst/>
              <a:uLnTx/>
              <a:uFillTx/>
              <a:latin typeface="+mn-lt"/>
            </a:rPr>
            <a:t>A5: </a:t>
          </a:r>
          <a:r>
            <a:rPr kumimoji="0" lang="en-US" altLang="ja-JP" sz="1800" b="1" i="0" u="none" strike="noStrike" kern="1200" cap="none" spc="0" normalizeH="0" baseline="0" noProof="0" dirty="0" smtClean="0">
              <a:ln/>
              <a:effectLst/>
              <a:uLnTx/>
              <a:uFillTx/>
              <a:latin typeface="+mn-lt"/>
              <a:ea typeface="ＭＳ Ｐゴシック" pitchFamily="1" charset="-128"/>
            </a:rPr>
            <a:t>Cross Site Request Forgery (CSRF) </a:t>
          </a:r>
          <a:endParaRPr kumimoji="0" lang="en-US" sz="1800" b="1" i="0" u="none" strike="noStrike" kern="1200" cap="none" spc="0" normalizeH="0" baseline="0" noProof="0" dirty="0">
            <a:ln/>
            <a:effectLst/>
            <a:uLnTx/>
            <a:uFillTx/>
            <a:latin typeface="+mn-lt"/>
          </a:endParaRPr>
        </a:p>
      </dsp:txBody>
      <dsp:txXfrm>
        <a:off x="2611" y="1847715"/>
        <a:ext cx="2072133" cy="1243280"/>
      </dsp:txXfrm>
    </dsp:sp>
    <dsp:sp modelId="{764C6158-AD60-4271-9C65-2ABDF85CAA50}">
      <dsp:nvSpPr>
        <dsp:cNvPr id="0" name=""/>
        <dsp:cNvSpPr/>
      </dsp:nvSpPr>
      <dsp:spPr>
        <a:xfrm>
          <a:off x="2281959" y="1847715"/>
          <a:ext cx="2072133" cy="1243280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A6: Security </a:t>
          </a:r>
          <a:r>
            <a:rPr lang="en-US" sz="1800" b="1" kern="1200" dirty="0" err="1" smtClean="0"/>
            <a:t>Misconfiguration</a:t>
          </a:r>
          <a:endParaRPr lang="en-US" sz="1800" b="1" kern="1200" dirty="0" smtClean="0"/>
        </a:p>
      </dsp:txBody>
      <dsp:txXfrm>
        <a:off x="2281959" y="1847715"/>
        <a:ext cx="2072133" cy="1243280"/>
      </dsp:txXfrm>
    </dsp:sp>
    <dsp:sp modelId="{EA75EA57-6CCA-4563-87BD-023630ABCFA8}">
      <dsp:nvSpPr>
        <dsp:cNvPr id="0" name=""/>
        <dsp:cNvSpPr/>
      </dsp:nvSpPr>
      <dsp:spPr>
        <a:xfrm>
          <a:off x="4561306" y="1847715"/>
          <a:ext cx="2072133" cy="1243280"/>
        </a:xfrm>
        <a:prstGeom prst="rect">
          <a:avLst/>
        </a:prstGeom>
        <a:gradFill flip="none" rotWithShape="0">
          <a:gsLst>
            <a:gs pos="0">
              <a:srgbClr val="0066CC">
                <a:shade val="30000"/>
                <a:satMod val="115000"/>
              </a:srgbClr>
            </a:gs>
            <a:gs pos="50000">
              <a:srgbClr val="0066CC">
                <a:shade val="67500"/>
                <a:satMod val="115000"/>
              </a:srgbClr>
            </a:gs>
            <a:gs pos="100000">
              <a:srgbClr val="0066CC"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A7: </a:t>
          </a:r>
          <a:r>
            <a:rPr lang="en-US" altLang="ja-JP" sz="1800" b="1" kern="1200" dirty="0" smtClean="0">
              <a:ea typeface="ＭＳ Ｐゴシック" pitchFamily="1" charset="-128"/>
            </a:rPr>
            <a:t>Failure to Restrict URL Access</a:t>
          </a:r>
          <a:endParaRPr lang="en-US" sz="1800" b="1" kern="1200" dirty="0"/>
        </a:p>
      </dsp:txBody>
      <dsp:txXfrm>
        <a:off x="4561306" y="1847715"/>
        <a:ext cx="2072133" cy="1243280"/>
      </dsp:txXfrm>
    </dsp:sp>
    <dsp:sp modelId="{41C906C3-FECE-4AA6-9B2E-E742275892E7}">
      <dsp:nvSpPr>
        <dsp:cNvPr id="0" name=""/>
        <dsp:cNvSpPr/>
      </dsp:nvSpPr>
      <dsp:spPr>
        <a:xfrm>
          <a:off x="6840654" y="1847715"/>
          <a:ext cx="2072133" cy="1243280"/>
        </a:xfrm>
        <a:prstGeom prst="rect">
          <a:avLst/>
        </a:prstGeom>
        <a:gradFill flip="none" rotWithShape="0">
          <a:gsLst>
            <a:gs pos="0">
              <a:srgbClr val="0066CC">
                <a:shade val="30000"/>
                <a:satMod val="115000"/>
              </a:srgbClr>
            </a:gs>
            <a:gs pos="50000">
              <a:srgbClr val="0066CC">
                <a:shade val="67500"/>
                <a:satMod val="115000"/>
              </a:srgbClr>
            </a:gs>
            <a:gs pos="100000">
              <a:srgbClr val="0066CC"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A8: Insecure Cryptographic Storage</a:t>
          </a:r>
          <a:endParaRPr lang="en-US" sz="1800" b="1" kern="1200" dirty="0"/>
        </a:p>
      </dsp:txBody>
      <dsp:txXfrm>
        <a:off x="6840654" y="1847715"/>
        <a:ext cx="2072133" cy="1243280"/>
      </dsp:txXfrm>
    </dsp:sp>
    <dsp:sp modelId="{0E5BD108-059F-48AE-801C-18529182DE42}">
      <dsp:nvSpPr>
        <dsp:cNvPr id="0" name=""/>
        <dsp:cNvSpPr/>
      </dsp:nvSpPr>
      <dsp:spPr>
        <a:xfrm>
          <a:off x="2281959" y="3298209"/>
          <a:ext cx="2072133" cy="1243280"/>
        </a:xfrm>
        <a:prstGeom prst="rect">
          <a:avLst/>
        </a:prstGeom>
        <a:gradFill flip="none" rotWithShape="0">
          <a:gsLst>
            <a:gs pos="0">
              <a:srgbClr val="0066CC">
                <a:shade val="30000"/>
                <a:satMod val="115000"/>
              </a:srgbClr>
            </a:gs>
            <a:gs pos="50000">
              <a:srgbClr val="0066CC">
                <a:shade val="67500"/>
                <a:satMod val="115000"/>
              </a:srgbClr>
            </a:gs>
            <a:gs pos="100000">
              <a:srgbClr val="0066CC"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800" b="1" kern="1200" dirty="0" smtClean="0">
              <a:ea typeface="ＭＳ Ｐゴシック" pitchFamily="1" charset="-128"/>
            </a:rPr>
            <a:t>A9: </a:t>
          </a:r>
          <a:r>
            <a:rPr lang="en-US" sz="1800" b="1" i="0" u="none" kern="1200" dirty="0" smtClean="0"/>
            <a:t>Insufficient Transport Layer Protection</a:t>
          </a:r>
          <a:endParaRPr lang="en-US" sz="1800" b="1" kern="1200" dirty="0"/>
        </a:p>
      </dsp:txBody>
      <dsp:txXfrm>
        <a:off x="2281959" y="3298209"/>
        <a:ext cx="2072133" cy="1243280"/>
      </dsp:txXfrm>
    </dsp:sp>
    <dsp:sp modelId="{AB8EC8CA-2DD9-43B0-BAC8-DBF5D6A86196}">
      <dsp:nvSpPr>
        <dsp:cNvPr id="0" name=""/>
        <dsp:cNvSpPr/>
      </dsp:nvSpPr>
      <dsp:spPr>
        <a:xfrm>
          <a:off x="4561306" y="3298209"/>
          <a:ext cx="2072133" cy="1243280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A10: </a:t>
          </a:r>
          <a:r>
            <a:rPr lang="en-US" altLang="ja-JP" sz="1800" b="1" kern="1200" dirty="0" err="1" smtClean="0">
              <a:ea typeface="ＭＳ Ｐゴシック" pitchFamily="1" charset="-128"/>
            </a:rPr>
            <a:t>Unvalidated</a:t>
          </a:r>
          <a:r>
            <a:rPr lang="en-US" altLang="ja-JP" sz="1800" b="1" kern="1200" dirty="0" smtClean="0">
              <a:ea typeface="ＭＳ Ｐゴシック" pitchFamily="1" charset="-128"/>
            </a:rPr>
            <a:t> Redirects and Forwards</a:t>
          </a:r>
          <a:endParaRPr lang="en-US" sz="1800" b="1" kern="1200" dirty="0"/>
        </a:p>
      </dsp:txBody>
      <dsp:txXfrm>
        <a:off x="4561306" y="3298209"/>
        <a:ext cx="2072133" cy="124328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659F99F-B4F5-4C58-A467-AD73CAE6EC61}">
      <dsp:nvSpPr>
        <dsp:cNvPr id="0" name=""/>
        <dsp:cNvSpPr/>
      </dsp:nvSpPr>
      <dsp:spPr>
        <a:xfrm>
          <a:off x="0" y="335639"/>
          <a:ext cx="807720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333248" rIns="62688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Tricking an application into including unintended commands in the data sent to an interpreter</a:t>
          </a:r>
        </a:p>
      </dsp:txBody>
      <dsp:txXfrm>
        <a:off x="0" y="335639"/>
        <a:ext cx="8077200" cy="907200"/>
      </dsp:txXfrm>
    </dsp:sp>
    <dsp:sp modelId="{94FB6206-372C-425F-9829-D5D30F9CA07E}">
      <dsp:nvSpPr>
        <dsp:cNvPr id="0" name=""/>
        <dsp:cNvSpPr/>
      </dsp:nvSpPr>
      <dsp:spPr>
        <a:xfrm>
          <a:off x="403860" y="99479"/>
          <a:ext cx="5654040" cy="47232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Injection means…</a:t>
          </a:r>
          <a:endParaRPr lang="en-US" sz="1600" kern="1200" dirty="0"/>
        </a:p>
      </dsp:txBody>
      <dsp:txXfrm>
        <a:off x="403860" y="99479"/>
        <a:ext cx="5654040" cy="472320"/>
      </dsp:txXfrm>
    </dsp:sp>
    <dsp:sp modelId="{04799F29-2223-4CE7-9075-60D9BACB9C11}">
      <dsp:nvSpPr>
        <dsp:cNvPr id="0" name=""/>
        <dsp:cNvSpPr/>
      </dsp:nvSpPr>
      <dsp:spPr>
        <a:xfrm>
          <a:off x="0" y="1565399"/>
          <a:ext cx="80772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333248" rIns="62688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Take strings and interpret them as commands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SQL, OS Shell, LDAP, </a:t>
          </a:r>
          <a:r>
            <a:rPr lang="en-US" sz="1600" kern="1200" dirty="0" err="1" smtClean="0"/>
            <a:t>XPath</a:t>
          </a:r>
          <a:r>
            <a:rPr lang="en-US" sz="1600" kern="1200" dirty="0" smtClean="0"/>
            <a:t>, Hibernate, etc…</a:t>
          </a:r>
        </a:p>
      </dsp:txBody>
      <dsp:txXfrm>
        <a:off x="0" y="1565399"/>
        <a:ext cx="8077200" cy="932400"/>
      </dsp:txXfrm>
    </dsp:sp>
    <dsp:sp modelId="{68EF5B30-57B1-4A5F-9D1B-2F632ADB504A}">
      <dsp:nvSpPr>
        <dsp:cNvPr id="0" name=""/>
        <dsp:cNvSpPr/>
      </dsp:nvSpPr>
      <dsp:spPr>
        <a:xfrm>
          <a:off x="403860" y="1329239"/>
          <a:ext cx="5654040" cy="47232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Interpreters…</a:t>
          </a:r>
        </a:p>
      </dsp:txBody>
      <dsp:txXfrm>
        <a:off x="403860" y="1329239"/>
        <a:ext cx="5654040" cy="472320"/>
      </dsp:txXfrm>
    </dsp:sp>
    <dsp:sp modelId="{1A5563CE-4F3E-4F63-BBD4-35F1C512B2C7}">
      <dsp:nvSpPr>
        <dsp:cNvPr id="0" name=""/>
        <dsp:cNvSpPr/>
      </dsp:nvSpPr>
      <dsp:spPr>
        <a:xfrm>
          <a:off x="0" y="2820359"/>
          <a:ext cx="80772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333248" rIns="62688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Many applications still susceptible (really don’t know why)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Even though it’s usually very simple to avoid</a:t>
          </a:r>
        </a:p>
      </dsp:txBody>
      <dsp:txXfrm>
        <a:off x="0" y="2820359"/>
        <a:ext cx="8077200" cy="932400"/>
      </dsp:txXfrm>
    </dsp:sp>
    <dsp:sp modelId="{A840093C-7916-46CF-BB35-A305A6DBEF8B}">
      <dsp:nvSpPr>
        <dsp:cNvPr id="0" name=""/>
        <dsp:cNvSpPr/>
      </dsp:nvSpPr>
      <dsp:spPr>
        <a:xfrm>
          <a:off x="403860" y="2584199"/>
          <a:ext cx="5654040" cy="47232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SQL injection is still quite common</a:t>
          </a:r>
        </a:p>
      </dsp:txBody>
      <dsp:txXfrm>
        <a:off x="403860" y="2584199"/>
        <a:ext cx="5654040" cy="472320"/>
      </dsp:txXfrm>
    </dsp:sp>
    <dsp:sp modelId="{2CE58D8E-C49B-4FDE-8004-E0949DB9DFE4}">
      <dsp:nvSpPr>
        <dsp:cNvPr id="0" name=""/>
        <dsp:cNvSpPr/>
      </dsp:nvSpPr>
      <dsp:spPr>
        <a:xfrm>
          <a:off x="0" y="4075320"/>
          <a:ext cx="8077200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333248" rIns="62688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Usually severe. Entire database can usually be read or modified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May also allow full database schema, or account access, or even OS level access</a:t>
          </a:r>
        </a:p>
      </dsp:txBody>
      <dsp:txXfrm>
        <a:off x="0" y="4075320"/>
        <a:ext cx="8077200" cy="1159200"/>
      </dsp:txXfrm>
    </dsp:sp>
    <dsp:sp modelId="{6EDA3725-04A2-4FC9-8283-13D3C50CCEFE}">
      <dsp:nvSpPr>
        <dsp:cNvPr id="0" name=""/>
        <dsp:cNvSpPr/>
      </dsp:nvSpPr>
      <dsp:spPr>
        <a:xfrm>
          <a:off x="403860" y="3839160"/>
          <a:ext cx="5654040" cy="47232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Typical Impact</a:t>
          </a:r>
        </a:p>
      </dsp:txBody>
      <dsp:txXfrm>
        <a:off x="403860" y="3839160"/>
        <a:ext cx="5654040" cy="47232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3C7317F-DCB9-42CB-A6A4-CF1577293B7D}">
      <dsp:nvSpPr>
        <dsp:cNvPr id="0" name=""/>
        <dsp:cNvSpPr/>
      </dsp:nvSpPr>
      <dsp:spPr>
        <a:xfrm>
          <a:off x="0" y="297539"/>
          <a:ext cx="8229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33248" rIns="63870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Raw data from attacker is sent to an innocent user’s browser</a:t>
          </a:r>
        </a:p>
      </dsp:txBody>
      <dsp:txXfrm>
        <a:off x="0" y="297539"/>
        <a:ext cx="8229600" cy="680400"/>
      </dsp:txXfrm>
    </dsp:sp>
    <dsp:sp modelId="{07EB8D66-1692-4056-BA66-572ED000C388}">
      <dsp:nvSpPr>
        <dsp:cNvPr id="0" name=""/>
        <dsp:cNvSpPr/>
      </dsp:nvSpPr>
      <dsp:spPr>
        <a:xfrm>
          <a:off x="411480" y="61379"/>
          <a:ext cx="5760720" cy="47232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Occurs any time…</a:t>
          </a:r>
          <a:endParaRPr lang="en-US" sz="1600" kern="1200" dirty="0"/>
        </a:p>
      </dsp:txBody>
      <dsp:txXfrm>
        <a:off x="411480" y="61379"/>
        <a:ext cx="5760720" cy="472320"/>
      </dsp:txXfrm>
    </dsp:sp>
    <dsp:sp modelId="{80EDB88F-6B15-4FE3-9A6A-9D42E2D5A947}">
      <dsp:nvSpPr>
        <dsp:cNvPr id="0" name=""/>
        <dsp:cNvSpPr/>
      </dsp:nvSpPr>
      <dsp:spPr>
        <a:xfrm>
          <a:off x="0" y="1300499"/>
          <a:ext cx="8229600" cy="118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33248" rIns="63870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Stored in database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Reflected from web input (form field, hidden field, URL, etc…)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Sent directly into rich JavaScript client</a:t>
          </a:r>
        </a:p>
      </dsp:txBody>
      <dsp:txXfrm>
        <a:off x="0" y="1300499"/>
        <a:ext cx="8229600" cy="1184400"/>
      </dsp:txXfrm>
    </dsp:sp>
    <dsp:sp modelId="{8377DEE6-6E60-44BB-A9C4-E5044C2260C3}">
      <dsp:nvSpPr>
        <dsp:cNvPr id="0" name=""/>
        <dsp:cNvSpPr/>
      </dsp:nvSpPr>
      <dsp:spPr>
        <a:xfrm>
          <a:off x="411480" y="1064339"/>
          <a:ext cx="5760720" cy="47232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Raw data…</a:t>
          </a:r>
        </a:p>
      </dsp:txBody>
      <dsp:txXfrm>
        <a:off x="411480" y="1064339"/>
        <a:ext cx="5760720" cy="472320"/>
      </dsp:txXfrm>
    </dsp:sp>
    <dsp:sp modelId="{FFF2705E-0C48-43DE-BA94-75136A114045}">
      <dsp:nvSpPr>
        <dsp:cNvPr id="0" name=""/>
        <dsp:cNvSpPr/>
      </dsp:nvSpPr>
      <dsp:spPr>
        <a:xfrm>
          <a:off x="0" y="2807460"/>
          <a:ext cx="8229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33248" rIns="63870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Try this in your browser – </a:t>
          </a:r>
          <a:r>
            <a:rPr lang="en-US" sz="1600" kern="1200" dirty="0" err="1" smtClean="0"/>
            <a:t>javascript:alert</a:t>
          </a:r>
          <a:r>
            <a:rPr lang="en-US" sz="1600" kern="1200" dirty="0" smtClean="0"/>
            <a:t>(</a:t>
          </a:r>
          <a:r>
            <a:rPr lang="en-US" sz="1600" kern="1200" dirty="0" err="1" smtClean="0"/>
            <a:t>document.cookie</a:t>
          </a:r>
          <a:r>
            <a:rPr lang="en-US" sz="1600" kern="1200" dirty="0" smtClean="0"/>
            <a:t>)</a:t>
          </a:r>
        </a:p>
      </dsp:txBody>
      <dsp:txXfrm>
        <a:off x="0" y="2807460"/>
        <a:ext cx="8229600" cy="680400"/>
      </dsp:txXfrm>
    </dsp:sp>
    <dsp:sp modelId="{54D4E89C-BB4D-4314-BC64-CFD701B44AB5}">
      <dsp:nvSpPr>
        <dsp:cNvPr id="0" name=""/>
        <dsp:cNvSpPr/>
      </dsp:nvSpPr>
      <dsp:spPr>
        <a:xfrm>
          <a:off x="411480" y="2571300"/>
          <a:ext cx="5760720" cy="47232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Virtually </a:t>
          </a:r>
          <a:r>
            <a:rPr lang="en-US" sz="1600" u="sng" kern="1200" dirty="0" smtClean="0"/>
            <a:t>every</a:t>
          </a:r>
          <a:r>
            <a:rPr lang="en-US" sz="1600" kern="1200" dirty="0" smtClean="0"/>
            <a:t> web application has this problem</a:t>
          </a:r>
        </a:p>
      </dsp:txBody>
      <dsp:txXfrm>
        <a:off x="411480" y="2571300"/>
        <a:ext cx="5760720" cy="472320"/>
      </dsp:txXfrm>
    </dsp:sp>
    <dsp:sp modelId="{89AB7900-5CB6-4B49-A821-2C77E9A70BA4}">
      <dsp:nvSpPr>
        <dsp:cNvPr id="0" name=""/>
        <dsp:cNvSpPr/>
      </dsp:nvSpPr>
      <dsp:spPr>
        <a:xfrm>
          <a:off x="0" y="3810420"/>
          <a:ext cx="8229600" cy="138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33248" rIns="63870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Steal user’s session, steal sensitive data, rewrite web page, redirect user to phishing or malware site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Most Severe: Install XSS proxy which allows attacker to observe and direct all user’s behavior on vulnerable site and force user to other sites</a:t>
          </a:r>
        </a:p>
      </dsp:txBody>
      <dsp:txXfrm>
        <a:off x="0" y="3810420"/>
        <a:ext cx="8229600" cy="1386000"/>
      </dsp:txXfrm>
    </dsp:sp>
    <dsp:sp modelId="{731CDA66-7EBB-448B-B3C8-D644D301D6B2}">
      <dsp:nvSpPr>
        <dsp:cNvPr id="0" name=""/>
        <dsp:cNvSpPr/>
      </dsp:nvSpPr>
      <dsp:spPr>
        <a:xfrm>
          <a:off x="411480" y="3574260"/>
          <a:ext cx="5760720" cy="47232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Typical Impact</a:t>
          </a:r>
        </a:p>
      </dsp:txBody>
      <dsp:txXfrm>
        <a:off x="411480" y="3574260"/>
        <a:ext cx="5760720" cy="47232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2D47EBE-A15D-4C22-B937-41021BC092E3}">
      <dsp:nvSpPr>
        <dsp:cNvPr id="0" name=""/>
        <dsp:cNvSpPr/>
      </dsp:nvSpPr>
      <dsp:spPr>
        <a:xfrm>
          <a:off x="0" y="372839"/>
          <a:ext cx="83058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622" tIns="333248" rIns="64462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Means credentials have to go with every request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Should use SSL for everything requiring authentication</a:t>
          </a:r>
        </a:p>
      </dsp:txBody>
      <dsp:txXfrm>
        <a:off x="0" y="372839"/>
        <a:ext cx="8305800" cy="932400"/>
      </dsp:txXfrm>
    </dsp:sp>
    <dsp:sp modelId="{C1CCF742-3354-40B0-8547-149D5B45EAE5}">
      <dsp:nvSpPr>
        <dsp:cNvPr id="0" name=""/>
        <dsp:cNvSpPr/>
      </dsp:nvSpPr>
      <dsp:spPr>
        <a:xfrm>
          <a:off x="415290" y="136679"/>
          <a:ext cx="5814060" cy="47232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758" tIns="0" rIns="219758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HTTP is a “stateless” protocol</a:t>
          </a:r>
          <a:endParaRPr lang="en-US" sz="1600" kern="1200" dirty="0"/>
        </a:p>
      </dsp:txBody>
      <dsp:txXfrm>
        <a:off x="415290" y="136679"/>
        <a:ext cx="5814060" cy="472320"/>
      </dsp:txXfrm>
    </dsp:sp>
    <dsp:sp modelId="{1BE3829A-B36B-4166-B2D8-8596D466B3AD}">
      <dsp:nvSpPr>
        <dsp:cNvPr id="0" name=""/>
        <dsp:cNvSpPr/>
      </dsp:nvSpPr>
      <dsp:spPr>
        <a:xfrm>
          <a:off x="0" y="1627799"/>
          <a:ext cx="8305800" cy="118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622" tIns="333248" rIns="64462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SESSION ID used to track state since HTTP doesn’t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and it is just as good as credentials to an attacker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SESSION ID is typically exposed on the network, in browser, in logs, …</a:t>
          </a:r>
        </a:p>
      </dsp:txBody>
      <dsp:txXfrm>
        <a:off x="0" y="1627799"/>
        <a:ext cx="8305800" cy="1184400"/>
      </dsp:txXfrm>
    </dsp:sp>
    <dsp:sp modelId="{F18F51E8-D932-4C66-B789-743280E530A8}">
      <dsp:nvSpPr>
        <dsp:cNvPr id="0" name=""/>
        <dsp:cNvSpPr/>
      </dsp:nvSpPr>
      <dsp:spPr>
        <a:xfrm>
          <a:off x="415290" y="1391639"/>
          <a:ext cx="5814060" cy="47232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758" tIns="0" rIns="219758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Session management flaws</a:t>
          </a:r>
        </a:p>
      </dsp:txBody>
      <dsp:txXfrm>
        <a:off x="415290" y="1391639"/>
        <a:ext cx="5814060" cy="472320"/>
      </dsp:txXfrm>
    </dsp:sp>
    <dsp:sp modelId="{A16841A0-9150-49EB-A1DB-7E1C3B9A3F71}">
      <dsp:nvSpPr>
        <dsp:cNvPr id="0" name=""/>
        <dsp:cNvSpPr/>
      </dsp:nvSpPr>
      <dsp:spPr>
        <a:xfrm>
          <a:off x="0" y="3134760"/>
          <a:ext cx="830580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622" tIns="333248" rIns="64462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Change my password, remember my password, forgot my password, secret question, logout, email address, etc…</a:t>
          </a:r>
        </a:p>
      </dsp:txBody>
      <dsp:txXfrm>
        <a:off x="0" y="3134760"/>
        <a:ext cx="8305800" cy="907200"/>
      </dsp:txXfrm>
    </dsp:sp>
    <dsp:sp modelId="{F9359673-9E66-491D-9A3F-80FEBC5DD5B5}">
      <dsp:nvSpPr>
        <dsp:cNvPr id="0" name=""/>
        <dsp:cNvSpPr/>
      </dsp:nvSpPr>
      <dsp:spPr>
        <a:xfrm>
          <a:off x="415290" y="2898600"/>
          <a:ext cx="5814060" cy="47232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758" tIns="0" rIns="219758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Beware the side-doors</a:t>
          </a:r>
        </a:p>
      </dsp:txBody>
      <dsp:txXfrm>
        <a:off x="415290" y="2898600"/>
        <a:ext cx="5814060" cy="472320"/>
      </dsp:txXfrm>
    </dsp:sp>
    <dsp:sp modelId="{5EFBF7D3-C76B-451F-8F43-50FE2D1F4264}">
      <dsp:nvSpPr>
        <dsp:cNvPr id="0" name=""/>
        <dsp:cNvSpPr/>
      </dsp:nvSpPr>
      <dsp:spPr>
        <a:xfrm>
          <a:off x="0" y="4364520"/>
          <a:ext cx="83058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622" tIns="333248" rIns="64462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User accounts compromised or user sessions hijacked</a:t>
          </a:r>
        </a:p>
      </dsp:txBody>
      <dsp:txXfrm>
        <a:off x="0" y="4364520"/>
        <a:ext cx="8305800" cy="680400"/>
      </dsp:txXfrm>
    </dsp:sp>
    <dsp:sp modelId="{909709D9-B61A-4632-8587-2587842CC1EE}">
      <dsp:nvSpPr>
        <dsp:cNvPr id="0" name=""/>
        <dsp:cNvSpPr/>
      </dsp:nvSpPr>
      <dsp:spPr>
        <a:xfrm>
          <a:off x="415290" y="4128360"/>
          <a:ext cx="5814060" cy="47232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758" tIns="0" rIns="219758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Typical Impact</a:t>
          </a:r>
        </a:p>
      </dsp:txBody>
      <dsp:txXfrm>
        <a:off x="415290" y="4128360"/>
        <a:ext cx="5814060" cy="47232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6CDC48-AC32-481B-8EBC-03203AE7F52D}">
      <dsp:nvSpPr>
        <dsp:cNvPr id="0" name=""/>
        <dsp:cNvSpPr/>
      </dsp:nvSpPr>
      <dsp:spPr>
        <a:xfrm>
          <a:off x="0" y="433473"/>
          <a:ext cx="8458200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450" tIns="395732" rIns="65645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This is part of enforcing proper “Authorization”, along with </a:t>
          </a:r>
          <a:br>
            <a:rPr lang="en-US" sz="1900" kern="1200" dirty="0" smtClean="0"/>
          </a:br>
          <a:r>
            <a:rPr lang="en-US" sz="1900" kern="1200" dirty="0" smtClean="0"/>
            <a:t>A7 – Failure to Restrict URL Access</a:t>
          </a:r>
        </a:p>
      </dsp:txBody>
      <dsp:txXfrm>
        <a:off x="0" y="433473"/>
        <a:ext cx="8458200" cy="1077300"/>
      </dsp:txXfrm>
    </dsp:sp>
    <dsp:sp modelId="{7C8E3E09-3115-4C19-8C78-7BF489EE61DE}">
      <dsp:nvSpPr>
        <dsp:cNvPr id="0" name=""/>
        <dsp:cNvSpPr/>
      </dsp:nvSpPr>
      <dsp:spPr>
        <a:xfrm>
          <a:off x="422910" y="153033"/>
          <a:ext cx="5920740" cy="56088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90" tIns="0" rIns="2237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How do you protect access to your data?</a:t>
          </a:r>
          <a:endParaRPr lang="en-US" sz="1900" kern="1200" dirty="0"/>
        </a:p>
      </dsp:txBody>
      <dsp:txXfrm>
        <a:off x="422910" y="153033"/>
        <a:ext cx="5920740" cy="560880"/>
      </dsp:txXfrm>
    </dsp:sp>
    <dsp:sp modelId="{EC027BB6-C687-4195-8BBD-A3A78C91330A}">
      <dsp:nvSpPr>
        <dsp:cNvPr id="0" name=""/>
        <dsp:cNvSpPr/>
      </dsp:nvSpPr>
      <dsp:spPr>
        <a:xfrm>
          <a:off x="0" y="1893813"/>
          <a:ext cx="8458200" cy="2034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450" tIns="395732" rIns="65645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Only listing the ‘authorized’ objects for the current user, or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Hiding the object references in hidden fields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… and then not enforcing these restrictions on the server side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This is called presentation layer access control, and doesn’t work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Attacker simply tampers with parameter value</a:t>
          </a:r>
        </a:p>
      </dsp:txBody>
      <dsp:txXfrm>
        <a:off x="0" y="1893813"/>
        <a:ext cx="8458200" cy="2034900"/>
      </dsp:txXfrm>
    </dsp:sp>
    <dsp:sp modelId="{D34ED82C-7F41-4E0C-ACF2-5A81CEC4272D}">
      <dsp:nvSpPr>
        <dsp:cNvPr id="0" name=""/>
        <dsp:cNvSpPr/>
      </dsp:nvSpPr>
      <dsp:spPr>
        <a:xfrm>
          <a:off x="422910" y="1613373"/>
          <a:ext cx="5920740" cy="56088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90" tIns="0" rIns="2237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 common mistake …</a:t>
          </a:r>
        </a:p>
      </dsp:txBody>
      <dsp:txXfrm>
        <a:off x="422910" y="1613373"/>
        <a:ext cx="5920740" cy="560880"/>
      </dsp:txXfrm>
    </dsp:sp>
    <dsp:sp modelId="{A15793BE-D705-4848-9F6B-CBBD60B7AF45}">
      <dsp:nvSpPr>
        <dsp:cNvPr id="0" name=""/>
        <dsp:cNvSpPr/>
      </dsp:nvSpPr>
      <dsp:spPr>
        <a:xfrm>
          <a:off x="0" y="4311753"/>
          <a:ext cx="8458200" cy="793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450" tIns="395732" rIns="65645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Users are able to access unauthorized files or data</a:t>
          </a:r>
        </a:p>
      </dsp:txBody>
      <dsp:txXfrm>
        <a:off x="0" y="4311753"/>
        <a:ext cx="8458200" cy="793012"/>
      </dsp:txXfrm>
    </dsp:sp>
    <dsp:sp modelId="{11E876ED-5D09-4625-ABE7-9FD1415B8207}">
      <dsp:nvSpPr>
        <dsp:cNvPr id="0" name=""/>
        <dsp:cNvSpPr/>
      </dsp:nvSpPr>
      <dsp:spPr>
        <a:xfrm>
          <a:off x="422910" y="4031313"/>
          <a:ext cx="5920740" cy="56088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90" tIns="0" rIns="2237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Typical Impact</a:t>
          </a:r>
        </a:p>
      </dsp:txBody>
      <dsp:txXfrm>
        <a:off x="422910" y="4031313"/>
        <a:ext cx="5920740" cy="56088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BDC5E26-7A59-4B76-8BA0-877C8F8BED97}">
      <dsp:nvSpPr>
        <dsp:cNvPr id="0" name=""/>
        <dsp:cNvSpPr/>
      </dsp:nvSpPr>
      <dsp:spPr>
        <a:xfrm>
          <a:off x="0" y="309802"/>
          <a:ext cx="8534400" cy="171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364" tIns="354076" rIns="66236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An attack where the victim’s browser is tricked into issuing a command to a vulnerable web application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Vulnerability is caused by browsers automatically including user authentication data (session ID, IP address, Windows domain credentials, …) with each request</a:t>
          </a:r>
        </a:p>
      </dsp:txBody>
      <dsp:txXfrm>
        <a:off x="0" y="309802"/>
        <a:ext cx="8534400" cy="1713600"/>
      </dsp:txXfrm>
    </dsp:sp>
    <dsp:sp modelId="{06407B24-B174-44D1-BED1-26CD4FBBCB88}">
      <dsp:nvSpPr>
        <dsp:cNvPr id="0" name=""/>
        <dsp:cNvSpPr/>
      </dsp:nvSpPr>
      <dsp:spPr>
        <a:xfrm>
          <a:off x="426720" y="58882"/>
          <a:ext cx="5974080" cy="50184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Cross Site Request Forgery</a:t>
          </a:r>
          <a:endParaRPr lang="en-US" sz="1700" kern="1200" dirty="0"/>
        </a:p>
      </dsp:txBody>
      <dsp:txXfrm>
        <a:off x="426720" y="58882"/>
        <a:ext cx="5974080" cy="501840"/>
      </dsp:txXfrm>
    </dsp:sp>
    <dsp:sp modelId="{5FEAB7FC-7206-4B3B-9337-EA57FA3E1A06}">
      <dsp:nvSpPr>
        <dsp:cNvPr id="0" name=""/>
        <dsp:cNvSpPr/>
      </dsp:nvSpPr>
      <dsp:spPr>
        <a:xfrm>
          <a:off x="0" y="2366122"/>
          <a:ext cx="8534400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364" tIns="354076" rIns="66236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What if a hacker could steer your mouse and get you to click on links in your online banking application?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What could they make you do?</a:t>
          </a:r>
        </a:p>
      </dsp:txBody>
      <dsp:txXfrm>
        <a:off x="0" y="2366122"/>
        <a:ext cx="8534400" cy="1231650"/>
      </dsp:txXfrm>
    </dsp:sp>
    <dsp:sp modelId="{A7BB13B1-5276-42CD-96E0-605C3A0365EE}">
      <dsp:nvSpPr>
        <dsp:cNvPr id="0" name=""/>
        <dsp:cNvSpPr/>
      </dsp:nvSpPr>
      <dsp:spPr>
        <a:xfrm>
          <a:off x="426720" y="2115202"/>
          <a:ext cx="5974080" cy="50184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Imagine…</a:t>
          </a:r>
        </a:p>
      </dsp:txBody>
      <dsp:txXfrm>
        <a:off x="426720" y="2115202"/>
        <a:ext cx="5974080" cy="501840"/>
      </dsp:txXfrm>
    </dsp:sp>
    <dsp:sp modelId="{5D57451E-8133-4895-AB0A-04C0238D7534}">
      <dsp:nvSpPr>
        <dsp:cNvPr id="0" name=""/>
        <dsp:cNvSpPr/>
      </dsp:nvSpPr>
      <dsp:spPr>
        <a:xfrm>
          <a:off x="0" y="3940492"/>
          <a:ext cx="8534400" cy="12584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364" tIns="354076" rIns="66236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Initiate transactions (transfer funds, logout user, close account)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Access sensitive data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Change account details</a:t>
          </a:r>
        </a:p>
      </dsp:txBody>
      <dsp:txXfrm>
        <a:off x="0" y="3940492"/>
        <a:ext cx="8534400" cy="1258424"/>
      </dsp:txXfrm>
    </dsp:sp>
    <dsp:sp modelId="{47AE264F-948F-47BB-BD89-ED0ACAABF5B9}">
      <dsp:nvSpPr>
        <dsp:cNvPr id="0" name=""/>
        <dsp:cNvSpPr/>
      </dsp:nvSpPr>
      <dsp:spPr>
        <a:xfrm>
          <a:off x="426720" y="3689572"/>
          <a:ext cx="5974080" cy="50184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Typical Impact</a:t>
          </a:r>
        </a:p>
      </dsp:txBody>
      <dsp:txXfrm>
        <a:off x="426720" y="3689572"/>
        <a:ext cx="5974080" cy="50184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A4F7C22-C156-4422-8525-0A545ED4C504}">
      <dsp:nvSpPr>
        <dsp:cNvPr id="0" name=""/>
        <dsp:cNvSpPr/>
      </dsp:nvSpPr>
      <dsp:spPr>
        <a:xfrm>
          <a:off x="0" y="284939"/>
          <a:ext cx="83058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622" tIns="333248" rIns="64462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Everywhere from the OS up through the App Server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Don’t forget all the libraries you are using!!</a:t>
          </a:r>
        </a:p>
      </dsp:txBody>
      <dsp:txXfrm>
        <a:off x="0" y="284939"/>
        <a:ext cx="8305800" cy="932400"/>
      </dsp:txXfrm>
    </dsp:sp>
    <dsp:sp modelId="{81D35B1F-F0E3-4725-B400-A577F938A213}">
      <dsp:nvSpPr>
        <dsp:cNvPr id="0" name=""/>
        <dsp:cNvSpPr/>
      </dsp:nvSpPr>
      <dsp:spPr>
        <a:xfrm>
          <a:off x="415290" y="48779"/>
          <a:ext cx="5814060" cy="47232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758" tIns="0" rIns="219758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Web applications rely on a secure foundation</a:t>
          </a:r>
          <a:endParaRPr lang="en-US" sz="1600" kern="1200" dirty="0"/>
        </a:p>
      </dsp:txBody>
      <dsp:txXfrm>
        <a:off x="415290" y="48779"/>
        <a:ext cx="5814060" cy="472320"/>
      </dsp:txXfrm>
    </dsp:sp>
    <dsp:sp modelId="{CCDB3E22-943D-404B-BF55-8047EAE663CD}">
      <dsp:nvSpPr>
        <dsp:cNvPr id="0" name=""/>
        <dsp:cNvSpPr/>
      </dsp:nvSpPr>
      <dsp:spPr>
        <a:xfrm>
          <a:off x="0" y="1539899"/>
          <a:ext cx="83058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622" tIns="333248" rIns="64462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Think of all the places your source code goes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Security should not require secret source code</a:t>
          </a:r>
        </a:p>
      </dsp:txBody>
      <dsp:txXfrm>
        <a:off x="0" y="1539899"/>
        <a:ext cx="8305800" cy="932400"/>
      </dsp:txXfrm>
    </dsp:sp>
    <dsp:sp modelId="{4AD83E07-8135-4BBF-83EC-C2681495B6CF}">
      <dsp:nvSpPr>
        <dsp:cNvPr id="0" name=""/>
        <dsp:cNvSpPr/>
      </dsp:nvSpPr>
      <dsp:spPr>
        <a:xfrm>
          <a:off x="415290" y="1303739"/>
          <a:ext cx="5814060" cy="47232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758" tIns="0" rIns="219758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Is your source code a secret?</a:t>
          </a:r>
        </a:p>
      </dsp:txBody>
      <dsp:txXfrm>
        <a:off x="415290" y="1303739"/>
        <a:ext cx="5814060" cy="472320"/>
      </dsp:txXfrm>
    </dsp:sp>
    <dsp:sp modelId="{DCBCDB98-C757-4689-9F6B-70E0011D9F85}">
      <dsp:nvSpPr>
        <dsp:cNvPr id="0" name=""/>
        <dsp:cNvSpPr/>
      </dsp:nvSpPr>
      <dsp:spPr>
        <a:xfrm>
          <a:off x="0" y="2794859"/>
          <a:ext cx="83058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622" tIns="333248" rIns="64462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All credentials should change in production</a:t>
          </a:r>
        </a:p>
      </dsp:txBody>
      <dsp:txXfrm>
        <a:off x="0" y="2794859"/>
        <a:ext cx="8305800" cy="680400"/>
      </dsp:txXfrm>
    </dsp:sp>
    <dsp:sp modelId="{CE997AAB-C747-47BE-BF0D-3C349B350A34}">
      <dsp:nvSpPr>
        <dsp:cNvPr id="0" name=""/>
        <dsp:cNvSpPr/>
      </dsp:nvSpPr>
      <dsp:spPr>
        <a:xfrm>
          <a:off x="415290" y="2558699"/>
          <a:ext cx="5814060" cy="47232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758" tIns="0" rIns="219758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CM must extend to all parts of the application</a:t>
          </a:r>
        </a:p>
      </dsp:txBody>
      <dsp:txXfrm>
        <a:off x="415290" y="2558699"/>
        <a:ext cx="5814060" cy="472320"/>
      </dsp:txXfrm>
    </dsp:sp>
    <dsp:sp modelId="{6D0AC900-0593-413C-A71E-482F5973FA10}">
      <dsp:nvSpPr>
        <dsp:cNvPr id="0" name=""/>
        <dsp:cNvSpPr/>
      </dsp:nvSpPr>
      <dsp:spPr>
        <a:xfrm>
          <a:off x="0" y="3797820"/>
          <a:ext cx="8305800" cy="141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622" tIns="333248" rIns="64462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Install backdoor through missing OS or server patch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XSS flaw exploits due to missing application framework patches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Unauthorized access to default accounts, application functionality or data, or unused but accessible functionality due to poor server configuration</a:t>
          </a:r>
        </a:p>
      </dsp:txBody>
      <dsp:txXfrm>
        <a:off x="0" y="3797820"/>
        <a:ext cx="8305800" cy="1411200"/>
      </dsp:txXfrm>
    </dsp:sp>
    <dsp:sp modelId="{15A3D0E0-2610-4B9F-9AFF-82D0A0087D6E}">
      <dsp:nvSpPr>
        <dsp:cNvPr id="0" name=""/>
        <dsp:cNvSpPr/>
      </dsp:nvSpPr>
      <dsp:spPr>
        <a:xfrm>
          <a:off x="415290" y="3561660"/>
          <a:ext cx="5814060" cy="47232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758" tIns="0" rIns="219758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Typical Impact</a:t>
          </a:r>
        </a:p>
      </dsp:txBody>
      <dsp:txXfrm>
        <a:off x="415290" y="3561660"/>
        <a:ext cx="5814060" cy="472320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755766A-AD1A-4BD8-AF7D-FE5A11A1E61A}">
      <dsp:nvSpPr>
        <dsp:cNvPr id="0" name=""/>
        <dsp:cNvSpPr/>
      </dsp:nvSpPr>
      <dsp:spPr>
        <a:xfrm>
          <a:off x="0" y="300299"/>
          <a:ext cx="8305800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622" tIns="416560" rIns="644622" bIns="113792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Failure to identify all sensitive data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Failure to identify all the places that this sensitive data gets stored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Databases, files, directories, log files, backups, etc.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Failure to properly protect this data in every location</a:t>
          </a:r>
        </a:p>
      </dsp:txBody>
      <dsp:txXfrm>
        <a:off x="0" y="300299"/>
        <a:ext cx="8305800" cy="1638000"/>
      </dsp:txXfrm>
    </dsp:sp>
    <dsp:sp modelId="{5C1B0F61-0110-42A2-8473-2313298D993C}">
      <dsp:nvSpPr>
        <dsp:cNvPr id="0" name=""/>
        <dsp:cNvSpPr/>
      </dsp:nvSpPr>
      <dsp:spPr>
        <a:xfrm>
          <a:off x="415290" y="5099"/>
          <a:ext cx="5814060" cy="59040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758" tIns="0" rIns="21975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Storing sensitive data insecurely</a:t>
          </a:r>
          <a:endParaRPr lang="en-US" sz="2200" kern="1200" dirty="0"/>
        </a:p>
      </dsp:txBody>
      <dsp:txXfrm>
        <a:off x="415290" y="5099"/>
        <a:ext cx="5814060" cy="590400"/>
      </dsp:txXfrm>
    </dsp:sp>
    <dsp:sp modelId="{1DA5C2A3-D57B-47CF-BECF-2056B3723615}">
      <dsp:nvSpPr>
        <dsp:cNvPr id="0" name=""/>
        <dsp:cNvSpPr/>
      </dsp:nvSpPr>
      <dsp:spPr>
        <a:xfrm>
          <a:off x="0" y="2341499"/>
          <a:ext cx="8305800" cy="2835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622" tIns="416560" rIns="644622" bIns="113792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Attackers access or modify confidential or private information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e.g</a:t>
          </a:r>
          <a:r>
            <a:rPr lang="en-US" sz="1600" kern="1200" dirty="0" smtClean="0"/>
            <a:t>, credit cards, health care records, financial data (yours or your customers)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Attackers extract secrets to use in additional attacks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Company embarrassment, customer dissatisfaction, and loss of trust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Expense of cleaning up the incident, such as forensics, sending apology letters, reissuing thousands of credit cards, providing identity theft insurance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Business gets sued and/or fined</a:t>
          </a:r>
        </a:p>
      </dsp:txBody>
      <dsp:txXfrm>
        <a:off x="0" y="2341499"/>
        <a:ext cx="8305800" cy="2835000"/>
      </dsp:txXfrm>
    </dsp:sp>
    <dsp:sp modelId="{E74937B4-1212-49F2-B1AE-BE62171B1040}">
      <dsp:nvSpPr>
        <dsp:cNvPr id="0" name=""/>
        <dsp:cNvSpPr/>
      </dsp:nvSpPr>
      <dsp:spPr>
        <a:xfrm>
          <a:off x="415290" y="2046299"/>
          <a:ext cx="5814060" cy="59040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758" tIns="0" rIns="21975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Typical Impact</a:t>
          </a:r>
          <a:endParaRPr lang="en-US" sz="2200" kern="1200" dirty="0" smtClean="0"/>
        </a:p>
      </dsp:txBody>
      <dsp:txXfrm>
        <a:off x="415290" y="2046299"/>
        <a:ext cx="5814060" cy="590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74281-E169-4F62-826C-CCAB2A4AE149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BA5E7-99A6-4A4F-AA60-0F17BBDE9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0E983EC2-B5DE-4DB5-BA1A-56C78179D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6176"/>
            <a:ext cx="2972007" cy="4562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490" tIns="43245" rIns="86490" bIns="43245"/>
          <a:lstStyle/>
          <a:p>
            <a:fld id="{8CC4EA6D-FAC0-428E-AA92-3FEFF97B80FE}" type="slidenum">
              <a:rPr lang="en-US"/>
              <a:pPr/>
              <a:t>15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4612"/>
            <a:ext cx="2972007" cy="457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8" tIns="45714" rIns="91428" bIns="45714"/>
          <a:lstStyle/>
          <a:p>
            <a:fld id="{40CAD1FE-F2D5-401D-AD32-962A526DD4CE}" type="slidenum">
              <a:rPr lang="en-US"/>
              <a:pPr/>
              <a:t>16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4612"/>
            <a:ext cx="2972007" cy="457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8" tIns="45714" rIns="91428" bIns="45714"/>
          <a:lstStyle/>
          <a:p>
            <a:fld id="{BA196896-99DB-4F77-BAD7-5ED1A1DAE417}" type="slidenum">
              <a:rPr lang="en-US"/>
              <a:pPr/>
              <a:t>17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" y="0"/>
            <a:ext cx="6772275" cy="5080000"/>
          </a:xfrm>
          <a:ln cap="flat" algn="ctr"/>
        </p:spPr>
      </p:sp>
      <p:sp>
        <p:nvSpPr>
          <p:cNvPr id="51204" name="Rectangle 3"/>
          <p:cNvSpPr>
            <a:spLocks noGrp="1" noChangeAspect="1" noChangeArrowheads="1"/>
          </p:cNvSpPr>
          <p:nvPr>
            <p:ph type="body" idx="1"/>
          </p:nvPr>
        </p:nvSpPr>
        <p:spPr>
          <a:ln cap="flat" algn="ctr"/>
        </p:spPr>
        <p:txBody>
          <a:bodyPr lIns="91401" tIns="45701" rIns="91401" bIns="45701"/>
          <a:lstStyle/>
          <a:p>
            <a:pPr lvl="1"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4612"/>
            <a:ext cx="2972007" cy="457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8" tIns="45714" rIns="91428" bIns="45714"/>
          <a:lstStyle/>
          <a:p>
            <a:fld id="{7B5D37F8-E8C2-4A65-AE13-588CCB42937D}" type="slidenum">
              <a:rPr lang="en-US"/>
              <a:pPr/>
              <a:t>19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" y="0"/>
            <a:ext cx="6772275" cy="5080000"/>
          </a:xfrm>
          <a:ln cap="flat" algn="ctr"/>
        </p:spPr>
      </p:sp>
      <p:sp>
        <p:nvSpPr>
          <p:cNvPr id="52228" name="Rectangle 3"/>
          <p:cNvSpPr>
            <a:spLocks noGrp="1" noChangeAspect="1" noChangeArrowheads="1"/>
          </p:cNvSpPr>
          <p:nvPr>
            <p:ph type="body" idx="1"/>
          </p:nvPr>
        </p:nvSpPr>
        <p:spPr>
          <a:ln cap="flat" algn="ctr"/>
        </p:spPr>
        <p:txBody>
          <a:bodyPr lIns="91400" tIns="45701" rIns="91400" bIns="4570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3" y="0"/>
            <a:ext cx="6775450" cy="5081588"/>
          </a:xfrm>
          <a:ln cap="flat" algn="ctr"/>
        </p:spPr>
      </p:sp>
      <p:sp>
        <p:nvSpPr>
          <p:cNvPr id="2304003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113782" y="4745562"/>
            <a:ext cx="6741102" cy="4041935"/>
          </a:xfrm>
          <a:ln cap="flat" algn="ctr"/>
        </p:spPr>
        <p:txBody>
          <a:bodyPr lIns="91386" tIns="45695" rIns="91386" bIns="45695"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4612"/>
            <a:ext cx="2972007" cy="457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8" tIns="45714" rIns="91428" bIns="45714"/>
          <a:lstStyle/>
          <a:p>
            <a:fld id="{F6443124-2FE8-437C-A372-D35EC3D5C121}" type="slidenum">
              <a:rPr lang="en-US"/>
              <a:pPr/>
              <a:t>21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838" y="0"/>
            <a:ext cx="6770687" cy="5080000"/>
          </a:xfrm>
          <a:ln cap="flat" algn="ctr"/>
        </p:spPr>
      </p:sp>
      <p:sp>
        <p:nvSpPr>
          <p:cNvPr id="2315267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113782" y="4745562"/>
            <a:ext cx="6741102" cy="4041935"/>
          </a:xfrm>
          <a:ln cap="flat" algn="ctr"/>
        </p:spPr>
        <p:txBody>
          <a:bodyPr lIns="91393" rIns="91393"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6176"/>
            <a:ext cx="2972007" cy="4562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490" tIns="43245" rIns="86490" bIns="43245"/>
          <a:lstStyle/>
          <a:p>
            <a:fld id="{2CA5A7B0-203B-4D97-8543-DA6CACE48E61}" type="slidenum">
              <a:rPr lang="en-US"/>
              <a:pPr/>
              <a:t>23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6176"/>
            <a:ext cx="2972007" cy="4562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490" tIns="43245" rIns="86490" bIns="43245"/>
          <a:lstStyle/>
          <a:p>
            <a:fld id="{301A0FE9-AB33-4160-94CE-2F4E760A000F}" type="slidenum">
              <a:rPr lang="en-US"/>
              <a:pPr/>
              <a:t>24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6176"/>
            <a:ext cx="2972007" cy="4562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490" tIns="43245" rIns="86490" bIns="43245"/>
          <a:lstStyle/>
          <a:p>
            <a:fld id="{0C75E9FA-2358-4325-9E57-C48020939450}" type="slidenum">
              <a:rPr lang="en-US"/>
              <a:pPr/>
              <a:t>25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838" y="0"/>
            <a:ext cx="6772275" cy="5080000"/>
          </a:xfrm>
          <a:solidFill>
            <a:srgbClr val="FFFFFF"/>
          </a:solidFill>
          <a:ln cap="flat" algn="ctr"/>
        </p:spPr>
      </p:sp>
      <p:sp>
        <p:nvSpPr>
          <p:cNvPr id="1723395" name="Rectangle 3"/>
          <p:cNvSpPr>
            <a:spLocks noGrp="1" noChangeAspect="1" noChangeArrowheads="1"/>
          </p:cNvSpPr>
          <p:nvPr>
            <p:ph type="body" idx="1"/>
          </p:nvPr>
        </p:nvSpPr>
        <p:spPr>
          <a:ln cap="flat" algn="ctr"/>
        </p:spPr>
        <p:txBody>
          <a:bodyPr lIns="91405" rIns="91405"/>
          <a:lstStyle/>
          <a:p>
            <a:pPr eaLnBrk="1" hangingPunct="1">
              <a:buFont typeface="Arial" pitchFamily="34" charset="0"/>
              <a:buNone/>
            </a:pPr>
            <a:r>
              <a:rPr lang="en-US" dirty="0" smtClean="0">
                <a:latin typeface="Arial" pitchFamily="34" charset="0"/>
              </a:rPr>
              <a:t>The red ones are the new ones.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4612"/>
            <a:ext cx="2972007" cy="457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8" tIns="45714" rIns="91428" bIns="45714"/>
          <a:lstStyle/>
          <a:p>
            <a:fld id="{386EEF99-361C-48F9-93A9-8D4B0D71154A}" type="slidenum">
              <a:rPr lang="en-US"/>
              <a:pPr/>
              <a:t>26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4612"/>
            <a:ext cx="2972007" cy="457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8" tIns="45714" rIns="91428" bIns="45714"/>
          <a:lstStyle/>
          <a:p>
            <a:fld id="{BC3CBF7E-8756-43A5-B2EB-5D11E39218AA}" type="slidenum">
              <a:rPr lang="en-US"/>
              <a:pPr/>
              <a:t>27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6176"/>
            <a:ext cx="2972007" cy="4562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490" tIns="43245" rIns="86490" bIns="43245"/>
          <a:lstStyle/>
          <a:p>
            <a:fld id="{17868EB4-0C79-42F0-9092-FF47A437A727}" type="slidenum">
              <a:rPr lang="en-US"/>
              <a:pPr/>
              <a:t>28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4612"/>
            <a:ext cx="2972007" cy="457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8" tIns="45714" rIns="91428" bIns="45714"/>
          <a:lstStyle/>
          <a:p>
            <a:fld id="{771D10BA-ECC9-4873-86B7-86AF172D24A6}" type="slidenum">
              <a:rPr lang="en-US"/>
              <a:pPr/>
              <a:t>29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4612"/>
            <a:ext cx="2972007" cy="457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8" tIns="45714" rIns="91428" bIns="45714"/>
          <a:lstStyle/>
          <a:p>
            <a:fld id="{C59D51C0-0771-4D6B-B061-D6CD31535CE6}" type="slidenum">
              <a:rPr lang="en-US"/>
              <a:pPr/>
              <a:t>30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6176"/>
            <a:ext cx="2972007" cy="4562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490" tIns="43245" rIns="86490" bIns="43245"/>
          <a:lstStyle/>
          <a:p>
            <a:fld id="{C61D2EE4-63EE-46C8-A982-3B77F2F6AA08}" type="slidenum">
              <a:rPr lang="en-US"/>
              <a:pPr/>
              <a:t>31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4612"/>
            <a:ext cx="2972007" cy="457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8" tIns="45714" rIns="91428" bIns="45714"/>
          <a:lstStyle/>
          <a:p>
            <a:fld id="{45CDF350-8D35-4BE1-ACB4-7FAA34509B83}" type="slidenum">
              <a:rPr lang="en-US"/>
              <a:pPr/>
              <a:t>32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4612"/>
            <a:ext cx="2972007" cy="457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8" tIns="45714" rIns="91428" bIns="45714"/>
          <a:lstStyle/>
          <a:p>
            <a:fld id="{7CCD2712-158A-4139-A254-6172D8847FA7}" type="slidenum">
              <a:rPr lang="en-US"/>
              <a:pPr/>
              <a:t>33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4612"/>
            <a:ext cx="2972007" cy="457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8" tIns="45714" rIns="91428" bIns="45714"/>
          <a:lstStyle/>
          <a:p>
            <a:fld id="{F566FEEA-1CA0-4C9E-8071-95A593E6C199}" type="slidenum">
              <a:rPr lang="en-US"/>
              <a:pPr/>
              <a:t>6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>
              <a:latin typeface="Tahoma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439" y="8684612"/>
            <a:ext cx="2972007" cy="457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785" tIns="44892" rIns="89785" bIns="44892"/>
          <a:lstStyle/>
          <a:p>
            <a:fld id="{1D0E91AF-C8B1-4C6B-BFAB-DFB225041059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838" y="0"/>
            <a:ext cx="6770687" cy="5080000"/>
          </a:xfrm>
          <a:ln cap="flat" algn="ctr"/>
        </p:spPr>
      </p:sp>
      <p:sp>
        <p:nvSpPr>
          <p:cNvPr id="43011" name="Rectangle 3"/>
          <p:cNvSpPr>
            <a:spLocks noGrp="1" noChangeAspect="1" noChangeArrowheads="1"/>
          </p:cNvSpPr>
          <p:nvPr>
            <p:ph type="body" idx="1"/>
          </p:nvPr>
        </p:nvSpPr>
        <p:spPr>
          <a:ln cap="flat" algn="ctr"/>
        </p:spPr>
        <p:txBody>
          <a:bodyPr lIns="91393" rIns="91393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4612"/>
            <a:ext cx="2972007" cy="457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8" tIns="45714" rIns="91428" bIns="45714"/>
          <a:lstStyle/>
          <a:p>
            <a:fld id="{56AEC79B-F35D-4A2C-A120-3CAB2C4BB74C}" type="slidenum">
              <a:rPr lang="en-US"/>
              <a:pPr/>
              <a:t>9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4612"/>
            <a:ext cx="2972007" cy="457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8" tIns="45714" rIns="91428" bIns="45714"/>
          <a:lstStyle/>
          <a:p>
            <a:fld id="{11F22F21-5D8C-4BC0-B5FA-0B25C938FF36}" type="slidenum">
              <a:rPr lang="en-US"/>
              <a:pPr/>
              <a:t>10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145" y="4747005"/>
            <a:ext cx="6750746" cy="4039173"/>
          </a:xfrm>
        </p:spPr>
        <p:txBody>
          <a:bodyPr/>
          <a:lstStyle/>
          <a:p>
            <a:pPr marL="444294" indent="-190189"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4612"/>
            <a:ext cx="2972007" cy="457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8" tIns="45714" rIns="91428" bIns="45714"/>
          <a:lstStyle/>
          <a:p>
            <a:fld id="{FE6324EA-FC1F-4629-AED7-FF077B5EF4EB}" type="slidenum">
              <a:rPr lang="en-US"/>
              <a:pPr/>
              <a:t>13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39" y="8684612"/>
            <a:ext cx="2972007" cy="457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8" tIns="45714" rIns="91428" bIns="45714"/>
          <a:lstStyle/>
          <a:p>
            <a:fld id="{70182E8A-90F2-44A0-B51C-7EBD4FDF8935}" type="slidenum">
              <a:rPr lang="en-US"/>
              <a:pPr/>
              <a:t>14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ChangeArrowheads="1"/>
          </p:cNvSpPr>
          <p:nvPr userDrawn="1"/>
        </p:nvSpPr>
        <p:spPr bwMode="auto">
          <a:xfrm>
            <a:off x="1447800" y="762000"/>
            <a:ext cx="7696200" cy="49530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6096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5708650"/>
            <a:ext cx="9144000" cy="114935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6" descr="owasp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1066800"/>
            <a:ext cx="1371600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4038600" y="5161002"/>
            <a:ext cx="4724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rgbClr val="969696"/>
                </a:solidFill>
                <a:latin typeface="Tahoma" pitchFamily="34" charset="0"/>
              </a:rPr>
              <a:t>Copyright </a:t>
            </a:r>
            <a:r>
              <a:rPr lang="en-US" sz="1000" dirty="0" smtClean="0">
                <a:solidFill>
                  <a:srgbClr val="969696"/>
                </a:solidFill>
                <a:latin typeface="Tahoma" pitchFamily="34" charset="0"/>
              </a:rPr>
              <a:t>© </a:t>
            </a:r>
            <a:r>
              <a:rPr lang="en-US" sz="1000" dirty="0">
                <a:solidFill>
                  <a:srgbClr val="969696"/>
                </a:solidFill>
                <a:latin typeface="Tahoma" pitchFamily="34" charset="0"/>
              </a:rPr>
              <a:t>The OWASP Foundation</a:t>
            </a:r>
          </a:p>
          <a:p>
            <a:pPr>
              <a:defRPr/>
            </a:pPr>
            <a:r>
              <a:rPr lang="en-US" sz="1000" dirty="0" smtClean="0">
                <a:solidFill>
                  <a:srgbClr val="969696"/>
                </a:solidFill>
                <a:latin typeface="Tahoma" pitchFamily="34" charset="0"/>
              </a:rPr>
              <a:t>Permission is granted to copy, distribute and/or modify this document</a:t>
            </a:r>
          </a:p>
          <a:p>
            <a:pPr>
              <a:defRPr/>
            </a:pPr>
            <a:r>
              <a:rPr lang="en-US" sz="1000" dirty="0" smtClean="0">
                <a:solidFill>
                  <a:srgbClr val="969696"/>
                </a:solidFill>
                <a:latin typeface="Tahoma" pitchFamily="34" charset="0"/>
              </a:rPr>
              <a:t>under the terms of the OWASP License.</a:t>
            </a:r>
            <a:endParaRPr lang="en-US" sz="1000" dirty="0">
              <a:solidFill>
                <a:srgbClr val="969696"/>
              </a:solidFill>
              <a:latin typeface="Tahoma" pitchFamily="34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 userDrawn="1"/>
        </p:nvSpPr>
        <p:spPr bwMode="auto">
          <a:xfrm>
            <a:off x="0" y="609600"/>
            <a:ext cx="9144000" cy="152400"/>
          </a:xfrm>
          <a:prstGeom prst="rect">
            <a:avLst/>
          </a:prstGeom>
          <a:solidFill>
            <a:srgbClr val="77777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6350" y="755650"/>
            <a:ext cx="1417638" cy="3740150"/>
          </a:xfrm>
          <a:prstGeom prst="rect">
            <a:avLst/>
          </a:prstGeom>
          <a:solidFill>
            <a:srgbClr val="003399">
              <a:alpha val="59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11" name="Rectangle 18"/>
          <p:cNvSpPr>
            <a:spLocks noChangeArrowheads="1"/>
          </p:cNvSpPr>
          <p:nvPr userDrawn="1"/>
        </p:nvSpPr>
        <p:spPr bwMode="auto">
          <a:xfrm>
            <a:off x="6350" y="5302250"/>
            <a:ext cx="1417638" cy="41275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12" name="Rectangle 19"/>
          <p:cNvSpPr>
            <a:spLocks noChangeArrowheads="1"/>
          </p:cNvSpPr>
          <p:nvPr userDrawn="1"/>
        </p:nvSpPr>
        <p:spPr bwMode="auto">
          <a:xfrm>
            <a:off x="6350" y="4845050"/>
            <a:ext cx="1417638" cy="565150"/>
          </a:xfrm>
          <a:prstGeom prst="rect">
            <a:avLst/>
          </a:prstGeom>
          <a:solidFill>
            <a:srgbClr val="339933">
              <a:alpha val="71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 userDrawn="1"/>
        </p:nvSpPr>
        <p:spPr bwMode="auto">
          <a:xfrm>
            <a:off x="6350" y="2667000"/>
            <a:ext cx="1417638" cy="1219200"/>
          </a:xfrm>
          <a:prstGeom prst="rect">
            <a:avLst/>
          </a:prstGeom>
          <a:solidFill>
            <a:srgbClr val="003366">
              <a:alpha val="6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14" name="Rectangle 21"/>
          <p:cNvSpPr>
            <a:spLocks noChangeArrowheads="1"/>
          </p:cNvSpPr>
          <p:nvPr userDrawn="1"/>
        </p:nvSpPr>
        <p:spPr bwMode="auto">
          <a:xfrm>
            <a:off x="1452563" y="2667000"/>
            <a:ext cx="681037" cy="1219200"/>
          </a:xfrm>
          <a:prstGeom prst="rect">
            <a:avLst/>
          </a:prstGeom>
          <a:solidFill>
            <a:srgbClr val="339933">
              <a:alpha val="71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15" name="Rectangle 22"/>
          <p:cNvSpPr>
            <a:spLocks noChangeArrowheads="1"/>
          </p:cNvSpPr>
          <p:nvPr userDrawn="1"/>
        </p:nvSpPr>
        <p:spPr bwMode="auto">
          <a:xfrm>
            <a:off x="2170113" y="2667000"/>
            <a:ext cx="681037" cy="1219200"/>
          </a:xfrm>
          <a:prstGeom prst="rect">
            <a:avLst/>
          </a:prstGeom>
          <a:solidFill>
            <a:srgbClr val="339933">
              <a:alpha val="71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16" name="Rectangle 23"/>
          <p:cNvSpPr>
            <a:spLocks noChangeArrowheads="1"/>
          </p:cNvSpPr>
          <p:nvPr userDrawn="1"/>
        </p:nvSpPr>
        <p:spPr bwMode="auto">
          <a:xfrm>
            <a:off x="0" y="2641600"/>
            <a:ext cx="9144000" cy="269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17" name="Text Box 26"/>
          <p:cNvSpPr txBox="1">
            <a:spLocks noChangeArrowheads="1"/>
          </p:cNvSpPr>
          <p:nvPr userDrawn="1"/>
        </p:nvSpPr>
        <p:spPr bwMode="auto">
          <a:xfrm>
            <a:off x="4038600" y="6026150"/>
            <a:ext cx="480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EAEAEA"/>
                </a:solidFill>
                <a:latin typeface="Tahoma" pitchFamily="34" charset="0"/>
              </a:rPr>
              <a:t>The OWASP Foundation</a:t>
            </a:r>
          </a:p>
        </p:txBody>
      </p:sp>
      <p:sp>
        <p:nvSpPr>
          <p:cNvPr id="18" name="Rectangle 28"/>
          <p:cNvSpPr>
            <a:spLocks noChangeArrowheads="1"/>
          </p:cNvSpPr>
          <p:nvPr userDrawn="1"/>
        </p:nvSpPr>
        <p:spPr bwMode="auto">
          <a:xfrm>
            <a:off x="8462963" y="2667000"/>
            <a:ext cx="681037" cy="1219200"/>
          </a:xfrm>
          <a:prstGeom prst="rect">
            <a:avLst/>
          </a:prstGeom>
          <a:solidFill>
            <a:srgbClr val="339933">
              <a:alpha val="71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Tahoma" pitchFamily="34" charset="0"/>
            </a:endParaRPr>
          </a:p>
        </p:txBody>
      </p:sp>
      <p:sp>
        <p:nvSpPr>
          <p:cNvPr id="19" name="Freeform 29"/>
          <p:cNvSpPr>
            <a:spLocks/>
          </p:cNvSpPr>
          <p:nvPr userDrawn="1"/>
        </p:nvSpPr>
        <p:spPr bwMode="auto">
          <a:xfrm>
            <a:off x="2705100" y="2667000"/>
            <a:ext cx="1028700" cy="1219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8"/>
              </a:cxn>
              <a:cxn ang="0">
                <a:pos x="192" y="528"/>
              </a:cxn>
              <a:cxn ang="0">
                <a:pos x="452" y="260"/>
              </a:cxn>
              <a:cxn ang="0">
                <a:pos x="456" y="1"/>
              </a:cxn>
              <a:cxn ang="0">
                <a:pos x="0" y="0"/>
              </a:cxn>
            </a:cxnLst>
            <a:rect l="0" t="0" r="r" b="b"/>
            <a:pathLst>
              <a:path w="456" h="528">
                <a:moveTo>
                  <a:pt x="0" y="0"/>
                </a:moveTo>
                <a:lnTo>
                  <a:pt x="0" y="528"/>
                </a:lnTo>
                <a:lnTo>
                  <a:pt x="192" y="528"/>
                </a:lnTo>
                <a:lnTo>
                  <a:pt x="452" y="260"/>
                </a:lnTo>
                <a:lnTo>
                  <a:pt x="456" y="1"/>
                </a:lnTo>
                <a:lnTo>
                  <a:pt x="0" y="0"/>
                </a:lnTo>
                <a:close/>
              </a:path>
            </a:pathLst>
          </a:custGeom>
          <a:solidFill>
            <a:srgbClr val="339933">
              <a:alpha val="33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reeform 30"/>
          <p:cNvSpPr>
            <a:spLocks/>
          </p:cNvSpPr>
          <p:nvPr userDrawn="1"/>
        </p:nvSpPr>
        <p:spPr bwMode="auto">
          <a:xfrm rot="10800000">
            <a:off x="7385050" y="2667000"/>
            <a:ext cx="1028700" cy="1219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8"/>
              </a:cxn>
              <a:cxn ang="0">
                <a:pos x="192" y="528"/>
              </a:cxn>
              <a:cxn ang="0">
                <a:pos x="452" y="260"/>
              </a:cxn>
              <a:cxn ang="0">
                <a:pos x="456" y="1"/>
              </a:cxn>
              <a:cxn ang="0">
                <a:pos x="0" y="0"/>
              </a:cxn>
            </a:cxnLst>
            <a:rect l="0" t="0" r="r" b="b"/>
            <a:pathLst>
              <a:path w="456" h="528">
                <a:moveTo>
                  <a:pt x="0" y="0"/>
                </a:moveTo>
                <a:lnTo>
                  <a:pt x="0" y="528"/>
                </a:lnTo>
                <a:lnTo>
                  <a:pt x="192" y="528"/>
                </a:lnTo>
                <a:lnTo>
                  <a:pt x="452" y="260"/>
                </a:lnTo>
                <a:lnTo>
                  <a:pt x="456" y="1"/>
                </a:lnTo>
                <a:lnTo>
                  <a:pt x="0" y="0"/>
                </a:lnTo>
                <a:close/>
              </a:path>
            </a:pathLst>
          </a:custGeom>
          <a:solidFill>
            <a:srgbClr val="339933">
              <a:alpha val="33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" name="Text Box 34"/>
          <p:cNvSpPr txBox="1">
            <a:spLocks noChangeArrowheads="1"/>
          </p:cNvSpPr>
          <p:nvPr userDrawn="1"/>
        </p:nvSpPr>
        <p:spPr bwMode="auto">
          <a:xfrm>
            <a:off x="4114800" y="6415088"/>
            <a:ext cx="4800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u="sng" dirty="0">
                <a:solidFill>
                  <a:srgbClr val="EAEAEA"/>
                </a:solidFill>
                <a:latin typeface="Tahoma" pitchFamily="34" charset="0"/>
              </a:rPr>
              <a:t>http://www.owasp.org</a:t>
            </a:r>
            <a:r>
              <a:rPr lang="en-US" sz="1600" dirty="0">
                <a:solidFill>
                  <a:srgbClr val="EAEAEA"/>
                </a:solidFill>
                <a:latin typeface="Tahoma" pitchFamily="34" charset="0"/>
              </a:rPr>
              <a:t>/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76600" y="762000"/>
            <a:ext cx="5867400" cy="1905000"/>
          </a:xfrm>
        </p:spPr>
        <p:txBody>
          <a:bodyPr/>
          <a:lstStyle>
            <a:lvl1pPr>
              <a:defRPr>
                <a:solidFill>
                  <a:srgbClr val="77777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3260725"/>
            <a:ext cx="4648200" cy="1752600"/>
          </a:xfrm>
        </p:spPr>
        <p:txBody>
          <a:bodyPr/>
          <a:lstStyle>
            <a:lvl1pPr marL="0" indent="0">
              <a:spcBef>
                <a:spcPct val="5000"/>
              </a:spcBef>
              <a:buFont typeface="Webdings" pitchFamily="18" charset="2"/>
              <a:buNone/>
              <a:defRPr sz="1600">
                <a:solidFill>
                  <a:srgbClr val="969696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03824-0875-4C0C-896D-9E278A7A65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FE4D9-7AD6-4C68-921F-3E6A760706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318A0-BDA3-4B3D-837B-8D007B6B23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ED8B1-1CAD-410C-BA10-6E14D64B61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781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41910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914400"/>
            <a:ext cx="41910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513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711950"/>
            <a:ext cx="9144000" cy="1524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0" name="Picture 9" descr="owasp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77200" y="6248400"/>
            <a:ext cx="3810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019800"/>
            <a:ext cx="822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b="1" smtClean="0">
                <a:solidFill>
                  <a:srgbClr val="969696"/>
                </a:solidFill>
                <a:latin typeface="+mn-lt"/>
              </a:defRPr>
            </a:lvl1pPr>
          </a:lstStyle>
          <a:p>
            <a:pPr>
              <a:defRPr/>
            </a:pPr>
            <a:fld id="{ED851175-1E96-4419-B12C-43F4B211ED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54" name="Text Box 30"/>
          <p:cNvSpPr txBox="1">
            <a:spLocks noChangeArrowheads="1"/>
          </p:cNvSpPr>
          <p:nvPr userDrawn="1"/>
        </p:nvSpPr>
        <p:spPr bwMode="auto">
          <a:xfrm>
            <a:off x="4953000" y="6270625"/>
            <a:ext cx="3092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400" b="1" dirty="0">
                <a:solidFill>
                  <a:srgbClr val="969696"/>
                </a:solidFill>
                <a:latin typeface="Tahoma" pitchFamily="34" charset="0"/>
              </a:rPr>
              <a:t>OWASP </a:t>
            </a:r>
            <a:r>
              <a:rPr lang="en-US" sz="1400" b="1" dirty="0" smtClean="0">
                <a:solidFill>
                  <a:srgbClr val="969696"/>
                </a:solidFill>
                <a:latin typeface="Tahoma" pitchFamily="34" charset="0"/>
              </a:rPr>
              <a:t>- 2010</a:t>
            </a:r>
            <a:endParaRPr lang="en-US" sz="1400" b="1" dirty="0">
              <a:solidFill>
                <a:srgbClr val="969696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9" r:id="rId2"/>
    <p:sldLayoutId id="2147483661" r:id="rId3"/>
    <p:sldLayoutId id="2147483663" r:id="rId4"/>
    <p:sldLayoutId id="2147483664" r:id="rId5"/>
    <p:sldLayoutId id="2147483668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ebdings" pitchFamily="18" charset="2"/>
        <a:buChar char="&lt;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ebdings" pitchFamily="18" charset="2"/>
        <a:buChar char="4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hyperlink" Target="mailto:dave.wichers@owasp.org" TargetMode="External"/><Relationship Id="rId4" Type="http://schemas.openxmlformats.org/officeDocument/2006/relationships/hyperlink" Target="mailto:dave.wichers@aspectsecurity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9.jpeg"/><Relationship Id="rId5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hyperlink" Target="http://www.owasp.org/index.php/SQL_Injection_Prevention_Cheat_Sheet" TargetMode="External"/><Relationship Id="rId5" Type="http://schemas.openxmlformats.org/officeDocument/2006/relationships/hyperlink" Target="http://www.owasp.org/index.php/AntiSamy" TargetMode="External"/><Relationship Id="rId4" Type="http://schemas.openxmlformats.org/officeDocument/2006/relationships/hyperlink" Target="http://www.owasp.org/index.php/ESAPI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hyperlink" Target="http://www.owasp.org/index.php/XSS_(Cross_Site_Scripting)_Prevention_Cheat_Sheet" TargetMode="Externa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notesSlide" Target="../notesSlides/notesSlide8.xml"/><Relationship Id="rId7" Type="http://schemas.openxmlformats.org/officeDocument/2006/relationships/diagramColors" Target="../diagrams/colors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hyperlink" Target="http://www.hacker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9.jpeg"/><Relationship Id="rId5" Type="http://schemas.openxmlformats.org/officeDocument/2006/relationships/image" Target="../media/image5.jpe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hyperlink" Target="http://www.owasp.org/index.php/Authentication_Cheat_Sheet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notesSlide" Target="../notesSlides/notesSlide11.xml"/><Relationship Id="rId7" Type="http://schemas.openxmlformats.org/officeDocument/2006/relationships/diagramColors" Target="../diagrams/colors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app/?file=1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hyperlink" Target="http://app/?id=7d3J93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notesSlide" Target="../notesSlides/notesSlide13.xml"/><Relationship Id="rId7" Type="http://schemas.openxmlformats.org/officeDocument/2006/relationships/diagramColors" Target="../diagrams/colors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9.jpeg"/><Relationship Id="rId5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hyperlink" Target="http://www.owasp.org/index.php/CSRF_Prevention_Cheat_Sheet" TargetMode="External"/><Relationship Id="rId4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notesSlide" Target="../notesSlides/notesSlide17.xml"/><Relationship Id="rId7" Type="http://schemas.openxmlformats.org/officeDocument/2006/relationships/diagramColors" Target="../diagrams/colors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notesSlide" Target="../notesSlides/notesSlide20.xml"/><Relationship Id="rId7" Type="http://schemas.openxmlformats.org/officeDocument/2006/relationships/diagramColors" Target="../diagrams/colors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notesSlide" Target="../notesSlides/notesSlide23.xml"/><Relationship Id="rId7" Type="http://schemas.openxmlformats.org/officeDocument/2006/relationships/diagramColors" Target="../diagrams/colors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1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notesSlide" Target="../notesSlides/notesSlide26.xml"/><Relationship Id="rId7" Type="http://schemas.openxmlformats.org/officeDocument/2006/relationships/diagramColors" Target="../diagrams/colors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9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wbic.org/products/clipart/images/computeruser.jpg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wasp.org/index.php/Transport_Layer_Protection_Cheat_Sheet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1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gif"/><Relationship Id="rId3" Type="http://schemas.openxmlformats.org/officeDocument/2006/relationships/notesSlide" Target="../notesSlides/notesSlide28.xml"/><Relationship Id="rId7" Type="http://schemas.openxmlformats.org/officeDocument/2006/relationships/hyperlink" Target="http://www.irs.gov/taxrefund/claim.jsp?year=2006&amp;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6" Type="http://schemas.openxmlformats.org/officeDocument/2006/relationships/image" Target="../media/image9.jpeg"/><Relationship Id="rId5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5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owasp-esapi-java.googlecode.com/svn/trunk_doc/org/owasp/esapi/filters/SecurityWrapperResponse.html#sendRedirect(java.lang.String)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wasp.org/index.php/Guide" TargetMode="External"/><Relationship Id="rId7" Type="http://schemas.openxmlformats.org/officeDocument/2006/relationships/hyperlink" Target="http://www.owasp.org/index.php/Testing_Guide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6" Type="http://schemas.openxmlformats.org/officeDocument/2006/relationships/hyperlink" Target="http://www.owasp.org/index.php/Code_Review_Guide" TargetMode="External"/><Relationship Id="rId5" Type="http://schemas.openxmlformats.org/officeDocument/2006/relationships/hyperlink" Target="http://www.owasp.org/index.php/ESAPI" TargetMode="External"/><Relationship Id="rId4" Type="http://schemas.openxmlformats.org/officeDocument/2006/relationships/hyperlink" Target="http://www.owasp.org/index.php/ASV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notesSlide" Target="../notesSlides/notesSlide30.xml"/><Relationship Id="rId7" Type="http://schemas.openxmlformats.org/officeDocument/2006/relationships/diagramColors" Target="../diagrams/colors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Relationship Id="rId9" Type="http://schemas.openxmlformats.org/officeDocument/2006/relationships/hyperlink" Target="http://www.owasp.org/index.php/ESAPI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hyperlink" Target="http://www.owasp.org/index.php/Top_10" TargetMode="External"/><Relationship Id="rId4" Type="http://schemas.openxmlformats.org/officeDocument/2006/relationships/diagramData" Target="../diagrams/data2.xml"/><Relationship Id="rId9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wasp.org/index.php/SQL_Injection_Prevention_Cheat_Sheet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3705725" y="1143000"/>
            <a:ext cx="5105400" cy="2408238"/>
          </a:xfrm>
        </p:spPr>
        <p:txBody>
          <a:bodyPr anchor="t"/>
          <a:lstStyle/>
          <a:p>
            <a:pPr eaLnBrk="1" hangingPunct="1">
              <a:lnSpc>
                <a:spcPct val="100000"/>
              </a:lnSpc>
            </a:pPr>
            <a:r>
              <a:rPr lang="en-US" dirty="0" smtClean="0"/>
              <a:t>OWASP Top 10 – 2010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2000" dirty="0" smtClean="0"/>
              <a:t>The Top 10 Most Critical Web Application Security Risks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Dave Wichers</a:t>
            </a:r>
            <a:br>
              <a:rPr lang="en-US" sz="2000" dirty="0" smtClean="0"/>
            </a:br>
            <a:r>
              <a:rPr lang="en-US" sz="2000" dirty="0" smtClean="0"/>
              <a:t>COO, Aspect Security</a:t>
            </a:r>
            <a:br>
              <a:rPr lang="en-US" sz="2000" dirty="0" smtClean="0"/>
            </a:br>
            <a:r>
              <a:rPr lang="en-US" sz="2000" dirty="0" smtClean="0"/>
              <a:t>OWASP Board Member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hlinkClick r:id="rId4"/>
              </a:rPr>
              <a:t>dave.wichers@aspectsecurity.com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hlinkClick r:id="rId5"/>
              </a:rPr>
              <a:t>dave.wichers@owasp.org</a:t>
            </a:r>
            <a:r>
              <a:rPr lang="en-US" sz="2000" dirty="0" smtClean="0"/>
              <a:t> 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Cross-Site Scripting Illustrated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gray">
          <a:xfrm>
            <a:off x="6553200" y="1600200"/>
            <a:ext cx="2362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Font typeface="Webdings" pitchFamily="18" charset="2"/>
              <a:buNone/>
            </a:pPr>
            <a:r>
              <a:rPr lang="en-US" sz="1800" b="1"/>
              <a:t>Application with stored XSS vulnerability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2311400" y="3765550"/>
            <a:ext cx="3505200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5816600" y="2568575"/>
            <a:ext cx="1066800" cy="733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76134" name="Picture 6" descr="TN_hacker"/>
          <p:cNvPicPr>
            <a:picLocks noChangeAspect="1" noChangeArrowheads="1"/>
          </p:cNvPicPr>
          <p:nvPr/>
        </p:nvPicPr>
        <p:blipFill>
          <a:blip r:embed="rId5" cstate="print">
            <a:lum bright="24000" contrast="42000"/>
          </a:blip>
          <a:srcRect/>
          <a:stretch>
            <a:fillRect/>
          </a:stretch>
        </p:blipFill>
        <p:spPr bwMode="auto">
          <a:xfrm>
            <a:off x="1016000" y="1622425"/>
            <a:ext cx="1093788" cy="1268413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914400" y="5867400"/>
            <a:ext cx="471488" cy="373063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1701800" y="3440113"/>
            <a:ext cx="471488" cy="373062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 flipH="1">
            <a:off x="5816600" y="3902075"/>
            <a:ext cx="1066800" cy="8016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gray">
          <a:xfrm>
            <a:off x="2159000" y="1038225"/>
            <a:ext cx="5181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 typeface="Webdings" pitchFamily="18" charset="2"/>
              <a:buNone/>
            </a:pPr>
            <a:r>
              <a:rPr lang="en-US" sz="1800" b="1"/>
              <a:t>Attacker sets the trap – update my profile</a:t>
            </a:r>
          </a:p>
        </p:txBody>
      </p:sp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2311400" y="1366838"/>
            <a:ext cx="3505200" cy="177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3225800" y="2203450"/>
            <a:ext cx="2438400" cy="1077218"/>
          </a:xfrm>
          <a:prstGeom prst="rect">
            <a:avLst/>
          </a:prstGeom>
          <a:solidFill>
            <a:srgbClr val="FFFFCC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SzPct val="90000"/>
            </a:pPr>
            <a:r>
              <a:rPr lang="en-US" sz="1600" b="1" dirty="0"/>
              <a:t>Attacker enters a malicious script into a web page that stores the data on the server</a:t>
            </a:r>
          </a:p>
        </p:txBody>
      </p:sp>
      <p:sp>
        <p:nvSpPr>
          <p:cNvPr id="12301" name="Oval 13"/>
          <p:cNvSpPr>
            <a:spLocks noChangeArrowheads="1"/>
          </p:cNvSpPr>
          <p:nvPr/>
        </p:nvSpPr>
        <p:spPr bwMode="auto">
          <a:xfrm>
            <a:off x="1701800" y="1022350"/>
            <a:ext cx="471488" cy="373063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gray">
          <a:xfrm>
            <a:off x="2151063" y="3438525"/>
            <a:ext cx="5181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 typeface="Webdings" pitchFamily="18" charset="2"/>
              <a:buNone/>
            </a:pPr>
            <a:r>
              <a:rPr lang="en-US" sz="1800" b="1" dirty="0"/>
              <a:t>Victim views page – sees attacker profile</a:t>
            </a: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gray">
          <a:xfrm>
            <a:off x="1371600" y="5915025"/>
            <a:ext cx="6324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 typeface="Webdings" pitchFamily="18" charset="2"/>
              <a:buNone/>
            </a:pPr>
            <a:r>
              <a:rPr lang="en-US" sz="1800" b="1" dirty="0"/>
              <a:t>Script silently sends attacker Victim’s session cookie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3225800" y="4570413"/>
            <a:ext cx="2438400" cy="1077218"/>
          </a:xfrm>
          <a:prstGeom prst="rect">
            <a:avLst/>
          </a:prstGeom>
          <a:solidFill>
            <a:srgbClr val="FFFFCC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SzPct val="90000"/>
            </a:pPr>
            <a:r>
              <a:rPr lang="en-US" sz="1600" b="1"/>
              <a:t>Script runs inside victim’s browser with full access to the DOM and cookies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883400" y="2968625"/>
            <a:ext cx="1455738" cy="1412875"/>
            <a:chOff x="4336" y="1870"/>
            <a:chExt cx="917" cy="890"/>
          </a:xfrm>
        </p:grpSpPr>
        <p:sp>
          <p:nvSpPr>
            <p:cNvPr id="12308" name="Rectangle 18"/>
            <p:cNvSpPr>
              <a:spLocks noChangeArrowheads="1"/>
            </p:cNvSpPr>
            <p:nvPr/>
          </p:nvSpPr>
          <p:spPr bwMode="ltGray">
            <a:xfrm>
              <a:off x="4336" y="2616"/>
              <a:ext cx="917" cy="144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>
                <a:rot lat="420000" lon="0" rev="0"/>
              </a:camera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sz="1000">
                  <a:solidFill>
                    <a:schemeClr val="bg1"/>
                  </a:solidFill>
                </a:rPr>
                <a:t>Custom Code</a:t>
              </a:r>
            </a:p>
          </p:txBody>
        </p:sp>
        <p:sp>
          <p:nvSpPr>
            <p:cNvPr id="12309" name="Rectangle 19"/>
            <p:cNvSpPr>
              <a:spLocks noChangeArrowheads="1"/>
            </p:cNvSpPr>
            <p:nvPr/>
          </p:nvSpPr>
          <p:spPr bwMode="ltGray">
            <a:xfrm rot="-5400000">
              <a:off x="4023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sz="1000">
                  <a:solidFill>
                    <a:schemeClr val="bg1"/>
                  </a:solidFill>
                </a:rPr>
                <a:t>Accounts</a:t>
              </a:r>
            </a:p>
          </p:txBody>
        </p:sp>
        <p:sp>
          <p:nvSpPr>
            <p:cNvPr id="12310" name="Rectangle 20"/>
            <p:cNvSpPr>
              <a:spLocks noChangeArrowheads="1"/>
            </p:cNvSpPr>
            <p:nvPr/>
          </p:nvSpPr>
          <p:spPr bwMode="ltGray">
            <a:xfrm rot="-5400000">
              <a:off x="4139" y="2193"/>
              <a:ext cx="726" cy="79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sz="1000">
                  <a:solidFill>
                    <a:schemeClr val="bg1"/>
                  </a:solidFill>
                </a:rPr>
                <a:t>Finance</a:t>
              </a:r>
            </a:p>
          </p:txBody>
        </p:sp>
        <p:sp>
          <p:nvSpPr>
            <p:cNvPr id="12311" name="Rectangle 21"/>
            <p:cNvSpPr>
              <a:spLocks noChangeArrowheads="1"/>
            </p:cNvSpPr>
            <p:nvPr/>
          </p:nvSpPr>
          <p:spPr bwMode="ltGray">
            <a:xfrm rot="-5400000">
              <a:off x="4262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sz="1000">
                  <a:solidFill>
                    <a:schemeClr val="bg1"/>
                  </a:solidFill>
                </a:rPr>
                <a:t>Administration</a:t>
              </a:r>
            </a:p>
          </p:txBody>
        </p:sp>
        <p:sp>
          <p:nvSpPr>
            <p:cNvPr id="12312" name="Rectangle 22"/>
            <p:cNvSpPr>
              <a:spLocks noChangeArrowheads="1"/>
            </p:cNvSpPr>
            <p:nvPr/>
          </p:nvSpPr>
          <p:spPr bwMode="ltGray">
            <a:xfrm rot="-5400000">
              <a:off x="4375" y="2193"/>
              <a:ext cx="726" cy="79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sz="1000">
                  <a:solidFill>
                    <a:schemeClr val="bg1"/>
                  </a:solidFill>
                </a:rPr>
                <a:t>Transactions</a:t>
              </a:r>
            </a:p>
          </p:txBody>
        </p:sp>
        <p:sp>
          <p:nvSpPr>
            <p:cNvPr id="12313" name="Rectangle 23"/>
            <p:cNvSpPr>
              <a:spLocks noChangeArrowheads="1"/>
            </p:cNvSpPr>
            <p:nvPr/>
          </p:nvSpPr>
          <p:spPr bwMode="ltGray">
            <a:xfrm rot="-5400000">
              <a:off x="4498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sz="1000">
                  <a:solidFill>
                    <a:schemeClr val="bg1"/>
                  </a:solidFill>
                </a:rPr>
                <a:t>Communication</a:t>
              </a:r>
            </a:p>
          </p:txBody>
        </p:sp>
        <p:sp>
          <p:nvSpPr>
            <p:cNvPr id="12314" name="Rectangle 24"/>
            <p:cNvSpPr>
              <a:spLocks noChangeArrowheads="1"/>
            </p:cNvSpPr>
            <p:nvPr/>
          </p:nvSpPr>
          <p:spPr bwMode="ltGray">
            <a:xfrm rot="-5400000">
              <a:off x="4609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Knowledge Mgmt</a:t>
              </a:r>
            </a:p>
          </p:txBody>
        </p:sp>
        <p:sp>
          <p:nvSpPr>
            <p:cNvPr id="12315" name="Rectangle 25"/>
            <p:cNvSpPr>
              <a:spLocks noChangeArrowheads="1"/>
            </p:cNvSpPr>
            <p:nvPr/>
          </p:nvSpPr>
          <p:spPr bwMode="ltGray">
            <a:xfrm rot="-5400000">
              <a:off x="4725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sz="1000">
                  <a:solidFill>
                    <a:schemeClr val="bg1"/>
                  </a:solidFill>
                </a:rPr>
                <a:t>E-Commerce</a:t>
              </a:r>
            </a:p>
          </p:txBody>
        </p:sp>
        <p:sp>
          <p:nvSpPr>
            <p:cNvPr id="12316" name="Rectangle 26"/>
            <p:cNvSpPr>
              <a:spLocks noChangeArrowheads="1"/>
            </p:cNvSpPr>
            <p:nvPr/>
          </p:nvSpPr>
          <p:spPr bwMode="ltGray">
            <a:xfrm rot="-5400000">
              <a:off x="4842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sz="1000">
                  <a:solidFill>
                    <a:schemeClr val="bg1"/>
                  </a:solidFill>
                </a:rPr>
                <a:t>Bus. Functions</a:t>
              </a:r>
            </a:p>
          </p:txBody>
        </p:sp>
      </p:grpSp>
      <p:pic>
        <p:nvPicPr>
          <p:cNvPr id="176155" name="Picture 27" descr="businesswoma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16000" y="4037013"/>
            <a:ext cx="1050925" cy="1255712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12307" name="Freeform 28"/>
          <p:cNvSpPr>
            <a:spLocks/>
          </p:cNvSpPr>
          <p:nvPr/>
        </p:nvSpPr>
        <p:spPr bwMode="auto">
          <a:xfrm>
            <a:off x="457200" y="2535238"/>
            <a:ext cx="2768600" cy="3235325"/>
          </a:xfrm>
          <a:custGeom>
            <a:avLst/>
            <a:gdLst>
              <a:gd name="T0" fmla="*/ 2147483647 w 1744"/>
              <a:gd name="T1" fmla="*/ 2147483647 h 2328"/>
              <a:gd name="T2" fmla="*/ 2147483647 w 1744"/>
              <a:gd name="T3" fmla="*/ 2147483647 h 2328"/>
              <a:gd name="T4" fmla="*/ 2147483647 w 1744"/>
              <a:gd name="T5" fmla="*/ 2147483647 h 2328"/>
              <a:gd name="T6" fmla="*/ 2147483647 w 1744"/>
              <a:gd name="T7" fmla="*/ 2147483647 h 2328"/>
              <a:gd name="T8" fmla="*/ 2147483647 w 1744"/>
              <a:gd name="T9" fmla="*/ 2147483647 h 2328"/>
              <a:gd name="T10" fmla="*/ 2147483647 w 1744"/>
              <a:gd name="T11" fmla="*/ 2147483647 h 23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44"/>
              <a:gd name="T19" fmla="*/ 0 h 2328"/>
              <a:gd name="T20" fmla="*/ 1744 w 1744"/>
              <a:gd name="T21" fmla="*/ 2328 h 23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44" h="2328">
                <a:moveTo>
                  <a:pt x="1744" y="1704"/>
                </a:moveTo>
                <a:cubicBezTo>
                  <a:pt x="1492" y="1904"/>
                  <a:pt x="1240" y="2104"/>
                  <a:pt x="976" y="2184"/>
                </a:cubicBezTo>
                <a:cubicBezTo>
                  <a:pt x="712" y="2264"/>
                  <a:pt x="320" y="2328"/>
                  <a:pt x="160" y="2184"/>
                </a:cubicBezTo>
                <a:cubicBezTo>
                  <a:pt x="0" y="2040"/>
                  <a:pt x="32" y="1648"/>
                  <a:pt x="16" y="1320"/>
                </a:cubicBezTo>
                <a:cubicBezTo>
                  <a:pt x="0" y="992"/>
                  <a:pt x="8" y="432"/>
                  <a:pt x="64" y="216"/>
                </a:cubicBezTo>
                <a:cubicBezTo>
                  <a:pt x="120" y="0"/>
                  <a:pt x="236" y="12"/>
                  <a:pt x="352" y="24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/>
          <p:nvPr/>
        </p:nvGrpSpPr>
        <p:grpSpPr>
          <a:xfrm>
            <a:off x="7861164" y="4648200"/>
            <a:ext cx="1206636" cy="1514810"/>
            <a:chOff x="6677870" y="3505200"/>
            <a:chExt cx="1570741" cy="2160909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77870" y="3631309"/>
              <a:ext cx="1524000" cy="1626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9" name="Straight Connector 8"/>
            <p:cNvCxnSpPr>
              <a:stCxn id="10" idx="7"/>
              <a:endCxn id="10" idx="3"/>
            </p:cNvCxnSpPr>
            <p:nvPr/>
          </p:nvCxnSpPr>
          <p:spPr bwMode="auto">
            <a:xfrm rot="16200000" flipH="1" flipV="1">
              <a:off x="6961473" y="3939289"/>
              <a:ext cx="1185394" cy="808222"/>
            </a:xfrm>
            <a:prstGeom prst="lin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Oval 9"/>
            <p:cNvSpPr/>
            <p:nvPr/>
          </p:nvSpPr>
          <p:spPr bwMode="auto">
            <a:xfrm>
              <a:off x="6982670" y="3505200"/>
              <a:ext cx="1143000" cy="1676400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77061" y="5257793"/>
              <a:ext cx="1471550" cy="408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dirty="0" err="1" smtClean="0"/>
                <a:t>AntiSamy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A2 – Avoiding XSS Flaws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30763"/>
          </a:xfrm>
        </p:spPr>
        <p:txBody>
          <a:bodyPr/>
          <a:lstStyle/>
          <a:p>
            <a:r>
              <a:rPr lang="en-US" sz="2400" dirty="0" smtClean="0"/>
              <a:t>Recommendations</a:t>
            </a:r>
          </a:p>
          <a:p>
            <a:pPr marL="688975" lvl="1" indent="-342900"/>
            <a:r>
              <a:rPr lang="en-US" sz="2000" dirty="0" smtClean="0"/>
              <a:t>Eliminate Flaw</a:t>
            </a:r>
          </a:p>
          <a:p>
            <a:pPr marL="1035050" lvl="2" indent="-342900"/>
            <a:r>
              <a:rPr lang="en-US" sz="1800" dirty="0" smtClean="0"/>
              <a:t>Don’t include user supplied input in the output page</a:t>
            </a:r>
          </a:p>
          <a:p>
            <a:pPr marL="688975" lvl="1" indent="-342900"/>
            <a:r>
              <a:rPr lang="en-US" sz="2000" dirty="0" smtClean="0"/>
              <a:t>Defend Against the Flaw</a:t>
            </a:r>
          </a:p>
          <a:p>
            <a:pPr marL="1035050" lvl="2" indent="-342900"/>
            <a:r>
              <a:rPr lang="en-US" sz="1800" dirty="0" smtClean="0"/>
              <a:t>Primary Recommendation: </a:t>
            </a:r>
            <a:r>
              <a:rPr lang="en-US" sz="1800" u="sng" dirty="0" smtClean="0"/>
              <a:t>Output encode all user supplied input</a:t>
            </a:r>
            <a:r>
              <a:rPr lang="en-US" sz="1800" dirty="0" smtClean="0"/>
              <a:t> (Use OWASP’s ESAPI to output encode:</a:t>
            </a:r>
          </a:p>
          <a:p>
            <a:pPr marL="1035050" lvl="2" indent="-342900">
              <a:buNone/>
            </a:pPr>
            <a:r>
              <a:rPr lang="en-US" sz="1800" dirty="0" smtClean="0"/>
              <a:t>		</a:t>
            </a:r>
            <a:r>
              <a:rPr lang="en-US" sz="1800" dirty="0" smtClean="0">
                <a:hlinkClick r:id="rId4"/>
              </a:rPr>
              <a:t>http://www.owasp.org/index.php/ESAPI</a:t>
            </a:r>
            <a:r>
              <a:rPr lang="en-US" sz="1800" dirty="0" smtClean="0"/>
              <a:t> </a:t>
            </a:r>
          </a:p>
          <a:p>
            <a:pPr marL="1035050" lvl="2" indent="-342900"/>
            <a:r>
              <a:rPr lang="en-US" sz="1800" dirty="0" smtClean="0"/>
              <a:t>Perform ‘white </a:t>
            </a:r>
            <a:r>
              <a:rPr lang="en-US" sz="1800" dirty="0" err="1" smtClean="0"/>
              <a:t>list’</a:t>
            </a:r>
            <a:r>
              <a:rPr lang="en-US" sz="1800" dirty="0" smtClean="0"/>
              <a:t> input validation on all user input to be included in page</a:t>
            </a:r>
          </a:p>
          <a:p>
            <a:pPr marL="1035050" lvl="2" indent="-342900"/>
            <a:r>
              <a:rPr lang="en-US" sz="1800" dirty="0" smtClean="0"/>
              <a:t>For large chunks of user supplied HTML, use OWASP’s </a:t>
            </a:r>
            <a:r>
              <a:rPr lang="en-US" sz="1800" dirty="0" err="1" smtClean="0"/>
              <a:t>AntiSamy</a:t>
            </a:r>
            <a:r>
              <a:rPr lang="en-US" sz="1800" dirty="0" smtClean="0"/>
              <a:t> to sanitize this HTML to make it safe</a:t>
            </a:r>
          </a:p>
          <a:p>
            <a:pPr marL="1035050" lvl="2" indent="-342900">
              <a:buNone/>
            </a:pPr>
            <a:r>
              <a:rPr lang="en-US" sz="1800" dirty="0" smtClean="0"/>
              <a:t>	      See: </a:t>
            </a:r>
            <a:r>
              <a:rPr lang="en-US" sz="1800" dirty="0" smtClean="0">
                <a:hlinkClick r:id="rId5"/>
              </a:rPr>
              <a:t>http://www.owasp.org/index.php/AntiSamy</a:t>
            </a:r>
            <a:endParaRPr lang="en-US" sz="1800" dirty="0" smtClean="0"/>
          </a:p>
          <a:p>
            <a:pPr eaLnBrk="1" hangingPunct="1"/>
            <a:r>
              <a:rPr lang="en-US" sz="2400" dirty="0" smtClean="0"/>
              <a:t>References</a:t>
            </a:r>
          </a:p>
          <a:p>
            <a:pPr lvl="1" eaLnBrk="1" hangingPunct="1"/>
            <a:r>
              <a:rPr lang="en-US" sz="2000" dirty="0" smtClean="0"/>
              <a:t>For how to output encode properly, read the new </a:t>
            </a:r>
            <a:r>
              <a:rPr lang="en-US" sz="1400" dirty="0" smtClean="0">
                <a:hlinkClick r:id="rId6"/>
              </a:rPr>
              <a:t>http://www.owasp.org/index.php/XSS_(Cross Site Scripting) Prevention Cheat Sheet</a:t>
            </a:r>
            <a:r>
              <a:rPr lang="en-US" sz="1400" dirty="0" smtClean="0"/>
              <a:t> 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 sz="2400" dirty="0" smtClean="0"/>
              <a:t>Safe Escaping Schemes in Various HTML Execution Contexts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857" y="905397"/>
            <a:ext cx="4434349" cy="465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 bwMode="auto">
          <a:xfrm>
            <a:off x="1752601" y="3864855"/>
            <a:ext cx="3025050" cy="64406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HTML Style Property Values</a:t>
            </a:r>
          </a:p>
          <a:p>
            <a:pPr algn="ctr" eaLnBrk="0" hangingPunct="0">
              <a:lnSpc>
                <a:spcPct val="100000"/>
              </a:lnSpc>
            </a:pPr>
            <a:r>
              <a:rPr lang="en-US" sz="1100" dirty="0" smtClean="0"/>
              <a:t>(e.g., .</a:t>
            </a:r>
            <a:r>
              <a:rPr lang="en-US" sz="1100" dirty="0" err="1" smtClean="0"/>
              <a:t>pdiv</a:t>
            </a:r>
            <a:r>
              <a:rPr lang="en-US" sz="1100" dirty="0" smtClean="0"/>
              <a:t> a:hover {color: </a:t>
            </a:r>
            <a:r>
              <a:rPr lang="en-US" sz="1100" dirty="0" smtClean="0">
                <a:solidFill>
                  <a:srgbClr val="FF0000"/>
                </a:solidFill>
              </a:rPr>
              <a:t>red; text-decoration: underline</a:t>
            </a:r>
            <a:r>
              <a:rPr lang="en-US" sz="1100" dirty="0" smtClean="0"/>
              <a:t>} 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228628" y="3179055"/>
            <a:ext cx="2904056" cy="49166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00000"/>
              </a:lnSpc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JavaScript Data</a:t>
            </a:r>
          </a:p>
          <a:p>
            <a:pPr algn="ctr" eaLnBrk="0" hangingPunct="0">
              <a:lnSpc>
                <a:spcPct val="100000"/>
              </a:lnSpc>
            </a:pPr>
            <a:r>
              <a:rPr lang="en-US" sz="1100" dirty="0" smtClean="0"/>
              <a:t>(e.g., &lt;script&gt; </a:t>
            </a:r>
            <a:r>
              <a:rPr lang="en-US" sz="1100" dirty="0" smtClean="0">
                <a:solidFill>
                  <a:srgbClr val="FF0000"/>
                </a:solidFill>
              </a:rPr>
              <a:t>some </a:t>
            </a:r>
            <a:r>
              <a:rPr lang="en-US" sz="1100" dirty="0" err="1" smtClean="0">
                <a:solidFill>
                  <a:srgbClr val="FF0000"/>
                </a:solidFill>
              </a:rPr>
              <a:t>javascript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smtClean="0"/>
              <a:t>&lt;/script&gt; 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600200" y="2299120"/>
            <a:ext cx="2908161" cy="6096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HTML Attribute Values</a:t>
            </a:r>
          </a:p>
          <a:p>
            <a:pPr algn="ctr" eaLnBrk="0" hangingPunct="0">
              <a:lnSpc>
                <a:spcPct val="100000"/>
              </a:lnSpc>
            </a:pPr>
            <a:r>
              <a:rPr lang="en-US" sz="1100" dirty="0" smtClean="0"/>
              <a:t>(e.g., &lt;input name='</a:t>
            </a:r>
            <a:r>
              <a:rPr lang="en-US" sz="1100" dirty="0" smtClean="0">
                <a:solidFill>
                  <a:srgbClr val="FF0000"/>
                </a:solidFill>
              </a:rPr>
              <a:t>person</a:t>
            </a:r>
            <a:r>
              <a:rPr lang="en-US" sz="1100" dirty="0" smtClean="0"/>
              <a:t>' type='</a:t>
            </a:r>
            <a:r>
              <a:rPr lang="en-US" sz="1100" dirty="0" smtClean="0">
                <a:solidFill>
                  <a:srgbClr val="FF0000"/>
                </a:solidFill>
              </a:rPr>
              <a:t>TEXT</a:t>
            </a:r>
            <a:r>
              <a:rPr lang="en-US" sz="1100" dirty="0" smtClean="0"/>
              <a:t>' value='</a:t>
            </a:r>
            <a:r>
              <a:rPr lang="en-US" sz="1100" dirty="0" err="1" smtClean="0">
                <a:solidFill>
                  <a:srgbClr val="FF0000"/>
                </a:solidFill>
              </a:rPr>
              <a:t>defaultValue</a:t>
            </a:r>
            <a:r>
              <a:rPr lang="en-US" sz="1100" dirty="0" smtClean="0"/>
              <a:t>'&gt; )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61105" y="1578855"/>
            <a:ext cx="2831961" cy="49166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HTML Element Content</a:t>
            </a:r>
          </a:p>
          <a:p>
            <a:pPr algn="ctr" eaLnBrk="0" hangingPunct="0">
              <a:lnSpc>
                <a:spcPct val="100000"/>
              </a:lnSpc>
            </a:pPr>
            <a:r>
              <a:rPr lang="en-US" sz="1100" dirty="0" smtClean="0"/>
              <a:t>(e.g., &lt;div&gt; </a:t>
            </a:r>
            <a:r>
              <a:rPr lang="en-US" sz="1100" dirty="0" smtClean="0">
                <a:solidFill>
                  <a:srgbClr val="FF0000"/>
                </a:solidFill>
              </a:rPr>
              <a:t>some text to display </a:t>
            </a:r>
            <a:r>
              <a:rPr lang="en-US" sz="1100" dirty="0" smtClean="0"/>
              <a:t>&lt;/div&gt; )</a:t>
            </a:r>
            <a:endParaRPr lang="en-US" sz="1600" dirty="0" smtClean="0"/>
          </a:p>
        </p:txBody>
      </p:sp>
      <p:sp>
        <p:nvSpPr>
          <p:cNvPr id="10" name="Rectangle 9"/>
          <p:cNvSpPr/>
          <p:nvPr/>
        </p:nvSpPr>
        <p:spPr bwMode="auto">
          <a:xfrm>
            <a:off x="783308" y="4737520"/>
            <a:ext cx="3102892" cy="49166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URI Attribute Values</a:t>
            </a:r>
          </a:p>
          <a:p>
            <a:pPr algn="ctr" eaLnBrk="0" hangingPunct="0">
              <a:lnSpc>
                <a:spcPct val="100000"/>
              </a:lnSpc>
            </a:pPr>
            <a:r>
              <a:rPr lang="en-US" sz="1100" dirty="0" smtClean="0"/>
              <a:t>(e.g., &lt;a </a:t>
            </a:r>
            <a:r>
              <a:rPr lang="en-US" sz="1100" dirty="0" err="1" smtClean="0"/>
              <a:t>href</a:t>
            </a:r>
            <a:r>
              <a:rPr lang="en-US" sz="1100" dirty="0" smtClean="0"/>
              <a:t>="</a:t>
            </a:r>
            <a:r>
              <a:rPr lang="en-US" sz="1100" dirty="0" err="1" smtClean="0">
                <a:solidFill>
                  <a:srgbClr val="FF0000"/>
                </a:solidFill>
              </a:rPr>
              <a:t>javascript:toggle</a:t>
            </a:r>
            <a:r>
              <a:rPr lang="en-US" sz="1100" dirty="0" smtClean="0">
                <a:solidFill>
                  <a:srgbClr val="FF0000"/>
                </a:solidFill>
              </a:rPr>
              <a:t>('lesson')</a:t>
            </a:r>
            <a:r>
              <a:rPr lang="en-US" sz="1100" dirty="0" smtClean="0"/>
              <a:t>" )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1" name="Line Callout 2 (Border and Accent Bar) 10"/>
          <p:cNvSpPr/>
          <p:nvPr/>
        </p:nvSpPr>
        <p:spPr bwMode="auto">
          <a:xfrm rot="10800000" flipV="1">
            <a:off x="5943600" y="3572397"/>
            <a:ext cx="3107934" cy="553861"/>
          </a:xfrm>
          <a:prstGeom prst="accentBorderCallout2">
            <a:avLst>
              <a:gd name="adj1" fmla="val 71083"/>
              <a:gd name="adj2" fmla="val 102270"/>
              <a:gd name="adj3" fmla="val 70916"/>
              <a:gd name="adj4" fmla="val 111885"/>
              <a:gd name="adj5" fmla="val 129790"/>
              <a:gd name="adj6" fmla="val 142890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spcAft>
                <a:spcPts val="300"/>
              </a:spcAft>
              <a:defRPr/>
            </a:pPr>
            <a:r>
              <a:rPr lang="en-US" sz="1100" dirty="0" smtClean="0">
                <a:solidFill>
                  <a:schemeClr val="tx1"/>
                </a:solidFill>
              </a:rPr>
              <a:t>#4: All non-alphanumeric &lt; 256 </a:t>
            </a:r>
            <a:r>
              <a:rPr lang="en-US" sz="1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100" dirty="0" smtClean="0">
                <a:solidFill>
                  <a:schemeClr val="tx1"/>
                </a:solidFill>
              </a:rPr>
              <a:t>\HH</a:t>
            </a:r>
          </a:p>
          <a:p>
            <a:pPr algn="ctr" eaLnBrk="0" hangingPunct="0">
              <a:defRPr/>
            </a:pPr>
            <a:r>
              <a:rPr lang="en-US" sz="1100" dirty="0" smtClean="0">
                <a:solidFill>
                  <a:schemeClr val="tx1"/>
                </a:solidFill>
              </a:rPr>
              <a:t>ESAPI: </a:t>
            </a:r>
            <a:r>
              <a:rPr lang="en-US" sz="1100" dirty="0" err="1" smtClean="0">
                <a:solidFill>
                  <a:schemeClr val="tx1"/>
                </a:solidFill>
              </a:rPr>
              <a:t>encodeForCSS</a:t>
            </a:r>
            <a:r>
              <a:rPr lang="en-US" sz="11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2" name="Line Callout 2 (Border and Accent Bar) 11"/>
          <p:cNvSpPr/>
          <p:nvPr/>
        </p:nvSpPr>
        <p:spPr bwMode="auto">
          <a:xfrm rot="10800000" flipV="1">
            <a:off x="5572026" y="2650008"/>
            <a:ext cx="3114773" cy="496896"/>
          </a:xfrm>
          <a:prstGeom prst="accentBorderCallout2">
            <a:avLst>
              <a:gd name="adj1" fmla="val 71083"/>
              <a:gd name="adj2" fmla="val 102270"/>
              <a:gd name="adj3" fmla="val 70916"/>
              <a:gd name="adj4" fmla="val 111885"/>
              <a:gd name="adj5" fmla="val 135850"/>
              <a:gd name="adj6" fmla="val 150696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spcAft>
                <a:spcPts val="300"/>
              </a:spcAft>
              <a:defRPr/>
            </a:pPr>
            <a:r>
              <a:rPr lang="en-US" sz="1100" dirty="0" smtClean="0">
                <a:solidFill>
                  <a:schemeClr val="tx1"/>
                </a:solidFill>
              </a:rPr>
              <a:t>#3: All non-alphanumeric &lt; 256 </a:t>
            </a:r>
            <a:r>
              <a:rPr lang="en-US" sz="1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100" dirty="0" smtClean="0">
                <a:solidFill>
                  <a:schemeClr val="tx1"/>
                </a:solidFill>
              </a:rPr>
              <a:t>\</a:t>
            </a:r>
            <a:r>
              <a:rPr lang="en-US" sz="1100" dirty="0" err="1" smtClean="0">
                <a:solidFill>
                  <a:schemeClr val="tx1"/>
                </a:solidFill>
              </a:rPr>
              <a:t>xHH</a:t>
            </a:r>
            <a:endParaRPr lang="en-US" sz="1100" dirty="0" smtClean="0">
              <a:solidFill>
                <a:schemeClr val="tx1"/>
              </a:solidFill>
            </a:endParaRPr>
          </a:p>
          <a:p>
            <a:pPr algn="ctr" eaLnBrk="0" hangingPunct="0">
              <a:defRPr/>
            </a:pPr>
            <a:r>
              <a:rPr lang="en-US" sz="1100" dirty="0" smtClean="0">
                <a:solidFill>
                  <a:schemeClr val="tx1"/>
                </a:solidFill>
              </a:rPr>
              <a:t>ESAPI: </a:t>
            </a:r>
            <a:r>
              <a:rPr lang="en-US" sz="1100" dirty="0" err="1" smtClean="0">
                <a:solidFill>
                  <a:schemeClr val="tx1"/>
                </a:solidFill>
              </a:rPr>
              <a:t>encodeForJavaScript</a:t>
            </a:r>
            <a:r>
              <a:rPr lang="en-US" sz="11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3" name="Line Callout 2 (Border and Accent Bar) 12"/>
          <p:cNvSpPr/>
          <p:nvPr/>
        </p:nvSpPr>
        <p:spPr bwMode="auto">
          <a:xfrm rot="10800000" flipV="1">
            <a:off x="5443481" y="1003721"/>
            <a:ext cx="3471918" cy="496896"/>
          </a:xfrm>
          <a:prstGeom prst="accentBorderCallout2">
            <a:avLst>
              <a:gd name="adj1" fmla="val 71083"/>
              <a:gd name="adj2" fmla="val 102270"/>
              <a:gd name="adj3" fmla="val 70916"/>
              <a:gd name="adj4" fmla="val 111885"/>
              <a:gd name="adj5" fmla="val 154750"/>
              <a:gd name="adj6" fmla="val 151981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spcAft>
                <a:spcPts val="300"/>
              </a:spcAft>
              <a:defRPr/>
            </a:pPr>
            <a:r>
              <a:rPr lang="en-US" sz="1100" dirty="0" smtClean="0">
                <a:solidFill>
                  <a:schemeClr val="tx1"/>
                </a:solidFill>
              </a:rPr>
              <a:t>#1:  ( &amp;, &lt;, &gt;, " ) </a:t>
            </a:r>
            <a:r>
              <a:rPr lang="en-US" sz="1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100" dirty="0" smtClean="0">
                <a:solidFill>
                  <a:schemeClr val="tx1"/>
                </a:solidFill>
              </a:rPr>
              <a:t>&amp;entity;   ( ', / ) </a:t>
            </a:r>
            <a:r>
              <a:rPr lang="en-US" sz="1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100" dirty="0" smtClean="0">
                <a:solidFill>
                  <a:schemeClr val="tx1"/>
                </a:solidFill>
              </a:rPr>
              <a:t>&amp;#</a:t>
            </a:r>
            <a:r>
              <a:rPr lang="en-US" sz="1100" dirty="0" err="1" smtClean="0">
                <a:solidFill>
                  <a:schemeClr val="tx1"/>
                </a:solidFill>
              </a:rPr>
              <a:t>xHH</a:t>
            </a:r>
            <a:r>
              <a:rPr lang="en-US" sz="1100" dirty="0" smtClean="0">
                <a:solidFill>
                  <a:schemeClr val="tx1"/>
                </a:solidFill>
              </a:rPr>
              <a:t>;</a:t>
            </a:r>
          </a:p>
          <a:p>
            <a:pPr algn="ctr" eaLnBrk="0" hangingPunct="0">
              <a:defRPr/>
            </a:pPr>
            <a:r>
              <a:rPr lang="en-US" sz="1100" dirty="0" smtClean="0">
                <a:solidFill>
                  <a:schemeClr val="tx1"/>
                </a:solidFill>
              </a:rPr>
              <a:t>ESAPI: </a:t>
            </a:r>
            <a:r>
              <a:rPr lang="en-US" sz="1100" dirty="0" err="1" smtClean="0">
                <a:solidFill>
                  <a:schemeClr val="tx1"/>
                </a:solidFill>
              </a:rPr>
              <a:t>encodeForHTML</a:t>
            </a:r>
            <a:r>
              <a:rPr lang="en-US" sz="11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4" name="Line Callout 2 (Border and Accent Bar) 13"/>
          <p:cNvSpPr/>
          <p:nvPr/>
        </p:nvSpPr>
        <p:spPr bwMode="auto">
          <a:xfrm rot="10800000" flipV="1">
            <a:off x="5791200" y="1765721"/>
            <a:ext cx="3215198" cy="503958"/>
          </a:xfrm>
          <a:prstGeom prst="accentBorderCallout2">
            <a:avLst>
              <a:gd name="adj1" fmla="val 71083"/>
              <a:gd name="adj2" fmla="val 102270"/>
              <a:gd name="adj3" fmla="val 70916"/>
              <a:gd name="adj4" fmla="val 111885"/>
              <a:gd name="adj5" fmla="val 144792"/>
              <a:gd name="adj6" fmla="val 144087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spcAft>
                <a:spcPts val="300"/>
              </a:spcAft>
              <a:defRPr/>
            </a:pPr>
            <a:r>
              <a:rPr lang="en-US" sz="1100" dirty="0" smtClean="0">
                <a:solidFill>
                  <a:schemeClr val="tx1"/>
                </a:solidFill>
              </a:rPr>
              <a:t>#2: All non-alphanumeric &lt; 256 </a:t>
            </a:r>
            <a:r>
              <a:rPr lang="en-US" sz="1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100" dirty="0" smtClean="0">
                <a:solidFill>
                  <a:schemeClr val="tx1"/>
                </a:solidFill>
              </a:rPr>
              <a:t>&amp;#</a:t>
            </a:r>
            <a:r>
              <a:rPr lang="en-US" sz="1100" dirty="0" err="1" smtClean="0">
                <a:solidFill>
                  <a:schemeClr val="tx1"/>
                </a:solidFill>
              </a:rPr>
              <a:t>xHH</a:t>
            </a:r>
            <a:endParaRPr lang="en-US" sz="1100" dirty="0" smtClean="0">
              <a:solidFill>
                <a:schemeClr val="tx1"/>
              </a:solidFill>
            </a:endParaRPr>
          </a:p>
          <a:p>
            <a:pPr algn="ctr" eaLnBrk="0" hangingPunct="0">
              <a:defRPr/>
            </a:pPr>
            <a:r>
              <a:rPr lang="en-US" sz="1100" dirty="0" smtClean="0">
                <a:solidFill>
                  <a:schemeClr val="tx1"/>
                </a:solidFill>
              </a:rPr>
              <a:t>ESAPI: </a:t>
            </a:r>
            <a:r>
              <a:rPr lang="en-US" sz="1100" dirty="0" err="1" smtClean="0">
                <a:solidFill>
                  <a:schemeClr val="tx1"/>
                </a:solidFill>
              </a:rPr>
              <a:t>encodeForHTMLAttribute</a:t>
            </a:r>
            <a:r>
              <a:rPr lang="en-US" sz="11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6" name="Line Callout 2 (Border and Accent Bar) 15"/>
          <p:cNvSpPr/>
          <p:nvPr/>
        </p:nvSpPr>
        <p:spPr bwMode="auto">
          <a:xfrm rot="10800000" flipV="1">
            <a:off x="5791200" y="4585120"/>
            <a:ext cx="3124200" cy="496896"/>
          </a:xfrm>
          <a:prstGeom prst="accentBorderCallout2">
            <a:avLst>
              <a:gd name="adj1" fmla="val 71083"/>
              <a:gd name="adj2" fmla="val 102270"/>
              <a:gd name="adj3" fmla="val 70916"/>
              <a:gd name="adj4" fmla="val 111885"/>
              <a:gd name="adj5" fmla="val 69299"/>
              <a:gd name="adj6" fmla="val 167271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spcAft>
                <a:spcPts val="300"/>
              </a:spcAft>
              <a:defRPr/>
            </a:pPr>
            <a:r>
              <a:rPr lang="en-US" sz="1100" dirty="0" smtClean="0">
                <a:solidFill>
                  <a:schemeClr val="tx1"/>
                </a:solidFill>
              </a:rPr>
              <a:t>#5: All non-alphanumeric &lt; 256 </a:t>
            </a:r>
            <a:r>
              <a:rPr lang="en-US" sz="1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100" dirty="0" smtClean="0">
                <a:solidFill>
                  <a:schemeClr val="tx1"/>
                </a:solidFill>
              </a:rPr>
              <a:t>%HH</a:t>
            </a:r>
          </a:p>
          <a:p>
            <a:pPr algn="ctr" eaLnBrk="0" hangingPunct="0">
              <a:defRPr/>
            </a:pPr>
            <a:r>
              <a:rPr lang="en-US" sz="1100" dirty="0" smtClean="0">
                <a:solidFill>
                  <a:schemeClr val="tx1"/>
                </a:solidFill>
              </a:rPr>
              <a:t>ESAPI: </a:t>
            </a:r>
            <a:r>
              <a:rPr lang="en-US" sz="1100" dirty="0" err="1" smtClean="0">
                <a:solidFill>
                  <a:schemeClr val="tx1"/>
                </a:solidFill>
              </a:rPr>
              <a:t>encodeForURL</a:t>
            </a:r>
            <a:r>
              <a:rPr lang="en-US" sz="1100" dirty="0" smtClean="0">
                <a:solidFill>
                  <a:schemeClr val="tx1"/>
                </a:solidFill>
              </a:rPr>
              <a:t>()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" y="5492082"/>
            <a:ext cx="8915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ALL other contexts CANNOT include </a:t>
            </a:r>
            <a:r>
              <a:rPr lang="en-US" b="1" dirty="0" err="1" smtClean="0"/>
              <a:t>Untrusted</a:t>
            </a:r>
            <a:r>
              <a:rPr lang="en-US" b="1" dirty="0" smtClean="0"/>
              <a:t> Data</a:t>
            </a:r>
          </a:p>
          <a:p>
            <a:r>
              <a:rPr lang="en-US" sz="1600" b="1" dirty="0" smtClean="0"/>
              <a:t>Recommendation: Only allow #1 and #2 and disallow all others</a:t>
            </a:r>
            <a:endParaRPr lang="en-US" sz="1050" b="1" dirty="0" smtClean="0"/>
          </a:p>
          <a:p>
            <a:r>
              <a:rPr lang="en-US" sz="1600" b="1" dirty="0" smtClean="0"/>
              <a:t>See:  </a:t>
            </a:r>
            <a:r>
              <a:rPr lang="en-US" sz="1600" b="1" dirty="0" smtClean="0">
                <a:hlinkClick r:id="rId5"/>
              </a:rPr>
              <a:t>www.owasp.org/index.php/XSS_(Cross_Site_Scripting)_Prevention_Cheat_Sheet</a:t>
            </a:r>
            <a:r>
              <a:rPr lang="en-US" sz="1600" b="1" dirty="0" smtClean="0"/>
              <a:t> for more details</a:t>
            </a:r>
            <a:endParaRPr lang="en-US" sz="1600" b="1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A3 – Broken Authentication and Session Management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381000" y="990600"/>
          <a:ext cx="83058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6375" y="1416050"/>
            <a:ext cx="2016125" cy="2733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Broken Authentication Illustrated</a:t>
            </a:r>
          </a:p>
        </p:txBody>
      </p:sp>
      <p:sp>
        <p:nvSpPr>
          <p:cNvPr id="14340" name="Freeform 13"/>
          <p:cNvSpPr>
            <a:spLocks/>
          </p:cNvSpPr>
          <p:nvPr/>
        </p:nvSpPr>
        <p:spPr bwMode="auto">
          <a:xfrm>
            <a:off x="3505200" y="1306513"/>
            <a:ext cx="3508375" cy="338554"/>
          </a:xfrm>
          <a:custGeom>
            <a:avLst/>
            <a:gdLst>
              <a:gd name="T0" fmla="*/ 0 w 2210"/>
              <a:gd name="T1" fmla="*/ 2147483647 h 131"/>
              <a:gd name="T2" fmla="*/ 2147483647 w 2210"/>
              <a:gd name="T3" fmla="*/ 2147483647 h 131"/>
              <a:gd name="T4" fmla="*/ 2147483647 w 2210"/>
              <a:gd name="T5" fmla="*/ 2147483647 h 131"/>
              <a:gd name="T6" fmla="*/ 0 60000 65536"/>
              <a:gd name="T7" fmla="*/ 0 60000 65536"/>
              <a:gd name="T8" fmla="*/ 0 60000 65536"/>
              <a:gd name="T9" fmla="*/ 0 w 2210"/>
              <a:gd name="T10" fmla="*/ 0 h 131"/>
              <a:gd name="T11" fmla="*/ 2210 w 2210"/>
              <a:gd name="T12" fmla="*/ 131 h 1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0" h="131">
                <a:moveTo>
                  <a:pt x="0" y="131"/>
                </a:moveTo>
                <a:cubicBezTo>
                  <a:pt x="174" y="110"/>
                  <a:pt x="678" y="6"/>
                  <a:pt x="1046" y="3"/>
                </a:cubicBezTo>
                <a:cubicBezTo>
                  <a:pt x="1414" y="0"/>
                  <a:pt x="1968" y="91"/>
                  <a:pt x="2210" y="114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sz="1600" b="1"/>
          </a:p>
        </p:txBody>
      </p:sp>
      <p:pic>
        <p:nvPicPr>
          <p:cNvPr id="192526" name="Picture 14" descr="TN_hacker"/>
          <p:cNvPicPr>
            <a:picLocks noChangeAspect="1" noChangeArrowheads="1"/>
          </p:cNvPicPr>
          <p:nvPr/>
        </p:nvPicPr>
        <p:blipFill>
          <a:blip r:embed="rId5" cstate="print">
            <a:lum bright="24000" contrast="42000"/>
          </a:blip>
          <a:srcRect/>
          <a:stretch>
            <a:fillRect/>
          </a:stretch>
        </p:blipFill>
        <p:spPr bwMode="auto">
          <a:xfrm>
            <a:off x="7848600" y="4800600"/>
            <a:ext cx="1093788" cy="1268413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7086600" y="990600"/>
            <a:ext cx="1455738" cy="1412875"/>
            <a:chOff x="4336" y="1870"/>
            <a:chExt cx="917" cy="890"/>
          </a:xfrm>
        </p:grpSpPr>
        <p:sp>
          <p:nvSpPr>
            <p:cNvPr id="23574" name="Rectangle 16"/>
            <p:cNvSpPr>
              <a:spLocks noChangeArrowheads="1"/>
            </p:cNvSpPr>
            <p:nvPr/>
          </p:nvSpPr>
          <p:spPr bwMode="ltGray">
            <a:xfrm>
              <a:off x="4336" y="2616"/>
              <a:ext cx="917" cy="144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>
                <a:rot lat="420000" lon="0" rev="0"/>
              </a:camera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defRPr/>
              </a:pPr>
              <a:r>
                <a:rPr lang="en-US" sz="1000" b="1">
                  <a:solidFill>
                    <a:schemeClr val="bg1"/>
                  </a:solidFill>
                </a:rPr>
                <a:t>Custom Code</a:t>
              </a:r>
            </a:p>
          </p:txBody>
        </p:sp>
        <p:sp>
          <p:nvSpPr>
            <p:cNvPr id="23575" name="Rectangle 17"/>
            <p:cNvSpPr>
              <a:spLocks noChangeArrowheads="1"/>
            </p:cNvSpPr>
            <p:nvPr/>
          </p:nvSpPr>
          <p:spPr bwMode="ltGray">
            <a:xfrm rot="-5400000">
              <a:off x="4023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defRPr/>
              </a:pPr>
              <a:r>
                <a:rPr lang="en-US" sz="1000" b="1">
                  <a:solidFill>
                    <a:schemeClr val="bg1"/>
                  </a:solidFill>
                </a:rPr>
                <a:t>Accounts</a:t>
              </a:r>
            </a:p>
          </p:txBody>
        </p:sp>
        <p:sp>
          <p:nvSpPr>
            <p:cNvPr id="23576" name="Rectangle 18"/>
            <p:cNvSpPr>
              <a:spLocks noChangeArrowheads="1"/>
            </p:cNvSpPr>
            <p:nvPr/>
          </p:nvSpPr>
          <p:spPr bwMode="ltGray">
            <a:xfrm rot="-5400000">
              <a:off x="4139" y="2193"/>
              <a:ext cx="726" cy="79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defRPr/>
              </a:pPr>
              <a:r>
                <a:rPr lang="en-US" sz="1000" b="1">
                  <a:solidFill>
                    <a:schemeClr val="bg1"/>
                  </a:solidFill>
                </a:rPr>
                <a:t>Finance</a:t>
              </a:r>
            </a:p>
          </p:txBody>
        </p:sp>
        <p:sp>
          <p:nvSpPr>
            <p:cNvPr id="23577" name="Rectangle 19"/>
            <p:cNvSpPr>
              <a:spLocks noChangeArrowheads="1"/>
            </p:cNvSpPr>
            <p:nvPr/>
          </p:nvSpPr>
          <p:spPr bwMode="ltGray">
            <a:xfrm rot="-5400000">
              <a:off x="4262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defRPr/>
              </a:pPr>
              <a:r>
                <a:rPr lang="en-US" sz="1000" b="1">
                  <a:solidFill>
                    <a:schemeClr val="bg1"/>
                  </a:solidFill>
                </a:rPr>
                <a:t>Administration</a:t>
              </a:r>
            </a:p>
          </p:txBody>
        </p:sp>
        <p:sp>
          <p:nvSpPr>
            <p:cNvPr id="23578" name="Rectangle 20"/>
            <p:cNvSpPr>
              <a:spLocks noChangeArrowheads="1"/>
            </p:cNvSpPr>
            <p:nvPr/>
          </p:nvSpPr>
          <p:spPr bwMode="ltGray">
            <a:xfrm rot="-5400000">
              <a:off x="4375" y="2193"/>
              <a:ext cx="726" cy="79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defRPr/>
              </a:pPr>
              <a:r>
                <a:rPr lang="en-US" sz="1000" b="1">
                  <a:solidFill>
                    <a:schemeClr val="bg1"/>
                  </a:solidFill>
                </a:rPr>
                <a:t>Transactions</a:t>
              </a:r>
            </a:p>
          </p:txBody>
        </p:sp>
        <p:sp>
          <p:nvSpPr>
            <p:cNvPr id="23579" name="Rectangle 21"/>
            <p:cNvSpPr>
              <a:spLocks noChangeArrowheads="1"/>
            </p:cNvSpPr>
            <p:nvPr/>
          </p:nvSpPr>
          <p:spPr bwMode="ltGray">
            <a:xfrm rot="-5400000">
              <a:off x="4498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defRPr/>
              </a:pPr>
              <a:r>
                <a:rPr lang="en-US" sz="1000" b="1">
                  <a:solidFill>
                    <a:schemeClr val="bg1"/>
                  </a:solidFill>
                </a:rPr>
                <a:t>Communication</a:t>
              </a:r>
            </a:p>
          </p:txBody>
        </p:sp>
        <p:sp>
          <p:nvSpPr>
            <p:cNvPr id="23580" name="Rectangle 22"/>
            <p:cNvSpPr>
              <a:spLocks noChangeArrowheads="1"/>
            </p:cNvSpPr>
            <p:nvPr/>
          </p:nvSpPr>
          <p:spPr bwMode="ltGray">
            <a:xfrm rot="-5400000">
              <a:off x="4609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defRPr/>
              </a:pPr>
              <a:r>
                <a:rPr lang="en-US" sz="1000" b="1" dirty="0">
                  <a:solidFill>
                    <a:schemeClr val="bg1"/>
                  </a:solidFill>
                </a:rPr>
                <a:t>Knowledge Mgmt</a:t>
              </a:r>
            </a:p>
          </p:txBody>
        </p:sp>
        <p:sp>
          <p:nvSpPr>
            <p:cNvPr id="23581" name="Rectangle 23"/>
            <p:cNvSpPr>
              <a:spLocks noChangeArrowheads="1"/>
            </p:cNvSpPr>
            <p:nvPr/>
          </p:nvSpPr>
          <p:spPr bwMode="ltGray">
            <a:xfrm rot="-5400000">
              <a:off x="4725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defRPr/>
              </a:pPr>
              <a:r>
                <a:rPr lang="en-US" sz="1000" b="1">
                  <a:solidFill>
                    <a:schemeClr val="bg1"/>
                  </a:solidFill>
                </a:rPr>
                <a:t>E-Commerce</a:t>
              </a:r>
            </a:p>
          </p:txBody>
        </p:sp>
        <p:sp>
          <p:nvSpPr>
            <p:cNvPr id="23582" name="Rectangle 24"/>
            <p:cNvSpPr>
              <a:spLocks noChangeArrowheads="1"/>
            </p:cNvSpPr>
            <p:nvPr/>
          </p:nvSpPr>
          <p:spPr bwMode="ltGray">
            <a:xfrm rot="-5400000">
              <a:off x="4842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defRPr/>
              </a:pPr>
              <a:r>
                <a:rPr lang="en-US" sz="1000" b="1">
                  <a:solidFill>
                    <a:schemeClr val="bg1"/>
                  </a:solidFill>
                </a:rPr>
                <a:t>Bus. Functions</a:t>
              </a:r>
            </a:p>
          </p:txBody>
        </p:sp>
      </p:grpSp>
      <p:pic>
        <p:nvPicPr>
          <p:cNvPr id="192537" name="Picture 25" descr="businesswoma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2438400"/>
            <a:ext cx="1050925" cy="1255713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14344" name="Oval 26"/>
          <p:cNvSpPr>
            <a:spLocks noChangeArrowheads="1"/>
          </p:cNvSpPr>
          <p:nvPr/>
        </p:nvSpPr>
        <p:spPr bwMode="auto">
          <a:xfrm>
            <a:off x="3886200" y="862896"/>
            <a:ext cx="471488" cy="47607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 b="1"/>
              <a:t>1</a:t>
            </a:r>
          </a:p>
        </p:txBody>
      </p:sp>
      <p:sp>
        <p:nvSpPr>
          <p:cNvPr id="14345" name="Rectangle 27"/>
          <p:cNvSpPr>
            <a:spLocks noChangeArrowheads="1"/>
          </p:cNvSpPr>
          <p:nvPr/>
        </p:nvSpPr>
        <p:spPr bwMode="gray">
          <a:xfrm>
            <a:off x="4419600" y="914400"/>
            <a:ext cx="2514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Font typeface="Webdings" pitchFamily="18" charset="2"/>
              <a:buNone/>
            </a:pPr>
            <a:r>
              <a:rPr lang="en-US" sz="1600" b="1"/>
              <a:t>User sends credentials</a:t>
            </a:r>
          </a:p>
        </p:txBody>
      </p:sp>
      <p:sp>
        <p:nvSpPr>
          <p:cNvPr id="14346" name="Oval 28"/>
          <p:cNvSpPr>
            <a:spLocks noChangeArrowheads="1"/>
          </p:cNvSpPr>
          <p:nvPr/>
        </p:nvSpPr>
        <p:spPr bwMode="auto">
          <a:xfrm>
            <a:off x="6462713" y="2005896"/>
            <a:ext cx="471487" cy="47607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 b="1"/>
              <a:t>2</a:t>
            </a:r>
          </a:p>
        </p:txBody>
      </p:sp>
      <p:sp>
        <p:nvSpPr>
          <p:cNvPr id="14347" name="Rectangle 29"/>
          <p:cNvSpPr>
            <a:spLocks noChangeArrowheads="1"/>
          </p:cNvSpPr>
          <p:nvPr/>
        </p:nvSpPr>
        <p:spPr bwMode="gray">
          <a:xfrm>
            <a:off x="3886200" y="1981200"/>
            <a:ext cx="2819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Font typeface="Webdings" pitchFamily="18" charset="2"/>
              <a:buNone/>
            </a:pPr>
            <a:r>
              <a:rPr lang="en-US" sz="1600" b="1"/>
              <a:t>Site uses URL rewriting</a:t>
            </a:r>
          </a:p>
          <a:p>
            <a:pPr>
              <a:spcBef>
                <a:spcPct val="20000"/>
              </a:spcBef>
              <a:buFont typeface="Webdings" pitchFamily="18" charset="2"/>
              <a:buNone/>
            </a:pPr>
            <a:r>
              <a:rPr lang="en-US" sz="1600" b="1"/>
              <a:t>(i.e., put session in URL)</a:t>
            </a:r>
          </a:p>
        </p:txBody>
      </p:sp>
      <p:sp>
        <p:nvSpPr>
          <p:cNvPr id="14348" name="Freeform 30"/>
          <p:cNvSpPr>
            <a:spLocks/>
          </p:cNvSpPr>
          <p:nvPr/>
        </p:nvSpPr>
        <p:spPr bwMode="auto">
          <a:xfrm>
            <a:off x="3506788" y="2487613"/>
            <a:ext cx="3579812" cy="338554"/>
          </a:xfrm>
          <a:custGeom>
            <a:avLst/>
            <a:gdLst>
              <a:gd name="T0" fmla="*/ 2147483647 w 2255"/>
              <a:gd name="T1" fmla="*/ 0 h 230"/>
              <a:gd name="T2" fmla="*/ 2147483647 w 2255"/>
              <a:gd name="T3" fmla="*/ 2147483647 h 230"/>
              <a:gd name="T4" fmla="*/ 0 w 2255"/>
              <a:gd name="T5" fmla="*/ 2147483647 h 230"/>
              <a:gd name="T6" fmla="*/ 0 60000 65536"/>
              <a:gd name="T7" fmla="*/ 0 60000 65536"/>
              <a:gd name="T8" fmla="*/ 0 60000 65536"/>
              <a:gd name="T9" fmla="*/ 0 w 2255"/>
              <a:gd name="T10" fmla="*/ 0 h 230"/>
              <a:gd name="T11" fmla="*/ 2255 w 2255"/>
              <a:gd name="T12" fmla="*/ 230 h 2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5" h="230">
                <a:moveTo>
                  <a:pt x="2255" y="0"/>
                </a:moveTo>
                <a:cubicBezTo>
                  <a:pt x="2083" y="38"/>
                  <a:pt x="1598" y="224"/>
                  <a:pt x="1222" y="227"/>
                </a:cubicBezTo>
                <a:cubicBezTo>
                  <a:pt x="846" y="230"/>
                  <a:pt x="255" y="62"/>
                  <a:pt x="0" y="19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sz="1600" b="1"/>
          </a:p>
        </p:txBody>
      </p:sp>
      <p:sp>
        <p:nvSpPr>
          <p:cNvPr id="14349" name="Oval 31"/>
          <p:cNvSpPr>
            <a:spLocks noChangeArrowheads="1"/>
          </p:cNvSpPr>
          <p:nvPr/>
        </p:nvSpPr>
        <p:spPr bwMode="auto">
          <a:xfrm>
            <a:off x="3733800" y="3834696"/>
            <a:ext cx="471488" cy="47607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 b="1"/>
              <a:t>3</a:t>
            </a:r>
          </a:p>
        </p:txBody>
      </p:sp>
      <p:sp>
        <p:nvSpPr>
          <p:cNvPr id="14350" name="Rectangle 32"/>
          <p:cNvSpPr>
            <a:spLocks noChangeArrowheads="1"/>
          </p:cNvSpPr>
          <p:nvPr/>
        </p:nvSpPr>
        <p:spPr bwMode="gray">
          <a:xfrm>
            <a:off x="4267200" y="3886200"/>
            <a:ext cx="441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Font typeface="Webdings" pitchFamily="18" charset="2"/>
              <a:buNone/>
            </a:pPr>
            <a:r>
              <a:rPr lang="en-US" sz="1600" b="1"/>
              <a:t>User clicks on a link to </a:t>
            </a:r>
            <a:r>
              <a:rPr lang="en-US" sz="1600" b="1">
                <a:hlinkClick r:id="rId7"/>
              </a:rPr>
              <a:t>http://www.hacker.com</a:t>
            </a:r>
            <a:r>
              <a:rPr lang="en-US" sz="1600" b="1"/>
              <a:t> in a forum</a:t>
            </a:r>
          </a:p>
        </p:txBody>
      </p:sp>
      <p:sp>
        <p:nvSpPr>
          <p:cNvPr id="14351" name="Rectangle 33"/>
          <p:cNvSpPr>
            <a:spLocks noChangeArrowheads="1"/>
          </p:cNvSpPr>
          <p:nvPr/>
        </p:nvSpPr>
        <p:spPr bwMode="gray">
          <a:xfrm>
            <a:off x="685800" y="1600200"/>
            <a:ext cx="487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Font typeface="Webdings" pitchFamily="18" charset="2"/>
              <a:buNone/>
            </a:pPr>
            <a:r>
              <a:rPr lang="en-US" sz="1600" b="1"/>
              <a:t>www.boi.com?JSESSIONID=9FA1DB9EA...</a:t>
            </a:r>
          </a:p>
        </p:txBody>
      </p:sp>
      <p:sp>
        <p:nvSpPr>
          <p:cNvPr id="14352" name="Oval 34"/>
          <p:cNvSpPr>
            <a:spLocks noChangeArrowheads="1"/>
          </p:cNvSpPr>
          <p:nvPr/>
        </p:nvSpPr>
        <p:spPr bwMode="auto">
          <a:xfrm>
            <a:off x="7086600" y="4901496"/>
            <a:ext cx="471488" cy="47607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 b="1"/>
              <a:t>4</a:t>
            </a:r>
          </a:p>
        </p:txBody>
      </p:sp>
      <p:sp>
        <p:nvSpPr>
          <p:cNvPr id="14353" name="Rectangle 35"/>
          <p:cNvSpPr>
            <a:spLocks noChangeArrowheads="1"/>
          </p:cNvSpPr>
          <p:nvPr/>
        </p:nvSpPr>
        <p:spPr bwMode="gray">
          <a:xfrm>
            <a:off x="2590800" y="4648200"/>
            <a:ext cx="441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r">
              <a:spcBef>
                <a:spcPct val="20000"/>
              </a:spcBef>
              <a:buFont typeface="Webdings" pitchFamily="18" charset="2"/>
              <a:buNone/>
            </a:pPr>
            <a:r>
              <a:rPr lang="en-US" sz="1600" b="1" dirty="0"/>
              <a:t>Hacker checks </a:t>
            </a:r>
            <a:r>
              <a:rPr lang="en-US" sz="1600" b="1" dirty="0" err="1"/>
              <a:t>referer</a:t>
            </a:r>
            <a:r>
              <a:rPr lang="en-US" sz="1600" b="1" dirty="0"/>
              <a:t> logs on </a:t>
            </a:r>
            <a:r>
              <a:rPr lang="en-US" sz="1600" b="1" dirty="0">
                <a:hlinkClick r:id="rId7"/>
              </a:rPr>
              <a:t>www.hacker.com</a:t>
            </a:r>
            <a:endParaRPr lang="en-US" sz="1600" b="1" dirty="0"/>
          </a:p>
          <a:p>
            <a:pPr algn="r">
              <a:spcBef>
                <a:spcPct val="20000"/>
              </a:spcBef>
              <a:buFont typeface="Webdings" pitchFamily="18" charset="2"/>
              <a:buNone/>
            </a:pPr>
            <a:r>
              <a:rPr lang="en-US" sz="1600" b="1" dirty="0"/>
              <a:t>and finds user’s JSESSIONID</a:t>
            </a:r>
          </a:p>
        </p:txBody>
      </p:sp>
      <p:sp>
        <p:nvSpPr>
          <p:cNvPr id="14354" name="Freeform 36"/>
          <p:cNvSpPr>
            <a:spLocks/>
          </p:cNvSpPr>
          <p:nvPr/>
        </p:nvSpPr>
        <p:spPr bwMode="auto">
          <a:xfrm>
            <a:off x="3505200" y="3600450"/>
            <a:ext cx="5157788" cy="338554"/>
          </a:xfrm>
          <a:custGeom>
            <a:avLst/>
            <a:gdLst>
              <a:gd name="T0" fmla="*/ 0 w 3249"/>
              <a:gd name="T1" fmla="*/ 2147483647 h 715"/>
              <a:gd name="T2" fmla="*/ 2147483647 w 3249"/>
              <a:gd name="T3" fmla="*/ 2147483647 h 715"/>
              <a:gd name="T4" fmla="*/ 2147483647 w 3249"/>
              <a:gd name="T5" fmla="*/ 2147483647 h 715"/>
              <a:gd name="T6" fmla="*/ 2147483647 w 3249"/>
              <a:gd name="T7" fmla="*/ 2147483647 h 715"/>
              <a:gd name="T8" fmla="*/ 0 60000 65536"/>
              <a:gd name="T9" fmla="*/ 0 60000 65536"/>
              <a:gd name="T10" fmla="*/ 0 60000 65536"/>
              <a:gd name="T11" fmla="*/ 0 60000 65536"/>
              <a:gd name="T12" fmla="*/ 0 w 3249"/>
              <a:gd name="T13" fmla="*/ 0 h 715"/>
              <a:gd name="T14" fmla="*/ 3249 w 3249"/>
              <a:gd name="T15" fmla="*/ 715 h 7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49" h="715">
                <a:moveTo>
                  <a:pt x="0" y="141"/>
                </a:moveTo>
                <a:cubicBezTo>
                  <a:pt x="135" y="118"/>
                  <a:pt x="338" y="0"/>
                  <a:pt x="813" y="4"/>
                </a:cubicBezTo>
                <a:cubicBezTo>
                  <a:pt x="1288" y="8"/>
                  <a:pt x="2457" y="46"/>
                  <a:pt x="2853" y="165"/>
                </a:cubicBezTo>
                <a:cubicBezTo>
                  <a:pt x="3249" y="284"/>
                  <a:pt x="3120" y="601"/>
                  <a:pt x="3190" y="715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sz="1600" b="1"/>
          </a:p>
        </p:txBody>
      </p:sp>
      <p:sp>
        <p:nvSpPr>
          <p:cNvPr id="14355" name="Oval 37"/>
          <p:cNvSpPr>
            <a:spLocks noChangeArrowheads="1"/>
          </p:cNvSpPr>
          <p:nvPr/>
        </p:nvSpPr>
        <p:spPr bwMode="auto">
          <a:xfrm>
            <a:off x="76200" y="5282496"/>
            <a:ext cx="471488" cy="47607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 b="1"/>
              <a:t>5</a:t>
            </a:r>
          </a:p>
        </p:txBody>
      </p:sp>
      <p:sp>
        <p:nvSpPr>
          <p:cNvPr id="14356" name="Rectangle 38"/>
          <p:cNvSpPr>
            <a:spLocks noChangeArrowheads="1"/>
          </p:cNvSpPr>
          <p:nvPr/>
        </p:nvSpPr>
        <p:spPr bwMode="gray">
          <a:xfrm>
            <a:off x="609600" y="5334000"/>
            <a:ext cx="2667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Font typeface="Webdings" pitchFamily="18" charset="2"/>
              <a:buNone/>
            </a:pPr>
            <a:r>
              <a:rPr lang="en-US" sz="1600" b="1" dirty="0"/>
              <a:t>Hacker uses JSESSIONID and takes over victim’s account</a:t>
            </a:r>
          </a:p>
        </p:txBody>
      </p:sp>
      <p:sp>
        <p:nvSpPr>
          <p:cNvPr id="14357" name="Freeform 39"/>
          <p:cNvSpPr>
            <a:spLocks/>
          </p:cNvSpPr>
          <p:nvPr/>
        </p:nvSpPr>
        <p:spPr bwMode="auto">
          <a:xfrm rot="10800000">
            <a:off x="2362200" y="4936123"/>
            <a:ext cx="5538788" cy="338554"/>
          </a:xfrm>
          <a:custGeom>
            <a:avLst/>
            <a:gdLst>
              <a:gd name="T0" fmla="*/ 0 w 3249"/>
              <a:gd name="T1" fmla="*/ 2147483647 h 715"/>
              <a:gd name="T2" fmla="*/ 2147483647 w 3249"/>
              <a:gd name="T3" fmla="*/ 2147483647 h 715"/>
              <a:gd name="T4" fmla="*/ 2147483647 w 3249"/>
              <a:gd name="T5" fmla="*/ 2147483647 h 715"/>
              <a:gd name="T6" fmla="*/ 2147483647 w 3249"/>
              <a:gd name="T7" fmla="*/ 2147483647 h 715"/>
              <a:gd name="T8" fmla="*/ 0 60000 65536"/>
              <a:gd name="T9" fmla="*/ 0 60000 65536"/>
              <a:gd name="T10" fmla="*/ 0 60000 65536"/>
              <a:gd name="T11" fmla="*/ 0 60000 65536"/>
              <a:gd name="T12" fmla="*/ 0 w 3249"/>
              <a:gd name="T13" fmla="*/ 0 h 715"/>
              <a:gd name="T14" fmla="*/ 3249 w 3249"/>
              <a:gd name="T15" fmla="*/ 715 h 7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49" h="715">
                <a:moveTo>
                  <a:pt x="0" y="141"/>
                </a:moveTo>
                <a:cubicBezTo>
                  <a:pt x="135" y="118"/>
                  <a:pt x="338" y="0"/>
                  <a:pt x="813" y="4"/>
                </a:cubicBezTo>
                <a:cubicBezTo>
                  <a:pt x="1288" y="8"/>
                  <a:pt x="2457" y="46"/>
                  <a:pt x="2853" y="165"/>
                </a:cubicBezTo>
                <a:cubicBezTo>
                  <a:pt x="3249" y="284"/>
                  <a:pt x="3120" y="601"/>
                  <a:pt x="3190" y="715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sz="1600" b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A3 – Avoiding Broken Authentication and Session Management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Verify your architecture</a:t>
            </a:r>
          </a:p>
          <a:p>
            <a:pPr lvl="1"/>
            <a:r>
              <a:rPr lang="en-US" sz="2000" dirty="0" smtClean="0"/>
              <a:t>Authentication should be simple, centralized, and </a:t>
            </a:r>
            <a:r>
              <a:rPr lang="en-US" sz="2000" u="sng" dirty="0" smtClean="0"/>
              <a:t>standardized</a:t>
            </a:r>
          </a:p>
          <a:p>
            <a:pPr lvl="1"/>
            <a:r>
              <a:rPr lang="en-US" sz="2000" dirty="0" smtClean="0"/>
              <a:t>Use the standard session id provided by your container</a:t>
            </a:r>
          </a:p>
          <a:p>
            <a:pPr lvl="1"/>
            <a:r>
              <a:rPr lang="en-US" sz="2000" dirty="0" smtClean="0"/>
              <a:t>Be sure SSL protects both credentials and session id </a:t>
            </a:r>
            <a:r>
              <a:rPr lang="en-US" sz="2000" u="sng" dirty="0" smtClean="0"/>
              <a:t>at all times</a:t>
            </a:r>
          </a:p>
          <a:p>
            <a:pPr lvl="2"/>
            <a:endParaRPr lang="en-US" sz="1600" dirty="0" smtClean="0"/>
          </a:p>
          <a:p>
            <a:r>
              <a:rPr lang="en-US" sz="2400" dirty="0" smtClean="0"/>
              <a:t>Verify the implementation</a:t>
            </a:r>
          </a:p>
          <a:p>
            <a:pPr lvl="1"/>
            <a:r>
              <a:rPr lang="en-US" sz="2000" dirty="0" smtClean="0"/>
              <a:t>Forget automated analysis approaches</a:t>
            </a:r>
          </a:p>
          <a:p>
            <a:pPr lvl="1"/>
            <a:r>
              <a:rPr lang="en-US" sz="2000" dirty="0" smtClean="0"/>
              <a:t>Check your SSL certificate</a:t>
            </a:r>
          </a:p>
          <a:p>
            <a:pPr lvl="1"/>
            <a:r>
              <a:rPr lang="en-US" sz="2000" dirty="0" smtClean="0"/>
              <a:t>Examine all the authentication-related functions</a:t>
            </a:r>
          </a:p>
          <a:p>
            <a:pPr lvl="1"/>
            <a:r>
              <a:rPr lang="en-US" sz="2000" dirty="0" smtClean="0"/>
              <a:t>Verify that logoff actually destroys the session</a:t>
            </a:r>
          </a:p>
          <a:p>
            <a:pPr lvl="1"/>
            <a:r>
              <a:rPr lang="en-US" sz="2000" dirty="0" smtClean="0"/>
              <a:t>Use OWASP’s </a:t>
            </a:r>
            <a:r>
              <a:rPr lang="en-US" sz="2000" dirty="0" err="1" smtClean="0"/>
              <a:t>WebScarab</a:t>
            </a:r>
            <a:r>
              <a:rPr lang="en-US" sz="2000" dirty="0" smtClean="0"/>
              <a:t> to test the implementation</a:t>
            </a:r>
          </a:p>
          <a:p>
            <a:pPr lvl="2"/>
            <a:endParaRPr lang="en-US" sz="1000" dirty="0" smtClean="0"/>
          </a:p>
          <a:p>
            <a:r>
              <a:rPr lang="en-US" sz="2400" dirty="0" smtClean="0"/>
              <a:t>Follow the guidance from</a:t>
            </a:r>
          </a:p>
          <a:p>
            <a:pPr lvl="1"/>
            <a:r>
              <a:rPr lang="en-US" sz="1800" dirty="0" smtClean="0">
                <a:hlinkClick r:id="rId4"/>
              </a:rPr>
              <a:t>http://www.owasp.org/index.php/Authentication_Cheat_Sheet</a:t>
            </a:r>
            <a:r>
              <a:rPr lang="en-US" sz="1800" dirty="0" smtClean="0"/>
              <a:t> </a:t>
            </a:r>
            <a:endParaRPr lang="en-US" sz="20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A4 – Insecure Direct Object References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304800" y="914400"/>
          <a:ext cx="8458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Insecure Direct Object References Illustrated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6213" y="1268413"/>
            <a:ext cx="3887787" cy="4495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Attacker notices his acct parameter is 6065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sz="2400" dirty="0" smtClean="0"/>
              <a:t>    ?acct=6065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He modifies it to a nearby number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sz="2400" dirty="0" smtClean="0"/>
              <a:t>    ?acct=6066</a:t>
            </a:r>
          </a:p>
          <a:p>
            <a:pPr eaLnBrk="1" hangingPunct="1">
              <a:buFont typeface="Webdings" pitchFamily="18" charset="2"/>
              <a:buNone/>
            </a:pPr>
            <a:endParaRPr lang="en-US" sz="2400" dirty="0" smtClean="0"/>
          </a:p>
          <a:p>
            <a:pPr eaLnBrk="1" hangingPunct="1"/>
            <a:r>
              <a:rPr lang="en-US" sz="2400" dirty="0" smtClean="0"/>
              <a:t>Attacker views the victim’s account information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219200"/>
            <a:ext cx="5029200" cy="4716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8437" name="Picture 5" descr="Online Banki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7175" y="1847850"/>
            <a:ext cx="487680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457200" y="1676400"/>
            <a:ext cx="4648200" cy="3693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/>
              <a:t>https://www.onlinebank.com/user?acct=6065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371475" y="1257300"/>
            <a:ext cx="676275" cy="133350"/>
          </a:xfrm>
          <a:prstGeom prst="rect">
            <a:avLst/>
          </a:prstGeom>
          <a:solidFill>
            <a:srgbClr val="0066FF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3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A4 – Avoiding Insecure Direct Object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Eliminate the direct object reference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Replace them with a temporary mapping value (e.g. 1, 2, 3)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ESAPI provides support for numeric &amp; random mappings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err="1" smtClean="0">
                <a:solidFill>
                  <a:srgbClr val="FF0000"/>
                </a:solidFill>
              </a:rPr>
              <a:t>IntegerAccessReferenceMap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&amp; </a:t>
            </a:r>
            <a:r>
              <a:rPr lang="en-US" sz="1600" dirty="0" err="1" smtClean="0">
                <a:solidFill>
                  <a:srgbClr val="FF0000"/>
                </a:solidFill>
              </a:rPr>
              <a:t>RandomAccessReferenceMap</a:t>
            </a:r>
            <a:endParaRPr lang="en-US" sz="1600" dirty="0" smtClean="0"/>
          </a:p>
          <a:p>
            <a:pPr lvl="2" eaLnBrk="1" hangingPunct="1">
              <a:lnSpc>
                <a:spcPct val="90000"/>
              </a:lnSpc>
            </a:pPr>
            <a:endParaRPr lang="en-US" sz="1600" dirty="0" smtClean="0"/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Validate the direct object reference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Verify the parameter value is properly formatted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Verify the user is allowed to access the target object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Query constraints work great!</a:t>
            </a:r>
            <a:endParaRPr lang="en-US" sz="1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Verify the requested mode of access is allowed to the target object (e.g., read, write, delete)</a:t>
            </a:r>
          </a:p>
          <a:p>
            <a:endParaRPr lang="en-US" sz="2400" dirty="0"/>
          </a:p>
        </p:txBody>
      </p:sp>
      <p:sp>
        <p:nvSpPr>
          <p:cNvPr id="4" name="Rectangle 57"/>
          <p:cNvSpPr>
            <a:spLocks noChangeArrowheads="1"/>
          </p:cNvSpPr>
          <p:nvPr/>
        </p:nvSpPr>
        <p:spPr bwMode="auto">
          <a:xfrm>
            <a:off x="271463" y="2975650"/>
            <a:ext cx="20217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 smtClean="0">
                <a:solidFill>
                  <a:schemeClr val="accent2"/>
                </a:solidFill>
                <a:hlinkClick r:id="rId3"/>
              </a:rPr>
              <a:t>http://</a:t>
            </a:r>
            <a:r>
              <a:rPr lang="en-US" sz="2000" b="1" dirty="0">
                <a:solidFill>
                  <a:schemeClr val="accent2"/>
                </a:solidFill>
                <a:hlinkClick r:id="rId3"/>
              </a:rPr>
              <a:t>app?file=1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5" name="Rectangle 58"/>
          <p:cNvSpPr>
            <a:spLocks noChangeArrowheads="1"/>
          </p:cNvSpPr>
          <p:nvPr/>
        </p:nvSpPr>
        <p:spPr bwMode="auto">
          <a:xfrm>
            <a:off x="6759575" y="2681962"/>
            <a:ext cx="19939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Report123.xls</a:t>
            </a:r>
          </a:p>
        </p:txBody>
      </p:sp>
      <p:sp>
        <p:nvSpPr>
          <p:cNvPr id="6" name="Rectangle 64"/>
          <p:cNvSpPr>
            <a:spLocks noChangeArrowheads="1"/>
          </p:cNvSpPr>
          <p:nvPr/>
        </p:nvSpPr>
        <p:spPr bwMode="auto">
          <a:xfrm>
            <a:off x="282575" y="3709075"/>
            <a:ext cx="25506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chemeClr val="accent2"/>
                </a:solidFill>
                <a:hlinkClick r:id="rId4"/>
              </a:rPr>
              <a:t>http://app?id=7d3J93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7" name="Rectangle 65"/>
          <p:cNvSpPr>
            <a:spLocks noChangeArrowheads="1"/>
          </p:cNvSpPr>
          <p:nvPr/>
        </p:nvSpPr>
        <p:spPr bwMode="auto">
          <a:xfrm>
            <a:off x="6789738" y="3486825"/>
            <a:ext cx="19732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/>
              <a:t>Acct:9182374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0988" y="3424912"/>
            <a:ext cx="34020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 u="sng" dirty="0">
                <a:solidFill>
                  <a:srgbClr val="FF0000"/>
                </a:solidFill>
              </a:rPr>
              <a:t>http://app?id=9182374</a:t>
            </a:r>
            <a:r>
              <a:rPr lang="en-US" sz="2000" b="1" dirty="0"/>
              <a:t> </a:t>
            </a:r>
          </a:p>
        </p:txBody>
      </p:sp>
      <p:sp>
        <p:nvSpPr>
          <p:cNvPr id="9" name="Rectangle 57"/>
          <p:cNvSpPr>
            <a:spLocks noChangeArrowheads="1"/>
          </p:cNvSpPr>
          <p:nvPr/>
        </p:nvSpPr>
        <p:spPr bwMode="auto">
          <a:xfrm>
            <a:off x="271463" y="2685137"/>
            <a:ext cx="43068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 u="sng" dirty="0">
                <a:solidFill>
                  <a:srgbClr val="FF0000"/>
                </a:solidFill>
              </a:rPr>
              <a:t>http://app?file=Report123.xls</a:t>
            </a:r>
          </a:p>
        </p:txBody>
      </p:sp>
      <p:grpSp>
        <p:nvGrpSpPr>
          <p:cNvPr id="10" name="Group 71"/>
          <p:cNvGrpSpPr/>
          <p:nvPr/>
        </p:nvGrpSpPr>
        <p:grpSpPr>
          <a:xfrm>
            <a:off x="4800600" y="2681962"/>
            <a:ext cx="1357322" cy="1371600"/>
            <a:chOff x="2066" y="433514"/>
            <a:chExt cx="8135406" cy="813483"/>
          </a:xfrm>
          <a:scene3d>
            <a:camera prst="orthographicFront"/>
            <a:lightRig rig="chilly" dir="t"/>
          </a:scene3d>
        </p:grpSpPr>
        <p:sp>
          <p:nvSpPr>
            <p:cNvPr id="11" name="Rounded Rectangle 10"/>
            <p:cNvSpPr/>
            <p:nvPr/>
          </p:nvSpPr>
          <p:spPr>
            <a:xfrm>
              <a:off x="2066" y="433514"/>
              <a:ext cx="8135406" cy="813483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12" name="Rounded Rectangle 4"/>
            <p:cNvSpPr/>
            <p:nvPr/>
          </p:nvSpPr>
          <p:spPr>
            <a:xfrm>
              <a:off x="25892" y="457340"/>
              <a:ext cx="8087754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 anchor="ctr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>
                  <a:latin typeface="Tahoma"/>
                  <a:cs typeface="+mn-cs"/>
                </a:rPr>
                <a:t>Access</a:t>
              </a:r>
            </a:p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>
                  <a:latin typeface="Tahoma"/>
                  <a:cs typeface="+mn-cs"/>
                </a:rPr>
                <a:t>Reference</a:t>
              </a:r>
            </a:p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>
                  <a:latin typeface="Tahoma"/>
                  <a:cs typeface="+mn-cs"/>
                </a:rPr>
                <a:t>Map</a:t>
              </a: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8" grpId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A5 – Cross Site Request Forgery (CSRF)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304800" y="914400"/>
          <a:ext cx="85344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Changed?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52400" y="838200"/>
          <a:ext cx="88392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457200" y="990600"/>
            <a:ext cx="8305800" cy="52578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CC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CSRF Vulnerability Pattern</a:t>
            </a:r>
          </a:p>
        </p:txBody>
      </p:sp>
      <p:sp>
        <p:nvSpPr>
          <p:cNvPr id="14341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90600" y="1066800"/>
            <a:ext cx="7848600" cy="4876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The Problem</a:t>
            </a:r>
            <a:endParaRPr lang="en-US" dirty="0" smtClean="0"/>
          </a:p>
          <a:p>
            <a:pPr lvl="1" eaLnBrk="1" hangingPunct="1">
              <a:spcBef>
                <a:spcPct val="20000"/>
              </a:spcBef>
            </a:pPr>
            <a:r>
              <a:rPr lang="en-US" sz="1800" dirty="0" smtClean="0"/>
              <a:t>Web browsers automatically include most credentials with each request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sz="1800" dirty="0" smtClean="0"/>
              <a:t>Even for requests caused by a form, script, or image on another site</a:t>
            </a:r>
            <a:br>
              <a:rPr lang="en-US" sz="1800" dirty="0" smtClean="0"/>
            </a:br>
            <a:endParaRPr lang="en-US" sz="1800" dirty="0" smtClean="0"/>
          </a:p>
          <a:p>
            <a:pPr eaLnBrk="1" hangingPunct="1"/>
            <a:r>
              <a:rPr lang="en-US" sz="2400" dirty="0" smtClean="0"/>
              <a:t>All sites relying solely on automatic </a:t>
            </a:r>
            <a:br>
              <a:rPr lang="en-US" sz="2400" dirty="0" smtClean="0"/>
            </a:br>
            <a:r>
              <a:rPr lang="en-US" sz="2400" dirty="0" smtClean="0"/>
              <a:t>credentials are vulnerable!</a:t>
            </a:r>
            <a:endParaRPr lang="en-US" dirty="0" smtClean="0"/>
          </a:p>
          <a:p>
            <a:pPr lvl="1" eaLnBrk="1" hangingPunct="1"/>
            <a:r>
              <a:rPr lang="en-US" sz="1800" dirty="0" smtClean="0"/>
              <a:t>(almost all sites are this way)</a:t>
            </a:r>
            <a:br>
              <a:rPr lang="en-US" sz="1800" dirty="0" smtClean="0"/>
            </a:br>
            <a:endParaRPr lang="en-US" sz="1800" dirty="0" smtClean="0"/>
          </a:p>
          <a:p>
            <a:pPr eaLnBrk="1" hangingPunct="1"/>
            <a:r>
              <a:rPr lang="en-US" sz="2400" dirty="0" smtClean="0"/>
              <a:t>Automatically Provided Credentials</a:t>
            </a:r>
            <a:endParaRPr lang="en-US" dirty="0" smtClean="0"/>
          </a:p>
          <a:p>
            <a:pPr lvl="1" eaLnBrk="1" hangingPunct="1">
              <a:spcBef>
                <a:spcPct val="20000"/>
              </a:spcBef>
            </a:pPr>
            <a:r>
              <a:rPr lang="en-US" sz="1800" dirty="0" smtClean="0"/>
              <a:t>Session cookie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sz="1800" dirty="0" smtClean="0"/>
              <a:t>Basic authentication header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sz="1800" dirty="0" smtClean="0"/>
              <a:t>IP address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sz="1800" dirty="0" smtClean="0"/>
              <a:t>Client side SSL certificates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sz="1800" dirty="0" smtClean="0"/>
              <a:t>Windows domain authentication</a:t>
            </a:r>
          </a:p>
          <a:p>
            <a:pPr lvl="1" eaLnBrk="1" hangingPunct="1"/>
            <a:endParaRPr lang="en-US" sz="1800" dirty="0" smtClean="0"/>
          </a:p>
        </p:txBody>
      </p:sp>
      <p:graphicFrame>
        <p:nvGraphicFramePr>
          <p:cNvPr id="14338" name="Object 5"/>
          <p:cNvGraphicFramePr>
            <a:graphicFrameLocks noChangeAspect="1"/>
          </p:cNvGraphicFramePr>
          <p:nvPr>
            <p:ph sz="half" idx="4294967295"/>
          </p:nvPr>
        </p:nvGraphicFramePr>
        <p:xfrm>
          <a:off x="6144700" y="4502866"/>
          <a:ext cx="2618300" cy="1745533"/>
        </p:xfrm>
        <a:graphic>
          <a:graphicData uri="http://schemas.openxmlformats.org/presentationml/2006/ole">
            <p:oleObj spid="_x0000_s2050" name="Image" r:id="rId5" imgW="2742857" imgH="1828571" progId="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CSRF Illustrated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2438400" y="4322763"/>
            <a:ext cx="3505200" cy="177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8900" name="Picture 4" descr="TN_hacker"/>
          <p:cNvPicPr>
            <a:picLocks noChangeAspect="1" noChangeArrowheads="1"/>
          </p:cNvPicPr>
          <p:nvPr/>
        </p:nvPicPr>
        <p:blipFill>
          <a:blip r:embed="rId5" cstate="print">
            <a:lum bright="24000" contrast="42000"/>
          </a:blip>
          <a:srcRect/>
          <a:stretch>
            <a:fillRect/>
          </a:stretch>
        </p:blipFill>
        <p:spPr bwMode="auto">
          <a:xfrm>
            <a:off x="1168400" y="1698625"/>
            <a:ext cx="1093788" cy="1268413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6858000" y="4434771"/>
            <a:ext cx="471488" cy="47607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 b="1"/>
              <a:t>3</a:t>
            </a:r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1828800" y="3748971"/>
            <a:ext cx="471488" cy="47607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 b="1"/>
              <a:t>2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gray">
          <a:xfrm>
            <a:off x="2311400" y="836613"/>
            <a:ext cx="6148388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 typeface="Webdings" pitchFamily="18" charset="2"/>
              <a:buNone/>
            </a:pPr>
            <a:r>
              <a:rPr lang="en-US" sz="1600" b="1"/>
              <a:t>Attacker sets the trap on some website on the internet</a:t>
            </a:r>
            <a:br>
              <a:rPr lang="en-US" sz="1600" b="1"/>
            </a:br>
            <a:r>
              <a:rPr lang="en-US" sz="1600" b="1"/>
              <a:t>(or simply via an e-mail)</a:t>
            </a:r>
          </a:p>
        </p:txBody>
      </p:sp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2463800" y="1484313"/>
            <a:ext cx="3505200" cy="177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1854200" y="1047046"/>
            <a:ext cx="471488" cy="47607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 b="1"/>
              <a:t>1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gray">
          <a:xfrm>
            <a:off x="2278063" y="3667125"/>
            <a:ext cx="5181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 typeface="Webdings" pitchFamily="18" charset="2"/>
              <a:buNone/>
            </a:pPr>
            <a:r>
              <a:rPr lang="en-US" sz="1600" b="1"/>
              <a:t>While logged into vulnerable site,</a:t>
            </a:r>
            <a:br>
              <a:rPr lang="en-US" sz="1600" b="1"/>
            </a:br>
            <a:r>
              <a:rPr lang="en-US" sz="1600" b="1"/>
              <a:t>victim views attacker site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gray">
          <a:xfrm>
            <a:off x="6732588" y="4835525"/>
            <a:ext cx="2335212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Font typeface="Webdings" pitchFamily="18" charset="2"/>
              <a:buNone/>
            </a:pPr>
            <a:r>
              <a:rPr lang="en-US" sz="1600" b="1"/>
              <a:t>Vulnerable site sees legitimate request from victim and performs the action requested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3352800" y="5029200"/>
            <a:ext cx="2489200" cy="1323439"/>
          </a:xfrm>
          <a:prstGeom prst="rect">
            <a:avLst/>
          </a:prstGeom>
          <a:solidFill>
            <a:srgbClr val="FFFFCC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SzPct val="90000"/>
            </a:pPr>
            <a:r>
              <a:rPr lang="en-US" sz="1600" b="1" dirty="0"/>
              <a:t>&lt;</a:t>
            </a:r>
            <a:r>
              <a:rPr lang="en-US" sz="1600" b="1" dirty="0" err="1"/>
              <a:t>img</a:t>
            </a:r>
            <a:r>
              <a:rPr lang="en-US" sz="1600" b="1" dirty="0"/>
              <a:t>&gt; tag loaded by browser – sends GET request (including credentials) to vulnerable site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781800" y="2997200"/>
            <a:ext cx="1455738" cy="1412875"/>
            <a:chOff x="4336" y="1870"/>
            <a:chExt cx="917" cy="890"/>
          </a:xfrm>
        </p:grpSpPr>
        <p:sp>
          <p:nvSpPr>
            <p:cNvPr id="20501" name="Rectangle 14"/>
            <p:cNvSpPr>
              <a:spLocks noChangeArrowheads="1"/>
            </p:cNvSpPr>
            <p:nvPr/>
          </p:nvSpPr>
          <p:spPr bwMode="ltGray">
            <a:xfrm>
              <a:off x="4336" y="2616"/>
              <a:ext cx="917" cy="144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>
                <a:rot lat="420000" lon="0" rev="0"/>
              </a:camera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sz="1000" b="1">
                  <a:solidFill>
                    <a:schemeClr val="bg1"/>
                  </a:solidFill>
                </a:rPr>
                <a:t>Custom Code</a:t>
              </a:r>
            </a:p>
          </p:txBody>
        </p:sp>
        <p:sp>
          <p:nvSpPr>
            <p:cNvPr id="20502" name="Rectangle 15"/>
            <p:cNvSpPr>
              <a:spLocks noChangeArrowheads="1"/>
            </p:cNvSpPr>
            <p:nvPr/>
          </p:nvSpPr>
          <p:spPr bwMode="ltGray">
            <a:xfrm rot="-5400000">
              <a:off x="4023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sz="1000" b="1">
                  <a:solidFill>
                    <a:schemeClr val="bg1"/>
                  </a:solidFill>
                </a:rPr>
                <a:t>Accounts</a:t>
              </a:r>
            </a:p>
          </p:txBody>
        </p:sp>
        <p:sp>
          <p:nvSpPr>
            <p:cNvPr id="20503" name="Rectangle 16"/>
            <p:cNvSpPr>
              <a:spLocks noChangeArrowheads="1"/>
            </p:cNvSpPr>
            <p:nvPr/>
          </p:nvSpPr>
          <p:spPr bwMode="ltGray">
            <a:xfrm rot="-5400000">
              <a:off x="4139" y="2193"/>
              <a:ext cx="726" cy="79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sz="1000" b="1">
                  <a:solidFill>
                    <a:schemeClr val="bg1"/>
                  </a:solidFill>
                </a:rPr>
                <a:t>Finance</a:t>
              </a:r>
            </a:p>
          </p:txBody>
        </p:sp>
        <p:sp>
          <p:nvSpPr>
            <p:cNvPr id="20504" name="Rectangle 17"/>
            <p:cNvSpPr>
              <a:spLocks noChangeArrowheads="1"/>
            </p:cNvSpPr>
            <p:nvPr/>
          </p:nvSpPr>
          <p:spPr bwMode="ltGray">
            <a:xfrm rot="-5400000">
              <a:off x="4262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sz="1000" b="1">
                  <a:solidFill>
                    <a:schemeClr val="bg1"/>
                  </a:solidFill>
                </a:rPr>
                <a:t>Administration</a:t>
              </a:r>
            </a:p>
          </p:txBody>
        </p:sp>
        <p:sp>
          <p:nvSpPr>
            <p:cNvPr id="20505" name="Rectangle 18"/>
            <p:cNvSpPr>
              <a:spLocks noChangeArrowheads="1"/>
            </p:cNvSpPr>
            <p:nvPr/>
          </p:nvSpPr>
          <p:spPr bwMode="ltGray">
            <a:xfrm rot="-5400000">
              <a:off x="4375" y="2193"/>
              <a:ext cx="726" cy="79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sz="1000" b="1">
                  <a:solidFill>
                    <a:schemeClr val="bg1"/>
                  </a:solidFill>
                </a:rPr>
                <a:t>Transactions</a:t>
              </a:r>
            </a:p>
          </p:txBody>
        </p:sp>
        <p:sp>
          <p:nvSpPr>
            <p:cNvPr id="20506" name="Rectangle 19"/>
            <p:cNvSpPr>
              <a:spLocks noChangeArrowheads="1"/>
            </p:cNvSpPr>
            <p:nvPr/>
          </p:nvSpPr>
          <p:spPr bwMode="ltGray">
            <a:xfrm rot="-5400000">
              <a:off x="4498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sz="1000" b="1">
                  <a:solidFill>
                    <a:schemeClr val="bg1"/>
                  </a:solidFill>
                </a:rPr>
                <a:t>Communication</a:t>
              </a:r>
            </a:p>
          </p:txBody>
        </p:sp>
        <p:sp>
          <p:nvSpPr>
            <p:cNvPr id="20507" name="Rectangle 20"/>
            <p:cNvSpPr>
              <a:spLocks noChangeArrowheads="1"/>
            </p:cNvSpPr>
            <p:nvPr/>
          </p:nvSpPr>
          <p:spPr bwMode="ltGray">
            <a:xfrm rot="-5400000">
              <a:off x="4609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sz="1000" b="1">
                  <a:solidFill>
                    <a:schemeClr val="bg1"/>
                  </a:solidFill>
                </a:rPr>
                <a:t>Knowledge Mgmt</a:t>
              </a:r>
            </a:p>
          </p:txBody>
        </p:sp>
        <p:sp>
          <p:nvSpPr>
            <p:cNvPr id="20508" name="Rectangle 21"/>
            <p:cNvSpPr>
              <a:spLocks noChangeArrowheads="1"/>
            </p:cNvSpPr>
            <p:nvPr/>
          </p:nvSpPr>
          <p:spPr bwMode="ltGray">
            <a:xfrm rot="-5400000">
              <a:off x="4725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sz="1000" b="1">
                  <a:solidFill>
                    <a:schemeClr val="bg1"/>
                  </a:solidFill>
                </a:rPr>
                <a:t>E-Commerce</a:t>
              </a:r>
            </a:p>
          </p:txBody>
        </p:sp>
        <p:sp>
          <p:nvSpPr>
            <p:cNvPr id="20509" name="Rectangle 22"/>
            <p:cNvSpPr>
              <a:spLocks noChangeArrowheads="1"/>
            </p:cNvSpPr>
            <p:nvPr/>
          </p:nvSpPr>
          <p:spPr bwMode="ltGray">
            <a:xfrm rot="-5400000">
              <a:off x="4842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r>
                <a:rPr lang="en-US" sz="1000" b="1">
                  <a:solidFill>
                    <a:schemeClr val="bg1"/>
                  </a:solidFill>
                </a:rPr>
                <a:t>Bus. Functions</a:t>
              </a:r>
            </a:p>
          </p:txBody>
        </p:sp>
      </p:grpSp>
      <p:pic>
        <p:nvPicPr>
          <p:cNvPr id="208919" name="Picture 23" descr="businesswoma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4594225"/>
            <a:ext cx="1050925" cy="1255713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20495" name="Line 25"/>
          <p:cNvSpPr>
            <a:spLocks noChangeShapeType="1"/>
          </p:cNvSpPr>
          <p:nvPr/>
        </p:nvSpPr>
        <p:spPr bwMode="auto">
          <a:xfrm flipV="1">
            <a:off x="2209800" y="2743200"/>
            <a:ext cx="838200" cy="9906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sz="1600" b="1"/>
          </a:p>
        </p:txBody>
      </p:sp>
      <p:sp>
        <p:nvSpPr>
          <p:cNvPr id="20496" name="Line 26"/>
          <p:cNvSpPr>
            <a:spLocks noChangeShapeType="1"/>
          </p:cNvSpPr>
          <p:nvPr/>
        </p:nvSpPr>
        <p:spPr bwMode="auto">
          <a:xfrm flipH="1">
            <a:off x="5740400" y="4440238"/>
            <a:ext cx="965200" cy="1046162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 type="triangle" w="med" len="med"/>
            <a:tailEnd/>
          </a:ln>
        </p:spPr>
        <p:txBody>
          <a:bodyPr>
            <a:spAutoFit/>
          </a:bodyPr>
          <a:lstStyle/>
          <a:p>
            <a:endParaRPr lang="en-US" sz="1600" b="1"/>
          </a:p>
        </p:txBody>
      </p:sp>
      <p:pic>
        <p:nvPicPr>
          <p:cNvPr id="20497" name="Picture 30"/>
          <p:cNvPicPr>
            <a:picLocks noChangeAspect="1" noChangeArrowheads="1"/>
          </p:cNvPicPr>
          <p:nvPr/>
        </p:nvPicPr>
        <p:blipFill>
          <a:blip r:embed="rId7" cstate="print"/>
          <a:srcRect l="-526" t="15096" r="-526" b="52792"/>
          <a:stretch>
            <a:fillRect/>
          </a:stretch>
        </p:blipFill>
        <p:spPr bwMode="auto">
          <a:xfrm>
            <a:off x="2454275" y="1697038"/>
            <a:ext cx="3535363" cy="1412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498" name="Rectangle 27"/>
          <p:cNvSpPr>
            <a:spLocks noChangeArrowheads="1"/>
          </p:cNvSpPr>
          <p:nvPr/>
        </p:nvSpPr>
        <p:spPr bwMode="auto">
          <a:xfrm>
            <a:off x="3627438" y="2424113"/>
            <a:ext cx="2255837" cy="830997"/>
          </a:xfrm>
          <a:prstGeom prst="rect">
            <a:avLst/>
          </a:prstGeom>
          <a:solidFill>
            <a:srgbClr val="FFFFCC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SzPct val="90000"/>
            </a:pPr>
            <a:r>
              <a:rPr lang="en-US" sz="1600" b="1"/>
              <a:t>Hidden &lt;img&gt; tag contains attack against vulnerable site</a:t>
            </a:r>
          </a:p>
        </p:txBody>
      </p:sp>
      <p:sp>
        <p:nvSpPr>
          <p:cNvPr id="20499" name="Rectangle 28"/>
          <p:cNvSpPr>
            <a:spLocks noChangeArrowheads="1"/>
          </p:cNvSpPr>
          <p:nvPr/>
        </p:nvSpPr>
        <p:spPr bwMode="gray">
          <a:xfrm>
            <a:off x="6553200" y="21336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Font typeface="Webdings" pitchFamily="18" charset="2"/>
              <a:buNone/>
            </a:pPr>
            <a:r>
              <a:rPr lang="en-US" sz="1600" b="1"/>
              <a:t>Application with CSRF vulnerability</a:t>
            </a:r>
          </a:p>
        </p:txBody>
      </p:sp>
      <p:sp>
        <p:nvSpPr>
          <p:cNvPr id="20500" name="Freeform 29"/>
          <p:cNvSpPr>
            <a:spLocks/>
          </p:cNvSpPr>
          <p:nvPr/>
        </p:nvSpPr>
        <p:spPr bwMode="auto">
          <a:xfrm>
            <a:off x="5043488" y="2895600"/>
            <a:ext cx="671512" cy="338554"/>
          </a:xfrm>
          <a:custGeom>
            <a:avLst/>
            <a:gdLst>
              <a:gd name="T0" fmla="*/ 2147483647 w 333"/>
              <a:gd name="T1" fmla="*/ 0 h 1309"/>
              <a:gd name="T2" fmla="*/ 2147483647 w 333"/>
              <a:gd name="T3" fmla="*/ 2147483647 h 1309"/>
              <a:gd name="T4" fmla="*/ 2147483647 w 333"/>
              <a:gd name="T5" fmla="*/ 2147483647 h 1309"/>
              <a:gd name="T6" fmla="*/ 2147483647 w 333"/>
              <a:gd name="T7" fmla="*/ 2147483647 h 1309"/>
              <a:gd name="T8" fmla="*/ 0 60000 65536"/>
              <a:gd name="T9" fmla="*/ 0 60000 65536"/>
              <a:gd name="T10" fmla="*/ 0 60000 65536"/>
              <a:gd name="T11" fmla="*/ 0 60000 65536"/>
              <a:gd name="T12" fmla="*/ 0 w 333"/>
              <a:gd name="T13" fmla="*/ 0 h 1309"/>
              <a:gd name="T14" fmla="*/ 333 w 333"/>
              <a:gd name="T15" fmla="*/ 1309 h 13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3" h="1309">
                <a:moveTo>
                  <a:pt x="218" y="0"/>
                </a:moveTo>
                <a:cubicBezTo>
                  <a:pt x="231" y="86"/>
                  <a:pt x="333" y="363"/>
                  <a:pt x="299" y="516"/>
                </a:cubicBezTo>
                <a:cubicBezTo>
                  <a:pt x="265" y="669"/>
                  <a:pt x="32" y="788"/>
                  <a:pt x="16" y="920"/>
                </a:cubicBezTo>
                <a:cubicBezTo>
                  <a:pt x="0" y="1052"/>
                  <a:pt x="163" y="1228"/>
                  <a:pt x="201" y="1309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sz="1600" b="1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852" name="Picture 4" descr="fortres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21460" y="4507890"/>
            <a:ext cx="1806620" cy="1532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A5 – Avoiding CSRF Flaws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65000"/>
              </a:lnSpc>
            </a:pPr>
            <a:r>
              <a:rPr lang="en-US" sz="1800" dirty="0" smtClean="0"/>
              <a:t>Add a secret, not automatically submitted, token to ALL sensitive requests</a:t>
            </a:r>
          </a:p>
          <a:p>
            <a:pPr lvl="1" eaLnBrk="1" hangingPunct="1">
              <a:lnSpc>
                <a:spcPct val="65000"/>
              </a:lnSpc>
            </a:pPr>
            <a:r>
              <a:rPr lang="en-US" sz="1600" dirty="0" smtClean="0"/>
              <a:t>This makes it impossible for the attacker to spoof the request</a:t>
            </a:r>
          </a:p>
          <a:p>
            <a:pPr lvl="2" eaLnBrk="1" hangingPunct="1">
              <a:lnSpc>
                <a:spcPct val="65000"/>
              </a:lnSpc>
            </a:pPr>
            <a:r>
              <a:rPr lang="en-US" sz="1600" dirty="0" smtClean="0"/>
              <a:t>(unless there’s an XSS hole in your application)</a:t>
            </a:r>
          </a:p>
          <a:p>
            <a:pPr lvl="1" eaLnBrk="1" hangingPunct="1">
              <a:lnSpc>
                <a:spcPct val="65000"/>
              </a:lnSpc>
            </a:pPr>
            <a:r>
              <a:rPr lang="en-US" sz="1600" dirty="0" smtClean="0"/>
              <a:t>Tokens should be cryptographically strong or random</a:t>
            </a:r>
          </a:p>
          <a:p>
            <a:pPr lvl="1" eaLnBrk="1" hangingPunct="1">
              <a:lnSpc>
                <a:spcPct val="65000"/>
              </a:lnSpc>
            </a:pPr>
            <a:endParaRPr lang="en-US" sz="1600" dirty="0" smtClean="0"/>
          </a:p>
          <a:p>
            <a:pPr eaLnBrk="1" hangingPunct="1">
              <a:lnSpc>
                <a:spcPct val="65000"/>
              </a:lnSpc>
            </a:pPr>
            <a:r>
              <a:rPr lang="en-US" sz="1800" dirty="0" smtClean="0"/>
              <a:t>Options</a:t>
            </a:r>
          </a:p>
          <a:p>
            <a:pPr lvl="1" eaLnBrk="1" hangingPunct="1">
              <a:lnSpc>
                <a:spcPct val="65000"/>
              </a:lnSpc>
            </a:pPr>
            <a:r>
              <a:rPr lang="en-US" sz="1600" dirty="0" smtClean="0"/>
              <a:t>Store a single token in the session and add it to all forms and links</a:t>
            </a:r>
          </a:p>
          <a:p>
            <a:pPr lvl="2" eaLnBrk="1" hangingPunct="1">
              <a:lnSpc>
                <a:spcPct val="65000"/>
              </a:lnSpc>
            </a:pPr>
            <a:r>
              <a:rPr lang="en-US" sz="1400" b="1" dirty="0" smtClean="0"/>
              <a:t>Hidden Field: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&lt;input name="token" value="</a:t>
            </a:r>
            <a:r>
              <a:rPr lang="en-US" sz="1400" b="1" dirty="0" smtClean="0">
                <a:solidFill>
                  <a:srgbClr val="FF3300"/>
                </a:solidFill>
                <a:latin typeface="Courier New" pitchFamily="49" charset="0"/>
              </a:rPr>
              <a:t>687965fdfaew87agrde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 type="hidden"/&gt;</a:t>
            </a:r>
            <a:endParaRPr lang="en-US" sz="1400" b="1" dirty="0" smtClean="0">
              <a:solidFill>
                <a:srgbClr val="FF3300"/>
              </a:solidFill>
            </a:endParaRPr>
          </a:p>
          <a:p>
            <a:pPr lvl="2" eaLnBrk="1" hangingPunct="1">
              <a:lnSpc>
                <a:spcPct val="65000"/>
              </a:lnSpc>
            </a:pPr>
            <a:r>
              <a:rPr lang="en-US" sz="1400" b="1" dirty="0" smtClean="0"/>
              <a:t>Single use URL: </a:t>
            </a:r>
            <a:r>
              <a:rPr lang="en-US" sz="1400" b="1" dirty="0" smtClean="0">
                <a:latin typeface="Courier New" pitchFamily="49" charset="0"/>
              </a:rPr>
              <a:t>/accounts/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687965fdfaew87agrde</a:t>
            </a:r>
          </a:p>
          <a:p>
            <a:pPr lvl="2" eaLnBrk="1" hangingPunct="1">
              <a:lnSpc>
                <a:spcPct val="65000"/>
              </a:lnSpc>
            </a:pPr>
            <a:r>
              <a:rPr lang="en-US" sz="1400" b="1" dirty="0" smtClean="0"/>
              <a:t>Form Token: </a:t>
            </a:r>
            <a:r>
              <a:rPr lang="en-US" sz="1400" b="1" dirty="0" smtClean="0">
                <a:latin typeface="Courier New" pitchFamily="49" charset="0"/>
              </a:rPr>
              <a:t>/</a:t>
            </a:r>
            <a:r>
              <a:rPr lang="en-US" sz="1400" b="1" dirty="0" err="1" smtClean="0">
                <a:latin typeface="Courier New" pitchFamily="49" charset="0"/>
              </a:rPr>
              <a:t>accounts?auth</a:t>
            </a:r>
            <a:r>
              <a:rPr lang="en-US" sz="1400" b="1" dirty="0" smtClean="0">
                <a:latin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687965fdfaew87agrde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…</a:t>
            </a:r>
          </a:p>
          <a:p>
            <a:pPr lvl="1" eaLnBrk="1" hangingPunct="1">
              <a:lnSpc>
                <a:spcPct val="65000"/>
              </a:lnSpc>
            </a:pPr>
            <a:r>
              <a:rPr lang="en-US" sz="1600" dirty="0" smtClean="0"/>
              <a:t>Beware exposing the token in a </a:t>
            </a:r>
            <a:r>
              <a:rPr lang="en-US" sz="1600" dirty="0" err="1" smtClean="0"/>
              <a:t>referer</a:t>
            </a:r>
            <a:r>
              <a:rPr lang="en-US" sz="1600" dirty="0" smtClean="0"/>
              <a:t> header</a:t>
            </a:r>
          </a:p>
          <a:p>
            <a:pPr lvl="2" eaLnBrk="1" hangingPunct="1">
              <a:lnSpc>
                <a:spcPct val="65000"/>
              </a:lnSpc>
            </a:pPr>
            <a:r>
              <a:rPr lang="en-US" sz="1600" dirty="0" smtClean="0"/>
              <a:t>Hidden fields are recommended</a:t>
            </a:r>
          </a:p>
          <a:p>
            <a:pPr lvl="1" eaLnBrk="1" hangingPunct="1">
              <a:lnSpc>
                <a:spcPct val="65000"/>
              </a:lnSpc>
            </a:pPr>
            <a:r>
              <a:rPr lang="en-US" sz="1600" dirty="0" smtClean="0"/>
              <a:t>Can have a unique token for each function</a:t>
            </a:r>
          </a:p>
          <a:p>
            <a:pPr lvl="2" eaLnBrk="1" hangingPunct="1">
              <a:lnSpc>
                <a:spcPct val="65000"/>
              </a:lnSpc>
            </a:pPr>
            <a:r>
              <a:rPr lang="en-US" sz="1600" dirty="0" smtClean="0"/>
              <a:t>Use a hash of function name, session id, and a secret</a:t>
            </a:r>
          </a:p>
          <a:p>
            <a:pPr lvl="1" eaLnBrk="1" hangingPunct="1">
              <a:lnSpc>
                <a:spcPct val="65000"/>
              </a:lnSpc>
            </a:pPr>
            <a:r>
              <a:rPr lang="en-US" sz="1600" dirty="0" smtClean="0"/>
              <a:t>Can require secondary authentication for sensitive functions (e.g., </a:t>
            </a:r>
            <a:r>
              <a:rPr lang="en-US" sz="1600" dirty="0" err="1" smtClean="0"/>
              <a:t>eTrade</a:t>
            </a:r>
            <a:r>
              <a:rPr lang="en-US" sz="1600" dirty="0" smtClean="0"/>
              <a:t>)</a:t>
            </a:r>
          </a:p>
          <a:p>
            <a:pPr lvl="2" eaLnBrk="1" hangingPunct="1">
              <a:lnSpc>
                <a:spcPct val="65000"/>
              </a:lnSpc>
            </a:pPr>
            <a:endParaRPr lang="en-US" sz="1400" dirty="0" smtClean="0"/>
          </a:p>
          <a:p>
            <a:pPr eaLnBrk="1" hangingPunct="1">
              <a:lnSpc>
                <a:spcPct val="65000"/>
              </a:lnSpc>
            </a:pPr>
            <a:r>
              <a:rPr lang="en-US" sz="1800" dirty="0" smtClean="0"/>
              <a:t>Don’t allow attackers to store attacks on your site</a:t>
            </a:r>
          </a:p>
          <a:p>
            <a:pPr lvl="1" eaLnBrk="1" hangingPunct="1">
              <a:lnSpc>
                <a:spcPct val="65000"/>
              </a:lnSpc>
            </a:pPr>
            <a:r>
              <a:rPr lang="en-US" sz="1600" dirty="0" smtClean="0"/>
              <a:t>Properly encode all input on the way out</a:t>
            </a:r>
          </a:p>
          <a:p>
            <a:pPr lvl="1" eaLnBrk="1" hangingPunct="1">
              <a:lnSpc>
                <a:spcPct val="65000"/>
              </a:lnSpc>
            </a:pPr>
            <a:r>
              <a:rPr lang="en-US" sz="1600" dirty="0" smtClean="0"/>
              <a:t>This renders all links/requests inert in most interpreters</a:t>
            </a:r>
          </a:p>
          <a:p>
            <a:pPr lvl="3" eaLnBrk="1" hangingPunct="1">
              <a:lnSpc>
                <a:spcPct val="65000"/>
              </a:lnSpc>
            </a:pPr>
            <a:endParaRPr lang="en-US" dirty="0" smtClean="0"/>
          </a:p>
          <a:p>
            <a:pPr eaLnBrk="1" hangingPunct="1">
              <a:lnSpc>
                <a:spcPct val="65000"/>
              </a:lnSpc>
              <a:buNone/>
            </a:pPr>
            <a:r>
              <a:rPr lang="en-US" sz="1600" dirty="0" smtClean="0"/>
              <a:t>See the new:  </a:t>
            </a:r>
            <a:r>
              <a:rPr lang="en-US" sz="1600" dirty="0" smtClean="0">
                <a:hlinkClick r:id="rId5"/>
              </a:rPr>
              <a:t>www.owasp.org/index.php/CSRF_Prevention_Cheat_Sheet</a:t>
            </a:r>
            <a:r>
              <a:rPr lang="en-US" sz="1600" dirty="0" smtClean="0"/>
              <a:t> </a:t>
            </a:r>
          </a:p>
          <a:p>
            <a:pPr eaLnBrk="1" hangingPunct="1">
              <a:lnSpc>
                <a:spcPct val="65000"/>
              </a:lnSpc>
              <a:buNone/>
            </a:pPr>
            <a:r>
              <a:rPr lang="en-US" sz="1600" dirty="0" smtClean="0"/>
              <a:t>for more details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A6 – Security </a:t>
            </a:r>
            <a:r>
              <a:rPr lang="en-US" dirty="0" err="1" smtClean="0"/>
              <a:t>Misconfiguration</a:t>
            </a:r>
            <a:endParaRPr lang="en-US" dirty="0" smtClean="0"/>
          </a:p>
        </p:txBody>
      </p:sp>
      <p:graphicFrame>
        <p:nvGraphicFramePr>
          <p:cNvPr id="4" name="Diagram 3"/>
          <p:cNvGraphicFramePr/>
          <p:nvPr/>
        </p:nvGraphicFramePr>
        <p:xfrm>
          <a:off x="381000" y="914400"/>
          <a:ext cx="83058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36"/>
          <p:cNvSpPr>
            <a:spLocks noChangeShapeType="1"/>
          </p:cNvSpPr>
          <p:nvPr/>
        </p:nvSpPr>
        <p:spPr bwMode="auto">
          <a:xfrm flipH="1">
            <a:off x="4529138" y="5029200"/>
            <a:ext cx="0" cy="99060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2531" name="AutoShape 37"/>
          <p:cNvSpPr>
            <a:spLocks noChangeArrowheads="1"/>
          </p:cNvSpPr>
          <p:nvPr/>
        </p:nvSpPr>
        <p:spPr bwMode="auto">
          <a:xfrm>
            <a:off x="4351338" y="4978400"/>
            <a:ext cx="388937" cy="515938"/>
          </a:xfrm>
          <a:prstGeom prst="can">
            <a:avLst>
              <a:gd name="adj" fmla="val 33163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38"/>
          <p:cNvSpPr>
            <a:spLocks noChangeArrowheads="1"/>
          </p:cNvSpPr>
          <p:nvPr/>
        </p:nvSpPr>
        <p:spPr bwMode="ltGray">
          <a:xfrm>
            <a:off x="3917950" y="5111750"/>
            <a:ext cx="1227138" cy="268288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Hardened OS</a:t>
            </a:r>
          </a:p>
        </p:txBody>
      </p:sp>
      <p:sp>
        <p:nvSpPr>
          <p:cNvPr id="22533" name="Rectangle 39"/>
          <p:cNvSpPr>
            <a:spLocks noChangeArrowheads="1"/>
          </p:cNvSpPr>
          <p:nvPr/>
        </p:nvSpPr>
        <p:spPr bwMode="ltGray">
          <a:xfrm>
            <a:off x="3903663" y="4778375"/>
            <a:ext cx="1228725" cy="268288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Web Server</a:t>
            </a:r>
          </a:p>
        </p:txBody>
      </p:sp>
      <p:sp>
        <p:nvSpPr>
          <p:cNvPr id="22534" name="Rectangle 40"/>
          <p:cNvSpPr>
            <a:spLocks noChangeArrowheads="1"/>
          </p:cNvSpPr>
          <p:nvPr/>
        </p:nvSpPr>
        <p:spPr bwMode="ltGray">
          <a:xfrm>
            <a:off x="3903663" y="4435475"/>
            <a:ext cx="1228725" cy="268288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App Server</a:t>
            </a:r>
          </a:p>
        </p:txBody>
      </p:sp>
      <p:sp>
        <p:nvSpPr>
          <p:cNvPr id="22535" name="Rectangle 52"/>
          <p:cNvSpPr>
            <a:spLocks noChangeArrowheads="1"/>
          </p:cNvSpPr>
          <p:nvPr/>
        </p:nvSpPr>
        <p:spPr bwMode="ltGray">
          <a:xfrm>
            <a:off x="3900488" y="4114800"/>
            <a:ext cx="1228725" cy="268288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Framework</a:t>
            </a:r>
          </a:p>
        </p:txBody>
      </p:sp>
      <p:sp>
        <p:nvSpPr>
          <p:cNvPr id="22536" name="AutoShape 41"/>
          <p:cNvSpPr>
            <a:spLocks noChangeArrowheads="1"/>
          </p:cNvSpPr>
          <p:nvPr/>
        </p:nvSpPr>
        <p:spPr bwMode="auto">
          <a:xfrm>
            <a:off x="4351338" y="3867150"/>
            <a:ext cx="385762" cy="171450"/>
          </a:xfrm>
          <a:prstGeom prst="can">
            <a:avLst>
              <a:gd name="adj" fmla="val 36056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Line 42"/>
          <p:cNvSpPr>
            <a:spLocks noChangeShapeType="1"/>
          </p:cNvSpPr>
          <p:nvPr/>
        </p:nvSpPr>
        <p:spPr bwMode="auto">
          <a:xfrm flipH="1">
            <a:off x="4545013" y="3452813"/>
            <a:ext cx="1587" cy="48260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2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</a:t>
            </a:r>
            <a:r>
              <a:rPr lang="en-US" dirty="0" err="1" smtClean="0"/>
              <a:t>Misconfiguration</a:t>
            </a:r>
            <a:r>
              <a:rPr lang="en-US" dirty="0" smtClean="0"/>
              <a:t> Illustrated</a:t>
            </a:r>
          </a:p>
        </p:txBody>
      </p:sp>
      <p:sp>
        <p:nvSpPr>
          <p:cNvPr id="22539" name="Rectangle 54"/>
          <p:cNvSpPr>
            <a:spLocks noChangeArrowheads="1"/>
          </p:cNvSpPr>
          <p:nvPr/>
        </p:nvSpPr>
        <p:spPr bwMode="ltGray">
          <a:xfrm>
            <a:off x="3797300" y="3282950"/>
            <a:ext cx="1455738" cy="260350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>
              <a:rot lat="420000" lon="0" rev="0"/>
            </a:camera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App Configuration</a:t>
            </a:r>
          </a:p>
        </p:txBody>
      </p:sp>
      <p:sp>
        <p:nvSpPr>
          <p:cNvPr id="22540" name="Rectangle 43"/>
          <p:cNvSpPr>
            <a:spLocks noChangeArrowheads="1"/>
          </p:cNvSpPr>
          <p:nvPr/>
        </p:nvSpPr>
        <p:spPr bwMode="ltGray">
          <a:xfrm>
            <a:off x="3802063" y="2952750"/>
            <a:ext cx="1455737" cy="260350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>
              <a:rot lat="420000" lon="0" rev="0"/>
            </a:camera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Custom Code</a:t>
            </a:r>
          </a:p>
        </p:txBody>
      </p:sp>
      <p:sp>
        <p:nvSpPr>
          <p:cNvPr id="22541" name="Rectangle 44"/>
          <p:cNvSpPr>
            <a:spLocks noChangeArrowheads="1"/>
          </p:cNvSpPr>
          <p:nvPr/>
        </p:nvSpPr>
        <p:spPr bwMode="ltGray">
          <a:xfrm rot="-5400000">
            <a:off x="3223419" y="2196306"/>
            <a:ext cx="1316038" cy="123825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Accounts</a:t>
            </a:r>
          </a:p>
        </p:txBody>
      </p:sp>
      <p:sp>
        <p:nvSpPr>
          <p:cNvPr id="22542" name="Rectangle 45"/>
          <p:cNvSpPr>
            <a:spLocks noChangeArrowheads="1"/>
          </p:cNvSpPr>
          <p:nvPr/>
        </p:nvSpPr>
        <p:spPr bwMode="ltGray">
          <a:xfrm rot="-5400000">
            <a:off x="3406775" y="2195513"/>
            <a:ext cx="1316038" cy="125412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Finance</a:t>
            </a:r>
          </a:p>
        </p:txBody>
      </p:sp>
      <p:sp>
        <p:nvSpPr>
          <p:cNvPr id="22543" name="Rectangle 46"/>
          <p:cNvSpPr>
            <a:spLocks noChangeArrowheads="1"/>
          </p:cNvSpPr>
          <p:nvPr/>
        </p:nvSpPr>
        <p:spPr bwMode="ltGray">
          <a:xfrm rot="-5400000">
            <a:off x="3602832" y="2196306"/>
            <a:ext cx="1316038" cy="123825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Administration</a:t>
            </a:r>
          </a:p>
        </p:txBody>
      </p:sp>
      <p:sp>
        <p:nvSpPr>
          <p:cNvPr id="22544" name="Rectangle 47"/>
          <p:cNvSpPr>
            <a:spLocks noChangeArrowheads="1"/>
          </p:cNvSpPr>
          <p:nvPr/>
        </p:nvSpPr>
        <p:spPr bwMode="ltGray">
          <a:xfrm rot="-5400000">
            <a:off x="3781425" y="2195513"/>
            <a:ext cx="1316038" cy="125412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Transactions</a:t>
            </a:r>
          </a:p>
        </p:txBody>
      </p:sp>
      <p:sp>
        <p:nvSpPr>
          <p:cNvPr id="22545" name="Rectangle 48"/>
          <p:cNvSpPr>
            <a:spLocks noChangeArrowheads="1"/>
          </p:cNvSpPr>
          <p:nvPr/>
        </p:nvSpPr>
        <p:spPr bwMode="ltGray">
          <a:xfrm rot="-5400000">
            <a:off x="3977482" y="2196306"/>
            <a:ext cx="1316038" cy="123825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Communication</a:t>
            </a:r>
          </a:p>
        </p:txBody>
      </p:sp>
      <p:sp>
        <p:nvSpPr>
          <p:cNvPr id="22546" name="Rectangle 49"/>
          <p:cNvSpPr>
            <a:spLocks noChangeArrowheads="1"/>
          </p:cNvSpPr>
          <p:nvPr/>
        </p:nvSpPr>
        <p:spPr bwMode="ltGray">
          <a:xfrm rot="-5400000">
            <a:off x="4153694" y="2196306"/>
            <a:ext cx="1316038" cy="123825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Knowledge Mgmt</a:t>
            </a:r>
          </a:p>
        </p:txBody>
      </p:sp>
      <p:sp>
        <p:nvSpPr>
          <p:cNvPr id="22547" name="Rectangle 50"/>
          <p:cNvSpPr>
            <a:spLocks noChangeArrowheads="1"/>
          </p:cNvSpPr>
          <p:nvPr/>
        </p:nvSpPr>
        <p:spPr bwMode="ltGray">
          <a:xfrm rot="-5400000">
            <a:off x="4337844" y="2196306"/>
            <a:ext cx="1316038" cy="123825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E-Commerce</a:t>
            </a:r>
          </a:p>
        </p:txBody>
      </p:sp>
      <p:sp>
        <p:nvSpPr>
          <p:cNvPr id="22548" name="Rectangle 51"/>
          <p:cNvSpPr>
            <a:spLocks noChangeArrowheads="1"/>
          </p:cNvSpPr>
          <p:nvPr/>
        </p:nvSpPr>
        <p:spPr bwMode="ltGray">
          <a:xfrm rot="-5400000">
            <a:off x="4523582" y="2196306"/>
            <a:ext cx="1316038" cy="123825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Bus. Functions</a:t>
            </a:r>
          </a:p>
        </p:txBody>
      </p:sp>
      <p:pic>
        <p:nvPicPr>
          <p:cNvPr id="341047" name="Picture 55" descr="TN_hacker"/>
          <p:cNvPicPr>
            <a:picLocks noChangeAspect="1" noChangeArrowheads="1"/>
          </p:cNvPicPr>
          <p:nvPr/>
        </p:nvPicPr>
        <p:blipFill>
          <a:blip r:embed="rId3" cstate="print">
            <a:lum bright="24000" contrast="42000"/>
          </a:blip>
          <a:srcRect/>
          <a:stretch>
            <a:fillRect/>
          </a:stretch>
        </p:blipFill>
        <p:spPr bwMode="auto">
          <a:xfrm>
            <a:off x="1066800" y="3886200"/>
            <a:ext cx="1093788" cy="1268413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22550" name="Line 60"/>
          <p:cNvSpPr>
            <a:spLocks noChangeShapeType="1"/>
          </p:cNvSpPr>
          <p:nvPr/>
        </p:nvSpPr>
        <p:spPr bwMode="auto">
          <a:xfrm flipH="1">
            <a:off x="6781800" y="3857625"/>
            <a:ext cx="0" cy="213360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2551" name="Line 61"/>
          <p:cNvSpPr>
            <a:spLocks noChangeShapeType="1"/>
          </p:cNvSpPr>
          <p:nvPr/>
        </p:nvSpPr>
        <p:spPr bwMode="auto">
          <a:xfrm flipH="1">
            <a:off x="3886200" y="5962650"/>
            <a:ext cx="3505200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2552" name="Line 63"/>
          <p:cNvSpPr>
            <a:spLocks noChangeShapeType="1"/>
          </p:cNvSpPr>
          <p:nvPr/>
        </p:nvSpPr>
        <p:spPr bwMode="auto">
          <a:xfrm flipH="1">
            <a:off x="6781800" y="5391150"/>
            <a:ext cx="609600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2553" name="Line 64"/>
          <p:cNvSpPr>
            <a:spLocks noChangeShapeType="1"/>
          </p:cNvSpPr>
          <p:nvPr/>
        </p:nvSpPr>
        <p:spPr bwMode="auto">
          <a:xfrm flipH="1">
            <a:off x="6781800" y="4781550"/>
            <a:ext cx="609600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2554" name="Line 65"/>
          <p:cNvSpPr>
            <a:spLocks noChangeShapeType="1"/>
          </p:cNvSpPr>
          <p:nvPr/>
        </p:nvSpPr>
        <p:spPr bwMode="auto">
          <a:xfrm flipH="1">
            <a:off x="6781800" y="4171950"/>
            <a:ext cx="609600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2555" name="Rectangle 56"/>
          <p:cNvSpPr>
            <a:spLocks noChangeArrowheads="1"/>
          </p:cNvSpPr>
          <p:nvPr/>
        </p:nvSpPr>
        <p:spPr bwMode="ltGray">
          <a:xfrm>
            <a:off x="7315200" y="5256213"/>
            <a:ext cx="1227138" cy="268287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Test Servers</a:t>
            </a:r>
          </a:p>
        </p:txBody>
      </p:sp>
      <p:sp>
        <p:nvSpPr>
          <p:cNvPr id="22556" name="Rectangle 57"/>
          <p:cNvSpPr>
            <a:spLocks noChangeArrowheads="1"/>
          </p:cNvSpPr>
          <p:nvPr/>
        </p:nvSpPr>
        <p:spPr bwMode="ltGray">
          <a:xfrm>
            <a:off x="7315200" y="4646613"/>
            <a:ext cx="1227138" cy="268287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QA Servers</a:t>
            </a:r>
          </a:p>
        </p:txBody>
      </p:sp>
      <p:sp>
        <p:nvSpPr>
          <p:cNvPr id="22557" name="Rectangle 58"/>
          <p:cNvSpPr>
            <a:spLocks noChangeArrowheads="1"/>
          </p:cNvSpPr>
          <p:nvPr/>
        </p:nvSpPr>
        <p:spPr bwMode="ltGray">
          <a:xfrm>
            <a:off x="7315200" y="5827713"/>
            <a:ext cx="1227138" cy="268287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Source Control</a:t>
            </a:r>
          </a:p>
        </p:txBody>
      </p:sp>
      <p:sp>
        <p:nvSpPr>
          <p:cNvPr id="22558" name="Rectangle 59"/>
          <p:cNvSpPr>
            <a:spLocks noChangeArrowheads="1"/>
          </p:cNvSpPr>
          <p:nvPr/>
        </p:nvSpPr>
        <p:spPr bwMode="ltGray">
          <a:xfrm>
            <a:off x="7315200" y="4037013"/>
            <a:ext cx="1227138" cy="268287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Development</a:t>
            </a:r>
          </a:p>
        </p:txBody>
      </p:sp>
      <p:sp>
        <p:nvSpPr>
          <p:cNvPr id="22559" name="AutoShape 66"/>
          <p:cNvSpPr>
            <a:spLocks noChangeArrowheads="1"/>
          </p:cNvSpPr>
          <p:nvPr/>
        </p:nvSpPr>
        <p:spPr bwMode="auto">
          <a:xfrm>
            <a:off x="5943600" y="2133600"/>
            <a:ext cx="1368425" cy="409575"/>
          </a:xfrm>
          <a:prstGeom prst="can">
            <a:avLst>
              <a:gd name="adj" fmla="val 25000"/>
            </a:avLst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/>
              <a:t>Database</a:t>
            </a:r>
          </a:p>
        </p:txBody>
      </p:sp>
      <p:sp>
        <p:nvSpPr>
          <p:cNvPr id="22560" name="Line 67"/>
          <p:cNvSpPr>
            <a:spLocks noChangeShapeType="1"/>
          </p:cNvSpPr>
          <p:nvPr/>
        </p:nvSpPr>
        <p:spPr bwMode="auto">
          <a:xfrm flipH="1">
            <a:off x="5334000" y="2362200"/>
            <a:ext cx="609600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2561" name="Freeform 68"/>
          <p:cNvSpPr>
            <a:spLocks/>
          </p:cNvSpPr>
          <p:nvPr/>
        </p:nvSpPr>
        <p:spPr bwMode="gray">
          <a:xfrm>
            <a:off x="2057400" y="4559300"/>
            <a:ext cx="1816100" cy="53975"/>
          </a:xfrm>
          <a:custGeom>
            <a:avLst/>
            <a:gdLst>
              <a:gd name="T0" fmla="*/ 1144 w 1144"/>
              <a:gd name="T1" fmla="*/ 0 h 34"/>
              <a:gd name="T2" fmla="*/ 0 w 1144"/>
              <a:gd name="T3" fmla="*/ 34 h 34"/>
              <a:gd name="T4" fmla="*/ 0 60000 65536"/>
              <a:gd name="T5" fmla="*/ 0 60000 65536"/>
              <a:gd name="T6" fmla="*/ 0 w 1144"/>
              <a:gd name="T7" fmla="*/ 0 h 34"/>
              <a:gd name="T8" fmla="*/ 1144 w 1144"/>
              <a:gd name="T9" fmla="*/ 34 h 3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44" h="34">
                <a:moveTo>
                  <a:pt x="1144" y="0"/>
                </a:moveTo>
                <a:cubicBezTo>
                  <a:pt x="955" y="6"/>
                  <a:pt x="238" y="27"/>
                  <a:pt x="0" y="34"/>
                </a:cubicBezTo>
              </a:path>
            </a:pathLst>
          </a:custGeom>
          <a:noFill/>
          <a:ln w="101600" cap="flat" cmpd="sng">
            <a:solidFill>
              <a:srgbClr val="FF0000">
                <a:alpha val="59999"/>
              </a:srgb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2562" name="Freeform 69"/>
          <p:cNvSpPr>
            <a:spLocks/>
          </p:cNvSpPr>
          <p:nvPr/>
        </p:nvSpPr>
        <p:spPr bwMode="gray">
          <a:xfrm>
            <a:off x="2057400" y="5149850"/>
            <a:ext cx="5486400" cy="1022350"/>
          </a:xfrm>
          <a:custGeom>
            <a:avLst/>
            <a:gdLst>
              <a:gd name="T0" fmla="*/ 3719 w 3719"/>
              <a:gd name="T1" fmla="*/ 684 h 787"/>
              <a:gd name="T2" fmla="*/ 1076 w 3719"/>
              <a:gd name="T3" fmla="*/ 673 h 787"/>
              <a:gd name="T4" fmla="*/ 0 w 3719"/>
              <a:gd name="T5" fmla="*/ 0 h 787"/>
              <a:gd name="T6" fmla="*/ 0 60000 65536"/>
              <a:gd name="T7" fmla="*/ 0 60000 65536"/>
              <a:gd name="T8" fmla="*/ 0 60000 65536"/>
              <a:gd name="T9" fmla="*/ 0 w 3719"/>
              <a:gd name="T10" fmla="*/ 0 h 787"/>
              <a:gd name="T11" fmla="*/ 3719 w 3719"/>
              <a:gd name="T12" fmla="*/ 787 h 7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19" h="787">
                <a:moveTo>
                  <a:pt x="3719" y="684"/>
                </a:moveTo>
                <a:cubicBezTo>
                  <a:pt x="3279" y="682"/>
                  <a:pt x="1696" y="787"/>
                  <a:pt x="1076" y="673"/>
                </a:cubicBezTo>
                <a:cubicBezTo>
                  <a:pt x="456" y="559"/>
                  <a:pt x="224" y="140"/>
                  <a:pt x="0" y="0"/>
                </a:cubicBezTo>
              </a:path>
            </a:pathLst>
          </a:custGeom>
          <a:noFill/>
          <a:ln w="101600" cap="flat" cmpd="sng">
            <a:solidFill>
              <a:srgbClr val="FF0000">
                <a:alpha val="59999"/>
              </a:srgb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2563" name="Freeform 70"/>
          <p:cNvSpPr>
            <a:spLocks/>
          </p:cNvSpPr>
          <p:nvPr/>
        </p:nvSpPr>
        <p:spPr bwMode="gray">
          <a:xfrm>
            <a:off x="6019800" y="4321175"/>
            <a:ext cx="1276350" cy="1774825"/>
          </a:xfrm>
          <a:custGeom>
            <a:avLst/>
            <a:gdLst>
              <a:gd name="T0" fmla="*/ 804 w 804"/>
              <a:gd name="T1" fmla="*/ 0 h 1118"/>
              <a:gd name="T2" fmla="*/ 491 w 804"/>
              <a:gd name="T3" fmla="*/ 754 h 1118"/>
              <a:gd name="T4" fmla="*/ 0 w 804"/>
              <a:gd name="T5" fmla="*/ 1118 h 1118"/>
              <a:gd name="T6" fmla="*/ 0 60000 65536"/>
              <a:gd name="T7" fmla="*/ 0 60000 65536"/>
              <a:gd name="T8" fmla="*/ 0 60000 65536"/>
              <a:gd name="T9" fmla="*/ 0 w 804"/>
              <a:gd name="T10" fmla="*/ 0 h 1118"/>
              <a:gd name="T11" fmla="*/ 804 w 804"/>
              <a:gd name="T12" fmla="*/ 1118 h 11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4" h="1118">
                <a:moveTo>
                  <a:pt x="804" y="0"/>
                </a:moveTo>
                <a:cubicBezTo>
                  <a:pt x="753" y="126"/>
                  <a:pt x="625" y="568"/>
                  <a:pt x="491" y="754"/>
                </a:cubicBezTo>
                <a:cubicBezTo>
                  <a:pt x="357" y="940"/>
                  <a:pt x="102" y="1042"/>
                  <a:pt x="0" y="1118"/>
                </a:cubicBezTo>
              </a:path>
            </a:pathLst>
          </a:custGeom>
          <a:noFill/>
          <a:ln w="101600" cap="flat" cmpd="sng">
            <a:solidFill>
              <a:srgbClr val="FF0000">
                <a:alpha val="59999"/>
              </a:srgb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2564" name="Freeform 71"/>
          <p:cNvSpPr>
            <a:spLocks/>
          </p:cNvSpPr>
          <p:nvPr/>
        </p:nvSpPr>
        <p:spPr bwMode="gray">
          <a:xfrm>
            <a:off x="6096000" y="4899025"/>
            <a:ext cx="1358900" cy="1196975"/>
          </a:xfrm>
          <a:custGeom>
            <a:avLst/>
            <a:gdLst>
              <a:gd name="T0" fmla="*/ 856 w 856"/>
              <a:gd name="T1" fmla="*/ 0 h 754"/>
              <a:gd name="T2" fmla="*/ 483 w 856"/>
              <a:gd name="T3" fmla="*/ 424 h 754"/>
              <a:gd name="T4" fmla="*/ 0 w 856"/>
              <a:gd name="T5" fmla="*/ 754 h 754"/>
              <a:gd name="T6" fmla="*/ 0 60000 65536"/>
              <a:gd name="T7" fmla="*/ 0 60000 65536"/>
              <a:gd name="T8" fmla="*/ 0 60000 65536"/>
              <a:gd name="T9" fmla="*/ 0 w 856"/>
              <a:gd name="T10" fmla="*/ 0 h 754"/>
              <a:gd name="T11" fmla="*/ 856 w 856"/>
              <a:gd name="T12" fmla="*/ 754 h 7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56" h="754">
                <a:moveTo>
                  <a:pt x="856" y="0"/>
                </a:moveTo>
                <a:cubicBezTo>
                  <a:pt x="794" y="71"/>
                  <a:pt x="626" y="298"/>
                  <a:pt x="483" y="424"/>
                </a:cubicBezTo>
                <a:cubicBezTo>
                  <a:pt x="340" y="550"/>
                  <a:pt x="101" y="685"/>
                  <a:pt x="0" y="754"/>
                </a:cubicBezTo>
              </a:path>
            </a:pathLst>
          </a:custGeom>
          <a:noFill/>
          <a:ln w="101600" cap="flat" cmpd="sng">
            <a:solidFill>
              <a:srgbClr val="FF0000">
                <a:alpha val="59999"/>
              </a:srgb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2565" name="Freeform 72"/>
          <p:cNvSpPr>
            <a:spLocks/>
          </p:cNvSpPr>
          <p:nvPr/>
        </p:nvSpPr>
        <p:spPr bwMode="gray">
          <a:xfrm>
            <a:off x="5943600" y="5410200"/>
            <a:ext cx="1411288" cy="682625"/>
          </a:xfrm>
          <a:custGeom>
            <a:avLst/>
            <a:gdLst>
              <a:gd name="T0" fmla="*/ 889 w 889"/>
              <a:gd name="T1" fmla="*/ 0 h 430"/>
              <a:gd name="T2" fmla="*/ 533 w 889"/>
              <a:gd name="T3" fmla="*/ 254 h 430"/>
              <a:gd name="T4" fmla="*/ 0 w 889"/>
              <a:gd name="T5" fmla="*/ 430 h 430"/>
              <a:gd name="T6" fmla="*/ 0 60000 65536"/>
              <a:gd name="T7" fmla="*/ 0 60000 65536"/>
              <a:gd name="T8" fmla="*/ 0 60000 65536"/>
              <a:gd name="T9" fmla="*/ 0 w 889"/>
              <a:gd name="T10" fmla="*/ 0 h 430"/>
              <a:gd name="T11" fmla="*/ 889 w 889"/>
              <a:gd name="T12" fmla="*/ 430 h 4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89" h="430">
                <a:moveTo>
                  <a:pt x="889" y="0"/>
                </a:moveTo>
                <a:cubicBezTo>
                  <a:pt x="830" y="42"/>
                  <a:pt x="681" y="182"/>
                  <a:pt x="533" y="254"/>
                </a:cubicBezTo>
                <a:cubicBezTo>
                  <a:pt x="385" y="326"/>
                  <a:pt x="111" y="393"/>
                  <a:pt x="0" y="430"/>
                </a:cubicBezTo>
              </a:path>
            </a:pathLst>
          </a:custGeom>
          <a:noFill/>
          <a:ln w="101600" cap="flat" cmpd="sng">
            <a:solidFill>
              <a:srgbClr val="FF0000">
                <a:alpha val="59999"/>
              </a:srgb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2566" name="Freeform 73"/>
          <p:cNvSpPr>
            <a:spLocks/>
          </p:cNvSpPr>
          <p:nvPr/>
        </p:nvSpPr>
        <p:spPr bwMode="gray">
          <a:xfrm>
            <a:off x="2057400" y="3576638"/>
            <a:ext cx="2724150" cy="2300287"/>
          </a:xfrm>
          <a:custGeom>
            <a:avLst/>
            <a:gdLst>
              <a:gd name="T0" fmla="*/ 1703 w 1716"/>
              <a:gd name="T1" fmla="*/ 0 h 1449"/>
              <a:gd name="T2" fmla="*/ 1432 w 1716"/>
              <a:gd name="T3" fmla="*/ 1296 h 1449"/>
              <a:gd name="T4" fmla="*/ 0 w 1716"/>
              <a:gd name="T5" fmla="*/ 915 h 1449"/>
              <a:gd name="T6" fmla="*/ 0 60000 65536"/>
              <a:gd name="T7" fmla="*/ 0 60000 65536"/>
              <a:gd name="T8" fmla="*/ 0 60000 65536"/>
              <a:gd name="T9" fmla="*/ 0 w 1716"/>
              <a:gd name="T10" fmla="*/ 0 h 1449"/>
              <a:gd name="T11" fmla="*/ 1716 w 1716"/>
              <a:gd name="T12" fmla="*/ 1449 h 14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16" h="1449">
                <a:moveTo>
                  <a:pt x="1703" y="0"/>
                </a:moveTo>
                <a:cubicBezTo>
                  <a:pt x="1658" y="215"/>
                  <a:pt x="1716" y="1143"/>
                  <a:pt x="1432" y="1296"/>
                </a:cubicBezTo>
                <a:cubicBezTo>
                  <a:pt x="1148" y="1449"/>
                  <a:pt x="298" y="994"/>
                  <a:pt x="0" y="915"/>
                </a:cubicBezTo>
              </a:path>
            </a:pathLst>
          </a:custGeom>
          <a:noFill/>
          <a:ln w="101600" cap="flat" cmpd="sng">
            <a:solidFill>
              <a:srgbClr val="FF0000">
                <a:alpha val="59999"/>
              </a:srgb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2567" name="Freeform 74"/>
          <p:cNvSpPr>
            <a:spLocks/>
          </p:cNvSpPr>
          <p:nvPr/>
        </p:nvSpPr>
        <p:spPr bwMode="gray">
          <a:xfrm>
            <a:off x="2057400" y="4249738"/>
            <a:ext cx="1828800" cy="223837"/>
          </a:xfrm>
          <a:custGeom>
            <a:avLst/>
            <a:gdLst>
              <a:gd name="T0" fmla="*/ 1152 w 1152"/>
              <a:gd name="T1" fmla="*/ 0 h 141"/>
              <a:gd name="T2" fmla="*/ 0 w 1152"/>
              <a:gd name="T3" fmla="*/ 141 h 141"/>
              <a:gd name="T4" fmla="*/ 0 60000 65536"/>
              <a:gd name="T5" fmla="*/ 0 60000 65536"/>
              <a:gd name="T6" fmla="*/ 0 w 1152"/>
              <a:gd name="T7" fmla="*/ 0 h 141"/>
              <a:gd name="T8" fmla="*/ 1152 w 1152"/>
              <a:gd name="T9" fmla="*/ 141 h 14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52" h="141">
                <a:moveTo>
                  <a:pt x="1152" y="0"/>
                </a:moveTo>
                <a:cubicBezTo>
                  <a:pt x="960" y="22"/>
                  <a:pt x="240" y="112"/>
                  <a:pt x="0" y="141"/>
                </a:cubicBezTo>
              </a:path>
            </a:pathLst>
          </a:custGeom>
          <a:noFill/>
          <a:ln w="101600" cap="flat" cmpd="sng">
            <a:solidFill>
              <a:srgbClr val="FF0000">
                <a:alpha val="59999"/>
              </a:srgb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2568" name="Freeform 75"/>
          <p:cNvSpPr>
            <a:spLocks/>
          </p:cNvSpPr>
          <p:nvPr/>
        </p:nvSpPr>
        <p:spPr bwMode="gray">
          <a:xfrm>
            <a:off x="2057400" y="4765675"/>
            <a:ext cx="1816100" cy="142875"/>
          </a:xfrm>
          <a:custGeom>
            <a:avLst/>
            <a:gdLst>
              <a:gd name="T0" fmla="*/ 1144 w 1144"/>
              <a:gd name="T1" fmla="*/ 90 h 90"/>
              <a:gd name="T2" fmla="*/ 0 w 1144"/>
              <a:gd name="T3" fmla="*/ 0 h 90"/>
              <a:gd name="T4" fmla="*/ 0 60000 65536"/>
              <a:gd name="T5" fmla="*/ 0 60000 65536"/>
              <a:gd name="T6" fmla="*/ 0 w 1144"/>
              <a:gd name="T7" fmla="*/ 0 h 90"/>
              <a:gd name="T8" fmla="*/ 1144 w 1144"/>
              <a:gd name="T9" fmla="*/ 90 h 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44" h="90">
                <a:moveTo>
                  <a:pt x="1144" y="90"/>
                </a:moveTo>
                <a:cubicBezTo>
                  <a:pt x="953" y="75"/>
                  <a:pt x="238" y="19"/>
                  <a:pt x="0" y="0"/>
                </a:cubicBezTo>
              </a:path>
            </a:pathLst>
          </a:custGeom>
          <a:noFill/>
          <a:ln w="101600" cap="flat" cmpd="sng">
            <a:solidFill>
              <a:srgbClr val="FF0000">
                <a:alpha val="59999"/>
              </a:srgb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2569" name="Freeform 76"/>
          <p:cNvSpPr>
            <a:spLocks/>
          </p:cNvSpPr>
          <p:nvPr/>
        </p:nvSpPr>
        <p:spPr bwMode="gray">
          <a:xfrm>
            <a:off x="2057400" y="4918075"/>
            <a:ext cx="1801813" cy="285750"/>
          </a:xfrm>
          <a:custGeom>
            <a:avLst/>
            <a:gdLst>
              <a:gd name="T0" fmla="*/ 1135 w 1135"/>
              <a:gd name="T1" fmla="*/ 180 h 180"/>
              <a:gd name="T2" fmla="*/ 0 w 1135"/>
              <a:gd name="T3" fmla="*/ 0 h 180"/>
              <a:gd name="T4" fmla="*/ 0 60000 65536"/>
              <a:gd name="T5" fmla="*/ 0 60000 65536"/>
              <a:gd name="T6" fmla="*/ 0 w 1135"/>
              <a:gd name="T7" fmla="*/ 0 h 180"/>
              <a:gd name="T8" fmla="*/ 1135 w 1135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35" h="180">
                <a:moveTo>
                  <a:pt x="1135" y="180"/>
                </a:moveTo>
                <a:cubicBezTo>
                  <a:pt x="946" y="149"/>
                  <a:pt x="236" y="38"/>
                  <a:pt x="0" y="0"/>
                </a:cubicBezTo>
              </a:path>
            </a:pathLst>
          </a:custGeom>
          <a:noFill/>
          <a:ln w="101600" cap="flat" cmpd="sng">
            <a:solidFill>
              <a:srgbClr val="FF0000">
                <a:alpha val="59999"/>
              </a:srgb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2570" name="Freeform 77"/>
          <p:cNvSpPr>
            <a:spLocks/>
          </p:cNvSpPr>
          <p:nvPr/>
        </p:nvSpPr>
        <p:spPr bwMode="gray">
          <a:xfrm>
            <a:off x="5118100" y="2541588"/>
            <a:ext cx="1484313" cy="2043112"/>
          </a:xfrm>
          <a:custGeom>
            <a:avLst/>
            <a:gdLst>
              <a:gd name="T0" fmla="*/ 935 w 935"/>
              <a:gd name="T1" fmla="*/ 0 h 1287"/>
              <a:gd name="T2" fmla="*/ 622 w 935"/>
              <a:gd name="T3" fmla="*/ 1076 h 1287"/>
              <a:gd name="T4" fmla="*/ 0 w 935"/>
              <a:gd name="T5" fmla="*/ 1265 h 1287"/>
              <a:gd name="T6" fmla="*/ 0 60000 65536"/>
              <a:gd name="T7" fmla="*/ 0 60000 65536"/>
              <a:gd name="T8" fmla="*/ 0 60000 65536"/>
              <a:gd name="T9" fmla="*/ 0 w 935"/>
              <a:gd name="T10" fmla="*/ 0 h 1287"/>
              <a:gd name="T11" fmla="*/ 935 w 935"/>
              <a:gd name="T12" fmla="*/ 1287 h 12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35" h="1287">
                <a:moveTo>
                  <a:pt x="935" y="0"/>
                </a:moveTo>
                <a:cubicBezTo>
                  <a:pt x="883" y="179"/>
                  <a:pt x="778" y="865"/>
                  <a:pt x="622" y="1076"/>
                </a:cubicBezTo>
                <a:cubicBezTo>
                  <a:pt x="466" y="1287"/>
                  <a:pt x="130" y="1226"/>
                  <a:pt x="0" y="1265"/>
                </a:cubicBezTo>
              </a:path>
            </a:pathLst>
          </a:custGeom>
          <a:noFill/>
          <a:ln w="101600" cap="flat" cmpd="sng">
            <a:solidFill>
              <a:srgbClr val="FF0000">
                <a:alpha val="59999"/>
              </a:srgb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2571" name="Freeform 78"/>
          <p:cNvSpPr>
            <a:spLocks/>
          </p:cNvSpPr>
          <p:nvPr/>
        </p:nvSpPr>
        <p:spPr bwMode="gray">
          <a:xfrm>
            <a:off x="6132513" y="2809875"/>
            <a:ext cx="1330325" cy="1371600"/>
          </a:xfrm>
          <a:custGeom>
            <a:avLst/>
            <a:gdLst>
              <a:gd name="T0" fmla="*/ 838 w 838"/>
              <a:gd name="T1" fmla="*/ 0 h 864"/>
              <a:gd name="T2" fmla="*/ 271 w 838"/>
              <a:gd name="T3" fmla="*/ 441 h 864"/>
              <a:gd name="T4" fmla="*/ 0 w 838"/>
              <a:gd name="T5" fmla="*/ 864 h 864"/>
              <a:gd name="T6" fmla="*/ 0 60000 65536"/>
              <a:gd name="T7" fmla="*/ 0 60000 65536"/>
              <a:gd name="T8" fmla="*/ 0 60000 65536"/>
              <a:gd name="T9" fmla="*/ 0 w 838"/>
              <a:gd name="T10" fmla="*/ 0 h 864"/>
              <a:gd name="T11" fmla="*/ 838 w 838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8" h="864">
                <a:moveTo>
                  <a:pt x="838" y="0"/>
                </a:moveTo>
                <a:cubicBezTo>
                  <a:pt x="743" y="74"/>
                  <a:pt x="411" y="297"/>
                  <a:pt x="271" y="441"/>
                </a:cubicBezTo>
                <a:cubicBezTo>
                  <a:pt x="131" y="585"/>
                  <a:pt x="57" y="776"/>
                  <a:pt x="0" y="864"/>
                </a:cubicBezTo>
              </a:path>
            </a:pathLst>
          </a:custGeom>
          <a:noFill/>
          <a:ln w="101600" cap="flat" cmpd="sng">
            <a:solidFill>
              <a:srgbClr val="FF0000">
                <a:alpha val="59999"/>
              </a:srgb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2572" name="Rectangle 79"/>
          <p:cNvSpPr>
            <a:spLocks noChangeArrowheads="1"/>
          </p:cNvSpPr>
          <p:nvPr/>
        </p:nvSpPr>
        <p:spPr bwMode="auto">
          <a:xfrm>
            <a:off x="1238250" y="5202238"/>
            <a:ext cx="765175" cy="284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Insider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A6 – Avoiding Security </a:t>
            </a:r>
            <a:r>
              <a:rPr lang="en-US" dirty="0" err="1" smtClean="0"/>
              <a:t>Misconfiguration</a:t>
            </a:r>
            <a:endParaRPr 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Verify your system’s configuration management</a:t>
            </a:r>
          </a:p>
          <a:p>
            <a:pPr lvl="1"/>
            <a:r>
              <a:rPr lang="en-US" sz="1800" dirty="0" smtClean="0"/>
              <a:t>Secure configuration “hardening” guideline</a:t>
            </a:r>
          </a:p>
          <a:p>
            <a:pPr lvl="2"/>
            <a:r>
              <a:rPr lang="en-US" sz="1600" dirty="0" smtClean="0"/>
              <a:t>Automation is REALLY USEFUL here</a:t>
            </a:r>
          </a:p>
          <a:p>
            <a:pPr lvl="1"/>
            <a:r>
              <a:rPr lang="en-US" sz="1800" dirty="0" smtClean="0"/>
              <a:t>Must cover entire platform and application</a:t>
            </a:r>
          </a:p>
          <a:p>
            <a:pPr lvl="1"/>
            <a:r>
              <a:rPr lang="en-US" sz="1800" u="sng" dirty="0" smtClean="0"/>
              <a:t>Keep up with patches</a:t>
            </a:r>
            <a:r>
              <a:rPr lang="en-US" sz="1800" dirty="0" smtClean="0"/>
              <a:t> for ALL components</a:t>
            </a:r>
          </a:p>
          <a:p>
            <a:pPr lvl="2"/>
            <a:r>
              <a:rPr lang="en-US" sz="1600" dirty="0" smtClean="0"/>
              <a:t>This includes software libraries, not just OS and Server applications</a:t>
            </a:r>
          </a:p>
          <a:p>
            <a:pPr lvl="1"/>
            <a:r>
              <a:rPr lang="en-US" sz="1800" dirty="0" smtClean="0"/>
              <a:t>Analyze security effects of changes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Can you “dump” the application configuration</a:t>
            </a:r>
          </a:p>
          <a:p>
            <a:pPr lvl="1"/>
            <a:r>
              <a:rPr lang="en-US" sz="1800" dirty="0" smtClean="0"/>
              <a:t>Build reporting into your process</a:t>
            </a:r>
          </a:p>
          <a:p>
            <a:pPr lvl="1"/>
            <a:r>
              <a:rPr lang="en-US" sz="1800" dirty="0" smtClean="0"/>
              <a:t>If you can’t verify it, it isn’t secure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Verify the implementation</a:t>
            </a:r>
          </a:p>
          <a:p>
            <a:pPr lvl="1"/>
            <a:r>
              <a:rPr lang="en-US" sz="1800" dirty="0" smtClean="0"/>
              <a:t>Scanning finds generic configuration and missing patch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A7 – Insecure Cryptographic Storage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381000" y="990600"/>
          <a:ext cx="83058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Insecure Cryptographic Storage Illustrated</a:t>
            </a:r>
          </a:p>
        </p:txBody>
      </p:sp>
      <p:pic>
        <p:nvPicPr>
          <p:cNvPr id="200707" name="Picture 3" descr="TN_hacker"/>
          <p:cNvPicPr>
            <a:picLocks noChangeAspect="1" noChangeArrowheads="1"/>
          </p:cNvPicPr>
          <p:nvPr/>
        </p:nvPicPr>
        <p:blipFill>
          <a:blip r:embed="rId3" cstate="print">
            <a:lum bright="24000" contrast="42000"/>
          </a:blip>
          <a:srcRect/>
          <a:stretch>
            <a:fillRect/>
          </a:stretch>
        </p:blipFill>
        <p:spPr bwMode="auto">
          <a:xfrm>
            <a:off x="685800" y="3836988"/>
            <a:ext cx="1093788" cy="1268412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2209800"/>
            <a:ext cx="1455738" cy="1412875"/>
            <a:chOff x="4336" y="1870"/>
            <a:chExt cx="917" cy="890"/>
          </a:xfrm>
        </p:grpSpPr>
        <p:sp>
          <p:nvSpPr>
            <p:cNvPr id="25619" name="Rectangle 5"/>
            <p:cNvSpPr>
              <a:spLocks noChangeArrowheads="1"/>
            </p:cNvSpPr>
            <p:nvPr/>
          </p:nvSpPr>
          <p:spPr bwMode="ltGray">
            <a:xfrm>
              <a:off x="4336" y="2616"/>
              <a:ext cx="917" cy="144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>
                <a:rot lat="420000" lon="0" rev="0"/>
              </a:camera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defRPr/>
              </a:pPr>
              <a:r>
                <a:rPr lang="en-US" sz="1050" b="1">
                  <a:solidFill>
                    <a:schemeClr val="bg1"/>
                  </a:solidFill>
                </a:rPr>
                <a:t>Custom Code</a:t>
              </a:r>
            </a:p>
          </p:txBody>
        </p:sp>
        <p:sp>
          <p:nvSpPr>
            <p:cNvPr id="25620" name="Rectangle 6"/>
            <p:cNvSpPr>
              <a:spLocks noChangeArrowheads="1"/>
            </p:cNvSpPr>
            <p:nvPr/>
          </p:nvSpPr>
          <p:spPr bwMode="ltGray">
            <a:xfrm rot="-5400000">
              <a:off x="4023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defRPr/>
              </a:pPr>
              <a:r>
                <a:rPr lang="en-US" sz="1050" b="1">
                  <a:solidFill>
                    <a:schemeClr val="bg1"/>
                  </a:solidFill>
                </a:rPr>
                <a:t>Accounts</a:t>
              </a:r>
            </a:p>
          </p:txBody>
        </p:sp>
        <p:sp>
          <p:nvSpPr>
            <p:cNvPr id="25621" name="Rectangle 7"/>
            <p:cNvSpPr>
              <a:spLocks noChangeArrowheads="1"/>
            </p:cNvSpPr>
            <p:nvPr/>
          </p:nvSpPr>
          <p:spPr bwMode="ltGray">
            <a:xfrm rot="-5400000">
              <a:off x="4139" y="2193"/>
              <a:ext cx="726" cy="79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defRPr/>
              </a:pPr>
              <a:r>
                <a:rPr lang="en-US" sz="1050" b="1">
                  <a:solidFill>
                    <a:schemeClr val="bg1"/>
                  </a:solidFill>
                </a:rPr>
                <a:t>Finance</a:t>
              </a:r>
            </a:p>
          </p:txBody>
        </p:sp>
        <p:sp>
          <p:nvSpPr>
            <p:cNvPr id="25622" name="Rectangle 8"/>
            <p:cNvSpPr>
              <a:spLocks noChangeArrowheads="1"/>
            </p:cNvSpPr>
            <p:nvPr/>
          </p:nvSpPr>
          <p:spPr bwMode="ltGray">
            <a:xfrm rot="-5400000">
              <a:off x="4262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defRPr/>
              </a:pPr>
              <a:r>
                <a:rPr lang="en-US" sz="1050" b="1">
                  <a:solidFill>
                    <a:schemeClr val="bg1"/>
                  </a:solidFill>
                </a:rPr>
                <a:t>Administration</a:t>
              </a:r>
            </a:p>
          </p:txBody>
        </p:sp>
        <p:sp>
          <p:nvSpPr>
            <p:cNvPr id="25623" name="Rectangle 9"/>
            <p:cNvSpPr>
              <a:spLocks noChangeArrowheads="1"/>
            </p:cNvSpPr>
            <p:nvPr/>
          </p:nvSpPr>
          <p:spPr bwMode="ltGray">
            <a:xfrm rot="-5400000">
              <a:off x="4375" y="2193"/>
              <a:ext cx="726" cy="79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defRPr/>
              </a:pPr>
              <a:r>
                <a:rPr lang="en-US" sz="1050" b="1">
                  <a:solidFill>
                    <a:schemeClr val="bg1"/>
                  </a:solidFill>
                </a:rPr>
                <a:t>Transactions</a:t>
              </a:r>
            </a:p>
          </p:txBody>
        </p:sp>
        <p:sp>
          <p:nvSpPr>
            <p:cNvPr id="25624" name="Rectangle 10"/>
            <p:cNvSpPr>
              <a:spLocks noChangeArrowheads="1"/>
            </p:cNvSpPr>
            <p:nvPr/>
          </p:nvSpPr>
          <p:spPr bwMode="ltGray">
            <a:xfrm rot="-5400000">
              <a:off x="4498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defRPr/>
              </a:pPr>
              <a:r>
                <a:rPr lang="en-US" sz="1050" b="1">
                  <a:solidFill>
                    <a:schemeClr val="bg1"/>
                  </a:solidFill>
                </a:rPr>
                <a:t>Communication</a:t>
              </a:r>
            </a:p>
          </p:txBody>
        </p:sp>
        <p:sp>
          <p:nvSpPr>
            <p:cNvPr id="25625" name="Rectangle 11"/>
            <p:cNvSpPr>
              <a:spLocks noChangeArrowheads="1"/>
            </p:cNvSpPr>
            <p:nvPr/>
          </p:nvSpPr>
          <p:spPr bwMode="ltGray">
            <a:xfrm rot="-5400000">
              <a:off x="4609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defRPr/>
              </a:pPr>
              <a:r>
                <a:rPr lang="en-US" sz="1050" b="1">
                  <a:solidFill>
                    <a:schemeClr val="bg1"/>
                  </a:solidFill>
                </a:rPr>
                <a:t>Knowledge Mgmt</a:t>
              </a:r>
            </a:p>
          </p:txBody>
        </p:sp>
        <p:sp>
          <p:nvSpPr>
            <p:cNvPr id="25626" name="Rectangle 12"/>
            <p:cNvSpPr>
              <a:spLocks noChangeArrowheads="1"/>
            </p:cNvSpPr>
            <p:nvPr/>
          </p:nvSpPr>
          <p:spPr bwMode="ltGray">
            <a:xfrm rot="-5400000">
              <a:off x="4725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defRPr/>
              </a:pPr>
              <a:r>
                <a:rPr lang="en-US" sz="1050" b="1">
                  <a:solidFill>
                    <a:schemeClr val="bg1"/>
                  </a:solidFill>
                </a:rPr>
                <a:t>E-Commerce</a:t>
              </a:r>
            </a:p>
          </p:txBody>
        </p:sp>
        <p:sp>
          <p:nvSpPr>
            <p:cNvPr id="25627" name="Rectangle 13"/>
            <p:cNvSpPr>
              <a:spLocks noChangeArrowheads="1"/>
            </p:cNvSpPr>
            <p:nvPr/>
          </p:nvSpPr>
          <p:spPr bwMode="ltGray">
            <a:xfrm rot="-5400000">
              <a:off x="4842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defRPr/>
              </a:pPr>
              <a:r>
                <a:rPr lang="en-US" sz="1050" b="1">
                  <a:solidFill>
                    <a:schemeClr val="bg1"/>
                  </a:solidFill>
                </a:rPr>
                <a:t>Bus. Functions</a:t>
              </a:r>
            </a:p>
          </p:txBody>
        </p:sp>
      </p:grpSp>
      <p:pic>
        <p:nvPicPr>
          <p:cNvPr id="200718" name="Picture 14" descr="businesswoma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1600200"/>
            <a:ext cx="1050925" cy="1255713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30726" name="Oval 15"/>
          <p:cNvSpPr>
            <a:spLocks noChangeArrowheads="1"/>
          </p:cNvSpPr>
          <p:nvPr/>
        </p:nvSpPr>
        <p:spPr bwMode="auto">
          <a:xfrm>
            <a:off x="2743200" y="1984256"/>
            <a:ext cx="471488" cy="51935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30727" name="Rectangle 16"/>
          <p:cNvSpPr>
            <a:spLocks noChangeArrowheads="1"/>
          </p:cNvSpPr>
          <p:nvPr/>
        </p:nvSpPr>
        <p:spPr bwMode="gray">
          <a:xfrm>
            <a:off x="3276600" y="1828800"/>
            <a:ext cx="2514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Font typeface="Webdings" pitchFamily="18" charset="2"/>
              <a:buNone/>
            </a:pPr>
            <a:r>
              <a:rPr lang="en-US" sz="1800" b="1"/>
              <a:t>Victim enters credit card number in form</a:t>
            </a:r>
          </a:p>
        </p:txBody>
      </p:sp>
      <p:sp>
        <p:nvSpPr>
          <p:cNvPr id="30728" name="Oval 17"/>
          <p:cNvSpPr>
            <a:spLocks noChangeArrowheads="1"/>
          </p:cNvSpPr>
          <p:nvPr/>
        </p:nvSpPr>
        <p:spPr bwMode="auto">
          <a:xfrm>
            <a:off x="8382000" y="4270256"/>
            <a:ext cx="471488" cy="51935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30729" name="Rectangle 18"/>
          <p:cNvSpPr>
            <a:spLocks noChangeArrowheads="1"/>
          </p:cNvSpPr>
          <p:nvPr/>
        </p:nvSpPr>
        <p:spPr bwMode="gray">
          <a:xfrm>
            <a:off x="5562600" y="4343400"/>
            <a:ext cx="2819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r">
              <a:spcBef>
                <a:spcPct val="20000"/>
              </a:spcBef>
              <a:buFont typeface="Webdings" pitchFamily="18" charset="2"/>
              <a:buNone/>
            </a:pPr>
            <a:r>
              <a:rPr lang="en-US" sz="1800" b="1"/>
              <a:t>Error handler logs CC details because merchant gateway is unavailable</a:t>
            </a:r>
          </a:p>
        </p:txBody>
      </p:sp>
      <p:sp>
        <p:nvSpPr>
          <p:cNvPr id="30730" name="Oval 19"/>
          <p:cNvSpPr>
            <a:spLocks noChangeArrowheads="1"/>
          </p:cNvSpPr>
          <p:nvPr/>
        </p:nvSpPr>
        <p:spPr bwMode="auto">
          <a:xfrm>
            <a:off x="1981200" y="3965456"/>
            <a:ext cx="471488" cy="51935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30731" name="Rectangle 20"/>
          <p:cNvSpPr>
            <a:spLocks noChangeArrowheads="1"/>
          </p:cNvSpPr>
          <p:nvPr/>
        </p:nvSpPr>
        <p:spPr bwMode="gray">
          <a:xfrm>
            <a:off x="2438400" y="3962400"/>
            <a:ext cx="2286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Font typeface="Webdings" pitchFamily="18" charset="2"/>
              <a:buNone/>
            </a:pPr>
            <a:r>
              <a:rPr lang="en-US" sz="1800" b="1"/>
              <a:t>Malicious insider steals 4 million credit card numbers</a:t>
            </a:r>
          </a:p>
        </p:txBody>
      </p:sp>
      <p:sp>
        <p:nvSpPr>
          <p:cNvPr id="30732" name="Freeform 21"/>
          <p:cNvSpPr>
            <a:spLocks/>
          </p:cNvSpPr>
          <p:nvPr/>
        </p:nvSpPr>
        <p:spPr bwMode="auto">
          <a:xfrm rot="-263347">
            <a:off x="2590800" y="2468762"/>
            <a:ext cx="3508375" cy="369332"/>
          </a:xfrm>
          <a:custGeom>
            <a:avLst/>
            <a:gdLst>
              <a:gd name="T0" fmla="*/ 0 w 2210"/>
              <a:gd name="T1" fmla="*/ 2147483647 h 131"/>
              <a:gd name="T2" fmla="*/ 2147483647 w 2210"/>
              <a:gd name="T3" fmla="*/ 2147483647 h 131"/>
              <a:gd name="T4" fmla="*/ 2147483647 w 2210"/>
              <a:gd name="T5" fmla="*/ 2147483647 h 131"/>
              <a:gd name="T6" fmla="*/ 0 60000 65536"/>
              <a:gd name="T7" fmla="*/ 0 60000 65536"/>
              <a:gd name="T8" fmla="*/ 0 60000 65536"/>
              <a:gd name="T9" fmla="*/ 0 w 2210"/>
              <a:gd name="T10" fmla="*/ 0 h 131"/>
              <a:gd name="T11" fmla="*/ 2210 w 2210"/>
              <a:gd name="T12" fmla="*/ 131 h 1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0" h="131">
                <a:moveTo>
                  <a:pt x="0" y="131"/>
                </a:moveTo>
                <a:cubicBezTo>
                  <a:pt x="174" y="110"/>
                  <a:pt x="678" y="6"/>
                  <a:pt x="1046" y="3"/>
                </a:cubicBezTo>
                <a:cubicBezTo>
                  <a:pt x="1414" y="0"/>
                  <a:pt x="1968" y="91"/>
                  <a:pt x="2210" y="114"/>
                </a:cubicBezTo>
              </a:path>
            </a:pathLst>
          </a:cu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b="1"/>
          </a:p>
        </p:txBody>
      </p:sp>
      <p:sp>
        <p:nvSpPr>
          <p:cNvPr id="30733" name="AutoShape 22"/>
          <p:cNvSpPr>
            <a:spLocks noChangeArrowheads="1"/>
          </p:cNvSpPr>
          <p:nvPr/>
        </p:nvSpPr>
        <p:spPr bwMode="auto">
          <a:xfrm>
            <a:off x="6629400" y="3802737"/>
            <a:ext cx="1558925" cy="462201"/>
          </a:xfrm>
          <a:prstGeom prst="flowChartMultidocumen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b="1"/>
              <a:t>Log files</a:t>
            </a:r>
          </a:p>
        </p:txBody>
      </p:sp>
      <p:sp>
        <p:nvSpPr>
          <p:cNvPr id="25614" name="Line 23"/>
          <p:cNvSpPr>
            <a:spLocks noChangeShapeType="1"/>
          </p:cNvSpPr>
          <p:nvPr/>
        </p:nvSpPr>
        <p:spPr bwMode="auto">
          <a:xfrm>
            <a:off x="7391400" y="3581400"/>
            <a:ext cx="0" cy="2762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 algn="ctr">
              <a:defRPr/>
            </a:pPr>
            <a:endParaRPr lang="en-US" sz="1050" b="1"/>
          </a:p>
        </p:txBody>
      </p:sp>
      <p:sp>
        <p:nvSpPr>
          <p:cNvPr id="30735" name="Oval 24"/>
          <p:cNvSpPr>
            <a:spLocks noChangeArrowheads="1"/>
          </p:cNvSpPr>
          <p:nvPr/>
        </p:nvSpPr>
        <p:spPr bwMode="auto">
          <a:xfrm>
            <a:off x="5181600" y="5337056"/>
            <a:ext cx="471487" cy="51935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30736" name="Rectangle 25"/>
          <p:cNvSpPr>
            <a:spLocks noChangeArrowheads="1"/>
          </p:cNvSpPr>
          <p:nvPr/>
        </p:nvSpPr>
        <p:spPr bwMode="gray">
          <a:xfrm>
            <a:off x="2362200" y="5410200"/>
            <a:ext cx="2819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r">
              <a:spcBef>
                <a:spcPct val="20000"/>
              </a:spcBef>
              <a:buFont typeface="Webdings" pitchFamily="18" charset="2"/>
              <a:buNone/>
            </a:pPr>
            <a:r>
              <a:rPr lang="en-US" sz="1800" b="1" dirty="0"/>
              <a:t>Logs are accessible to all members of IT staff for debugging purposes</a:t>
            </a:r>
          </a:p>
        </p:txBody>
      </p:sp>
      <p:sp>
        <p:nvSpPr>
          <p:cNvPr id="30737" name="Freeform 26"/>
          <p:cNvSpPr>
            <a:spLocks/>
          </p:cNvSpPr>
          <p:nvPr/>
        </p:nvSpPr>
        <p:spPr bwMode="auto">
          <a:xfrm>
            <a:off x="5795963" y="5181600"/>
            <a:ext cx="1531937" cy="369332"/>
          </a:xfrm>
          <a:custGeom>
            <a:avLst/>
            <a:gdLst>
              <a:gd name="T0" fmla="*/ 2147483647 w 965"/>
              <a:gd name="T1" fmla="*/ 0 h 552"/>
              <a:gd name="T2" fmla="*/ 2147483647 w 965"/>
              <a:gd name="T3" fmla="*/ 2147483647 h 552"/>
              <a:gd name="T4" fmla="*/ 0 w 965"/>
              <a:gd name="T5" fmla="*/ 2147483647 h 552"/>
              <a:gd name="T6" fmla="*/ 0 60000 65536"/>
              <a:gd name="T7" fmla="*/ 0 60000 65536"/>
              <a:gd name="T8" fmla="*/ 0 60000 65536"/>
              <a:gd name="T9" fmla="*/ 0 w 965"/>
              <a:gd name="T10" fmla="*/ 0 h 552"/>
              <a:gd name="T11" fmla="*/ 965 w 965"/>
              <a:gd name="T12" fmla="*/ 552 h 5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5" h="552">
                <a:moveTo>
                  <a:pt x="957" y="0"/>
                </a:moveTo>
                <a:cubicBezTo>
                  <a:pt x="932" y="77"/>
                  <a:pt x="965" y="374"/>
                  <a:pt x="805" y="463"/>
                </a:cubicBezTo>
                <a:cubicBezTo>
                  <a:pt x="645" y="552"/>
                  <a:pt x="168" y="517"/>
                  <a:pt x="0" y="531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b="1"/>
          </a:p>
        </p:txBody>
      </p:sp>
      <p:sp>
        <p:nvSpPr>
          <p:cNvPr id="30738" name="Freeform 27"/>
          <p:cNvSpPr>
            <a:spLocks/>
          </p:cNvSpPr>
          <p:nvPr/>
        </p:nvSpPr>
        <p:spPr bwMode="auto">
          <a:xfrm rot="5400000">
            <a:off x="1948934" y="5301734"/>
            <a:ext cx="609600" cy="369332"/>
          </a:xfrm>
          <a:custGeom>
            <a:avLst/>
            <a:gdLst>
              <a:gd name="T0" fmla="*/ 2147483647 w 965"/>
              <a:gd name="T1" fmla="*/ 0 h 552"/>
              <a:gd name="T2" fmla="*/ 2147483647 w 965"/>
              <a:gd name="T3" fmla="*/ 2147483647 h 552"/>
              <a:gd name="T4" fmla="*/ 0 w 965"/>
              <a:gd name="T5" fmla="*/ 2147483647 h 552"/>
              <a:gd name="T6" fmla="*/ 0 60000 65536"/>
              <a:gd name="T7" fmla="*/ 0 60000 65536"/>
              <a:gd name="T8" fmla="*/ 0 60000 65536"/>
              <a:gd name="T9" fmla="*/ 0 w 965"/>
              <a:gd name="T10" fmla="*/ 0 h 552"/>
              <a:gd name="T11" fmla="*/ 965 w 965"/>
              <a:gd name="T12" fmla="*/ 552 h 5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5" h="552">
                <a:moveTo>
                  <a:pt x="957" y="0"/>
                </a:moveTo>
                <a:cubicBezTo>
                  <a:pt x="932" y="77"/>
                  <a:pt x="965" y="374"/>
                  <a:pt x="805" y="463"/>
                </a:cubicBezTo>
                <a:cubicBezTo>
                  <a:pt x="645" y="552"/>
                  <a:pt x="168" y="517"/>
                  <a:pt x="0" y="531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A7 – Avoiding Insecure Cryptographic Storage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Verify your architecture</a:t>
            </a:r>
          </a:p>
          <a:p>
            <a:pPr lvl="1"/>
            <a:r>
              <a:rPr lang="en-US" sz="1400" dirty="0" smtClean="0"/>
              <a:t>Identify all sensitive data</a:t>
            </a:r>
          </a:p>
          <a:p>
            <a:pPr lvl="1"/>
            <a:r>
              <a:rPr lang="en-US" sz="1400" dirty="0" smtClean="0"/>
              <a:t>Identify all the places that data is stored</a:t>
            </a:r>
          </a:p>
          <a:p>
            <a:pPr lvl="1"/>
            <a:r>
              <a:rPr lang="en-US" sz="1400" dirty="0" smtClean="0"/>
              <a:t>Ensure threat model accounts for possible attacks</a:t>
            </a:r>
          </a:p>
          <a:p>
            <a:pPr lvl="1"/>
            <a:r>
              <a:rPr lang="en-US" sz="1400" dirty="0" smtClean="0"/>
              <a:t>Use encryption to counter the threats, don’t just ‘encrypt’ the data</a:t>
            </a:r>
          </a:p>
          <a:p>
            <a:pPr lvl="3"/>
            <a:endParaRPr lang="en-US" sz="1100" dirty="0" smtClean="0"/>
          </a:p>
          <a:p>
            <a:pPr eaLnBrk="1" hangingPunct="1"/>
            <a:r>
              <a:rPr lang="en-US" sz="1600" dirty="0" smtClean="0"/>
              <a:t>Protect with appropriate mechanisms</a:t>
            </a:r>
          </a:p>
          <a:p>
            <a:pPr lvl="1" eaLnBrk="1" hangingPunct="1"/>
            <a:r>
              <a:rPr lang="en-US" sz="1400" dirty="0" smtClean="0"/>
              <a:t>File encryption, database encryption, data element encryption</a:t>
            </a:r>
          </a:p>
          <a:p>
            <a:pPr lvl="3" eaLnBrk="1" hangingPunct="1"/>
            <a:endParaRPr lang="en-US" sz="1100" dirty="0" smtClean="0"/>
          </a:p>
          <a:p>
            <a:pPr eaLnBrk="1" hangingPunct="1"/>
            <a:r>
              <a:rPr lang="en-US" sz="1600" dirty="0" smtClean="0"/>
              <a:t>Use the mechanisms correctly</a:t>
            </a:r>
          </a:p>
          <a:p>
            <a:pPr lvl="1" eaLnBrk="1" hangingPunct="1"/>
            <a:r>
              <a:rPr lang="en-US" sz="1400" dirty="0" smtClean="0"/>
              <a:t>Use standard strong algorithms</a:t>
            </a:r>
          </a:p>
          <a:p>
            <a:pPr lvl="1" eaLnBrk="1" hangingPunct="1"/>
            <a:r>
              <a:rPr lang="en-US" sz="1400" dirty="0" smtClean="0"/>
              <a:t>Generate, distribute, and protect keys properly</a:t>
            </a:r>
          </a:p>
          <a:p>
            <a:pPr lvl="1" eaLnBrk="1" hangingPunct="1"/>
            <a:r>
              <a:rPr lang="en-US" sz="1400" dirty="0" smtClean="0"/>
              <a:t>Be prepared for key change</a:t>
            </a:r>
          </a:p>
          <a:p>
            <a:pPr lvl="3"/>
            <a:endParaRPr lang="en-US" sz="1100" dirty="0" smtClean="0"/>
          </a:p>
          <a:p>
            <a:r>
              <a:rPr lang="en-US" sz="1600" dirty="0" smtClean="0"/>
              <a:t>Verify the implementation</a:t>
            </a:r>
          </a:p>
          <a:p>
            <a:pPr lvl="1"/>
            <a:r>
              <a:rPr lang="en-US" sz="1400" dirty="0" smtClean="0"/>
              <a:t>A standard strong algorithm is used, and it’s the proper algorithm for this situation</a:t>
            </a:r>
          </a:p>
          <a:p>
            <a:pPr lvl="1"/>
            <a:r>
              <a:rPr lang="en-US" sz="1400" dirty="0" smtClean="0"/>
              <a:t>All keys, certificates, and passwords are properly stored and protected</a:t>
            </a:r>
          </a:p>
          <a:p>
            <a:pPr lvl="1"/>
            <a:r>
              <a:rPr lang="en-US" sz="1400" dirty="0" smtClean="0"/>
              <a:t>Safe key distribution and an effective plan for key change are in place </a:t>
            </a:r>
          </a:p>
          <a:p>
            <a:pPr lvl="1"/>
            <a:r>
              <a:rPr lang="en-US" sz="1400" dirty="0" smtClean="0"/>
              <a:t>Analyze encryption code for common flaws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A8 – Failure to Restrict URL Access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381000" y="914400"/>
          <a:ext cx="83058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Mapping from 2007 to 2010 Top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914400"/>
          <a:ext cx="7848600" cy="5187699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924300"/>
                <a:gridCol w="3924300"/>
              </a:tblGrid>
              <a:tr h="49521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j-lt"/>
                        </a:rPr>
                        <a:t>OWASP Top 10 – 2007 (Previous)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j-lt"/>
                        </a:rPr>
                        <a:t>OWASP Top 10 – 2010 </a:t>
                      </a:r>
                      <a:r>
                        <a:rPr lang="en-US" sz="1600" b="1" baseline="0" dirty="0" smtClean="0">
                          <a:latin typeface="+mj-lt"/>
                        </a:rPr>
                        <a:t>(New)</a:t>
                      </a:r>
                      <a:endParaRPr lang="en-US" sz="1600" b="1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0"/>
                      </a:schemeClr>
                    </a:solidFill>
                  </a:tcPr>
                </a:tc>
              </a:tr>
              <a:tr h="3899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A2 – Injection Flaws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A1 – Injection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9950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A1 – Cross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Site Scripting (XSS)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A2 – Cross Site Scripting (XSS)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63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A7 – Broken Authentication and Session Management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A3 – Broken Authentication and Session Management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99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A4 – Insecure Direct Object Reference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A4 – Insecure Direct Object References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99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A5 – Cross Site Request Forgery (CSRF)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A5 – Cross Site Request Forgery (CSRF)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01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&lt;was T10 2004 A10 – Insecure Configuration Management&gt;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A6 – Security </a:t>
                      </a:r>
                      <a:r>
                        <a:rPr lang="en-US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Misconfiguration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(NEW)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3899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A8 – Insecure Cryptographic Storage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A7 – Insecure Cryptographic Storage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99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A10 – Failure to Restrict URL Access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A8 – Failure to Restrict URL Access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3899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A9 – Insecure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Communications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A9 – Insufficient Transport Layer Protection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99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&lt;not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T10 2007&gt;</a:t>
                      </a:r>
                      <a:endParaRPr lang="en-US" sz="1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A10 – </a:t>
                      </a:r>
                      <a:r>
                        <a:rPr lang="en-US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Unvalidated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Redirects and Forwards (NEW)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2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A3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– Malicious File Execution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&lt;dropped from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T10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2010&gt;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B9B8"/>
                    </a:solidFill>
                  </a:tcPr>
                </a:tc>
              </a:tr>
              <a:tr h="4178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A6 – Information Leakage and Improper Error Handling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&lt;dropped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T10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2010&gt;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5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B9B8"/>
                    </a:solidFill>
                  </a:tcPr>
                </a:tc>
              </a:tr>
            </a:tbl>
          </a:graphicData>
        </a:graphic>
      </p:graphicFrame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4419600" y="3371940"/>
            <a:ext cx="30480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4422775" y="4941317"/>
            <a:ext cx="3048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6150" name="TextBox 5"/>
          <p:cNvSpPr txBox="1">
            <a:spLocks noChangeArrowheads="1"/>
          </p:cNvSpPr>
          <p:nvPr/>
        </p:nvSpPr>
        <p:spPr bwMode="auto">
          <a:xfrm>
            <a:off x="4422775" y="5248275"/>
            <a:ext cx="3048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6151" name="TextBox 6"/>
          <p:cNvSpPr txBox="1">
            <a:spLocks noChangeArrowheads="1"/>
          </p:cNvSpPr>
          <p:nvPr/>
        </p:nvSpPr>
        <p:spPr bwMode="auto">
          <a:xfrm>
            <a:off x="4419600" y="5626100"/>
            <a:ext cx="3048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-</a:t>
            </a:r>
          </a:p>
        </p:txBody>
      </p:sp>
      <p:cxnSp>
        <p:nvCxnSpPr>
          <p:cNvPr id="6152" name="Straight Arrow Connector 9"/>
          <p:cNvCxnSpPr>
            <a:cxnSpLocks noChangeShapeType="1"/>
          </p:cNvCxnSpPr>
          <p:nvPr/>
        </p:nvCxnSpPr>
        <p:spPr bwMode="auto">
          <a:xfrm rot="5400000" flipH="1" flipV="1">
            <a:off x="4420394" y="1618456"/>
            <a:ext cx="304800" cy="158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53" name="Straight Arrow Connector 11"/>
          <p:cNvCxnSpPr>
            <a:cxnSpLocks noChangeShapeType="1"/>
          </p:cNvCxnSpPr>
          <p:nvPr/>
        </p:nvCxnSpPr>
        <p:spPr bwMode="auto">
          <a:xfrm rot="5400000" flipH="1" flipV="1">
            <a:off x="4420394" y="2380456"/>
            <a:ext cx="304800" cy="158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54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4421188" y="3962400"/>
            <a:ext cx="303212" cy="158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6155" name="Straight Arrow Connector 13"/>
          <p:cNvCxnSpPr>
            <a:cxnSpLocks noChangeShapeType="1"/>
          </p:cNvCxnSpPr>
          <p:nvPr/>
        </p:nvCxnSpPr>
        <p:spPr bwMode="auto">
          <a:xfrm rot="5400000" flipH="1" flipV="1">
            <a:off x="4421188" y="1981200"/>
            <a:ext cx="303212" cy="158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 type="arrow" w="med" len="med"/>
            <a:tailEnd/>
          </a:ln>
        </p:spPr>
      </p:cxnSp>
      <p:sp>
        <p:nvSpPr>
          <p:cNvPr id="6158" name="TextBox 16"/>
          <p:cNvSpPr txBox="1">
            <a:spLocks noChangeArrowheads="1"/>
          </p:cNvSpPr>
          <p:nvPr/>
        </p:nvSpPr>
        <p:spPr bwMode="auto">
          <a:xfrm>
            <a:off x="4419600" y="2609940"/>
            <a:ext cx="30480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6159" name="TextBox 17"/>
          <p:cNvSpPr txBox="1">
            <a:spLocks noChangeArrowheads="1"/>
          </p:cNvSpPr>
          <p:nvPr/>
        </p:nvSpPr>
        <p:spPr bwMode="auto">
          <a:xfrm>
            <a:off x="4419600" y="2990940"/>
            <a:ext cx="30480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>
            <a:off x="4419600" y="4561726"/>
            <a:ext cx="30480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=</a:t>
            </a:r>
          </a:p>
        </p:txBody>
      </p:sp>
      <p:cxnSp>
        <p:nvCxnSpPr>
          <p:cNvPr id="18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4421188" y="4343400"/>
            <a:ext cx="303212" cy="158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Failure to Restrict URL Access Illustrated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11763" y="1295400"/>
            <a:ext cx="4040187" cy="4830763"/>
          </a:xfrm>
        </p:spPr>
        <p:txBody>
          <a:bodyPr/>
          <a:lstStyle/>
          <a:p>
            <a:pPr eaLnBrk="1" hangingPunct="1"/>
            <a:r>
              <a:rPr lang="en-US" sz="2400" smtClean="0"/>
              <a:t>Attacker notices the URL indicates his role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sz="2400" smtClean="0"/>
              <a:t>    /</a:t>
            </a:r>
            <a:r>
              <a:rPr lang="en-US" sz="2400" smtClean="0">
                <a:solidFill>
                  <a:srgbClr val="FF0000"/>
                </a:solidFill>
              </a:rPr>
              <a:t>user</a:t>
            </a:r>
            <a:r>
              <a:rPr lang="en-US" sz="2400" smtClean="0"/>
              <a:t>/getAccounts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He modifies it to another directory (role)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sz="2400" smtClean="0"/>
              <a:t>    /</a:t>
            </a:r>
            <a:r>
              <a:rPr lang="en-US" sz="2400" smtClean="0">
                <a:solidFill>
                  <a:srgbClr val="FF0000"/>
                </a:solidFill>
              </a:rPr>
              <a:t>admin</a:t>
            </a:r>
            <a:r>
              <a:rPr lang="en-US" sz="2400" smtClean="0"/>
              <a:t>/getAccounts, or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sz="2400" smtClean="0"/>
              <a:t>    /</a:t>
            </a:r>
            <a:r>
              <a:rPr lang="en-US" sz="2400" smtClean="0">
                <a:solidFill>
                  <a:srgbClr val="FF0000"/>
                </a:solidFill>
              </a:rPr>
              <a:t>manager</a:t>
            </a:r>
            <a:r>
              <a:rPr lang="en-US" sz="2400" smtClean="0"/>
              <a:t>/getAccounts</a:t>
            </a:r>
          </a:p>
          <a:p>
            <a:pPr eaLnBrk="1" hangingPunct="1">
              <a:buFont typeface="Webdings" pitchFamily="18" charset="2"/>
              <a:buNone/>
            </a:pPr>
            <a:endParaRPr lang="en-US" sz="2400" smtClean="0"/>
          </a:p>
          <a:p>
            <a:pPr eaLnBrk="1" hangingPunct="1"/>
            <a:r>
              <a:rPr lang="en-US" sz="2400" smtClean="0"/>
              <a:t>Attacker views more accounts than just their own</a:t>
            </a:r>
          </a:p>
          <a:p>
            <a:pPr eaLnBrk="1" hangingPunct="1"/>
            <a:endParaRPr lang="en-US" sz="2400" smtClean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388" y="1143000"/>
            <a:ext cx="5041900" cy="4729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A8 – Avoiding URL Access Control Flaws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For each URL, a site needs to do 3 things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Restrict access to authenticated users (if not public)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Enforce any user or role based permissions (if private)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Completely disallow requests to unauthorized page types (e.g.,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files, log files, source files, etc.)</a:t>
            </a:r>
          </a:p>
          <a:p>
            <a:pPr lvl="2" eaLnBrk="1" hangingPunct="1">
              <a:lnSpc>
                <a:spcPct val="90000"/>
              </a:lnSpc>
            </a:pPr>
            <a:endParaRPr lang="en-US" sz="14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Verify your architecture</a:t>
            </a:r>
          </a:p>
          <a:p>
            <a:pPr lvl="1"/>
            <a:r>
              <a:rPr lang="en-US" sz="1600" dirty="0" smtClean="0"/>
              <a:t>Use a simple, positive model at </a:t>
            </a:r>
            <a:r>
              <a:rPr lang="en-US" sz="1600" u="sng" dirty="0" smtClean="0"/>
              <a:t>every</a:t>
            </a:r>
            <a:r>
              <a:rPr lang="en-US" sz="1600" dirty="0" smtClean="0"/>
              <a:t> layer</a:t>
            </a:r>
          </a:p>
          <a:p>
            <a:pPr lvl="1"/>
            <a:r>
              <a:rPr lang="en-US" sz="1600" dirty="0" smtClean="0"/>
              <a:t>Be sure you actually have a mechanism at every layer</a:t>
            </a:r>
          </a:p>
          <a:p>
            <a:pPr lvl="2"/>
            <a:endParaRPr lang="en-US" sz="1400" dirty="0" smtClean="0"/>
          </a:p>
          <a:p>
            <a:r>
              <a:rPr lang="en-US" sz="1800" dirty="0" smtClean="0"/>
              <a:t>Verify the implementation</a:t>
            </a:r>
          </a:p>
          <a:p>
            <a:pPr lvl="1"/>
            <a:r>
              <a:rPr lang="en-US" sz="1600" dirty="0" smtClean="0"/>
              <a:t>Forget automated analysis approaches</a:t>
            </a:r>
          </a:p>
          <a:p>
            <a:pPr lvl="1"/>
            <a:r>
              <a:rPr lang="en-US" sz="1600" dirty="0" smtClean="0"/>
              <a:t>Verify that each URL in your application is protected by either</a:t>
            </a:r>
          </a:p>
          <a:p>
            <a:pPr lvl="2"/>
            <a:r>
              <a:rPr lang="en-US" sz="1400" dirty="0" smtClean="0"/>
              <a:t>An external filter, like Java EE web.xml or a commercial product</a:t>
            </a:r>
          </a:p>
          <a:p>
            <a:pPr lvl="2"/>
            <a:r>
              <a:rPr lang="en-US" sz="1400" dirty="0" smtClean="0"/>
              <a:t>Or internal checks in YOUR code – Use ESAPI’s </a:t>
            </a:r>
            <a:r>
              <a:rPr lang="en-US" sz="1400" dirty="0" err="1" smtClean="0"/>
              <a:t>isAuthorizedForURL</a:t>
            </a:r>
            <a:r>
              <a:rPr lang="en-US" sz="1400" dirty="0" smtClean="0"/>
              <a:t>() method</a:t>
            </a:r>
          </a:p>
          <a:p>
            <a:pPr lvl="1"/>
            <a:r>
              <a:rPr lang="en-US" sz="1600" dirty="0" smtClean="0"/>
              <a:t>Verify the server configuration disallows requests to unauthorized file types</a:t>
            </a:r>
          </a:p>
          <a:p>
            <a:pPr lvl="1"/>
            <a:r>
              <a:rPr lang="en-US" sz="1600" dirty="0" smtClean="0"/>
              <a:t>Use </a:t>
            </a:r>
            <a:r>
              <a:rPr lang="en-US" sz="1600" dirty="0" err="1" smtClean="0"/>
              <a:t>WebScarab</a:t>
            </a:r>
            <a:r>
              <a:rPr lang="en-US" sz="1600" dirty="0" smtClean="0"/>
              <a:t> or your browser to forge unauthorized requests</a:t>
            </a:r>
          </a:p>
          <a:p>
            <a:pPr lvl="2"/>
            <a:endParaRPr lang="en-US" sz="1400" dirty="0" smtClean="0"/>
          </a:p>
          <a:p>
            <a:pPr eaLnBrk="1" hangingPunct="1">
              <a:lnSpc>
                <a:spcPct val="90000"/>
              </a:lnSpc>
            </a:pPr>
            <a:endParaRPr lang="en-US" sz="1600" dirty="0" smtClean="0"/>
          </a:p>
          <a:p>
            <a:pPr lvl="1"/>
            <a:endParaRPr lang="en-US" sz="16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A9 – Insufficient Transport Layer Protection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457200" y="914400"/>
          <a:ext cx="8458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Line 15"/>
          <p:cNvSpPr>
            <a:spLocks noChangeShapeType="1"/>
          </p:cNvSpPr>
          <p:nvPr/>
        </p:nvSpPr>
        <p:spPr bwMode="auto">
          <a:xfrm flipV="1">
            <a:off x="971550" y="3933825"/>
            <a:ext cx="6121400" cy="4763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b="1"/>
          </a:p>
        </p:txBody>
      </p:sp>
      <p:sp>
        <p:nvSpPr>
          <p:cNvPr id="34819" name="Line 56"/>
          <p:cNvSpPr>
            <a:spLocks noChangeShapeType="1"/>
          </p:cNvSpPr>
          <p:nvPr/>
        </p:nvSpPr>
        <p:spPr bwMode="auto">
          <a:xfrm flipH="1">
            <a:off x="6588125" y="2276475"/>
            <a:ext cx="0" cy="161925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b="1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Insufficient Transport Layer Protection Illustrated</a:t>
            </a:r>
          </a:p>
        </p:txBody>
      </p:sp>
      <p:sp>
        <p:nvSpPr>
          <p:cNvPr id="34821" name="Freeform 9"/>
          <p:cNvSpPr>
            <a:spLocks/>
          </p:cNvSpPr>
          <p:nvPr/>
        </p:nvSpPr>
        <p:spPr bwMode="gray">
          <a:xfrm>
            <a:off x="1050925" y="3108325"/>
            <a:ext cx="1876425" cy="782638"/>
          </a:xfrm>
          <a:custGeom>
            <a:avLst/>
            <a:gdLst>
              <a:gd name="T0" fmla="*/ 2147483647 w 1182"/>
              <a:gd name="T1" fmla="*/ 2147483647 h 493"/>
              <a:gd name="T2" fmla="*/ 2147483647 w 1182"/>
              <a:gd name="T3" fmla="*/ 2147483647 h 493"/>
              <a:gd name="T4" fmla="*/ 2147483647 w 1182"/>
              <a:gd name="T5" fmla="*/ 2147483647 h 493"/>
              <a:gd name="T6" fmla="*/ 2147483647 w 1182"/>
              <a:gd name="T7" fmla="*/ 0 h 493"/>
              <a:gd name="T8" fmla="*/ 0 60000 65536"/>
              <a:gd name="T9" fmla="*/ 0 60000 65536"/>
              <a:gd name="T10" fmla="*/ 0 60000 65536"/>
              <a:gd name="T11" fmla="*/ 0 60000 65536"/>
              <a:gd name="T12" fmla="*/ 0 w 1182"/>
              <a:gd name="T13" fmla="*/ 0 h 493"/>
              <a:gd name="T14" fmla="*/ 1182 w 1182"/>
              <a:gd name="T15" fmla="*/ 493 h 49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82" h="493">
                <a:moveTo>
                  <a:pt x="1076" y="64"/>
                </a:moveTo>
                <a:cubicBezTo>
                  <a:pt x="1068" y="126"/>
                  <a:pt x="1182" y="381"/>
                  <a:pt x="1030" y="437"/>
                </a:cubicBezTo>
                <a:cubicBezTo>
                  <a:pt x="878" y="493"/>
                  <a:pt x="326" y="474"/>
                  <a:pt x="163" y="401"/>
                </a:cubicBezTo>
                <a:cubicBezTo>
                  <a:pt x="0" y="328"/>
                  <a:pt x="76" y="84"/>
                  <a:pt x="53" y="0"/>
                </a:cubicBezTo>
              </a:path>
            </a:pathLst>
          </a:custGeom>
          <a:noFill/>
          <a:ln w="101600">
            <a:solidFill>
              <a:srgbClr val="FF0000">
                <a:alpha val="59999"/>
              </a:srgbClr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en-US" b="1"/>
          </a:p>
        </p:txBody>
      </p:sp>
      <p:sp>
        <p:nvSpPr>
          <p:cNvPr id="34822" name="Line 10"/>
          <p:cNvSpPr>
            <a:spLocks noChangeShapeType="1"/>
          </p:cNvSpPr>
          <p:nvPr/>
        </p:nvSpPr>
        <p:spPr bwMode="auto">
          <a:xfrm>
            <a:off x="1009650" y="3135313"/>
            <a:ext cx="1588" cy="85566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b="1"/>
          </a:p>
        </p:txBody>
      </p:sp>
      <p:sp>
        <p:nvSpPr>
          <p:cNvPr id="34823" name="Line 17"/>
          <p:cNvSpPr>
            <a:spLocks noChangeShapeType="1"/>
          </p:cNvSpPr>
          <p:nvPr/>
        </p:nvSpPr>
        <p:spPr bwMode="auto">
          <a:xfrm>
            <a:off x="2987675" y="3284538"/>
            <a:ext cx="0" cy="649287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b="1"/>
          </a:p>
        </p:txBody>
      </p:sp>
      <p:sp>
        <p:nvSpPr>
          <p:cNvPr id="34824" name="Line 33"/>
          <p:cNvSpPr>
            <a:spLocks noChangeShapeType="1"/>
          </p:cNvSpPr>
          <p:nvPr/>
        </p:nvSpPr>
        <p:spPr bwMode="auto">
          <a:xfrm flipH="1">
            <a:off x="5099050" y="3105150"/>
            <a:ext cx="6350" cy="86995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b="1"/>
          </a:p>
        </p:txBody>
      </p:sp>
      <p:sp>
        <p:nvSpPr>
          <p:cNvPr id="34825" name="Rectangle 34"/>
          <p:cNvSpPr>
            <a:spLocks noChangeArrowheads="1"/>
          </p:cNvSpPr>
          <p:nvPr/>
        </p:nvSpPr>
        <p:spPr bwMode="ltGray">
          <a:xfrm>
            <a:off x="2252663" y="2933700"/>
            <a:ext cx="1455737" cy="260350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>
              <a:rot lat="420000" lon="0" rev="0"/>
            </a:camera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r>
              <a:rPr lang="en-US" sz="1100" b="1">
                <a:solidFill>
                  <a:schemeClr val="bg1"/>
                </a:solidFill>
              </a:rPr>
              <a:t>Custom Code</a:t>
            </a:r>
          </a:p>
        </p:txBody>
      </p:sp>
      <p:sp>
        <p:nvSpPr>
          <p:cNvPr id="34826" name="Freeform 48"/>
          <p:cNvSpPr>
            <a:spLocks/>
          </p:cNvSpPr>
          <p:nvPr/>
        </p:nvSpPr>
        <p:spPr bwMode="gray">
          <a:xfrm>
            <a:off x="3028950" y="3213100"/>
            <a:ext cx="1995488" cy="660400"/>
          </a:xfrm>
          <a:custGeom>
            <a:avLst/>
            <a:gdLst>
              <a:gd name="T0" fmla="*/ 2147483647 w 1257"/>
              <a:gd name="T1" fmla="*/ 0 h 416"/>
              <a:gd name="T2" fmla="*/ 2147483647 w 1257"/>
              <a:gd name="T3" fmla="*/ 2147483647 h 416"/>
              <a:gd name="T4" fmla="*/ 2147483647 w 1257"/>
              <a:gd name="T5" fmla="*/ 2147483647 h 416"/>
              <a:gd name="T6" fmla="*/ 2147483647 w 1257"/>
              <a:gd name="T7" fmla="*/ 2147483647 h 416"/>
              <a:gd name="T8" fmla="*/ 0 60000 65536"/>
              <a:gd name="T9" fmla="*/ 0 60000 65536"/>
              <a:gd name="T10" fmla="*/ 0 60000 65536"/>
              <a:gd name="T11" fmla="*/ 0 60000 65536"/>
              <a:gd name="T12" fmla="*/ 0 w 1257"/>
              <a:gd name="T13" fmla="*/ 0 h 416"/>
              <a:gd name="T14" fmla="*/ 1257 w 1257"/>
              <a:gd name="T15" fmla="*/ 416 h 4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7" h="416">
                <a:moveTo>
                  <a:pt x="1194" y="0"/>
                </a:moveTo>
                <a:cubicBezTo>
                  <a:pt x="1176" y="60"/>
                  <a:pt x="1257" y="302"/>
                  <a:pt x="1087" y="359"/>
                </a:cubicBezTo>
                <a:cubicBezTo>
                  <a:pt x="917" y="416"/>
                  <a:pt x="344" y="395"/>
                  <a:pt x="172" y="341"/>
                </a:cubicBezTo>
                <a:cubicBezTo>
                  <a:pt x="0" y="287"/>
                  <a:pt x="80" y="100"/>
                  <a:pt x="56" y="37"/>
                </a:cubicBezTo>
              </a:path>
            </a:pathLst>
          </a:custGeom>
          <a:noFill/>
          <a:ln w="101600">
            <a:solidFill>
              <a:srgbClr val="FF9900">
                <a:alpha val="59999"/>
              </a:srgbClr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en-US" b="1"/>
          </a:p>
        </p:txBody>
      </p:sp>
      <p:sp>
        <p:nvSpPr>
          <p:cNvPr id="34827" name="Freeform 50"/>
          <p:cNvSpPr>
            <a:spLocks/>
          </p:cNvSpPr>
          <p:nvPr/>
        </p:nvSpPr>
        <p:spPr bwMode="gray">
          <a:xfrm>
            <a:off x="4572000" y="3763963"/>
            <a:ext cx="2560638" cy="47625"/>
          </a:xfrm>
          <a:custGeom>
            <a:avLst/>
            <a:gdLst>
              <a:gd name="T0" fmla="*/ 2147483647 w 1613"/>
              <a:gd name="T1" fmla="*/ 0 h 30"/>
              <a:gd name="T2" fmla="*/ 0 w 1613"/>
              <a:gd name="T3" fmla="*/ 2147483647 h 30"/>
              <a:gd name="T4" fmla="*/ 0 60000 65536"/>
              <a:gd name="T5" fmla="*/ 0 60000 65536"/>
              <a:gd name="T6" fmla="*/ 0 w 1613"/>
              <a:gd name="T7" fmla="*/ 0 h 30"/>
              <a:gd name="T8" fmla="*/ 1613 w 1613"/>
              <a:gd name="T9" fmla="*/ 30 h 3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13" h="30">
                <a:moveTo>
                  <a:pt x="1613" y="0"/>
                </a:moveTo>
                <a:cubicBezTo>
                  <a:pt x="1344" y="6"/>
                  <a:pt x="336" y="24"/>
                  <a:pt x="0" y="30"/>
                </a:cubicBezTo>
              </a:path>
            </a:pathLst>
          </a:custGeom>
          <a:noFill/>
          <a:ln w="101600">
            <a:solidFill>
              <a:srgbClr val="FF9900">
                <a:alpha val="59999"/>
              </a:srgbClr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en-US" b="1"/>
          </a:p>
        </p:txBody>
      </p:sp>
      <p:pic>
        <p:nvPicPr>
          <p:cNvPr id="213044" name="Picture 52" descr="computeruser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7267575" y="3286125"/>
            <a:ext cx="838200" cy="868363"/>
          </a:xfrm>
          <a:prstGeom prst="rect">
            <a:avLst/>
          </a:prstGeom>
          <a:solidFill>
            <a:schemeClr val="tx2"/>
          </a:solidFill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34829" name="Rectangle 53"/>
          <p:cNvSpPr>
            <a:spLocks noChangeArrowheads="1"/>
          </p:cNvSpPr>
          <p:nvPr/>
        </p:nvSpPr>
        <p:spPr bwMode="gray">
          <a:xfrm>
            <a:off x="7196138" y="4297363"/>
            <a:ext cx="12490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4D4D4D"/>
                </a:solidFill>
              </a:rPr>
              <a:t>Employees</a:t>
            </a:r>
          </a:p>
        </p:txBody>
      </p:sp>
      <p:sp>
        <p:nvSpPr>
          <p:cNvPr id="34830" name="Line 55"/>
          <p:cNvSpPr>
            <a:spLocks noChangeShapeType="1"/>
          </p:cNvSpPr>
          <p:nvPr/>
        </p:nvSpPr>
        <p:spPr bwMode="auto">
          <a:xfrm flipH="1">
            <a:off x="6588125" y="2349500"/>
            <a:ext cx="566738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b="1"/>
          </a:p>
        </p:txBody>
      </p:sp>
      <p:sp>
        <p:nvSpPr>
          <p:cNvPr id="34831" name="Freeform 57"/>
          <p:cNvSpPr>
            <a:spLocks/>
          </p:cNvSpPr>
          <p:nvPr/>
        </p:nvSpPr>
        <p:spPr bwMode="gray">
          <a:xfrm>
            <a:off x="4643438" y="1987550"/>
            <a:ext cx="2449512" cy="1887538"/>
          </a:xfrm>
          <a:custGeom>
            <a:avLst/>
            <a:gdLst>
              <a:gd name="T0" fmla="*/ 2147483647 w 1543"/>
              <a:gd name="T1" fmla="*/ 2147483647 h 1189"/>
              <a:gd name="T2" fmla="*/ 2147483647 w 1543"/>
              <a:gd name="T3" fmla="*/ 2147483647 h 1189"/>
              <a:gd name="T4" fmla="*/ 2147483647 w 1543"/>
              <a:gd name="T5" fmla="*/ 2147483647 h 1189"/>
              <a:gd name="T6" fmla="*/ 0 w 1543"/>
              <a:gd name="T7" fmla="*/ 2147483647 h 1189"/>
              <a:gd name="T8" fmla="*/ 0 60000 65536"/>
              <a:gd name="T9" fmla="*/ 0 60000 65536"/>
              <a:gd name="T10" fmla="*/ 0 60000 65536"/>
              <a:gd name="T11" fmla="*/ 0 60000 65536"/>
              <a:gd name="T12" fmla="*/ 0 w 1543"/>
              <a:gd name="T13" fmla="*/ 0 h 1189"/>
              <a:gd name="T14" fmla="*/ 1543 w 1543"/>
              <a:gd name="T15" fmla="*/ 1189 h 11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3" h="1189">
                <a:moveTo>
                  <a:pt x="1543" y="24"/>
                </a:moveTo>
                <a:cubicBezTo>
                  <a:pt x="1476" y="47"/>
                  <a:pt x="1230" y="0"/>
                  <a:pt x="1140" y="166"/>
                </a:cubicBezTo>
                <a:cubicBezTo>
                  <a:pt x="1050" y="332"/>
                  <a:pt x="1194" y="855"/>
                  <a:pt x="1004" y="1022"/>
                </a:cubicBezTo>
                <a:cubicBezTo>
                  <a:pt x="814" y="1189"/>
                  <a:pt x="209" y="1139"/>
                  <a:pt x="0" y="1170"/>
                </a:cubicBezTo>
              </a:path>
            </a:pathLst>
          </a:custGeom>
          <a:noFill/>
          <a:ln w="101600">
            <a:solidFill>
              <a:srgbClr val="FF9900">
                <a:alpha val="59999"/>
              </a:srgbClr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en-US" b="1"/>
          </a:p>
        </p:txBody>
      </p:sp>
      <p:sp>
        <p:nvSpPr>
          <p:cNvPr id="34832" name="Rectangle 61"/>
          <p:cNvSpPr>
            <a:spLocks noChangeArrowheads="1"/>
          </p:cNvSpPr>
          <p:nvPr/>
        </p:nvSpPr>
        <p:spPr bwMode="auto">
          <a:xfrm>
            <a:off x="7019925" y="2492375"/>
            <a:ext cx="194796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4D4D4D"/>
                </a:solidFill>
              </a:rPr>
              <a:t>Business Partners</a:t>
            </a:r>
          </a:p>
        </p:txBody>
      </p:sp>
      <p:sp>
        <p:nvSpPr>
          <p:cNvPr id="34833" name="Line 62"/>
          <p:cNvSpPr>
            <a:spLocks noChangeShapeType="1"/>
          </p:cNvSpPr>
          <p:nvPr/>
        </p:nvSpPr>
        <p:spPr bwMode="auto">
          <a:xfrm flipV="1">
            <a:off x="1403350" y="4076700"/>
            <a:ext cx="215900" cy="5746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b="1"/>
          </a:p>
        </p:txBody>
      </p:sp>
      <p:pic>
        <p:nvPicPr>
          <p:cNvPr id="213061" name="Picture 69" descr="businesswoma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463" y="1671638"/>
            <a:ext cx="749300" cy="895350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34835" name="Rectangle 70"/>
          <p:cNvSpPr>
            <a:spLocks noChangeArrowheads="1"/>
          </p:cNvSpPr>
          <p:nvPr/>
        </p:nvSpPr>
        <p:spPr bwMode="auto">
          <a:xfrm>
            <a:off x="323850" y="2679700"/>
            <a:ext cx="175567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D4D4D"/>
                </a:solidFill>
              </a:rPr>
              <a:t>External Victim</a:t>
            </a:r>
          </a:p>
        </p:txBody>
      </p:sp>
      <p:sp>
        <p:nvSpPr>
          <p:cNvPr id="34836" name="Rectangle 71"/>
          <p:cNvSpPr>
            <a:spLocks noChangeArrowheads="1"/>
          </p:cNvSpPr>
          <p:nvPr/>
        </p:nvSpPr>
        <p:spPr bwMode="ltGray">
          <a:xfrm>
            <a:off x="4195763" y="2924175"/>
            <a:ext cx="1455737" cy="260350"/>
          </a:xfrm>
          <a:prstGeom prst="rect">
            <a:avLst/>
          </a:prstGeom>
          <a:solidFill>
            <a:srgbClr val="3333CC"/>
          </a:solidFill>
          <a:ln w="9525">
            <a:miter lim="800000"/>
            <a:headEnd/>
            <a:tailEnd/>
          </a:ln>
          <a:scene3d>
            <a:camera prst="legacyPerspectiveTopRight">
              <a:rot lat="420000" lon="0" rev="0"/>
            </a:camera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3333CC"/>
            </a:extrusionClr>
          </a:sp3d>
        </p:spPr>
        <p:txBody>
          <a:bodyPr anchor="ctr">
            <a:flatTx/>
          </a:bodyPr>
          <a:lstStyle/>
          <a:p>
            <a:r>
              <a:rPr lang="en-US" sz="1100" b="1">
                <a:solidFill>
                  <a:schemeClr val="bg1"/>
                </a:solidFill>
              </a:rPr>
              <a:t>Backend Systems</a:t>
            </a:r>
          </a:p>
        </p:txBody>
      </p:sp>
      <p:pic>
        <p:nvPicPr>
          <p:cNvPr id="213064" name="Picture 72" descr="TN_hacker"/>
          <p:cNvPicPr>
            <a:picLocks noChangeAspect="1" noChangeArrowheads="1"/>
          </p:cNvPicPr>
          <p:nvPr/>
        </p:nvPicPr>
        <p:blipFill>
          <a:blip r:embed="rId6" cstate="print">
            <a:lum bright="24000" contrast="42000"/>
          </a:blip>
          <a:srcRect/>
          <a:stretch>
            <a:fillRect/>
          </a:stretch>
        </p:blipFill>
        <p:spPr bwMode="auto">
          <a:xfrm>
            <a:off x="469900" y="4652963"/>
            <a:ext cx="1093788" cy="1268412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34838" name="Rectangle 73"/>
          <p:cNvSpPr>
            <a:spLocks noChangeArrowheads="1"/>
          </p:cNvSpPr>
          <p:nvPr/>
        </p:nvSpPr>
        <p:spPr bwMode="auto">
          <a:xfrm>
            <a:off x="395288" y="5992813"/>
            <a:ext cx="196085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D4D4D"/>
                </a:solidFill>
              </a:rPr>
              <a:t>External Attacker</a:t>
            </a:r>
          </a:p>
        </p:txBody>
      </p:sp>
      <p:sp>
        <p:nvSpPr>
          <p:cNvPr id="34839" name="Oval 74"/>
          <p:cNvSpPr>
            <a:spLocks noChangeArrowheads="1"/>
          </p:cNvSpPr>
          <p:nvPr/>
        </p:nvSpPr>
        <p:spPr bwMode="auto">
          <a:xfrm>
            <a:off x="1878013" y="4521081"/>
            <a:ext cx="471487" cy="51935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34840" name="Rectangle 75"/>
          <p:cNvSpPr>
            <a:spLocks noChangeArrowheads="1"/>
          </p:cNvSpPr>
          <p:nvPr/>
        </p:nvSpPr>
        <p:spPr bwMode="gray">
          <a:xfrm>
            <a:off x="1763713" y="4953000"/>
            <a:ext cx="194468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Font typeface="Webdings" pitchFamily="18" charset="2"/>
              <a:buNone/>
            </a:pPr>
            <a:r>
              <a:rPr lang="en-US" sz="1800" b="1" dirty="0"/>
              <a:t>External attacker steals credentials and data off network</a:t>
            </a:r>
          </a:p>
        </p:txBody>
      </p:sp>
      <p:sp>
        <p:nvSpPr>
          <p:cNvPr id="34841" name="Line 76"/>
          <p:cNvSpPr>
            <a:spLocks noChangeShapeType="1"/>
          </p:cNvSpPr>
          <p:nvPr/>
        </p:nvSpPr>
        <p:spPr bwMode="auto">
          <a:xfrm flipH="1" flipV="1">
            <a:off x="4716463" y="4076700"/>
            <a:ext cx="215900" cy="7207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b="1"/>
          </a:p>
        </p:txBody>
      </p:sp>
      <p:pic>
        <p:nvPicPr>
          <p:cNvPr id="213069" name="Picture 77" descr="TN_hacker"/>
          <p:cNvPicPr>
            <a:picLocks noChangeAspect="1" noChangeArrowheads="1"/>
          </p:cNvPicPr>
          <p:nvPr/>
        </p:nvPicPr>
        <p:blipFill>
          <a:blip r:embed="rId6" cstate="print">
            <a:lum bright="24000" contrast="42000"/>
          </a:blip>
          <a:srcRect/>
          <a:stretch>
            <a:fillRect/>
          </a:stretch>
        </p:blipFill>
        <p:spPr bwMode="auto">
          <a:xfrm>
            <a:off x="4787900" y="4724400"/>
            <a:ext cx="1093788" cy="1268413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34843" name="Oval 78"/>
          <p:cNvSpPr>
            <a:spLocks noChangeArrowheads="1"/>
          </p:cNvSpPr>
          <p:nvPr/>
        </p:nvSpPr>
        <p:spPr bwMode="auto">
          <a:xfrm>
            <a:off x="6011863" y="4435356"/>
            <a:ext cx="471487" cy="51935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34844" name="Rectangle 79"/>
          <p:cNvSpPr>
            <a:spLocks noChangeArrowheads="1"/>
          </p:cNvSpPr>
          <p:nvPr/>
        </p:nvSpPr>
        <p:spPr bwMode="gray">
          <a:xfrm>
            <a:off x="6156325" y="5014913"/>
            <a:ext cx="2232025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Font typeface="Webdings" pitchFamily="18" charset="2"/>
              <a:buNone/>
            </a:pPr>
            <a:r>
              <a:rPr lang="en-US" sz="1800" b="1"/>
              <a:t>Internal attacker steals credentials and data from internal network</a:t>
            </a:r>
          </a:p>
        </p:txBody>
      </p:sp>
      <p:pic>
        <p:nvPicPr>
          <p:cNvPr id="213072" name="Picture 80" descr="computeruser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7262813" y="1557338"/>
            <a:ext cx="838200" cy="868362"/>
          </a:xfrm>
          <a:prstGeom prst="rect">
            <a:avLst/>
          </a:prstGeom>
          <a:solidFill>
            <a:schemeClr val="tx2"/>
          </a:solidFill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30" name="Rectangle 73"/>
          <p:cNvSpPr>
            <a:spLocks noChangeArrowheads="1"/>
          </p:cNvSpPr>
          <p:nvPr/>
        </p:nvSpPr>
        <p:spPr bwMode="auto">
          <a:xfrm>
            <a:off x="4724400" y="6043253"/>
            <a:ext cx="190956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4D4D4D"/>
                </a:solidFill>
              </a:rPr>
              <a:t>Internal </a:t>
            </a:r>
            <a:r>
              <a:rPr lang="en-US" b="1" dirty="0">
                <a:solidFill>
                  <a:srgbClr val="4D4D4D"/>
                </a:solidFill>
              </a:rPr>
              <a:t>Attacker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A9 – Avoiding Insufficient Transport Layer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48307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Protect with appropriate mechanisms</a:t>
            </a:r>
          </a:p>
          <a:p>
            <a:pPr lvl="1" eaLnBrk="1" hangingPunct="1"/>
            <a:r>
              <a:rPr lang="en-US" sz="2000" dirty="0" smtClean="0"/>
              <a:t>Use TLS on all connections with sensitive data</a:t>
            </a:r>
            <a:endParaRPr lang="en-US" dirty="0" smtClean="0"/>
          </a:p>
          <a:p>
            <a:pPr lvl="1" eaLnBrk="1" hangingPunct="1"/>
            <a:r>
              <a:rPr lang="en-US" sz="2000" dirty="0" smtClean="0"/>
              <a:t>Individually encrypt messages before transmission</a:t>
            </a:r>
          </a:p>
          <a:p>
            <a:pPr lvl="2" eaLnBrk="1" hangingPunct="1"/>
            <a:r>
              <a:rPr lang="en-US" dirty="0" smtClean="0"/>
              <a:t>E.g., XML-Encryption</a:t>
            </a:r>
          </a:p>
          <a:p>
            <a:pPr lvl="1" eaLnBrk="1" hangingPunct="1"/>
            <a:r>
              <a:rPr lang="en-US" sz="2000" dirty="0" smtClean="0"/>
              <a:t>Sign messages before transmission</a:t>
            </a:r>
          </a:p>
          <a:p>
            <a:pPr lvl="2" eaLnBrk="1" hangingPunct="1"/>
            <a:r>
              <a:rPr lang="en-US" dirty="0" smtClean="0"/>
              <a:t>E.g., XML-Signature</a:t>
            </a:r>
          </a:p>
          <a:p>
            <a:pPr lvl="3" eaLnBrk="1" hangingPunct="1"/>
            <a:endParaRPr lang="en-US" sz="1100" dirty="0" smtClean="0"/>
          </a:p>
          <a:p>
            <a:pPr eaLnBrk="1" hangingPunct="1"/>
            <a:r>
              <a:rPr lang="en-US" sz="2400" dirty="0" smtClean="0"/>
              <a:t>Use the mechanisms correctly</a:t>
            </a:r>
          </a:p>
          <a:p>
            <a:pPr lvl="1" eaLnBrk="1" hangingPunct="1"/>
            <a:r>
              <a:rPr lang="en-US" sz="2000" dirty="0" smtClean="0"/>
              <a:t>Use standard strong algorithms (disable old SSL algorithms)</a:t>
            </a:r>
          </a:p>
          <a:p>
            <a:pPr lvl="1" eaLnBrk="1" hangingPunct="1"/>
            <a:r>
              <a:rPr lang="en-US" sz="2000" dirty="0" smtClean="0"/>
              <a:t>Manage keys/certificates properly</a:t>
            </a:r>
          </a:p>
          <a:p>
            <a:pPr lvl="1" eaLnBrk="1" hangingPunct="1"/>
            <a:r>
              <a:rPr lang="en-US" sz="2000" dirty="0" smtClean="0"/>
              <a:t>Verify SSL certificates before using them</a:t>
            </a:r>
          </a:p>
          <a:p>
            <a:pPr lvl="1" eaLnBrk="1" hangingPunct="1"/>
            <a:r>
              <a:rPr lang="en-US" sz="2000" dirty="0" smtClean="0"/>
              <a:t>Use proven mechanisms when sufficient</a:t>
            </a:r>
          </a:p>
          <a:p>
            <a:pPr lvl="2" eaLnBrk="1" hangingPunct="1"/>
            <a:r>
              <a:rPr lang="en-US" sz="1800" dirty="0" smtClean="0"/>
              <a:t>E.g., SSL vs. XML-Encryption</a:t>
            </a:r>
            <a:endParaRPr lang="en-US" dirty="0" smtClean="0"/>
          </a:p>
          <a:p>
            <a:r>
              <a:rPr lang="en-US" sz="1800" dirty="0" smtClean="0"/>
              <a:t>See: </a:t>
            </a:r>
            <a:r>
              <a:rPr lang="en-US" sz="1800" dirty="0" smtClean="0">
                <a:hlinkClick r:id="rId3"/>
              </a:rPr>
              <a:t>http://www.owasp.org/index.php/Transport_Layer_Protection_Cheat</a:t>
            </a:r>
            <a:br>
              <a:rPr lang="en-US" sz="1800" dirty="0" smtClean="0">
                <a:hlinkClick r:id="rId3"/>
              </a:rPr>
            </a:br>
            <a:r>
              <a:rPr lang="en-US" sz="1800" dirty="0" smtClean="0">
                <a:hlinkClick r:id="rId3"/>
              </a:rPr>
              <a:t>_Sheet</a:t>
            </a:r>
            <a:r>
              <a:rPr lang="en-US" sz="1800" dirty="0" smtClean="0"/>
              <a:t>  for more details</a:t>
            </a:r>
            <a:endParaRPr lang="en-US" sz="16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A10 – </a:t>
            </a:r>
            <a:r>
              <a:rPr lang="en-US" dirty="0" err="1" smtClean="0"/>
              <a:t>Unvalidated</a:t>
            </a:r>
            <a:r>
              <a:rPr lang="en-US" dirty="0" smtClean="0"/>
              <a:t> Redirects and Forwards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28600" y="838200"/>
          <a:ext cx="87630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925"/>
            <a:ext cx="6781800" cy="685800"/>
          </a:xfrm>
        </p:spPr>
        <p:txBody>
          <a:bodyPr/>
          <a:lstStyle/>
          <a:p>
            <a:pPr eaLnBrk="1" hangingPunct="1"/>
            <a:r>
              <a:rPr lang="en-US" dirty="0" err="1" smtClean="0"/>
              <a:t>Unvalidated</a:t>
            </a:r>
            <a:r>
              <a:rPr lang="en-US" dirty="0" smtClean="0"/>
              <a:t> Redirect Illustrated</a:t>
            </a:r>
          </a:p>
        </p:txBody>
      </p:sp>
      <p:pic>
        <p:nvPicPr>
          <p:cNvPr id="7946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2311400" y="3765550"/>
            <a:ext cx="3505200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70660" name="Picture 4" descr="TN_hacker"/>
          <p:cNvPicPr>
            <a:picLocks noChangeAspect="1" noChangeArrowheads="1"/>
          </p:cNvPicPr>
          <p:nvPr/>
        </p:nvPicPr>
        <p:blipFill>
          <a:blip r:embed="rId5" cstate="print">
            <a:lum bright="24000" contrast="42000"/>
          </a:blip>
          <a:srcRect/>
          <a:stretch>
            <a:fillRect/>
          </a:stretch>
        </p:blipFill>
        <p:spPr bwMode="auto">
          <a:xfrm>
            <a:off x="1016000" y="1622425"/>
            <a:ext cx="1093788" cy="1268413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794629" name="Oval 5"/>
          <p:cNvSpPr>
            <a:spLocks noChangeArrowheads="1"/>
          </p:cNvSpPr>
          <p:nvPr/>
        </p:nvSpPr>
        <p:spPr bwMode="auto">
          <a:xfrm>
            <a:off x="6400800" y="2034471"/>
            <a:ext cx="471488" cy="47607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1"/>
              <a:t>3</a:t>
            </a:r>
          </a:p>
        </p:txBody>
      </p:sp>
      <p:sp>
        <p:nvSpPr>
          <p:cNvPr id="794630" name="Oval 6"/>
          <p:cNvSpPr>
            <a:spLocks noChangeArrowheads="1"/>
          </p:cNvSpPr>
          <p:nvPr/>
        </p:nvSpPr>
        <p:spPr bwMode="auto">
          <a:xfrm>
            <a:off x="1701800" y="3388609"/>
            <a:ext cx="471488" cy="47607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1"/>
              <a:t>2</a:t>
            </a:r>
          </a:p>
        </p:txBody>
      </p:sp>
      <p:sp>
        <p:nvSpPr>
          <p:cNvPr id="794631" name="Line 7"/>
          <p:cNvSpPr>
            <a:spLocks noChangeShapeType="1"/>
          </p:cNvSpPr>
          <p:nvPr/>
        </p:nvSpPr>
        <p:spPr bwMode="auto">
          <a:xfrm flipH="1">
            <a:off x="5791200" y="4191000"/>
            <a:ext cx="1066800" cy="801688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sz="1600" b="1"/>
          </a:p>
        </p:txBody>
      </p:sp>
      <p:sp>
        <p:nvSpPr>
          <p:cNvPr id="794632" name="Rectangle 8"/>
          <p:cNvSpPr>
            <a:spLocks noChangeArrowheads="1"/>
          </p:cNvSpPr>
          <p:nvPr/>
        </p:nvSpPr>
        <p:spPr bwMode="gray">
          <a:xfrm>
            <a:off x="2159000" y="1097217"/>
            <a:ext cx="5181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28600" indent="-228600"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  <a:buSzPct val="90000"/>
            </a:pPr>
            <a:r>
              <a:rPr lang="en-US" sz="1600" b="1" dirty="0"/>
              <a:t>Attacker sends attack to victim via email or webpage</a:t>
            </a:r>
          </a:p>
        </p:txBody>
      </p:sp>
      <p:sp>
        <p:nvSpPr>
          <p:cNvPr id="794633" name="Rectangle 9"/>
          <p:cNvSpPr>
            <a:spLocks noChangeArrowheads="1"/>
          </p:cNvSpPr>
          <p:nvPr/>
        </p:nvSpPr>
        <p:spPr bwMode="auto">
          <a:xfrm>
            <a:off x="2362200" y="1649849"/>
            <a:ext cx="3098800" cy="1169551"/>
          </a:xfrm>
          <a:prstGeom prst="rect">
            <a:avLst/>
          </a:prstGeom>
          <a:solidFill>
            <a:srgbClr val="FFFFCC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SzPct val="90000"/>
            </a:pPr>
            <a:r>
              <a:rPr lang="en-US" sz="1400" b="1" dirty="0"/>
              <a:t>From: </a:t>
            </a:r>
            <a:r>
              <a:rPr lang="en-US" sz="1400" b="1" dirty="0" smtClean="0"/>
              <a:t>Internal Revenue Service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/>
              <a:t>Subject: </a:t>
            </a:r>
            <a:r>
              <a:rPr lang="en-US" sz="1400" b="1" dirty="0" smtClean="0"/>
              <a:t>Your Unclaimed Tax Refund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 smtClean="0"/>
              <a:t>Our records show you have an unclaimed federal tax refund. </a:t>
            </a:r>
            <a:r>
              <a:rPr lang="en-US" sz="1400" b="1" dirty="0"/>
              <a:t>Please click </a:t>
            </a:r>
            <a:r>
              <a:rPr lang="en-US" sz="1400" b="1" u="sng" dirty="0"/>
              <a:t>here</a:t>
            </a:r>
            <a:r>
              <a:rPr lang="en-US" sz="1400" b="1" dirty="0"/>
              <a:t> to </a:t>
            </a:r>
            <a:r>
              <a:rPr lang="en-US" sz="1400" b="1" dirty="0" smtClean="0"/>
              <a:t>initiate your claim.</a:t>
            </a:r>
            <a:endParaRPr lang="en-US" sz="1400" b="1" dirty="0"/>
          </a:p>
        </p:txBody>
      </p:sp>
      <p:sp>
        <p:nvSpPr>
          <p:cNvPr id="794634" name="Oval 10"/>
          <p:cNvSpPr>
            <a:spLocks noChangeArrowheads="1"/>
          </p:cNvSpPr>
          <p:nvPr/>
        </p:nvSpPr>
        <p:spPr bwMode="auto">
          <a:xfrm>
            <a:off x="1701800" y="970846"/>
            <a:ext cx="471488" cy="47607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1"/>
              <a:t>1</a:t>
            </a:r>
          </a:p>
        </p:txBody>
      </p:sp>
      <p:sp>
        <p:nvSpPr>
          <p:cNvPr id="794635" name="Rectangle 11"/>
          <p:cNvSpPr>
            <a:spLocks noChangeArrowheads="1"/>
          </p:cNvSpPr>
          <p:nvPr/>
        </p:nvSpPr>
        <p:spPr bwMode="gray">
          <a:xfrm>
            <a:off x="6858000" y="2133600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  <a:buSzPct val="90000"/>
            </a:pPr>
            <a:r>
              <a:rPr lang="en-US" sz="1600" b="1" dirty="0"/>
              <a:t>Application </a:t>
            </a:r>
            <a:r>
              <a:rPr lang="en-US" sz="1600" b="1" dirty="0" smtClean="0"/>
              <a:t>redirects victim to attacker’s site</a:t>
            </a:r>
            <a:endParaRPr lang="en-US" sz="1600" b="1" dirty="0"/>
          </a:p>
        </p:txBody>
      </p:sp>
      <p:sp>
        <p:nvSpPr>
          <p:cNvPr id="794636" name="Rectangle 12"/>
          <p:cNvSpPr>
            <a:spLocks noChangeArrowheads="1"/>
          </p:cNvSpPr>
          <p:nvPr/>
        </p:nvSpPr>
        <p:spPr bwMode="auto">
          <a:xfrm>
            <a:off x="3225800" y="4422933"/>
            <a:ext cx="2438400" cy="1169551"/>
          </a:xfrm>
          <a:prstGeom prst="rect">
            <a:avLst/>
          </a:prstGeom>
          <a:solidFill>
            <a:srgbClr val="FFFFCC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SzPct val="90000"/>
            </a:pPr>
            <a:r>
              <a:rPr lang="en-US" sz="1400" b="1" dirty="0" smtClean="0"/>
              <a:t>Request sent to vulnerable site, including attacker’s destination site as parameter. Redirect sends victim to attacker site</a:t>
            </a:r>
            <a:endParaRPr lang="en-US" sz="1400" b="1" dirty="0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883400" y="2968625"/>
            <a:ext cx="1455738" cy="1412875"/>
            <a:chOff x="4336" y="1870"/>
            <a:chExt cx="917" cy="890"/>
          </a:xfrm>
        </p:grpSpPr>
        <p:sp>
          <p:nvSpPr>
            <p:cNvPr id="794645" name="Rectangle 14"/>
            <p:cNvSpPr>
              <a:spLocks noChangeArrowheads="1"/>
            </p:cNvSpPr>
            <p:nvPr/>
          </p:nvSpPr>
          <p:spPr bwMode="ltGray">
            <a:xfrm>
              <a:off x="4336" y="2616"/>
              <a:ext cx="917" cy="144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>
                <a:rot lat="420000" lon="0" rev="0"/>
              </a:camera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800" b="1">
                  <a:solidFill>
                    <a:schemeClr val="bg1"/>
                  </a:solidFill>
                </a:rPr>
                <a:t>Custom Code</a:t>
              </a:r>
            </a:p>
          </p:txBody>
        </p:sp>
        <p:sp>
          <p:nvSpPr>
            <p:cNvPr id="794646" name="Rectangle 15"/>
            <p:cNvSpPr>
              <a:spLocks noChangeArrowheads="1"/>
            </p:cNvSpPr>
            <p:nvPr/>
          </p:nvSpPr>
          <p:spPr bwMode="ltGray">
            <a:xfrm rot="-5400000">
              <a:off x="4023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800" b="1">
                  <a:solidFill>
                    <a:schemeClr val="bg1"/>
                  </a:solidFill>
                </a:rPr>
                <a:t>Accounts</a:t>
              </a:r>
            </a:p>
          </p:txBody>
        </p:sp>
        <p:sp>
          <p:nvSpPr>
            <p:cNvPr id="794647" name="Rectangle 16"/>
            <p:cNvSpPr>
              <a:spLocks noChangeArrowheads="1"/>
            </p:cNvSpPr>
            <p:nvPr/>
          </p:nvSpPr>
          <p:spPr bwMode="ltGray">
            <a:xfrm rot="-5400000">
              <a:off x="4139" y="2193"/>
              <a:ext cx="726" cy="79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800" b="1">
                  <a:solidFill>
                    <a:schemeClr val="bg1"/>
                  </a:solidFill>
                </a:rPr>
                <a:t>Finance</a:t>
              </a:r>
            </a:p>
          </p:txBody>
        </p:sp>
        <p:sp>
          <p:nvSpPr>
            <p:cNvPr id="794648" name="Rectangle 17"/>
            <p:cNvSpPr>
              <a:spLocks noChangeArrowheads="1"/>
            </p:cNvSpPr>
            <p:nvPr/>
          </p:nvSpPr>
          <p:spPr bwMode="ltGray">
            <a:xfrm rot="-5400000">
              <a:off x="4262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800" b="1">
                  <a:solidFill>
                    <a:schemeClr val="bg1"/>
                  </a:solidFill>
                </a:rPr>
                <a:t>Administration</a:t>
              </a:r>
            </a:p>
          </p:txBody>
        </p:sp>
        <p:sp>
          <p:nvSpPr>
            <p:cNvPr id="794649" name="Rectangle 18"/>
            <p:cNvSpPr>
              <a:spLocks noChangeArrowheads="1"/>
            </p:cNvSpPr>
            <p:nvPr/>
          </p:nvSpPr>
          <p:spPr bwMode="ltGray">
            <a:xfrm rot="-5400000">
              <a:off x="4375" y="2193"/>
              <a:ext cx="726" cy="79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800" b="1">
                  <a:solidFill>
                    <a:schemeClr val="bg1"/>
                  </a:solidFill>
                </a:rPr>
                <a:t>Transactions</a:t>
              </a:r>
            </a:p>
          </p:txBody>
        </p:sp>
        <p:sp>
          <p:nvSpPr>
            <p:cNvPr id="794650" name="Rectangle 19"/>
            <p:cNvSpPr>
              <a:spLocks noChangeArrowheads="1"/>
            </p:cNvSpPr>
            <p:nvPr/>
          </p:nvSpPr>
          <p:spPr bwMode="ltGray">
            <a:xfrm rot="-5400000">
              <a:off x="4498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800" b="1">
                  <a:solidFill>
                    <a:schemeClr val="bg1"/>
                  </a:solidFill>
                </a:rPr>
                <a:t>Communication</a:t>
              </a:r>
            </a:p>
          </p:txBody>
        </p:sp>
        <p:sp>
          <p:nvSpPr>
            <p:cNvPr id="794651" name="Rectangle 20"/>
            <p:cNvSpPr>
              <a:spLocks noChangeArrowheads="1"/>
            </p:cNvSpPr>
            <p:nvPr/>
          </p:nvSpPr>
          <p:spPr bwMode="ltGray">
            <a:xfrm rot="-5400000">
              <a:off x="4609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800" b="1">
                  <a:solidFill>
                    <a:schemeClr val="bg1"/>
                  </a:solidFill>
                </a:rPr>
                <a:t>Knowledge Mgmt</a:t>
              </a:r>
            </a:p>
          </p:txBody>
        </p:sp>
        <p:sp>
          <p:nvSpPr>
            <p:cNvPr id="794652" name="Rectangle 21"/>
            <p:cNvSpPr>
              <a:spLocks noChangeArrowheads="1"/>
            </p:cNvSpPr>
            <p:nvPr/>
          </p:nvSpPr>
          <p:spPr bwMode="ltGray">
            <a:xfrm rot="-5400000">
              <a:off x="4725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800" b="1">
                  <a:solidFill>
                    <a:schemeClr val="bg1"/>
                  </a:solidFill>
                </a:rPr>
                <a:t>E-Commerce</a:t>
              </a:r>
            </a:p>
          </p:txBody>
        </p:sp>
        <p:sp>
          <p:nvSpPr>
            <p:cNvPr id="794653" name="Rectangle 22"/>
            <p:cNvSpPr>
              <a:spLocks noChangeArrowheads="1"/>
            </p:cNvSpPr>
            <p:nvPr/>
          </p:nvSpPr>
          <p:spPr bwMode="ltGray">
            <a:xfrm rot="-5400000">
              <a:off x="4842" y="2194"/>
              <a:ext cx="726" cy="78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800" b="1">
                  <a:solidFill>
                    <a:schemeClr val="bg1"/>
                  </a:solidFill>
                </a:rPr>
                <a:t>Bus. Functions</a:t>
              </a:r>
            </a:p>
          </p:txBody>
        </p:sp>
      </p:grpSp>
      <p:pic>
        <p:nvPicPr>
          <p:cNvPr id="9670679" name="Picture 23" descr="businesswoma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16000" y="4037013"/>
            <a:ext cx="1050925" cy="1255712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794639" name="Line 24"/>
          <p:cNvSpPr>
            <a:spLocks noChangeShapeType="1"/>
          </p:cNvSpPr>
          <p:nvPr/>
        </p:nvSpPr>
        <p:spPr bwMode="auto">
          <a:xfrm flipH="1">
            <a:off x="5791200" y="3541713"/>
            <a:ext cx="1066800" cy="801687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 type="triangle" w="med" len="med"/>
            <a:tailEnd/>
          </a:ln>
        </p:spPr>
        <p:txBody>
          <a:bodyPr>
            <a:spAutoFit/>
          </a:bodyPr>
          <a:lstStyle/>
          <a:p>
            <a:endParaRPr lang="en-US" sz="1600" b="1"/>
          </a:p>
        </p:txBody>
      </p:sp>
      <p:sp>
        <p:nvSpPr>
          <p:cNvPr id="794640" name="Freeform 25"/>
          <p:cNvSpPr>
            <a:spLocks/>
          </p:cNvSpPr>
          <p:nvPr/>
        </p:nvSpPr>
        <p:spPr bwMode="auto">
          <a:xfrm>
            <a:off x="1143000" y="3048000"/>
            <a:ext cx="381000" cy="338554"/>
          </a:xfrm>
          <a:custGeom>
            <a:avLst/>
            <a:gdLst>
              <a:gd name="T0" fmla="*/ 2147483647 w 2792"/>
              <a:gd name="T1" fmla="*/ 0 h 768"/>
              <a:gd name="T2" fmla="*/ 2147483647 w 2792"/>
              <a:gd name="T3" fmla="*/ 2147483647 h 768"/>
              <a:gd name="T4" fmla="*/ 2147483647 w 2792"/>
              <a:gd name="T5" fmla="*/ 2147483647 h 768"/>
              <a:gd name="T6" fmla="*/ 2147483647 w 2792"/>
              <a:gd name="T7" fmla="*/ 2147483647 h 768"/>
              <a:gd name="T8" fmla="*/ 2147483647 w 2792"/>
              <a:gd name="T9" fmla="*/ 2147483647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92"/>
              <a:gd name="T16" fmla="*/ 0 h 768"/>
              <a:gd name="T17" fmla="*/ 2792 w 2792"/>
              <a:gd name="T18" fmla="*/ 768 h 7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92" h="768">
                <a:moveTo>
                  <a:pt x="2544" y="0"/>
                </a:moveTo>
                <a:cubicBezTo>
                  <a:pt x="2668" y="140"/>
                  <a:pt x="2792" y="280"/>
                  <a:pt x="2544" y="336"/>
                </a:cubicBezTo>
                <a:cubicBezTo>
                  <a:pt x="2296" y="392"/>
                  <a:pt x="1464" y="320"/>
                  <a:pt x="1056" y="336"/>
                </a:cubicBezTo>
                <a:cubicBezTo>
                  <a:pt x="648" y="352"/>
                  <a:pt x="192" y="360"/>
                  <a:pt x="96" y="432"/>
                </a:cubicBezTo>
                <a:cubicBezTo>
                  <a:pt x="0" y="504"/>
                  <a:pt x="416" y="712"/>
                  <a:pt x="480" y="768"/>
                </a:cubicBezTo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 eaLnBrk="0" hangingPunct="0"/>
            <a:endParaRPr lang="en-US" sz="1600" b="1"/>
          </a:p>
        </p:txBody>
      </p:sp>
      <p:sp>
        <p:nvSpPr>
          <p:cNvPr id="794642" name="Oval 27"/>
          <p:cNvSpPr>
            <a:spLocks noChangeArrowheads="1"/>
          </p:cNvSpPr>
          <p:nvPr/>
        </p:nvSpPr>
        <p:spPr bwMode="auto">
          <a:xfrm>
            <a:off x="5867400" y="5671433"/>
            <a:ext cx="471488" cy="476071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1"/>
              <a:t>4</a:t>
            </a:r>
          </a:p>
        </p:txBody>
      </p:sp>
      <p:sp>
        <p:nvSpPr>
          <p:cNvPr id="794643" name="Rectangle 28"/>
          <p:cNvSpPr>
            <a:spLocks noChangeArrowheads="1"/>
          </p:cNvSpPr>
          <p:nvPr/>
        </p:nvSpPr>
        <p:spPr bwMode="gray">
          <a:xfrm>
            <a:off x="6324600" y="5694362"/>
            <a:ext cx="2819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  <a:buSzPct val="90000"/>
            </a:pPr>
            <a:r>
              <a:rPr lang="en-US" sz="1600" b="1" dirty="0" smtClean="0"/>
              <a:t>Evil site installs malware on victim, or </a:t>
            </a:r>
            <a:r>
              <a:rPr lang="en-US" sz="1600" b="1" dirty="0" err="1" smtClean="0"/>
              <a:t>phish’s</a:t>
            </a:r>
            <a:r>
              <a:rPr lang="en-US" sz="1600" b="1" dirty="0" smtClean="0"/>
              <a:t> for private information</a:t>
            </a:r>
            <a:endParaRPr lang="en-US" sz="1600" b="1" dirty="0"/>
          </a:p>
        </p:txBody>
      </p:sp>
      <p:sp>
        <p:nvSpPr>
          <p:cNvPr id="794644" name="Rectangle 29"/>
          <p:cNvSpPr>
            <a:spLocks noChangeArrowheads="1"/>
          </p:cNvSpPr>
          <p:nvPr/>
        </p:nvSpPr>
        <p:spPr bwMode="gray">
          <a:xfrm>
            <a:off x="2151063" y="3332175"/>
            <a:ext cx="4630737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28600" indent="-228600"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  <a:buSzPct val="90000"/>
            </a:pPr>
            <a:r>
              <a:rPr lang="en-US" sz="1600" b="1" dirty="0"/>
              <a:t>Victim clicks link containing </a:t>
            </a:r>
            <a:r>
              <a:rPr lang="en-US" sz="1600" b="1" dirty="0" err="1" smtClean="0"/>
              <a:t>unvalidated</a:t>
            </a:r>
            <a:r>
              <a:rPr lang="en-US" sz="1600" b="1" dirty="0" smtClean="0"/>
              <a:t> parameter</a:t>
            </a:r>
            <a:endParaRPr lang="en-US" sz="1600" b="1" dirty="0"/>
          </a:p>
        </p:txBody>
      </p:sp>
      <p:sp>
        <p:nvSpPr>
          <p:cNvPr id="40" name="Rectangle 59"/>
          <p:cNvSpPr>
            <a:spLocks noChangeArrowheads="1"/>
          </p:cNvSpPr>
          <p:nvPr/>
        </p:nvSpPr>
        <p:spPr bwMode="ltGray">
          <a:xfrm>
            <a:off x="7381568" y="5275008"/>
            <a:ext cx="1227138" cy="268287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900" b="1" dirty="0" smtClean="0">
                <a:solidFill>
                  <a:schemeClr val="bg1"/>
                </a:solidFill>
              </a:rPr>
              <a:t>Evil Site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1" name="Line 24"/>
          <p:cNvSpPr>
            <a:spLocks noChangeShapeType="1"/>
          </p:cNvSpPr>
          <p:nvPr/>
        </p:nvSpPr>
        <p:spPr bwMode="auto">
          <a:xfrm flipH="1">
            <a:off x="5791200" y="5410200"/>
            <a:ext cx="1524001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 type="triangle" w="med" len="med"/>
            <a:tailEnd/>
          </a:ln>
        </p:spPr>
        <p:txBody>
          <a:bodyPr wrap="square">
            <a:spAutoFit/>
          </a:bodyPr>
          <a:lstStyle/>
          <a:p>
            <a:endParaRPr lang="en-US" sz="1600" b="1"/>
          </a:p>
        </p:txBody>
      </p:sp>
      <p:sp>
        <p:nvSpPr>
          <p:cNvPr id="42" name="Line 24"/>
          <p:cNvSpPr>
            <a:spLocks noChangeShapeType="1"/>
          </p:cNvSpPr>
          <p:nvPr/>
        </p:nvSpPr>
        <p:spPr bwMode="auto">
          <a:xfrm flipH="1">
            <a:off x="2209800" y="2895600"/>
            <a:ext cx="762000" cy="297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lg" len="lg"/>
            <a:tailEnd/>
          </a:ln>
        </p:spPr>
        <p:txBody>
          <a:bodyPr wrap="square">
            <a:spAutoFit/>
          </a:bodyPr>
          <a:lstStyle/>
          <a:p>
            <a:endParaRPr lang="en-US" sz="1600" b="1"/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 bwMode="gray">
          <a:xfrm>
            <a:off x="228600" y="5867400"/>
            <a:ext cx="4630737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28600" indent="-228600"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  <a:buSzPct val="90000"/>
            </a:pPr>
            <a:r>
              <a:rPr lang="en-US" sz="1600" b="1" dirty="0" smtClean="0">
                <a:hlinkClick r:id="rId7"/>
              </a:rPr>
              <a:t>http://www.irs.gov/taxrefund/claim.jsp?year=2006&amp;</a:t>
            </a:r>
            <a:r>
              <a:rPr lang="en-US" sz="1600" b="1" dirty="0" smtClean="0"/>
              <a:t> </a:t>
            </a:r>
            <a:r>
              <a:rPr lang="en-US" sz="1600" b="1" dirty="0">
                <a:hlinkClick r:id="rId7"/>
              </a:rPr>
              <a:t>… &amp;</a:t>
            </a:r>
            <a:r>
              <a:rPr lang="en-US" sz="1600" b="1" dirty="0" err="1">
                <a:hlinkClick r:id="rId7"/>
              </a:rPr>
              <a:t>dest</a:t>
            </a:r>
            <a:r>
              <a:rPr lang="en-US" sz="1600" b="1" dirty="0">
                <a:hlinkClick r:id="rId7"/>
              </a:rPr>
              <a:t>=www.evilsite.com</a:t>
            </a:r>
          </a:p>
        </p:txBody>
      </p:sp>
      <p:pic>
        <p:nvPicPr>
          <p:cNvPr id="87042" name="Picture 2" descr="http://www.nerdgranny.com/wp-content/uploads/2008/11/finger-hand-icon-cursor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29257" y="2831689"/>
            <a:ext cx="183315" cy="216312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925"/>
            <a:ext cx="6781800" cy="685800"/>
          </a:xfrm>
        </p:spPr>
        <p:txBody>
          <a:bodyPr/>
          <a:lstStyle/>
          <a:p>
            <a:pPr eaLnBrk="1" hangingPunct="1"/>
            <a:r>
              <a:rPr lang="en-US" dirty="0" err="1" smtClean="0"/>
              <a:t>Unvalidated</a:t>
            </a:r>
            <a:r>
              <a:rPr lang="en-US" dirty="0" smtClean="0"/>
              <a:t> Forward Illustrated</a:t>
            </a:r>
          </a:p>
        </p:txBody>
      </p:sp>
      <p:pic>
        <p:nvPicPr>
          <p:cNvPr id="7946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1803400" y="1447800"/>
            <a:ext cx="3505200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70660" name="Picture 4" descr="TN_hacker"/>
          <p:cNvPicPr>
            <a:picLocks noChangeAspect="1" noChangeArrowheads="1"/>
          </p:cNvPicPr>
          <p:nvPr/>
        </p:nvPicPr>
        <p:blipFill>
          <a:blip r:embed="rId5" cstate="print">
            <a:lum bright="24000" contrast="42000"/>
          </a:blip>
          <a:srcRect/>
          <a:stretch>
            <a:fillRect/>
          </a:stretch>
        </p:blipFill>
        <p:spPr bwMode="auto">
          <a:xfrm>
            <a:off x="457200" y="1622425"/>
            <a:ext cx="1093788" cy="1268413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794629" name="Oval 5"/>
          <p:cNvSpPr>
            <a:spLocks noChangeArrowheads="1"/>
          </p:cNvSpPr>
          <p:nvPr/>
        </p:nvSpPr>
        <p:spPr bwMode="auto">
          <a:xfrm>
            <a:off x="132736" y="3671458"/>
            <a:ext cx="471488" cy="402497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dirty="0"/>
              <a:t>2</a:t>
            </a:r>
          </a:p>
        </p:txBody>
      </p:sp>
      <p:sp>
        <p:nvSpPr>
          <p:cNvPr id="794632" name="Rectangle 8"/>
          <p:cNvSpPr>
            <a:spLocks noChangeArrowheads="1"/>
          </p:cNvSpPr>
          <p:nvPr/>
        </p:nvSpPr>
        <p:spPr bwMode="gray">
          <a:xfrm>
            <a:off x="1752600" y="1038225"/>
            <a:ext cx="56388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28600" indent="-228600"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  <a:buSzPct val="90000"/>
            </a:pPr>
            <a:r>
              <a:rPr lang="en-US" sz="1600" b="1" dirty="0"/>
              <a:t>Attacker sends attack to </a:t>
            </a:r>
            <a:r>
              <a:rPr lang="en-US" sz="1600" b="1" dirty="0" smtClean="0"/>
              <a:t>vulnerable page they have access to</a:t>
            </a:r>
            <a:endParaRPr lang="en-US" sz="1600" b="1" dirty="0"/>
          </a:p>
        </p:txBody>
      </p:sp>
      <p:sp>
        <p:nvSpPr>
          <p:cNvPr id="794634" name="Oval 10"/>
          <p:cNvSpPr>
            <a:spLocks noChangeArrowheads="1"/>
          </p:cNvSpPr>
          <p:nvPr/>
        </p:nvSpPr>
        <p:spPr bwMode="auto">
          <a:xfrm>
            <a:off x="1143000" y="1022350"/>
            <a:ext cx="471488" cy="373063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/>
              <a:t>1</a:t>
            </a:r>
          </a:p>
        </p:txBody>
      </p:sp>
      <p:sp>
        <p:nvSpPr>
          <p:cNvPr id="794635" name="Rectangle 11"/>
          <p:cNvSpPr>
            <a:spLocks noChangeArrowheads="1"/>
          </p:cNvSpPr>
          <p:nvPr/>
        </p:nvSpPr>
        <p:spPr bwMode="gray">
          <a:xfrm>
            <a:off x="609600" y="365760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  <a:buSzPct val="90000"/>
            </a:pPr>
            <a:r>
              <a:rPr lang="en-US" sz="1600" b="1" dirty="0"/>
              <a:t>Application </a:t>
            </a:r>
            <a:r>
              <a:rPr lang="en-US" sz="1600" b="1" dirty="0" smtClean="0"/>
              <a:t>authorizes request, which continues to vulnerable page</a:t>
            </a:r>
            <a:endParaRPr lang="en-US" sz="1600" b="1" dirty="0"/>
          </a:p>
        </p:txBody>
      </p:sp>
      <p:sp>
        <p:nvSpPr>
          <p:cNvPr id="794636" name="Rectangle 12"/>
          <p:cNvSpPr>
            <a:spLocks noChangeArrowheads="1"/>
          </p:cNvSpPr>
          <p:nvPr/>
        </p:nvSpPr>
        <p:spPr bwMode="auto">
          <a:xfrm>
            <a:off x="2717800" y="1752600"/>
            <a:ext cx="2438400" cy="1569660"/>
          </a:xfrm>
          <a:prstGeom prst="rect">
            <a:avLst/>
          </a:prstGeom>
          <a:solidFill>
            <a:srgbClr val="FFFFCC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SzPct val="90000"/>
            </a:pPr>
            <a:r>
              <a:rPr lang="en-US" sz="1600" b="1" dirty="0" smtClean="0"/>
              <a:t>Request sent to vulnerable page which user does have access to. Redirect sends user directly to private page, bypassing access control.</a:t>
            </a:r>
            <a:endParaRPr lang="en-US" sz="1600" b="1" dirty="0"/>
          </a:p>
        </p:txBody>
      </p:sp>
      <p:sp>
        <p:nvSpPr>
          <p:cNvPr id="794639" name="Line 24"/>
          <p:cNvSpPr>
            <a:spLocks noChangeShapeType="1"/>
          </p:cNvSpPr>
          <p:nvPr/>
        </p:nvSpPr>
        <p:spPr bwMode="auto">
          <a:xfrm flipH="1" flipV="1">
            <a:off x="3505200" y="3276600"/>
            <a:ext cx="0" cy="417513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 type="triangle" w="med" len="med"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794642" name="Oval 27"/>
          <p:cNvSpPr>
            <a:spLocks noChangeArrowheads="1"/>
          </p:cNvSpPr>
          <p:nvPr/>
        </p:nvSpPr>
        <p:spPr bwMode="auto">
          <a:xfrm>
            <a:off x="5029200" y="4052458"/>
            <a:ext cx="471488" cy="402497"/>
          </a:xfrm>
          <a:prstGeom prst="ellipse">
            <a:avLst/>
          </a:prstGeom>
          <a:solidFill>
            <a:srgbClr val="66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dirty="0"/>
              <a:t>3</a:t>
            </a:r>
          </a:p>
        </p:txBody>
      </p:sp>
      <p:sp>
        <p:nvSpPr>
          <p:cNvPr id="794643" name="Rectangle 28"/>
          <p:cNvSpPr>
            <a:spLocks noChangeArrowheads="1"/>
          </p:cNvSpPr>
          <p:nvPr/>
        </p:nvSpPr>
        <p:spPr bwMode="gray">
          <a:xfrm>
            <a:off x="5486400" y="4038600"/>
            <a:ext cx="3505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85000"/>
              </a:lnSpc>
              <a:spcBef>
                <a:spcPct val="50000"/>
              </a:spcBef>
              <a:buClr>
                <a:schemeClr val="tx1"/>
              </a:buClr>
              <a:buSzPct val="90000"/>
            </a:pPr>
            <a:r>
              <a:rPr lang="en-US" sz="1600" b="1" dirty="0" smtClean="0"/>
              <a:t>Forwarding page fails to validate parameter, sending attacker to unauthorized page, bypassing access control</a:t>
            </a:r>
            <a:endParaRPr lang="en-US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28600" y="4649501"/>
            <a:ext cx="5181600" cy="159889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174625" indent="-174625" eaLnBrk="1" hangingPunct="1">
              <a:lnSpc>
                <a:spcPct val="80000"/>
              </a:lnSpc>
              <a:buFontTx/>
              <a:buNone/>
              <a:tabLst>
                <a:tab pos="457200" algn="l"/>
                <a:tab pos="739775" algn="l"/>
              </a:tabLst>
            </a:pPr>
            <a:r>
              <a:rPr lang="en-US" sz="1100" dirty="0">
                <a:latin typeface="Courier New" pitchFamily="49" charset="0"/>
              </a:rPr>
              <a:t>	public void </a:t>
            </a:r>
            <a:r>
              <a:rPr lang="en-US" sz="1100" dirty="0" err="1">
                <a:latin typeface="Courier New" pitchFamily="49" charset="0"/>
              </a:rPr>
              <a:t>doPost</a:t>
            </a:r>
            <a:r>
              <a:rPr lang="en-US" sz="1100" dirty="0">
                <a:latin typeface="Courier New" pitchFamily="49" charset="0"/>
              </a:rPr>
              <a:t>( </a:t>
            </a:r>
            <a:r>
              <a:rPr lang="en-US" sz="1100" dirty="0" err="1">
                <a:latin typeface="Courier New" pitchFamily="49" charset="0"/>
              </a:rPr>
              <a:t>HttpServletRequest</a:t>
            </a:r>
            <a:r>
              <a:rPr lang="en-US" sz="1100" dirty="0">
                <a:latin typeface="Courier New" pitchFamily="49" charset="0"/>
              </a:rPr>
              <a:t> request, </a:t>
            </a:r>
            <a:r>
              <a:rPr lang="en-US" sz="1100" dirty="0" err="1">
                <a:latin typeface="Courier New" pitchFamily="49" charset="0"/>
              </a:rPr>
              <a:t>HttpServletResponse</a:t>
            </a:r>
            <a:r>
              <a:rPr lang="en-US" sz="1100" dirty="0">
                <a:latin typeface="Courier New" pitchFamily="49" charset="0"/>
              </a:rPr>
              <a:t> response) {</a:t>
            </a:r>
          </a:p>
          <a:p>
            <a:pPr marL="174625" indent="-174625" eaLnBrk="1" hangingPunct="1">
              <a:lnSpc>
                <a:spcPct val="80000"/>
              </a:lnSpc>
              <a:buFontTx/>
              <a:buNone/>
              <a:tabLst>
                <a:tab pos="457200" algn="l"/>
                <a:tab pos="739775" algn="l"/>
              </a:tabLst>
            </a:pPr>
            <a:r>
              <a:rPr lang="en-US" sz="1100" dirty="0">
                <a:latin typeface="Courier New" pitchFamily="49" charset="0"/>
              </a:rPr>
              <a:t>		try {</a:t>
            </a:r>
          </a:p>
          <a:p>
            <a:pPr marL="174625" indent="-174625" eaLnBrk="1" hangingPunct="1">
              <a:lnSpc>
                <a:spcPct val="80000"/>
              </a:lnSpc>
              <a:buFontTx/>
              <a:buNone/>
              <a:tabLst>
                <a:tab pos="457200" algn="l"/>
                <a:tab pos="739775" algn="l"/>
              </a:tabLst>
            </a:pPr>
            <a:r>
              <a:rPr lang="en-US" sz="1100" dirty="0">
                <a:latin typeface="Courier New" pitchFamily="49" charset="0"/>
              </a:rPr>
              <a:t>			</a:t>
            </a:r>
            <a:r>
              <a:rPr lang="en-US" sz="1100" dirty="0" smtClean="0">
                <a:latin typeface="Courier New" pitchFamily="49" charset="0"/>
              </a:rPr>
              <a:t>String </a:t>
            </a: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</a:rPr>
              <a:t>target = </a:t>
            </a:r>
            <a:r>
              <a:rPr lang="en-US" sz="1100" dirty="0" err="1" smtClean="0">
                <a:solidFill>
                  <a:srgbClr val="FF0000"/>
                </a:solidFill>
                <a:latin typeface="Courier New" pitchFamily="49" charset="0"/>
              </a:rPr>
              <a:t>request.getParameter</a:t>
            </a:r>
            <a:r>
              <a:rPr lang="en-US" sz="1100" dirty="0">
                <a:solidFill>
                  <a:srgbClr val="FF0000"/>
                </a:solidFill>
                <a:latin typeface="Courier New" pitchFamily="49" charset="0"/>
              </a:rPr>
              <a:t>( </a:t>
            </a: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</a:rPr>
              <a:t>"</a:t>
            </a:r>
            <a:r>
              <a:rPr lang="en-US" sz="1100" dirty="0" err="1" smtClean="0">
                <a:solidFill>
                  <a:srgbClr val="FF0000"/>
                </a:solidFill>
                <a:latin typeface="Courier New" pitchFamily="49" charset="0"/>
              </a:rPr>
              <a:t>dest</a:t>
            </a: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</a:rPr>
              <a:t>" </a:t>
            </a:r>
            <a:r>
              <a:rPr lang="en-US" sz="1100" dirty="0">
                <a:solidFill>
                  <a:srgbClr val="FF0000"/>
                </a:solidFill>
                <a:latin typeface="Courier New" pitchFamily="49" charset="0"/>
              </a:rPr>
              <a:t>) );</a:t>
            </a:r>
          </a:p>
          <a:p>
            <a:pPr marL="742950" lvl="1" indent="-285750" eaLnBrk="1" hangingPunct="1">
              <a:lnSpc>
                <a:spcPct val="80000"/>
              </a:lnSpc>
              <a:buFont typeface="Wingdings 3" pitchFamily="18" charset="2"/>
              <a:buNone/>
              <a:tabLst>
                <a:tab pos="457200" algn="l"/>
                <a:tab pos="739775" algn="l"/>
              </a:tabLst>
            </a:pPr>
            <a:r>
              <a:rPr lang="en-US" sz="1100" dirty="0">
                <a:latin typeface="Courier New" pitchFamily="49" charset="0"/>
              </a:rPr>
              <a:t>	</a:t>
            </a:r>
            <a:r>
              <a:rPr lang="en-US" sz="1100" dirty="0" smtClean="0">
                <a:latin typeface="Courier New" pitchFamily="49" charset="0"/>
              </a:rPr>
              <a:t>...</a:t>
            </a:r>
            <a:endParaRPr lang="en-US" sz="1100" dirty="0">
              <a:latin typeface="Courier New" pitchFamily="49" charset="0"/>
            </a:endParaRPr>
          </a:p>
          <a:p>
            <a:pPr marL="742950" lvl="1" indent="-285750" eaLnBrk="1" hangingPunct="1">
              <a:lnSpc>
                <a:spcPct val="80000"/>
              </a:lnSpc>
              <a:buFont typeface="Wingdings 3" pitchFamily="18" charset="2"/>
              <a:buNone/>
              <a:tabLst>
                <a:tab pos="457200" algn="l"/>
                <a:tab pos="739775" algn="l"/>
              </a:tabLst>
            </a:pPr>
            <a:r>
              <a:rPr lang="en-US" sz="1100" dirty="0" smtClean="0">
                <a:latin typeface="Courier New" pitchFamily="49" charset="0"/>
              </a:rPr>
              <a:t>	</a:t>
            </a:r>
            <a:r>
              <a:rPr lang="en-US" sz="1100" dirty="0" err="1" smtClean="0">
                <a:latin typeface="Courier New" pitchFamily="49" charset="0"/>
              </a:rPr>
              <a:t>request.getRequestDispatcher</a:t>
            </a:r>
            <a:r>
              <a:rPr lang="en-US" sz="1100" dirty="0" smtClean="0">
                <a:latin typeface="Courier New" pitchFamily="49" charset="0"/>
              </a:rPr>
              <a:t>( </a:t>
            </a: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</a:rPr>
              <a:t>target</a:t>
            </a:r>
            <a:r>
              <a:rPr lang="en-US" sz="1100" dirty="0" smtClean="0">
                <a:latin typeface="Courier New" pitchFamily="49" charset="0"/>
              </a:rPr>
              <a:t> ).forward(request, response);</a:t>
            </a:r>
          </a:p>
          <a:p>
            <a:pPr marL="742950" lvl="1" indent="-285750" eaLnBrk="1" hangingPunct="1">
              <a:lnSpc>
                <a:spcPct val="80000"/>
              </a:lnSpc>
              <a:buFont typeface="Wingdings 3" pitchFamily="18" charset="2"/>
              <a:buNone/>
              <a:tabLst>
                <a:tab pos="457200" algn="l"/>
                <a:tab pos="739775" algn="l"/>
              </a:tabLst>
            </a:pPr>
            <a:r>
              <a:rPr lang="en-US" sz="1100" dirty="0" smtClean="0">
                <a:latin typeface="Courier New" pitchFamily="49" charset="0"/>
              </a:rPr>
              <a:t>}</a:t>
            </a:r>
          </a:p>
          <a:p>
            <a:pPr marL="742950" lvl="1" indent="-285750" eaLnBrk="1" hangingPunct="1">
              <a:lnSpc>
                <a:spcPct val="80000"/>
              </a:lnSpc>
              <a:buFont typeface="Wingdings 3" pitchFamily="18" charset="2"/>
              <a:buNone/>
              <a:tabLst>
                <a:tab pos="457200" algn="l"/>
                <a:tab pos="739775" algn="l"/>
              </a:tabLst>
            </a:pPr>
            <a:r>
              <a:rPr lang="en-US" sz="1100" dirty="0" smtClean="0">
                <a:latin typeface="Courier New" pitchFamily="49" charset="0"/>
              </a:rPr>
              <a:t>catch ( ...</a:t>
            </a:r>
          </a:p>
          <a:p>
            <a:pPr marL="742950" lvl="1" indent="-285750" eaLnBrk="1" hangingPunct="1">
              <a:lnSpc>
                <a:spcPct val="80000"/>
              </a:lnSpc>
              <a:buFont typeface="Wingdings 3" pitchFamily="18" charset="2"/>
              <a:buNone/>
              <a:tabLst>
                <a:tab pos="457200" algn="l"/>
                <a:tab pos="739775" algn="l"/>
              </a:tabLst>
            </a:pPr>
            <a:endParaRPr lang="en-US" sz="1100" dirty="0" smtClean="0">
              <a:latin typeface="Courier New" pitchFamily="49" charset="0"/>
            </a:endParaRPr>
          </a:p>
          <a:p>
            <a:endParaRPr lang="en-US" sz="1100" dirty="0"/>
          </a:p>
        </p:txBody>
      </p:sp>
      <p:sp>
        <p:nvSpPr>
          <p:cNvPr id="32" name="Oval 31"/>
          <p:cNvSpPr/>
          <p:nvPr/>
        </p:nvSpPr>
        <p:spPr bwMode="auto">
          <a:xfrm>
            <a:off x="2895600" y="3770314"/>
            <a:ext cx="1219200" cy="402497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Filter</a:t>
            </a:r>
          </a:p>
        </p:txBody>
      </p:sp>
      <p:sp>
        <p:nvSpPr>
          <p:cNvPr id="33" name="Line 24"/>
          <p:cNvSpPr>
            <a:spLocks noChangeShapeType="1"/>
          </p:cNvSpPr>
          <p:nvPr/>
        </p:nvSpPr>
        <p:spPr bwMode="auto">
          <a:xfrm flipH="1" flipV="1">
            <a:off x="3505200" y="4191000"/>
            <a:ext cx="0" cy="417513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 type="triangle" w="med" len="med"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684856" y="2438400"/>
            <a:ext cx="3429000" cy="146347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174625" indent="-174625" eaLnBrk="1" hangingPunct="1">
              <a:lnSpc>
                <a:spcPct val="80000"/>
              </a:lnSpc>
              <a:buFontTx/>
              <a:buNone/>
              <a:tabLst>
                <a:tab pos="457200" algn="l"/>
                <a:tab pos="739775" algn="l"/>
              </a:tabLst>
            </a:pPr>
            <a:r>
              <a:rPr lang="en-US" sz="1100" dirty="0">
                <a:latin typeface="Courier New" pitchFamily="49" charset="0"/>
              </a:rPr>
              <a:t>	public void </a:t>
            </a:r>
            <a:r>
              <a:rPr lang="en-US" sz="1100" dirty="0" err="1" smtClean="0">
                <a:latin typeface="Courier New" pitchFamily="49" charset="0"/>
              </a:rPr>
              <a:t>sensitiveMethod</a:t>
            </a:r>
            <a:r>
              <a:rPr lang="en-US" sz="1100" dirty="0" smtClean="0">
                <a:latin typeface="Courier New" pitchFamily="49" charset="0"/>
              </a:rPr>
              <a:t>( </a:t>
            </a:r>
            <a:r>
              <a:rPr lang="en-US" sz="1100" dirty="0" err="1">
                <a:latin typeface="Courier New" pitchFamily="49" charset="0"/>
              </a:rPr>
              <a:t>HttpServletRequest</a:t>
            </a:r>
            <a:r>
              <a:rPr lang="en-US" sz="1100" dirty="0">
                <a:latin typeface="Courier New" pitchFamily="49" charset="0"/>
              </a:rPr>
              <a:t> request, </a:t>
            </a:r>
            <a:r>
              <a:rPr lang="en-US" sz="1100" dirty="0" err="1">
                <a:latin typeface="Courier New" pitchFamily="49" charset="0"/>
              </a:rPr>
              <a:t>HttpServletResponse</a:t>
            </a:r>
            <a:r>
              <a:rPr lang="en-US" sz="1100" dirty="0">
                <a:latin typeface="Courier New" pitchFamily="49" charset="0"/>
              </a:rPr>
              <a:t> response) {</a:t>
            </a:r>
          </a:p>
          <a:p>
            <a:pPr marL="174625" indent="-174625" eaLnBrk="1" hangingPunct="1">
              <a:lnSpc>
                <a:spcPct val="80000"/>
              </a:lnSpc>
              <a:buFontTx/>
              <a:buNone/>
              <a:tabLst>
                <a:tab pos="457200" algn="l"/>
                <a:tab pos="739775" algn="l"/>
              </a:tabLst>
            </a:pPr>
            <a:r>
              <a:rPr lang="en-US" sz="1100" dirty="0">
                <a:latin typeface="Courier New" pitchFamily="49" charset="0"/>
              </a:rPr>
              <a:t>		try {</a:t>
            </a:r>
          </a:p>
          <a:p>
            <a:pPr marL="174625" indent="-174625" eaLnBrk="1" hangingPunct="1">
              <a:lnSpc>
                <a:spcPct val="80000"/>
              </a:lnSpc>
              <a:buFontTx/>
              <a:buNone/>
              <a:tabLst>
                <a:tab pos="457200" algn="l"/>
                <a:tab pos="739775" algn="l"/>
              </a:tabLst>
            </a:pPr>
            <a:r>
              <a:rPr lang="en-US" sz="1100" dirty="0">
                <a:latin typeface="Courier New" pitchFamily="49" charset="0"/>
              </a:rPr>
              <a:t>		</a:t>
            </a:r>
            <a:r>
              <a:rPr lang="en-US" sz="1100" dirty="0" smtClean="0">
                <a:latin typeface="Courier New" pitchFamily="49" charset="0"/>
              </a:rPr>
              <a:t>		// Do sensitive stuff here.</a:t>
            </a:r>
          </a:p>
          <a:p>
            <a:pPr marL="174625" indent="-174625" eaLnBrk="1" hangingPunct="1">
              <a:lnSpc>
                <a:spcPct val="80000"/>
              </a:lnSpc>
              <a:buFontTx/>
              <a:buNone/>
              <a:tabLst>
                <a:tab pos="457200" algn="l"/>
                <a:tab pos="739775" algn="l"/>
              </a:tabLst>
            </a:pPr>
            <a:r>
              <a:rPr lang="en-US" sz="1100" dirty="0" smtClean="0">
                <a:latin typeface="Courier New" pitchFamily="49" charset="0"/>
              </a:rPr>
              <a:t>				...</a:t>
            </a:r>
            <a:r>
              <a:rPr lang="en-US" sz="1100" dirty="0">
                <a:latin typeface="Courier New" pitchFamily="49" charset="0"/>
              </a:rPr>
              <a:t>	</a:t>
            </a:r>
            <a:endParaRPr lang="en-US" sz="1100" dirty="0" smtClean="0">
              <a:latin typeface="Courier New" pitchFamily="49" charset="0"/>
            </a:endParaRPr>
          </a:p>
          <a:p>
            <a:pPr marL="742950" lvl="1" indent="-285750" eaLnBrk="1" hangingPunct="1">
              <a:lnSpc>
                <a:spcPct val="80000"/>
              </a:lnSpc>
              <a:buFont typeface="Wingdings 3" pitchFamily="18" charset="2"/>
              <a:buNone/>
              <a:tabLst>
                <a:tab pos="457200" algn="l"/>
                <a:tab pos="739775" algn="l"/>
              </a:tabLst>
            </a:pPr>
            <a:r>
              <a:rPr lang="en-US" sz="1100" dirty="0" smtClean="0">
                <a:latin typeface="Courier New" pitchFamily="49" charset="0"/>
              </a:rPr>
              <a:t>}</a:t>
            </a:r>
          </a:p>
          <a:p>
            <a:pPr marL="742950" lvl="1" indent="-285750" eaLnBrk="1" hangingPunct="1">
              <a:lnSpc>
                <a:spcPct val="80000"/>
              </a:lnSpc>
              <a:buFont typeface="Wingdings 3" pitchFamily="18" charset="2"/>
              <a:buNone/>
              <a:tabLst>
                <a:tab pos="457200" algn="l"/>
                <a:tab pos="739775" algn="l"/>
              </a:tabLst>
            </a:pPr>
            <a:r>
              <a:rPr lang="en-US" sz="1100" dirty="0" smtClean="0">
                <a:latin typeface="Courier New" pitchFamily="49" charset="0"/>
              </a:rPr>
              <a:t>catch ( ...</a:t>
            </a:r>
          </a:p>
          <a:p>
            <a:pPr marL="742950" lvl="1" indent="-285750" eaLnBrk="1" hangingPunct="1">
              <a:lnSpc>
                <a:spcPct val="80000"/>
              </a:lnSpc>
              <a:buFont typeface="Wingdings 3" pitchFamily="18" charset="2"/>
              <a:buNone/>
              <a:tabLst>
                <a:tab pos="457200" algn="l"/>
                <a:tab pos="739775" algn="l"/>
              </a:tabLst>
            </a:pPr>
            <a:endParaRPr lang="en-US" sz="1100" dirty="0" smtClean="0">
              <a:latin typeface="Courier New" pitchFamily="49" charset="0"/>
            </a:endParaRPr>
          </a:p>
          <a:p>
            <a:endParaRPr lang="en-US" sz="1100" dirty="0"/>
          </a:p>
        </p:txBody>
      </p:sp>
      <p:sp>
        <p:nvSpPr>
          <p:cNvPr id="35" name="Line 24"/>
          <p:cNvSpPr>
            <a:spLocks noChangeShapeType="1"/>
          </p:cNvSpPr>
          <p:nvPr/>
        </p:nvSpPr>
        <p:spPr bwMode="auto">
          <a:xfrm flipH="1">
            <a:off x="3962400" y="2590800"/>
            <a:ext cx="1981200" cy="27432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 type="triangle" w="med" len="med"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A10 – Avoiding </a:t>
            </a:r>
            <a:r>
              <a:rPr lang="en-US" dirty="0" err="1" smtClean="0"/>
              <a:t>Unvalidated</a:t>
            </a:r>
            <a:r>
              <a:rPr lang="en-US" dirty="0" smtClean="0"/>
              <a:t> Redirects and Forwards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30763"/>
          </a:xfrm>
        </p:spPr>
        <p:txBody>
          <a:bodyPr/>
          <a:lstStyle/>
          <a:p>
            <a:r>
              <a:rPr lang="en-US" sz="1800" dirty="0" smtClean="0"/>
              <a:t>There are a number of options</a:t>
            </a:r>
          </a:p>
          <a:p>
            <a:pPr marL="688975" lvl="1" indent="-342900">
              <a:buFont typeface="+mj-lt"/>
              <a:buAutoNum type="arabicPeriod"/>
            </a:pPr>
            <a:r>
              <a:rPr lang="en-US" sz="1600" dirty="0" smtClean="0"/>
              <a:t>Avoid using redirects and forwards as much as you can</a:t>
            </a:r>
          </a:p>
          <a:p>
            <a:pPr marL="688975" lvl="1" indent="-342900">
              <a:buFont typeface="+mj-lt"/>
              <a:buAutoNum type="arabicPeriod"/>
            </a:pPr>
            <a:r>
              <a:rPr lang="en-US" sz="1600" dirty="0" smtClean="0"/>
              <a:t>If used, don’t involve user parameters in defining the target URL</a:t>
            </a:r>
          </a:p>
          <a:p>
            <a:pPr marL="688975" lvl="1" indent="-342900">
              <a:buFont typeface="+mj-lt"/>
              <a:buAutoNum type="arabicPeriod"/>
            </a:pPr>
            <a:r>
              <a:rPr lang="en-US" sz="1600" dirty="0" smtClean="0"/>
              <a:t>If you ‘must’ involve user parameters, then either</a:t>
            </a:r>
          </a:p>
          <a:p>
            <a:pPr marL="1035050" lvl="2" indent="-342900">
              <a:buFont typeface="+mj-lt"/>
              <a:buAutoNum type="alphaLcParenR"/>
            </a:pPr>
            <a:r>
              <a:rPr lang="en-US" sz="1400" dirty="0" smtClean="0"/>
              <a:t>Validate each parameter to ensure its </a:t>
            </a:r>
            <a:r>
              <a:rPr lang="en-US" sz="1400" u="sng" dirty="0" smtClean="0"/>
              <a:t>valid</a:t>
            </a:r>
            <a:r>
              <a:rPr lang="en-US" sz="1400" dirty="0" smtClean="0"/>
              <a:t> and </a:t>
            </a:r>
            <a:r>
              <a:rPr lang="en-US" sz="1400" u="sng" dirty="0" smtClean="0"/>
              <a:t>authorized</a:t>
            </a:r>
            <a:r>
              <a:rPr lang="en-US" sz="1400" dirty="0" smtClean="0"/>
              <a:t> for the current user, or</a:t>
            </a:r>
          </a:p>
          <a:p>
            <a:pPr marL="1035050" lvl="2" indent="-342900">
              <a:buFont typeface="+mj-lt"/>
              <a:buAutoNum type="alphaLcParenR"/>
            </a:pPr>
            <a:r>
              <a:rPr lang="en-US" sz="1400" dirty="0" smtClean="0"/>
              <a:t>(preferred) – Use server side mapping to translate choice provided to user with actual target page</a:t>
            </a:r>
          </a:p>
          <a:p>
            <a:pPr marL="688975" lvl="1" indent="-342900"/>
            <a:r>
              <a:rPr lang="en-US" sz="1600" dirty="0" smtClean="0"/>
              <a:t>Defense in depth: For redirects, validate the target URL after it is calculated to make sure it goes to an authorized external site</a:t>
            </a:r>
          </a:p>
          <a:p>
            <a:pPr marL="688975" lvl="1" indent="-342900"/>
            <a:r>
              <a:rPr lang="en-US" sz="1600" dirty="0" smtClean="0"/>
              <a:t>ESAPI can do this for you!!</a:t>
            </a:r>
          </a:p>
          <a:p>
            <a:pPr marL="1035050" lvl="2" indent="-342900"/>
            <a:r>
              <a:rPr lang="en-US" sz="1400" dirty="0" smtClean="0"/>
              <a:t>See: </a:t>
            </a:r>
            <a:r>
              <a:rPr lang="en-US" sz="1400" dirty="0" err="1" smtClean="0"/>
              <a:t>SecurityWrapperResponse.sendRedirect</a:t>
            </a:r>
            <a:r>
              <a:rPr lang="en-US" sz="1400" dirty="0" smtClean="0"/>
              <a:t>( URL )</a:t>
            </a:r>
          </a:p>
          <a:p>
            <a:pPr marL="1035050" lvl="2" indent="-342900"/>
            <a:r>
              <a:rPr lang="en-US" sz="1100" dirty="0" smtClean="0">
                <a:hlinkClick r:id="rId3"/>
              </a:rPr>
              <a:t>http://owasp-esapi-java.googlecode.com/svn/trunk_doc/org/owasp/esapi/filters/</a:t>
            </a:r>
            <a:br>
              <a:rPr lang="en-US" sz="1100" dirty="0" smtClean="0">
                <a:hlinkClick r:id="rId3"/>
              </a:rPr>
            </a:br>
            <a:r>
              <a:rPr lang="en-US" sz="1100" dirty="0" err="1" smtClean="0">
                <a:hlinkClick r:id="rId3"/>
              </a:rPr>
              <a:t>SecurityWrapperResponse.html#sendRedirect</a:t>
            </a:r>
            <a:r>
              <a:rPr lang="en-US" sz="1100" dirty="0" smtClean="0">
                <a:hlinkClick r:id="rId3"/>
              </a:rPr>
              <a:t>(</a:t>
            </a:r>
            <a:r>
              <a:rPr lang="en-US" sz="1100" dirty="0" err="1" smtClean="0">
                <a:hlinkClick r:id="rId3"/>
              </a:rPr>
              <a:t>java.lang.String</a:t>
            </a:r>
            <a:r>
              <a:rPr lang="en-US" sz="1100" dirty="0" smtClean="0">
                <a:hlinkClick r:id="rId3"/>
              </a:rPr>
              <a:t>)</a:t>
            </a:r>
            <a:r>
              <a:rPr lang="en-US" sz="1100" dirty="0" smtClean="0"/>
              <a:t> </a:t>
            </a:r>
            <a:endParaRPr lang="en-US" sz="2800" dirty="0" smtClean="0"/>
          </a:p>
          <a:p>
            <a:pPr lvl="2"/>
            <a:endParaRPr lang="en-US" sz="1400" dirty="0" smtClean="0"/>
          </a:p>
          <a:p>
            <a:r>
              <a:rPr lang="en-US" sz="1800" dirty="0" smtClean="0"/>
              <a:t>Some thoughts about protecting Forwards</a:t>
            </a:r>
          </a:p>
          <a:p>
            <a:pPr lvl="1"/>
            <a:r>
              <a:rPr lang="en-US" sz="1600" dirty="0" smtClean="0"/>
              <a:t>Ideally, you’d call the access controller to make sure the user is authorized before you perform the forward (with ESAPI, this is easy)</a:t>
            </a:r>
          </a:p>
          <a:p>
            <a:pPr lvl="1"/>
            <a:r>
              <a:rPr lang="en-US" sz="1600" dirty="0" smtClean="0"/>
              <a:t>With an external filter, like </a:t>
            </a:r>
            <a:r>
              <a:rPr lang="en-US" sz="1600" dirty="0" err="1" smtClean="0"/>
              <a:t>Siteminder</a:t>
            </a:r>
            <a:r>
              <a:rPr lang="en-US" sz="1600" dirty="0" smtClean="0"/>
              <a:t>, this is not very practical</a:t>
            </a:r>
          </a:p>
          <a:p>
            <a:pPr lvl="1"/>
            <a:r>
              <a:rPr lang="en-US" sz="1600" dirty="0" smtClean="0"/>
              <a:t>Next best is to make sure that users who can access the original page are ALL authorized to access the target page.</a:t>
            </a:r>
            <a:endParaRPr lang="en-US" sz="16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How do you address these problems?</a:t>
            </a:r>
          </a:p>
        </p:txBody>
      </p:sp>
      <p:sp>
        <p:nvSpPr>
          <p:cNvPr id="35843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30763"/>
          </a:xfrm>
        </p:spPr>
        <p:txBody>
          <a:bodyPr/>
          <a:lstStyle/>
          <a:p>
            <a:r>
              <a:rPr lang="en-US" sz="2000" dirty="0" smtClean="0"/>
              <a:t>Develop Secure Code</a:t>
            </a:r>
          </a:p>
          <a:p>
            <a:pPr lvl="1"/>
            <a:r>
              <a:rPr lang="en-US" sz="1800" dirty="0" smtClean="0"/>
              <a:t>Follow the best practices in OWASP’s Guide to Building Secure Web Applications</a:t>
            </a:r>
          </a:p>
          <a:p>
            <a:pPr lvl="2"/>
            <a:r>
              <a:rPr lang="en-US" sz="1600" dirty="0" smtClean="0">
                <a:hlinkClick r:id="rId3"/>
              </a:rPr>
              <a:t>http://www.owasp.org/index.php/Guide</a:t>
            </a:r>
            <a:endParaRPr lang="en-US" sz="1600" dirty="0" smtClean="0"/>
          </a:p>
          <a:p>
            <a:pPr lvl="1"/>
            <a:r>
              <a:rPr lang="en-US" sz="1800" dirty="0" smtClean="0"/>
              <a:t>Use OWASP’s Application Security Verification Standard as a guide to what an application needs to be secure</a:t>
            </a:r>
          </a:p>
          <a:p>
            <a:pPr lvl="2"/>
            <a:r>
              <a:rPr lang="en-US" sz="1600" dirty="0" smtClean="0">
                <a:hlinkClick r:id="rId4"/>
              </a:rPr>
              <a:t>http://www.owasp.org/index.php/ASVS</a:t>
            </a:r>
            <a:endParaRPr lang="en-US" sz="1600" dirty="0" smtClean="0"/>
          </a:p>
          <a:p>
            <a:pPr lvl="1"/>
            <a:r>
              <a:rPr lang="en-US" sz="1800" dirty="0" smtClean="0"/>
              <a:t>Use standard security components that are a fit for your organization</a:t>
            </a:r>
          </a:p>
          <a:p>
            <a:pPr lvl="2"/>
            <a:r>
              <a:rPr lang="en-US" sz="1600" dirty="0" smtClean="0"/>
              <a:t>Use OWASP’s ESAPI as a basis for </a:t>
            </a:r>
            <a:r>
              <a:rPr lang="en-US" sz="1600" u="sng" dirty="0" smtClean="0"/>
              <a:t>your</a:t>
            </a:r>
            <a:r>
              <a:rPr lang="en-US" sz="1600" dirty="0" smtClean="0"/>
              <a:t> standard components</a:t>
            </a:r>
          </a:p>
          <a:p>
            <a:pPr lvl="2"/>
            <a:r>
              <a:rPr lang="en-US" sz="1600" dirty="0" smtClean="0">
                <a:hlinkClick r:id="rId5"/>
              </a:rPr>
              <a:t>http://www.owasp.org/index.php/ESAPI</a:t>
            </a:r>
            <a:endParaRPr lang="en-US" sz="1600" dirty="0" smtClean="0"/>
          </a:p>
          <a:p>
            <a:pPr lvl="2"/>
            <a:endParaRPr lang="en-US" sz="600" dirty="0" smtClean="0"/>
          </a:p>
          <a:p>
            <a:r>
              <a:rPr lang="en-US" sz="2000" dirty="0" smtClean="0"/>
              <a:t>Review Your Applications</a:t>
            </a:r>
          </a:p>
          <a:p>
            <a:pPr lvl="1"/>
            <a:r>
              <a:rPr lang="en-US" sz="1800" dirty="0" smtClean="0"/>
              <a:t>Have an expert team review your applications</a:t>
            </a:r>
          </a:p>
          <a:p>
            <a:pPr lvl="1"/>
            <a:r>
              <a:rPr lang="en-US" sz="1800" dirty="0" smtClean="0"/>
              <a:t>Review your applications yourselves following OWASP Guidelines</a:t>
            </a:r>
          </a:p>
          <a:p>
            <a:pPr lvl="2"/>
            <a:r>
              <a:rPr lang="en-US" sz="1600" dirty="0" smtClean="0"/>
              <a:t>OWASP Code Review Guide: </a:t>
            </a:r>
            <a:br>
              <a:rPr lang="en-US" sz="1600" dirty="0" smtClean="0"/>
            </a:br>
            <a:r>
              <a:rPr lang="en-US" sz="1600" dirty="0" smtClean="0"/>
              <a:t>		</a:t>
            </a:r>
            <a:r>
              <a:rPr lang="en-US" sz="1600" dirty="0" smtClean="0">
                <a:hlinkClick r:id="rId6"/>
              </a:rPr>
              <a:t>http://www.owasp.org/index.php/Code_Review_Guide</a:t>
            </a:r>
            <a:r>
              <a:rPr lang="en-US" sz="1600" dirty="0" smtClean="0"/>
              <a:t> </a:t>
            </a:r>
          </a:p>
          <a:p>
            <a:pPr lvl="2"/>
            <a:r>
              <a:rPr lang="en-US" sz="1600" dirty="0" smtClean="0"/>
              <a:t>OWASP Testing Guide: </a:t>
            </a:r>
            <a:br>
              <a:rPr lang="en-US" sz="1600" dirty="0" smtClean="0"/>
            </a:br>
            <a:r>
              <a:rPr lang="en-US" sz="1600" dirty="0" smtClean="0"/>
              <a:t>		</a:t>
            </a:r>
            <a:r>
              <a:rPr lang="en-US" sz="1600" dirty="0" smtClean="0">
                <a:hlinkClick r:id="rId7"/>
              </a:rPr>
              <a:t>http://www.owasp.org/index.php/Testing_Guide</a:t>
            </a:r>
            <a:r>
              <a:rPr lang="en-US" sz="1600" dirty="0" smtClean="0"/>
              <a:t> 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OWASP Top 10 Risk Rating Methodology</a:t>
            </a:r>
          </a:p>
        </p:txBody>
      </p:sp>
      <p:graphicFrame>
        <p:nvGraphicFramePr>
          <p:cNvPr id="116" name="Table 115"/>
          <p:cNvGraphicFramePr>
            <a:graphicFrameLocks noGrp="1"/>
          </p:cNvGraphicFramePr>
          <p:nvPr/>
        </p:nvGraphicFramePr>
        <p:xfrm>
          <a:off x="1295400" y="3658175"/>
          <a:ext cx="6705600" cy="214884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993423"/>
                <a:gridCol w="1179689"/>
                <a:gridCol w="1179689"/>
                <a:gridCol w="1179689"/>
                <a:gridCol w="1179689"/>
                <a:gridCol w="99342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Threat</a:t>
                      </a:r>
                    </a:p>
                    <a:p>
                      <a:pPr algn="ctr"/>
                      <a:r>
                        <a:rPr lang="en-US" sz="900" b="1" dirty="0" smtClean="0"/>
                        <a:t>Agent</a:t>
                      </a:r>
                      <a:endParaRPr lang="en-US" sz="900" b="1" dirty="0"/>
                    </a:p>
                  </a:txBody>
                  <a:tcPr marL="45720" marR="4572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Attack</a:t>
                      </a:r>
                    </a:p>
                    <a:p>
                      <a:pPr algn="ctr"/>
                      <a:r>
                        <a:rPr lang="en-US" sz="900" b="1" dirty="0" smtClean="0"/>
                        <a:t>Vector</a:t>
                      </a:r>
                      <a:endParaRPr lang="en-US" sz="9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Weakness Prevalence</a:t>
                      </a:r>
                      <a:endParaRPr lang="en-US" sz="9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Weakness </a:t>
                      </a:r>
                      <a:r>
                        <a:rPr lang="en-US" sz="900" b="1" dirty="0" err="1" smtClean="0"/>
                        <a:t>Detectability</a:t>
                      </a:r>
                      <a:endParaRPr lang="en-US" sz="9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Technical Impact</a:t>
                      </a:r>
                      <a:endParaRPr lang="en-US" sz="9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Business Impact</a:t>
                      </a:r>
                      <a:endParaRPr lang="en-US" sz="9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52400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?</a:t>
                      </a:r>
                      <a:endParaRPr 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Easy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Widespread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Easy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Severe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?</a:t>
                      </a:r>
                      <a:endParaRPr 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Average</a:t>
                      </a:r>
                      <a:endParaRPr lang="en-US" sz="900" b="1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Common</a:t>
                      </a:r>
                      <a:endParaRPr lang="en-US" sz="900" b="1" dirty="0"/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Average</a:t>
                      </a:r>
                      <a:endParaRPr lang="en-US" sz="900" b="1" dirty="0"/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Moderate</a:t>
                      </a:r>
                      <a:endParaRPr lang="en-US" sz="900" b="1" dirty="0"/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2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152400"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Difficult</a:t>
                      </a:r>
                      <a:endParaRPr lang="en-US" sz="9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Uncommon</a:t>
                      </a:r>
                      <a:endParaRPr lang="en-US" sz="9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Difficult</a:t>
                      </a:r>
                      <a:endParaRPr lang="en-US" sz="9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Minor</a:t>
                      </a:r>
                      <a:endParaRPr lang="en-US" sz="9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2</a:t>
                      </a:r>
                      <a:endParaRPr lang="en-US" sz="18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2</a:t>
                      </a:r>
                      <a:endParaRPr lang="en-US" sz="18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1.66</a:t>
                      </a:r>
                      <a:endParaRPr lang="en-US" sz="18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*</a:t>
                      </a:r>
                      <a:endParaRPr lang="en-US" sz="18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pic>
        <p:nvPicPr>
          <p:cNvPr id="724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4128" r="22830" b="30544"/>
          <a:stretch>
            <a:fillRect/>
          </a:stretch>
        </p:blipFill>
        <p:spPr bwMode="auto">
          <a:xfrm>
            <a:off x="2895600" y="4953575"/>
            <a:ext cx="23225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41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4128" r="22830" b="30544"/>
          <a:stretch>
            <a:fillRect/>
          </a:stretch>
        </p:blipFill>
        <p:spPr bwMode="auto">
          <a:xfrm>
            <a:off x="4075113" y="5463163"/>
            <a:ext cx="23225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8" name="Rectangle 137"/>
          <p:cNvSpPr/>
          <p:nvPr/>
        </p:nvSpPr>
        <p:spPr>
          <a:xfrm>
            <a:off x="4948238" y="5929350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0" dirty="0" smtClean="0">
                <a:solidFill>
                  <a:srgbClr val="1F497D"/>
                </a:solidFill>
              </a:rPr>
              <a:t>1.66 </a:t>
            </a:r>
            <a:r>
              <a:rPr lang="en-US" sz="1800" b="1" kern="0" dirty="0">
                <a:solidFill>
                  <a:srgbClr val="1F497D"/>
                </a:solidFill>
              </a:rPr>
              <a:t>weighted risk rating</a:t>
            </a:r>
            <a:endParaRPr lang="en-US" b="1" dirty="0"/>
          </a:p>
        </p:txBody>
      </p:sp>
      <p:sp>
        <p:nvSpPr>
          <p:cNvPr id="139" name="Rectangle 138"/>
          <p:cNvSpPr/>
          <p:nvPr/>
        </p:nvSpPr>
        <p:spPr>
          <a:xfrm>
            <a:off x="552450" y="5258375"/>
            <a:ext cx="2603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0" dirty="0" smtClean="0">
                <a:solidFill>
                  <a:srgbClr val="1F497D"/>
                </a:solidFill>
              </a:rPr>
              <a:t>Injection Example</a:t>
            </a:r>
            <a:endParaRPr lang="en-US" b="1" dirty="0"/>
          </a:p>
        </p:txBody>
      </p:sp>
      <p:sp>
        <p:nvSpPr>
          <p:cNvPr id="140" name="Rectangle 139"/>
          <p:cNvSpPr/>
          <p:nvPr/>
        </p:nvSpPr>
        <p:spPr>
          <a:xfrm>
            <a:off x="2246313" y="3960812"/>
            <a:ext cx="2872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kern="0" dirty="0"/>
              <a:t>1</a:t>
            </a:r>
          </a:p>
          <a:p>
            <a:pPr>
              <a:defRPr/>
            </a:pPr>
            <a:r>
              <a:rPr lang="en-US" sz="1600" kern="0" dirty="0"/>
              <a:t>2</a:t>
            </a:r>
          </a:p>
          <a:p>
            <a:pPr>
              <a:defRPr/>
            </a:pPr>
            <a:r>
              <a:rPr lang="en-US" sz="1600" kern="0" dirty="0"/>
              <a:t>3</a:t>
            </a:r>
            <a:endParaRPr lang="en-US" sz="105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838200"/>
            <a:ext cx="6868680" cy="2739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OWASP (ESAPI)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533400" y="381000"/>
          <a:ext cx="8143932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" name="Group 12"/>
          <p:cNvGrpSpPr/>
          <p:nvPr/>
        </p:nvGrpSpPr>
        <p:grpSpPr>
          <a:xfrm>
            <a:off x="531807" y="5053917"/>
            <a:ext cx="8141345" cy="813483"/>
            <a:chOff x="0" y="433514"/>
            <a:chExt cx="8141345" cy="813483"/>
          </a:xfrm>
          <a:scene3d>
            <a:camera prst="orthographicFront"/>
            <a:lightRig rig="chilly" dir="t"/>
          </a:scene3d>
        </p:grpSpPr>
        <p:sp>
          <p:nvSpPr>
            <p:cNvPr id="14" name="Rounded Rectangle 13"/>
            <p:cNvSpPr/>
            <p:nvPr/>
          </p:nvSpPr>
          <p:spPr>
            <a:xfrm>
              <a:off x="0" y="433514"/>
              <a:ext cx="8141345" cy="813483"/>
            </a:xfrm>
            <a:prstGeom prst="roundRect">
              <a:avLst>
                <a:gd name="adj" fmla="val 10000"/>
              </a:avLst>
            </a:prstGeom>
            <a:solidFill>
              <a:srgbClr val="659A2A"/>
            </a:solidFill>
            <a:ln>
              <a:noFill/>
            </a:ln>
            <a:effectLst/>
            <a:sp3d prstMaterial="translucentPowder">
              <a:bevelT w="127000" h="25400" prst="softRound"/>
            </a:sp3d>
          </p:spPr>
        </p:sp>
        <p:sp>
          <p:nvSpPr>
            <p:cNvPr id="15" name="Rounded Rectangle 4"/>
            <p:cNvSpPr/>
            <p:nvPr/>
          </p:nvSpPr>
          <p:spPr>
            <a:xfrm>
              <a:off x="23826" y="457340"/>
              <a:ext cx="8093693" cy="765831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tIns="91440" bIns="91440" spcCol="1270" anchor="ctr"/>
            <a:lstStyle/>
            <a:p>
              <a:pPr algn="ctr" defTabSz="1066800" fontAlgn="auto">
                <a:spcAft>
                  <a:spcPct val="35000"/>
                </a:spcAft>
                <a:defRPr/>
              </a:pPr>
              <a:r>
                <a:rPr lang="en-US" sz="2400" u="sng" dirty="0">
                  <a:solidFill>
                    <a:srgbClr val="FFFFFF"/>
                  </a:solidFill>
                  <a:latin typeface="Tahoma"/>
                </a:rPr>
                <a:t>Your</a:t>
              </a:r>
              <a:r>
                <a:rPr lang="en-US" sz="2400" dirty="0">
                  <a:solidFill>
                    <a:srgbClr val="FFFFFF"/>
                  </a:solidFill>
                  <a:latin typeface="Tahoma"/>
                </a:rPr>
                <a:t> Existing Enterprise Services or Libraries</a:t>
              </a:r>
            </a:p>
          </p:txBody>
        </p:sp>
      </p:grpSp>
      <p:sp>
        <p:nvSpPr>
          <p:cNvPr id="36869" name="Rectangle 6"/>
          <p:cNvSpPr>
            <a:spLocks noChangeArrowheads="1"/>
          </p:cNvSpPr>
          <p:nvPr/>
        </p:nvSpPr>
        <p:spPr bwMode="auto">
          <a:xfrm>
            <a:off x="381000" y="5943600"/>
            <a:ext cx="8229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sz="2000" b="1" dirty="0"/>
              <a:t>ESAPI Homepage:  </a:t>
            </a:r>
            <a:r>
              <a:rPr lang="en-US" sz="2000" b="1" dirty="0">
                <a:hlinkClick r:id="rId9"/>
              </a:rPr>
              <a:t>http://www.owasp.org/index.php/ESAPI</a:t>
            </a:r>
            <a:r>
              <a:rPr lang="en-US" sz="2000" b="1" dirty="0"/>
              <a:t> 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Acknowledgements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We’d like to thank the Primary Project Contributors</a:t>
            </a:r>
          </a:p>
          <a:p>
            <a:pPr lvl="1"/>
            <a:r>
              <a:rPr lang="en-US" sz="1800" dirty="0" smtClean="0"/>
              <a:t>Aspect Security for sponsoring the project</a:t>
            </a:r>
            <a:endParaRPr lang="en-US" sz="1600" dirty="0" smtClean="0"/>
          </a:p>
          <a:p>
            <a:pPr lvl="1"/>
            <a:r>
              <a:rPr lang="en-US" sz="1800" dirty="0" smtClean="0"/>
              <a:t>Jeff Williams (Author who conceived of and launched Top 10 in 2003)</a:t>
            </a:r>
          </a:p>
          <a:p>
            <a:pPr lvl="1"/>
            <a:r>
              <a:rPr lang="en-US" sz="1800" dirty="0" smtClean="0"/>
              <a:t>Dave Wichers (Author and current project lead)</a:t>
            </a:r>
          </a:p>
          <a:p>
            <a:pPr lvl="2"/>
            <a:endParaRPr lang="en-US" sz="1600" dirty="0" smtClean="0"/>
          </a:p>
          <a:p>
            <a:r>
              <a:rPr lang="en-US" sz="2000" dirty="0" smtClean="0"/>
              <a:t>Organizations that contributed vulnerability statistics</a:t>
            </a:r>
          </a:p>
          <a:p>
            <a:pPr lvl="1"/>
            <a:r>
              <a:rPr lang="en-US" sz="1800" dirty="0" smtClean="0"/>
              <a:t>Aspect Security</a:t>
            </a:r>
          </a:p>
          <a:p>
            <a:pPr lvl="1"/>
            <a:r>
              <a:rPr lang="en-US" sz="1800" dirty="0" smtClean="0"/>
              <a:t>MITRE</a:t>
            </a:r>
          </a:p>
          <a:p>
            <a:pPr lvl="1"/>
            <a:r>
              <a:rPr lang="en-US" sz="1800" dirty="0" err="1" smtClean="0"/>
              <a:t>Softtek</a:t>
            </a:r>
            <a:endParaRPr lang="en-US" sz="1800" dirty="0" smtClean="0"/>
          </a:p>
          <a:p>
            <a:pPr lvl="1"/>
            <a:r>
              <a:rPr lang="en-US" sz="1800" dirty="0" err="1" smtClean="0"/>
              <a:t>WhiteHat</a:t>
            </a:r>
            <a:r>
              <a:rPr lang="en-US" sz="1800" dirty="0" smtClean="0"/>
              <a:t> Security</a:t>
            </a:r>
          </a:p>
          <a:p>
            <a:pPr lvl="2"/>
            <a:endParaRPr lang="en-US" sz="1600" dirty="0" smtClean="0"/>
          </a:p>
          <a:p>
            <a:r>
              <a:rPr lang="en-US" sz="2000" dirty="0" smtClean="0"/>
              <a:t>A host of reviewers and contributors, including:</a:t>
            </a:r>
          </a:p>
          <a:p>
            <a:pPr lvl="1"/>
            <a:r>
              <a:rPr lang="en-US" sz="1800" dirty="0" smtClean="0"/>
              <a:t>Mike Boberski, </a:t>
            </a:r>
            <a:r>
              <a:rPr lang="en-US" sz="1800" kern="1200" dirty="0" smtClean="0">
                <a:solidFill>
                  <a:schemeClr val="tx2"/>
                </a:solidFill>
              </a:rPr>
              <a:t>Juan Carlos Calderon, </a:t>
            </a:r>
            <a:r>
              <a:rPr lang="en-US" sz="1800" dirty="0" smtClean="0"/>
              <a:t>Michael Coates, Jeremiah Grossman, Jim Manico, Paul </a:t>
            </a:r>
            <a:r>
              <a:rPr lang="en-US" sz="1800" dirty="0" err="1" smtClean="0"/>
              <a:t>Petefish</a:t>
            </a:r>
            <a:r>
              <a:rPr lang="en-US" sz="1800" dirty="0" smtClean="0"/>
              <a:t>, Eric Sheridan, Neil Smithline, Andrew van </a:t>
            </a:r>
            <a:r>
              <a:rPr lang="en-US" sz="1800" dirty="0" err="1" smtClean="0"/>
              <a:t>der</a:t>
            </a:r>
            <a:r>
              <a:rPr lang="en-US" sz="1800" dirty="0" smtClean="0"/>
              <a:t> Stock, Colin Watson, OWASP Denmark and Sweden Chapters</a:t>
            </a:r>
          </a:p>
          <a:p>
            <a:pPr lvl="1"/>
            <a:endParaRPr lang="en-US" sz="1800" dirty="0" smtClean="0"/>
          </a:p>
        </p:txBody>
      </p:sp>
      <p:pic>
        <p:nvPicPr>
          <p:cNvPr id="5" name="Picture 3" descr="S:\P4\aspect\business_development\Graphics\Logos\Aspect Logo Black Alpha 150x3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2966" y="228600"/>
            <a:ext cx="3069908" cy="729956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OWASP Top Ten (2010 Edition)</a:t>
            </a: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228600" y="480614"/>
          <a:ext cx="8915400" cy="493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Picture 10" descr="owasp-logo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2844" y="4905768"/>
            <a:ext cx="4767262" cy="1146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822700" y="5146675"/>
            <a:ext cx="5207000" cy="369888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>
                <a:hlinkClick r:id="rId10"/>
              </a:rPr>
              <a:t>http://www.owasp.org/index.php/Top_10</a:t>
            </a:r>
            <a:endParaRPr lang="en-US" b="1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A1 – Injection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609600" y="914400"/>
          <a:ext cx="80772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SQL Injection – Illustrated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28600" y="914400"/>
            <a:ext cx="5715000" cy="257968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pPr algn="ctr"/>
            <a:endParaRPr lang="en-US" sz="900"/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 flipH="1">
            <a:off x="4495800" y="2943225"/>
            <a:ext cx="1066800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28600" y="3668713"/>
            <a:ext cx="5715000" cy="2579687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pPr algn="ctr"/>
            <a:endParaRPr lang="en-US" sz="1600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765175" y="5057775"/>
            <a:ext cx="109061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1009650" y="3001963"/>
            <a:ext cx="1588" cy="20558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248" name="AutoShape 8"/>
          <p:cNvSpPr>
            <a:spLocks noChangeArrowheads="1"/>
          </p:cNvSpPr>
          <p:nvPr/>
        </p:nvSpPr>
        <p:spPr bwMode="auto">
          <a:xfrm rot="-318816">
            <a:off x="1311275" y="4887913"/>
            <a:ext cx="139700" cy="342900"/>
          </a:xfrm>
          <a:prstGeom prst="parallelogram">
            <a:avLst>
              <a:gd name="adj" fmla="val 56324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 flipV="1">
            <a:off x="1330325" y="4946650"/>
            <a:ext cx="49213" cy="258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V="1">
            <a:off x="1379538" y="4946650"/>
            <a:ext cx="50800" cy="258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ltGray">
          <a:xfrm rot="16200000" flipH="1">
            <a:off x="889000" y="5230813"/>
            <a:ext cx="1631950" cy="228600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36306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Firewall</a:t>
            </a:r>
          </a:p>
        </p:txBody>
      </p:sp>
      <p:sp>
        <p:nvSpPr>
          <p:cNvPr id="10252" name="AutoShape 12"/>
          <p:cNvSpPr>
            <a:spLocks noChangeArrowheads="1"/>
          </p:cNvSpPr>
          <p:nvPr/>
        </p:nvSpPr>
        <p:spPr bwMode="auto">
          <a:xfrm rot="5400000">
            <a:off x="1609725" y="4935538"/>
            <a:ext cx="668337" cy="153988"/>
          </a:xfrm>
          <a:prstGeom prst="can">
            <a:avLst>
              <a:gd name="adj" fmla="val 36056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1968500" y="5043488"/>
            <a:ext cx="2063750" cy="14287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254" name="Freeform 14"/>
          <p:cNvSpPr>
            <a:spLocks/>
          </p:cNvSpPr>
          <p:nvPr/>
        </p:nvSpPr>
        <p:spPr bwMode="gray">
          <a:xfrm>
            <a:off x="1073150" y="2979738"/>
            <a:ext cx="511175" cy="1927225"/>
          </a:xfrm>
          <a:custGeom>
            <a:avLst/>
            <a:gdLst>
              <a:gd name="T0" fmla="*/ 2147483647 w 479"/>
              <a:gd name="T1" fmla="*/ 0 h 980"/>
              <a:gd name="T2" fmla="*/ 2147483647 w 479"/>
              <a:gd name="T3" fmla="*/ 2147483647 h 980"/>
              <a:gd name="T4" fmla="*/ 2147483647 w 479"/>
              <a:gd name="T5" fmla="*/ 2147483647 h 980"/>
              <a:gd name="T6" fmla="*/ 0 60000 65536"/>
              <a:gd name="T7" fmla="*/ 0 60000 65536"/>
              <a:gd name="T8" fmla="*/ 0 60000 65536"/>
              <a:gd name="T9" fmla="*/ 0 w 479"/>
              <a:gd name="T10" fmla="*/ 0 h 980"/>
              <a:gd name="T11" fmla="*/ 479 w 479"/>
              <a:gd name="T12" fmla="*/ 980 h 9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9" h="980">
                <a:moveTo>
                  <a:pt x="68" y="0"/>
                </a:moveTo>
                <a:cubicBezTo>
                  <a:pt x="33" y="304"/>
                  <a:pt x="0" y="612"/>
                  <a:pt x="68" y="775"/>
                </a:cubicBezTo>
                <a:cubicBezTo>
                  <a:pt x="136" y="938"/>
                  <a:pt x="393" y="937"/>
                  <a:pt x="479" y="980"/>
                </a:cubicBezTo>
              </a:path>
            </a:pathLst>
          </a:custGeom>
          <a:noFill/>
          <a:ln w="101600">
            <a:solidFill>
              <a:srgbClr val="FF0000">
                <a:alpha val="59999"/>
              </a:srgbClr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2989263" y="4414838"/>
            <a:ext cx="0" cy="60166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256" name="AutoShape 16"/>
          <p:cNvSpPr>
            <a:spLocks noChangeArrowheads="1"/>
          </p:cNvSpPr>
          <p:nvPr/>
        </p:nvSpPr>
        <p:spPr bwMode="auto">
          <a:xfrm>
            <a:off x="2801938" y="4356100"/>
            <a:ext cx="388937" cy="515938"/>
          </a:xfrm>
          <a:prstGeom prst="can">
            <a:avLst>
              <a:gd name="adj" fmla="val 33163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ltGray">
          <a:xfrm>
            <a:off x="2368550" y="4489450"/>
            <a:ext cx="1227138" cy="268288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Hardened OS</a:t>
            </a:r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ltGray">
          <a:xfrm>
            <a:off x="2354263" y="4156075"/>
            <a:ext cx="1228725" cy="268288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Web Server</a:t>
            </a:r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ltGray">
          <a:xfrm>
            <a:off x="2354263" y="3813175"/>
            <a:ext cx="1228725" cy="268288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App Server</a:t>
            </a:r>
          </a:p>
        </p:txBody>
      </p:sp>
      <p:sp>
        <p:nvSpPr>
          <p:cNvPr id="10260" name="AutoShape 20"/>
          <p:cNvSpPr>
            <a:spLocks noChangeArrowheads="1"/>
          </p:cNvSpPr>
          <p:nvPr/>
        </p:nvSpPr>
        <p:spPr bwMode="auto">
          <a:xfrm>
            <a:off x="2801938" y="3554413"/>
            <a:ext cx="385762" cy="171450"/>
          </a:xfrm>
          <a:prstGeom prst="can">
            <a:avLst>
              <a:gd name="adj" fmla="val 36056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 flipH="1">
            <a:off x="2995613" y="3233738"/>
            <a:ext cx="1587" cy="388937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ltGray">
          <a:xfrm rot="16200000" flipH="1">
            <a:off x="3292475" y="5203825"/>
            <a:ext cx="1631950" cy="228600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36306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Firewall</a:t>
            </a:r>
          </a:p>
        </p:txBody>
      </p:sp>
      <p:sp>
        <p:nvSpPr>
          <p:cNvPr id="10263" name="AutoShape 23"/>
          <p:cNvSpPr>
            <a:spLocks noChangeArrowheads="1"/>
          </p:cNvSpPr>
          <p:nvPr/>
        </p:nvSpPr>
        <p:spPr bwMode="auto">
          <a:xfrm rot="5400000">
            <a:off x="4012407" y="4933156"/>
            <a:ext cx="666750" cy="150813"/>
          </a:xfrm>
          <a:prstGeom prst="can">
            <a:avLst>
              <a:gd name="adj" fmla="val 36056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 flipV="1">
            <a:off x="4362450" y="5053013"/>
            <a:ext cx="1033463" cy="1587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ltGray">
          <a:xfrm rot="-5400000">
            <a:off x="3846513" y="2063750"/>
            <a:ext cx="1371600" cy="139700"/>
          </a:xfrm>
          <a:prstGeom prst="rect">
            <a:avLst/>
          </a:prstGeom>
          <a:solidFill>
            <a:srgbClr val="6699FF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anchor="ctr">
            <a:flatTx/>
          </a:bodyPr>
          <a:lstStyle/>
          <a:p>
            <a:pPr algn="ctr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Databases</a:t>
            </a:r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ltGray">
          <a:xfrm rot="-5400000">
            <a:off x="4044950" y="2063750"/>
            <a:ext cx="1371600" cy="139700"/>
          </a:xfrm>
          <a:prstGeom prst="rect">
            <a:avLst/>
          </a:prstGeom>
          <a:solidFill>
            <a:srgbClr val="6699FF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anchor="ctr">
            <a:flatTx/>
          </a:bodyPr>
          <a:lstStyle/>
          <a:p>
            <a:pPr algn="ctr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Legacy Systems</a:t>
            </a:r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ltGray">
          <a:xfrm rot="-5400000">
            <a:off x="4243388" y="2063750"/>
            <a:ext cx="1371600" cy="139700"/>
          </a:xfrm>
          <a:prstGeom prst="rect">
            <a:avLst/>
          </a:prstGeom>
          <a:solidFill>
            <a:srgbClr val="6699FF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anchor="ctr">
            <a:flatTx/>
          </a:bodyPr>
          <a:lstStyle/>
          <a:p>
            <a:pPr algn="ctr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Web Services</a:t>
            </a:r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ltGray">
          <a:xfrm rot="-5400000">
            <a:off x="4441825" y="2063750"/>
            <a:ext cx="1371600" cy="139700"/>
          </a:xfrm>
          <a:prstGeom prst="rect">
            <a:avLst/>
          </a:prstGeom>
          <a:solidFill>
            <a:srgbClr val="6699FF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anchor="ctr">
            <a:flatTx/>
          </a:bodyPr>
          <a:lstStyle/>
          <a:p>
            <a:pPr algn="ctr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Directories</a:t>
            </a:r>
          </a:p>
        </p:txBody>
      </p:sp>
      <p:sp>
        <p:nvSpPr>
          <p:cNvPr id="10269" name="Rectangle 29"/>
          <p:cNvSpPr>
            <a:spLocks noChangeArrowheads="1"/>
          </p:cNvSpPr>
          <p:nvPr/>
        </p:nvSpPr>
        <p:spPr bwMode="ltGray">
          <a:xfrm rot="-5400000">
            <a:off x="4641057" y="2064543"/>
            <a:ext cx="1371600" cy="138113"/>
          </a:xfrm>
          <a:prstGeom prst="rect">
            <a:avLst/>
          </a:prstGeom>
          <a:solidFill>
            <a:srgbClr val="6699FF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anchor="ctr">
            <a:flatTx/>
          </a:bodyPr>
          <a:lstStyle/>
          <a:p>
            <a:pPr algn="ctr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Human Resrcs</a:t>
            </a:r>
          </a:p>
        </p:txBody>
      </p:sp>
      <p:sp>
        <p:nvSpPr>
          <p:cNvPr id="10270" name="Rectangle 30"/>
          <p:cNvSpPr>
            <a:spLocks noChangeArrowheads="1"/>
          </p:cNvSpPr>
          <p:nvPr/>
        </p:nvSpPr>
        <p:spPr bwMode="ltGray">
          <a:xfrm rot="-5400000">
            <a:off x="4840288" y="2063750"/>
            <a:ext cx="1371600" cy="139700"/>
          </a:xfrm>
          <a:prstGeom prst="rect">
            <a:avLst/>
          </a:prstGeom>
          <a:solidFill>
            <a:srgbClr val="6699FF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anchor="ctr">
            <a:flatTx/>
          </a:bodyPr>
          <a:lstStyle/>
          <a:p>
            <a:pPr algn="ctr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Billing</a:t>
            </a:r>
          </a:p>
        </p:txBody>
      </p:sp>
      <p:sp>
        <p:nvSpPr>
          <p:cNvPr id="10271" name="Line 31"/>
          <p:cNvSpPr>
            <a:spLocks noChangeShapeType="1"/>
          </p:cNvSpPr>
          <p:nvPr/>
        </p:nvSpPr>
        <p:spPr bwMode="auto">
          <a:xfrm flipH="1">
            <a:off x="5099050" y="2971800"/>
            <a:ext cx="6350" cy="2090738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272" name="Rectangle 32"/>
          <p:cNvSpPr>
            <a:spLocks noChangeArrowheads="1"/>
          </p:cNvSpPr>
          <p:nvPr/>
        </p:nvSpPr>
        <p:spPr bwMode="ltGray">
          <a:xfrm>
            <a:off x="2252663" y="2800350"/>
            <a:ext cx="1455737" cy="260350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>
              <a:rot lat="420000" lon="0" rev="0"/>
            </a:camera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Custom Code</a:t>
            </a:r>
          </a:p>
        </p:txBody>
      </p:sp>
      <p:pic>
        <p:nvPicPr>
          <p:cNvPr id="10273" name="Picture 33" descr="TN_hacker"/>
          <p:cNvPicPr>
            <a:picLocks noChangeAspect="1" noChangeArrowheads="1"/>
          </p:cNvPicPr>
          <p:nvPr/>
        </p:nvPicPr>
        <p:blipFill>
          <a:blip r:embed="rId4" cstate="print">
            <a:lum bright="24000" contrast="42000"/>
          </a:blip>
          <a:srcRect/>
          <a:stretch>
            <a:fillRect/>
          </a:stretch>
        </p:blipFill>
        <p:spPr bwMode="auto">
          <a:xfrm>
            <a:off x="627063" y="1409700"/>
            <a:ext cx="1209675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4" name="Freeform 34"/>
          <p:cNvSpPr>
            <a:spLocks/>
          </p:cNvSpPr>
          <p:nvPr/>
        </p:nvSpPr>
        <p:spPr bwMode="gray">
          <a:xfrm>
            <a:off x="3049588" y="3001963"/>
            <a:ext cx="935037" cy="2041525"/>
          </a:xfrm>
          <a:custGeom>
            <a:avLst/>
            <a:gdLst>
              <a:gd name="T0" fmla="*/ 2147483647 w 876"/>
              <a:gd name="T1" fmla="*/ 0 h 1633"/>
              <a:gd name="T2" fmla="*/ 2147483647 w 876"/>
              <a:gd name="T3" fmla="*/ 2147483647 h 1633"/>
              <a:gd name="T4" fmla="*/ 2147483647 w 876"/>
              <a:gd name="T5" fmla="*/ 2147483647 h 1633"/>
              <a:gd name="T6" fmla="*/ 0 60000 65536"/>
              <a:gd name="T7" fmla="*/ 0 60000 65536"/>
              <a:gd name="T8" fmla="*/ 0 60000 65536"/>
              <a:gd name="T9" fmla="*/ 0 w 876"/>
              <a:gd name="T10" fmla="*/ 0 h 1633"/>
              <a:gd name="T11" fmla="*/ 876 w 876"/>
              <a:gd name="T12" fmla="*/ 1633 h 16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6" h="1633">
                <a:moveTo>
                  <a:pt x="68" y="0"/>
                </a:moveTo>
                <a:cubicBezTo>
                  <a:pt x="78" y="229"/>
                  <a:pt x="0" y="1117"/>
                  <a:pt x="135" y="1375"/>
                </a:cubicBezTo>
                <a:cubicBezTo>
                  <a:pt x="270" y="1633"/>
                  <a:pt x="722" y="1514"/>
                  <a:pt x="876" y="1551"/>
                </a:cubicBezTo>
              </a:path>
            </a:pathLst>
          </a:custGeom>
          <a:noFill/>
          <a:ln w="101600">
            <a:solidFill>
              <a:srgbClr val="FF9900">
                <a:alpha val="59999"/>
              </a:srgbClr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275" name="Freeform 35"/>
          <p:cNvSpPr>
            <a:spLocks/>
          </p:cNvSpPr>
          <p:nvPr/>
        </p:nvSpPr>
        <p:spPr bwMode="gray">
          <a:xfrm flipH="1">
            <a:off x="1968500" y="3001963"/>
            <a:ext cx="955675" cy="2041525"/>
          </a:xfrm>
          <a:custGeom>
            <a:avLst/>
            <a:gdLst>
              <a:gd name="T0" fmla="*/ 2147483647 w 876"/>
              <a:gd name="T1" fmla="*/ 0 h 1633"/>
              <a:gd name="T2" fmla="*/ 2147483647 w 876"/>
              <a:gd name="T3" fmla="*/ 2147483647 h 1633"/>
              <a:gd name="T4" fmla="*/ 2147483647 w 876"/>
              <a:gd name="T5" fmla="*/ 2147483647 h 1633"/>
              <a:gd name="T6" fmla="*/ 0 60000 65536"/>
              <a:gd name="T7" fmla="*/ 0 60000 65536"/>
              <a:gd name="T8" fmla="*/ 0 60000 65536"/>
              <a:gd name="T9" fmla="*/ 0 w 876"/>
              <a:gd name="T10" fmla="*/ 0 h 1633"/>
              <a:gd name="T11" fmla="*/ 876 w 876"/>
              <a:gd name="T12" fmla="*/ 1633 h 16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6" h="1633">
                <a:moveTo>
                  <a:pt x="68" y="0"/>
                </a:moveTo>
                <a:cubicBezTo>
                  <a:pt x="78" y="229"/>
                  <a:pt x="0" y="1117"/>
                  <a:pt x="135" y="1375"/>
                </a:cubicBezTo>
                <a:cubicBezTo>
                  <a:pt x="270" y="1633"/>
                  <a:pt x="722" y="1514"/>
                  <a:pt x="876" y="1551"/>
                </a:cubicBezTo>
              </a:path>
            </a:pathLst>
          </a:custGeom>
          <a:noFill/>
          <a:ln w="101600">
            <a:solidFill>
              <a:srgbClr val="FF0000">
                <a:alpha val="59999"/>
              </a:srgbClr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276" name="Freeform 36"/>
          <p:cNvSpPr>
            <a:spLocks/>
          </p:cNvSpPr>
          <p:nvPr/>
        </p:nvSpPr>
        <p:spPr bwMode="gray">
          <a:xfrm flipH="1">
            <a:off x="4375150" y="3048000"/>
            <a:ext cx="658813" cy="1968500"/>
          </a:xfrm>
          <a:custGeom>
            <a:avLst/>
            <a:gdLst>
              <a:gd name="T0" fmla="*/ 2147483647 w 876"/>
              <a:gd name="T1" fmla="*/ 0 h 1633"/>
              <a:gd name="T2" fmla="*/ 2147483647 w 876"/>
              <a:gd name="T3" fmla="*/ 2147483647 h 1633"/>
              <a:gd name="T4" fmla="*/ 2147483647 w 876"/>
              <a:gd name="T5" fmla="*/ 2147483647 h 1633"/>
              <a:gd name="T6" fmla="*/ 0 60000 65536"/>
              <a:gd name="T7" fmla="*/ 0 60000 65536"/>
              <a:gd name="T8" fmla="*/ 0 60000 65536"/>
              <a:gd name="T9" fmla="*/ 0 w 876"/>
              <a:gd name="T10" fmla="*/ 0 h 1633"/>
              <a:gd name="T11" fmla="*/ 876 w 876"/>
              <a:gd name="T12" fmla="*/ 1633 h 16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6" h="1633">
                <a:moveTo>
                  <a:pt x="68" y="0"/>
                </a:moveTo>
                <a:cubicBezTo>
                  <a:pt x="78" y="229"/>
                  <a:pt x="0" y="1117"/>
                  <a:pt x="135" y="1375"/>
                </a:cubicBezTo>
                <a:cubicBezTo>
                  <a:pt x="270" y="1633"/>
                  <a:pt x="722" y="1514"/>
                  <a:pt x="876" y="1551"/>
                </a:cubicBezTo>
              </a:path>
            </a:pathLst>
          </a:custGeom>
          <a:noFill/>
          <a:ln w="101600">
            <a:solidFill>
              <a:srgbClr val="FF9900">
                <a:alpha val="59999"/>
              </a:srgbClr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277" name="Text Box 37"/>
          <p:cNvSpPr txBox="1">
            <a:spLocks noChangeArrowheads="1"/>
          </p:cNvSpPr>
          <p:nvPr/>
        </p:nvSpPr>
        <p:spPr bwMode="white">
          <a:xfrm>
            <a:off x="576263" y="2355850"/>
            <a:ext cx="12604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APPLICATION</a:t>
            </a:r>
            <a:br>
              <a:rPr lang="en-US" sz="1000">
                <a:solidFill>
                  <a:schemeClr val="bg1"/>
                </a:solidFill>
              </a:rPr>
            </a:br>
            <a:r>
              <a:rPr lang="en-US" sz="1000">
                <a:solidFill>
                  <a:schemeClr val="bg1"/>
                </a:solidFill>
              </a:rPr>
              <a:t>ATTACK</a:t>
            </a:r>
          </a:p>
        </p:txBody>
      </p:sp>
      <p:sp>
        <p:nvSpPr>
          <p:cNvPr id="10278" name="Text Box 38"/>
          <p:cNvSpPr txBox="1">
            <a:spLocks noChangeArrowheads="1"/>
          </p:cNvSpPr>
          <p:nvPr/>
        </p:nvSpPr>
        <p:spPr bwMode="auto">
          <a:xfrm rot="-5400000">
            <a:off x="-129381" y="4866482"/>
            <a:ext cx="10556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/>
              <a:t>Network Layer</a:t>
            </a:r>
          </a:p>
        </p:txBody>
      </p:sp>
      <p:sp>
        <p:nvSpPr>
          <p:cNvPr id="10279" name="Text Box 39"/>
          <p:cNvSpPr txBox="1">
            <a:spLocks noChangeArrowheads="1"/>
          </p:cNvSpPr>
          <p:nvPr/>
        </p:nvSpPr>
        <p:spPr bwMode="auto">
          <a:xfrm rot="-5400000">
            <a:off x="-223044" y="2108994"/>
            <a:ext cx="12461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/>
              <a:t>Application Layer</a:t>
            </a:r>
          </a:p>
        </p:txBody>
      </p:sp>
      <p:sp>
        <p:nvSpPr>
          <p:cNvPr id="10280" name="Rectangle 40"/>
          <p:cNvSpPr>
            <a:spLocks noChangeArrowheads="1"/>
          </p:cNvSpPr>
          <p:nvPr/>
        </p:nvSpPr>
        <p:spPr bwMode="ltGray">
          <a:xfrm rot="-5400000">
            <a:off x="1674019" y="2043906"/>
            <a:ext cx="1316038" cy="123825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Accounts</a:t>
            </a:r>
          </a:p>
        </p:txBody>
      </p:sp>
      <p:sp>
        <p:nvSpPr>
          <p:cNvPr id="10281" name="Rectangle 41"/>
          <p:cNvSpPr>
            <a:spLocks noChangeArrowheads="1"/>
          </p:cNvSpPr>
          <p:nvPr/>
        </p:nvSpPr>
        <p:spPr bwMode="ltGray">
          <a:xfrm rot="-5400000">
            <a:off x="1857375" y="2043113"/>
            <a:ext cx="1316038" cy="125412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Finance</a:t>
            </a:r>
          </a:p>
        </p:txBody>
      </p:sp>
      <p:sp>
        <p:nvSpPr>
          <p:cNvPr id="10282" name="Rectangle 42"/>
          <p:cNvSpPr>
            <a:spLocks noChangeArrowheads="1"/>
          </p:cNvSpPr>
          <p:nvPr/>
        </p:nvSpPr>
        <p:spPr bwMode="ltGray">
          <a:xfrm rot="-5400000">
            <a:off x="2053432" y="2043906"/>
            <a:ext cx="1316038" cy="123825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Administration</a:t>
            </a:r>
          </a:p>
        </p:txBody>
      </p:sp>
      <p:sp>
        <p:nvSpPr>
          <p:cNvPr id="10283" name="Rectangle 43"/>
          <p:cNvSpPr>
            <a:spLocks noChangeArrowheads="1"/>
          </p:cNvSpPr>
          <p:nvPr/>
        </p:nvSpPr>
        <p:spPr bwMode="ltGray">
          <a:xfrm rot="-5400000">
            <a:off x="2232025" y="2043113"/>
            <a:ext cx="1316038" cy="125412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Transactions</a:t>
            </a:r>
          </a:p>
        </p:txBody>
      </p:sp>
      <p:sp>
        <p:nvSpPr>
          <p:cNvPr id="10284" name="Rectangle 44"/>
          <p:cNvSpPr>
            <a:spLocks noChangeArrowheads="1"/>
          </p:cNvSpPr>
          <p:nvPr/>
        </p:nvSpPr>
        <p:spPr bwMode="ltGray">
          <a:xfrm rot="-5400000">
            <a:off x="2428082" y="2043906"/>
            <a:ext cx="1316038" cy="123825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Communication</a:t>
            </a:r>
          </a:p>
        </p:txBody>
      </p:sp>
      <p:sp>
        <p:nvSpPr>
          <p:cNvPr id="10285" name="Rectangle 45"/>
          <p:cNvSpPr>
            <a:spLocks noChangeArrowheads="1"/>
          </p:cNvSpPr>
          <p:nvPr/>
        </p:nvSpPr>
        <p:spPr bwMode="ltGray">
          <a:xfrm rot="-5400000">
            <a:off x="2604294" y="2043906"/>
            <a:ext cx="1316038" cy="123825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Knowledge Mgmt</a:t>
            </a:r>
          </a:p>
        </p:txBody>
      </p:sp>
      <p:sp>
        <p:nvSpPr>
          <p:cNvPr id="10286" name="Rectangle 46"/>
          <p:cNvSpPr>
            <a:spLocks noChangeArrowheads="1"/>
          </p:cNvSpPr>
          <p:nvPr/>
        </p:nvSpPr>
        <p:spPr bwMode="ltGray">
          <a:xfrm rot="-5400000">
            <a:off x="2788444" y="2043906"/>
            <a:ext cx="1316038" cy="123825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E-Commerce</a:t>
            </a:r>
          </a:p>
        </p:txBody>
      </p:sp>
      <p:sp>
        <p:nvSpPr>
          <p:cNvPr id="10287" name="Rectangle 47"/>
          <p:cNvSpPr>
            <a:spLocks noChangeArrowheads="1"/>
          </p:cNvSpPr>
          <p:nvPr/>
        </p:nvSpPr>
        <p:spPr bwMode="ltGray">
          <a:xfrm rot="-5400000">
            <a:off x="2974182" y="2043906"/>
            <a:ext cx="1316038" cy="123825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</a:rPr>
              <a:t>Bus. Functions</a:t>
            </a:r>
          </a:p>
        </p:txBody>
      </p:sp>
      <p:sp>
        <p:nvSpPr>
          <p:cNvPr id="7233584" name="Rectangle 48"/>
          <p:cNvSpPr>
            <a:spLocks noChangeArrowheads="1"/>
          </p:cNvSpPr>
          <p:nvPr/>
        </p:nvSpPr>
        <p:spPr bwMode="auto">
          <a:xfrm>
            <a:off x="609600" y="1981200"/>
            <a:ext cx="838200" cy="950913"/>
          </a:xfrm>
          <a:prstGeom prst="rect">
            <a:avLst/>
          </a:prstGeom>
          <a:solidFill>
            <a:srgbClr val="EFEFFF"/>
          </a:solidFill>
          <a:ln w="38100" cmpd="dbl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400" b="0" dirty="0">
                <a:latin typeface="Arial Narrow" pitchFamily="34" charset="0"/>
                <a:sym typeface="Wingdings" pitchFamily="2" charset="2"/>
              </a:rPr>
              <a:t>HTTP request</a:t>
            </a:r>
            <a:r>
              <a:rPr lang="en-US" sz="2400" dirty="0">
                <a:sym typeface="Wingdings" pitchFamily="2" charset="2"/>
              </a:rPr>
              <a:t></a:t>
            </a:r>
          </a:p>
        </p:txBody>
      </p:sp>
      <p:sp>
        <p:nvSpPr>
          <p:cNvPr id="7233585" name="Rectangle 49"/>
          <p:cNvSpPr>
            <a:spLocks noChangeArrowheads="1"/>
          </p:cNvSpPr>
          <p:nvPr/>
        </p:nvSpPr>
        <p:spPr bwMode="auto">
          <a:xfrm>
            <a:off x="2819400" y="1944688"/>
            <a:ext cx="838200" cy="950912"/>
          </a:xfrm>
          <a:prstGeom prst="rect">
            <a:avLst/>
          </a:prstGeom>
          <a:solidFill>
            <a:srgbClr val="EFEFFF"/>
          </a:solidFill>
          <a:ln w="38100" cmpd="dbl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400" b="0">
                <a:latin typeface="Arial Narrow" pitchFamily="34" charset="0"/>
                <a:sym typeface="Wingdings" pitchFamily="2" charset="2"/>
              </a:rPr>
              <a:t>SQL query</a:t>
            </a:r>
            <a:r>
              <a:rPr lang="en-US" sz="2400">
                <a:sym typeface="Wingdings" pitchFamily="2" charset="2"/>
              </a:rPr>
              <a:t></a:t>
            </a:r>
          </a:p>
        </p:txBody>
      </p:sp>
      <p:sp>
        <p:nvSpPr>
          <p:cNvPr id="7233586" name="Rectangle 50"/>
          <p:cNvSpPr>
            <a:spLocks noChangeArrowheads="1"/>
          </p:cNvSpPr>
          <p:nvPr/>
        </p:nvSpPr>
        <p:spPr bwMode="auto">
          <a:xfrm>
            <a:off x="4648200" y="1868488"/>
            <a:ext cx="838200" cy="950912"/>
          </a:xfrm>
          <a:prstGeom prst="rect">
            <a:avLst/>
          </a:prstGeom>
          <a:solidFill>
            <a:srgbClr val="EFEFFF"/>
          </a:solidFill>
          <a:ln w="38100" cmpd="dbl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400" b="0">
                <a:latin typeface="Arial Narrow" pitchFamily="34" charset="0"/>
                <a:sym typeface="Wingdings" pitchFamily="2" charset="2"/>
              </a:rPr>
              <a:t>DB Table </a:t>
            </a:r>
            <a:r>
              <a:rPr lang="en-US" sz="1400">
                <a:sym typeface="Webdings" pitchFamily="18" charset="2"/>
              </a:rPr>
              <a:t></a:t>
            </a:r>
            <a:r>
              <a:rPr lang="en-US" sz="1400">
                <a:sym typeface="Wingdings" pitchFamily="2" charset="2"/>
              </a:rPr>
              <a:t> </a:t>
            </a:r>
          </a:p>
          <a:p>
            <a:pPr algn="ctr"/>
            <a:r>
              <a:rPr lang="en-US">
                <a:sym typeface="Wingdings" pitchFamily="2" charset="2"/>
              </a:rPr>
              <a:t></a:t>
            </a:r>
          </a:p>
        </p:txBody>
      </p:sp>
      <p:sp>
        <p:nvSpPr>
          <p:cNvPr id="7233587" name="Rectangle 51"/>
          <p:cNvSpPr>
            <a:spLocks noChangeArrowheads="1"/>
          </p:cNvSpPr>
          <p:nvPr/>
        </p:nvSpPr>
        <p:spPr bwMode="auto">
          <a:xfrm>
            <a:off x="2438400" y="1905000"/>
            <a:ext cx="838200" cy="950913"/>
          </a:xfrm>
          <a:prstGeom prst="rect">
            <a:avLst/>
          </a:prstGeom>
          <a:solidFill>
            <a:srgbClr val="EFEFFF"/>
          </a:solidFill>
          <a:ln w="38100" cmpd="dbl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400" b="0">
                <a:latin typeface="Arial Narrow" pitchFamily="34" charset="0"/>
                <a:sym typeface="Wingdings" pitchFamily="2" charset="2"/>
              </a:rPr>
              <a:t>HTTP response </a:t>
            </a:r>
            <a:r>
              <a:rPr lang="en-US" sz="1400">
                <a:sym typeface="Webdings" pitchFamily="18" charset="2"/>
              </a:rPr>
              <a:t></a:t>
            </a:r>
            <a:r>
              <a:rPr lang="en-US" sz="1400">
                <a:sym typeface="Wingdings" pitchFamily="2" charset="2"/>
              </a:rPr>
              <a:t> </a:t>
            </a:r>
          </a:p>
          <a:p>
            <a:pPr algn="ctr"/>
            <a:r>
              <a:rPr lang="en-US">
                <a:sym typeface="Wingdings" pitchFamily="2" charset="2"/>
              </a:rPr>
              <a:t></a:t>
            </a:r>
          </a:p>
        </p:txBody>
      </p:sp>
      <p:sp>
        <p:nvSpPr>
          <p:cNvPr id="7233588" name="Rectangle 52"/>
          <p:cNvSpPr>
            <a:spLocks noChangeArrowheads="1"/>
          </p:cNvSpPr>
          <p:nvPr/>
        </p:nvSpPr>
        <p:spPr bwMode="auto">
          <a:xfrm>
            <a:off x="6345238" y="1219200"/>
            <a:ext cx="2422525" cy="11461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Courier New" pitchFamily="49" charset="0"/>
              </a:rPr>
              <a:t>"SELECT * FROM accounts WHERE acct=‘</a:t>
            </a:r>
            <a:r>
              <a:rPr lang="en-US">
                <a:solidFill>
                  <a:srgbClr val="FF0000"/>
                </a:solidFill>
                <a:latin typeface="Courier New" pitchFamily="49" charset="0"/>
              </a:rPr>
              <a:t>’ OR 1=1--</a:t>
            </a:r>
            <a:r>
              <a:rPr lang="en-US">
                <a:latin typeface="Courier New" pitchFamily="49" charset="0"/>
              </a:rPr>
              <a:t>’"</a:t>
            </a:r>
          </a:p>
        </p:txBody>
      </p:sp>
      <p:sp>
        <p:nvSpPr>
          <p:cNvPr id="7233589" name="Text Box 53"/>
          <p:cNvSpPr txBox="1">
            <a:spLocks noChangeArrowheads="1"/>
          </p:cNvSpPr>
          <p:nvPr/>
        </p:nvSpPr>
        <p:spPr bwMode="auto">
          <a:xfrm>
            <a:off x="6019800" y="2819400"/>
            <a:ext cx="3124200" cy="685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/>
              <a:t>1. Application presents a form to the attacker</a:t>
            </a:r>
          </a:p>
        </p:txBody>
      </p:sp>
      <p:sp>
        <p:nvSpPr>
          <p:cNvPr id="7233590" name="Text Box 54"/>
          <p:cNvSpPr txBox="1">
            <a:spLocks noChangeArrowheads="1"/>
          </p:cNvSpPr>
          <p:nvPr/>
        </p:nvSpPr>
        <p:spPr bwMode="auto">
          <a:xfrm>
            <a:off x="6019800" y="3362325"/>
            <a:ext cx="3124200" cy="685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/>
              <a:t>2. Attacker sends an attack in the form data</a:t>
            </a:r>
          </a:p>
        </p:txBody>
      </p:sp>
      <p:sp>
        <p:nvSpPr>
          <p:cNvPr id="7233591" name="Text Box 55"/>
          <p:cNvSpPr txBox="1">
            <a:spLocks noChangeArrowheads="1"/>
          </p:cNvSpPr>
          <p:nvPr/>
        </p:nvSpPr>
        <p:spPr bwMode="auto">
          <a:xfrm>
            <a:off x="6019800" y="3914775"/>
            <a:ext cx="3124200" cy="685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/>
              <a:t>3. Application forwards attack to the database in a SQL query</a:t>
            </a:r>
          </a:p>
        </p:txBody>
      </p:sp>
      <p:sp>
        <p:nvSpPr>
          <p:cNvPr id="7233592" name="Rectangle 56"/>
          <p:cNvSpPr>
            <a:spLocks noChangeArrowheads="1"/>
          </p:cNvSpPr>
          <p:nvPr/>
        </p:nvSpPr>
        <p:spPr bwMode="auto">
          <a:xfrm>
            <a:off x="6019800" y="1371600"/>
            <a:ext cx="2963863" cy="13747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400" b="1" dirty="0">
                <a:latin typeface="Courier New" pitchFamily="49" charset="0"/>
              </a:rPr>
              <a:t>Account Summary</a:t>
            </a:r>
          </a:p>
          <a:p>
            <a:pPr algn="ctr"/>
            <a:endParaRPr lang="en-US" sz="1400" b="1" dirty="0">
              <a:latin typeface="Courier New" pitchFamily="49" charset="0"/>
            </a:endParaRPr>
          </a:p>
          <a:p>
            <a:pPr algn="ctr"/>
            <a:r>
              <a:rPr lang="en-US" sz="1400" b="1" dirty="0">
                <a:latin typeface="Courier New" pitchFamily="49" charset="0"/>
              </a:rPr>
              <a:t>Acct:5424-6066-2134-4334</a:t>
            </a:r>
          </a:p>
          <a:p>
            <a:pPr algn="ctr"/>
            <a:r>
              <a:rPr lang="en-US" sz="1400" b="1" dirty="0">
                <a:latin typeface="Courier New" pitchFamily="49" charset="0"/>
              </a:rPr>
              <a:t>Acct:4128-7574-3921-0192</a:t>
            </a:r>
          </a:p>
          <a:p>
            <a:pPr algn="ctr"/>
            <a:r>
              <a:rPr lang="en-US" sz="1400" b="1" dirty="0">
                <a:latin typeface="Courier New" pitchFamily="49" charset="0"/>
              </a:rPr>
              <a:t>Acct:5424-9383-2039-4029</a:t>
            </a:r>
          </a:p>
          <a:p>
            <a:pPr algn="ctr"/>
            <a:r>
              <a:rPr lang="en-US" sz="1400" b="1" dirty="0">
                <a:latin typeface="Courier New" pitchFamily="49" charset="0"/>
              </a:rPr>
              <a:t>Acct:4128-0004-1234-0293</a:t>
            </a:r>
          </a:p>
        </p:txBody>
      </p:sp>
      <p:sp>
        <p:nvSpPr>
          <p:cNvPr id="7233593" name="Text Box 57"/>
          <p:cNvSpPr txBox="1">
            <a:spLocks noChangeArrowheads="1"/>
          </p:cNvSpPr>
          <p:nvPr/>
        </p:nvSpPr>
        <p:spPr bwMode="auto">
          <a:xfrm>
            <a:off x="6019800" y="4495800"/>
            <a:ext cx="3124200" cy="685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 dirty="0"/>
              <a:t>4. Database runs query containing attack and sends encrypted results back to application</a:t>
            </a:r>
          </a:p>
        </p:txBody>
      </p:sp>
      <p:sp>
        <p:nvSpPr>
          <p:cNvPr id="7233594" name="Text Box 58"/>
          <p:cNvSpPr txBox="1">
            <a:spLocks noChangeArrowheads="1"/>
          </p:cNvSpPr>
          <p:nvPr/>
        </p:nvSpPr>
        <p:spPr bwMode="auto">
          <a:xfrm>
            <a:off x="6019800" y="5334000"/>
            <a:ext cx="3124200" cy="685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 dirty="0"/>
              <a:t>5. Application decrypts data as normal and sends results to the user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6248400" y="1219200"/>
            <a:ext cx="2613025" cy="1287463"/>
            <a:chOff x="5424" y="3360"/>
            <a:chExt cx="1646" cy="811"/>
          </a:xfrm>
        </p:grpSpPr>
        <p:pic>
          <p:nvPicPr>
            <p:cNvPr id="10304" name="Picture 6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24" y="3360"/>
              <a:ext cx="1646" cy="8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0305" name="Text Box 61"/>
            <p:cNvSpPr txBox="1">
              <a:spLocks noChangeArrowheads="1"/>
            </p:cNvSpPr>
            <p:nvPr/>
          </p:nvSpPr>
          <p:spPr bwMode="auto">
            <a:xfrm>
              <a:off x="5483" y="3504"/>
              <a:ext cx="501" cy="162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45720" rIns="45720">
              <a:spAutoFit/>
            </a:bodyPr>
            <a:lstStyle/>
            <a:p>
              <a:pPr algn="r"/>
              <a:r>
                <a:rPr lang="en-US" sz="1200"/>
                <a:t>Account: </a:t>
              </a:r>
            </a:p>
          </p:txBody>
        </p:sp>
        <p:sp>
          <p:nvSpPr>
            <p:cNvPr id="10306" name="Text Box 62"/>
            <p:cNvSpPr txBox="1">
              <a:spLocks noChangeArrowheads="1"/>
            </p:cNvSpPr>
            <p:nvPr/>
          </p:nvSpPr>
          <p:spPr bwMode="auto">
            <a:xfrm>
              <a:off x="5472" y="3678"/>
              <a:ext cx="508" cy="162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45720" rIns="45720">
              <a:spAutoFit/>
            </a:bodyPr>
            <a:lstStyle/>
            <a:p>
              <a:pPr algn="r"/>
              <a:r>
                <a:rPr lang="en-US" sz="1200"/>
                <a:t>       SKU: </a:t>
              </a:r>
            </a:p>
          </p:txBody>
        </p:sp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6324600" y="1219200"/>
            <a:ext cx="2492375" cy="1463675"/>
            <a:chOff x="5184" y="2448"/>
            <a:chExt cx="1570" cy="922"/>
          </a:xfrm>
        </p:grpSpPr>
        <p:pic>
          <p:nvPicPr>
            <p:cNvPr id="10301" name="Picture 6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184" y="2448"/>
              <a:ext cx="1570" cy="9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0302" name="Text Box 65"/>
            <p:cNvSpPr txBox="1">
              <a:spLocks noChangeArrowheads="1"/>
            </p:cNvSpPr>
            <p:nvPr/>
          </p:nvSpPr>
          <p:spPr bwMode="auto">
            <a:xfrm>
              <a:off x="5204" y="2605"/>
              <a:ext cx="501" cy="162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45720" rIns="45720">
              <a:spAutoFit/>
            </a:bodyPr>
            <a:lstStyle/>
            <a:p>
              <a:pPr algn="r"/>
              <a:r>
                <a:rPr lang="en-US" sz="1200"/>
                <a:t>Account: </a:t>
              </a:r>
            </a:p>
          </p:txBody>
        </p:sp>
        <p:sp>
          <p:nvSpPr>
            <p:cNvPr id="10303" name="Text Box 66"/>
            <p:cNvSpPr txBox="1">
              <a:spLocks noChangeArrowheads="1"/>
            </p:cNvSpPr>
            <p:nvPr/>
          </p:nvSpPr>
          <p:spPr bwMode="auto">
            <a:xfrm>
              <a:off x="5193" y="2779"/>
              <a:ext cx="508" cy="162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45720" rIns="45720">
              <a:spAutoFit/>
            </a:bodyPr>
            <a:lstStyle/>
            <a:p>
              <a:pPr algn="r"/>
              <a:r>
                <a:rPr lang="en-US" sz="1200"/>
                <a:t>       SKU: </a:t>
              </a: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3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23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0.00671 C -0.00191 0.04445 -0.00851 0.2375 0.00885 0.30093 C 0.02622 0.36435 0.06892 0.37153 0.10035 0.37431 C 0.13177 0.37709 0.17899 0.38218 0.19705 0.31783 C 0.21493 0.25347 0.20694 0.04259 0.20885 -0.0125 " pathEditMode="relative" rAng="0" ptsTypes="aaaaa">
                                      <p:cBhvr>
                                        <p:cTn id="17" dur="3000" fill="hold"/>
                                        <p:tgtEl>
                                          <p:spTgt spid="72335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" y="19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23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233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23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23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23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486 C 0.00086 0.04583 -0.00799 0.23773 0.00885 0.30092 C 0.02569 0.36412 0.06892 0.37153 0.10034 0.3743 C 0.13177 0.37708 0.17899 0.38217 0.19705 0.31782 C 0.2151 0.25347 0.20711 0.04259 0.20902 -0.0125 " pathEditMode="relative" rAng="0" ptsTypes="aaaaa">
                                      <p:cBhvr>
                                        <p:cTn id="42" dur="3000" fill="hold"/>
                                        <p:tgtEl>
                                          <p:spTgt spid="72335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23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233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23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23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0.00625 C 0.00225 0.05532 0.02031 0.23564 0.00885 0.30092 C -0.00261 0.3662 -0.03611 0.39236 -0.06789 0.39722 C -0.09966 0.40208 -0.16007 0.39444 -0.18143 0.32963 C -0.20278 0.26481 -0.19341 0.06203 -0.19584 0.00856 " pathEditMode="relative" rAng="0" ptsTypes="aaaaa">
                                      <p:cBhvr>
                                        <p:cTn id="61" dur="3000" fill="hold"/>
                                        <p:tgtEl>
                                          <p:spTgt spid="72335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" y="1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2335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2335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23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23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0.02847 C -0.00104 0.07407 0.01962 0.23958 0.00885 0.30092 C -0.00191 0.36227 -0.03611 0.39236 -0.06788 0.39722 C -0.09965 0.40208 -0.16007 0.39444 -0.18142 0.32963 C -0.20278 0.26481 -0.1934 0.06203 -0.19583 0.00856 " pathEditMode="relative" rAng="0" ptsTypes="aaaaa">
                                      <p:cBhvr>
                                        <p:cTn id="78" dur="3000" fill="hold"/>
                                        <p:tgtEl>
                                          <p:spTgt spid="72335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" y="1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3584" grpId="0" animBg="1"/>
      <p:bldP spid="7233585" grpId="0" animBg="1"/>
      <p:bldP spid="7233585" grpId="1" animBg="1"/>
      <p:bldP spid="7233586" grpId="0" animBg="1"/>
      <p:bldP spid="7233586" grpId="1" animBg="1"/>
      <p:bldP spid="7233588" grpId="0" animBg="1"/>
      <p:bldP spid="7233588" grpId="1" animBg="1"/>
      <p:bldP spid="7233590" grpId="0"/>
      <p:bldP spid="7233591" grpId="0"/>
      <p:bldP spid="7233592" grpId="0" animBg="1"/>
      <p:bldP spid="7233593" grpId="0"/>
      <p:bldP spid="72335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A1 – Avoiding Injection Flaws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Recommendations</a:t>
            </a:r>
          </a:p>
          <a:p>
            <a:pPr marL="688975" lvl="1" indent="-342900">
              <a:buFont typeface="+mj-lt"/>
              <a:buAutoNum type="arabicPeriod"/>
            </a:pPr>
            <a:r>
              <a:rPr lang="en-US" sz="2000" dirty="0" smtClean="0"/>
              <a:t>Avoid the interpreter entirely, or</a:t>
            </a:r>
          </a:p>
          <a:p>
            <a:pPr marL="688975" lvl="1" indent="-342900">
              <a:buFont typeface="+mj-lt"/>
              <a:buAutoNum type="arabicPeriod"/>
            </a:pPr>
            <a:r>
              <a:rPr lang="en-US" sz="2000" dirty="0" smtClean="0"/>
              <a:t>Use an interface that supports bind variables (e.g., prepared statements, or stored procedures),</a:t>
            </a:r>
          </a:p>
          <a:p>
            <a:pPr marL="1035050" lvl="2" indent="-342900"/>
            <a:r>
              <a:rPr lang="en-US" sz="1800" dirty="0" smtClean="0"/>
              <a:t>Bind variables allow the interpreter to distinguish between code and data</a:t>
            </a:r>
          </a:p>
          <a:p>
            <a:pPr marL="688975" lvl="1" indent="-342900">
              <a:buFont typeface="+mj-lt"/>
              <a:buAutoNum type="arabicPeriod"/>
            </a:pPr>
            <a:r>
              <a:rPr lang="en-US" sz="2000" dirty="0" smtClean="0"/>
              <a:t>Encode all user input before passing it to the interpreter</a:t>
            </a:r>
          </a:p>
          <a:p>
            <a:pPr marL="688975" lvl="1" indent="-342900"/>
            <a:r>
              <a:rPr lang="en-US" sz="2000" dirty="0" smtClean="0"/>
              <a:t>Always perform ‘white </a:t>
            </a:r>
            <a:r>
              <a:rPr lang="en-US" sz="2000" dirty="0" err="1" smtClean="0"/>
              <a:t>list’</a:t>
            </a:r>
            <a:r>
              <a:rPr lang="en-US" sz="2000" dirty="0" smtClean="0"/>
              <a:t> input validation on all user supplied input</a:t>
            </a:r>
          </a:p>
          <a:p>
            <a:pPr marL="688975" lvl="1" indent="-342900"/>
            <a:r>
              <a:rPr lang="en-US" sz="2000" dirty="0" smtClean="0"/>
              <a:t>Always minimize database privileges to reduce the impact of a flaw</a:t>
            </a:r>
          </a:p>
          <a:p>
            <a:pPr marL="1089025" lvl="2" indent="-342900"/>
            <a:endParaRPr lang="en-US" sz="1000" dirty="0" smtClean="0"/>
          </a:p>
          <a:p>
            <a:pPr eaLnBrk="1" hangingPunct="1"/>
            <a:r>
              <a:rPr lang="en-US" sz="2400" dirty="0" smtClean="0"/>
              <a:t>References</a:t>
            </a:r>
          </a:p>
          <a:p>
            <a:pPr lvl="1" eaLnBrk="1" hangingPunct="1"/>
            <a:r>
              <a:rPr lang="en-US" sz="2000" dirty="0" smtClean="0"/>
              <a:t>For more details, read the new </a:t>
            </a:r>
            <a:r>
              <a:rPr lang="en-US" sz="1400" dirty="0" smtClean="0">
                <a:hlinkClick r:id="rId3"/>
              </a:rPr>
              <a:t>http://www.owasp.org/index.php/SQL_Injection_Prevention_Cheat_Sheet</a:t>
            </a:r>
            <a:r>
              <a:rPr lang="en-US" sz="1400" dirty="0" smtClean="0"/>
              <a:t> </a:t>
            </a:r>
          </a:p>
          <a:p>
            <a:endParaRPr lang="en-US" sz="24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A2 – Cross-Site Scripting (XSS)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457200" y="9144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CO" val="OMIT"/>
  <p:tag name="04/19/2010" val="LastModifie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TYTAG" val="EmptyTag"/>
  <p:tag name="11/13/2009" val="LastModifie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1/13/2009" val="LastModifie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DAY" val="INCLUDE"/>
  <p:tag name="04/19/2010" val="LastModifie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1/13/2009" val="LastModifie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1/13/2009" val="LastModifie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9/2010" val="LastModifie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1/13/2009" val="LastModifie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1/13/2009" val="LastModifie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1/13/2009" val="LastModifie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TYTAG" val="EmptyTag"/>
  <p:tag name="2DAY" val="INCLUDE"/>
  <p:tag name="11/13/2009" val="LastModifie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6/2010" val="LastModifie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NWEB" val="TOPICEXCLUDE"/>
  <p:tag name="VANGUARD" val="OMIT"/>
  <p:tag name="11/13/2009" val="LastModifie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DAY" val="INCLUDE"/>
  <p:tag name="11/13/2009" val="LastModified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NWEB" val="TOPICEXCLUDE"/>
  <p:tag name="VANGUARD" val="OMIT"/>
  <p:tag name="04/19/2010" val="LastModifie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9/2010" val="LastModifie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9/2010" val="LastModified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9/2010" val="LastModifie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9/2010" val="LastModifie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2/04/2007" val="LastModified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9/2010" val="LastModified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9/2010" val="LastModifie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6/2010" val="LastModified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9/2010" val="LastModifie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9/2010" val="LastModified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2/26/2007" val="LastModified"/>
  <p:tag name="4DAY" val="INCLUD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2/26/2007" val="LastModified"/>
  <p:tag name="4DAY" val="INCLUD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9/2010" val="LastModified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1/14/2008" val="LastModified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SAPI" val="TOPIC"/>
  <p:tag name="11/13/2009" val="LastModified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9/2010" val="LastModifie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6/2010" val="LastModifie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TYTAG" val="EmptyTag"/>
  <p:tag name="04/16/2010" val="LastModifie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1/13/2009" val="LastModifie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TYTAG" val="EmptyTag"/>
  <p:tag name="11/13/2009" val="LastModifie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9/2010" val="LastModifie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1/13/2009" val="LastModified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7651</TotalTime>
  <Words>3695</Words>
  <Application>Microsoft Office PowerPoint</Application>
  <PresentationFormat>On-screen Show (4:3)</PresentationFormat>
  <Paragraphs>714</Paragraphs>
  <Slides>41</Slides>
  <Notes>30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Default Design</vt:lpstr>
      <vt:lpstr>Image</vt:lpstr>
      <vt:lpstr>OWASP Top 10 – 2010 The Top 10 Most Critical Web Application Security Risks   Dave Wichers COO, Aspect Security OWASP Board Member  dave.wichers@aspectsecurity.com dave.wichers@owasp.org </vt:lpstr>
      <vt:lpstr>What’s Changed?</vt:lpstr>
      <vt:lpstr>Mapping from 2007 to 2010 Top 10</vt:lpstr>
      <vt:lpstr>OWASP Top 10 Risk Rating Methodology</vt:lpstr>
      <vt:lpstr>OWASP Top Ten (2010 Edition)</vt:lpstr>
      <vt:lpstr>A1 – Injection</vt:lpstr>
      <vt:lpstr>SQL Injection – Illustrated</vt:lpstr>
      <vt:lpstr>A1 – Avoiding Injection Flaws</vt:lpstr>
      <vt:lpstr>A2 – Cross-Site Scripting (XSS)</vt:lpstr>
      <vt:lpstr>Cross-Site Scripting Illustrated</vt:lpstr>
      <vt:lpstr>A2 – Avoiding XSS Flaws</vt:lpstr>
      <vt:lpstr>Safe Escaping Schemes in Various HTML Execution Contexts</vt:lpstr>
      <vt:lpstr>A3 – Broken Authentication and Session Management</vt:lpstr>
      <vt:lpstr>Broken Authentication Illustrated</vt:lpstr>
      <vt:lpstr>A3 – Avoiding Broken Authentication and Session Management</vt:lpstr>
      <vt:lpstr>A4 – Insecure Direct Object References</vt:lpstr>
      <vt:lpstr>Insecure Direct Object References Illustrated</vt:lpstr>
      <vt:lpstr>A4 – Avoiding Insecure Direct Object References</vt:lpstr>
      <vt:lpstr>A5 – Cross Site Request Forgery (CSRF)</vt:lpstr>
      <vt:lpstr>CSRF Vulnerability Pattern</vt:lpstr>
      <vt:lpstr>CSRF Illustrated</vt:lpstr>
      <vt:lpstr>A5 – Avoiding CSRF Flaws</vt:lpstr>
      <vt:lpstr>A6 – Security Misconfiguration</vt:lpstr>
      <vt:lpstr>Security Misconfiguration Illustrated</vt:lpstr>
      <vt:lpstr>A6 – Avoiding Security Misconfiguration</vt:lpstr>
      <vt:lpstr>A7 – Insecure Cryptographic Storage</vt:lpstr>
      <vt:lpstr>Insecure Cryptographic Storage Illustrated</vt:lpstr>
      <vt:lpstr>A7 – Avoiding Insecure Cryptographic Storage</vt:lpstr>
      <vt:lpstr>A8 – Failure to Restrict URL Access</vt:lpstr>
      <vt:lpstr>Failure to Restrict URL Access Illustrated</vt:lpstr>
      <vt:lpstr>A8 – Avoiding URL Access Control Flaws</vt:lpstr>
      <vt:lpstr>A9 – Insufficient Transport Layer Protection</vt:lpstr>
      <vt:lpstr>Insufficient Transport Layer Protection Illustrated</vt:lpstr>
      <vt:lpstr>A9 – Avoiding Insufficient Transport Layer Protection</vt:lpstr>
      <vt:lpstr>A10 – Unvalidated Redirects and Forwards</vt:lpstr>
      <vt:lpstr>Unvalidated Redirect Illustrated</vt:lpstr>
      <vt:lpstr>Unvalidated Forward Illustrated</vt:lpstr>
      <vt:lpstr>A10 – Avoiding Unvalidated Redirects and Forwards</vt:lpstr>
      <vt:lpstr>Summary: How do you address these problems?</vt:lpstr>
      <vt:lpstr>OWASP (ESAPI)</vt:lpstr>
      <vt:lpstr>Acknowledgements</vt:lpstr>
    </vt:vector>
  </TitlesOfParts>
  <Company>The OWASP Foundation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OWASP AppSec 2009 Presentation</dc:title>
  <dc:subject>Application Security</dc:subject>
  <dc:creator>OWASP</dc:creator>
  <cp:keywords>Application Security</cp:keywords>
  <dc:description>http://www.owasp.org</dc:description>
  <cp:lastModifiedBy>dwichers</cp:lastModifiedBy>
  <cp:revision>217</cp:revision>
  <dcterms:created xsi:type="dcterms:W3CDTF">2004-04-01T05:35:24Z</dcterms:created>
  <dcterms:modified xsi:type="dcterms:W3CDTF">2010-04-20T22:25:10Z</dcterms:modified>
  <cp:category>Application Security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Author">
    <vt:lpwstr>ACCT04\beardenk</vt:lpwstr>
  </property>
  <property fmtid="{D5CDD505-2E9C-101B-9397-08002B2CF9AE}" pid="3" name="Document Sensitivity">
    <vt:lpwstr>1</vt:lpwstr>
  </property>
  <property fmtid="{D5CDD505-2E9C-101B-9397-08002B2CF9AE}" pid="4" name="ThirdParty">
    <vt:lpwstr/>
  </property>
  <property fmtid="{D5CDD505-2E9C-101B-9397-08002B2CF9AE}" pid="5" name="OCI Restriction">
    <vt:bool>false</vt:bool>
  </property>
  <property fmtid="{D5CDD505-2E9C-101B-9397-08002B2CF9AE}" pid="6" name="OCI Additional Info">
    <vt:lpwstr/>
  </property>
  <property fmtid="{D5CDD505-2E9C-101B-9397-08002B2CF9AE}" pid="7" name="Allow Header Overwrite">
    <vt:lpwstr>-1</vt:lpwstr>
  </property>
  <property fmtid="{D5CDD505-2E9C-101B-9397-08002B2CF9AE}" pid="8" name="Allow Footer Overwrite">
    <vt:lpwstr>-1</vt:lpwstr>
  </property>
  <property fmtid="{D5CDD505-2E9C-101B-9397-08002B2CF9AE}" pid="9" name="Multiple Selected">
    <vt:lpwstr>-1</vt:lpwstr>
  </property>
</Properties>
</file>