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7" r:id="rId3"/>
    <p:sldId id="2829" r:id="rId4"/>
    <p:sldId id="2832" r:id="rId5"/>
    <p:sldId id="2844" r:id="rId6"/>
    <p:sldId id="2825" r:id="rId7"/>
    <p:sldId id="2822" r:id="rId8"/>
    <p:sldId id="271" r:id="rId9"/>
    <p:sldId id="516" r:id="rId10"/>
    <p:sldId id="517" r:id="rId11"/>
    <p:sldId id="518" r:id="rId12"/>
    <p:sldId id="519" r:id="rId13"/>
    <p:sldId id="2851" r:id="rId14"/>
    <p:sldId id="2847" r:id="rId1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E6844-4E24-46F7-9219-446992206194}" type="datetimeFigureOut">
              <a:rPr lang="en-NL" smtClean="0"/>
              <a:t>02/27/2025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7994C-9119-413C-9649-6ADEB5537773}" type="slidenum">
              <a:rPr lang="en-NL" smtClean="0"/>
              <a:t>‹#›</a:t>
            </a:fld>
            <a:endParaRPr lang="en-NL"/>
          </a:p>
        </p:txBody>
      </p:sp>
    </p:spTree>
    <p:extLst>
      <p:ext uri="{BB962C8B-B14F-4D97-AF65-F5344CB8AC3E}">
        <p14:creationId xmlns:p14="http://schemas.microsoft.com/office/powerpoint/2010/main" val="390136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6AFDFE-F0F8-4C62-8598-B3BB3A01B36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77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6AFDFE-F0F8-4C62-8598-B3BB3A01B36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933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68859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10</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127250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11</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61816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30154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074B-E689-B4AC-CEA5-13325F0AB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726BC1F8-B3B9-3B62-D12C-0156A9AB1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0731C1E1-BDA6-8821-0672-26C8D8EBF65D}"/>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5" name="Footer Placeholder 4">
            <a:extLst>
              <a:ext uri="{FF2B5EF4-FFF2-40B4-BE49-F238E27FC236}">
                <a16:creationId xmlns:a16="http://schemas.microsoft.com/office/drawing/2014/main" id="{50663162-7044-AFA8-2E50-4A7FCBDFAF0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6F9DE92-344D-693C-B487-81BD7C72036F}"/>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298306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FF19-CF0C-95A9-7825-9B71A249AB57}"/>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80345C0F-7D50-2FFD-A245-E162B6E6E3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0AD59610-17A4-3140-BA1C-64294BBC83FF}"/>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5" name="Footer Placeholder 4">
            <a:extLst>
              <a:ext uri="{FF2B5EF4-FFF2-40B4-BE49-F238E27FC236}">
                <a16:creationId xmlns:a16="http://schemas.microsoft.com/office/drawing/2014/main" id="{CC387CF6-6CA0-A6BD-0A0B-4374C023934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EE66BF5-F8E9-432C-F505-E44607A85A8E}"/>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315402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87939-988E-2343-17D3-7A838B67FB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5A59CA89-5AC8-10FB-051D-653757E16E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1628254A-FC1C-95A6-1DBA-0CA33A17CEE6}"/>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5" name="Footer Placeholder 4">
            <a:extLst>
              <a:ext uri="{FF2B5EF4-FFF2-40B4-BE49-F238E27FC236}">
                <a16:creationId xmlns:a16="http://schemas.microsoft.com/office/drawing/2014/main" id="{17ABC586-3783-AFD9-80A1-B1062F418DA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29A09F0-D766-A7F1-5487-54AB44C64FCB}"/>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3255073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51873247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80" y="1278387"/>
            <a:ext cx="10489175"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a:p>
        </p:txBody>
      </p:sp>
    </p:spTree>
    <p:extLst>
      <p:ext uri="{BB962C8B-B14F-4D97-AF65-F5344CB8AC3E}">
        <p14:creationId xmlns:p14="http://schemas.microsoft.com/office/powerpoint/2010/main" val="347377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7976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2FEB-4B70-9F72-CB4E-B2DA832385D9}"/>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51E18A8E-3DB2-5C71-C089-75D261C9E3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C0067C1A-6D7D-329C-4D20-9264E7711951}"/>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5" name="Footer Placeholder 4">
            <a:extLst>
              <a:ext uri="{FF2B5EF4-FFF2-40B4-BE49-F238E27FC236}">
                <a16:creationId xmlns:a16="http://schemas.microsoft.com/office/drawing/2014/main" id="{AC8A8712-0F66-173A-AE27-FEBC38A9F35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CA35E2C-BB03-00DA-C7FA-C1C8E830095E}"/>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38524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B17F-0495-0217-EBD2-11E69B21AA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68BE87D5-EDCA-B868-172E-707F11C57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1F4AB2-0012-1289-BC74-59EB27EA4728}"/>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5" name="Footer Placeholder 4">
            <a:extLst>
              <a:ext uri="{FF2B5EF4-FFF2-40B4-BE49-F238E27FC236}">
                <a16:creationId xmlns:a16="http://schemas.microsoft.com/office/drawing/2014/main" id="{55144945-FE02-25E0-5516-4ACBFCA91D1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B52354A-5629-BF1C-2D3C-B8C0AA792250}"/>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1133289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7DAB8-F6BA-D4E2-D8C5-1B68227FEF87}"/>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83B23796-20C9-2BCB-095F-25AB24FFD2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A87EA012-7B82-12F5-BDCE-72961AEF50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1750BE53-395D-1BF5-9A30-2EA3518966AC}"/>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6" name="Footer Placeholder 5">
            <a:extLst>
              <a:ext uri="{FF2B5EF4-FFF2-40B4-BE49-F238E27FC236}">
                <a16:creationId xmlns:a16="http://schemas.microsoft.com/office/drawing/2014/main" id="{B0B65483-48FD-FA0F-B075-A0A2A2C2CDE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8272C65-A69B-758A-8CF7-2A2F7C309CC1}"/>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271714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B7756-26D5-BE01-686D-5E45F2678916}"/>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9B209B7B-4CB9-5315-E321-0DE043794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CA4F8-6B6A-6843-F05E-BC51E6D10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32144E81-EEC7-E5F8-4AC6-0F924FDE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4E7956-8174-A9AC-E9C6-5716CB2950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4AB4FB69-0A0A-3FE3-FF1B-C26512258A60}"/>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8" name="Footer Placeholder 7">
            <a:extLst>
              <a:ext uri="{FF2B5EF4-FFF2-40B4-BE49-F238E27FC236}">
                <a16:creationId xmlns:a16="http://schemas.microsoft.com/office/drawing/2014/main" id="{D2BF51D4-92DC-481B-FC49-12AF543A2B27}"/>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AAD9747E-CA8D-3D0D-B211-85C457B06FEE}"/>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169525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487F-E0E6-665D-E9DF-F50B173CA397}"/>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ACF59E27-D403-AB9A-7975-EC6D1FE1BDEE}"/>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4" name="Footer Placeholder 3">
            <a:extLst>
              <a:ext uri="{FF2B5EF4-FFF2-40B4-BE49-F238E27FC236}">
                <a16:creationId xmlns:a16="http://schemas.microsoft.com/office/drawing/2014/main" id="{030E2D42-FA71-59D6-EC79-A6C40E073F9A}"/>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2E10A28B-2E49-54C2-F896-96F843756D36}"/>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288241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91DAC-7F62-F04A-A68D-3D1B1FC307A7}"/>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3" name="Footer Placeholder 2">
            <a:extLst>
              <a:ext uri="{FF2B5EF4-FFF2-40B4-BE49-F238E27FC236}">
                <a16:creationId xmlns:a16="http://schemas.microsoft.com/office/drawing/2014/main" id="{978D8448-D9AA-9EF9-98AE-C86F80C1FDA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20DAE3A-FFC3-863E-73CC-8113A481A280}"/>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365535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636A-CF32-8FEE-1B6C-4E62D9688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2880F1B2-B3AB-B86D-37B0-C24A2968E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0D8DEFB2-E9E4-0200-1794-62851C8AD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C2987-B46F-4310-2520-61C94601923F}"/>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6" name="Footer Placeholder 5">
            <a:extLst>
              <a:ext uri="{FF2B5EF4-FFF2-40B4-BE49-F238E27FC236}">
                <a16:creationId xmlns:a16="http://schemas.microsoft.com/office/drawing/2014/main" id="{49A97007-A46D-1A61-5D20-C5D0B8B3B608}"/>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2DC9A51-7606-8FA8-D7FF-0DEA246B6371}"/>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214018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3503-2A5E-5AEE-E81E-5E29077CA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18F91DA9-6B93-42CC-E82C-D74942821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A1D935CB-2689-671E-4F81-CF1B69430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237D3-6077-C5A5-00BE-3D8F15E78246}"/>
              </a:ext>
            </a:extLst>
          </p:cNvPr>
          <p:cNvSpPr>
            <a:spLocks noGrp="1"/>
          </p:cNvSpPr>
          <p:nvPr>
            <p:ph type="dt" sz="half" idx="10"/>
          </p:nvPr>
        </p:nvSpPr>
        <p:spPr/>
        <p:txBody>
          <a:bodyPr/>
          <a:lstStyle/>
          <a:p>
            <a:fld id="{A2B68A75-8CEB-4A0C-A03D-441AD991E588}" type="datetimeFigureOut">
              <a:rPr lang="en-NL" smtClean="0"/>
              <a:t>02/27/2025</a:t>
            </a:fld>
            <a:endParaRPr lang="en-NL"/>
          </a:p>
        </p:txBody>
      </p:sp>
      <p:sp>
        <p:nvSpPr>
          <p:cNvPr id="6" name="Footer Placeholder 5">
            <a:extLst>
              <a:ext uri="{FF2B5EF4-FFF2-40B4-BE49-F238E27FC236}">
                <a16:creationId xmlns:a16="http://schemas.microsoft.com/office/drawing/2014/main" id="{2E08A043-D251-97DE-195B-917140A3B31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7333F1F-8FF3-7E58-913D-170EDC5B7E84}"/>
              </a:ext>
            </a:extLst>
          </p:cNvPr>
          <p:cNvSpPr>
            <a:spLocks noGrp="1"/>
          </p:cNvSpPr>
          <p:nvPr>
            <p:ph type="sldNum" sz="quarter" idx="12"/>
          </p:nvPr>
        </p:nvSpPr>
        <p:spPr/>
        <p:txBody>
          <a:bodyPr/>
          <a:lstStyle/>
          <a:p>
            <a:fld id="{8961EB33-BDF5-4B5B-B22D-EDA08BB9244B}" type="slidenum">
              <a:rPr lang="en-NL" smtClean="0"/>
              <a:t>‹#›</a:t>
            </a:fld>
            <a:endParaRPr lang="en-NL"/>
          </a:p>
        </p:txBody>
      </p:sp>
    </p:spTree>
    <p:extLst>
      <p:ext uri="{BB962C8B-B14F-4D97-AF65-F5344CB8AC3E}">
        <p14:creationId xmlns:p14="http://schemas.microsoft.com/office/powerpoint/2010/main" val="44978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FEB58-816D-79BD-10C7-737A8EFDB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5A50075D-147B-A6FA-2F00-20540D6C9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EDEEB0AE-D7DD-48D4-4180-9E072B64C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68A75-8CEB-4A0C-A03D-441AD991E588}" type="datetimeFigureOut">
              <a:rPr lang="en-NL" smtClean="0"/>
              <a:t>02/27/2025</a:t>
            </a:fld>
            <a:endParaRPr lang="en-NL"/>
          </a:p>
        </p:txBody>
      </p:sp>
      <p:sp>
        <p:nvSpPr>
          <p:cNvPr id="5" name="Footer Placeholder 4">
            <a:extLst>
              <a:ext uri="{FF2B5EF4-FFF2-40B4-BE49-F238E27FC236}">
                <a16:creationId xmlns:a16="http://schemas.microsoft.com/office/drawing/2014/main" id="{26F221CE-70C0-4412-ABBA-29157B50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D187DD0F-3F67-E7F1-ADB1-131F63024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1EB33-BDF5-4B5B-B22D-EDA08BB9244B}" type="slidenum">
              <a:rPr lang="en-NL" smtClean="0"/>
              <a:t>‹#›</a:t>
            </a:fld>
            <a:endParaRPr lang="en-NL"/>
          </a:p>
        </p:txBody>
      </p:sp>
    </p:spTree>
    <p:extLst>
      <p:ext uri="{BB962C8B-B14F-4D97-AF65-F5344CB8AC3E}">
        <p14:creationId xmlns:p14="http://schemas.microsoft.com/office/powerpoint/2010/main" val="112988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7.sv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25.sv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23.sv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25.sv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sv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B9EF-15E7-8F9E-2920-AD9217650124}"/>
              </a:ext>
            </a:extLst>
          </p:cNvPr>
          <p:cNvSpPr>
            <a:spLocks noGrp="1"/>
          </p:cNvSpPr>
          <p:nvPr>
            <p:ph type="ctrTitle"/>
          </p:nvPr>
        </p:nvSpPr>
        <p:spPr/>
        <p:txBody>
          <a:bodyPr>
            <a:normAutofit/>
          </a:bodyPr>
          <a:lstStyle/>
          <a:p>
            <a:r>
              <a:rPr lang="nl-NL" sz="2800" b="1" i="0" u="none" strike="noStrike" dirty="0">
                <a:solidFill>
                  <a:srgbClr val="000000"/>
                </a:solidFill>
                <a:effectLst/>
                <a:latin typeface="Arial" panose="020B0604020202020204" pitchFamily="34" charset="0"/>
              </a:rPr>
              <a:t>Program Charter, </a:t>
            </a:r>
            <a:r>
              <a:rPr lang="en-US" sz="2800" b="1" i="0" u="none" strike="noStrike" dirty="0">
                <a:solidFill>
                  <a:srgbClr val="000000"/>
                </a:solidFill>
                <a:effectLst/>
                <a:latin typeface="Arial" panose="020B0604020202020204" pitchFamily="34" charset="0"/>
              </a:rPr>
              <a:t>Security Champions Guidelines and Best Practices, </a:t>
            </a:r>
            <a:r>
              <a:rPr lang="nl-NL" sz="2800" b="1" i="0" u="none" strike="noStrike" dirty="0">
                <a:solidFill>
                  <a:srgbClr val="000000"/>
                </a:solidFill>
                <a:effectLst/>
                <a:latin typeface="Arial" panose="020B0604020202020204" pitchFamily="34" charset="0"/>
              </a:rPr>
              <a:t>Training </a:t>
            </a:r>
            <a:r>
              <a:rPr lang="nl-NL" sz="2800" b="1" i="0" u="none" strike="noStrike" dirty="0" err="1">
                <a:solidFill>
                  <a:srgbClr val="000000"/>
                </a:solidFill>
                <a:effectLst/>
                <a:latin typeface="Arial" panose="020B0604020202020204" pitchFamily="34" charset="0"/>
              </a:rPr>
              <a:t>Material</a:t>
            </a:r>
            <a:endParaRPr lang="en-NL" sz="8000" dirty="0"/>
          </a:p>
        </p:txBody>
      </p:sp>
    </p:spTree>
    <p:extLst>
      <p:ext uri="{BB962C8B-B14F-4D97-AF65-F5344CB8AC3E}">
        <p14:creationId xmlns:p14="http://schemas.microsoft.com/office/powerpoint/2010/main" val="128668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10</a:t>
            </a:fld>
            <a:endParaRPr lang="en-GB" noProof="0"/>
          </a:p>
        </p:txBody>
      </p:sp>
      <p:sp>
        <p:nvSpPr>
          <p:cNvPr id="7" name="Title 6"/>
          <p:cNvSpPr>
            <a:spLocks noGrp="1"/>
          </p:cNvSpPr>
          <p:nvPr>
            <p:ph type="title"/>
          </p:nvPr>
        </p:nvSpPr>
        <p:spPr/>
        <p:txBody>
          <a:bodyPr anchor="ctr"/>
          <a:lstStyle/>
          <a:p>
            <a:r>
              <a:rPr lang="en-GB"/>
              <a:t>Security in OnePipeline</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a:p>
        </p:txBody>
      </p:sp>
      <p:cxnSp>
        <p:nvCxnSpPr>
          <p:cNvPr id="23" name="Straight Connector 22">
            <a:extLst>
              <a:ext uri="{FF2B5EF4-FFF2-40B4-BE49-F238E27FC236}">
                <a16:creationId xmlns:a16="http://schemas.microsoft.com/office/drawing/2014/main" id="{224DBE3B-C1FC-4945-9914-54A5723C12BC}"/>
              </a:ext>
            </a:extLst>
          </p:cNvPr>
          <p:cNvCxnSpPr>
            <a:cxnSpLocks/>
          </p:cNvCxnSpPr>
          <p:nvPr/>
        </p:nvCxnSpPr>
        <p:spPr>
          <a:xfrm>
            <a:off x="2159384" y="3419692"/>
            <a:ext cx="1246371" cy="18617"/>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2DFDAA-0944-44F6-8D9A-7F991B26406C}"/>
              </a:ext>
            </a:extLst>
          </p:cNvPr>
          <p:cNvCxnSpPr>
            <a:cxnSpLocks/>
            <a:stCxn id="17" idx="6"/>
          </p:cNvCxnSpPr>
          <p:nvPr/>
        </p:nvCxnSpPr>
        <p:spPr>
          <a:xfrm flipV="1">
            <a:off x="4806137" y="3429001"/>
            <a:ext cx="796180" cy="9308"/>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0DAC4A-9845-4039-8013-589F53D0B707}"/>
              </a:ext>
            </a:extLst>
          </p:cNvPr>
          <p:cNvCxnSpPr/>
          <p:nvPr/>
        </p:nvCxnSpPr>
        <p:spPr>
          <a:xfrm>
            <a:off x="6552508" y="3429000"/>
            <a:ext cx="1246370"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F8E473-793B-4E16-AA95-DAC40EB3A883}"/>
              </a:ext>
            </a:extLst>
          </p:cNvPr>
          <p:cNvCxnSpPr/>
          <p:nvPr/>
        </p:nvCxnSpPr>
        <p:spPr>
          <a:xfrm>
            <a:off x="8749069" y="3429000"/>
            <a:ext cx="1246371"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A7B39FC-15DB-4EA7-A1DB-99772876C444}"/>
              </a:ext>
            </a:extLst>
          </p:cNvPr>
          <p:cNvGrpSpPr>
            <a:grpSpLocks noChangeAspect="1"/>
          </p:cNvGrpSpPr>
          <p:nvPr/>
        </p:nvGrpSpPr>
        <p:grpSpPr>
          <a:xfrm>
            <a:off x="1246371" y="2971800"/>
            <a:ext cx="913013" cy="914400"/>
            <a:chOff x="1308316" y="3105583"/>
            <a:chExt cx="950191" cy="951634"/>
          </a:xfrm>
        </p:grpSpPr>
        <p:sp>
          <p:nvSpPr>
            <p:cNvPr id="18" name="Oval 17">
              <a:extLst>
                <a:ext uri="{FF2B5EF4-FFF2-40B4-BE49-F238E27FC236}">
                  <a16:creationId xmlns:a16="http://schemas.microsoft.com/office/drawing/2014/main" id="{BE3AC190-C1CD-4EEA-A5A9-AA38BDCC9C1E}"/>
                </a:ext>
              </a:extLst>
            </p:cNvPr>
            <p:cNvSpPr>
              <a:spLocks noChangeAspect="1"/>
            </p:cNvSpPr>
            <p:nvPr/>
          </p:nvSpPr>
          <p:spPr>
            <a:xfrm>
              <a:off x="1308316"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36" name="Graphic 35" descr="Presentation with pie chart">
              <a:extLst>
                <a:ext uri="{FF2B5EF4-FFF2-40B4-BE49-F238E27FC236}">
                  <a16:creationId xmlns:a16="http://schemas.microsoft.com/office/drawing/2014/main" id="{611DB9AA-B187-4420-91E3-5F50B8C641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1271" y="3248549"/>
              <a:ext cx="731520" cy="731520"/>
            </a:xfrm>
            <a:prstGeom prst="rect">
              <a:avLst/>
            </a:prstGeom>
          </p:spPr>
        </p:pic>
      </p:grpSp>
      <p:grpSp>
        <p:nvGrpSpPr>
          <p:cNvPr id="47" name="Group 46">
            <a:extLst>
              <a:ext uri="{FF2B5EF4-FFF2-40B4-BE49-F238E27FC236}">
                <a16:creationId xmlns:a16="http://schemas.microsoft.com/office/drawing/2014/main" id="{F5CA3828-626B-4D88-A443-9ED08E34B51E}"/>
              </a:ext>
            </a:extLst>
          </p:cNvPr>
          <p:cNvGrpSpPr>
            <a:grpSpLocks noChangeAspect="1"/>
          </p:cNvGrpSpPr>
          <p:nvPr/>
        </p:nvGrpSpPr>
        <p:grpSpPr>
          <a:xfrm>
            <a:off x="3436617" y="2752509"/>
            <a:ext cx="1369520" cy="1371600"/>
            <a:chOff x="3228035" y="3105583"/>
            <a:chExt cx="950191" cy="951634"/>
          </a:xfrm>
        </p:grpSpPr>
        <p:sp>
          <p:nvSpPr>
            <p:cNvPr id="17" name="Oval 16">
              <a:extLst>
                <a:ext uri="{FF2B5EF4-FFF2-40B4-BE49-F238E27FC236}">
                  <a16:creationId xmlns:a16="http://schemas.microsoft.com/office/drawing/2014/main" id="{8EA25FFE-623A-4B64-AB67-57524F2DB5F7}"/>
                </a:ext>
              </a:extLst>
            </p:cNvPr>
            <p:cNvSpPr>
              <a:spLocks noChangeAspect="1"/>
            </p:cNvSpPr>
            <p:nvPr/>
          </p:nvSpPr>
          <p:spPr>
            <a:xfrm>
              <a:off x="3228035" y="3105583"/>
              <a:ext cx="950191" cy="951634"/>
            </a:xfrm>
            <a:prstGeom prst="ellipse">
              <a:avLst/>
            </a:prstGeom>
            <a:solidFill>
              <a:srgbClr val="FF6200"/>
            </a:solid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39" name="Graphic 38" descr="Programmer">
              <a:extLst>
                <a:ext uri="{FF2B5EF4-FFF2-40B4-BE49-F238E27FC236}">
                  <a16:creationId xmlns:a16="http://schemas.microsoft.com/office/drawing/2014/main" id="{5FED130B-3DBB-4829-999A-FCE46266BB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1901" y="3105583"/>
              <a:ext cx="731520" cy="731520"/>
            </a:xfrm>
            <a:prstGeom prst="rect">
              <a:avLst/>
            </a:prstGeom>
          </p:spPr>
        </p:pic>
      </p:grpSp>
      <p:grpSp>
        <p:nvGrpSpPr>
          <p:cNvPr id="48" name="Group 47">
            <a:extLst>
              <a:ext uri="{FF2B5EF4-FFF2-40B4-BE49-F238E27FC236}">
                <a16:creationId xmlns:a16="http://schemas.microsoft.com/office/drawing/2014/main" id="{082B856A-A551-4F03-AEF2-0662C0A74A97}"/>
              </a:ext>
            </a:extLst>
          </p:cNvPr>
          <p:cNvGrpSpPr>
            <a:grpSpLocks noChangeAspect="1"/>
          </p:cNvGrpSpPr>
          <p:nvPr/>
        </p:nvGrpSpPr>
        <p:grpSpPr>
          <a:xfrm>
            <a:off x="5602317" y="2953183"/>
            <a:ext cx="950191" cy="951634"/>
            <a:chOff x="5354204" y="3105583"/>
            <a:chExt cx="950191" cy="951634"/>
          </a:xfrm>
        </p:grpSpPr>
        <p:sp>
          <p:nvSpPr>
            <p:cNvPr id="13" name="Oval 12">
              <a:extLst>
                <a:ext uri="{FF2B5EF4-FFF2-40B4-BE49-F238E27FC236}">
                  <a16:creationId xmlns:a16="http://schemas.microsoft.com/office/drawing/2014/main" id="{D07D523C-BF45-45F7-A1B5-CAF7E78BD845}"/>
                </a:ext>
              </a:extLst>
            </p:cNvPr>
            <p:cNvSpPr>
              <a:spLocks noChangeAspect="1"/>
            </p:cNvSpPr>
            <p:nvPr/>
          </p:nvSpPr>
          <p:spPr>
            <a:xfrm>
              <a:off x="5354204"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1" name="Graphic 40" descr="Cloud Computing">
              <a:extLst>
                <a:ext uri="{FF2B5EF4-FFF2-40B4-BE49-F238E27FC236}">
                  <a16:creationId xmlns:a16="http://schemas.microsoft.com/office/drawing/2014/main" id="{3BC7D4F0-0C48-4773-9CC8-57D79DEFFE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91595" y="3195733"/>
              <a:ext cx="731520" cy="731520"/>
            </a:xfrm>
            <a:prstGeom prst="rect">
              <a:avLst/>
            </a:prstGeom>
          </p:spPr>
        </p:pic>
      </p:grpSp>
      <p:grpSp>
        <p:nvGrpSpPr>
          <p:cNvPr id="49" name="Group 48">
            <a:extLst>
              <a:ext uri="{FF2B5EF4-FFF2-40B4-BE49-F238E27FC236}">
                <a16:creationId xmlns:a16="http://schemas.microsoft.com/office/drawing/2014/main" id="{D0311013-3E6F-4FF1-AF74-6C85F5F67001}"/>
              </a:ext>
            </a:extLst>
          </p:cNvPr>
          <p:cNvGrpSpPr>
            <a:grpSpLocks noChangeAspect="1"/>
          </p:cNvGrpSpPr>
          <p:nvPr/>
        </p:nvGrpSpPr>
        <p:grpSpPr>
          <a:xfrm>
            <a:off x="7798878" y="2953183"/>
            <a:ext cx="950191" cy="951634"/>
            <a:chOff x="7816271" y="3105583"/>
            <a:chExt cx="950191" cy="951634"/>
          </a:xfrm>
        </p:grpSpPr>
        <p:sp>
          <p:nvSpPr>
            <p:cNvPr id="19" name="Oval 18">
              <a:extLst>
                <a:ext uri="{FF2B5EF4-FFF2-40B4-BE49-F238E27FC236}">
                  <a16:creationId xmlns:a16="http://schemas.microsoft.com/office/drawing/2014/main" id="{0DB66ED5-499B-4863-8905-ADFF69969EE8}"/>
                </a:ext>
              </a:extLst>
            </p:cNvPr>
            <p:cNvSpPr>
              <a:spLocks noChangeAspect="1"/>
            </p:cNvSpPr>
            <p:nvPr/>
          </p:nvSpPr>
          <p:spPr>
            <a:xfrm>
              <a:off x="7816271"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3" name="Graphic 42" descr="Checklist">
              <a:extLst>
                <a:ext uri="{FF2B5EF4-FFF2-40B4-BE49-F238E27FC236}">
                  <a16:creationId xmlns:a16="http://schemas.microsoft.com/office/drawing/2014/main" id="{7A894D1B-B410-43CA-97AD-ECAB1AD7F4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68901" y="3195733"/>
              <a:ext cx="731520" cy="731520"/>
            </a:xfrm>
            <a:prstGeom prst="rect">
              <a:avLst/>
            </a:prstGeom>
          </p:spPr>
        </p:pic>
      </p:grpSp>
      <p:grpSp>
        <p:nvGrpSpPr>
          <p:cNvPr id="50" name="Group 49">
            <a:extLst>
              <a:ext uri="{FF2B5EF4-FFF2-40B4-BE49-F238E27FC236}">
                <a16:creationId xmlns:a16="http://schemas.microsoft.com/office/drawing/2014/main" id="{E84F4B55-ECC1-4CB1-B70A-8CEFE25A0330}"/>
              </a:ext>
            </a:extLst>
          </p:cNvPr>
          <p:cNvGrpSpPr>
            <a:grpSpLocks noChangeAspect="1"/>
          </p:cNvGrpSpPr>
          <p:nvPr/>
        </p:nvGrpSpPr>
        <p:grpSpPr>
          <a:xfrm>
            <a:off x="9995440" y="2953183"/>
            <a:ext cx="950191" cy="951634"/>
            <a:chOff x="9803242" y="3105583"/>
            <a:chExt cx="950191" cy="951634"/>
          </a:xfrm>
        </p:grpSpPr>
        <p:sp>
          <p:nvSpPr>
            <p:cNvPr id="21" name="Oval 20">
              <a:extLst>
                <a:ext uri="{FF2B5EF4-FFF2-40B4-BE49-F238E27FC236}">
                  <a16:creationId xmlns:a16="http://schemas.microsoft.com/office/drawing/2014/main" id="{A7D1AA6F-0C7E-415F-9862-F24B164FF7C5}"/>
                </a:ext>
              </a:extLst>
            </p:cNvPr>
            <p:cNvSpPr>
              <a:spLocks noChangeAspect="1"/>
            </p:cNvSpPr>
            <p:nvPr/>
          </p:nvSpPr>
          <p:spPr>
            <a:xfrm>
              <a:off x="9803242"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5" name="Graphic 44" descr="Rocket">
              <a:extLst>
                <a:ext uri="{FF2B5EF4-FFF2-40B4-BE49-F238E27FC236}">
                  <a16:creationId xmlns:a16="http://schemas.microsoft.com/office/drawing/2014/main" id="{4432E7CA-3C9C-4B8C-9EB1-49C98A5277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69283" y="3215640"/>
              <a:ext cx="731520" cy="731520"/>
            </a:xfrm>
            <a:prstGeom prst="rect">
              <a:avLst/>
            </a:prstGeom>
          </p:spPr>
        </p:pic>
      </p:grpSp>
      <p:sp>
        <p:nvSpPr>
          <p:cNvPr id="2" name="TextBox 1">
            <a:extLst>
              <a:ext uri="{FF2B5EF4-FFF2-40B4-BE49-F238E27FC236}">
                <a16:creationId xmlns:a16="http://schemas.microsoft.com/office/drawing/2014/main" id="{144EF8C4-0448-433C-BE9F-727636D1290F}"/>
              </a:ext>
            </a:extLst>
          </p:cNvPr>
          <p:cNvSpPr txBox="1"/>
          <p:nvPr/>
        </p:nvSpPr>
        <p:spPr>
          <a:xfrm>
            <a:off x="1097280" y="3931920"/>
            <a:ext cx="1152525" cy="288147"/>
          </a:xfrm>
          <a:prstGeom prst="rect">
            <a:avLst/>
          </a:prstGeom>
          <a:noFill/>
        </p:spPr>
        <p:txBody>
          <a:bodyPr wrap="square" lIns="36000" tIns="36000" rIns="36000" bIns="36000" rtlCol="0">
            <a:spAutoFit/>
          </a:bodyPr>
          <a:lstStyle/>
          <a:p>
            <a:pPr algn="ctr"/>
            <a:r>
              <a:rPr lang="en-US" sz="1400"/>
              <a:t>Design</a:t>
            </a:r>
          </a:p>
        </p:txBody>
      </p:sp>
      <p:sp>
        <p:nvSpPr>
          <p:cNvPr id="27" name="TextBox 26">
            <a:extLst>
              <a:ext uri="{FF2B5EF4-FFF2-40B4-BE49-F238E27FC236}">
                <a16:creationId xmlns:a16="http://schemas.microsoft.com/office/drawing/2014/main" id="{CD002481-6E11-457F-9B25-78ECC0189828}"/>
              </a:ext>
            </a:extLst>
          </p:cNvPr>
          <p:cNvSpPr txBox="1"/>
          <p:nvPr/>
        </p:nvSpPr>
        <p:spPr>
          <a:xfrm>
            <a:off x="4372301" y="3751962"/>
            <a:ext cx="1152525" cy="288147"/>
          </a:xfrm>
          <a:prstGeom prst="rect">
            <a:avLst/>
          </a:prstGeom>
          <a:noFill/>
        </p:spPr>
        <p:txBody>
          <a:bodyPr wrap="square" lIns="36000" tIns="36000" rIns="36000" bIns="36000" rtlCol="0">
            <a:spAutoFit/>
          </a:bodyPr>
          <a:lstStyle/>
          <a:p>
            <a:pPr algn="ctr"/>
            <a:r>
              <a:rPr lang="en-US" sz="1400"/>
              <a:t>Build</a:t>
            </a:r>
          </a:p>
        </p:txBody>
      </p:sp>
      <p:sp>
        <p:nvSpPr>
          <p:cNvPr id="29" name="TextBox 28">
            <a:extLst>
              <a:ext uri="{FF2B5EF4-FFF2-40B4-BE49-F238E27FC236}">
                <a16:creationId xmlns:a16="http://schemas.microsoft.com/office/drawing/2014/main" id="{BFD93B47-F603-4F40-B40C-F7FE40A5A96B}"/>
              </a:ext>
            </a:extLst>
          </p:cNvPr>
          <p:cNvSpPr txBox="1"/>
          <p:nvPr/>
        </p:nvSpPr>
        <p:spPr>
          <a:xfrm>
            <a:off x="5486400" y="3931920"/>
            <a:ext cx="1152525" cy="288147"/>
          </a:xfrm>
          <a:prstGeom prst="rect">
            <a:avLst/>
          </a:prstGeom>
          <a:noFill/>
        </p:spPr>
        <p:txBody>
          <a:bodyPr wrap="square" lIns="36000" tIns="36000" rIns="36000" bIns="36000" rtlCol="0">
            <a:spAutoFit/>
          </a:bodyPr>
          <a:lstStyle/>
          <a:p>
            <a:pPr algn="ctr"/>
            <a:r>
              <a:rPr lang="en-US" sz="1400"/>
              <a:t>Deploy</a:t>
            </a:r>
          </a:p>
        </p:txBody>
      </p:sp>
      <p:sp>
        <p:nvSpPr>
          <p:cNvPr id="31" name="TextBox 30">
            <a:extLst>
              <a:ext uri="{FF2B5EF4-FFF2-40B4-BE49-F238E27FC236}">
                <a16:creationId xmlns:a16="http://schemas.microsoft.com/office/drawing/2014/main" id="{3E09ED97-E45A-4286-9DD7-C0E034F3FF88}"/>
              </a:ext>
            </a:extLst>
          </p:cNvPr>
          <p:cNvSpPr txBox="1"/>
          <p:nvPr/>
        </p:nvSpPr>
        <p:spPr>
          <a:xfrm>
            <a:off x="9875520" y="3931920"/>
            <a:ext cx="1152525" cy="288147"/>
          </a:xfrm>
          <a:prstGeom prst="rect">
            <a:avLst/>
          </a:prstGeom>
          <a:noFill/>
        </p:spPr>
        <p:txBody>
          <a:bodyPr wrap="square" lIns="36000" tIns="36000" rIns="36000" bIns="36000" rtlCol="0">
            <a:spAutoFit/>
          </a:bodyPr>
          <a:lstStyle/>
          <a:p>
            <a:pPr algn="ctr"/>
            <a:r>
              <a:rPr lang="en-US" sz="1400"/>
              <a:t>Release</a:t>
            </a:r>
          </a:p>
        </p:txBody>
      </p:sp>
      <p:sp>
        <p:nvSpPr>
          <p:cNvPr id="32" name="TextBox 31">
            <a:extLst>
              <a:ext uri="{FF2B5EF4-FFF2-40B4-BE49-F238E27FC236}">
                <a16:creationId xmlns:a16="http://schemas.microsoft.com/office/drawing/2014/main" id="{BE6BBD71-2F1E-4C3F-8C63-4AA5B775516B}"/>
              </a:ext>
            </a:extLst>
          </p:cNvPr>
          <p:cNvSpPr txBox="1"/>
          <p:nvPr/>
        </p:nvSpPr>
        <p:spPr>
          <a:xfrm>
            <a:off x="7691012" y="3931920"/>
            <a:ext cx="1152525" cy="288147"/>
          </a:xfrm>
          <a:prstGeom prst="rect">
            <a:avLst/>
          </a:prstGeom>
          <a:noFill/>
        </p:spPr>
        <p:txBody>
          <a:bodyPr wrap="square" lIns="36000" tIns="36000" rIns="36000" bIns="36000" rtlCol="0">
            <a:spAutoFit/>
          </a:bodyPr>
          <a:lstStyle/>
          <a:p>
            <a:pPr algn="ctr"/>
            <a:r>
              <a:rPr lang="en-US" sz="1400"/>
              <a:t>Test</a:t>
            </a:r>
          </a:p>
        </p:txBody>
      </p:sp>
      <p:sp>
        <p:nvSpPr>
          <p:cNvPr id="33" name="Rectangle: Rounded Corners 32">
            <a:extLst>
              <a:ext uri="{FF2B5EF4-FFF2-40B4-BE49-F238E27FC236}">
                <a16:creationId xmlns:a16="http://schemas.microsoft.com/office/drawing/2014/main" id="{D854B933-764D-4CA5-8060-D551FDC6A1E9}"/>
              </a:ext>
            </a:extLst>
          </p:cNvPr>
          <p:cNvSpPr/>
          <p:nvPr/>
        </p:nvSpPr>
        <p:spPr>
          <a:xfrm>
            <a:off x="4836999" y="1956008"/>
            <a:ext cx="1705480" cy="356479"/>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BDD Security Tests</a:t>
            </a:r>
          </a:p>
        </p:txBody>
      </p:sp>
      <p:grpSp>
        <p:nvGrpSpPr>
          <p:cNvPr id="34" name="Group 33">
            <a:extLst>
              <a:ext uri="{FF2B5EF4-FFF2-40B4-BE49-F238E27FC236}">
                <a16:creationId xmlns:a16="http://schemas.microsoft.com/office/drawing/2014/main" id="{A87BA20B-9A67-4542-A3CB-DAF3A680DC22}"/>
              </a:ext>
            </a:extLst>
          </p:cNvPr>
          <p:cNvGrpSpPr/>
          <p:nvPr/>
        </p:nvGrpSpPr>
        <p:grpSpPr>
          <a:xfrm>
            <a:off x="4152240" y="2134248"/>
            <a:ext cx="684759" cy="628434"/>
            <a:chOff x="1474625" y="2124075"/>
            <a:chExt cx="684759" cy="628434"/>
          </a:xfrm>
        </p:grpSpPr>
        <p:cxnSp>
          <p:nvCxnSpPr>
            <p:cNvPr id="35" name="Straight Connector 34">
              <a:extLst>
                <a:ext uri="{FF2B5EF4-FFF2-40B4-BE49-F238E27FC236}">
                  <a16:creationId xmlns:a16="http://schemas.microsoft.com/office/drawing/2014/main" id="{7113FA7A-41F7-4EF2-8E12-33EC5AA51AA6}"/>
                </a:ext>
              </a:extLst>
            </p:cNvPr>
            <p:cNvCxnSpPr/>
            <p:nvPr/>
          </p:nvCxnSpPr>
          <p:spPr>
            <a:xfrm flipV="1">
              <a:off x="1474625" y="2124075"/>
              <a:ext cx="287500" cy="628434"/>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D1440C-23AE-4B72-9F26-18FA82AA04F8}"/>
                </a:ext>
              </a:extLst>
            </p:cNvPr>
            <p:cNvCxnSpPr>
              <a:cxnSpLocks/>
            </p:cNvCxnSpPr>
            <p:nvPr/>
          </p:nvCxnSpPr>
          <p:spPr>
            <a:xfrm flipV="1">
              <a:off x="1762125" y="2124075"/>
              <a:ext cx="397259" cy="1"/>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4B3D87E0-3255-4339-835C-3D150B65B2CE}"/>
              </a:ext>
            </a:extLst>
          </p:cNvPr>
          <p:cNvGrpSpPr/>
          <p:nvPr/>
        </p:nvGrpSpPr>
        <p:grpSpPr>
          <a:xfrm flipV="1">
            <a:off x="4146813" y="4116947"/>
            <a:ext cx="684759" cy="628434"/>
            <a:chOff x="1474625" y="2124075"/>
            <a:chExt cx="684759" cy="628434"/>
          </a:xfrm>
        </p:grpSpPr>
        <p:cxnSp>
          <p:nvCxnSpPr>
            <p:cNvPr id="53" name="Straight Connector 52">
              <a:extLst>
                <a:ext uri="{FF2B5EF4-FFF2-40B4-BE49-F238E27FC236}">
                  <a16:creationId xmlns:a16="http://schemas.microsoft.com/office/drawing/2014/main" id="{3E625774-89FC-41AD-AD79-3E70F4F5EA20}"/>
                </a:ext>
              </a:extLst>
            </p:cNvPr>
            <p:cNvCxnSpPr/>
            <p:nvPr/>
          </p:nvCxnSpPr>
          <p:spPr>
            <a:xfrm flipV="1">
              <a:off x="1474625" y="2124075"/>
              <a:ext cx="287500" cy="628434"/>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3E86922-1CE7-489B-80D1-273098773B54}"/>
                </a:ext>
              </a:extLst>
            </p:cNvPr>
            <p:cNvCxnSpPr>
              <a:cxnSpLocks/>
            </p:cNvCxnSpPr>
            <p:nvPr/>
          </p:nvCxnSpPr>
          <p:spPr>
            <a:xfrm flipV="1">
              <a:off x="1762125" y="2124075"/>
              <a:ext cx="397259" cy="1"/>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sp>
        <p:nvSpPr>
          <p:cNvPr id="55" name="Rectangle: Rounded Corners 54">
            <a:extLst>
              <a:ext uri="{FF2B5EF4-FFF2-40B4-BE49-F238E27FC236}">
                <a16:creationId xmlns:a16="http://schemas.microsoft.com/office/drawing/2014/main" id="{2FB5DC5C-A77A-4D54-9C4C-89157E5B4BCB}"/>
              </a:ext>
            </a:extLst>
          </p:cNvPr>
          <p:cNvSpPr/>
          <p:nvPr/>
        </p:nvSpPr>
        <p:spPr>
          <a:xfrm>
            <a:off x="4794660" y="4567576"/>
            <a:ext cx="1705480" cy="356479"/>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4-Eyes Principle</a:t>
            </a:r>
          </a:p>
        </p:txBody>
      </p:sp>
      <p:cxnSp>
        <p:nvCxnSpPr>
          <p:cNvPr id="56" name="Straight Connector 55">
            <a:extLst>
              <a:ext uri="{FF2B5EF4-FFF2-40B4-BE49-F238E27FC236}">
                <a16:creationId xmlns:a16="http://schemas.microsoft.com/office/drawing/2014/main" id="{CFA8869A-A7B3-4759-9E84-A2409565466D}"/>
              </a:ext>
            </a:extLst>
          </p:cNvPr>
          <p:cNvCxnSpPr/>
          <p:nvPr/>
        </p:nvCxnSpPr>
        <p:spPr>
          <a:xfrm flipV="1">
            <a:off x="6512620" y="4745861"/>
            <a:ext cx="549201" cy="1"/>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6B315206-EEA6-4230-B8A7-C795FE174E59}"/>
              </a:ext>
            </a:extLst>
          </p:cNvPr>
          <p:cNvSpPr/>
          <p:nvPr/>
        </p:nvSpPr>
        <p:spPr>
          <a:xfrm>
            <a:off x="6948204" y="4608220"/>
            <a:ext cx="1149743" cy="274320"/>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Peer Reviews</a:t>
            </a:r>
          </a:p>
        </p:txBody>
      </p:sp>
      <p:sp>
        <p:nvSpPr>
          <p:cNvPr id="59" name="Rectangle: Rounded Corners 58">
            <a:extLst>
              <a:ext uri="{FF2B5EF4-FFF2-40B4-BE49-F238E27FC236}">
                <a16:creationId xmlns:a16="http://schemas.microsoft.com/office/drawing/2014/main" id="{9917E8E3-DF76-472B-AAA1-3122C0440DC1}"/>
              </a:ext>
            </a:extLst>
          </p:cNvPr>
          <p:cNvSpPr/>
          <p:nvPr/>
        </p:nvSpPr>
        <p:spPr>
          <a:xfrm>
            <a:off x="914400" y="5669280"/>
            <a:ext cx="9956632" cy="218146"/>
          </a:xfrm>
          <a:prstGeom prst="roundRect">
            <a:avLst/>
          </a:prstGeom>
          <a:solidFill>
            <a:srgbClr val="FF6200"/>
          </a:solidFill>
          <a:ln w="6350">
            <a:solidFill>
              <a:srgbClr val="FF62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Risk Journey</a:t>
            </a:r>
          </a:p>
        </p:txBody>
      </p:sp>
      <p:sp>
        <p:nvSpPr>
          <p:cNvPr id="40" name="Rectangle: Rounded Corners 39">
            <a:extLst>
              <a:ext uri="{FF2B5EF4-FFF2-40B4-BE49-F238E27FC236}">
                <a16:creationId xmlns:a16="http://schemas.microsoft.com/office/drawing/2014/main" id="{1AB13C28-CB20-4C33-8298-F991448BBF34}"/>
              </a:ext>
            </a:extLst>
          </p:cNvPr>
          <p:cNvSpPr/>
          <p:nvPr/>
        </p:nvSpPr>
        <p:spPr>
          <a:xfrm>
            <a:off x="7022591" y="1990385"/>
            <a:ext cx="1463040" cy="266208"/>
          </a:xfrm>
          <a:prstGeom prst="roundRect">
            <a:avLst/>
          </a:prstGeom>
          <a:solidFill>
            <a:srgbClr val="349651"/>
          </a:solid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US" sz="1200">
                <a:solidFill>
                  <a:schemeClr val="bg1"/>
                </a:solidFill>
              </a:rPr>
              <a:t>DevOps Team</a:t>
            </a:r>
          </a:p>
        </p:txBody>
      </p:sp>
      <p:cxnSp>
        <p:nvCxnSpPr>
          <p:cNvPr id="42" name="Straight Connector 41">
            <a:extLst>
              <a:ext uri="{FF2B5EF4-FFF2-40B4-BE49-F238E27FC236}">
                <a16:creationId xmlns:a16="http://schemas.microsoft.com/office/drawing/2014/main" id="{A1CF143B-9083-4D55-8D00-FBF2104FF651}"/>
              </a:ext>
            </a:extLst>
          </p:cNvPr>
          <p:cNvCxnSpPr/>
          <p:nvPr/>
        </p:nvCxnSpPr>
        <p:spPr>
          <a:xfrm flipV="1">
            <a:off x="6471228" y="2134246"/>
            <a:ext cx="549201" cy="1"/>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6067CAA0-96E2-489C-A786-5E1A1F12DEAF}"/>
              </a:ext>
            </a:extLst>
          </p:cNvPr>
          <p:cNvSpPr/>
          <p:nvPr/>
        </p:nvSpPr>
        <p:spPr>
          <a:xfrm>
            <a:off x="8546011" y="4608220"/>
            <a:ext cx="1463040" cy="266208"/>
          </a:xfrm>
          <a:prstGeom prst="roundRect">
            <a:avLst/>
          </a:prstGeom>
          <a:solidFill>
            <a:srgbClr val="349651"/>
          </a:solid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US" sz="1200">
                <a:solidFill>
                  <a:schemeClr val="bg1"/>
                </a:solidFill>
              </a:rPr>
              <a:t>DevOps Team</a:t>
            </a:r>
          </a:p>
        </p:txBody>
      </p:sp>
      <p:cxnSp>
        <p:nvCxnSpPr>
          <p:cNvPr id="51" name="Straight Connector 50">
            <a:extLst>
              <a:ext uri="{FF2B5EF4-FFF2-40B4-BE49-F238E27FC236}">
                <a16:creationId xmlns:a16="http://schemas.microsoft.com/office/drawing/2014/main" id="{9BD8A313-C21F-40EC-9E21-DC22207DCD69}"/>
              </a:ext>
            </a:extLst>
          </p:cNvPr>
          <p:cNvCxnSpPr/>
          <p:nvPr/>
        </p:nvCxnSpPr>
        <p:spPr>
          <a:xfrm flipV="1">
            <a:off x="7999372" y="4742668"/>
            <a:ext cx="549201" cy="1"/>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495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500"/>
                                        <p:tgtEl>
                                          <p:spTgt spid="52"/>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5" grpId="0" animBg="1"/>
      <p:bldP spid="57" grpId="0" animBg="1"/>
      <p:bldP spid="40"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11</a:t>
            </a:fld>
            <a:endParaRPr lang="en-GB" noProof="0"/>
          </a:p>
        </p:txBody>
      </p:sp>
      <p:sp>
        <p:nvSpPr>
          <p:cNvPr id="7" name="Title 6"/>
          <p:cNvSpPr>
            <a:spLocks noGrp="1"/>
          </p:cNvSpPr>
          <p:nvPr>
            <p:ph type="title"/>
          </p:nvPr>
        </p:nvSpPr>
        <p:spPr/>
        <p:txBody>
          <a:bodyPr anchor="ctr"/>
          <a:lstStyle/>
          <a:p>
            <a:r>
              <a:rPr lang="en-GB"/>
              <a:t>Security in OnePipeline</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a:p>
        </p:txBody>
      </p:sp>
      <p:cxnSp>
        <p:nvCxnSpPr>
          <p:cNvPr id="23" name="Straight Connector 22">
            <a:extLst>
              <a:ext uri="{FF2B5EF4-FFF2-40B4-BE49-F238E27FC236}">
                <a16:creationId xmlns:a16="http://schemas.microsoft.com/office/drawing/2014/main" id="{224DBE3B-C1FC-4945-9914-54A5723C12BC}"/>
              </a:ext>
            </a:extLst>
          </p:cNvPr>
          <p:cNvCxnSpPr>
            <a:cxnSpLocks/>
          </p:cNvCxnSpPr>
          <p:nvPr/>
        </p:nvCxnSpPr>
        <p:spPr>
          <a:xfrm>
            <a:off x="2159384" y="3419692"/>
            <a:ext cx="1246371" cy="18617"/>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2DFDAA-0944-44F6-8D9A-7F991B26406C}"/>
              </a:ext>
            </a:extLst>
          </p:cNvPr>
          <p:cNvCxnSpPr/>
          <p:nvPr/>
        </p:nvCxnSpPr>
        <p:spPr>
          <a:xfrm>
            <a:off x="4355946" y="3429000"/>
            <a:ext cx="1246371"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0DAC4A-9845-4039-8013-589F53D0B707}"/>
              </a:ext>
            </a:extLst>
          </p:cNvPr>
          <p:cNvCxnSpPr>
            <a:cxnSpLocks/>
            <a:stCxn id="13" idx="6"/>
          </p:cNvCxnSpPr>
          <p:nvPr/>
        </p:nvCxnSpPr>
        <p:spPr>
          <a:xfrm>
            <a:off x="6971835" y="3429000"/>
            <a:ext cx="827043"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F8E473-793B-4E16-AA95-DAC40EB3A883}"/>
              </a:ext>
            </a:extLst>
          </p:cNvPr>
          <p:cNvCxnSpPr/>
          <p:nvPr/>
        </p:nvCxnSpPr>
        <p:spPr>
          <a:xfrm>
            <a:off x="8749069" y="3429000"/>
            <a:ext cx="1246371"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A7B39FC-15DB-4EA7-A1DB-99772876C444}"/>
              </a:ext>
            </a:extLst>
          </p:cNvPr>
          <p:cNvGrpSpPr>
            <a:grpSpLocks noChangeAspect="1"/>
          </p:cNvGrpSpPr>
          <p:nvPr/>
        </p:nvGrpSpPr>
        <p:grpSpPr>
          <a:xfrm>
            <a:off x="1246371" y="2971800"/>
            <a:ext cx="913013" cy="914400"/>
            <a:chOff x="1308316" y="3105583"/>
            <a:chExt cx="950191" cy="951634"/>
          </a:xfrm>
        </p:grpSpPr>
        <p:sp>
          <p:nvSpPr>
            <p:cNvPr id="18" name="Oval 17">
              <a:extLst>
                <a:ext uri="{FF2B5EF4-FFF2-40B4-BE49-F238E27FC236}">
                  <a16:creationId xmlns:a16="http://schemas.microsoft.com/office/drawing/2014/main" id="{BE3AC190-C1CD-4EEA-A5A9-AA38BDCC9C1E}"/>
                </a:ext>
              </a:extLst>
            </p:cNvPr>
            <p:cNvSpPr>
              <a:spLocks noChangeAspect="1"/>
            </p:cNvSpPr>
            <p:nvPr/>
          </p:nvSpPr>
          <p:spPr>
            <a:xfrm>
              <a:off x="1308316"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36" name="Graphic 35" descr="Presentation with pie chart">
              <a:extLst>
                <a:ext uri="{FF2B5EF4-FFF2-40B4-BE49-F238E27FC236}">
                  <a16:creationId xmlns:a16="http://schemas.microsoft.com/office/drawing/2014/main" id="{611DB9AA-B187-4420-91E3-5F50B8C641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1271" y="3248549"/>
              <a:ext cx="731520" cy="731520"/>
            </a:xfrm>
            <a:prstGeom prst="rect">
              <a:avLst/>
            </a:prstGeom>
          </p:spPr>
        </p:pic>
      </p:grpSp>
      <p:grpSp>
        <p:nvGrpSpPr>
          <p:cNvPr id="47" name="Group 46">
            <a:extLst>
              <a:ext uri="{FF2B5EF4-FFF2-40B4-BE49-F238E27FC236}">
                <a16:creationId xmlns:a16="http://schemas.microsoft.com/office/drawing/2014/main" id="{F5CA3828-626B-4D88-A443-9ED08E34B51E}"/>
              </a:ext>
            </a:extLst>
          </p:cNvPr>
          <p:cNvGrpSpPr>
            <a:grpSpLocks noChangeAspect="1"/>
          </p:cNvGrpSpPr>
          <p:nvPr/>
        </p:nvGrpSpPr>
        <p:grpSpPr>
          <a:xfrm>
            <a:off x="3405755" y="2953183"/>
            <a:ext cx="950191" cy="951634"/>
            <a:chOff x="3228035" y="3105583"/>
            <a:chExt cx="950191" cy="951634"/>
          </a:xfrm>
        </p:grpSpPr>
        <p:sp>
          <p:nvSpPr>
            <p:cNvPr id="17" name="Oval 16">
              <a:extLst>
                <a:ext uri="{FF2B5EF4-FFF2-40B4-BE49-F238E27FC236}">
                  <a16:creationId xmlns:a16="http://schemas.microsoft.com/office/drawing/2014/main" id="{8EA25FFE-623A-4B64-AB67-57524F2DB5F7}"/>
                </a:ext>
              </a:extLst>
            </p:cNvPr>
            <p:cNvSpPr>
              <a:spLocks noChangeAspect="1"/>
            </p:cNvSpPr>
            <p:nvPr/>
          </p:nvSpPr>
          <p:spPr>
            <a:xfrm>
              <a:off x="3228035"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39" name="Graphic 38" descr="Programmer">
              <a:extLst>
                <a:ext uri="{FF2B5EF4-FFF2-40B4-BE49-F238E27FC236}">
                  <a16:creationId xmlns:a16="http://schemas.microsoft.com/office/drawing/2014/main" id="{5FED130B-3DBB-4829-999A-FCE46266BB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1901" y="3105583"/>
              <a:ext cx="731520" cy="731520"/>
            </a:xfrm>
            <a:prstGeom prst="rect">
              <a:avLst/>
            </a:prstGeom>
          </p:spPr>
        </p:pic>
      </p:grpSp>
      <p:grpSp>
        <p:nvGrpSpPr>
          <p:cNvPr id="48" name="Group 47">
            <a:extLst>
              <a:ext uri="{FF2B5EF4-FFF2-40B4-BE49-F238E27FC236}">
                <a16:creationId xmlns:a16="http://schemas.microsoft.com/office/drawing/2014/main" id="{082B856A-A551-4F03-AEF2-0662C0A74A97}"/>
              </a:ext>
            </a:extLst>
          </p:cNvPr>
          <p:cNvGrpSpPr>
            <a:grpSpLocks noChangeAspect="1"/>
          </p:cNvGrpSpPr>
          <p:nvPr/>
        </p:nvGrpSpPr>
        <p:grpSpPr>
          <a:xfrm>
            <a:off x="5602316" y="2743200"/>
            <a:ext cx="1369519" cy="1371600"/>
            <a:chOff x="5354204" y="3105583"/>
            <a:chExt cx="950191" cy="951634"/>
          </a:xfrm>
        </p:grpSpPr>
        <p:sp>
          <p:nvSpPr>
            <p:cNvPr id="13" name="Oval 12">
              <a:extLst>
                <a:ext uri="{FF2B5EF4-FFF2-40B4-BE49-F238E27FC236}">
                  <a16:creationId xmlns:a16="http://schemas.microsoft.com/office/drawing/2014/main" id="{D07D523C-BF45-45F7-A1B5-CAF7E78BD845}"/>
                </a:ext>
              </a:extLst>
            </p:cNvPr>
            <p:cNvSpPr>
              <a:spLocks noChangeAspect="1"/>
            </p:cNvSpPr>
            <p:nvPr/>
          </p:nvSpPr>
          <p:spPr>
            <a:xfrm>
              <a:off x="5354204" y="3105583"/>
              <a:ext cx="950191" cy="951634"/>
            </a:xfrm>
            <a:prstGeom prst="ellipse">
              <a:avLst/>
            </a:prstGeom>
            <a:solidFill>
              <a:srgbClr val="FF6200"/>
            </a:solid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1" name="Graphic 40" descr="Cloud Computing">
              <a:extLst>
                <a:ext uri="{FF2B5EF4-FFF2-40B4-BE49-F238E27FC236}">
                  <a16:creationId xmlns:a16="http://schemas.microsoft.com/office/drawing/2014/main" id="{3BC7D4F0-0C48-4773-9CC8-57D79DEFFE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91595" y="3195733"/>
              <a:ext cx="731520" cy="731520"/>
            </a:xfrm>
            <a:prstGeom prst="rect">
              <a:avLst/>
            </a:prstGeom>
          </p:spPr>
        </p:pic>
      </p:grpSp>
      <p:grpSp>
        <p:nvGrpSpPr>
          <p:cNvPr id="49" name="Group 48">
            <a:extLst>
              <a:ext uri="{FF2B5EF4-FFF2-40B4-BE49-F238E27FC236}">
                <a16:creationId xmlns:a16="http://schemas.microsoft.com/office/drawing/2014/main" id="{D0311013-3E6F-4FF1-AF74-6C85F5F67001}"/>
              </a:ext>
            </a:extLst>
          </p:cNvPr>
          <p:cNvGrpSpPr>
            <a:grpSpLocks noChangeAspect="1"/>
          </p:cNvGrpSpPr>
          <p:nvPr/>
        </p:nvGrpSpPr>
        <p:grpSpPr>
          <a:xfrm>
            <a:off x="7798878" y="2953183"/>
            <a:ext cx="950191" cy="951634"/>
            <a:chOff x="7816271" y="3105583"/>
            <a:chExt cx="950191" cy="951634"/>
          </a:xfrm>
        </p:grpSpPr>
        <p:sp>
          <p:nvSpPr>
            <p:cNvPr id="19" name="Oval 18">
              <a:extLst>
                <a:ext uri="{FF2B5EF4-FFF2-40B4-BE49-F238E27FC236}">
                  <a16:creationId xmlns:a16="http://schemas.microsoft.com/office/drawing/2014/main" id="{0DB66ED5-499B-4863-8905-ADFF69969EE8}"/>
                </a:ext>
              </a:extLst>
            </p:cNvPr>
            <p:cNvSpPr>
              <a:spLocks noChangeAspect="1"/>
            </p:cNvSpPr>
            <p:nvPr/>
          </p:nvSpPr>
          <p:spPr>
            <a:xfrm>
              <a:off x="7816271"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3" name="Graphic 42" descr="Checklist">
              <a:extLst>
                <a:ext uri="{FF2B5EF4-FFF2-40B4-BE49-F238E27FC236}">
                  <a16:creationId xmlns:a16="http://schemas.microsoft.com/office/drawing/2014/main" id="{7A894D1B-B410-43CA-97AD-ECAB1AD7F4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68901" y="3195733"/>
              <a:ext cx="731520" cy="731520"/>
            </a:xfrm>
            <a:prstGeom prst="rect">
              <a:avLst/>
            </a:prstGeom>
          </p:spPr>
        </p:pic>
      </p:grpSp>
      <p:grpSp>
        <p:nvGrpSpPr>
          <p:cNvPr id="50" name="Group 49">
            <a:extLst>
              <a:ext uri="{FF2B5EF4-FFF2-40B4-BE49-F238E27FC236}">
                <a16:creationId xmlns:a16="http://schemas.microsoft.com/office/drawing/2014/main" id="{E84F4B55-ECC1-4CB1-B70A-8CEFE25A0330}"/>
              </a:ext>
            </a:extLst>
          </p:cNvPr>
          <p:cNvGrpSpPr>
            <a:grpSpLocks noChangeAspect="1"/>
          </p:cNvGrpSpPr>
          <p:nvPr/>
        </p:nvGrpSpPr>
        <p:grpSpPr>
          <a:xfrm>
            <a:off x="9995440" y="2953183"/>
            <a:ext cx="950191" cy="951634"/>
            <a:chOff x="9803242" y="3105583"/>
            <a:chExt cx="950191" cy="951634"/>
          </a:xfrm>
        </p:grpSpPr>
        <p:sp>
          <p:nvSpPr>
            <p:cNvPr id="21" name="Oval 20">
              <a:extLst>
                <a:ext uri="{FF2B5EF4-FFF2-40B4-BE49-F238E27FC236}">
                  <a16:creationId xmlns:a16="http://schemas.microsoft.com/office/drawing/2014/main" id="{A7D1AA6F-0C7E-415F-9862-F24B164FF7C5}"/>
                </a:ext>
              </a:extLst>
            </p:cNvPr>
            <p:cNvSpPr>
              <a:spLocks noChangeAspect="1"/>
            </p:cNvSpPr>
            <p:nvPr/>
          </p:nvSpPr>
          <p:spPr>
            <a:xfrm>
              <a:off x="9803242"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5" name="Graphic 44" descr="Rocket">
              <a:extLst>
                <a:ext uri="{FF2B5EF4-FFF2-40B4-BE49-F238E27FC236}">
                  <a16:creationId xmlns:a16="http://schemas.microsoft.com/office/drawing/2014/main" id="{4432E7CA-3C9C-4B8C-9EB1-49C98A5277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69283" y="3215640"/>
              <a:ext cx="731520" cy="731520"/>
            </a:xfrm>
            <a:prstGeom prst="rect">
              <a:avLst/>
            </a:prstGeom>
          </p:spPr>
        </p:pic>
      </p:grpSp>
      <p:sp>
        <p:nvSpPr>
          <p:cNvPr id="2" name="TextBox 1">
            <a:extLst>
              <a:ext uri="{FF2B5EF4-FFF2-40B4-BE49-F238E27FC236}">
                <a16:creationId xmlns:a16="http://schemas.microsoft.com/office/drawing/2014/main" id="{144EF8C4-0448-433C-BE9F-727636D1290F}"/>
              </a:ext>
            </a:extLst>
          </p:cNvPr>
          <p:cNvSpPr txBox="1"/>
          <p:nvPr/>
        </p:nvSpPr>
        <p:spPr>
          <a:xfrm>
            <a:off x="1126614" y="3931920"/>
            <a:ext cx="1152525" cy="288147"/>
          </a:xfrm>
          <a:prstGeom prst="rect">
            <a:avLst/>
          </a:prstGeom>
          <a:noFill/>
        </p:spPr>
        <p:txBody>
          <a:bodyPr wrap="square" lIns="36000" tIns="36000" rIns="36000" bIns="36000" rtlCol="0">
            <a:spAutoFit/>
          </a:bodyPr>
          <a:lstStyle/>
          <a:p>
            <a:pPr algn="ctr"/>
            <a:r>
              <a:rPr lang="en-US" sz="1400"/>
              <a:t>Design</a:t>
            </a:r>
          </a:p>
        </p:txBody>
      </p:sp>
      <p:sp>
        <p:nvSpPr>
          <p:cNvPr id="27" name="TextBox 26">
            <a:extLst>
              <a:ext uri="{FF2B5EF4-FFF2-40B4-BE49-F238E27FC236}">
                <a16:creationId xmlns:a16="http://schemas.microsoft.com/office/drawing/2014/main" id="{CD002481-6E11-457F-9B25-78ECC0189828}"/>
              </a:ext>
            </a:extLst>
          </p:cNvPr>
          <p:cNvSpPr txBox="1"/>
          <p:nvPr/>
        </p:nvSpPr>
        <p:spPr>
          <a:xfrm>
            <a:off x="3291840" y="3931920"/>
            <a:ext cx="1152525" cy="288147"/>
          </a:xfrm>
          <a:prstGeom prst="rect">
            <a:avLst/>
          </a:prstGeom>
          <a:noFill/>
        </p:spPr>
        <p:txBody>
          <a:bodyPr wrap="square" lIns="36000" tIns="36000" rIns="36000" bIns="36000" rtlCol="0">
            <a:spAutoFit/>
          </a:bodyPr>
          <a:lstStyle/>
          <a:p>
            <a:pPr algn="ctr"/>
            <a:r>
              <a:rPr lang="en-US" sz="1400"/>
              <a:t>Build</a:t>
            </a:r>
          </a:p>
        </p:txBody>
      </p:sp>
      <p:sp>
        <p:nvSpPr>
          <p:cNvPr id="29" name="TextBox 28">
            <a:extLst>
              <a:ext uri="{FF2B5EF4-FFF2-40B4-BE49-F238E27FC236}">
                <a16:creationId xmlns:a16="http://schemas.microsoft.com/office/drawing/2014/main" id="{BFD93B47-F603-4F40-B40C-F7FE40A5A96B}"/>
              </a:ext>
            </a:extLst>
          </p:cNvPr>
          <p:cNvSpPr txBox="1"/>
          <p:nvPr/>
        </p:nvSpPr>
        <p:spPr>
          <a:xfrm>
            <a:off x="6676393" y="3692517"/>
            <a:ext cx="1152525" cy="288147"/>
          </a:xfrm>
          <a:prstGeom prst="rect">
            <a:avLst/>
          </a:prstGeom>
          <a:noFill/>
        </p:spPr>
        <p:txBody>
          <a:bodyPr wrap="square" lIns="36000" tIns="36000" rIns="36000" bIns="36000" rtlCol="0">
            <a:spAutoFit/>
          </a:bodyPr>
          <a:lstStyle/>
          <a:p>
            <a:pPr algn="ctr"/>
            <a:r>
              <a:rPr lang="en-US" sz="1400"/>
              <a:t>Deploy</a:t>
            </a:r>
          </a:p>
        </p:txBody>
      </p:sp>
      <p:sp>
        <p:nvSpPr>
          <p:cNvPr id="31" name="TextBox 30">
            <a:extLst>
              <a:ext uri="{FF2B5EF4-FFF2-40B4-BE49-F238E27FC236}">
                <a16:creationId xmlns:a16="http://schemas.microsoft.com/office/drawing/2014/main" id="{3E09ED97-E45A-4286-9DD7-C0E034F3FF88}"/>
              </a:ext>
            </a:extLst>
          </p:cNvPr>
          <p:cNvSpPr txBox="1"/>
          <p:nvPr/>
        </p:nvSpPr>
        <p:spPr>
          <a:xfrm>
            <a:off x="9875520" y="3931920"/>
            <a:ext cx="1152525" cy="288147"/>
          </a:xfrm>
          <a:prstGeom prst="rect">
            <a:avLst/>
          </a:prstGeom>
          <a:noFill/>
        </p:spPr>
        <p:txBody>
          <a:bodyPr wrap="square" lIns="36000" tIns="36000" rIns="36000" bIns="36000" rtlCol="0">
            <a:spAutoFit/>
          </a:bodyPr>
          <a:lstStyle/>
          <a:p>
            <a:pPr algn="ctr"/>
            <a:r>
              <a:rPr lang="en-US" sz="1400"/>
              <a:t>Release</a:t>
            </a:r>
          </a:p>
        </p:txBody>
      </p:sp>
      <p:sp>
        <p:nvSpPr>
          <p:cNvPr id="32" name="TextBox 31">
            <a:extLst>
              <a:ext uri="{FF2B5EF4-FFF2-40B4-BE49-F238E27FC236}">
                <a16:creationId xmlns:a16="http://schemas.microsoft.com/office/drawing/2014/main" id="{BE6BBD71-2F1E-4C3F-8C63-4AA5B775516B}"/>
              </a:ext>
            </a:extLst>
          </p:cNvPr>
          <p:cNvSpPr txBox="1"/>
          <p:nvPr/>
        </p:nvSpPr>
        <p:spPr>
          <a:xfrm>
            <a:off x="7711348" y="3931920"/>
            <a:ext cx="1152525" cy="288147"/>
          </a:xfrm>
          <a:prstGeom prst="rect">
            <a:avLst/>
          </a:prstGeom>
          <a:noFill/>
        </p:spPr>
        <p:txBody>
          <a:bodyPr wrap="square" lIns="36000" tIns="36000" rIns="36000" bIns="36000" rtlCol="0">
            <a:spAutoFit/>
          </a:bodyPr>
          <a:lstStyle/>
          <a:p>
            <a:pPr algn="ctr"/>
            <a:r>
              <a:rPr lang="en-US" sz="1400"/>
              <a:t>Test</a:t>
            </a:r>
          </a:p>
        </p:txBody>
      </p:sp>
      <p:sp>
        <p:nvSpPr>
          <p:cNvPr id="33" name="Rectangle: Rounded Corners 32">
            <a:extLst>
              <a:ext uri="{FF2B5EF4-FFF2-40B4-BE49-F238E27FC236}">
                <a16:creationId xmlns:a16="http://schemas.microsoft.com/office/drawing/2014/main" id="{753B3D25-1258-46EE-95DB-BAF5F6587996}"/>
              </a:ext>
            </a:extLst>
          </p:cNvPr>
          <p:cNvSpPr/>
          <p:nvPr/>
        </p:nvSpPr>
        <p:spPr>
          <a:xfrm>
            <a:off x="7012271" y="1956403"/>
            <a:ext cx="1705480" cy="356479"/>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solidFill>
                  <a:schemeClr val="bg1"/>
                </a:solidFill>
              </a:rPr>
              <a:t>SAST/SCA Tool</a:t>
            </a:r>
          </a:p>
        </p:txBody>
      </p:sp>
      <p:grpSp>
        <p:nvGrpSpPr>
          <p:cNvPr id="34" name="Group 33">
            <a:extLst>
              <a:ext uri="{FF2B5EF4-FFF2-40B4-BE49-F238E27FC236}">
                <a16:creationId xmlns:a16="http://schemas.microsoft.com/office/drawing/2014/main" id="{EFDD3F1C-6F33-49CB-92F7-CA6AFC288AFE}"/>
              </a:ext>
            </a:extLst>
          </p:cNvPr>
          <p:cNvGrpSpPr/>
          <p:nvPr/>
        </p:nvGrpSpPr>
        <p:grpSpPr>
          <a:xfrm>
            <a:off x="6327512" y="2134643"/>
            <a:ext cx="684759" cy="628434"/>
            <a:chOff x="1474625" y="2124075"/>
            <a:chExt cx="684759" cy="628434"/>
          </a:xfrm>
        </p:grpSpPr>
        <p:cxnSp>
          <p:nvCxnSpPr>
            <p:cNvPr id="35" name="Straight Connector 34">
              <a:extLst>
                <a:ext uri="{FF2B5EF4-FFF2-40B4-BE49-F238E27FC236}">
                  <a16:creationId xmlns:a16="http://schemas.microsoft.com/office/drawing/2014/main" id="{4D6F4EF8-6895-4E04-8A51-7116E1D480DB}"/>
                </a:ext>
              </a:extLst>
            </p:cNvPr>
            <p:cNvCxnSpPr/>
            <p:nvPr/>
          </p:nvCxnSpPr>
          <p:spPr>
            <a:xfrm flipV="1">
              <a:off x="1474625" y="2124075"/>
              <a:ext cx="287500" cy="628434"/>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0BB630-A6AD-4C35-B375-2BB2525113B0}"/>
                </a:ext>
              </a:extLst>
            </p:cNvPr>
            <p:cNvCxnSpPr>
              <a:cxnSpLocks/>
            </p:cNvCxnSpPr>
            <p:nvPr/>
          </p:nvCxnSpPr>
          <p:spPr>
            <a:xfrm flipV="1">
              <a:off x="1762125" y="2124075"/>
              <a:ext cx="397259" cy="1"/>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a:extLst>
              <a:ext uri="{FF2B5EF4-FFF2-40B4-BE49-F238E27FC236}">
                <a16:creationId xmlns:a16="http://schemas.microsoft.com/office/drawing/2014/main" id="{116E6AE8-13C2-4B96-ADAE-E6C392C6C0AD}"/>
              </a:ext>
            </a:extLst>
          </p:cNvPr>
          <p:cNvCxnSpPr>
            <a:cxnSpLocks/>
            <a:endCxn id="54" idx="1"/>
          </p:cNvCxnSpPr>
          <p:nvPr/>
        </p:nvCxnSpPr>
        <p:spPr>
          <a:xfrm flipV="1">
            <a:off x="8683028" y="4425476"/>
            <a:ext cx="695504" cy="210232"/>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2012D3-A142-48D4-9099-3CA9650E21ED}"/>
              </a:ext>
            </a:extLst>
          </p:cNvPr>
          <p:cNvGrpSpPr/>
          <p:nvPr/>
        </p:nvGrpSpPr>
        <p:grpSpPr>
          <a:xfrm flipV="1">
            <a:off x="6272632" y="4118430"/>
            <a:ext cx="684759" cy="628434"/>
            <a:chOff x="1474625" y="2124075"/>
            <a:chExt cx="684759" cy="628434"/>
          </a:xfrm>
        </p:grpSpPr>
        <p:cxnSp>
          <p:nvCxnSpPr>
            <p:cNvPr id="51" name="Straight Connector 50">
              <a:extLst>
                <a:ext uri="{FF2B5EF4-FFF2-40B4-BE49-F238E27FC236}">
                  <a16:creationId xmlns:a16="http://schemas.microsoft.com/office/drawing/2014/main" id="{6614C42A-817D-442D-98D7-08FD51388484}"/>
                </a:ext>
              </a:extLst>
            </p:cNvPr>
            <p:cNvCxnSpPr/>
            <p:nvPr/>
          </p:nvCxnSpPr>
          <p:spPr>
            <a:xfrm flipV="1">
              <a:off x="1474625" y="2124075"/>
              <a:ext cx="287500" cy="628434"/>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8524B37-ADA3-4F17-91C6-A82065C93A88}"/>
                </a:ext>
              </a:extLst>
            </p:cNvPr>
            <p:cNvCxnSpPr>
              <a:cxnSpLocks/>
            </p:cNvCxnSpPr>
            <p:nvPr/>
          </p:nvCxnSpPr>
          <p:spPr>
            <a:xfrm flipV="1">
              <a:off x="1762125" y="2124075"/>
              <a:ext cx="397259" cy="1"/>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sp>
        <p:nvSpPr>
          <p:cNvPr id="53" name="Rectangle: Rounded Corners 52">
            <a:extLst>
              <a:ext uri="{FF2B5EF4-FFF2-40B4-BE49-F238E27FC236}">
                <a16:creationId xmlns:a16="http://schemas.microsoft.com/office/drawing/2014/main" id="{F09F7F4F-A4EC-486D-A1E6-39E702BA1D7B}"/>
              </a:ext>
            </a:extLst>
          </p:cNvPr>
          <p:cNvSpPr/>
          <p:nvPr/>
        </p:nvSpPr>
        <p:spPr>
          <a:xfrm>
            <a:off x="6963386" y="4562636"/>
            <a:ext cx="1705480" cy="356479"/>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solidFill>
                  <a:schemeClr val="bg1"/>
                </a:solidFill>
              </a:rPr>
              <a:t>SAST/SCA Tooling</a:t>
            </a:r>
          </a:p>
        </p:txBody>
      </p:sp>
      <p:sp>
        <p:nvSpPr>
          <p:cNvPr id="54" name="Rectangle: Rounded Corners 53">
            <a:extLst>
              <a:ext uri="{FF2B5EF4-FFF2-40B4-BE49-F238E27FC236}">
                <a16:creationId xmlns:a16="http://schemas.microsoft.com/office/drawing/2014/main" id="{50B42722-1EC9-4DFA-994D-557E7DF07E20}"/>
              </a:ext>
            </a:extLst>
          </p:cNvPr>
          <p:cNvSpPr/>
          <p:nvPr/>
        </p:nvSpPr>
        <p:spPr>
          <a:xfrm>
            <a:off x="9378532" y="4288316"/>
            <a:ext cx="1149743" cy="274320"/>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solidFill>
                  <a:schemeClr val="bg1"/>
                </a:solidFill>
              </a:rPr>
              <a:t>SAST/SCA Tool</a:t>
            </a:r>
          </a:p>
        </p:txBody>
      </p:sp>
      <p:sp>
        <p:nvSpPr>
          <p:cNvPr id="63" name="Rectangle: Rounded Corners 62">
            <a:extLst>
              <a:ext uri="{FF2B5EF4-FFF2-40B4-BE49-F238E27FC236}">
                <a16:creationId xmlns:a16="http://schemas.microsoft.com/office/drawing/2014/main" id="{963C3C98-0182-4BEF-89A2-5C05716141FE}"/>
              </a:ext>
            </a:extLst>
          </p:cNvPr>
          <p:cNvSpPr/>
          <p:nvPr/>
        </p:nvSpPr>
        <p:spPr>
          <a:xfrm>
            <a:off x="914400" y="5669280"/>
            <a:ext cx="9956632" cy="218146"/>
          </a:xfrm>
          <a:prstGeom prst="roundRect">
            <a:avLst/>
          </a:prstGeom>
          <a:solidFill>
            <a:srgbClr val="FF6200"/>
          </a:solidFill>
          <a:ln w="6350">
            <a:solidFill>
              <a:srgbClr val="FF62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Risk Journey</a:t>
            </a:r>
          </a:p>
        </p:txBody>
      </p:sp>
    </p:spTree>
    <p:extLst>
      <p:ext uri="{BB962C8B-B14F-4D97-AF65-F5344CB8AC3E}">
        <p14:creationId xmlns:p14="http://schemas.microsoft.com/office/powerpoint/2010/main" val="180179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750"/>
                                        <p:tgtEl>
                                          <p:spTgt spid="34"/>
                                        </p:tgtEl>
                                      </p:cBhvr>
                                    </p:animEffect>
                                  </p:childTnLst>
                                </p:cTn>
                              </p:par>
                            </p:childTnLst>
                          </p:cTn>
                        </p:par>
                        <p:par>
                          <p:cTn id="8" fill="hold">
                            <p:stCondLst>
                              <p:cond delay="750"/>
                            </p:stCondLst>
                            <p:childTnLst>
                              <p:par>
                                <p:cTn id="9" presetID="1"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left)">
                                      <p:cBhvr>
                                        <p:cTn id="20" dur="500"/>
                                        <p:tgtEl>
                                          <p:spTgt spid="44"/>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3" grpId="0" animBg="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12</a:t>
            </a:fld>
            <a:endParaRPr lang="en-GB" noProof="0"/>
          </a:p>
        </p:txBody>
      </p:sp>
      <p:sp>
        <p:nvSpPr>
          <p:cNvPr id="7" name="Title 6"/>
          <p:cNvSpPr>
            <a:spLocks noGrp="1"/>
          </p:cNvSpPr>
          <p:nvPr>
            <p:ph type="title"/>
          </p:nvPr>
        </p:nvSpPr>
        <p:spPr/>
        <p:txBody>
          <a:bodyPr anchor="ctr"/>
          <a:lstStyle/>
          <a:p>
            <a:r>
              <a:rPr lang="en-GB"/>
              <a:t>Security in OnePipeline… New WoW</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a:p>
        </p:txBody>
      </p:sp>
      <p:cxnSp>
        <p:nvCxnSpPr>
          <p:cNvPr id="23" name="Straight Connector 22">
            <a:extLst>
              <a:ext uri="{FF2B5EF4-FFF2-40B4-BE49-F238E27FC236}">
                <a16:creationId xmlns:a16="http://schemas.microsoft.com/office/drawing/2014/main" id="{224DBE3B-C1FC-4945-9914-54A5723C12BC}"/>
              </a:ext>
            </a:extLst>
          </p:cNvPr>
          <p:cNvCxnSpPr>
            <a:cxnSpLocks/>
          </p:cNvCxnSpPr>
          <p:nvPr/>
        </p:nvCxnSpPr>
        <p:spPr>
          <a:xfrm>
            <a:off x="2159384" y="3419692"/>
            <a:ext cx="1246371" cy="18617"/>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2DFDAA-0944-44F6-8D9A-7F991B26406C}"/>
              </a:ext>
            </a:extLst>
          </p:cNvPr>
          <p:cNvCxnSpPr/>
          <p:nvPr/>
        </p:nvCxnSpPr>
        <p:spPr>
          <a:xfrm>
            <a:off x="4355946" y="3429000"/>
            <a:ext cx="1246371"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0DAC4A-9845-4039-8013-589F53D0B707}"/>
              </a:ext>
            </a:extLst>
          </p:cNvPr>
          <p:cNvCxnSpPr/>
          <p:nvPr/>
        </p:nvCxnSpPr>
        <p:spPr>
          <a:xfrm>
            <a:off x="6552508" y="3429000"/>
            <a:ext cx="1246370"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F8E473-793B-4E16-AA95-DAC40EB3A883}"/>
              </a:ext>
            </a:extLst>
          </p:cNvPr>
          <p:cNvCxnSpPr>
            <a:cxnSpLocks/>
            <a:stCxn id="19" idx="6"/>
          </p:cNvCxnSpPr>
          <p:nvPr/>
        </p:nvCxnSpPr>
        <p:spPr>
          <a:xfrm flipV="1">
            <a:off x="9168397" y="3429001"/>
            <a:ext cx="827043" cy="9308"/>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A7B39FC-15DB-4EA7-A1DB-99772876C444}"/>
              </a:ext>
            </a:extLst>
          </p:cNvPr>
          <p:cNvGrpSpPr>
            <a:grpSpLocks noChangeAspect="1"/>
          </p:cNvGrpSpPr>
          <p:nvPr/>
        </p:nvGrpSpPr>
        <p:grpSpPr>
          <a:xfrm>
            <a:off x="1246371" y="2971800"/>
            <a:ext cx="913013" cy="914400"/>
            <a:chOff x="1308316" y="3105583"/>
            <a:chExt cx="950191" cy="951634"/>
          </a:xfrm>
        </p:grpSpPr>
        <p:sp>
          <p:nvSpPr>
            <p:cNvPr id="18" name="Oval 17">
              <a:extLst>
                <a:ext uri="{FF2B5EF4-FFF2-40B4-BE49-F238E27FC236}">
                  <a16:creationId xmlns:a16="http://schemas.microsoft.com/office/drawing/2014/main" id="{BE3AC190-C1CD-4EEA-A5A9-AA38BDCC9C1E}"/>
                </a:ext>
              </a:extLst>
            </p:cNvPr>
            <p:cNvSpPr>
              <a:spLocks noChangeAspect="1"/>
            </p:cNvSpPr>
            <p:nvPr/>
          </p:nvSpPr>
          <p:spPr>
            <a:xfrm>
              <a:off x="1308316"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36" name="Graphic 35" descr="Presentation with pie chart">
              <a:extLst>
                <a:ext uri="{FF2B5EF4-FFF2-40B4-BE49-F238E27FC236}">
                  <a16:creationId xmlns:a16="http://schemas.microsoft.com/office/drawing/2014/main" id="{611DB9AA-B187-4420-91E3-5F50B8C641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1271" y="3248549"/>
              <a:ext cx="731520" cy="731520"/>
            </a:xfrm>
            <a:prstGeom prst="rect">
              <a:avLst/>
            </a:prstGeom>
          </p:spPr>
        </p:pic>
      </p:grpSp>
      <p:grpSp>
        <p:nvGrpSpPr>
          <p:cNvPr id="47" name="Group 46">
            <a:extLst>
              <a:ext uri="{FF2B5EF4-FFF2-40B4-BE49-F238E27FC236}">
                <a16:creationId xmlns:a16="http://schemas.microsoft.com/office/drawing/2014/main" id="{F5CA3828-626B-4D88-A443-9ED08E34B51E}"/>
              </a:ext>
            </a:extLst>
          </p:cNvPr>
          <p:cNvGrpSpPr>
            <a:grpSpLocks noChangeAspect="1"/>
          </p:cNvGrpSpPr>
          <p:nvPr/>
        </p:nvGrpSpPr>
        <p:grpSpPr>
          <a:xfrm>
            <a:off x="3405755" y="2953183"/>
            <a:ext cx="950191" cy="951634"/>
            <a:chOff x="3228035" y="3105583"/>
            <a:chExt cx="950191" cy="951634"/>
          </a:xfrm>
        </p:grpSpPr>
        <p:sp>
          <p:nvSpPr>
            <p:cNvPr id="17" name="Oval 16">
              <a:extLst>
                <a:ext uri="{FF2B5EF4-FFF2-40B4-BE49-F238E27FC236}">
                  <a16:creationId xmlns:a16="http://schemas.microsoft.com/office/drawing/2014/main" id="{8EA25FFE-623A-4B64-AB67-57524F2DB5F7}"/>
                </a:ext>
              </a:extLst>
            </p:cNvPr>
            <p:cNvSpPr>
              <a:spLocks noChangeAspect="1"/>
            </p:cNvSpPr>
            <p:nvPr/>
          </p:nvSpPr>
          <p:spPr>
            <a:xfrm>
              <a:off x="3228035"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39" name="Graphic 38" descr="Programmer">
              <a:extLst>
                <a:ext uri="{FF2B5EF4-FFF2-40B4-BE49-F238E27FC236}">
                  <a16:creationId xmlns:a16="http://schemas.microsoft.com/office/drawing/2014/main" id="{5FED130B-3DBB-4829-999A-FCE46266BB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1901" y="3105583"/>
              <a:ext cx="731520" cy="731520"/>
            </a:xfrm>
            <a:prstGeom prst="rect">
              <a:avLst/>
            </a:prstGeom>
          </p:spPr>
        </p:pic>
      </p:grpSp>
      <p:grpSp>
        <p:nvGrpSpPr>
          <p:cNvPr id="48" name="Group 47">
            <a:extLst>
              <a:ext uri="{FF2B5EF4-FFF2-40B4-BE49-F238E27FC236}">
                <a16:creationId xmlns:a16="http://schemas.microsoft.com/office/drawing/2014/main" id="{082B856A-A551-4F03-AEF2-0662C0A74A97}"/>
              </a:ext>
            </a:extLst>
          </p:cNvPr>
          <p:cNvGrpSpPr>
            <a:grpSpLocks noChangeAspect="1"/>
          </p:cNvGrpSpPr>
          <p:nvPr/>
        </p:nvGrpSpPr>
        <p:grpSpPr>
          <a:xfrm>
            <a:off x="5602317" y="2953183"/>
            <a:ext cx="950191" cy="951634"/>
            <a:chOff x="5354204" y="3105583"/>
            <a:chExt cx="950191" cy="951634"/>
          </a:xfrm>
        </p:grpSpPr>
        <p:sp>
          <p:nvSpPr>
            <p:cNvPr id="13" name="Oval 12">
              <a:extLst>
                <a:ext uri="{FF2B5EF4-FFF2-40B4-BE49-F238E27FC236}">
                  <a16:creationId xmlns:a16="http://schemas.microsoft.com/office/drawing/2014/main" id="{D07D523C-BF45-45F7-A1B5-CAF7E78BD845}"/>
                </a:ext>
              </a:extLst>
            </p:cNvPr>
            <p:cNvSpPr>
              <a:spLocks noChangeAspect="1"/>
            </p:cNvSpPr>
            <p:nvPr/>
          </p:nvSpPr>
          <p:spPr>
            <a:xfrm>
              <a:off x="5354204"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1" name="Graphic 40" descr="Cloud Computing">
              <a:extLst>
                <a:ext uri="{FF2B5EF4-FFF2-40B4-BE49-F238E27FC236}">
                  <a16:creationId xmlns:a16="http://schemas.microsoft.com/office/drawing/2014/main" id="{3BC7D4F0-0C48-4773-9CC8-57D79DEFFE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91595" y="3195733"/>
              <a:ext cx="731520" cy="731520"/>
            </a:xfrm>
            <a:prstGeom prst="rect">
              <a:avLst/>
            </a:prstGeom>
          </p:spPr>
        </p:pic>
      </p:grpSp>
      <p:grpSp>
        <p:nvGrpSpPr>
          <p:cNvPr id="49" name="Group 48">
            <a:extLst>
              <a:ext uri="{FF2B5EF4-FFF2-40B4-BE49-F238E27FC236}">
                <a16:creationId xmlns:a16="http://schemas.microsoft.com/office/drawing/2014/main" id="{D0311013-3E6F-4FF1-AF74-6C85F5F67001}"/>
              </a:ext>
            </a:extLst>
          </p:cNvPr>
          <p:cNvGrpSpPr>
            <a:grpSpLocks noChangeAspect="1"/>
          </p:cNvGrpSpPr>
          <p:nvPr/>
        </p:nvGrpSpPr>
        <p:grpSpPr>
          <a:xfrm>
            <a:off x="7798878" y="2752509"/>
            <a:ext cx="1369519" cy="1371600"/>
            <a:chOff x="7816271" y="3105583"/>
            <a:chExt cx="950191" cy="951634"/>
          </a:xfrm>
        </p:grpSpPr>
        <p:sp>
          <p:nvSpPr>
            <p:cNvPr id="19" name="Oval 18">
              <a:extLst>
                <a:ext uri="{FF2B5EF4-FFF2-40B4-BE49-F238E27FC236}">
                  <a16:creationId xmlns:a16="http://schemas.microsoft.com/office/drawing/2014/main" id="{0DB66ED5-499B-4863-8905-ADFF69969EE8}"/>
                </a:ext>
              </a:extLst>
            </p:cNvPr>
            <p:cNvSpPr>
              <a:spLocks noChangeAspect="1"/>
            </p:cNvSpPr>
            <p:nvPr/>
          </p:nvSpPr>
          <p:spPr>
            <a:xfrm>
              <a:off x="7816271" y="3105583"/>
              <a:ext cx="950191" cy="951634"/>
            </a:xfrm>
            <a:prstGeom prst="ellipse">
              <a:avLst/>
            </a:prstGeom>
            <a:solidFill>
              <a:srgbClr val="FF6200"/>
            </a:solid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3" name="Graphic 42" descr="Checklist">
              <a:extLst>
                <a:ext uri="{FF2B5EF4-FFF2-40B4-BE49-F238E27FC236}">
                  <a16:creationId xmlns:a16="http://schemas.microsoft.com/office/drawing/2014/main" id="{7A894D1B-B410-43CA-97AD-ECAB1AD7F4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68901" y="3195733"/>
              <a:ext cx="731520" cy="731520"/>
            </a:xfrm>
            <a:prstGeom prst="rect">
              <a:avLst/>
            </a:prstGeom>
          </p:spPr>
        </p:pic>
      </p:grpSp>
      <p:grpSp>
        <p:nvGrpSpPr>
          <p:cNvPr id="50" name="Group 49">
            <a:extLst>
              <a:ext uri="{FF2B5EF4-FFF2-40B4-BE49-F238E27FC236}">
                <a16:creationId xmlns:a16="http://schemas.microsoft.com/office/drawing/2014/main" id="{E84F4B55-ECC1-4CB1-B70A-8CEFE25A0330}"/>
              </a:ext>
            </a:extLst>
          </p:cNvPr>
          <p:cNvGrpSpPr>
            <a:grpSpLocks noChangeAspect="1"/>
          </p:cNvGrpSpPr>
          <p:nvPr/>
        </p:nvGrpSpPr>
        <p:grpSpPr>
          <a:xfrm>
            <a:off x="9995440" y="2953183"/>
            <a:ext cx="950191" cy="951634"/>
            <a:chOff x="9803242" y="3105583"/>
            <a:chExt cx="950191" cy="951634"/>
          </a:xfrm>
        </p:grpSpPr>
        <p:sp>
          <p:nvSpPr>
            <p:cNvPr id="21" name="Oval 20">
              <a:extLst>
                <a:ext uri="{FF2B5EF4-FFF2-40B4-BE49-F238E27FC236}">
                  <a16:creationId xmlns:a16="http://schemas.microsoft.com/office/drawing/2014/main" id="{A7D1AA6F-0C7E-415F-9862-F24B164FF7C5}"/>
                </a:ext>
              </a:extLst>
            </p:cNvPr>
            <p:cNvSpPr>
              <a:spLocks noChangeAspect="1"/>
            </p:cNvSpPr>
            <p:nvPr/>
          </p:nvSpPr>
          <p:spPr>
            <a:xfrm>
              <a:off x="9803242"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5" name="Graphic 44" descr="Rocket">
              <a:extLst>
                <a:ext uri="{FF2B5EF4-FFF2-40B4-BE49-F238E27FC236}">
                  <a16:creationId xmlns:a16="http://schemas.microsoft.com/office/drawing/2014/main" id="{4432E7CA-3C9C-4B8C-9EB1-49C98A5277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69283" y="3215640"/>
              <a:ext cx="731520" cy="731520"/>
            </a:xfrm>
            <a:prstGeom prst="rect">
              <a:avLst/>
            </a:prstGeom>
          </p:spPr>
        </p:pic>
      </p:grpSp>
      <p:sp>
        <p:nvSpPr>
          <p:cNvPr id="2" name="TextBox 1">
            <a:extLst>
              <a:ext uri="{FF2B5EF4-FFF2-40B4-BE49-F238E27FC236}">
                <a16:creationId xmlns:a16="http://schemas.microsoft.com/office/drawing/2014/main" id="{144EF8C4-0448-433C-BE9F-727636D1290F}"/>
              </a:ext>
            </a:extLst>
          </p:cNvPr>
          <p:cNvSpPr txBox="1"/>
          <p:nvPr/>
        </p:nvSpPr>
        <p:spPr>
          <a:xfrm>
            <a:off x="1097280" y="3931920"/>
            <a:ext cx="1152525" cy="288147"/>
          </a:xfrm>
          <a:prstGeom prst="rect">
            <a:avLst/>
          </a:prstGeom>
          <a:noFill/>
        </p:spPr>
        <p:txBody>
          <a:bodyPr wrap="square" lIns="36000" tIns="36000" rIns="36000" bIns="36000" rtlCol="0">
            <a:spAutoFit/>
          </a:bodyPr>
          <a:lstStyle/>
          <a:p>
            <a:pPr algn="ctr"/>
            <a:r>
              <a:rPr lang="en-US" sz="1400"/>
              <a:t>Design</a:t>
            </a:r>
          </a:p>
        </p:txBody>
      </p:sp>
      <p:sp>
        <p:nvSpPr>
          <p:cNvPr id="27" name="TextBox 26">
            <a:extLst>
              <a:ext uri="{FF2B5EF4-FFF2-40B4-BE49-F238E27FC236}">
                <a16:creationId xmlns:a16="http://schemas.microsoft.com/office/drawing/2014/main" id="{CD002481-6E11-457F-9B25-78ECC0189828}"/>
              </a:ext>
            </a:extLst>
          </p:cNvPr>
          <p:cNvSpPr txBox="1"/>
          <p:nvPr/>
        </p:nvSpPr>
        <p:spPr>
          <a:xfrm>
            <a:off x="3291840" y="3931920"/>
            <a:ext cx="1152525" cy="288147"/>
          </a:xfrm>
          <a:prstGeom prst="rect">
            <a:avLst/>
          </a:prstGeom>
          <a:noFill/>
        </p:spPr>
        <p:txBody>
          <a:bodyPr wrap="square" lIns="36000" tIns="36000" rIns="36000" bIns="36000" rtlCol="0">
            <a:spAutoFit/>
          </a:bodyPr>
          <a:lstStyle/>
          <a:p>
            <a:pPr algn="ctr"/>
            <a:r>
              <a:rPr lang="en-US" sz="1400"/>
              <a:t>Build</a:t>
            </a:r>
          </a:p>
        </p:txBody>
      </p:sp>
      <p:sp>
        <p:nvSpPr>
          <p:cNvPr id="29" name="TextBox 28">
            <a:extLst>
              <a:ext uri="{FF2B5EF4-FFF2-40B4-BE49-F238E27FC236}">
                <a16:creationId xmlns:a16="http://schemas.microsoft.com/office/drawing/2014/main" id="{BFD93B47-F603-4F40-B40C-F7FE40A5A96B}"/>
              </a:ext>
            </a:extLst>
          </p:cNvPr>
          <p:cNvSpPr txBox="1"/>
          <p:nvPr/>
        </p:nvSpPr>
        <p:spPr>
          <a:xfrm>
            <a:off x="5486400" y="3931920"/>
            <a:ext cx="1152525" cy="288147"/>
          </a:xfrm>
          <a:prstGeom prst="rect">
            <a:avLst/>
          </a:prstGeom>
          <a:noFill/>
        </p:spPr>
        <p:txBody>
          <a:bodyPr wrap="square" lIns="36000" tIns="36000" rIns="36000" bIns="36000" rtlCol="0">
            <a:spAutoFit/>
          </a:bodyPr>
          <a:lstStyle/>
          <a:p>
            <a:pPr algn="ctr"/>
            <a:r>
              <a:rPr lang="en-US" sz="1400"/>
              <a:t>Deploy</a:t>
            </a:r>
          </a:p>
        </p:txBody>
      </p:sp>
      <p:sp>
        <p:nvSpPr>
          <p:cNvPr id="31" name="TextBox 30">
            <a:extLst>
              <a:ext uri="{FF2B5EF4-FFF2-40B4-BE49-F238E27FC236}">
                <a16:creationId xmlns:a16="http://schemas.microsoft.com/office/drawing/2014/main" id="{3E09ED97-E45A-4286-9DD7-C0E034F3FF88}"/>
              </a:ext>
            </a:extLst>
          </p:cNvPr>
          <p:cNvSpPr txBox="1"/>
          <p:nvPr/>
        </p:nvSpPr>
        <p:spPr>
          <a:xfrm>
            <a:off x="9875520" y="3931920"/>
            <a:ext cx="1152525" cy="288147"/>
          </a:xfrm>
          <a:prstGeom prst="rect">
            <a:avLst/>
          </a:prstGeom>
          <a:noFill/>
        </p:spPr>
        <p:txBody>
          <a:bodyPr wrap="square" lIns="36000" tIns="36000" rIns="36000" bIns="36000" rtlCol="0">
            <a:spAutoFit/>
          </a:bodyPr>
          <a:lstStyle/>
          <a:p>
            <a:pPr algn="ctr"/>
            <a:r>
              <a:rPr lang="en-US" sz="1400"/>
              <a:t>Release</a:t>
            </a:r>
          </a:p>
        </p:txBody>
      </p:sp>
      <p:sp>
        <p:nvSpPr>
          <p:cNvPr id="32" name="TextBox 31">
            <a:extLst>
              <a:ext uri="{FF2B5EF4-FFF2-40B4-BE49-F238E27FC236}">
                <a16:creationId xmlns:a16="http://schemas.microsoft.com/office/drawing/2014/main" id="{BE6BBD71-2F1E-4C3F-8C63-4AA5B775516B}"/>
              </a:ext>
            </a:extLst>
          </p:cNvPr>
          <p:cNvSpPr txBox="1"/>
          <p:nvPr/>
        </p:nvSpPr>
        <p:spPr>
          <a:xfrm>
            <a:off x="8842915" y="3758631"/>
            <a:ext cx="1152525" cy="288147"/>
          </a:xfrm>
          <a:prstGeom prst="rect">
            <a:avLst/>
          </a:prstGeom>
          <a:noFill/>
        </p:spPr>
        <p:txBody>
          <a:bodyPr wrap="square" lIns="36000" tIns="36000" rIns="36000" bIns="36000" rtlCol="0">
            <a:spAutoFit/>
          </a:bodyPr>
          <a:lstStyle/>
          <a:p>
            <a:pPr algn="ctr"/>
            <a:r>
              <a:rPr lang="en-US" sz="1400" dirty="0"/>
              <a:t>Test</a:t>
            </a:r>
          </a:p>
        </p:txBody>
      </p:sp>
      <p:sp>
        <p:nvSpPr>
          <p:cNvPr id="33" name="Rectangle: Rounded Corners 32">
            <a:extLst>
              <a:ext uri="{FF2B5EF4-FFF2-40B4-BE49-F238E27FC236}">
                <a16:creationId xmlns:a16="http://schemas.microsoft.com/office/drawing/2014/main" id="{CF229715-08A0-4F15-A134-364215857B5D}"/>
              </a:ext>
            </a:extLst>
          </p:cNvPr>
          <p:cNvSpPr/>
          <p:nvPr/>
        </p:nvSpPr>
        <p:spPr>
          <a:xfrm>
            <a:off x="8971484" y="1957937"/>
            <a:ext cx="1248962" cy="356616"/>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Change Review</a:t>
            </a:r>
          </a:p>
        </p:txBody>
      </p:sp>
      <p:grpSp>
        <p:nvGrpSpPr>
          <p:cNvPr id="34" name="Group 33">
            <a:extLst>
              <a:ext uri="{FF2B5EF4-FFF2-40B4-BE49-F238E27FC236}">
                <a16:creationId xmlns:a16="http://schemas.microsoft.com/office/drawing/2014/main" id="{CBD2F02C-7A50-4F20-9D1D-C76A31EB2C13}"/>
              </a:ext>
            </a:extLst>
          </p:cNvPr>
          <p:cNvGrpSpPr/>
          <p:nvPr/>
        </p:nvGrpSpPr>
        <p:grpSpPr>
          <a:xfrm>
            <a:off x="8457941" y="2126822"/>
            <a:ext cx="527733" cy="631180"/>
            <a:chOff x="1474625" y="2121329"/>
            <a:chExt cx="527733" cy="631180"/>
          </a:xfrm>
        </p:grpSpPr>
        <p:cxnSp>
          <p:nvCxnSpPr>
            <p:cNvPr id="35" name="Straight Connector 34">
              <a:extLst>
                <a:ext uri="{FF2B5EF4-FFF2-40B4-BE49-F238E27FC236}">
                  <a16:creationId xmlns:a16="http://schemas.microsoft.com/office/drawing/2014/main" id="{A946FCF6-8AF7-47E3-9EC9-432341419C7C}"/>
                </a:ext>
              </a:extLst>
            </p:cNvPr>
            <p:cNvCxnSpPr>
              <a:cxnSpLocks/>
            </p:cNvCxnSpPr>
            <p:nvPr/>
          </p:nvCxnSpPr>
          <p:spPr>
            <a:xfrm flipV="1">
              <a:off x="1474625" y="2121329"/>
              <a:ext cx="130474" cy="631180"/>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768BAC-F6A8-465D-9953-C0CF73C0EA0C}"/>
                </a:ext>
              </a:extLst>
            </p:cNvPr>
            <p:cNvCxnSpPr>
              <a:cxnSpLocks/>
            </p:cNvCxnSpPr>
            <p:nvPr/>
          </p:nvCxnSpPr>
          <p:spPr>
            <a:xfrm flipV="1">
              <a:off x="1605099" y="2132991"/>
              <a:ext cx="397259" cy="1"/>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529F20B3-DEE8-4BA2-92D6-37649F4D08D6}"/>
              </a:ext>
            </a:extLst>
          </p:cNvPr>
          <p:cNvGrpSpPr/>
          <p:nvPr/>
        </p:nvGrpSpPr>
        <p:grpSpPr>
          <a:xfrm flipV="1">
            <a:off x="8443751" y="4124109"/>
            <a:ext cx="527733" cy="631180"/>
            <a:chOff x="1474625" y="2121329"/>
            <a:chExt cx="527733" cy="631180"/>
          </a:xfrm>
        </p:grpSpPr>
        <p:cxnSp>
          <p:nvCxnSpPr>
            <p:cNvPr id="40" name="Straight Connector 39">
              <a:extLst>
                <a:ext uri="{FF2B5EF4-FFF2-40B4-BE49-F238E27FC236}">
                  <a16:creationId xmlns:a16="http://schemas.microsoft.com/office/drawing/2014/main" id="{16D4C84C-2F65-4253-A9CB-78794D41EC8A}"/>
                </a:ext>
              </a:extLst>
            </p:cNvPr>
            <p:cNvCxnSpPr>
              <a:cxnSpLocks/>
            </p:cNvCxnSpPr>
            <p:nvPr/>
          </p:nvCxnSpPr>
          <p:spPr>
            <a:xfrm flipV="1">
              <a:off x="1474625" y="2121329"/>
              <a:ext cx="130474" cy="631180"/>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7FD9ED2-1AFF-4599-9AC0-329302990D9E}"/>
                </a:ext>
              </a:extLst>
            </p:cNvPr>
            <p:cNvCxnSpPr>
              <a:cxnSpLocks/>
            </p:cNvCxnSpPr>
            <p:nvPr/>
          </p:nvCxnSpPr>
          <p:spPr>
            <a:xfrm flipV="1">
              <a:off x="1605099" y="2132991"/>
              <a:ext cx="397259" cy="1"/>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638ACE09-FA6D-42B7-B5C7-C44C9DD5B7BF}"/>
              </a:ext>
            </a:extLst>
          </p:cNvPr>
          <p:cNvGrpSpPr/>
          <p:nvPr/>
        </p:nvGrpSpPr>
        <p:grpSpPr>
          <a:xfrm>
            <a:off x="9595965" y="1546690"/>
            <a:ext cx="502976" cy="411247"/>
            <a:chOff x="9595965" y="1546690"/>
            <a:chExt cx="502976" cy="411247"/>
          </a:xfrm>
        </p:grpSpPr>
        <p:cxnSp>
          <p:nvCxnSpPr>
            <p:cNvPr id="8" name="Straight Connector 7">
              <a:extLst>
                <a:ext uri="{FF2B5EF4-FFF2-40B4-BE49-F238E27FC236}">
                  <a16:creationId xmlns:a16="http://schemas.microsoft.com/office/drawing/2014/main" id="{97703186-3840-4A2A-BBAF-B1B1F3250617}"/>
                </a:ext>
              </a:extLst>
            </p:cNvPr>
            <p:cNvCxnSpPr>
              <a:cxnSpLocks/>
              <a:stCxn id="33" idx="0"/>
            </p:cNvCxnSpPr>
            <p:nvPr/>
          </p:nvCxnSpPr>
          <p:spPr>
            <a:xfrm flipV="1">
              <a:off x="9595965" y="1546690"/>
              <a:ext cx="73768" cy="411247"/>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305F86F-CDEE-42C7-978A-DFC551DDC350}"/>
                </a:ext>
              </a:extLst>
            </p:cNvPr>
            <p:cNvCxnSpPr/>
            <p:nvPr/>
          </p:nvCxnSpPr>
          <p:spPr>
            <a:xfrm>
              <a:off x="9667140" y="1546690"/>
              <a:ext cx="431801" cy="0"/>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sp>
        <p:nvSpPr>
          <p:cNvPr id="12" name="Rectangle: Rounded Corners 11">
            <a:extLst>
              <a:ext uri="{FF2B5EF4-FFF2-40B4-BE49-F238E27FC236}">
                <a16:creationId xmlns:a16="http://schemas.microsoft.com/office/drawing/2014/main" id="{1E45C6F2-6F00-4234-8788-ACEE56089701}"/>
              </a:ext>
            </a:extLst>
          </p:cNvPr>
          <p:cNvSpPr/>
          <p:nvPr/>
        </p:nvSpPr>
        <p:spPr>
          <a:xfrm>
            <a:off x="10045473" y="1405955"/>
            <a:ext cx="1463040" cy="266208"/>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US" sz="1200">
                <a:solidFill>
                  <a:schemeClr val="bg1"/>
                </a:solidFill>
              </a:rPr>
              <a:t>Security Champions</a:t>
            </a:r>
          </a:p>
        </p:txBody>
      </p:sp>
      <p:sp>
        <p:nvSpPr>
          <p:cNvPr id="55" name="Rectangle: Rounded Corners 54">
            <a:extLst>
              <a:ext uri="{FF2B5EF4-FFF2-40B4-BE49-F238E27FC236}">
                <a16:creationId xmlns:a16="http://schemas.microsoft.com/office/drawing/2014/main" id="{26FAAE81-4087-45BD-B144-D63197C1AFCE}"/>
              </a:ext>
            </a:extLst>
          </p:cNvPr>
          <p:cNvSpPr/>
          <p:nvPr/>
        </p:nvSpPr>
        <p:spPr>
          <a:xfrm>
            <a:off x="8985674" y="4552592"/>
            <a:ext cx="1248962" cy="356616"/>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Initial Release</a:t>
            </a:r>
          </a:p>
        </p:txBody>
      </p:sp>
      <p:sp>
        <p:nvSpPr>
          <p:cNvPr id="16" name="TextBox 15">
            <a:extLst>
              <a:ext uri="{FF2B5EF4-FFF2-40B4-BE49-F238E27FC236}">
                <a16:creationId xmlns:a16="http://schemas.microsoft.com/office/drawing/2014/main" id="{4F38B57E-3E74-4FC7-BD95-BCBD6D0AFA4B}"/>
              </a:ext>
            </a:extLst>
          </p:cNvPr>
          <p:cNvSpPr txBox="1"/>
          <p:nvPr/>
        </p:nvSpPr>
        <p:spPr>
          <a:xfrm>
            <a:off x="9557883" y="1077958"/>
            <a:ext cx="1592228" cy="211203"/>
          </a:xfrm>
          <a:prstGeom prst="rect">
            <a:avLst/>
          </a:prstGeom>
          <a:noFill/>
        </p:spPr>
        <p:txBody>
          <a:bodyPr wrap="square" lIns="36000" tIns="36000" rIns="36000" bIns="36000" rtlCol="0">
            <a:spAutoFit/>
          </a:bodyPr>
          <a:lstStyle/>
          <a:p>
            <a:r>
              <a:rPr lang="en-US" sz="900" b="1">
                <a:solidFill>
                  <a:srgbClr val="FF6200"/>
                </a:solidFill>
              </a:rPr>
              <a:t>Maturity level =&gt;3  </a:t>
            </a:r>
          </a:p>
        </p:txBody>
      </p:sp>
      <p:sp>
        <p:nvSpPr>
          <p:cNvPr id="56" name="TextBox 55">
            <a:extLst>
              <a:ext uri="{FF2B5EF4-FFF2-40B4-BE49-F238E27FC236}">
                <a16:creationId xmlns:a16="http://schemas.microsoft.com/office/drawing/2014/main" id="{8F3090CC-0D2D-42EE-987F-ED86B48A0BB0}"/>
              </a:ext>
            </a:extLst>
          </p:cNvPr>
          <p:cNvSpPr txBox="1"/>
          <p:nvPr/>
        </p:nvSpPr>
        <p:spPr>
          <a:xfrm>
            <a:off x="9650815" y="2342306"/>
            <a:ext cx="1592228" cy="211203"/>
          </a:xfrm>
          <a:prstGeom prst="rect">
            <a:avLst/>
          </a:prstGeom>
          <a:noFill/>
        </p:spPr>
        <p:txBody>
          <a:bodyPr wrap="square" lIns="36000" tIns="36000" rIns="36000" bIns="36000" rtlCol="0">
            <a:spAutoFit/>
          </a:bodyPr>
          <a:lstStyle/>
          <a:p>
            <a:r>
              <a:rPr lang="en-US" sz="900" b="1">
                <a:solidFill>
                  <a:srgbClr val="FF6200"/>
                </a:solidFill>
              </a:rPr>
              <a:t>Maturity level &lt; 3  </a:t>
            </a:r>
          </a:p>
        </p:txBody>
      </p:sp>
      <p:sp>
        <p:nvSpPr>
          <p:cNvPr id="57" name="Rectangle: Rounded Corners 56">
            <a:extLst>
              <a:ext uri="{FF2B5EF4-FFF2-40B4-BE49-F238E27FC236}">
                <a16:creationId xmlns:a16="http://schemas.microsoft.com/office/drawing/2014/main" id="{D7C163C8-191C-47FE-8C10-84FA69C31539}"/>
              </a:ext>
            </a:extLst>
          </p:cNvPr>
          <p:cNvSpPr/>
          <p:nvPr/>
        </p:nvSpPr>
        <p:spPr>
          <a:xfrm>
            <a:off x="10427238" y="4588209"/>
            <a:ext cx="1463040" cy="266208"/>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US" sz="1200">
                <a:solidFill>
                  <a:schemeClr val="bg1"/>
                </a:solidFill>
              </a:rPr>
              <a:t>Security Team</a:t>
            </a:r>
          </a:p>
        </p:txBody>
      </p:sp>
      <p:cxnSp>
        <p:nvCxnSpPr>
          <p:cNvPr id="22" name="Straight Connector 21">
            <a:extLst>
              <a:ext uri="{FF2B5EF4-FFF2-40B4-BE49-F238E27FC236}">
                <a16:creationId xmlns:a16="http://schemas.microsoft.com/office/drawing/2014/main" id="{011CF27B-353E-4B53-906E-FB3B491B7947}"/>
              </a:ext>
            </a:extLst>
          </p:cNvPr>
          <p:cNvCxnSpPr>
            <a:cxnSpLocks/>
            <a:stCxn id="55" idx="3"/>
          </p:cNvCxnSpPr>
          <p:nvPr/>
        </p:nvCxnSpPr>
        <p:spPr>
          <a:xfrm>
            <a:off x="10234636" y="4730900"/>
            <a:ext cx="192605" cy="0"/>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0AFB83E7-006F-43F7-B210-EE7037FFC60C}"/>
              </a:ext>
            </a:extLst>
          </p:cNvPr>
          <p:cNvSpPr/>
          <p:nvPr/>
        </p:nvSpPr>
        <p:spPr>
          <a:xfrm>
            <a:off x="10826687" y="883367"/>
            <a:ext cx="1009588" cy="201168"/>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000">
                <a:solidFill>
                  <a:schemeClr val="bg1"/>
                </a:solidFill>
              </a:rPr>
              <a:t>Blue Champion</a:t>
            </a:r>
          </a:p>
        </p:txBody>
      </p:sp>
      <p:grpSp>
        <p:nvGrpSpPr>
          <p:cNvPr id="103" name="Group 102">
            <a:extLst>
              <a:ext uri="{FF2B5EF4-FFF2-40B4-BE49-F238E27FC236}">
                <a16:creationId xmlns:a16="http://schemas.microsoft.com/office/drawing/2014/main" id="{CEB5445F-EF0E-4A46-B462-333DD8639889}"/>
              </a:ext>
            </a:extLst>
          </p:cNvPr>
          <p:cNvGrpSpPr/>
          <p:nvPr/>
        </p:nvGrpSpPr>
        <p:grpSpPr>
          <a:xfrm>
            <a:off x="10535771" y="976661"/>
            <a:ext cx="300990" cy="429294"/>
            <a:chOff x="10535771" y="976661"/>
            <a:chExt cx="300990" cy="429294"/>
          </a:xfrm>
        </p:grpSpPr>
        <p:cxnSp>
          <p:nvCxnSpPr>
            <p:cNvPr id="60" name="Straight Connector 59">
              <a:extLst>
                <a:ext uri="{FF2B5EF4-FFF2-40B4-BE49-F238E27FC236}">
                  <a16:creationId xmlns:a16="http://schemas.microsoft.com/office/drawing/2014/main" id="{A28FCFDF-5DDC-44C4-80A7-9A30FAECE689}"/>
                </a:ext>
              </a:extLst>
            </p:cNvPr>
            <p:cNvCxnSpPr>
              <a:cxnSpLocks/>
            </p:cNvCxnSpPr>
            <p:nvPr/>
          </p:nvCxnSpPr>
          <p:spPr>
            <a:xfrm flipV="1">
              <a:off x="10535771" y="980810"/>
              <a:ext cx="156241" cy="425145"/>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86606E7-FC0F-4E65-BEB1-B0437146441A}"/>
                </a:ext>
              </a:extLst>
            </p:cNvPr>
            <p:cNvCxnSpPr>
              <a:cxnSpLocks/>
            </p:cNvCxnSpPr>
            <p:nvPr/>
          </p:nvCxnSpPr>
          <p:spPr>
            <a:xfrm>
              <a:off x="10692012" y="976661"/>
              <a:ext cx="144749" cy="0"/>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BD1A90F0-06A5-444D-B7EF-AB1A4739843E}"/>
              </a:ext>
            </a:extLst>
          </p:cNvPr>
          <p:cNvGrpSpPr/>
          <p:nvPr/>
        </p:nvGrpSpPr>
        <p:grpSpPr>
          <a:xfrm>
            <a:off x="10544633" y="1669647"/>
            <a:ext cx="339808" cy="438912"/>
            <a:chOff x="10544633" y="1669647"/>
            <a:chExt cx="339808" cy="438912"/>
          </a:xfrm>
        </p:grpSpPr>
        <p:cxnSp>
          <p:nvCxnSpPr>
            <p:cNvPr id="61" name="Straight Connector 60">
              <a:extLst>
                <a:ext uri="{FF2B5EF4-FFF2-40B4-BE49-F238E27FC236}">
                  <a16:creationId xmlns:a16="http://schemas.microsoft.com/office/drawing/2014/main" id="{4125B270-876D-4327-B1B3-5522ADC5486B}"/>
                </a:ext>
              </a:extLst>
            </p:cNvPr>
            <p:cNvCxnSpPr>
              <a:cxnSpLocks/>
            </p:cNvCxnSpPr>
            <p:nvPr/>
          </p:nvCxnSpPr>
          <p:spPr>
            <a:xfrm>
              <a:off x="10544633" y="1669647"/>
              <a:ext cx="156241" cy="438912"/>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318D581-46AE-499B-B02B-373FF709D4ED}"/>
                </a:ext>
              </a:extLst>
            </p:cNvPr>
            <p:cNvCxnSpPr>
              <a:cxnSpLocks/>
            </p:cNvCxnSpPr>
            <p:nvPr/>
          </p:nvCxnSpPr>
          <p:spPr>
            <a:xfrm>
              <a:off x="10701561" y="2106939"/>
              <a:ext cx="182880" cy="0"/>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grpSp>
      <p:sp>
        <p:nvSpPr>
          <p:cNvPr id="77" name="Rectangle: Rounded Corners 76">
            <a:extLst>
              <a:ext uri="{FF2B5EF4-FFF2-40B4-BE49-F238E27FC236}">
                <a16:creationId xmlns:a16="http://schemas.microsoft.com/office/drawing/2014/main" id="{E725A234-8FEC-42EC-8664-29B522837DDB}"/>
              </a:ext>
            </a:extLst>
          </p:cNvPr>
          <p:cNvSpPr/>
          <p:nvPr/>
        </p:nvSpPr>
        <p:spPr>
          <a:xfrm>
            <a:off x="10871403" y="1986871"/>
            <a:ext cx="1009588" cy="199774"/>
          </a:xfrm>
          <a:prstGeom prst="roundRect">
            <a:avLst/>
          </a:prstGeom>
          <a:solidFill>
            <a:srgbClr val="FF0000"/>
          </a:solid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000">
                <a:solidFill>
                  <a:schemeClr val="bg1"/>
                </a:solidFill>
              </a:rPr>
              <a:t>Red Champion</a:t>
            </a:r>
          </a:p>
        </p:txBody>
      </p:sp>
      <p:sp>
        <p:nvSpPr>
          <p:cNvPr id="80" name="TextBox 79">
            <a:extLst>
              <a:ext uri="{FF2B5EF4-FFF2-40B4-BE49-F238E27FC236}">
                <a16:creationId xmlns:a16="http://schemas.microsoft.com/office/drawing/2014/main" id="{9F2B9393-88F2-4337-B927-DFE17D78ADB6}"/>
              </a:ext>
            </a:extLst>
          </p:cNvPr>
          <p:cNvSpPr txBox="1"/>
          <p:nvPr/>
        </p:nvSpPr>
        <p:spPr>
          <a:xfrm>
            <a:off x="11076172" y="1768010"/>
            <a:ext cx="814106" cy="226591"/>
          </a:xfrm>
          <a:prstGeom prst="rect">
            <a:avLst/>
          </a:prstGeom>
          <a:noFill/>
        </p:spPr>
        <p:txBody>
          <a:bodyPr wrap="square" lIns="36000" tIns="36000" rIns="36000" bIns="36000" rtlCol="0">
            <a:spAutoFit/>
          </a:bodyPr>
          <a:lstStyle/>
          <a:p>
            <a:r>
              <a:rPr lang="en-US" sz="1000" b="1">
                <a:solidFill>
                  <a:srgbClr val="FF6200"/>
                </a:solidFill>
              </a:rPr>
              <a:t>Light PT</a:t>
            </a:r>
            <a:endParaRPr lang="en-US" sz="700" b="1">
              <a:solidFill>
                <a:srgbClr val="FF6200"/>
              </a:solidFill>
            </a:endParaRPr>
          </a:p>
        </p:txBody>
      </p:sp>
      <p:sp>
        <p:nvSpPr>
          <p:cNvPr id="81" name="TextBox 80">
            <a:extLst>
              <a:ext uri="{FF2B5EF4-FFF2-40B4-BE49-F238E27FC236}">
                <a16:creationId xmlns:a16="http://schemas.microsoft.com/office/drawing/2014/main" id="{54562E6E-6B96-490F-86BA-94C7B6D9FF7F}"/>
              </a:ext>
            </a:extLst>
          </p:cNvPr>
          <p:cNvSpPr txBox="1"/>
          <p:nvPr/>
        </p:nvSpPr>
        <p:spPr>
          <a:xfrm>
            <a:off x="11042579" y="629591"/>
            <a:ext cx="387852" cy="226591"/>
          </a:xfrm>
          <a:prstGeom prst="rect">
            <a:avLst/>
          </a:prstGeom>
          <a:solidFill>
            <a:schemeClr val="bg1"/>
          </a:solidFill>
        </p:spPr>
        <p:txBody>
          <a:bodyPr wrap="square" lIns="36000" tIns="36000" rIns="36000" bIns="36000" rtlCol="0">
            <a:spAutoFit/>
          </a:bodyPr>
          <a:lstStyle/>
          <a:p>
            <a:r>
              <a:rPr lang="en-US" sz="1000" b="1">
                <a:solidFill>
                  <a:srgbClr val="FF6200"/>
                </a:solidFill>
              </a:rPr>
              <a:t>SCR</a:t>
            </a:r>
          </a:p>
        </p:txBody>
      </p:sp>
      <p:sp>
        <p:nvSpPr>
          <p:cNvPr id="91" name="TextBox 90">
            <a:extLst>
              <a:ext uri="{FF2B5EF4-FFF2-40B4-BE49-F238E27FC236}">
                <a16:creationId xmlns:a16="http://schemas.microsoft.com/office/drawing/2014/main" id="{D3B40ABE-1564-47EB-B70C-50342A7DEA27}"/>
              </a:ext>
            </a:extLst>
          </p:cNvPr>
          <p:cNvSpPr txBox="1"/>
          <p:nvPr/>
        </p:nvSpPr>
        <p:spPr>
          <a:xfrm>
            <a:off x="10882830" y="4326403"/>
            <a:ext cx="505263" cy="226591"/>
          </a:xfrm>
          <a:prstGeom prst="rect">
            <a:avLst/>
          </a:prstGeom>
          <a:noFill/>
        </p:spPr>
        <p:txBody>
          <a:bodyPr wrap="square" lIns="36000" tIns="36000" rIns="36000" bIns="36000" rtlCol="0">
            <a:spAutoFit/>
          </a:bodyPr>
          <a:lstStyle>
            <a:defPPr>
              <a:defRPr lang="en-GB"/>
            </a:defPPr>
            <a:lvl1pPr>
              <a:defRPr sz="1000" b="1">
                <a:solidFill>
                  <a:srgbClr val="FF6200"/>
                </a:solidFill>
              </a:defRPr>
            </a:lvl1pPr>
          </a:lstStyle>
          <a:p>
            <a:r>
              <a:rPr lang="en-US"/>
              <a:t>PT</a:t>
            </a:r>
          </a:p>
        </p:txBody>
      </p:sp>
      <p:sp>
        <p:nvSpPr>
          <p:cNvPr id="92" name="TextBox 91">
            <a:extLst>
              <a:ext uri="{FF2B5EF4-FFF2-40B4-BE49-F238E27FC236}">
                <a16:creationId xmlns:a16="http://schemas.microsoft.com/office/drawing/2014/main" id="{D239496C-BE0A-47A0-9203-8BFE3224C91B}"/>
              </a:ext>
            </a:extLst>
          </p:cNvPr>
          <p:cNvSpPr txBox="1"/>
          <p:nvPr/>
        </p:nvSpPr>
        <p:spPr>
          <a:xfrm>
            <a:off x="10814978" y="4909208"/>
            <a:ext cx="664142" cy="226591"/>
          </a:xfrm>
          <a:prstGeom prst="rect">
            <a:avLst/>
          </a:prstGeom>
          <a:noFill/>
        </p:spPr>
        <p:txBody>
          <a:bodyPr wrap="square" lIns="36000" tIns="36000" rIns="36000" bIns="36000" rtlCol="0">
            <a:spAutoFit/>
          </a:bodyPr>
          <a:lstStyle/>
          <a:p>
            <a:r>
              <a:rPr lang="en-US" sz="1000" b="1">
                <a:solidFill>
                  <a:srgbClr val="FF6200"/>
                </a:solidFill>
              </a:rPr>
              <a:t>SCR</a:t>
            </a:r>
          </a:p>
        </p:txBody>
      </p:sp>
      <p:grpSp>
        <p:nvGrpSpPr>
          <p:cNvPr id="95" name="Group 94">
            <a:extLst>
              <a:ext uri="{FF2B5EF4-FFF2-40B4-BE49-F238E27FC236}">
                <a16:creationId xmlns:a16="http://schemas.microsoft.com/office/drawing/2014/main" id="{69F51EB7-BD90-4B63-8ED9-1544FFDAF0F7}"/>
              </a:ext>
            </a:extLst>
          </p:cNvPr>
          <p:cNvGrpSpPr/>
          <p:nvPr/>
        </p:nvGrpSpPr>
        <p:grpSpPr>
          <a:xfrm flipV="1">
            <a:off x="9569920" y="2304027"/>
            <a:ext cx="502976" cy="411247"/>
            <a:chOff x="9595965" y="1546690"/>
            <a:chExt cx="502976" cy="411247"/>
          </a:xfrm>
        </p:grpSpPr>
        <p:cxnSp>
          <p:nvCxnSpPr>
            <p:cNvPr id="96" name="Straight Connector 95">
              <a:extLst>
                <a:ext uri="{FF2B5EF4-FFF2-40B4-BE49-F238E27FC236}">
                  <a16:creationId xmlns:a16="http://schemas.microsoft.com/office/drawing/2014/main" id="{11CD364D-C3B7-47B9-8C6E-90A72B742652}"/>
                </a:ext>
              </a:extLst>
            </p:cNvPr>
            <p:cNvCxnSpPr>
              <a:cxnSpLocks/>
            </p:cNvCxnSpPr>
            <p:nvPr/>
          </p:nvCxnSpPr>
          <p:spPr>
            <a:xfrm flipV="1">
              <a:off x="9595965" y="1546690"/>
              <a:ext cx="73768" cy="411247"/>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071754A-C61F-466E-8D7E-8610A9B6A861}"/>
                </a:ext>
              </a:extLst>
            </p:cNvPr>
            <p:cNvCxnSpPr/>
            <p:nvPr/>
          </p:nvCxnSpPr>
          <p:spPr>
            <a:xfrm>
              <a:off x="9667140" y="1546690"/>
              <a:ext cx="431801" cy="0"/>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sp>
        <p:nvSpPr>
          <p:cNvPr id="106" name="Rectangle: Rounded Corners 105">
            <a:extLst>
              <a:ext uri="{FF2B5EF4-FFF2-40B4-BE49-F238E27FC236}">
                <a16:creationId xmlns:a16="http://schemas.microsoft.com/office/drawing/2014/main" id="{632DB7C5-7724-4443-99A0-A46AB762FC01}"/>
              </a:ext>
            </a:extLst>
          </p:cNvPr>
          <p:cNvSpPr/>
          <p:nvPr/>
        </p:nvSpPr>
        <p:spPr>
          <a:xfrm>
            <a:off x="914400" y="5669280"/>
            <a:ext cx="9956632" cy="218146"/>
          </a:xfrm>
          <a:prstGeom prst="roundRect">
            <a:avLst/>
          </a:prstGeom>
          <a:solidFill>
            <a:srgbClr val="FF6200"/>
          </a:solidFill>
          <a:ln w="6350">
            <a:solidFill>
              <a:srgbClr val="FF62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Risk Journey</a:t>
            </a:r>
          </a:p>
        </p:txBody>
      </p:sp>
      <p:cxnSp>
        <p:nvCxnSpPr>
          <p:cNvPr id="63" name="Straight Connector 62">
            <a:extLst>
              <a:ext uri="{FF2B5EF4-FFF2-40B4-BE49-F238E27FC236}">
                <a16:creationId xmlns:a16="http://schemas.microsoft.com/office/drawing/2014/main" id="{C7DC0AC6-5A31-4294-A519-691B8D0335A9}"/>
              </a:ext>
            </a:extLst>
          </p:cNvPr>
          <p:cNvCxnSpPr/>
          <p:nvPr/>
        </p:nvCxnSpPr>
        <p:spPr>
          <a:xfrm flipV="1">
            <a:off x="8717751" y="2134642"/>
            <a:ext cx="549201" cy="1"/>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29A21C76-A916-4A54-913F-3725D68BA23D}"/>
              </a:ext>
            </a:extLst>
          </p:cNvPr>
          <p:cNvSpPr/>
          <p:nvPr/>
        </p:nvSpPr>
        <p:spPr>
          <a:xfrm>
            <a:off x="10016080" y="2576066"/>
            <a:ext cx="1463040" cy="266208"/>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US" sz="1200">
                <a:solidFill>
                  <a:schemeClr val="bg1"/>
                </a:solidFill>
              </a:rPr>
              <a:t>Security Team</a:t>
            </a:r>
          </a:p>
        </p:txBody>
      </p:sp>
    </p:spTree>
    <p:extLst>
      <p:ext uri="{BB962C8B-B14F-4D97-AF65-F5344CB8AC3E}">
        <p14:creationId xmlns:p14="http://schemas.microsoft.com/office/powerpoint/2010/main" val="417585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left)">
                                      <p:cBhvr>
                                        <p:cTn id="19" dur="500"/>
                                        <p:tgtEl>
                                          <p:spTgt spid="94"/>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wipe(left)">
                                      <p:cBhvr>
                                        <p:cTn id="26" dur="500"/>
                                        <p:tgtEl>
                                          <p:spTgt spid="103"/>
                                        </p:tgtEl>
                                      </p:cBhvr>
                                    </p:animEffect>
                                  </p:childTnLst>
                                </p:cTn>
                              </p:par>
                              <p:par>
                                <p:cTn id="27" presetID="22" presetClass="entr" presetSubtype="8" fill="hold" nodeType="withEffect">
                                  <p:stCondLst>
                                    <p:cond delay="0"/>
                                  </p:stCondLst>
                                  <p:childTnLst>
                                    <p:set>
                                      <p:cBhvr>
                                        <p:cTn id="28" dur="1" fill="hold">
                                          <p:stCondLst>
                                            <p:cond delay="0"/>
                                          </p:stCondLst>
                                        </p:cTn>
                                        <p:tgtEl>
                                          <p:spTgt spid="104"/>
                                        </p:tgtEl>
                                        <p:attrNameLst>
                                          <p:attrName>style.visibility</p:attrName>
                                        </p:attrNameLst>
                                      </p:cBhvr>
                                      <p:to>
                                        <p:strVal val="visible"/>
                                      </p:to>
                                    </p:set>
                                    <p:animEffect transition="in" filter="wipe(left)">
                                      <p:cBhvr>
                                        <p:cTn id="29" dur="500"/>
                                        <p:tgtEl>
                                          <p:spTgt spid="104"/>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8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wipe(left)">
                                      <p:cBhvr>
                                        <p:cTn id="46" dur="500"/>
                                        <p:tgtEl>
                                          <p:spTgt spid="9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6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5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5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P spid="55" grpId="0" animBg="1"/>
      <p:bldP spid="16" grpId="0"/>
      <p:bldP spid="56" grpId="0"/>
      <p:bldP spid="57" grpId="0" animBg="1"/>
      <p:bldP spid="62" grpId="0" animBg="1"/>
      <p:bldP spid="77" grpId="0" animBg="1"/>
      <p:bldP spid="80" grpId="0"/>
      <p:bldP spid="81" grpId="0" animBg="1"/>
      <p:bldP spid="91" grpId="0"/>
      <p:bldP spid="9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53D405-6840-872C-1391-03CF4A594E00}"/>
              </a:ext>
            </a:extLst>
          </p:cNvPr>
          <p:cNvSpPr>
            <a:spLocks noGrp="1"/>
          </p:cNvSpPr>
          <p:nvPr>
            <p:ph type="sldNum" sz="quarter" idx="11"/>
          </p:nvPr>
        </p:nvSpPr>
        <p:spPr/>
        <p:txBody>
          <a:bodyPr/>
          <a:lstStyle/>
          <a:p>
            <a:fld id="{DDD2A080-DA64-4F5C-9131-47EB793B4410}" type="slidenum">
              <a:rPr lang="en-GB" noProof="0" smtClean="0"/>
              <a:pPr/>
              <a:t>13</a:t>
            </a:fld>
            <a:endParaRPr lang="en-GB" noProof="0"/>
          </a:p>
        </p:txBody>
      </p:sp>
      <p:sp>
        <p:nvSpPr>
          <p:cNvPr id="3" name="Title 2">
            <a:extLst>
              <a:ext uri="{FF2B5EF4-FFF2-40B4-BE49-F238E27FC236}">
                <a16:creationId xmlns:a16="http://schemas.microsoft.com/office/drawing/2014/main" id="{E8DA304E-8E94-0732-6B03-37269B245637}"/>
              </a:ext>
            </a:extLst>
          </p:cNvPr>
          <p:cNvSpPr>
            <a:spLocks noGrp="1"/>
          </p:cNvSpPr>
          <p:nvPr>
            <p:ph type="title"/>
          </p:nvPr>
        </p:nvSpPr>
        <p:spPr/>
        <p:txBody>
          <a:bodyPr/>
          <a:lstStyle/>
          <a:p>
            <a:r>
              <a:rPr lang="en-US" dirty="0"/>
              <a:t>Summary on key changes</a:t>
            </a:r>
            <a:endParaRPr lang="en-NL" dirty="0"/>
          </a:p>
        </p:txBody>
      </p:sp>
      <p:sp>
        <p:nvSpPr>
          <p:cNvPr id="4" name="Content Placeholder 3">
            <a:extLst>
              <a:ext uri="{FF2B5EF4-FFF2-40B4-BE49-F238E27FC236}">
                <a16:creationId xmlns:a16="http://schemas.microsoft.com/office/drawing/2014/main" id="{F2311CF1-5CB8-7619-1F3A-954A6193B241}"/>
              </a:ext>
            </a:extLst>
          </p:cNvPr>
          <p:cNvSpPr>
            <a:spLocks noGrp="1"/>
          </p:cNvSpPr>
          <p:nvPr>
            <p:ph idx="1"/>
          </p:nvPr>
        </p:nvSpPr>
        <p:spPr>
          <a:xfrm>
            <a:off x="658200" y="1449541"/>
            <a:ext cx="10875600" cy="3303212"/>
          </a:xfrm>
        </p:spPr>
        <p:txBody>
          <a:bodyPr/>
          <a:lstStyle/>
          <a:p>
            <a:pPr algn="l">
              <a:buFont typeface="Arial" panose="020B0604020202020204" pitchFamily="34" charset="0"/>
              <a:buChar char="•"/>
            </a:pPr>
            <a:r>
              <a:rPr lang="en-GB" sz="1800" b="0" i="0" u="none" strike="noStrike" dirty="0">
                <a:solidFill>
                  <a:srgbClr val="000000"/>
                </a:solidFill>
                <a:effectLst/>
              </a:rPr>
              <a:t>DevOps teams integrate security effectively across all stages of the development lifecycle using modern CI/CD solutions to achieve secure-by-design practices.</a:t>
            </a:r>
          </a:p>
          <a:p>
            <a:pPr algn="l">
              <a:buFont typeface="Arial" panose="020B0604020202020204" pitchFamily="34" charset="0"/>
              <a:buChar char="•"/>
            </a:pPr>
            <a:r>
              <a:rPr lang="en-GB" sz="1800" b="0" i="0" u="none" strike="noStrike" dirty="0">
                <a:solidFill>
                  <a:srgbClr val="000000"/>
                </a:solidFill>
                <a:effectLst/>
              </a:rPr>
              <a:t>Security testing efforts are tailored to the nature of IT changes, balancing resources and quality of security testing—there is no one-size-fits-all approach.</a:t>
            </a:r>
          </a:p>
          <a:p>
            <a:pPr algn="l">
              <a:buFont typeface="Arial" panose="020B0604020202020204" pitchFamily="34" charset="0"/>
              <a:buChar char="•"/>
            </a:pPr>
            <a:r>
              <a:rPr lang="en-GB" sz="1800" b="0" i="0" u="none" strike="noStrike" dirty="0">
                <a:solidFill>
                  <a:srgbClr val="000000"/>
                </a:solidFill>
                <a:effectLst/>
              </a:rPr>
              <a:t>Security Champions possess both development knowledge and a deep understanding of security requirements essential to their applications.</a:t>
            </a:r>
          </a:p>
          <a:p>
            <a:pPr marL="0" indent="0" algn="l">
              <a:buNone/>
            </a:pPr>
            <a:endParaRPr lang="en-GB" sz="1800" b="0" i="0" u="none" strike="noStrike" dirty="0">
              <a:solidFill>
                <a:srgbClr val="000000"/>
              </a:solidFill>
              <a:effectLst/>
            </a:endParaRPr>
          </a:p>
          <a:p>
            <a:pPr marL="0" indent="0" algn="l">
              <a:buNone/>
            </a:pPr>
            <a:r>
              <a:rPr lang="en-GB" sz="1800" b="0" i="0" u="none" strike="noStrike" dirty="0">
                <a:solidFill>
                  <a:srgbClr val="000000"/>
                </a:solidFill>
                <a:effectLst/>
              </a:rPr>
              <a:t>Over time, DevOps teams will rely less on centralized security teams, reducing time-to-market while maintaining high-security quality.</a:t>
            </a:r>
          </a:p>
        </p:txBody>
      </p:sp>
    </p:spTree>
    <p:extLst>
      <p:ext uri="{BB962C8B-B14F-4D97-AF65-F5344CB8AC3E}">
        <p14:creationId xmlns:p14="http://schemas.microsoft.com/office/powerpoint/2010/main" val="329023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EFCD40-93C8-6548-8E4B-C5B4DF1740B8}"/>
              </a:ext>
            </a:extLst>
          </p:cNvPr>
          <p:cNvSpPr>
            <a:spLocks noGrp="1"/>
          </p:cNvSpPr>
          <p:nvPr>
            <p:ph type="sldNum" sz="quarter" idx="11"/>
          </p:nvPr>
        </p:nvSpPr>
        <p:spPr/>
        <p:txBody>
          <a:bodyPr/>
          <a:lstStyle/>
          <a:p>
            <a:fld id="{DDD2A080-DA64-4F5C-9131-47EB793B4410}" type="slidenum">
              <a:rPr lang="en-GB" noProof="0" smtClean="0"/>
              <a:pPr/>
              <a:t>14</a:t>
            </a:fld>
            <a:endParaRPr lang="en-GB" noProof="0"/>
          </a:p>
        </p:txBody>
      </p:sp>
      <p:sp>
        <p:nvSpPr>
          <p:cNvPr id="5" name="Title 4">
            <a:extLst>
              <a:ext uri="{FF2B5EF4-FFF2-40B4-BE49-F238E27FC236}">
                <a16:creationId xmlns:a16="http://schemas.microsoft.com/office/drawing/2014/main" id="{AC548F5D-39C0-DB4A-86C4-79C1D62C447D}"/>
              </a:ext>
            </a:extLst>
          </p:cNvPr>
          <p:cNvSpPr>
            <a:spLocks noGrp="1"/>
          </p:cNvSpPr>
          <p:nvPr>
            <p:ph type="title"/>
          </p:nvPr>
        </p:nvSpPr>
        <p:spPr/>
        <p:txBody>
          <a:bodyPr/>
          <a:lstStyle/>
          <a:p>
            <a:r>
              <a:rPr lang="en-US" dirty="0">
                <a:cs typeface="ING Me"/>
              </a:rPr>
              <a:t>Only together we can make this work</a:t>
            </a:r>
            <a:endParaRPr lang="en-US" dirty="0"/>
          </a:p>
        </p:txBody>
      </p:sp>
      <p:sp>
        <p:nvSpPr>
          <p:cNvPr id="7" name="Content Placeholder 7">
            <a:extLst>
              <a:ext uri="{FF2B5EF4-FFF2-40B4-BE49-F238E27FC236}">
                <a16:creationId xmlns:a16="http://schemas.microsoft.com/office/drawing/2014/main" id="{D578179B-85AB-F94B-AAFA-F1E28622E8DE}"/>
              </a:ext>
            </a:extLst>
          </p:cNvPr>
          <p:cNvSpPr>
            <a:spLocks noGrp="1"/>
          </p:cNvSpPr>
          <p:nvPr>
            <p:ph sz="half" idx="2"/>
          </p:nvPr>
        </p:nvSpPr>
        <p:spPr>
          <a:xfrm>
            <a:off x="659008" y="1430079"/>
            <a:ext cx="10581222" cy="2849607"/>
          </a:xfrm>
        </p:spPr>
        <p:txBody>
          <a:bodyPr anchor="t"/>
          <a:lstStyle/>
          <a:p>
            <a:pPr algn="l"/>
            <a:r>
              <a:rPr lang="en-GB" sz="1800" b="0" i="0" u="none" strike="noStrike" dirty="0">
                <a:solidFill>
                  <a:srgbClr val="000000"/>
                </a:solidFill>
                <a:effectLst/>
              </a:rPr>
              <a:t>Some key elements to think about:</a:t>
            </a:r>
          </a:p>
          <a:p>
            <a:pPr lvl="1"/>
            <a:r>
              <a:rPr lang="en-GB" sz="1800" b="0" i="0" u="none" strike="noStrike" dirty="0">
                <a:solidFill>
                  <a:srgbClr val="000000"/>
                </a:solidFill>
                <a:effectLst/>
              </a:rPr>
              <a:t>Security Champions performing change reviews need sufficient time to ensure thorough evaluations. Rushing them can compromise security.</a:t>
            </a:r>
          </a:p>
          <a:p>
            <a:pPr lvl="1"/>
            <a:r>
              <a:rPr lang="en-GB" sz="1800" b="0" i="0" u="none" strike="noStrike" dirty="0">
                <a:solidFill>
                  <a:srgbClr val="000000"/>
                </a:solidFill>
                <a:effectLst/>
              </a:rPr>
              <a:t>Management can support the program by allocating dedicated time per sprint for Security Champions.</a:t>
            </a:r>
          </a:p>
          <a:p>
            <a:pPr lvl="1"/>
            <a:r>
              <a:rPr lang="en-GB" sz="1800" b="0" i="0" u="none" strike="noStrike" dirty="0">
                <a:solidFill>
                  <a:srgbClr val="000000"/>
                </a:solidFill>
                <a:effectLst/>
              </a:rPr>
              <a:t>Integrating security into every sprint fosters a security-aware mindset across the team.</a:t>
            </a:r>
          </a:p>
          <a:p>
            <a:pPr algn="l"/>
            <a:r>
              <a:rPr lang="en-GB" sz="1800" b="1" i="0" u="none" strike="noStrike" dirty="0">
                <a:solidFill>
                  <a:srgbClr val="000000"/>
                </a:solidFill>
                <a:effectLst/>
              </a:rPr>
              <a:t>Ask yourself:</a:t>
            </a:r>
            <a:r>
              <a:rPr lang="en-GB" sz="1800" b="0" i="0" u="none" strike="noStrike" dirty="0">
                <a:solidFill>
                  <a:srgbClr val="000000"/>
                </a:solidFill>
                <a:effectLst/>
              </a:rPr>
              <a:t> Will my next action improve application security, or should we take additional steps to enhance protection?</a:t>
            </a:r>
          </a:p>
        </p:txBody>
      </p:sp>
    </p:spTree>
    <p:extLst>
      <p:ext uri="{BB962C8B-B14F-4D97-AF65-F5344CB8AC3E}">
        <p14:creationId xmlns:p14="http://schemas.microsoft.com/office/powerpoint/2010/main" val="291383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7FE453-2998-8A9E-5249-67F3A5DB9237}"/>
              </a:ext>
            </a:extLst>
          </p:cNvPr>
          <p:cNvSpPr txBox="1"/>
          <p:nvPr/>
        </p:nvSpPr>
        <p:spPr>
          <a:xfrm>
            <a:off x="659008" y="1511595"/>
            <a:ext cx="11184467" cy="1477328"/>
          </a:xfrm>
          <a:prstGeom prst="rect">
            <a:avLst/>
          </a:prstGeom>
          <a:noFill/>
        </p:spPr>
        <p:txBody>
          <a:bodyPr wrap="square" rtlCol="0">
            <a:spAutoFit/>
          </a:bodyPr>
          <a:lstStyle/>
          <a:p>
            <a:pPr marL="342900" indent="-342900" algn="l">
              <a:buFont typeface="+mj-lt"/>
              <a:buAutoNum type="arabicPeriod"/>
            </a:pPr>
            <a:r>
              <a:rPr lang="en-GB" b="1" i="0" u="none" strike="noStrike" dirty="0">
                <a:solidFill>
                  <a:srgbClr val="000000"/>
                </a:solidFill>
                <a:effectLst/>
              </a:rPr>
              <a:t>Improve security in your software development life cycle</a:t>
            </a:r>
            <a:endParaRPr lang="en-GB" b="0" i="0" u="none" strike="noStrike" dirty="0">
              <a:solidFill>
                <a:srgbClr val="000000"/>
              </a:solidFill>
              <a:effectLst/>
            </a:endParaRPr>
          </a:p>
          <a:p>
            <a:pPr marL="342900" indent="-342900" algn="l">
              <a:buFont typeface="+mj-lt"/>
              <a:buAutoNum type="arabicPeriod"/>
            </a:pPr>
            <a:r>
              <a:rPr lang="en-GB" b="1" i="0" u="none" strike="noStrike" dirty="0">
                <a:solidFill>
                  <a:srgbClr val="000000"/>
                </a:solidFill>
                <a:effectLst/>
              </a:rPr>
              <a:t>Introduction of the Security Champion</a:t>
            </a:r>
            <a:endParaRPr lang="en-GB" b="0" i="0" u="none" strike="noStrike" dirty="0">
              <a:solidFill>
                <a:srgbClr val="000000"/>
              </a:solidFill>
              <a:effectLst/>
            </a:endParaRPr>
          </a:p>
          <a:p>
            <a:pPr marL="342900" indent="-342900" algn="l">
              <a:buFont typeface="+mj-lt"/>
              <a:buAutoNum type="arabicPeriod"/>
            </a:pPr>
            <a:r>
              <a:rPr lang="en-GB" b="1" i="0" u="none" strike="noStrike" dirty="0">
                <a:solidFill>
                  <a:srgbClr val="000000"/>
                </a:solidFill>
                <a:effectLst/>
              </a:rPr>
              <a:t>What’s in it for me or my team?</a:t>
            </a:r>
            <a:endParaRPr lang="en-GB" b="0" i="0" u="none" strike="noStrike" dirty="0">
              <a:solidFill>
                <a:srgbClr val="000000"/>
              </a:solidFill>
              <a:effectLst/>
            </a:endParaRPr>
          </a:p>
          <a:p>
            <a:pPr marL="342900" indent="-342900" algn="l">
              <a:buFont typeface="+mj-lt"/>
              <a:buAutoNum type="arabicPeriod"/>
            </a:pPr>
            <a:r>
              <a:rPr lang="en-GB" b="1" i="0" u="none" strike="noStrike" dirty="0">
                <a:solidFill>
                  <a:srgbClr val="000000"/>
                </a:solidFill>
                <a:effectLst/>
              </a:rPr>
              <a:t>Current status – work being picked up by Champions</a:t>
            </a:r>
            <a:endParaRPr lang="en-GB" b="0" i="0" u="none" strike="noStrike" dirty="0">
              <a:solidFill>
                <a:srgbClr val="000000"/>
              </a:solidFill>
              <a:effectLst/>
            </a:endParaRPr>
          </a:p>
          <a:p>
            <a:pPr marL="342900" indent="-342900" algn="l">
              <a:buFont typeface="+mj-lt"/>
              <a:buAutoNum type="arabicPeriod"/>
            </a:pPr>
            <a:r>
              <a:rPr lang="en-GB" b="1" i="0" u="none" strike="noStrike" dirty="0">
                <a:solidFill>
                  <a:srgbClr val="000000"/>
                </a:solidFill>
                <a:effectLst/>
              </a:rPr>
              <a:t>The bigger picture</a:t>
            </a:r>
            <a:endParaRPr lang="en-GB" b="0" i="0" u="none" strike="noStrike" dirty="0">
              <a:solidFill>
                <a:srgbClr val="000000"/>
              </a:solidFill>
              <a:effectLst/>
            </a:endParaRPr>
          </a:p>
        </p:txBody>
      </p:sp>
      <p:sp>
        <p:nvSpPr>
          <p:cNvPr id="4" name="Title 4">
            <a:extLst>
              <a:ext uri="{FF2B5EF4-FFF2-40B4-BE49-F238E27FC236}">
                <a16:creationId xmlns:a16="http://schemas.microsoft.com/office/drawing/2014/main" id="{91966073-C267-9B49-A080-BC3AA68EC5AB}"/>
              </a:ext>
            </a:extLst>
          </p:cNvPr>
          <p:cNvSpPr txBox="1">
            <a:spLocks/>
          </p:cNvSpPr>
          <p:nvPr/>
        </p:nvSpPr>
        <p:spPr>
          <a:xfrm>
            <a:off x="659008" y="325235"/>
            <a:ext cx="10875600" cy="8172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b="1" i="0" u="none" strike="noStrike" dirty="0">
                <a:solidFill>
                  <a:srgbClr val="000000"/>
                </a:solidFill>
                <a:effectLst/>
              </a:rPr>
              <a:t>Introduction to Security Champions Program</a:t>
            </a:r>
          </a:p>
        </p:txBody>
      </p:sp>
    </p:spTree>
    <p:extLst>
      <p:ext uri="{BB962C8B-B14F-4D97-AF65-F5344CB8AC3E}">
        <p14:creationId xmlns:p14="http://schemas.microsoft.com/office/powerpoint/2010/main" val="33265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AFE0B8-A2F4-764E-B1B2-ACE644F9433F}"/>
              </a:ext>
            </a:extLst>
          </p:cNvPr>
          <p:cNvSpPr>
            <a:spLocks noGrp="1"/>
          </p:cNvSpPr>
          <p:nvPr>
            <p:ph type="sldNum" sz="quarter" idx="11"/>
          </p:nvPr>
        </p:nvSpPr>
        <p:spPr>
          <a:xfrm>
            <a:off x="9110337" y="6356350"/>
            <a:ext cx="2743200" cy="365125"/>
          </a:xfrm>
        </p:spPr>
        <p:txBody>
          <a:bodyPr/>
          <a:lstStyle/>
          <a:p>
            <a:fld id="{DDD2A080-DA64-4F5C-9131-47EB793B4410}" type="slidenum">
              <a:rPr lang="en-GB" noProof="0" smtClean="0"/>
              <a:pPr/>
              <a:t>3</a:t>
            </a:fld>
            <a:endParaRPr lang="en-GB" noProof="0"/>
          </a:p>
        </p:txBody>
      </p:sp>
      <p:sp>
        <p:nvSpPr>
          <p:cNvPr id="2" name="TextBox 1">
            <a:extLst>
              <a:ext uri="{FF2B5EF4-FFF2-40B4-BE49-F238E27FC236}">
                <a16:creationId xmlns:a16="http://schemas.microsoft.com/office/drawing/2014/main" id="{F84191F2-5DBE-76F1-571C-F05C28BEDE1C}"/>
              </a:ext>
            </a:extLst>
          </p:cNvPr>
          <p:cNvSpPr txBox="1"/>
          <p:nvPr/>
        </p:nvSpPr>
        <p:spPr>
          <a:xfrm>
            <a:off x="557928" y="194107"/>
            <a:ext cx="10873955" cy="626701"/>
          </a:xfrm>
          <a:prstGeom prst="rect">
            <a:avLst/>
          </a:prstGeom>
          <a:noFill/>
        </p:spPr>
        <p:txBody>
          <a:bodyPr wrap="square" lIns="36000" tIns="36000" rIns="36000" bIns="36000" rtlCol="0">
            <a:spAutoFit/>
          </a:bodyPr>
          <a:lstStyle/>
          <a:p>
            <a:pPr algn="ctr"/>
            <a:r>
              <a:rPr lang="en-US" b="1" dirty="0"/>
              <a:t>Identifying and addressing security issues as early as possible by not thinking about security at the end of the SDLC, but by making it an integral part of the entire software development process.</a:t>
            </a:r>
            <a:endParaRPr lang="en-NL" b="1" dirty="0" err="1"/>
          </a:p>
        </p:txBody>
      </p:sp>
      <p:pic>
        <p:nvPicPr>
          <p:cNvPr id="3" name="Picture 2" descr="Secure Software Development Lifecycle - Digital Maelstrom">
            <a:extLst>
              <a:ext uri="{FF2B5EF4-FFF2-40B4-BE49-F238E27FC236}">
                <a16:creationId xmlns:a16="http://schemas.microsoft.com/office/drawing/2014/main" id="{4D460C02-2C53-2400-CE59-66290AE4E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587" y="1108407"/>
            <a:ext cx="4246638" cy="440573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35136C53-201E-AD7A-5B73-DBC57C40C019}"/>
              </a:ext>
            </a:extLst>
          </p:cNvPr>
          <p:cNvCxnSpPr/>
          <p:nvPr/>
        </p:nvCxnSpPr>
        <p:spPr>
          <a:xfrm flipV="1">
            <a:off x="7865737" y="1601254"/>
            <a:ext cx="1158240" cy="56896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1CE2CECC-BFE3-2D6E-0E0D-B2B9A17E9811}"/>
              </a:ext>
            </a:extLst>
          </p:cNvPr>
          <p:cNvCxnSpPr/>
          <p:nvPr/>
        </p:nvCxnSpPr>
        <p:spPr>
          <a:xfrm>
            <a:off x="8118225" y="4293654"/>
            <a:ext cx="1190232" cy="80264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FFCB359E-4B99-2E6A-70BB-57516CF88279}"/>
              </a:ext>
            </a:extLst>
          </p:cNvPr>
          <p:cNvCxnSpPr/>
          <p:nvPr/>
        </p:nvCxnSpPr>
        <p:spPr>
          <a:xfrm flipH="1" flipV="1">
            <a:off x="2775577" y="1601254"/>
            <a:ext cx="1096010" cy="71120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23" name="Straight Connector 22">
            <a:extLst>
              <a:ext uri="{FF2B5EF4-FFF2-40B4-BE49-F238E27FC236}">
                <a16:creationId xmlns:a16="http://schemas.microsoft.com/office/drawing/2014/main" id="{B468D32D-1F2C-A2D8-BF16-E5E53C177A2E}"/>
              </a:ext>
            </a:extLst>
          </p:cNvPr>
          <p:cNvCxnSpPr>
            <a:cxnSpLocks/>
          </p:cNvCxnSpPr>
          <p:nvPr/>
        </p:nvCxnSpPr>
        <p:spPr>
          <a:xfrm flipH="1">
            <a:off x="2389497" y="4293654"/>
            <a:ext cx="1482090" cy="335280"/>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4C7DD9-1E99-4589-F06D-C8D917D9FB9C}"/>
              </a:ext>
            </a:extLst>
          </p:cNvPr>
          <p:cNvCxnSpPr>
            <a:cxnSpLocks/>
          </p:cNvCxnSpPr>
          <p:nvPr/>
        </p:nvCxnSpPr>
        <p:spPr>
          <a:xfrm>
            <a:off x="6068441" y="5617187"/>
            <a:ext cx="0" cy="581594"/>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5C67DE3-F414-163F-1321-B1DEF59150C5}"/>
              </a:ext>
            </a:extLst>
          </p:cNvPr>
          <p:cNvSpPr txBox="1"/>
          <p:nvPr/>
        </p:nvSpPr>
        <p:spPr>
          <a:xfrm>
            <a:off x="9110337" y="1256240"/>
            <a:ext cx="2672080" cy="719034"/>
          </a:xfrm>
          <a:prstGeom prst="rect">
            <a:avLst/>
          </a:prstGeom>
          <a:noFill/>
        </p:spPr>
        <p:txBody>
          <a:bodyPr wrap="square" lIns="36000" tIns="36000" rIns="36000" bIns="36000" rtlCol="0">
            <a:spAutoFit/>
          </a:bodyPr>
          <a:lstStyle/>
          <a:p>
            <a:pPr algn="l"/>
            <a:r>
              <a:rPr lang="en-GB" sz="1400" b="0" i="0" u="none" strike="noStrike" dirty="0">
                <a:solidFill>
                  <a:srgbClr val="000000"/>
                </a:solidFill>
                <a:effectLst/>
              </a:rPr>
              <a:t>Conducting initial threat </a:t>
            </a:r>
            <a:r>
              <a:rPr lang="en-GB" sz="1400" b="0" i="0" u="none" strike="noStrike" dirty="0" err="1">
                <a:solidFill>
                  <a:srgbClr val="000000"/>
                </a:solidFill>
                <a:effectLst/>
              </a:rPr>
              <a:t>modeling</a:t>
            </a:r>
            <a:r>
              <a:rPr lang="en-GB" sz="1400" b="0" i="0" u="none" strike="noStrike" dirty="0">
                <a:solidFill>
                  <a:srgbClr val="000000"/>
                </a:solidFill>
                <a:effectLst/>
              </a:rPr>
              <a:t> sessions and facilitating ongoing reviews.</a:t>
            </a:r>
          </a:p>
        </p:txBody>
      </p:sp>
      <p:sp>
        <p:nvSpPr>
          <p:cNvPr id="27" name="TextBox 26">
            <a:extLst>
              <a:ext uri="{FF2B5EF4-FFF2-40B4-BE49-F238E27FC236}">
                <a16:creationId xmlns:a16="http://schemas.microsoft.com/office/drawing/2014/main" id="{4BD48CD7-FB92-DD2C-6BDD-8DE9DA639733}"/>
              </a:ext>
            </a:extLst>
          </p:cNvPr>
          <p:cNvSpPr txBox="1"/>
          <p:nvPr/>
        </p:nvSpPr>
        <p:spPr>
          <a:xfrm>
            <a:off x="9408105" y="4996255"/>
            <a:ext cx="2076543" cy="934478"/>
          </a:xfrm>
          <a:prstGeom prst="rect">
            <a:avLst/>
          </a:prstGeom>
          <a:noFill/>
        </p:spPr>
        <p:txBody>
          <a:bodyPr wrap="square" lIns="36000" tIns="36000" rIns="36000" bIns="36000" rtlCol="0">
            <a:spAutoFit/>
          </a:bodyPr>
          <a:lstStyle/>
          <a:p>
            <a:pPr algn="l"/>
            <a:r>
              <a:rPr lang="en-GB" sz="1400" b="0" i="0" u="none" strike="noStrike" dirty="0">
                <a:solidFill>
                  <a:srgbClr val="000000"/>
                </a:solidFill>
                <a:effectLst/>
              </a:rPr>
              <a:t>Ensuring security is a priority in code reviews and development practices.</a:t>
            </a:r>
          </a:p>
        </p:txBody>
      </p:sp>
      <p:sp>
        <p:nvSpPr>
          <p:cNvPr id="28" name="TextBox 27">
            <a:extLst>
              <a:ext uri="{FF2B5EF4-FFF2-40B4-BE49-F238E27FC236}">
                <a16:creationId xmlns:a16="http://schemas.microsoft.com/office/drawing/2014/main" id="{7E391FC4-B4AB-5CF4-A08D-A9D84B78878C}"/>
              </a:ext>
            </a:extLst>
          </p:cNvPr>
          <p:cNvSpPr txBox="1"/>
          <p:nvPr/>
        </p:nvSpPr>
        <p:spPr>
          <a:xfrm>
            <a:off x="4588881" y="6304376"/>
            <a:ext cx="3119722" cy="503590"/>
          </a:xfrm>
          <a:prstGeom prst="rect">
            <a:avLst/>
          </a:prstGeom>
          <a:noFill/>
        </p:spPr>
        <p:txBody>
          <a:bodyPr wrap="square" lIns="36000" tIns="36000" rIns="36000" bIns="36000" rtlCol="0">
            <a:spAutoFit/>
          </a:bodyPr>
          <a:lstStyle/>
          <a:p>
            <a:pPr algn="l"/>
            <a:r>
              <a:rPr lang="en-GB" sz="1400" b="0" i="0" u="none" strike="noStrike" dirty="0">
                <a:solidFill>
                  <a:srgbClr val="000000"/>
                </a:solidFill>
                <a:effectLst/>
              </a:rPr>
              <a:t>Overseeing security testing such as Static and Dynamic Analysis (SAST, DAST).</a:t>
            </a:r>
          </a:p>
        </p:txBody>
      </p:sp>
      <p:sp>
        <p:nvSpPr>
          <p:cNvPr id="29" name="TextBox 28">
            <a:extLst>
              <a:ext uri="{FF2B5EF4-FFF2-40B4-BE49-F238E27FC236}">
                <a16:creationId xmlns:a16="http://schemas.microsoft.com/office/drawing/2014/main" id="{9A46C143-6B30-0237-EDB0-C50A2F9D5F14}"/>
              </a:ext>
            </a:extLst>
          </p:cNvPr>
          <p:cNvSpPr txBox="1"/>
          <p:nvPr/>
        </p:nvSpPr>
        <p:spPr>
          <a:xfrm>
            <a:off x="683482" y="4377139"/>
            <a:ext cx="1771905" cy="503590"/>
          </a:xfrm>
          <a:prstGeom prst="rect">
            <a:avLst/>
          </a:prstGeom>
          <a:noFill/>
        </p:spPr>
        <p:txBody>
          <a:bodyPr wrap="square" lIns="36000" tIns="36000" rIns="36000" bIns="36000" rtlCol="0">
            <a:spAutoFit/>
          </a:bodyPr>
          <a:lstStyle/>
          <a:p>
            <a:r>
              <a:rPr lang="en-US" sz="1400" dirty="0"/>
              <a:t>Checking of changes with Security in mind</a:t>
            </a:r>
            <a:endParaRPr lang="en-NL" sz="1400" dirty="0" err="1"/>
          </a:p>
        </p:txBody>
      </p:sp>
      <p:sp>
        <p:nvSpPr>
          <p:cNvPr id="30" name="TextBox 29">
            <a:extLst>
              <a:ext uri="{FF2B5EF4-FFF2-40B4-BE49-F238E27FC236}">
                <a16:creationId xmlns:a16="http://schemas.microsoft.com/office/drawing/2014/main" id="{1E2BFA4F-3E37-DA03-8433-5BEC4A2B5D69}"/>
              </a:ext>
            </a:extLst>
          </p:cNvPr>
          <p:cNvSpPr txBox="1"/>
          <p:nvPr/>
        </p:nvSpPr>
        <p:spPr>
          <a:xfrm>
            <a:off x="758771" y="1166700"/>
            <a:ext cx="2052320" cy="719034"/>
          </a:xfrm>
          <a:prstGeom prst="rect">
            <a:avLst/>
          </a:prstGeom>
          <a:noFill/>
        </p:spPr>
        <p:txBody>
          <a:bodyPr wrap="square" lIns="36000" tIns="36000" rIns="36000" bIns="36000" rtlCol="0">
            <a:spAutoFit/>
          </a:bodyPr>
          <a:lstStyle/>
          <a:p>
            <a:r>
              <a:rPr lang="en-US" sz="1400" dirty="0"/>
              <a:t>Stay updated in new vulnerabilities , patches for example</a:t>
            </a:r>
            <a:endParaRPr lang="en-NL" sz="1400" dirty="0" err="1"/>
          </a:p>
        </p:txBody>
      </p:sp>
    </p:spTree>
    <p:extLst>
      <p:ext uri="{BB962C8B-B14F-4D97-AF65-F5344CB8AC3E}">
        <p14:creationId xmlns:p14="http://schemas.microsoft.com/office/powerpoint/2010/main" val="295122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EFCD40-93C8-6548-8E4B-C5B4DF1740B8}"/>
              </a:ext>
            </a:extLst>
          </p:cNvPr>
          <p:cNvSpPr>
            <a:spLocks noGrp="1"/>
          </p:cNvSpPr>
          <p:nvPr>
            <p:ph type="sldNum" sz="quarter" idx="11"/>
          </p:nvPr>
        </p:nvSpPr>
        <p:spPr/>
        <p:txBody>
          <a:bodyPr/>
          <a:lstStyle/>
          <a:p>
            <a:fld id="{DDD2A080-DA64-4F5C-9131-47EB793B4410}" type="slidenum">
              <a:rPr lang="en-GB" noProof="0" smtClean="0"/>
              <a:pPr/>
              <a:t>4</a:t>
            </a:fld>
            <a:endParaRPr lang="en-GB" noProof="0"/>
          </a:p>
        </p:txBody>
      </p:sp>
      <p:sp>
        <p:nvSpPr>
          <p:cNvPr id="5" name="Title 4">
            <a:extLst>
              <a:ext uri="{FF2B5EF4-FFF2-40B4-BE49-F238E27FC236}">
                <a16:creationId xmlns:a16="http://schemas.microsoft.com/office/drawing/2014/main" id="{AC548F5D-39C0-DB4A-86C4-79C1D62C447D}"/>
              </a:ext>
            </a:extLst>
          </p:cNvPr>
          <p:cNvSpPr>
            <a:spLocks noGrp="1"/>
          </p:cNvSpPr>
          <p:nvPr>
            <p:ph type="title"/>
          </p:nvPr>
        </p:nvSpPr>
        <p:spPr/>
        <p:txBody>
          <a:bodyPr/>
          <a:lstStyle/>
          <a:p>
            <a:r>
              <a:rPr lang="en-US" dirty="0">
                <a:cs typeface="ING Me"/>
              </a:rPr>
              <a:t>Security Champion</a:t>
            </a:r>
            <a:endParaRPr lang="en-US" dirty="0"/>
          </a:p>
        </p:txBody>
      </p:sp>
      <p:sp>
        <p:nvSpPr>
          <p:cNvPr id="7" name="Content Placeholder 7">
            <a:extLst>
              <a:ext uri="{FF2B5EF4-FFF2-40B4-BE49-F238E27FC236}">
                <a16:creationId xmlns:a16="http://schemas.microsoft.com/office/drawing/2014/main" id="{D578179B-85AB-F94B-AAFA-F1E28622E8DE}"/>
              </a:ext>
            </a:extLst>
          </p:cNvPr>
          <p:cNvSpPr>
            <a:spLocks noGrp="1"/>
          </p:cNvSpPr>
          <p:nvPr>
            <p:ph sz="half" idx="2"/>
          </p:nvPr>
        </p:nvSpPr>
        <p:spPr>
          <a:xfrm>
            <a:off x="572331" y="1533674"/>
            <a:ext cx="10581222" cy="5058385"/>
          </a:xfrm>
        </p:spPr>
        <p:txBody>
          <a:bodyPr anchor="ctr"/>
          <a:lstStyle/>
          <a:p>
            <a:pPr marL="179705" lvl="1" indent="0">
              <a:buNone/>
            </a:pPr>
            <a:r>
              <a:rPr lang="en-GB" dirty="0">
                <a:cs typeface="ING Me"/>
              </a:rPr>
              <a:t>“</a:t>
            </a:r>
            <a:r>
              <a:rPr lang="en-US" b="0" i="0" dirty="0">
                <a:solidFill>
                  <a:srgbClr val="000000"/>
                </a:solidFill>
                <a:effectLst/>
                <a:latin typeface="ING Me" panose="02000506040000020004" pitchFamily="2" charset="0"/>
              </a:rPr>
              <a:t>A Security Champion can be defined as a DevOps engineer aware of common security issues. Who can judge whether or not a security test is needed and in which form, can perform those security tests and can approve a security related change review</a:t>
            </a:r>
            <a:r>
              <a:rPr lang="en-GB" dirty="0">
                <a:cs typeface="ING Me"/>
              </a:rPr>
              <a:t>”</a:t>
            </a:r>
          </a:p>
          <a:p>
            <a:pPr marL="179705" lvl="1" indent="0">
              <a:buNone/>
            </a:pPr>
            <a:endParaRPr lang="en-GB" dirty="0">
              <a:cs typeface="ING Me"/>
            </a:endParaRPr>
          </a:p>
          <a:p>
            <a:pPr marL="179705" lvl="1" indent="0">
              <a:buNone/>
            </a:pPr>
            <a:endParaRPr lang="en-GB" dirty="0">
              <a:cs typeface="ING Me"/>
            </a:endParaRPr>
          </a:p>
          <a:p>
            <a:pPr marL="179705" lvl="1" indent="0">
              <a:buNone/>
            </a:pPr>
            <a:endParaRPr lang="en-GB" dirty="0">
              <a:cs typeface="ING Me"/>
            </a:endParaRPr>
          </a:p>
          <a:p>
            <a:pPr marL="179705" lvl="1" indent="0">
              <a:buNone/>
            </a:pPr>
            <a:endParaRPr lang="en-GB" dirty="0">
              <a:cs typeface="ING Me"/>
            </a:endParaRPr>
          </a:p>
          <a:p>
            <a:pPr marL="179705" lvl="1" indent="0">
              <a:buNone/>
            </a:pPr>
            <a:endParaRPr lang="en-GB" dirty="0">
              <a:cs typeface="ING Me"/>
            </a:endParaRPr>
          </a:p>
          <a:p>
            <a:pPr marL="179705" lvl="1" indent="0">
              <a:buFont typeface="Arial"/>
              <a:buNone/>
            </a:pPr>
            <a:endParaRPr lang="en-GB" dirty="0"/>
          </a:p>
        </p:txBody>
      </p:sp>
    </p:spTree>
    <p:extLst>
      <p:ext uri="{BB962C8B-B14F-4D97-AF65-F5344CB8AC3E}">
        <p14:creationId xmlns:p14="http://schemas.microsoft.com/office/powerpoint/2010/main" val="112143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EFCD40-93C8-6548-8E4B-C5B4DF1740B8}"/>
              </a:ext>
            </a:extLst>
          </p:cNvPr>
          <p:cNvSpPr>
            <a:spLocks noGrp="1"/>
          </p:cNvSpPr>
          <p:nvPr>
            <p:ph type="sldNum" sz="quarter" idx="11"/>
          </p:nvPr>
        </p:nvSpPr>
        <p:spPr/>
        <p:txBody>
          <a:bodyPr/>
          <a:lstStyle/>
          <a:p>
            <a:fld id="{DDD2A080-DA64-4F5C-9131-47EB793B4410}" type="slidenum">
              <a:rPr lang="en-GB" noProof="0" smtClean="0"/>
              <a:pPr/>
              <a:t>5</a:t>
            </a:fld>
            <a:endParaRPr lang="en-GB" noProof="0"/>
          </a:p>
        </p:txBody>
      </p:sp>
      <p:sp>
        <p:nvSpPr>
          <p:cNvPr id="5" name="Title 4">
            <a:extLst>
              <a:ext uri="{FF2B5EF4-FFF2-40B4-BE49-F238E27FC236}">
                <a16:creationId xmlns:a16="http://schemas.microsoft.com/office/drawing/2014/main" id="{AC548F5D-39C0-DB4A-86C4-79C1D62C447D}"/>
              </a:ext>
            </a:extLst>
          </p:cNvPr>
          <p:cNvSpPr>
            <a:spLocks noGrp="1"/>
          </p:cNvSpPr>
          <p:nvPr>
            <p:ph type="title"/>
          </p:nvPr>
        </p:nvSpPr>
        <p:spPr/>
        <p:txBody>
          <a:bodyPr/>
          <a:lstStyle/>
          <a:p>
            <a:r>
              <a:rPr lang="en-US" dirty="0">
                <a:cs typeface="ING Me"/>
              </a:rPr>
              <a:t>Learning path</a:t>
            </a:r>
            <a:endParaRPr lang="en-US" dirty="0"/>
          </a:p>
        </p:txBody>
      </p:sp>
      <p:pic>
        <p:nvPicPr>
          <p:cNvPr id="6" name="Picture 5" descr="A diagram of a blue and green scheme&#10;&#10;Description automatically generated">
            <a:extLst>
              <a:ext uri="{FF2B5EF4-FFF2-40B4-BE49-F238E27FC236}">
                <a16:creationId xmlns:a16="http://schemas.microsoft.com/office/drawing/2014/main" id="{686C365D-E692-2936-3A87-D765BFCCB374}"/>
              </a:ext>
            </a:extLst>
          </p:cNvPr>
          <p:cNvPicPr>
            <a:picLocks noChangeAspect="1"/>
          </p:cNvPicPr>
          <p:nvPr/>
        </p:nvPicPr>
        <p:blipFill rotWithShape="1">
          <a:blip r:embed="rId2"/>
          <a:srcRect l="23679" t="1" b="30276"/>
          <a:stretch/>
        </p:blipFill>
        <p:spPr>
          <a:xfrm>
            <a:off x="1585239" y="2084897"/>
            <a:ext cx="9021522" cy="2840786"/>
          </a:xfrm>
          <a:prstGeom prst="rect">
            <a:avLst/>
          </a:prstGeom>
        </p:spPr>
      </p:pic>
    </p:spTree>
    <p:extLst>
      <p:ext uri="{BB962C8B-B14F-4D97-AF65-F5344CB8AC3E}">
        <p14:creationId xmlns:p14="http://schemas.microsoft.com/office/powerpoint/2010/main" val="191963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6">
            <a:extLst>
              <a:ext uri="{FF2B5EF4-FFF2-40B4-BE49-F238E27FC236}">
                <a16:creationId xmlns:a16="http://schemas.microsoft.com/office/drawing/2014/main" id="{ACFD9F78-9BF3-4932-8B4F-288B93276DEE}"/>
              </a:ext>
            </a:extLst>
          </p:cNvPr>
          <p:cNvSpPr txBox="1">
            <a:spLocks/>
          </p:cNvSpPr>
          <p:nvPr/>
        </p:nvSpPr>
        <p:spPr>
          <a:xfrm>
            <a:off x="445254" y="65789"/>
            <a:ext cx="10875600" cy="817244"/>
          </a:xfrm>
          <a:prstGeom prst="rect">
            <a:avLst/>
          </a:prstGeom>
        </p:spPr>
        <p:txBody>
          <a:bodyPr lIns="91440" tIns="4572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3000"/>
              </a:lnSpc>
            </a:pPr>
            <a:r>
              <a:rPr lang="en-GB" sz="2800" b="1" dirty="0">
                <a:latin typeface="ING Me"/>
                <a:cs typeface="ING Me"/>
              </a:rPr>
              <a:t>Security Champions Training: Blue and Red</a:t>
            </a:r>
            <a:endParaRPr lang="en-US" dirty="0"/>
          </a:p>
        </p:txBody>
      </p:sp>
      <p:sp>
        <p:nvSpPr>
          <p:cNvPr id="5" name="TextBox 4">
            <a:extLst>
              <a:ext uri="{FF2B5EF4-FFF2-40B4-BE49-F238E27FC236}">
                <a16:creationId xmlns:a16="http://schemas.microsoft.com/office/drawing/2014/main" id="{79932510-92BC-47EA-A062-72FA5E5253BC}"/>
              </a:ext>
            </a:extLst>
          </p:cNvPr>
          <p:cNvSpPr txBox="1"/>
          <p:nvPr/>
        </p:nvSpPr>
        <p:spPr>
          <a:xfrm>
            <a:off x="445254" y="883033"/>
            <a:ext cx="1113549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fontAlgn="base">
              <a:buFont typeface="Arial" panose="020B0604020202020204" pitchFamily="34" charset="0"/>
              <a:buChar char="•"/>
            </a:pPr>
            <a:r>
              <a:rPr lang="en-US" b="1" i="0" dirty="0">
                <a:solidFill>
                  <a:srgbClr val="161616"/>
                </a:solidFill>
                <a:effectLst/>
                <a:latin typeface="IBMPlexSans-Regular"/>
              </a:rPr>
              <a:t>Registration</a:t>
            </a:r>
            <a:r>
              <a:rPr lang="en-US" b="0" i="0" dirty="0">
                <a:solidFill>
                  <a:srgbClr val="161616"/>
                </a:solidFill>
                <a:effectLst/>
                <a:latin typeface="IBMPlexSans-Regular"/>
              </a:rPr>
              <a:t>: Security Champions enroll through an approved training platform.</a:t>
            </a:r>
          </a:p>
          <a:p>
            <a:pPr marL="285750" indent="-285750" algn="l" fontAlgn="base">
              <a:buFont typeface="Arial" panose="020B0604020202020204" pitchFamily="34" charset="0"/>
              <a:buChar char="•"/>
            </a:pPr>
            <a:endParaRPr lang="en-US" b="0" i="0" dirty="0">
              <a:solidFill>
                <a:srgbClr val="161616"/>
              </a:solidFill>
              <a:effectLst/>
              <a:latin typeface="IBMPlexSans-Regular"/>
            </a:endParaRPr>
          </a:p>
          <a:p>
            <a:pPr marL="285750" indent="-285750" algn="l" fontAlgn="base">
              <a:buFont typeface="Arial" panose="020B0604020202020204" pitchFamily="34" charset="0"/>
              <a:buChar char="•"/>
            </a:pPr>
            <a:r>
              <a:rPr lang="en-US" b="1" dirty="0">
                <a:solidFill>
                  <a:srgbClr val="0070C0"/>
                </a:solidFill>
                <a:ea typeface="+mn-lt"/>
                <a:cs typeface="+mn-lt"/>
              </a:rPr>
              <a:t>Blue Training</a:t>
            </a:r>
            <a:r>
              <a:rPr lang="en-US" b="0" i="0" dirty="0">
                <a:solidFill>
                  <a:srgbClr val="161616"/>
                </a:solidFill>
                <a:effectLst/>
                <a:latin typeface="IBMPlexSans-Regular"/>
              </a:rPr>
              <a:t>: Advanced Secure Development for Security Champions focuses on common web application vulnerabilities, detection, and mitigation techniques.</a:t>
            </a:r>
          </a:p>
          <a:p>
            <a:pPr marL="285750" indent="-285750" algn="l" fontAlgn="base">
              <a:buFont typeface="Arial" panose="020B0604020202020204" pitchFamily="34" charset="0"/>
              <a:buChar char="•"/>
            </a:pPr>
            <a:endParaRPr lang="en-US" b="0" i="0" dirty="0">
              <a:solidFill>
                <a:srgbClr val="161616"/>
              </a:solidFill>
              <a:effectLst/>
              <a:latin typeface="IBMPlexSans-Regular"/>
            </a:endParaRPr>
          </a:p>
          <a:p>
            <a:pPr marL="285750" indent="-285750" algn="l" fontAlgn="base">
              <a:buFont typeface="Arial" panose="020B0604020202020204" pitchFamily="34" charset="0"/>
              <a:buChar char="•"/>
            </a:pPr>
            <a:r>
              <a:rPr lang="en-US" b="1" dirty="0">
                <a:solidFill>
                  <a:srgbClr val="FF0000"/>
                </a:solidFill>
                <a:ea typeface="+mn-lt"/>
                <a:cs typeface="+mn-lt"/>
              </a:rPr>
              <a:t>Red Training</a:t>
            </a:r>
            <a:r>
              <a:rPr lang="en-US" b="0" i="0" dirty="0">
                <a:solidFill>
                  <a:srgbClr val="161616"/>
                </a:solidFill>
                <a:effectLst/>
                <a:latin typeface="IBMPlexSans-Regular"/>
              </a:rPr>
              <a:t>: Advanced Web Hacking for DevOps provides hands-on exposure to penetration testing and security best practices.</a:t>
            </a:r>
          </a:p>
          <a:p>
            <a:pPr marL="285750" indent="-285750" algn="l" fontAlgn="base">
              <a:buFont typeface="Arial" panose="020B0604020202020204" pitchFamily="34" charset="0"/>
              <a:buChar char="•"/>
            </a:pPr>
            <a:endParaRPr lang="en-US" b="0" i="0" dirty="0">
              <a:solidFill>
                <a:srgbClr val="161616"/>
              </a:solidFill>
              <a:effectLst/>
              <a:latin typeface="IBMPlexSans-Regular"/>
            </a:endParaRPr>
          </a:p>
          <a:p>
            <a:pPr marL="285750" indent="-285750" algn="l" fontAlgn="base">
              <a:buFont typeface="Arial" panose="020B0604020202020204" pitchFamily="34" charset="0"/>
              <a:buChar char="•"/>
            </a:pPr>
            <a:r>
              <a:rPr lang="en-US" b="1" i="0" dirty="0">
                <a:solidFill>
                  <a:srgbClr val="161616"/>
                </a:solidFill>
                <a:effectLst/>
                <a:latin typeface="IBMPlexSans-Regular"/>
              </a:rPr>
              <a:t>Current Training Approach</a:t>
            </a:r>
            <a:r>
              <a:rPr lang="en-US" b="0" i="0" dirty="0">
                <a:solidFill>
                  <a:srgbClr val="161616"/>
                </a:solidFill>
                <a:effectLst/>
                <a:latin typeface="IBMPlexSans-Regular"/>
              </a:rPr>
              <a:t>: The Blue course is a self-study program supported by interactive learning platforms and real-world application exercises.</a:t>
            </a:r>
          </a:p>
          <a:p>
            <a:pPr marL="285750" indent="-285750" algn="l" fontAlgn="base">
              <a:buFont typeface="Arial" panose="020B0604020202020204" pitchFamily="34" charset="0"/>
              <a:buChar char="•"/>
            </a:pPr>
            <a:endParaRPr lang="en-US" b="0" i="0" dirty="0">
              <a:solidFill>
                <a:srgbClr val="161616"/>
              </a:solidFill>
              <a:effectLst/>
              <a:latin typeface="IBMPlexSans-Regular"/>
            </a:endParaRPr>
          </a:p>
          <a:p>
            <a:pPr marL="285750" indent="-285750" algn="l" fontAlgn="base">
              <a:buFont typeface="Arial" panose="020B0604020202020204" pitchFamily="34" charset="0"/>
              <a:buChar char="•"/>
            </a:pPr>
            <a:r>
              <a:rPr lang="en-US" b="1" i="0" dirty="0">
                <a:solidFill>
                  <a:srgbClr val="161616"/>
                </a:solidFill>
                <a:effectLst/>
                <a:latin typeface="IBMPlexSans-Regular"/>
              </a:rPr>
              <a:t>Bootcamp Structure</a:t>
            </a:r>
            <a:r>
              <a:rPr lang="en-US" b="0" i="0" dirty="0">
                <a:solidFill>
                  <a:srgbClr val="161616"/>
                </a:solidFill>
                <a:effectLst/>
                <a:latin typeface="IBMPlexSans-Regular"/>
              </a:rPr>
              <a:t>: A two-week, hands-on learning experience for engineers interested in strengthening application security. The last day includes an exam, and successful participants are certified as “Blue” Security Champions.</a:t>
            </a:r>
          </a:p>
          <a:p>
            <a:pPr marL="285750" indent="-285750" algn="l" fontAlgn="base">
              <a:buFont typeface="Arial" panose="020B0604020202020204" pitchFamily="34" charset="0"/>
              <a:buChar char="•"/>
            </a:pPr>
            <a:endParaRPr lang="en-US" b="0" i="0" dirty="0">
              <a:solidFill>
                <a:srgbClr val="161616"/>
              </a:solidFill>
              <a:effectLst/>
              <a:latin typeface="IBMPlexSans-Regular"/>
            </a:endParaRPr>
          </a:p>
          <a:p>
            <a:pPr marL="285750" indent="-285750" algn="l" fontAlgn="base">
              <a:buFont typeface="Arial" panose="020B0604020202020204" pitchFamily="34" charset="0"/>
              <a:buChar char="•"/>
            </a:pPr>
            <a:r>
              <a:rPr lang="en-US" b="1" i="0" dirty="0">
                <a:solidFill>
                  <a:srgbClr val="161616"/>
                </a:solidFill>
                <a:effectLst/>
                <a:latin typeface="IBMPlexSans-Regular"/>
              </a:rPr>
              <a:t>Post-Training Capabilities</a:t>
            </a:r>
            <a:r>
              <a:rPr lang="en-US" b="0" i="0" dirty="0">
                <a:solidFill>
                  <a:srgbClr val="161616"/>
                </a:solidFill>
                <a:effectLst/>
                <a:latin typeface="IBMPlexSans-Regular"/>
              </a:rPr>
              <a:t>: Certified Champions can determine </a:t>
            </a:r>
            <a:r>
              <a:rPr lang="en-US" b="1" i="0" dirty="0">
                <a:solidFill>
                  <a:srgbClr val="161616"/>
                </a:solidFill>
                <a:effectLst/>
                <a:latin typeface="IBMPlexSans-Regular"/>
              </a:rPr>
              <a:t>when security tests are needed</a:t>
            </a:r>
            <a:r>
              <a:rPr lang="en-US" b="0" i="0" dirty="0">
                <a:solidFill>
                  <a:srgbClr val="161616"/>
                </a:solidFill>
                <a:effectLst/>
                <a:latin typeface="IBMPlexSans-Regular"/>
              </a:rPr>
              <a:t>, </a:t>
            </a:r>
            <a:r>
              <a:rPr lang="en-US" b="1" i="0" dirty="0">
                <a:solidFill>
                  <a:srgbClr val="161616"/>
                </a:solidFill>
                <a:effectLst/>
                <a:latin typeface="IBMPlexSans-Regular"/>
              </a:rPr>
              <a:t>provide security support</a:t>
            </a:r>
            <a:r>
              <a:rPr lang="en-US" b="0" i="0" dirty="0">
                <a:solidFill>
                  <a:srgbClr val="161616"/>
                </a:solidFill>
                <a:effectLst/>
                <a:latin typeface="IBMPlexSans-Regular"/>
              </a:rPr>
              <a:t>, </a:t>
            </a:r>
            <a:r>
              <a:rPr lang="en-US" b="1" i="0" dirty="0">
                <a:solidFill>
                  <a:srgbClr val="161616"/>
                </a:solidFill>
                <a:effectLst/>
                <a:latin typeface="IBMPlexSans-Regular"/>
              </a:rPr>
              <a:t>approve security change reviews</a:t>
            </a:r>
            <a:r>
              <a:rPr lang="en-US" b="0" i="0" dirty="0">
                <a:solidFill>
                  <a:srgbClr val="161616"/>
                </a:solidFill>
                <a:effectLst/>
                <a:latin typeface="IBMPlexSans-Regular"/>
              </a:rPr>
              <a:t>, and </a:t>
            </a:r>
            <a:r>
              <a:rPr lang="en-US" b="1" i="0" dirty="0">
                <a:solidFill>
                  <a:srgbClr val="161616"/>
                </a:solidFill>
                <a:effectLst/>
                <a:latin typeface="IBMPlexSans-Regular"/>
              </a:rPr>
              <a:t>act as the primary security contact</a:t>
            </a:r>
            <a:r>
              <a:rPr lang="en-US" b="0" i="0" dirty="0">
                <a:solidFill>
                  <a:srgbClr val="161616"/>
                </a:solidFill>
                <a:effectLst/>
                <a:latin typeface="IBMPlexSans-Regular"/>
              </a:rPr>
              <a:t> for their teams.</a:t>
            </a:r>
          </a:p>
          <a:p>
            <a:pPr algn="l" fontAlgn="base"/>
            <a:endParaRPr lang="en-US" dirty="0">
              <a:solidFill>
                <a:srgbClr val="161616"/>
              </a:solidFill>
              <a:latin typeface="IBMPlexSans-Regular"/>
            </a:endParaRPr>
          </a:p>
          <a:p>
            <a:pPr algn="l" fontAlgn="base"/>
            <a:endParaRPr lang="en-US" b="1" i="0" dirty="0">
              <a:solidFill>
                <a:srgbClr val="161616"/>
              </a:solidFill>
              <a:effectLst/>
              <a:latin typeface="IBMPlexSans-Regular"/>
            </a:endParaRPr>
          </a:p>
          <a:p>
            <a:pPr algn="l" fontAlgn="base"/>
            <a:endParaRPr lang="en-US" b="0" i="0" dirty="0">
              <a:solidFill>
                <a:srgbClr val="161616"/>
              </a:solidFill>
              <a:effectLst/>
              <a:latin typeface="IBMPlexSans-Regular"/>
            </a:endParaRPr>
          </a:p>
        </p:txBody>
      </p:sp>
    </p:spTree>
    <p:extLst>
      <p:ext uri="{BB962C8B-B14F-4D97-AF65-F5344CB8AC3E}">
        <p14:creationId xmlns:p14="http://schemas.microsoft.com/office/powerpoint/2010/main" val="418873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6">
            <a:extLst>
              <a:ext uri="{FF2B5EF4-FFF2-40B4-BE49-F238E27FC236}">
                <a16:creationId xmlns:a16="http://schemas.microsoft.com/office/drawing/2014/main" id="{ACFD9F78-9BF3-4932-8B4F-288B93276DEE}"/>
              </a:ext>
            </a:extLst>
          </p:cNvPr>
          <p:cNvSpPr txBox="1">
            <a:spLocks/>
          </p:cNvSpPr>
          <p:nvPr/>
        </p:nvSpPr>
        <p:spPr>
          <a:xfrm>
            <a:off x="445254" y="68819"/>
            <a:ext cx="10875600" cy="817244"/>
          </a:xfrm>
          <a:prstGeom prst="rect">
            <a:avLst/>
          </a:prstGeom>
        </p:spPr>
        <p:txBody>
          <a:bodyPr lIns="91440" tIns="4572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3000"/>
              </a:lnSpc>
            </a:pPr>
            <a:r>
              <a:rPr lang="en-GB" sz="2800" b="1" dirty="0">
                <a:solidFill>
                  <a:srgbClr val="FF6600"/>
                </a:solidFill>
                <a:latin typeface="ING Me"/>
                <a:cs typeface="ING Me"/>
              </a:rPr>
              <a:t>Benefits</a:t>
            </a:r>
            <a:endParaRPr lang="en-US" dirty="0"/>
          </a:p>
        </p:txBody>
      </p:sp>
      <p:sp>
        <p:nvSpPr>
          <p:cNvPr id="5" name="TextBox 4">
            <a:extLst>
              <a:ext uri="{FF2B5EF4-FFF2-40B4-BE49-F238E27FC236}">
                <a16:creationId xmlns:a16="http://schemas.microsoft.com/office/drawing/2014/main" id="{79932510-92BC-47EA-A062-72FA5E5253BC}"/>
              </a:ext>
            </a:extLst>
          </p:cNvPr>
          <p:cNvSpPr txBox="1"/>
          <p:nvPr/>
        </p:nvSpPr>
        <p:spPr>
          <a:xfrm>
            <a:off x="574589" y="1238764"/>
            <a:ext cx="1113549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Segoe UI" panose="020B0502040204020203" pitchFamily="34" charset="0"/>
              </a:rPr>
              <a:t>Incentives: </a:t>
            </a:r>
          </a:p>
          <a:p>
            <a:endParaRPr lang="en-US" dirty="0">
              <a:latin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rPr>
              <a:t>Help your team grow in their Security Maturity and include Security in every stage of the SDLC.</a:t>
            </a:r>
          </a:p>
          <a:p>
            <a:pPr marL="285750" indent="-285750">
              <a:buFont typeface="Arial" panose="020B0604020202020204" pitchFamily="34" charset="0"/>
              <a:buChar char="•"/>
            </a:pPr>
            <a:endParaRPr lang="en-US" dirty="0">
              <a:latin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rPr>
              <a:t>Create safer applications together and shorten time to market.</a:t>
            </a:r>
          </a:p>
          <a:p>
            <a:pPr marL="285750" indent="-285750">
              <a:buFont typeface="Arial" panose="020B0604020202020204" pitchFamily="34" charset="0"/>
              <a:buChar char="•"/>
            </a:pPr>
            <a:endParaRPr lang="en-US" dirty="0">
              <a:latin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rPr>
              <a:t>Gain more Security awareness in the team.</a:t>
            </a:r>
          </a:p>
          <a:p>
            <a:pPr marL="285750" indent="-285750">
              <a:buFont typeface="Arial" panose="020B0604020202020204" pitchFamily="34" charset="0"/>
              <a:buChar char="•"/>
            </a:pPr>
            <a:endParaRPr lang="en-US" dirty="0">
              <a:latin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rPr>
              <a:t>Take control of security testing during SDLC.</a:t>
            </a:r>
          </a:p>
          <a:p>
            <a:pPr marL="285750" indent="-285750">
              <a:buFont typeface="Arial" panose="020B0604020202020204" pitchFamily="34" charset="0"/>
              <a:buChar char="•"/>
            </a:pPr>
            <a:endParaRPr lang="en-US" dirty="0">
              <a:latin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rPr>
              <a:t>Master advanced security skills.</a:t>
            </a:r>
            <a:endParaRPr lang="en-US" dirty="0">
              <a:latin typeface="ING Me"/>
              <a:ea typeface="+mn-lt"/>
              <a:cs typeface="+mn-lt"/>
            </a:endParaRPr>
          </a:p>
          <a:p>
            <a:endParaRPr lang="en-US" dirty="0">
              <a:latin typeface="ING Me"/>
              <a:ea typeface="+mn-lt"/>
              <a:cs typeface="+mn-lt"/>
            </a:endParaRPr>
          </a:p>
          <a:p>
            <a:endParaRPr lang="en-US" dirty="0">
              <a:cs typeface="Calibri"/>
            </a:endParaRPr>
          </a:p>
        </p:txBody>
      </p:sp>
    </p:spTree>
    <p:extLst>
      <p:ext uri="{BB962C8B-B14F-4D97-AF65-F5344CB8AC3E}">
        <p14:creationId xmlns:p14="http://schemas.microsoft.com/office/powerpoint/2010/main" val="110025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3"/>
            <a:ext cx="10479024" cy="854075"/>
          </a:xfrm>
        </p:spPr>
        <p:txBody>
          <a:bodyPr/>
          <a:lstStyle/>
          <a:p>
            <a:r>
              <a:rPr lang="en-US" dirty="0"/>
              <a:t>Maturity levels and benefits</a:t>
            </a:r>
          </a:p>
        </p:txBody>
      </p:sp>
      <p:sp>
        <p:nvSpPr>
          <p:cNvPr id="4" name="Slide Number Placeholder 3"/>
          <p:cNvSpPr>
            <a:spLocks noGrp="1"/>
          </p:cNvSpPr>
          <p:nvPr>
            <p:ph type="sldNum" sz="quarter" idx="11"/>
          </p:nvPr>
        </p:nvSpPr>
        <p:spPr>
          <a:xfrm>
            <a:off x="710401" y="6742672"/>
            <a:ext cx="495300" cy="188119"/>
          </a:xfrm>
        </p:spPr>
        <p:txBody>
          <a:bodyPr/>
          <a:lstStyle/>
          <a:p>
            <a:fld id="{DDD2A080-DA64-4F5C-9131-47EB793B4410}" type="slidenum">
              <a:rPr lang="en-GB" noProof="0" smtClean="0"/>
              <a:pPr/>
              <a:t>8</a:t>
            </a:fld>
            <a:endParaRPr lang="en-GB" noProof="0"/>
          </a:p>
        </p:txBody>
      </p:sp>
      <p:sp>
        <p:nvSpPr>
          <p:cNvPr id="12" name="Rounded Rectangle 11"/>
          <p:cNvSpPr/>
          <p:nvPr/>
        </p:nvSpPr>
        <p:spPr>
          <a:xfrm>
            <a:off x="845580" y="4982020"/>
            <a:ext cx="2018170" cy="1010778"/>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a:t>Ad-Hoc</a:t>
            </a:r>
          </a:p>
          <a:p>
            <a:pPr algn="ctr">
              <a:lnSpc>
                <a:spcPct val="90000"/>
              </a:lnSpc>
            </a:pPr>
            <a:r>
              <a:rPr lang="en-GB" sz="1600"/>
              <a:t>It works!</a:t>
            </a:r>
          </a:p>
        </p:txBody>
      </p:sp>
      <p:sp>
        <p:nvSpPr>
          <p:cNvPr id="16" name="Rounded Rectangle 15"/>
          <p:cNvSpPr/>
          <p:nvPr/>
        </p:nvSpPr>
        <p:spPr>
          <a:xfrm>
            <a:off x="847535" y="3726757"/>
            <a:ext cx="2016215" cy="1010778"/>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a:t>Limited trust and freedom</a:t>
            </a:r>
          </a:p>
        </p:txBody>
      </p:sp>
      <p:sp>
        <p:nvSpPr>
          <p:cNvPr id="17" name="Rounded Rectangle 16"/>
          <p:cNvSpPr/>
          <p:nvPr/>
        </p:nvSpPr>
        <p:spPr>
          <a:xfrm>
            <a:off x="845575" y="2471494"/>
            <a:ext cx="2016215" cy="1010778"/>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a:t>Trust them!</a:t>
            </a:r>
          </a:p>
          <a:p>
            <a:pPr algn="ctr">
              <a:lnSpc>
                <a:spcPct val="90000"/>
              </a:lnSpc>
            </a:pPr>
            <a:r>
              <a:rPr lang="en-GB" sz="1600"/>
              <a:t>Blue Security champions</a:t>
            </a:r>
          </a:p>
        </p:txBody>
      </p:sp>
      <p:sp>
        <p:nvSpPr>
          <p:cNvPr id="18" name="Rounded Rectangle 17"/>
          <p:cNvSpPr/>
          <p:nvPr/>
        </p:nvSpPr>
        <p:spPr>
          <a:xfrm>
            <a:off x="845574" y="1252352"/>
            <a:ext cx="2016215" cy="1010778"/>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a:t>Advanced Security Champions</a:t>
            </a:r>
          </a:p>
        </p:txBody>
      </p:sp>
      <p:cxnSp>
        <p:nvCxnSpPr>
          <p:cNvPr id="10" name="Straight Connector 9">
            <a:extLst>
              <a:ext uri="{FF2B5EF4-FFF2-40B4-BE49-F238E27FC236}">
                <a16:creationId xmlns:a16="http://schemas.microsoft.com/office/drawing/2014/main" id="{C70B3908-76DD-3049-98F9-4AD9012777A6}"/>
              </a:ext>
            </a:extLst>
          </p:cNvPr>
          <p:cNvCxnSpPr>
            <a:cxnSpLocks/>
          </p:cNvCxnSpPr>
          <p:nvPr/>
        </p:nvCxnSpPr>
        <p:spPr>
          <a:xfrm>
            <a:off x="590309" y="2349663"/>
            <a:ext cx="10891777" cy="0"/>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E60B73-B3F3-B843-A57E-F56EDE32EBA2}"/>
              </a:ext>
            </a:extLst>
          </p:cNvPr>
          <p:cNvCxnSpPr>
            <a:cxnSpLocks/>
          </p:cNvCxnSpPr>
          <p:nvPr/>
        </p:nvCxnSpPr>
        <p:spPr>
          <a:xfrm>
            <a:off x="590308" y="3613233"/>
            <a:ext cx="10891777" cy="0"/>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906086A-15A4-B442-A5B6-4D9E5D2D4D8C}"/>
              </a:ext>
            </a:extLst>
          </p:cNvPr>
          <p:cNvCxnSpPr>
            <a:cxnSpLocks/>
          </p:cNvCxnSpPr>
          <p:nvPr/>
        </p:nvCxnSpPr>
        <p:spPr>
          <a:xfrm>
            <a:off x="639197" y="4853653"/>
            <a:ext cx="10891777" cy="0"/>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66BC6C4-C24A-B441-9E50-E67F72FEB203}"/>
              </a:ext>
            </a:extLst>
          </p:cNvPr>
          <p:cNvSpPr txBox="1"/>
          <p:nvPr/>
        </p:nvSpPr>
        <p:spPr>
          <a:xfrm>
            <a:off x="7913868" y="1439201"/>
            <a:ext cx="3864767" cy="565146"/>
          </a:xfrm>
          <a:prstGeom prst="rect">
            <a:avLst/>
          </a:prstGeom>
          <a:noFill/>
        </p:spPr>
        <p:txBody>
          <a:bodyPr wrap="none" lIns="36000" tIns="36000" rIns="36000" bIns="36000" rtlCol="0">
            <a:spAutoFit/>
          </a:bodyPr>
          <a:lstStyle/>
          <a:p>
            <a:pPr marL="285750" indent="-285750">
              <a:buFont typeface="Arial" panose="020B0604020202020204" pitchFamily="34" charset="0"/>
              <a:buChar char="•"/>
            </a:pPr>
            <a:r>
              <a:rPr lang="en-US" sz="1600" dirty="0"/>
              <a:t>Step 1,2,3 and 4 of the Change Review</a:t>
            </a:r>
          </a:p>
          <a:p>
            <a:pPr marL="285750" indent="-285750">
              <a:buFont typeface="Arial" panose="020B0604020202020204" pitchFamily="34" charset="0"/>
              <a:buChar char="•"/>
            </a:pPr>
            <a:r>
              <a:rPr lang="en-US" sz="1600" dirty="0"/>
              <a:t>Unlimited  Change Reviews</a:t>
            </a:r>
          </a:p>
        </p:txBody>
      </p:sp>
      <p:sp>
        <p:nvSpPr>
          <p:cNvPr id="28" name="TextBox 27">
            <a:extLst>
              <a:ext uri="{FF2B5EF4-FFF2-40B4-BE49-F238E27FC236}">
                <a16:creationId xmlns:a16="http://schemas.microsoft.com/office/drawing/2014/main" id="{CD8ED8E2-883B-AB46-ACD5-EB344EA89B66}"/>
              </a:ext>
            </a:extLst>
          </p:cNvPr>
          <p:cNvSpPr txBox="1"/>
          <p:nvPr/>
        </p:nvSpPr>
        <p:spPr>
          <a:xfrm>
            <a:off x="7913868" y="2725850"/>
            <a:ext cx="3699658" cy="565146"/>
          </a:xfrm>
          <a:prstGeom prst="rect">
            <a:avLst/>
          </a:prstGeom>
          <a:noFill/>
        </p:spPr>
        <p:txBody>
          <a:bodyPr wrap="none" lIns="36000" tIns="36000" rIns="36000" bIns="36000" rtlCol="0">
            <a:spAutoFit/>
          </a:bodyPr>
          <a:lstStyle/>
          <a:p>
            <a:pPr marL="285750" indent="-285750">
              <a:buFont typeface="Arial" panose="020B0604020202020204" pitchFamily="34" charset="0"/>
              <a:buChar char="•"/>
            </a:pPr>
            <a:r>
              <a:rPr lang="en-US" sz="1600"/>
              <a:t>Step 1,2 and 3 of the Change Review</a:t>
            </a:r>
          </a:p>
          <a:p>
            <a:pPr marL="285750" indent="-285750">
              <a:buFont typeface="Arial" panose="020B0604020202020204" pitchFamily="34" charset="0"/>
              <a:buChar char="•"/>
            </a:pPr>
            <a:r>
              <a:rPr lang="en-US" sz="1600"/>
              <a:t>Unlimited  Change Reviews</a:t>
            </a:r>
          </a:p>
        </p:txBody>
      </p:sp>
      <p:sp>
        <p:nvSpPr>
          <p:cNvPr id="29" name="TextBox 28">
            <a:extLst>
              <a:ext uri="{FF2B5EF4-FFF2-40B4-BE49-F238E27FC236}">
                <a16:creationId xmlns:a16="http://schemas.microsoft.com/office/drawing/2014/main" id="{85F191DF-8BAB-004A-BB96-8D0C22AE7E87}"/>
              </a:ext>
            </a:extLst>
          </p:cNvPr>
          <p:cNvSpPr txBox="1"/>
          <p:nvPr/>
        </p:nvSpPr>
        <p:spPr>
          <a:xfrm>
            <a:off x="7913868" y="4180831"/>
            <a:ext cx="3013573" cy="318924"/>
          </a:xfrm>
          <a:prstGeom prst="rect">
            <a:avLst/>
          </a:prstGeom>
          <a:noFill/>
        </p:spPr>
        <p:txBody>
          <a:bodyPr wrap="none" lIns="36000" tIns="36000" rIns="36000" bIns="36000" rtlCol="0">
            <a:spAutoFit/>
          </a:bodyPr>
          <a:lstStyle/>
          <a:p>
            <a:pPr marL="285750" indent="-285750">
              <a:buFont typeface="Arial" panose="020B0604020202020204" pitchFamily="34" charset="0"/>
              <a:buChar char="•"/>
            </a:pPr>
            <a:r>
              <a:rPr lang="en-US" sz="1600"/>
              <a:t>Step 1 of the Change Review </a:t>
            </a:r>
          </a:p>
        </p:txBody>
      </p:sp>
      <p:pic>
        <p:nvPicPr>
          <p:cNvPr id="20" name="Graphic 19" descr="Programmer">
            <a:extLst>
              <a:ext uri="{FF2B5EF4-FFF2-40B4-BE49-F238E27FC236}">
                <a16:creationId xmlns:a16="http://schemas.microsoft.com/office/drawing/2014/main" id="{3BE59DC7-BD57-D441-9B66-6978A6CD8D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2288" y="1375515"/>
            <a:ext cx="590354" cy="590354"/>
          </a:xfrm>
          <a:prstGeom prst="rect">
            <a:avLst/>
          </a:prstGeom>
        </p:spPr>
      </p:pic>
      <p:pic>
        <p:nvPicPr>
          <p:cNvPr id="21" name="Graphic 20" descr="Programmer">
            <a:extLst>
              <a:ext uri="{FF2B5EF4-FFF2-40B4-BE49-F238E27FC236}">
                <a16:creationId xmlns:a16="http://schemas.microsoft.com/office/drawing/2014/main" id="{BDBBB01D-115C-914B-8C2D-B0A2EAC696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19673" y="2628662"/>
            <a:ext cx="563057" cy="563057"/>
          </a:xfrm>
          <a:prstGeom prst="rect">
            <a:avLst/>
          </a:prstGeom>
        </p:spPr>
      </p:pic>
      <p:pic>
        <p:nvPicPr>
          <p:cNvPr id="22" name="Graphic 21" descr="Programmer">
            <a:extLst>
              <a:ext uri="{FF2B5EF4-FFF2-40B4-BE49-F238E27FC236}">
                <a16:creationId xmlns:a16="http://schemas.microsoft.com/office/drawing/2014/main" id="{59042983-EF46-2F42-B3C0-849C8FA2E6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16866" y="1402812"/>
            <a:ext cx="563057" cy="563057"/>
          </a:xfrm>
          <a:prstGeom prst="rect">
            <a:avLst/>
          </a:prstGeom>
        </p:spPr>
      </p:pic>
      <p:pic>
        <p:nvPicPr>
          <p:cNvPr id="27" name="Picture 26">
            <a:extLst>
              <a:ext uri="{FF2B5EF4-FFF2-40B4-BE49-F238E27FC236}">
                <a16:creationId xmlns:a16="http://schemas.microsoft.com/office/drawing/2014/main" id="{F1575159-7619-1848-A11C-A694159F434D}"/>
              </a:ext>
            </a:extLst>
          </p:cNvPr>
          <p:cNvPicPr>
            <a:picLocks noChangeAspect="1"/>
          </p:cNvPicPr>
          <p:nvPr/>
        </p:nvPicPr>
        <p:blipFill>
          <a:blip r:embed="rId6"/>
          <a:stretch>
            <a:fillRect/>
          </a:stretch>
        </p:blipFill>
        <p:spPr>
          <a:xfrm>
            <a:off x="3433901" y="4044454"/>
            <a:ext cx="676728" cy="355282"/>
          </a:xfrm>
          <a:prstGeom prst="rect">
            <a:avLst/>
          </a:prstGeom>
        </p:spPr>
      </p:pic>
      <p:pic>
        <p:nvPicPr>
          <p:cNvPr id="32" name="Graphic 31" descr="Magnifying glass">
            <a:extLst>
              <a:ext uri="{FF2B5EF4-FFF2-40B4-BE49-F238E27FC236}">
                <a16:creationId xmlns:a16="http://schemas.microsoft.com/office/drawing/2014/main" id="{FD1CB058-0076-714F-A3BE-D39FE5710C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25473" y="2733458"/>
            <a:ext cx="591780" cy="591780"/>
          </a:xfrm>
          <a:prstGeom prst="rect">
            <a:avLst/>
          </a:prstGeom>
        </p:spPr>
      </p:pic>
      <p:sp>
        <p:nvSpPr>
          <p:cNvPr id="33" name="TextBox 32">
            <a:extLst>
              <a:ext uri="{FF2B5EF4-FFF2-40B4-BE49-F238E27FC236}">
                <a16:creationId xmlns:a16="http://schemas.microsoft.com/office/drawing/2014/main" id="{4673BBE0-04D2-E64C-ACF9-F56CBD37448F}"/>
              </a:ext>
            </a:extLst>
          </p:cNvPr>
          <p:cNvSpPr txBox="1"/>
          <p:nvPr/>
        </p:nvSpPr>
        <p:spPr>
          <a:xfrm>
            <a:off x="4274631" y="2590266"/>
            <a:ext cx="1025059" cy="200055"/>
          </a:xfrm>
          <a:prstGeom prst="rect">
            <a:avLst/>
          </a:prstGeom>
          <a:noFill/>
        </p:spPr>
        <p:txBody>
          <a:bodyPr wrap="square" rtlCol="0">
            <a:spAutoFit/>
          </a:bodyPr>
          <a:lstStyle/>
          <a:p>
            <a:r>
              <a:rPr lang="en-US" sz="700">
                <a:latin typeface="ING Me" panose="02000506040000020004" pitchFamily="2" charset="0"/>
                <a:cs typeface="ING Me" panose="02000506040000020004" pitchFamily="2" charset="0"/>
              </a:rPr>
              <a:t>Threat Modeling</a:t>
            </a:r>
          </a:p>
        </p:txBody>
      </p:sp>
      <p:pic>
        <p:nvPicPr>
          <p:cNvPr id="34" name="Graphic 33" descr="Beetle">
            <a:extLst>
              <a:ext uri="{FF2B5EF4-FFF2-40B4-BE49-F238E27FC236}">
                <a16:creationId xmlns:a16="http://schemas.microsoft.com/office/drawing/2014/main" id="{C856AFD4-1DC5-2D45-8AD8-BEACF0F89E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42322" y="2857032"/>
            <a:ext cx="246835" cy="246835"/>
          </a:xfrm>
          <a:prstGeom prst="rect">
            <a:avLst/>
          </a:prstGeom>
        </p:spPr>
      </p:pic>
      <p:sp>
        <p:nvSpPr>
          <p:cNvPr id="36" name="TextBox 35">
            <a:extLst>
              <a:ext uri="{FF2B5EF4-FFF2-40B4-BE49-F238E27FC236}">
                <a16:creationId xmlns:a16="http://schemas.microsoft.com/office/drawing/2014/main" id="{C4109CB3-2048-3E44-B1F1-7CC7501EA2B2}"/>
              </a:ext>
            </a:extLst>
          </p:cNvPr>
          <p:cNvSpPr txBox="1"/>
          <p:nvPr/>
        </p:nvSpPr>
        <p:spPr>
          <a:xfrm>
            <a:off x="5103103" y="1318547"/>
            <a:ext cx="1025059" cy="307777"/>
          </a:xfrm>
          <a:prstGeom prst="rect">
            <a:avLst/>
          </a:prstGeom>
          <a:noFill/>
        </p:spPr>
        <p:txBody>
          <a:bodyPr wrap="square" rtlCol="0">
            <a:spAutoFit/>
          </a:bodyPr>
          <a:lstStyle/>
          <a:p>
            <a:r>
              <a:rPr lang="en-US" sz="700" dirty="0">
                <a:latin typeface="ING Me" panose="02000506040000020004" pitchFamily="2" charset="0"/>
                <a:cs typeface="ING Me" panose="02000506040000020004" pitchFamily="2" charset="0"/>
              </a:rPr>
              <a:t>OWASP SKF implemented</a:t>
            </a:r>
          </a:p>
        </p:txBody>
      </p:sp>
      <p:sp>
        <p:nvSpPr>
          <p:cNvPr id="39" name="Rounded Rectangle 38">
            <a:extLst>
              <a:ext uri="{FF2B5EF4-FFF2-40B4-BE49-F238E27FC236}">
                <a16:creationId xmlns:a16="http://schemas.microsoft.com/office/drawing/2014/main" id="{8DA3FCFD-E3B8-5E46-AE2B-BF58285AC79D}"/>
              </a:ext>
            </a:extLst>
          </p:cNvPr>
          <p:cNvSpPr/>
          <p:nvPr/>
        </p:nvSpPr>
        <p:spPr>
          <a:xfrm>
            <a:off x="6253201" y="2793702"/>
            <a:ext cx="1116783" cy="435204"/>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NL" sz="1100" dirty="0">
              <a:solidFill>
                <a:schemeClr val="bg1"/>
              </a:solidFill>
            </a:endParaRPr>
          </a:p>
        </p:txBody>
      </p:sp>
      <p:sp>
        <p:nvSpPr>
          <p:cNvPr id="40" name="Rounded Rectangle 39">
            <a:extLst>
              <a:ext uri="{FF2B5EF4-FFF2-40B4-BE49-F238E27FC236}">
                <a16:creationId xmlns:a16="http://schemas.microsoft.com/office/drawing/2014/main" id="{E55D55DD-390D-3849-8BB1-FB66B10DE3CA}"/>
              </a:ext>
            </a:extLst>
          </p:cNvPr>
          <p:cNvSpPr/>
          <p:nvPr/>
        </p:nvSpPr>
        <p:spPr>
          <a:xfrm>
            <a:off x="6256137" y="1569098"/>
            <a:ext cx="1116783" cy="435204"/>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NL" sz="1100" dirty="0">
              <a:solidFill>
                <a:schemeClr val="bg1"/>
              </a:solidFill>
            </a:endParaRPr>
          </a:p>
        </p:txBody>
      </p:sp>
      <p:cxnSp>
        <p:nvCxnSpPr>
          <p:cNvPr id="7" name="Straight Connector 6">
            <a:extLst>
              <a:ext uri="{FF2B5EF4-FFF2-40B4-BE49-F238E27FC236}">
                <a16:creationId xmlns:a16="http://schemas.microsoft.com/office/drawing/2014/main" id="{CBBA17F4-97EB-694C-AEDF-B91AB7B1B70D}"/>
              </a:ext>
            </a:extLst>
          </p:cNvPr>
          <p:cNvCxnSpPr/>
          <p:nvPr/>
        </p:nvCxnSpPr>
        <p:spPr>
          <a:xfrm flipV="1">
            <a:off x="6036196" y="961053"/>
            <a:ext cx="0" cy="4945225"/>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F83300B-2409-2D47-B1D3-4AF1B7E0745D}"/>
              </a:ext>
            </a:extLst>
          </p:cNvPr>
          <p:cNvCxnSpPr/>
          <p:nvPr/>
        </p:nvCxnSpPr>
        <p:spPr>
          <a:xfrm flipV="1">
            <a:off x="7634841" y="961053"/>
            <a:ext cx="0" cy="4945225"/>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B94D3FA-20D2-6C4E-9F24-5F92E71B1337}"/>
              </a:ext>
            </a:extLst>
          </p:cNvPr>
          <p:cNvSpPr txBox="1"/>
          <p:nvPr/>
        </p:nvSpPr>
        <p:spPr>
          <a:xfrm>
            <a:off x="9118369" y="928789"/>
            <a:ext cx="762379" cy="288147"/>
          </a:xfrm>
          <a:prstGeom prst="rect">
            <a:avLst/>
          </a:prstGeom>
          <a:noFill/>
        </p:spPr>
        <p:txBody>
          <a:bodyPr wrap="none" lIns="36000" tIns="36000" rIns="36000" bIns="36000" rtlCol="0">
            <a:spAutoFit/>
          </a:bodyPr>
          <a:lstStyle/>
          <a:p>
            <a:r>
              <a:rPr lang="en-NL" sz="1400" b="1"/>
              <a:t>Benefits</a:t>
            </a:r>
          </a:p>
        </p:txBody>
      </p:sp>
      <p:sp>
        <p:nvSpPr>
          <p:cNvPr id="43" name="TextBox 42">
            <a:extLst>
              <a:ext uri="{FF2B5EF4-FFF2-40B4-BE49-F238E27FC236}">
                <a16:creationId xmlns:a16="http://schemas.microsoft.com/office/drawing/2014/main" id="{D4630F3C-F972-EA41-A6C1-BD9DF0635C1A}"/>
              </a:ext>
            </a:extLst>
          </p:cNvPr>
          <p:cNvSpPr txBox="1"/>
          <p:nvPr/>
        </p:nvSpPr>
        <p:spPr>
          <a:xfrm>
            <a:off x="6337117" y="953791"/>
            <a:ext cx="824447" cy="288147"/>
          </a:xfrm>
          <a:prstGeom prst="rect">
            <a:avLst/>
          </a:prstGeom>
          <a:noFill/>
        </p:spPr>
        <p:txBody>
          <a:bodyPr wrap="none" lIns="36000" tIns="36000" rIns="36000" bIns="36000" rtlCol="0">
            <a:spAutoFit/>
          </a:bodyPr>
          <a:lstStyle/>
          <a:p>
            <a:r>
              <a:rPr lang="en-NL" sz="1400" b="1"/>
              <a:t>Trainings</a:t>
            </a:r>
          </a:p>
        </p:txBody>
      </p:sp>
      <p:sp>
        <p:nvSpPr>
          <p:cNvPr id="44" name="TextBox 43">
            <a:extLst>
              <a:ext uri="{FF2B5EF4-FFF2-40B4-BE49-F238E27FC236}">
                <a16:creationId xmlns:a16="http://schemas.microsoft.com/office/drawing/2014/main" id="{D01B5265-707F-7842-B056-85777F62A14D}"/>
              </a:ext>
            </a:extLst>
          </p:cNvPr>
          <p:cNvSpPr txBox="1"/>
          <p:nvPr/>
        </p:nvSpPr>
        <p:spPr>
          <a:xfrm>
            <a:off x="1426203" y="953790"/>
            <a:ext cx="579893" cy="288147"/>
          </a:xfrm>
          <a:prstGeom prst="rect">
            <a:avLst/>
          </a:prstGeom>
          <a:noFill/>
        </p:spPr>
        <p:txBody>
          <a:bodyPr wrap="none" lIns="36000" tIns="36000" rIns="36000" bIns="36000" rtlCol="0">
            <a:spAutoFit/>
          </a:bodyPr>
          <a:lstStyle/>
          <a:p>
            <a:r>
              <a:rPr lang="en-NL" sz="1400" b="1"/>
              <a:t>Levels</a:t>
            </a:r>
          </a:p>
        </p:txBody>
      </p:sp>
      <p:sp>
        <p:nvSpPr>
          <p:cNvPr id="5" name="AutoShape 2">
            <a:extLst>
              <a:ext uri="{FF2B5EF4-FFF2-40B4-BE49-F238E27FC236}">
                <a16:creationId xmlns:a16="http://schemas.microsoft.com/office/drawing/2014/main" id="{32B569D9-CD82-B6BC-541D-1F2FFF275D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8" name="Picture 7">
            <a:extLst>
              <a:ext uri="{FF2B5EF4-FFF2-40B4-BE49-F238E27FC236}">
                <a16:creationId xmlns:a16="http://schemas.microsoft.com/office/drawing/2014/main" id="{BF338499-E8D6-90F2-BA8F-F23A5AF24A18}"/>
              </a:ext>
            </a:extLst>
          </p:cNvPr>
          <p:cNvPicPr>
            <a:picLocks noChangeAspect="1"/>
          </p:cNvPicPr>
          <p:nvPr/>
        </p:nvPicPr>
        <p:blipFill>
          <a:blip r:embed="rId11"/>
          <a:stretch>
            <a:fillRect/>
          </a:stretch>
        </p:blipFill>
        <p:spPr>
          <a:xfrm>
            <a:off x="5192752" y="1558966"/>
            <a:ext cx="470433" cy="511699"/>
          </a:xfrm>
          <a:prstGeom prst="rect">
            <a:avLst/>
          </a:prstGeom>
        </p:spPr>
      </p:pic>
      <p:sp>
        <p:nvSpPr>
          <p:cNvPr id="6" name="Rounded Rectangle 37">
            <a:extLst>
              <a:ext uri="{FF2B5EF4-FFF2-40B4-BE49-F238E27FC236}">
                <a16:creationId xmlns:a16="http://schemas.microsoft.com/office/drawing/2014/main" id="{4151A5C1-D585-69E6-5650-572611B8CC4A}"/>
              </a:ext>
            </a:extLst>
          </p:cNvPr>
          <p:cNvSpPr/>
          <p:nvPr/>
        </p:nvSpPr>
        <p:spPr>
          <a:xfrm>
            <a:off x="6219569" y="3935298"/>
            <a:ext cx="1116783" cy="559693"/>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100" dirty="0">
                <a:solidFill>
                  <a:schemeClr val="tx1"/>
                </a:solidFill>
              </a:rPr>
              <a:t>Basic Security Champion training</a:t>
            </a:r>
            <a:endParaRPr lang="en-NL" sz="1100" dirty="0">
              <a:solidFill>
                <a:schemeClr val="tx1"/>
              </a:solidFill>
            </a:endParaRPr>
          </a:p>
        </p:txBody>
      </p:sp>
    </p:spTree>
    <p:extLst>
      <p:ext uri="{BB962C8B-B14F-4D97-AF65-F5344CB8AC3E}">
        <p14:creationId xmlns:p14="http://schemas.microsoft.com/office/powerpoint/2010/main" val="346429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Rounded Corners 79">
            <a:extLst>
              <a:ext uri="{FF2B5EF4-FFF2-40B4-BE49-F238E27FC236}">
                <a16:creationId xmlns:a16="http://schemas.microsoft.com/office/drawing/2014/main" id="{78B5FB01-4AAE-4606-A531-57802807AB13}"/>
              </a:ext>
            </a:extLst>
          </p:cNvPr>
          <p:cNvSpPr/>
          <p:nvPr/>
        </p:nvSpPr>
        <p:spPr>
          <a:xfrm>
            <a:off x="4804410" y="4906402"/>
            <a:ext cx="935298" cy="182880"/>
          </a:xfrm>
          <a:prstGeom prst="roundRect">
            <a:avLst/>
          </a:prstGeom>
          <a:solidFill>
            <a:srgbClr val="D70000"/>
          </a:solid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Red Champion</a:t>
            </a:r>
          </a:p>
        </p:txBody>
      </p:sp>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9</a:t>
            </a:fld>
            <a:endParaRPr lang="en-GB" noProof="0"/>
          </a:p>
        </p:txBody>
      </p:sp>
      <p:sp>
        <p:nvSpPr>
          <p:cNvPr id="7" name="Title 6"/>
          <p:cNvSpPr>
            <a:spLocks noGrp="1"/>
          </p:cNvSpPr>
          <p:nvPr>
            <p:ph type="title"/>
          </p:nvPr>
        </p:nvSpPr>
        <p:spPr/>
        <p:txBody>
          <a:bodyPr anchor="ctr"/>
          <a:lstStyle/>
          <a:p>
            <a:r>
              <a:rPr lang="en-GB"/>
              <a:t>Security in OnePipeline</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a:p>
        </p:txBody>
      </p:sp>
      <p:cxnSp>
        <p:nvCxnSpPr>
          <p:cNvPr id="23" name="Straight Connector 22">
            <a:extLst>
              <a:ext uri="{FF2B5EF4-FFF2-40B4-BE49-F238E27FC236}">
                <a16:creationId xmlns:a16="http://schemas.microsoft.com/office/drawing/2014/main" id="{224DBE3B-C1FC-4945-9914-54A5723C12BC}"/>
              </a:ext>
            </a:extLst>
          </p:cNvPr>
          <p:cNvCxnSpPr>
            <a:cxnSpLocks/>
          </p:cNvCxnSpPr>
          <p:nvPr/>
        </p:nvCxnSpPr>
        <p:spPr>
          <a:xfrm>
            <a:off x="2159384" y="3419692"/>
            <a:ext cx="1246371" cy="18617"/>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2DFDAA-0944-44F6-8D9A-7F991B26406C}"/>
              </a:ext>
            </a:extLst>
          </p:cNvPr>
          <p:cNvCxnSpPr/>
          <p:nvPr/>
        </p:nvCxnSpPr>
        <p:spPr>
          <a:xfrm>
            <a:off x="4355946" y="3429000"/>
            <a:ext cx="1246371"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0DAC4A-9845-4039-8013-589F53D0B707}"/>
              </a:ext>
            </a:extLst>
          </p:cNvPr>
          <p:cNvCxnSpPr/>
          <p:nvPr/>
        </p:nvCxnSpPr>
        <p:spPr>
          <a:xfrm>
            <a:off x="6552508" y="3429000"/>
            <a:ext cx="1246370"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F8E473-793B-4E16-AA95-DAC40EB3A883}"/>
              </a:ext>
            </a:extLst>
          </p:cNvPr>
          <p:cNvCxnSpPr/>
          <p:nvPr/>
        </p:nvCxnSpPr>
        <p:spPr>
          <a:xfrm>
            <a:off x="8749069" y="3429000"/>
            <a:ext cx="1246371" cy="0"/>
          </a:xfrm>
          <a:prstGeom prst="line">
            <a:avLst/>
          </a:prstGeom>
          <a:ln w="25400">
            <a:solidFill>
              <a:srgbClr val="FF6200"/>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A7B39FC-15DB-4EA7-A1DB-99772876C444}"/>
              </a:ext>
            </a:extLst>
          </p:cNvPr>
          <p:cNvGrpSpPr>
            <a:grpSpLocks noChangeAspect="1"/>
          </p:cNvGrpSpPr>
          <p:nvPr/>
        </p:nvGrpSpPr>
        <p:grpSpPr>
          <a:xfrm>
            <a:off x="789866" y="2752509"/>
            <a:ext cx="1369518" cy="1371600"/>
            <a:chOff x="1308316" y="3105583"/>
            <a:chExt cx="950191" cy="951634"/>
          </a:xfrm>
        </p:grpSpPr>
        <p:sp>
          <p:nvSpPr>
            <p:cNvPr id="18" name="Oval 17">
              <a:extLst>
                <a:ext uri="{FF2B5EF4-FFF2-40B4-BE49-F238E27FC236}">
                  <a16:creationId xmlns:a16="http://schemas.microsoft.com/office/drawing/2014/main" id="{BE3AC190-C1CD-4EEA-A5A9-AA38BDCC9C1E}"/>
                </a:ext>
              </a:extLst>
            </p:cNvPr>
            <p:cNvSpPr>
              <a:spLocks noChangeAspect="1"/>
            </p:cNvSpPr>
            <p:nvPr/>
          </p:nvSpPr>
          <p:spPr>
            <a:xfrm>
              <a:off x="1308316" y="3105583"/>
              <a:ext cx="950191" cy="951634"/>
            </a:xfrm>
            <a:prstGeom prst="ellipse">
              <a:avLst/>
            </a:prstGeom>
            <a:solidFill>
              <a:schemeClr val="tx2"/>
            </a:solid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36" name="Graphic 35" descr="Presentation with pie chart">
              <a:extLst>
                <a:ext uri="{FF2B5EF4-FFF2-40B4-BE49-F238E27FC236}">
                  <a16:creationId xmlns:a16="http://schemas.microsoft.com/office/drawing/2014/main" id="{611DB9AA-B187-4420-91E3-5F50B8C641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1271" y="3248549"/>
              <a:ext cx="731520" cy="731520"/>
            </a:xfrm>
            <a:prstGeom prst="rect">
              <a:avLst/>
            </a:prstGeom>
          </p:spPr>
        </p:pic>
      </p:grpSp>
      <p:grpSp>
        <p:nvGrpSpPr>
          <p:cNvPr id="47" name="Group 46">
            <a:extLst>
              <a:ext uri="{FF2B5EF4-FFF2-40B4-BE49-F238E27FC236}">
                <a16:creationId xmlns:a16="http://schemas.microsoft.com/office/drawing/2014/main" id="{F5CA3828-626B-4D88-A443-9ED08E34B51E}"/>
              </a:ext>
            </a:extLst>
          </p:cNvPr>
          <p:cNvGrpSpPr>
            <a:grpSpLocks noChangeAspect="1"/>
          </p:cNvGrpSpPr>
          <p:nvPr/>
        </p:nvGrpSpPr>
        <p:grpSpPr>
          <a:xfrm>
            <a:off x="3405755" y="2953183"/>
            <a:ext cx="950191" cy="951634"/>
            <a:chOff x="3228035" y="3105583"/>
            <a:chExt cx="950191" cy="951634"/>
          </a:xfrm>
        </p:grpSpPr>
        <p:sp>
          <p:nvSpPr>
            <p:cNvPr id="17" name="Oval 16">
              <a:extLst>
                <a:ext uri="{FF2B5EF4-FFF2-40B4-BE49-F238E27FC236}">
                  <a16:creationId xmlns:a16="http://schemas.microsoft.com/office/drawing/2014/main" id="{8EA25FFE-623A-4B64-AB67-57524F2DB5F7}"/>
                </a:ext>
              </a:extLst>
            </p:cNvPr>
            <p:cNvSpPr>
              <a:spLocks noChangeAspect="1"/>
            </p:cNvSpPr>
            <p:nvPr/>
          </p:nvSpPr>
          <p:spPr>
            <a:xfrm>
              <a:off x="3228035"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39" name="Graphic 38" descr="Programmer">
              <a:extLst>
                <a:ext uri="{FF2B5EF4-FFF2-40B4-BE49-F238E27FC236}">
                  <a16:creationId xmlns:a16="http://schemas.microsoft.com/office/drawing/2014/main" id="{5FED130B-3DBB-4829-999A-FCE46266BB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1901" y="3105583"/>
              <a:ext cx="731520" cy="731520"/>
            </a:xfrm>
            <a:prstGeom prst="rect">
              <a:avLst/>
            </a:prstGeom>
          </p:spPr>
        </p:pic>
      </p:grpSp>
      <p:grpSp>
        <p:nvGrpSpPr>
          <p:cNvPr id="48" name="Group 47">
            <a:extLst>
              <a:ext uri="{FF2B5EF4-FFF2-40B4-BE49-F238E27FC236}">
                <a16:creationId xmlns:a16="http://schemas.microsoft.com/office/drawing/2014/main" id="{082B856A-A551-4F03-AEF2-0662C0A74A97}"/>
              </a:ext>
            </a:extLst>
          </p:cNvPr>
          <p:cNvGrpSpPr>
            <a:grpSpLocks noChangeAspect="1"/>
          </p:cNvGrpSpPr>
          <p:nvPr/>
        </p:nvGrpSpPr>
        <p:grpSpPr>
          <a:xfrm>
            <a:off x="5602317" y="2953183"/>
            <a:ext cx="950191" cy="951634"/>
            <a:chOff x="5354204" y="3105583"/>
            <a:chExt cx="950191" cy="951634"/>
          </a:xfrm>
        </p:grpSpPr>
        <p:sp>
          <p:nvSpPr>
            <p:cNvPr id="13" name="Oval 12">
              <a:extLst>
                <a:ext uri="{FF2B5EF4-FFF2-40B4-BE49-F238E27FC236}">
                  <a16:creationId xmlns:a16="http://schemas.microsoft.com/office/drawing/2014/main" id="{D07D523C-BF45-45F7-A1B5-CAF7E78BD845}"/>
                </a:ext>
              </a:extLst>
            </p:cNvPr>
            <p:cNvSpPr>
              <a:spLocks noChangeAspect="1"/>
            </p:cNvSpPr>
            <p:nvPr/>
          </p:nvSpPr>
          <p:spPr>
            <a:xfrm>
              <a:off x="5354204"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1" name="Graphic 40" descr="Cloud Computing">
              <a:extLst>
                <a:ext uri="{FF2B5EF4-FFF2-40B4-BE49-F238E27FC236}">
                  <a16:creationId xmlns:a16="http://schemas.microsoft.com/office/drawing/2014/main" id="{3BC7D4F0-0C48-4773-9CC8-57D79DEFFE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91595" y="3195733"/>
              <a:ext cx="731520" cy="731520"/>
            </a:xfrm>
            <a:prstGeom prst="rect">
              <a:avLst/>
            </a:prstGeom>
          </p:spPr>
        </p:pic>
      </p:grpSp>
      <p:grpSp>
        <p:nvGrpSpPr>
          <p:cNvPr id="49" name="Group 48">
            <a:extLst>
              <a:ext uri="{FF2B5EF4-FFF2-40B4-BE49-F238E27FC236}">
                <a16:creationId xmlns:a16="http://schemas.microsoft.com/office/drawing/2014/main" id="{D0311013-3E6F-4FF1-AF74-6C85F5F67001}"/>
              </a:ext>
            </a:extLst>
          </p:cNvPr>
          <p:cNvGrpSpPr>
            <a:grpSpLocks noChangeAspect="1"/>
          </p:cNvGrpSpPr>
          <p:nvPr/>
        </p:nvGrpSpPr>
        <p:grpSpPr>
          <a:xfrm>
            <a:off x="7798878" y="2953183"/>
            <a:ext cx="950191" cy="951634"/>
            <a:chOff x="7816271" y="3105583"/>
            <a:chExt cx="950191" cy="951634"/>
          </a:xfrm>
        </p:grpSpPr>
        <p:sp>
          <p:nvSpPr>
            <p:cNvPr id="19" name="Oval 18">
              <a:extLst>
                <a:ext uri="{FF2B5EF4-FFF2-40B4-BE49-F238E27FC236}">
                  <a16:creationId xmlns:a16="http://schemas.microsoft.com/office/drawing/2014/main" id="{0DB66ED5-499B-4863-8905-ADFF69969EE8}"/>
                </a:ext>
              </a:extLst>
            </p:cNvPr>
            <p:cNvSpPr>
              <a:spLocks noChangeAspect="1"/>
            </p:cNvSpPr>
            <p:nvPr/>
          </p:nvSpPr>
          <p:spPr>
            <a:xfrm>
              <a:off x="7816271"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3" name="Graphic 42" descr="Checklist">
              <a:extLst>
                <a:ext uri="{FF2B5EF4-FFF2-40B4-BE49-F238E27FC236}">
                  <a16:creationId xmlns:a16="http://schemas.microsoft.com/office/drawing/2014/main" id="{7A894D1B-B410-43CA-97AD-ECAB1AD7F4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68901" y="3195733"/>
              <a:ext cx="731520" cy="731520"/>
            </a:xfrm>
            <a:prstGeom prst="rect">
              <a:avLst/>
            </a:prstGeom>
          </p:spPr>
        </p:pic>
      </p:grpSp>
      <p:grpSp>
        <p:nvGrpSpPr>
          <p:cNvPr id="50" name="Group 49">
            <a:extLst>
              <a:ext uri="{FF2B5EF4-FFF2-40B4-BE49-F238E27FC236}">
                <a16:creationId xmlns:a16="http://schemas.microsoft.com/office/drawing/2014/main" id="{E84F4B55-ECC1-4CB1-B70A-8CEFE25A0330}"/>
              </a:ext>
            </a:extLst>
          </p:cNvPr>
          <p:cNvGrpSpPr>
            <a:grpSpLocks noChangeAspect="1"/>
          </p:cNvGrpSpPr>
          <p:nvPr/>
        </p:nvGrpSpPr>
        <p:grpSpPr>
          <a:xfrm>
            <a:off x="9995440" y="2953183"/>
            <a:ext cx="950191" cy="951634"/>
            <a:chOff x="9803242" y="3105583"/>
            <a:chExt cx="950191" cy="951634"/>
          </a:xfrm>
        </p:grpSpPr>
        <p:sp>
          <p:nvSpPr>
            <p:cNvPr id="21" name="Oval 20">
              <a:extLst>
                <a:ext uri="{FF2B5EF4-FFF2-40B4-BE49-F238E27FC236}">
                  <a16:creationId xmlns:a16="http://schemas.microsoft.com/office/drawing/2014/main" id="{A7D1AA6F-0C7E-415F-9862-F24B164FF7C5}"/>
                </a:ext>
              </a:extLst>
            </p:cNvPr>
            <p:cNvSpPr>
              <a:spLocks noChangeAspect="1"/>
            </p:cNvSpPr>
            <p:nvPr/>
          </p:nvSpPr>
          <p:spPr>
            <a:xfrm>
              <a:off x="9803242" y="3105583"/>
              <a:ext cx="950191" cy="951634"/>
            </a:xfrm>
            <a:prstGeom prst="ellipse">
              <a:avLst/>
            </a:prstGeom>
            <a:noFill/>
            <a:ln w="2540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endParaRPr lang="en-US" sz="1600" err="1">
                <a:solidFill>
                  <a:schemeClr val="tx1"/>
                </a:solidFill>
              </a:endParaRPr>
            </a:p>
          </p:txBody>
        </p:sp>
        <p:pic>
          <p:nvPicPr>
            <p:cNvPr id="45" name="Graphic 44" descr="Rocket">
              <a:extLst>
                <a:ext uri="{FF2B5EF4-FFF2-40B4-BE49-F238E27FC236}">
                  <a16:creationId xmlns:a16="http://schemas.microsoft.com/office/drawing/2014/main" id="{4432E7CA-3C9C-4B8C-9EB1-49C98A5277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69283" y="3215640"/>
              <a:ext cx="731520" cy="731520"/>
            </a:xfrm>
            <a:prstGeom prst="rect">
              <a:avLst/>
            </a:prstGeom>
          </p:spPr>
        </p:pic>
      </p:grpSp>
      <p:sp>
        <p:nvSpPr>
          <p:cNvPr id="2" name="TextBox 1">
            <a:extLst>
              <a:ext uri="{FF2B5EF4-FFF2-40B4-BE49-F238E27FC236}">
                <a16:creationId xmlns:a16="http://schemas.microsoft.com/office/drawing/2014/main" id="{144EF8C4-0448-433C-BE9F-727636D1290F}"/>
              </a:ext>
            </a:extLst>
          </p:cNvPr>
          <p:cNvSpPr txBox="1"/>
          <p:nvPr/>
        </p:nvSpPr>
        <p:spPr>
          <a:xfrm>
            <a:off x="1806514" y="3744430"/>
            <a:ext cx="1152525" cy="288147"/>
          </a:xfrm>
          <a:prstGeom prst="rect">
            <a:avLst/>
          </a:prstGeom>
          <a:noFill/>
        </p:spPr>
        <p:txBody>
          <a:bodyPr wrap="square" lIns="36000" tIns="36000" rIns="36000" bIns="36000" rtlCol="0">
            <a:spAutoFit/>
          </a:bodyPr>
          <a:lstStyle/>
          <a:p>
            <a:pPr algn="ctr"/>
            <a:r>
              <a:rPr lang="en-US" sz="1400"/>
              <a:t>Design</a:t>
            </a:r>
          </a:p>
        </p:txBody>
      </p:sp>
      <p:sp>
        <p:nvSpPr>
          <p:cNvPr id="27" name="TextBox 26">
            <a:extLst>
              <a:ext uri="{FF2B5EF4-FFF2-40B4-BE49-F238E27FC236}">
                <a16:creationId xmlns:a16="http://schemas.microsoft.com/office/drawing/2014/main" id="{CD002481-6E11-457F-9B25-78ECC0189828}"/>
              </a:ext>
            </a:extLst>
          </p:cNvPr>
          <p:cNvSpPr txBox="1"/>
          <p:nvPr/>
        </p:nvSpPr>
        <p:spPr>
          <a:xfrm>
            <a:off x="3291840" y="3931920"/>
            <a:ext cx="1152525" cy="288147"/>
          </a:xfrm>
          <a:prstGeom prst="rect">
            <a:avLst/>
          </a:prstGeom>
          <a:noFill/>
        </p:spPr>
        <p:txBody>
          <a:bodyPr wrap="square" lIns="36000" tIns="36000" rIns="36000" bIns="36000" rtlCol="0">
            <a:spAutoFit/>
          </a:bodyPr>
          <a:lstStyle/>
          <a:p>
            <a:pPr algn="ctr"/>
            <a:r>
              <a:rPr lang="en-US" sz="1400"/>
              <a:t>Build</a:t>
            </a:r>
          </a:p>
        </p:txBody>
      </p:sp>
      <p:sp>
        <p:nvSpPr>
          <p:cNvPr id="29" name="TextBox 28">
            <a:extLst>
              <a:ext uri="{FF2B5EF4-FFF2-40B4-BE49-F238E27FC236}">
                <a16:creationId xmlns:a16="http://schemas.microsoft.com/office/drawing/2014/main" id="{BFD93B47-F603-4F40-B40C-F7FE40A5A96B}"/>
              </a:ext>
            </a:extLst>
          </p:cNvPr>
          <p:cNvSpPr txBox="1"/>
          <p:nvPr/>
        </p:nvSpPr>
        <p:spPr>
          <a:xfrm>
            <a:off x="5547360" y="3931920"/>
            <a:ext cx="1152525" cy="288147"/>
          </a:xfrm>
          <a:prstGeom prst="rect">
            <a:avLst/>
          </a:prstGeom>
          <a:noFill/>
        </p:spPr>
        <p:txBody>
          <a:bodyPr wrap="square" lIns="36000" tIns="36000" rIns="36000" bIns="36000" rtlCol="0">
            <a:spAutoFit/>
          </a:bodyPr>
          <a:lstStyle/>
          <a:p>
            <a:pPr algn="ctr"/>
            <a:r>
              <a:rPr lang="en-US" sz="1400"/>
              <a:t>Deploy</a:t>
            </a:r>
          </a:p>
        </p:txBody>
      </p:sp>
      <p:sp>
        <p:nvSpPr>
          <p:cNvPr id="31" name="TextBox 30">
            <a:extLst>
              <a:ext uri="{FF2B5EF4-FFF2-40B4-BE49-F238E27FC236}">
                <a16:creationId xmlns:a16="http://schemas.microsoft.com/office/drawing/2014/main" id="{3E09ED97-E45A-4286-9DD7-C0E034F3FF88}"/>
              </a:ext>
            </a:extLst>
          </p:cNvPr>
          <p:cNvSpPr txBox="1"/>
          <p:nvPr/>
        </p:nvSpPr>
        <p:spPr>
          <a:xfrm>
            <a:off x="9845040" y="3931919"/>
            <a:ext cx="1152525" cy="288147"/>
          </a:xfrm>
          <a:prstGeom prst="rect">
            <a:avLst/>
          </a:prstGeom>
          <a:noFill/>
        </p:spPr>
        <p:txBody>
          <a:bodyPr wrap="square" lIns="36000" tIns="36000" rIns="36000" bIns="36000" rtlCol="0">
            <a:spAutoFit/>
          </a:bodyPr>
          <a:lstStyle/>
          <a:p>
            <a:pPr algn="ctr"/>
            <a:r>
              <a:rPr lang="en-US" sz="1400"/>
              <a:t>Release</a:t>
            </a:r>
          </a:p>
        </p:txBody>
      </p:sp>
      <p:sp>
        <p:nvSpPr>
          <p:cNvPr id="32" name="TextBox 31">
            <a:extLst>
              <a:ext uri="{FF2B5EF4-FFF2-40B4-BE49-F238E27FC236}">
                <a16:creationId xmlns:a16="http://schemas.microsoft.com/office/drawing/2014/main" id="{BE6BBD71-2F1E-4C3F-8C63-4AA5B775516B}"/>
              </a:ext>
            </a:extLst>
          </p:cNvPr>
          <p:cNvSpPr txBox="1"/>
          <p:nvPr/>
        </p:nvSpPr>
        <p:spPr>
          <a:xfrm>
            <a:off x="7741920" y="3931920"/>
            <a:ext cx="1152525" cy="288147"/>
          </a:xfrm>
          <a:prstGeom prst="rect">
            <a:avLst/>
          </a:prstGeom>
          <a:noFill/>
        </p:spPr>
        <p:txBody>
          <a:bodyPr wrap="square" lIns="36000" tIns="36000" rIns="36000" bIns="36000" rtlCol="0">
            <a:spAutoFit/>
          </a:bodyPr>
          <a:lstStyle/>
          <a:p>
            <a:pPr algn="ctr"/>
            <a:r>
              <a:rPr lang="en-US" sz="1400"/>
              <a:t>Test</a:t>
            </a:r>
          </a:p>
        </p:txBody>
      </p:sp>
      <p:sp>
        <p:nvSpPr>
          <p:cNvPr id="25" name="TextBox 24">
            <a:extLst>
              <a:ext uri="{FF2B5EF4-FFF2-40B4-BE49-F238E27FC236}">
                <a16:creationId xmlns:a16="http://schemas.microsoft.com/office/drawing/2014/main" id="{9616201B-E70D-4DBE-B85A-AD1E5D66BB9B}"/>
              </a:ext>
            </a:extLst>
          </p:cNvPr>
          <p:cNvSpPr txBox="1"/>
          <p:nvPr/>
        </p:nvSpPr>
        <p:spPr>
          <a:xfrm>
            <a:off x="132716" y="1666354"/>
            <a:ext cx="1238884" cy="234286"/>
          </a:xfrm>
          <a:prstGeom prst="rect">
            <a:avLst/>
          </a:prstGeom>
          <a:noFill/>
        </p:spPr>
        <p:txBody>
          <a:bodyPr wrap="square" lIns="36000" tIns="36000" rIns="36000" bIns="36000" rtlCol="0">
            <a:spAutoFit/>
          </a:bodyPr>
          <a:lstStyle/>
          <a:p>
            <a:r>
              <a:rPr lang="en-US" sz="1050">
                <a:solidFill>
                  <a:schemeClr val="bg1"/>
                </a:solidFill>
              </a:rPr>
              <a:t>Threat modelling</a:t>
            </a:r>
          </a:p>
        </p:txBody>
      </p:sp>
      <p:sp>
        <p:nvSpPr>
          <p:cNvPr id="34" name="TextBox 33">
            <a:extLst>
              <a:ext uri="{FF2B5EF4-FFF2-40B4-BE49-F238E27FC236}">
                <a16:creationId xmlns:a16="http://schemas.microsoft.com/office/drawing/2014/main" id="{897162AC-2D24-468B-B217-562568BA4584}"/>
              </a:ext>
            </a:extLst>
          </p:cNvPr>
          <p:cNvSpPr txBox="1"/>
          <p:nvPr/>
        </p:nvSpPr>
        <p:spPr>
          <a:xfrm>
            <a:off x="67339" y="5120064"/>
            <a:ext cx="1037740" cy="234286"/>
          </a:xfrm>
          <a:prstGeom prst="rect">
            <a:avLst/>
          </a:prstGeom>
          <a:noFill/>
        </p:spPr>
        <p:txBody>
          <a:bodyPr wrap="square" lIns="36000" tIns="36000" rIns="36000" bIns="36000" rtlCol="0">
            <a:spAutoFit/>
          </a:bodyPr>
          <a:lstStyle/>
          <a:p>
            <a:pPr algn="ctr"/>
            <a:r>
              <a:rPr lang="en-US" sz="1050">
                <a:solidFill>
                  <a:schemeClr val="bg1"/>
                </a:solidFill>
              </a:rPr>
              <a:t>Secure Training</a:t>
            </a:r>
            <a:endParaRPr lang="en-US" sz="1600">
              <a:solidFill>
                <a:schemeClr val="bg1"/>
              </a:solidFill>
            </a:endParaRPr>
          </a:p>
        </p:txBody>
      </p:sp>
      <p:sp>
        <p:nvSpPr>
          <p:cNvPr id="55" name="Rectangle: Rounded Corners 54">
            <a:extLst>
              <a:ext uri="{FF2B5EF4-FFF2-40B4-BE49-F238E27FC236}">
                <a16:creationId xmlns:a16="http://schemas.microsoft.com/office/drawing/2014/main" id="{FB0CE13A-B4BC-4A26-A1E5-ACEF74A2BB6C}"/>
              </a:ext>
            </a:extLst>
          </p:cNvPr>
          <p:cNvSpPr/>
          <p:nvPr/>
        </p:nvSpPr>
        <p:spPr>
          <a:xfrm>
            <a:off x="2159384" y="1945835"/>
            <a:ext cx="1705480" cy="356479"/>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Threat</a:t>
            </a:r>
            <a:r>
              <a:rPr lang="en-US" sz="1600">
                <a:solidFill>
                  <a:schemeClr val="bg1"/>
                </a:solidFill>
              </a:rPr>
              <a:t> </a:t>
            </a:r>
            <a:r>
              <a:rPr lang="en-US" sz="1200">
                <a:solidFill>
                  <a:schemeClr val="bg1"/>
                </a:solidFill>
              </a:rPr>
              <a:t>Modelling</a:t>
            </a:r>
            <a:endParaRPr lang="en-US" sz="1600">
              <a:solidFill>
                <a:schemeClr val="bg1"/>
              </a:solidFill>
            </a:endParaRPr>
          </a:p>
        </p:txBody>
      </p:sp>
      <p:grpSp>
        <p:nvGrpSpPr>
          <p:cNvPr id="59" name="Group 58">
            <a:extLst>
              <a:ext uri="{FF2B5EF4-FFF2-40B4-BE49-F238E27FC236}">
                <a16:creationId xmlns:a16="http://schemas.microsoft.com/office/drawing/2014/main" id="{C955978D-79C4-47BD-8198-088F6CC28B28}"/>
              </a:ext>
            </a:extLst>
          </p:cNvPr>
          <p:cNvGrpSpPr/>
          <p:nvPr/>
        </p:nvGrpSpPr>
        <p:grpSpPr>
          <a:xfrm>
            <a:off x="1474625" y="2124075"/>
            <a:ext cx="684759" cy="628434"/>
            <a:chOff x="1474625" y="2124075"/>
            <a:chExt cx="684759" cy="628434"/>
          </a:xfrm>
        </p:grpSpPr>
        <p:cxnSp>
          <p:nvCxnSpPr>
            <p:cNvPr id="54" name="Straight Connector 53">
              <a:extLst>
                <a:ext uri="{FF2B5EF4-FFF2-40B4-BE49-F238E27FC236}">
                  <a16:creationId xmlns:a16="http://schemas.microsoft.com/office/drawing/2014/main" id="{9AED218A-53C0-4F99-9C1B-E417897F23CF}"/>
                </a:ext>
              </a:extLst>
            </p:cNvPr>
            <p:cNvCxnSpPr>
              <a:stCxn id="18" idx="0"/>
            </p:cNvCxnSpPr>
            <p:nvPr/>
          </p:nvCxnSpPr>
          <p:spPr>
            <a:xfrm flipV="1">
              <a:off x="1474625" y="2124075"/>
              <a:ext cx="287500" cy="628434"/>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66DF85-1B31-4ED3-B086-5ED6447E89D6}"/>
                </a:ext>
              </a:extLst>
            </p:cNvPr>
            <p:cNvCxnSpPr>
              <a:cxnSpLocks/>
            </p:cNvCxnSpPr>
            <p:nvPr/>
          </p:nvCxnSpPr>
          <p:spPr>
            <a:xfrm flipV="1">
              <a:off x="1762125" y="2124075"/>
              <a:ext cx="397259" cy="1"/>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453CC688-0365-40F5-9DBC-7A401979CE41}"/>
              </a:ext>
            </a:extLst>
          </p:cNvPr>
          <p:cNvGrpSpPr/>
          <p:nvPr/>
        </p:nvGrpSpPr>
        <p:grpSpPr>
          <a:xfrm flipV="1">
            <a:off x="1474625" y="4105492"/>
            <a:ext cx="684759" cy="628434"/>
            <a:chOff x="1474625" y="2124075"/>
            <a:chExt cx="684759" cy="628434"/>
          </a:xfrm>
        </p:grpSpPr>
        <p:cxnSp>
          <p:nvCxnSpPr>
            <p:cNvPr id="63" name="Straight Connector 62">
              <a:extLst>
                <a:ext uri="{FF2B5EF4-FFF2-40B4-BE49-F238E27FC236}">
                  <a16:creationId xmlns:a16="http://schemas.microsoft.com/office/drawing/2014/main" id="{0AC72979-CF52-44F1-894F-1B22DC4FE3B8}"/>
                </a:ext>
              </a:extLst>
            </p:cNvPr>
            <p:cNvCxnSpPr/>
            <p:nvPr/>
          </p:nvCxnSpPr>
          <p:spPr>
            <a:xfrm flipV="1">
              <a:off x="1474625" y="2124075"/>
              <a:ext cx="287500" cy="628434"/>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655B3FE-5FED-48B9-915D-BEDB5C3F9A7F}"/>
                </a:ext>
              </a:extLst>
            </p:cNvPr>
            <p:cNvCxnSpPr>
              <a:cxnSpLocks/>
            </p:cNvCxnSpPr>
            <p:nvPr/>
          </p:nvCxnSpPr>
          <p:spPr>
            <a:xfrm flipV="1">
              <a:off x="1762125" y="2124075"/>
              <a:ext cx="397259" cy="1"/>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sp>
        <p:nvSpPr>
          <p:cNvPr id="65" name="Rectangle: Rounded Corners 64">
            <a:extLst>
              <a:ext uri="{FF2B5EF4-FFF2-40B4-BE49-F238E27FC236}">
                <a16:creationId xmlns:a16="http://schemas.microsoft.com/office/drawing/2014/main" id="{24F33466-5C89-49D2-B14C-9F03BB07822B}"/>
              </a:ext>
            </a:extLst>
          </p:cNvPr>
          <p:cNvSpPr/>
          <p:nvPr/>
        </p:nvSpPr>
        <p:spPr>
          <a:xfrm>
            <a:off x="2159384" y="4562789"/>
            <a:ext cx="1705480" cy="356479"/>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Secure Code Training</a:t>
            </a:r>
            <a:endParaRPr lang="en-US" sz="1600">
              <a:solidFill>
                <a:schemeClr val="bg1"/>
              </a:solidFill>
            </a:endParaRPr>
          </a:p>
        </p:txBody>
      </p:sp>
      <p:sp>
        <p:nvSpPr>
          <p:cNvPr id="79" name="Rectangle: Rounded Corners 78">
            <a:extLst>
              <a:ext uri="{FF2B5EF4-FFF2-40B4-BE49-F238E27FC236}">
                <a16:creationId xmlns:a16="http://schemas.microsoft.com/office/drawing/2014/main" id="{9A6DB527-F221-4E29-845F-2786D8663E7F}"/>
              </a:ext>
            </a:extLst>
          </p:cNvPr>
          <p:cNvSpPr/>
          <p:nvPr/>
        </p:nvSpPr>
        <p:spPr>
          <a:xfrm>
            <a:off x="4804410" y="4379496"/>
            <a:ext cx="935298" cy="182880"/>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Blue Champion</a:t>
            </a:r>
          </a:p>
        </p:txBody>
      </p:sp>
      <p:grpSp>
        <p:nvGrpSpPr>
          <p:cNvPr id="4" name="Group 3">
            <a:extLst>
              <a:ext uri="{FF2B5EF4-FFF2-40B4-BE49-F238E27FC236}">
                <a16:creationId xmlns:a16="http://schemas.microsoft.com/office/drawing/2014/main" id="{170C0E13-27BB-4D9E-A548-3DA1E2D06568}"/>
              </a:ext>
            </a:extLst>
          </p:cNvPr>
          <p:cNvGrpSpPr/>
          <p:nvPr/>
        </p:nvGrpSpPr>
        <p:grpSpPr>
          <a:xfrm>
            <a:off x="3864864" y="4476571"/>
            <a:ext cx="939546" cy="527126"/>
            <a:chOff x="3864864" y="4476571"/>
            <a:chExt cx="939546" cy="527126"/>
          </a:xfrm>
        </p:grpSpPr>
        <p:cxnSp>
          <p:nvCxnSpPr>
            <p:cNvPr id="72" name="Straight Connector 71">
              <a:extLst>
                <a:ext uri="{FF2B5EF4-FFF2-40B4-BE49-F238E27FC236}">
                  <a16:creationId xmlns:a16="http://schemas.microsoft.com/office/drawing/2014/main" id="{BF484707-B79B-4D7C-9178-C46036A5E60F}"/>
                </a:ext>
              </a:extLst>
            </p:cNvPr>
            <p:cNvCxnSpPr>
              <a:stCxn id="65" idx="3"/>
            </p:cNvCxnSpPr>
            <p:nvPr/>
          </p:nvCxnSpPr>
          <p:spPr>
            <a:xfrm flipV="1">
              <a:off x="3864864" y="4741028"/>
              <a:ext cx="491082" cy="1"/>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F31100-6FE2-4337-A992-7D5408A877F1}"/>
                </a:ext>
              </a:extLst>
            </p:cNvPr>
            <p:cNvCxnSpPr/>
            <p:nvPr/>
          </p:nvCxnSpPr>
          <p:spPr>
            <a:xfrm flipV="1">
              <a:off x="4355946" y="4476571"/>
              <a:ext cx="307494" cy="262669"/>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DEC34D-76FE-4B0E-96BC-F8C5F8F6A421}"/>
                </a:ext>
              </a:extLst>
            </p:cNvPr>
            <p:cNvCxnSpPr>
              <a:cxnSpLocks/>
            </p:cNvCxnSpPr>
            <p:nvPr/>
          </p:nvCxnSpPr>
          <p:spPr>
            <a:xfrm>
              <a:off x="4355946" y="4741028"/>
              <a:ext cx="307494" cy="262669"/>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22E18EF-F915-4190-92D5-69F75AB8EA77}"/>
                </a:ext>
              </a:extLst>
            </p:cNvPr>
            <p:cNvCxnSpPr>
              <a:cxnSpLocks/>
            </p:cNvCxnSpPr>
            <p:nvPr/>
          </p:nvCxnSpPr>
          <p:spPr>
            <a:xfrm>
              <a:off x="4663440" y="4476571"/>
              <a:ext cx="140970" cy="0"/>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B2E4717-B6CC-4524-8C03-A9A6B79D0EAA}"/>
                </a:ext>
              </a:extLst>
            </p:cNvPr>
            <p:cNvCxnSpPr>
              <a:cxnSpLocks/>
            </p:cNvCxnSpPr>
            <p:nvPr/>
          </p:nvCxnSpPr>
          <p:spPr>
            <a:xfrm>
              <a:off x="4663440" y="5003518"/>
              <a:ext cx="140970" cy="0"/>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5F81E74E-F309-4CD5-90E4-106B32A2E53C}"/>
              </a:ext>
            </a:extLst>
          </p:cNvPr>
          <p:cNvGrpSpPr/>
          <p:nvPr/>
        </p:nvGrpSpPr>
        <p:grpSpPr>
          <a:xfrm>
            <a:off x="1899323" y="2553779"/>
            <a:ext cx="423825" cy="382104"/>
            <a:chOff x="1474625" y="2124075"/>
            <a:chExt cx="684759" cy="628434"/>
          </a:xfrm>
        </p:grpSpPr>
        <p:cxnSp>
          <p:nvCxnSpPr>
            <p:cNvPr id="87" name="Straight Connector 86">
              <a:extLst>
                <a:ext uri="{FF2B5EF4-FFF2-40B4-BE49-F238E27FC236}">
                  <a16:creationId xmlns:a16="http://schemas.microsoft.com/office/drawing/2014/main" id="{B6567C67-A863-4B35-9DB6-2F54D70070B1}"/>
                </a:ext>
              </a:extLst>
            </p:cNvPr>
            <p:cNvCxnSpPr/>
            <p:nvPr/>
          </p:nvCxnSpPr>
          <p:spPr>
            <a:xfrm flipV="1">
              <a:off x="1474625" y="2124075"/>
              <a:ext cx="287500" cy="628434"/>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E76D678-B878-4391-A53B-4251B5F09415}"/>
                </a:ext>
              </a:extLst>
            </p:cNvPr>
            <p:cNvCxnSpPr>
              <a:cxnSpLocks/>
            </p:cNvCxnSpPr>
            <p:nvPr/>
          </p:nvCxnSpPr>
          <p:spPr>
            <a:xfrm flipV="1">
              <a:off x="1762125" y="2124075"/>
              <a:ext cx="397259" cy="1"/>
            </a:xfrm>
            <a:prstGeom prst="line">
              <a:avLst/>
            </a:prstGeom>
            <a:ln w="28575">
              <a:solidFill>
                <a:srgbClr val="FF6200"/>
              </a:solidFill>
            </a:ln>
          </p:spPr>
          <p:style>
            <a:lnRef idx="1">
              <a:schemeClr val="accent1"/>
            </a:lnRef>
            <a:fillRef idx="0">
              <a:schemeClr val="accent1"/>
            </a:fillRef>
            <a:effectRef idx="0">
              <a:schemeClr val="accent1"/>
            </a:effectRef>
            <a:fontRef idx="minor">
              <a:schemeClr val="tx1"/>
            </a:fontRef>
          </p:style>
        </p:cxnSp>
      </p:grpSp>
      <p:sp>
        <p:nvSpPr>
          <p:cNvPr id="89" name="Rectangle: Rounded Corners 88">
            <a:extLst>
              <a:ext uri="{FF2B5EF4-FFF2-40B4-BE49-F238E27FC236}">
                <a16:creationId xmlns:a16="http://schemas.microsoft.com/office/drawing/2014/main" id="{B8577CB1-2A1C-42C1-AA29-4E1D1D3E5D3A}"/>
              </a:ext>
            </a:extLst>
          </p:cNvPr>
          <p:cNvSpPr/>
          <p:nvPr/>
        </p:nvSpPr>
        <p:spPr>
          <a:xfrm>
            <a:off x="2333942" y="2394063"/>
            <a:ext cx="1705480" cy="356479"/>
          </a:xfrm>
          <a:prstGeom prst="roundRect">
            <a:avLst/>
          </a:prstGeom>
          <a:solidFill>
            <a:srgbClr val="FF620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Design Review</a:t>
            </a:r>
            <a:endParaRPr lang="en-US" sz="1600">
              <a:solidFill>
                <a:schemeClr val="bg1"/>
              </a:solidFill>
            </a:endParaRPr>
          </a:p>
        </p:txBody>
      </p:sp>
      <p:sp>
        <p:nvSpPr>
          <p:cNvPr id="53" name="Rectangle: Rounded Corners 52">
            <a:extLst>
              <a:ext uri="{FF2B5EF4-FFF2-40B4-BE49-F238E27FC236}">
                <a16:creationId xmlns:a16="http://schemas.microsoft.com/office/drawing/2014/main" id="{F9915803-176E-4A80-A0E5-24334D07A128}"/>
              </a:ext>
            </a:extLst>
          </p:cNvPr>
          <p:cNvSpPr/>
          <p:nvPr/>
        </p:nvSpPr>
        <p:spPr>
          <a:xfrm>
            <a:off x="914400" y="5669280"/>
            <a:ext cx="9956632" cy="218146"/>
          </a:xfrm>
          <a:prstGeom prst="roundRect">
            <a:avLst/>
          </a:prstGeom>
          <a:solidFill>
            <a:srgbClr val="FF6200"/>
          </a:solidFill>
          <a:ln w="6350">
            <a:solidFill>
              <a:srgbClr val="FF62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a:solidFill>
                  <a:schemeClr val="bg1"/>
                </a:solidFill>
              </a:rPr>
              <a:t>Risk Journey</a:t>
            </a:r>
          </a:p>
        </p:txBody>
      </p:sp>
      <p:sp>
        <p:nvSpPr>
          <p:cNvPr id="52" name="Rectangle: Rounded Corners 51">
            <a:extLst>
              <a:ext uri="{FF2B5EF4-FFF2-40B4-BE49-F238E27FC236}">
                <a16:creationId xmlns:a16="http://schemas.microsoft.com/office/drawing/2014/main" id="{F445FA90-EA5C-44E1-B4E2-E0AE97900FF3}"/>
              </a:ext>
            </a:extLst>
          </p:cNvPr>
          <p:cNvSpPr/>
          <p:nvPr/>
        </p:nvSpPr>
        <p:spPr>
          <a:xfrm>
            <a:off x="4328872" y="1989607"/>
            <a:ext cx="1463040" cy="266208"/>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US" sz="1200">
                <a:solidFill>
                  <a:schemeClr val="bg1"/>
                </a:solidFill>
              </a:rPr>
              <a:t>Security Team</a:t>
            </a:r>
          </a:p>
        </p:txBody>
      </p:sp>
      <p:cxnSp>
        <p:nvCxnSpPr>
          <p:cNvPr id="56" name="Straight Connector 55">
            <a:extLst>
              <a:ext uri="{FF2B5EF4-FFF2-40B4-BE49-F238E27FC236}">
                <a16:creationId xmlns:a16="http://schemas.microsoft.com/office/drawing/2014/main" id="{13092DBB-94BC-4438-8A69-6CE20EC2B7E2}"/>
              </a:ext>
            </a:extLst>
          </p:cNvPr>
          <p:cNvCxnSpPr/>
          <p:nvPr/>
        </p:nvCxnSpPr>
        <p:spPr>
          <a:xfrm flipV="1">
            <a:off x="3796166" y="2110522"/>
            <a:ext cx="549201" cy="1"/>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1EACFA-68FA-429C-AF67-75883999A6EE}"/>
              </a:ext>
            </a:extLst>
          </p:cNvPr>
          <p:cNvCxnSpPr>
            <a:cxnSpLocks/>
          </p:cNvCxnSpPr>
          <p:nvPr/>
        </p:nvCxnSpPr>
        <p:spPr>
          <a:xfrm flipV="1">
            <a:off x="4054271" y="2249383"/>
            <a:ext cx="556968" cy="286075"/>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sp>
        <p:nvSpPr>
          <p:cNvPr id="60" name="Rectangle: Rounded Corners 78">
            <a:extLst>
              <a:ext uri="{FF2B5EF4-FFF2-40B4-BE49-F238E27FC236}">
                <a16:creationId xmlns:a16="http://schemas.microsoft.com/office/drawing/2014/main" id="{DC1788ED-59FB-DB40-8D8B-65B0DAD6EB44}"/>
              </a:ext>
            </a:extLst>
          </p:cNvPr>
          <p:cNvSpPr/>
          <p:nvPr/>
        </p:nvSpPr>
        <p:spPr>
          <a:xfrm>
            <a:off x="6731458" y="1746464"/>
            <a:ext cx="935298" cy="182880"/>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Blue Champion</a:t>
            </a:r>
          </a:p>
        </p:txBody>
      </p:sp>
      <p:sp>
        <p:nvSpPr>
          <p:cNvPr id="61" name="Rectangle: Rounded Corners 79">
            <a:extLst>
              <a:ext uri="{FF2B5EF4-FFF2-40B4-BE49-F238E27FC236}">
                <a16:creationId xmlns:a16="http://schemas.microsoft.com/office/drawing/2014/main" id="{2E5142FF-5C3A-3A46-AD39-8D9A85F26983}"/>
              </a:ext>
            </a:extLst>
          </p:cNvPr>
          <p:cNvSpPr/>
          <p:nvPr/>
        </p:nvSpPr>
        <p:spPr>
          <a:xfrm>
            <a:off x="6746243" y="2300801"/>
            <a:ext cx="935298" cy="182880"/>
          </a:xfrm>
          <a:prstGeom prst="roundRect">
            <a:avLst/>
          </a:prstGeom>
          <a:solidFill>
            <a:srgbClr val="D70000"/>
          </a:solid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Red Champion</a:t>
            </a:r>
          </a:p>
        </p:txBody>
      </p:sp>
      <p:grpSp>
        <p:nvGrpSpPr>
          <p:cNvPr id="66" name="Group 65">
            <a:extLst>
              <a:ext uri="{FF2B5EF4-FFF2-40B4-BE49-F238E27FC236}">
                <a16:creationId xmlns:a16="http://schemas.microsoft.com/office/drawing/2014/main" id="{B864156E-94D1-C74B-9792-8108A23F30CB}"/>
              </a:ext>
            </a:extLst>
          </p:cNvPr>
          <p:cNvGrpSpPr/>
          <p:nvPr/>
        </p:nvGrpSpPr>
        <p:grpSpPr>
          <a:xfrm>
            <a:off x="5791912" y="1865294"/>
            <a:ext cx="939546" cy="527126"/>
            <a:chOff x="3864864" y="4476571"/>
            <a:chExt cx="939546" cy="527126"/>
          </a:xfrm>
        </p:grpSpPr>
        <p:cxnSp>
          <p:nvCxnSpPr>
            <p:cNvPr id="67" name="Straight Connector 66">
              <a:extLst>
                <a:ext uri="{FF2B5EF4-FFF2-40B4-BE49-F238E27FC236}">
                  <a16:creationId xmlns:a16="http://schemas.microsoft.com/office/drawing/2014/main" id="{301214FC-ADB6-C649-BD0C-46620C58B91A}"/>
                </a:ext>
              </a:extLst>
            </p:cNvPr>
            <p:cNvCxnSpPr/>
            <p:nvPr/>
          </p:nvCxnSpPr>
          <p:spPr>
            <a:xfrm flipV="1">
              <a:off x="3864864" y="4741028"/>
              <a:ext cx="491082" cy="1"/>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48BE9B9-5604-CD40-8695-CBBB13BC5935}"/>
                </a:ext>
              </a:extLst>
            </p:cNvPr>
            <p:cNvCxnSpPr/>
            <p:nvPr/>
          </p:nvCxnSpPr>
          <p:spPr>
            <a:xfrm flipV="1">
              <a:off x="4355946" y="4476571"/>
              <a:ext cx="307494" cy="262669"/>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F01F933-20E8-2D49-9E96-169620015203}"/>
                </a:ext>
              </a:extLst>
            </p:cNvPr>
            <p:cNvCxnSpPr>
              <a:cxnSpLocks/>
            </p:cNvCxnSpPr>
            <p:nvPr/>
          </p:nvCxnSpPr>
          <p:spPr>
            <a:xfrm>
              <a:off x="4355946" y="4741028"/>
              <a:ext cx="307494" cy="262669"/>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3D80384-DCC8-D447-934A-FE79C6456365}"/>
                </a:ext>
              </a:extLst>
            </p:cNvPr>
            <p:cNvCxnSpPr>
              <a:cxnSpLocks/>
            </p:cNvCxnSpPr>
            <p:nvPr/>
          </p:nvCxnSpPr>
          <p:spPr>
            <a:xfrm>
              <a:off x="4663440" y="4476571"/>
              <a:ext cx="140970" cy="0"/>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DD0BB6F-BD2C-5A45-AA88-986602740241}"/>
                </a:ext>
              </a:extLst>
            </p:cNvPr>
            <p:cNvCxnSpPr>
              <a:cxnSpLocks/>
            </p:cNvCxnSpPr>
            <p:nvPr/>
          </p:nvCxnSpPr>
          <p:spPr>
            <a:xfrm>
              <a:off x="4663440" y="5003518"/>
              <a:ext cx="140970" cy="0"/>
            </a:xfrm>
            <a:prstGeom prst="line">
              <a:avLst/>
            </a:prstGeom>
            <a:ln w="12700">
              <a:solidFill>
                <a:srgbClr val="FF62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6356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5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100"/>
                                  </p:stCondLst>
                                  <p:childTnLst>
                                    <p:set>
                                      <p:cBhvr>
                                        <p:cTn id="13" dur="1" fill="hold">
                                          <p:stCondLst>
                                            <p:cond delay="0"/>
                                          </p:stCondLst>
                                        </p:cTn>
                                        <p:tgtEl>
                                          <p:spTgt spid="86"/>
                                        </p:tgtEl>
                                        <p:attrNameLst>
                                          <p:attrName>style.visibility</p:attrName>
                                        </p:attrNameLst>
                                      </p:cBhvr>
                                      <p:to>
                                        <p:strVal val="visible"/>
                                      </p:to>
                                    </p:set>
                                    <p:animEffect transition="in" filter="wipe(left)">
                                      <p:cBhvr>
                                        <p:cTn id="14" dur="500"/>
                                        <p:tgtEl>
                                          <p:spTgt spid="86"/>
                                        </p:tgtEl>
                                      </p:cBhvr>
                                    </p:animEffect>
                                  </p:childTnLst>
                                </p:cTn>
                              </p:par>
                            </p:childTnLst>
                          </p:cTn>
                        </p:par>
                        <p:par>
                          <p:cTn id="15" fill="hold">
                            <p:stCondLst>
                              <p:cond delay="60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wipe(left)">
                                      <p:cBhvr>
                                        <p:cTn id="47" dur="500"/>
                                        <p:tgtEl>
                                          <p:spTgt spid="62"/>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0"/>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55" grpId="0" animBg="1"/>
      <p:bldP spid="65" grpId="0" animBg="1"/>
      <p:bldP spid="79" grpId="0" animBg="1"/>
      <p:bldP spid="89" grpId="0" animBg="1"/>
      <p:bldP spid="52" grpId="0" animBg="1"/>
      <p:bldP spid="60" grpId="0" animBg="1"/>
      <p:bldP spid="6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Widescreen</PresentationFormat>
  <Paragraphs>150</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IBMPlexSans-Regular</vt:lpstr>
      <vt:lpstr>ING Me</vt:lpstr>
      <vt:lpstr>Segoe UI</vt:lpstr>
      <vt:lpstr>Office Theme</vt:lpstr>
      <vt:lpstr>Program Charter, Security Champions Guidelines and Best Practices, Training Material</vt:lpstr>
      <vt:lpstr>PowerPoint Presentation</vt:lpstr>
      <vt:lpstr>PowerPoint Presentation</vt:lpstr>
      <vt:lpstr>Security Champion</vt:lpstr>
      <vt:lpstr>Learning path</vt:lpstr>
      <vt:lpstr>PowerPoint Presentation</vt:lpstr>
      <vt:lpstr>PowerPoint Presentation</vt:lpstr>
      <vt:lpstr>Maturity levels and benefits</vt:lpstr>
      <vt:lpstr>Security in OnePipeline</vt:lpstr>
      <vt:lpstr>Security in OnePipeline</vt:lpstr>
      <vt:lpstr>Security in OnePipeline</vt:lpstr>
      <vt:lpstr>Security in OnePipeline… New WoW</vt:lpstr>
      <vt:lpstr>Summary on key changes</vt:lpstr>
      <vt:lpstr>Only together we can make this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2025-02-27T11:39:30Z</dcterms:created>
  <dcterms:modified xsi:type="dcterms:W3CDTF">2025-02-27T11:39:36Z</dcterms:modified>
  <cp:category/>
</cp:coreProperties>
</file>