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046" autoAdjust="0"/>
  </p:normalViewPr>
  <p:slideViewPr>
    <p:cSldViewPr snapToGrid="0">
      <p:cViewPr varScale="1">
        <p:scale>
          <a:sx n="103" d="100"/>
          <a:sy n="103" d="100"/>
        </p:scale>
        <p:origin x="101"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D5C1C6-A4CA-434E-BCBD-F450A767AEB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327963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D5C1C6-A4CA-434E-BCBD-F450A767AEB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429065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D5C1C6-A4CA-434E-BCBD-F450A767AEB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379809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D5C1C6-A4CA-434E-BCBD-F450A767AEB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71595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5C1C6-A4CA-434E-BCBD-F450A767AEB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198723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D5C1C6-A4CA-434E-BCBD-F450A767AEB8}"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425303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D5C1C6-A4CA-434E-BCBD-F450A767AEB8}" type="datetimeFigureOut">
              <a:rPr lang="en-US" smtClean="0"/>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362448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D5C1C6-A4CA-434E-BCBD-F450A767AEB8}" type="datetimeFigureOut">
              <a:rPr lang="en-US" smtClean="0"/>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32278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5C1C6-A4CA-434E-BCBD-F450A767AEB8}" type="datetimeFigureOut">
              <a:rPr lang="en-US" smtClean="0"/>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397911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D5C1C6-A4CA-434E-BCBD-F450A767AEB8}"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21514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D5C1C6-A4CA-434E-BCBD-F450A767AEB8}"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3361A-E794-438F-AE11-4F0244B1591E}" type="slidenum">
              <a:rPr lang="en-US" smtClean="0"/>
              <a:t>‹#›</a:t>
            </a:fld>
            <a:endParaRPr lang="en-US"/>
          </a:p>
        </p:txBody>
      </p:sp>
    </p:spTree>
    <p:extLst>
      <p:ext uri="{BB962C8B-B14F-4D97-AF65-F5344CB8AC3E}">
        <p14:creationId xmlns:p14="http://schemas.microsoft.com/office/powerpoint/2010/main" val="427969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5C1C6-A4CA-434E-BCBD-F450A767AEB8}" type="datetimeFigureOut">
              <a:rPr lang="en-US" smtClean="0"/>
              <a:t>6/29/2019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3361A-E794-438F-AE11-4F0244B1591E}" type="slidenum">
              <a:rPr lang="en-US" smtClean="0"/>
              <a:t>‹#›</a:t>
            </a:fld>
            <a:endParaRPr lang="en-US"/>
          </a:p>
        </p:txBody>
      </p:sp>
    </p:spTree>
    <p:extLst>
      <p:ext uri="{BB962C8B-B14F-4D97-AF65-F5344CB8AC3E}">
        <p14:creationId xmlns:p14="http://schemas.microsoft.com/office/powerpoint/2010/main" val="336217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owasp.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184889" y="1345250"/>
            <a:ext cx="2686691" cy="5139869"/>
          </a:xfrm>
          <a:prstGeom prst="rect">
            <a:avLst/>
          </a:prstGeom>
          <a:noFill/>
        </p:spPr>
        <p:txBody>
          <a:bodyPr wrap="square" rtlCol="0">
            <a:spAutoFit/>
          </a:bodyPr>
          <a:lstStyle/>
          <a:p>
            <a:pPr algn="ctr"/>
            <a:r>
              <a:rPr lang="en-US" sz="1400" b="1" u="sng" dirty="0">
                <a:solidFill>
                  <a:schemeClr val="bg1"/>
                </a:solidFill>
              </a:rPr>
              <a:t>About OWASP</a:t>
            </a:r>
          </a:p>
          <a:p>
            <a:pPr algn="ctr"/>
            <a:endParaRPr lang="en-US" sz="1400" b="1" u="sng" dirty="0">
              <a:solidFill>
                <a:schemeClr val="bg1"/>
              </a:solidFill>
            </a:endParaRPr>
          </a:p>
          <a:p>
            <a:r>
              <a:rPr lang="en-US" sz="1400" b="1" dirty="0">
                <a:solidFill>
                  <a:schemeClr val="bg1"/>
                </a:solidFill>
              </a:rPr>
              <a:t>The Open Web Application Security Project (OWASP) is an open source community dedicated to enabling organizations to develop, purchase, and maintain applications and APIs that can be trusted.  At OWASP, you'll find free and open:</a:t>
            </a:r>
          </a:p>
          <a:p>
            <a:r>
              <a:rPr lang="en-US" sz="1400" b="1" dirty="0">
                <a:solidFill>
                  <a:schemeClr val="bg1"/>
                </a:solidFill>
              </a:rPr>
              <a:t>• </a:t>
            </a:r>
            <a:r>
              <a:rPr lang="en-US" sz="1400" b="1" dirty="0">
                <a:solidFill>
                  <a:schemeClr val="bg1"/>
                </a:solidFill>
                <a:latin typeface="+mj-lt"/>
              </a:rPr>
              <a:t>Application security tools</a:t>
            </a:r>
          </a:p>
          <a:p>
            <a:r>
              <a:rPr lang="en-US" sz="1400" b="1" dirty="0">
                <a:solidFill>
                  <a:schemeClr val="bg1"/>
                </a:solidFill>
                <a:latin typeface="+mj-lt"/>
              </a:rPr>
              <a:t>• Complete books on application security testing, secure code development and review</a:t>
            </a:r>
          </a:p>
          <a:p>
            <a:r>
              <a:rPr lang="en-US" sz="1400" b="1" dirty="0">
                <a:solidFill>
                  <a:schemeClr val="bg1"/>
                </a:solidFill>
                <a:latin typeface="+mj-lt"/>
              </a:rPr>
              <a:t>• Presentations and videos</a:t>
            </a:r>
          </a:p>
          <a:p>
            <a:r>
              <a:rPr lang="en-US" sz="1400" b="1" dirty="0">
                <a:solidFill>
                  <a:schemeClr val="bg1"/>
                </a:solidFill>
                <a:latin typeface="+mj-lt"/>
              </a:rPr>
              <a:t>• Community Project Support</a:t>
            </a:r>
          </a:p>
          <a:p>
            <a:r>
              <a:rPr lang="en-US" sz="1400" b="1" dirty="0">
                <a:solidFill>
                  <a:schemeClr val="bg1"/>
                </a:solidFill>
                <a:latin typeface="+mj-lt"/>
              </a:rPr>
              <a:t>• Standard security controls, libraries and cheat sheets</a:t>
            </a:r>
          </a:p>
          <a:p>
            <a:r>
              <a:rPr lang="en-US" sz="1400" b="1" dirty="0">
                <a:solidFill>
                  <a:schemeClr val="bg1"/>
                </a:solidFill>
                <a:latin typeface="+mj-lt"/>
              </a:rPr>
              <a:t>• Extensive conferences worldwide</a:t>
            </a:r>
          </a:p>
          <a:p>
            <a:endParaRPr lang="en-US" sz="1400" b="1" dirty="0">
              <a:solidFill>
                <a:schemeClr val="bg1"/>
              </a:solidFill>
            </a:endParaRPr>
          </a:p>
          <a:p>
            <a:endParaRPr lang="en-US" sz="1400" b="1" dirty="0">
              <a:solidFill>
                <a:schemeClr val="bg1"/>
              </a:solidFill>
            </a:endParaRPr>
          </a:p>
          <a:p>
            <a:pPr algn="ctr"/>
            <a:r>
              <a:rPr lang="en-US" sz="2000" b="1" dirty="0">
                <a:solidFill>
                  <a:schemeClr val="bg1"/>
                </a:solidFill>
              </a:rPr>
              <a:t>www.OWASP.org</a:t>
            </a:r>
          </a:p>
        </p:txBody>
      </p:sp>
      <p:sp>
        <p:nvSpPr>
          <p:cNvPr id="13" name="TextBox 12"/>
          <p:cNvSpPr txBox="1"/>
          <p:nvPr/>
        </p:nvSpPr>
        <p:spPr>
          <a:xfrm>
            <a:off x="2951090" y="1657296"/>
            <a:ext cx="4960964" cy="5078313"/>
          </a:xfrm>
          <a:prstGeom prst="rect">
            <a:avLst/>
          </a:prstGeom>
          <a:noFill/>
        </p:spPr>
        <p:txBody>
          <a:bodyPr wrap="square" rtlCol="0">
            <a:spAutoFit/>
          </a:bodyPr>
          <a:lstStyle/>
          <a:p>
            <a:pPr algn="ctr"/>
            <a:r>
              <a:rPr lang="en-US" sz="1200" b="1" u="sng" dirty="0">
                <a:solidFill>
                  <a:schemeClr val="bg1"/>
                </a:solidFill>
              </a:rPr>
              <a:t>Projects</a:t>
            </a:r>
          </a:p>
          <a:p>
            <a:r>
              <a:rPr lang="en-US" sz="1200" b="1" dirty="0">
                <a:solidFill>
                  <a:schemeClr val="bg1"/>
                </a:solidFill>
              </a:rPr>
              <a:t>The OWASP Top 10 </a:t>
            </a:r>
          </a:p>
          <a:p>
            <a:pPr marL="171450" indent="-171450">
              <a:buFont typeface="Arial" panose="020B0604020202020204" pitchFamily="34" charset="0"/>
              <a:buChar char="•"/>
            </a:pPr>
            <a:r>
              <a:rPr lang="en-US" sz="1200" dirty="0">
                <a:solidFill>
                  <a:schemeClr val="bg1"/>
                </a:solidFill>
              </a:rPr>
              <a:t>Exposes the top vulnerabilities and their risks + fixes. Gathered from data of hundreds of organizations and over 100,000 real-world applications.</a:t>
            </a:r>
            <a:endParaRPr lang="en-US" sz="1200" b="1" u="sng" dirty="0">
              <a:solidFill>
                <a:schemeClr val="bg1"/>
              </a:solidFill>
            </a:endParaRPr>
          </a:p>
          <a:p>
            <a:r>
              <a:rPr lang="en-US" sz="1200" b="1" dirty="0">
                <a:solidFill>
                  <a:schemeClr val="bg1"/>
                </a:solidFill>
              </a:rPr>
              <a:t>Vulnerable Applications </a:t>
            </a:r>
          </a:p>
          <a:p>
            <a:pPr marL="171450" indent="-171450">
              <a:buFont typeface="Arial" panose="020B0604020202020204" pitchFamily="34" charset="0"/>
              <a:buChar char="•"/>
            </a:pPr>
            <a:r>
              <a:rPr lang="en-US" sz="1200" dirty="0">
                <a:solidFill>
                  <a:schemeClr val="bg1"/>
                </a:solidFill>
              </a:rPr>
              <a:t>Security Shepherd: Great app for understanding vulnerable web apps with  built-in optional CTF platform and lessons.</a:t>
            </a:r>
          </a:p>
          <a:p>
            <a:pPr marL="171450" indent="-171450">
              <a:buFont typeface="Arial" panose="020B0604020202020204" pitchFamily="34" charset="0"/>
              <a:buChar char="•"/>
            </a:pPr>
            <a:r>
              <a:rPr lang="en-US" sz="1200" dirty="0" err="1">
                <a:solidFill>
                  <a:schemeClr val="bg1"/>
                </a:solidFill>
              </a:rPr>
              <a:t>WebGoat</a:t>
            </a:r>
            <a:r>
              <a:rPr lang="en-US" sz="1200" dirty="0">
                <a:solidFill>
                  <a:schemeClr val="bg1"/>
                </a:solidFill>
              </a:rPr>
              <a:t>: OWASP classic JAVA vulnerable site with lessons, all solutions can be found in YouTube videos. </a:t>
            </a:r>
            <a:r>
              <a:rPr lang="en-US" sz="1200" dirty="0" err="1">
                <a:solidFill>
                  <a:schemeClr val="bg1"/>
                </a:solidFill>
              </a:rPr>
              <a:t>NodeGoat</a:t>
            </a:r>
            <a:r>
              <a:rPr lang="en-US" sz="1200" dirty="0">
                <a:solidFill>
                  <a:schemeClr val="bg1"/>
                </a:solidFill>
              </a:rPr>
              <a:t> also available for Node.js.</a:t>
            </a:r>
          </a:p>
          <a:p>
            <a:pPr marL="171450" indent="-171450">
              <a:buFont typeface="Arial" panose="020B0604020202020204" pitchFamily="34" charset="0"/>
              <a:buChar char="•"/>
            </a:pPr>
            <a:r>
              <a:rPr lang="en-US" sz="1200" dirty="0">
                <a:solidFill>
                  <a:schemeClr val="bg1"/>
                </a:solidFill>
              </a:rPr>
              <a:t>OWASP Juice Shop: Probably the most modern and sophisticated insecure web application. Written in Node.js, Express and Angular.</a:t>
            </a:r>
          </a:p>
          <a:p>
            <a:r>
              <a:rPr lang="en-US" sz="1200" b="1" dirty="0">
                <a:solidFill>
                  <a:schemeClr val="bg1"/>
                </a:solidFill>
              </a:rPr>
              <a:t>Pen testing tools to ‘hack’ my apps and test for vulnerabilities</a:t>
            </a:r>
          </a:p>
          <a:p>
            <a:pPr marL="171450" indent="-171450">
              <a:buFont typeface="Arial" panose="020B0604020202020204" pitchFamily="34" charset="0"/>
              <a:buChar char="•"/>
            </a:pPr>
            <a:r>
              <a:rPr lang="en-US" sz="1200" dirty="0">
                <a:solidFill>
                  <a:schemeClr val="bg1"/>
                </a:solidFill>
              </a:rPr>
              <a:t>OWASP ZAP</a:t>
            </a:r>
            <a:r>
              <a:rPr lang="en-US" sz="1200" b="1" i="1" dirty="0">
                <a:solidFill>
                  <a:schemeClr val="bg1"/>
                </a:solidFill>
              </a:rPr>
              <a:t>: </a:t>
            </a:r>
            <a:r>
              <a:rPr lang="en-US" sz="1200" dirty="0">
                <a:solidFill>
                  <a:schemeClr val="bg1"/>
                </a:solidFill>
              </a:rPr>
              <a:t>an attack proxy, crème de la crème tool for hacking your site.</a:t>
            </a:r>
          </a:p>
          <a:p>
            <a:pPr marL="171450" indent="-171450">
              <a:buFont typeface="Arial" panose="020B0604020202020204" pitchFamily="34" charset="0"/>
              <a:buChar char="•"/>
            </a:pPr>
            <a:r>
              <a:rPr lang="en-US" sz="1200" dirty="0">
                <a:solidFill>
                  <a:schemeClr val="bg1"/>
                </a:solidFill>
              </a:rPr>
              <a:t>OWTF: A complete pen testing, framework which includes test cases and it’s aligned with the latest security standards.</a:t>
            </a:r>
          </a:p>
          <a:p>
            <a:pPr marL="171450" indent="-171450">
              <a:buFont typeface="Arial" panose="020B0604020202020204" pitchFamily="34" charset="0"/>
              <a:buChar char="•"/>
            </a:pPr>
            <a:r>
              <a:rPr lang="en-US" sz="1200" dirty="0">
                <a:solidFill>
                  <a:schemeClr val="bg1"/>
                </a:solidFill>
              </a:rPr>
              <a:t>OWASP Amass: In-depth DNS Enumeration and Network Mapping.</a:t>
            </a:r>
          </a:p>
          <a:p>
            <a:r>
              <a:rPr lang="en-US" sz="1200" b="1" dirty="0">
                <a:solidFill>
                  <a:schemeClr val="bg1"/>
                </a:solidFill>
              </a:rPr>
              <a:t>Libraries to protect your Application</a:t>
            </a:r>
          </a:p>
          <a:p>
            <a:pPr marL="171450" indent="-171450">
              <a:buFont typeface="Arial" panose="020B0604020202020204" pitchFamily="34" charset="0"/>
              <a:buChar char="•"/>
            </a:pPr>
            <a:r>
              <a:rPr lang="en-US" sz="1200" dirty="0" err="1">
                <a:solidFill>
                  <a:schemeClr val="bg1"/>
                </a:solidFill>
              </a:rPr>
              <a:t>AppSensor</a:t>
            </a:r>
            <a:r>
              <a:rPr lang="en-US" sz="1200" dirty="0">
                <a:solidFill>
                  <a:schemeClr val="bg1"/>
                </a:solidFill>
              </a:rPr>
              <a:t>: Intrusion detection and automated response for your site.</a:t>
            </a:r>
          </a:p>
          <a:p>
            <a:pPr marL="171450" indent="-171450">
              <a:buFont typeface="Arial" panose="020B0604020202020204" pitchFamily="34" charset="0"/>
              <a:buChar char="•"/>
            </a:pPr>
            <a:r>
              <a:rPr lang="en-US" sz="1200" dirty="0">
                <a:solidFill>
                  <a:schemeClr val="bg1"/>
                </a:solidFill>
              </a:rPr>
              <a:t>OWASP HTML Sanitizer: JAVA lib which lets you include HTML authored by third-parties in your web application while protecting against XSS.</a:t>
            </a:r>
          </a:p>
          <a:p>
            <a:pPr marL="171450" indent="-171450">
              <a:buFont typeface="Arial" panose="020B0604020202020204" pitchFamily="34" charset="0"/>
              <a:buChar char="•"/>
            </a:pPr>
            <a:r>
              <a:rPr lang="en-US" sz="1200" dirty="0" err="1">
                <a:solidFill>
                  <a:schemeClr val="bg1"/>
                </a:solidFill>
              </a:rPr>
              <a:t>CRSFGuard</a:t>
            </a:r>
            <a:r>
              <a:rPr lang="en-US" sz="1200" dirty="0">
                <a:solidFill>
                  <a:schemeClr val="bg1"/>
                </a:solidFill>
              </a:rPr>
              <a:t>: Protect your site against CRSF attacks.</a:t>
            </a:r>
          </a:p>
          <a:p>
            <a:r>
              <a:rPr lang="en-US" sz="1200" b="1" dirty="0">
                <a:solidFill>
                  <a:schemeClr val="bg1"/>
                </a:solidFill>
              </a:rPr>
              <a:t>OWASP Guidelines and Static Analysis tools:</a:t>
            </a:r>
          </a:p>
          <a:p>
            <a:pPr marL="171450" indent="-171450">
              <a:buFont typeface="Arial" panose="020B0604020202020204" pitchFamily="34" charset="0"/>
              <a:buChar char="•"/>
            </a:pPr>
            <a:r>
              <a:rPr lang="en-US" sz="1200" dirty="0">
                <a:solidFill>
                  <a:schemeClr val="bg1"/>
                </a:solidFill>
              </a:rPr>
              <a:t>Code Review Guidelines: How to Check and review your code for common vulnerabilities.</a:t>
            </a:r>
          </a:p>
          <a:p>
            <a:pPr marL="171450" indent="-171450">
              <a:buFont typeface="Arial" panose="020B0604020202020204" pitchFamily="34" charset="0"/>
              <a:buChar char="•"/>
            </a:pPr>
            <a:r>
              <a:rPr lang="en-US" sz="1200" dirty="0">
                <a:solidFill>
                  <a:schemeClr val="bg1"/>
                </a:solidFill>
              </a:rPr>
              <a:t>O2 Platform: Strong Static Analysis tool which can also be a very powerful prototyping and fast-development tool for .NET</a:t>
            </a:r>
          </a:p>
        </p:txBody>
      </p:sp>
      <p:sp>
        <p:nvSpPr>
          <p:cNvPr id="14" name="TextBox 13"/>
          <p:cNvSpPr txBox="1"/>
          <p:nvPr/>
        </p:nvSpPr>
        <p:spPr>
          <a:xfrm>
            <a:off x="8025395" y="2212039"/>
            <a:ext cx="2314768" cy="2200602"/>
          </a:xfrm>
          <a:prstGeom prst="rect">
            <a:avLst/>
          </a:prstGeom>
          <a:noFill/>
        </p:spPr>
        <p:txBody>
          <a:bodyPr wrap="square" rtlCol="0">
            <a:spAutoFit/>
          </a:bodyPr>
          <a:lstStyle/>
          <a:p>
            <a:pPr algn="ctr"/>
            <a:r>
              <a:rPr lang="en-US" sz="1600" b="1" u="sng" dirty="0">
                <a:solidFill>
                  <a:schemeClr val="bg1"/>
                </a:solidFill>
              </a:rPr>
              <a:t>Chapters</a:t>
            </a:r>
          </a:p>
          <a:p>
            <a:r>
              <a:rPr lang="en-US" sz="1100" dirty="0">
                <a:solidFill>
                  <a:schemeClr val="bg1"/>
                </a:solidFill>
              </a:rPr>
              <a:t>Currently 221 Active Chapters Globally in the following regions:</a:t>
            </a:r>
          </a:p>
          <a:p>
            <a:pPr marL="171450" indent="-171450">
              <a:buFont typeface="Arial" panose="020B0604020202020204" pitchFamily="34" charset="0"/>
              <a:buChar char="•"/>
            </a:pPr>
            <a:r>
              <a:rPr lang="en-US" sz="1100" dirty="0">
                <a:solidFill>
                  <a:schemeClr val="bg1"/>
                </a:solidFill>
              </a:rPr>
              <a:t>USA - 67 Active Chapters</a:t>
            </a:r>
          </a:p>
          <a:p>
            <a:pPr marL="171450" indent="-171450">
              <a:buFont typeface="Arial" panose="020B0604020202020204" pitchFamily="34" charset="0"/>
              <a:buChar char="•"/>
            </a:pPr>
            <a:r>
              <a:rPr lang="en-US" sz="1100" dirty="0">
                <a:solidFill>
                  <a:schemeClr val="bg1"/>
                </a:solidFill>
              </a:rPr>
              <a:t>Canada - 6 Active Chapters</a:t>
            </a:r>
          </a:p>
          <a:p>
            <a:pPr marL="171450" indent="-171450">
              <a:buFont typeface="Arial" panose="020B0604020202020204" pitchFamily="34" charset="0"/>
              <a:buChar char="•"/>
            </a:pPr>
            <a:r>
              <a:rPr lang="en-US" sz="1100" dirty="0">
                <a:solidFill>
                  <a:schemeClr val="bg1"/>
                </a:solidFill>
              </a:rPr>
              <a:t>Caribbean - 2 Active Chapters</a:t>
            </a:r>
          </a:p>
          <a:p>
            <a:pPr marL="171450" indent="-171450">
              <a:buFont typeface="Arial" panose="020B0604020202020204" pitchFamily="34" charset="0"/>
              <a:buChar char="•"/>
            </a:pPr>
            <a:r>
              <a:rPr lang="en-US" sz="1100" dirty="0">
                <a:solidFill>
                  <a:schemeClr val="bg1"/>
                </a:solidFill>
              </a:rPr>
              <a:t>Latin America - 23 Active Chapters</a:t>
            </a:r>
          </a:p>
          <a:p>
            <a:pPr marL="171450" indent="-171450">
              <a:buFont typeface="Arial" panose="020B0604020202020204" pitchFamily="34" charset="0"/>
              <a:buChar char="•"/>
            </a:pPr>
            <a:r>
              <a:rPr lang="en-US" sz="1100" dirty="0">
                <a:solidFill>
                  <a:schemeClr val="bg1"/>
                </a:solidFill>
              </a:rPr>
              <a:t>Europe - 57 Active Chapters</a:t>
            </a:r>
          </a:p>
          <a:p>
            <a:pPr marL="171450" indent="-171450">
              <a:buFont typeface="Arial" panose="020B0604020202020204" pitchFamily="34" charset="0"/>
              <a:buChar char="•"/>
            </a:pPr>
            <a:r>
              <a:rPr lang="en-US" sz="1100" dirty="0">
                <a:solidFill>
                  <a:schemeClr val="bg1"/>
                </a:solidFill>
              </a:rPr>
              <a:t>Asia/Pacific - 28 Active Chapters</a:t>
            </a:r>
          </a:p>
          <a:p>
            <a:pPr marL="171450" indent="-171450">
              <a:buFont typeface="Arial" panose="020B0604020202020204" pitchFamily="34" charset="0"/>
              <a:buChar char="•"/>
            </a:pPr>
            <a:r>
              <a:rPr lang="en-US" sz="1100" dirty="0">
                <a:solidFill>
                  <a:schemeClr val="bg1"/>
                </a:solidFill>
              </a:rPr>
              <a:t>Middle East - 26 Active Chapters</a:t>
            </a:r>
          </a:p>
          <a:p>
            <a:pPr marL="171450" indent="-171450">
              <a:buFont typeface="Arial" panose="020B0604020202020204" pitchFamily="34" charset="0"/>
              <a:buChar char="•"/>
            </a:pPr>
            <a:r>
              <a:rPr lang="en-US" sz="1100" dirty="0">
                <a:solidFill>
                  <a:schemeClr val="bg1"/>
                </a:solidFill>
              </a:rPr>
              <a:t>Africa - 11 Active Chapters</a:t>
            </a:r>
          </a:p>
          <a:p>
            <a:pPr marL="171450" indent="-171450">
              <a:buFont typeface="Arial" panose="020B0604020202020204" pitchFamily="34" charset="0"/>
              <a:buChar char="•"/>
            </a:pPr>
            <a:r>
              <a:rPr lang="en-US" sz="1100" dirty="0">
                <a:solidFill>
                  <a:schemeClr val="bg1"/>
                </a:solidFill>
              </a:rPr>
              <a:t>Virtual - 1 Active Chapters</a:t>
            </a:r>
          </a:p>
        </p:txBody>
      </p:sp>
      <p:sp>
        <p:nvSpPr>
          <p:cNvPr id="15" name="TextBox 14"/>
          <p:cNvSpPr txBox="1"/>
          <p:nvPr/>
        </p:nvSpPr>
        <p:spPr>
          <a:xfrm>
            <a:off x="10457127" y="1540723"/>
            <a:ext cx="1441677" cy="3046988"/>
          </a:xfrm>
          <a:prstGeom prst="rect">
            <a:avLst/>
          </a:prstGeom>
          <a:noFill/>
        </p:spPr>
        <p:txBody>
          <a:bodyPr wrap="none" rtlCol="0">
            <a:spAutoFit/>
          </a:bodyPr>
          <a:lstStyle/>
          <a:p>
            <a:pPr algn="ctr"/>
            <a:r>
              <a:rPr lang="en-US" sz="1600" b="1" u="sng" dirty="0">
                <a:solidFill>
                  <a:schemeClr val="bg1"/>
                </a:solidFill>
              </a:rPr>
              <a:t>Main Chapters</a:t>
            </a:r>
          </a:p>
          <a:p>
            <a:pPr marL="228600" indent="-228600">
              <a:buFont typeface="+mj-lt"/>
              <a:buAutoNum type="arabicPeriod"/>
            </a:pPr>
            <a:r>
              <a:rPr lang="en-US" sz="1100" dirty="0">
                <a:solidFill>
                  <a:schemeClr val="bg1"/>
                </a:solidFill>
              </a:rPr>
              <a:t>Bay Area</a:t>
            </a:r>
          </a:p>
          <a:p>
            <a:pPr marL="228600" indent="-228600">
              <a:buFont typeface="+mj-lt"/>
              <a:buAutoNum type="arabicPeriod"/>
            </a:pPr>
            <a:r>
              <a:rPr lang="en-US" sz="1100" dirty="0">
                <a:solidFill>
                  <a:schemeClr val="bg1"/>
                </a:solidFill>
              </a:rPr>
              <a:t>Washington DC</a:t>
            </a:r>
          </a:p>
          <a:p>
            <a:pPr marL="228600" indent="-228600">
              <a:buFont typeface="+mj-lt"/>
              <a:buAutoNum type="arabicPeriod"/>
            </a:pPr>
            <a:r>
              <a:rPr lang="en-US" sz="1100" dirty="0">
                <a:solidFill>
                  <a:schemeClr val="bg1"/>
                </a:solidFill>
              </a:rPr>
              <a:t>Northern Virginia</a:t>
            </a:r>
          </a:p>
          <a:p>
            <a:pPr marL="228600" indent="-228600">
              <a:buFont typeface="+mj-lt"/>
              <a:buAutoNum type="arabicPeriod"/>
            </a:pPr>
            <a:r>
              <a:rPr lang="en-US" sz="1100" dirty="0">
                <a:solidFill>
                  <a:schemeClr val="bg1"/>
                </a:solidFill>
              </a:rPr>
              <a:t>Los Angeles</a:t>
            </a:r>
          </a:p>
          <a:p>
            <a:pPr marL="228600" indent="-228600">
              <a:buFont typeface="+mj-lt"/>
              <a:buAutoNum type="arabicPeriod"/>
            </a:pPr>
            <a:r>
              <a:rPr lang="en-US" sz="1100" dirty="0">
                <a:solidFill>
                  <a:schemeClr val="bg1"/>
                </a:solidFill>
              </a:rPr>
              <a:t>Germany</a:t>
            </a:r>
          </a:p>
          <a:p>
            <a:pPr marL="228600" indent="-228600">
              <a:buFont typeface="+mj-lt"/>
              <a:buAutoNum type="arabicPeriod"/>
            </a:pPr>
            <a:r>
              <a:rPr lang="en-US" sz="1100" dirty="0">
                <a:solidFill>
                  <a:schemeClr val="bg1"/>
                </a:solidFill>
              </a:rPr>
              <a:t>Orange County</a:t>
            </a:r>
          </a:p>
          <a:p>
            <a:pPr marL="228600" indent="-228600">
              <a:buFont typeface="+mj-lt"/>
              <a:buAutoNum type="arabicPeriod"/>
            </a:pPr>
            <a:r>
              <a:rPr lang="en-US" sz="1100" dirty="0">
                <a:solidFill>
                  <a:schemeClr val="bg1"/>
                </a:solidFill>
              </a:rPr>
              <a:t>Denver</a:t>
            </a:r>
          </a:p>
          <a:p>
            <a:pPr marL="228600" indent="-228600">
              <a:buFont typeface="+mj-lt"/>
              <a:buAutoNum type="arabicPeriod"/>
            </a:pPr>
            <a:r>
              <a:rPr lang="en-US" sz="1100" dirty="0">
                <a:solidFill>
                  <a:schemeClr val="bg1"/>
                </a:solidFill>
              </a:rPr>
              <a:t>San Diego</a:t>
            </a:r>
          </a:p>
          <a:p>
            <a:pPr marL="228600" indent="-228600">
              <a:buFont typeface="+mj-lt"/>
              <a:buAutoNum type="arabicPeriod"/>
            </a:pPr>
            <a:r>
              <a:rPr lang="en-US" sz="1100" dirty="0">
                <a:solidFill>
                  <a:schemeClr val="bg1"/>
                </a:solidFill>
              </a:rPr>
              <a:t>London</a:t>
            </a:r>
          </a:p>
          <a:p>
            <a:pPr marL="228600" indent="-228600">
              <a:buFont typeface="+mj-lt"/>
              <a:buAutoNum type="arabicPeriod"/>
            </a:pPr>
            <a:r>
              <a:rPr lang="en-US" sz="1100" dirty="0">
                <a:solidFill>
                  <a:schemeClr val="bg1"/>
                </a:solidFill>
              </a:rPr>
              <a:t>Japan</a:t>
            </a:r>
          </a:p>
          <a:p>
            <a:pPr marL="228600" indent="-228600">
              <a:buFont typeface="+mj-lt"/>
              <a:buAutoNum type="arabicPeriod"/>
            </a:pPr>
            <a:r>
              <a:rPr lang="en-US" sz="1100" dirty="0">
                <a:solidFill>
                  <a:schemeClr val="bg1"/>
                </a:solidFill>
              </a:rPr>
              <a:t>New Zealand</a:t>
            </a:r>
          </a:p>
          <a:p>
            <a:pPr marL="228600" indent="-228600">
              <a:buFont typeface="+mj-lt"/>
              <a:buAutoNum type="arabicPeriod"/>
            </a:pPr>
            <a:r>
              <a:rPr lang="en-US" sz="1100" dirty="0">
                <a:solidFill>
                  <a:schemeClr val="bg1"/>
                </a:solidFill>
              </a:rPr>
              <a:t>Austin</a:t>
            </a:r>
          </a:p>
          <a:p>
            <a:pPr marL="228600" indent="-228600">
              <a:buFont typeface="+mj-lt"/>
              <a:buAutoNum type="arabicPeriod"/>
            </a:pPr>
            <a:r>
              <a:rPr lang="en-US" sz="1100" dirty="0">
                <a:solidFill>
                  <a:schemeClr val="bg1"/>
                </a:solidFill>
              </a:rPr>
              <a:t>Stockholm</a:t>
            </a:r>
          </a:p>
          <a:p>
            <a:pPr marL="228600" indent="-228600">
              <a:buFont typeface="+mj-lt"/>
              <a:buAutoNum type="arabicPeriod"/>
            </a:pPr>
            <a:r>
              <a:rPr lang="en-US" sz="1100" dirty="0">
                <a:solidFill>
                  <a:schemeClr val="bg1"/>
                </a:solidFill>
              </a:rPr>
              <a:t>Poland</a:t>
            </a:r>
          </a:p>
          <a:p>
            <a:pPr marL="228600" indent="-228600">
              <a:buFont typeface="+mj-lt"/>
              <a:buAutoNum type="arabicPeriod"/>
            </a:pPr>
            <a:r>
              <a:rPr lang="en-US" sz="1100" dirty="0">
                <a:solidFill>
                  <a:schemeClr val="bg1"/>
                </a:solidFill>
              </a:rPr>
              <a:t>Israel</a:t>
            </a:r>
          </a:p>
          <a:p>
            <a:pPr marL="228600" indent="-228600">
              <a:buFont typeface="+mj-lt"/>
              <a:buAutoNum type="arabicPeriod"/>
            </a:pPr>
            <a:r>
              <a:rPr lang="en-US" sz="1100" dirty="0">
                <a:solidFill>
                  <a:schemeClr val="bg1"/>
                </a:solidFill>
              </a:rPr>
              <a:t>Montreal</a:t>
            </a:r>
          </a:p>
        </p:txBody>
      </p:sp>
      <p:sp>
        <p:nvSpPr>
          <p:cNvPr id="17" name="TextBox 16"/>
          <p:cNvSpPr txBox="1"/>
          <p:nvPr/>
        </p:nvSpPr>
        <p:spPr>
          <a:xfrm>
            <a:off x="8155937" y="4663196"/>
            <a:ext cx="3632469" cy="369332"/>
          </a:xfrm>
          <a:prstGeom prst="rect">
            <a:avLst/>
          </a:prstGeom>
          <a:noFill/>
        </p:spPr>
        <p:txBody>
          <a:bodyPr wrap="none" rtlCol="0">
            <a:spAutoFit/>
          </a:bodyPr>
          <a:lstStyle/>
          <a:p>
            <a:r>
              <a:rPr lang="en-US" b="1" dirty="0">
                <a:solidFill>
                  <a:schemeClr val="bg1"/>
                </a:solidFill>
              </a:rPr>
              <a:t>Upcoming Training and Conference: </a:t>
            </a:r>
          </a:p>
        </p:txBody>
      </p:sp>
      <p:sp>
        <p:nvSpPr>
          <p:cNvPr id="12" name="TextBox 11"/>
          <p:cNvSpPr txBox="1"/>
          <p:nvPr/>
        </p:nvSpPr>
        <p:spPr>
          <a:xfrm>
            <a:off x="2994396" y="230882"/>
            <a:ext cx="6734295" cy="1554272"/>
          </a:xfrm>
          <a:prstGeom prst="rect">
            <a:avLst/>
          </a:prstGeom>
          <a:noFill/>
        </p:spPr>
        <p:txBody>
          <a:bodyPr wrap="square" rtlCol="0">
            <a:spAutoFit/>
          </a:bodyPr>
          <a:lstStyle/>
          <a:p>
            <a:r>
              <a:rPr lang="en-US" sz="1400" b="1" u="sng" dirty="0">
                <a:solidFill>
                  <a:schemeClr val="bg1"/>
                </a:solidFill>
              </a:rPr>
              <a:t>OWASP CORE VALUES</a:t>
            </a:r>
            <a:endParaRPr lang="en-US" sz="1400" u="sng" dirty="0">
              <a:solidFill>
                <a:schemeClr val="accent1">
                  <a:lumMod val="60000"/>
                  <a:lumOff val="40000"/>
                </a:schemeClr>
              </a:solidFill>
              <a:cs typeface="Arial" panose="020B0604020202020204" pitchFamily="34" charset="0"/>
            </a:endParaRPr>
          </a:p>
          <a:p>
            <a:r>
              <a:rPr lang="en-US" sz="1400" b="1" dirty="0">
                <a:solidFill>
                  <a:schemeClr val="bg1"/>
                </a:solidFill>
                <a:cs typeface="Arial" panose="020B0604020202020204" pitchFamily="34" charset="0"/>
              </a:rPr>
              <a:t>OPEN:</a:t>
            </a:r>
            <a:r>
              <a:rPr lang="en-US" sz="1400" dirty="0">
                <a:solidFill>
                  <a:schemeClr val="bg1"/>
                </a:solidFill>
                <a:cs typeface="Arial" panose="020B0604020202020204" pitchFamily="34" charset="0"/>
              </a:rPr>
              <a:t> Everything at OWASP is radically transparent from our finances to our code.</a:t>
            </a:r>
          </a:p>
          <a:p>
            <a:r>
              <a:rPr lang="en-US" sz="1400" b="1" dirty="0">
                <a:solidFill>
                  <a:schemeClr val="bg1"/>
                </a:solidFill>
                <a:cs typeface="Arial" panose="020B0604020202020204" pitchFamily="34" charset="0"/>
              </a:rPr>
              <a:t>INNOVATION:</a:t>
            </a:r>
            <a:r>
              <a:rPr lang="en-US" sz="1400" dirty="0">
                <a:solidFill>
                  <a:schemeClr val="bg1"/>
                </a:solidFill>
                <a:cs typeface="Arial" panose="020B0604020202020204" pitchFamily="34" charset="0"/>
              </a:rPr>
              <a:t> OWASP encourages and supports innovation and</a:t>
            </a:r>
            <a:br>
              <a:rPr lang="en-US" sz="1400" dirty="0">
                <a:solidFill>
                  <a:schemeClr val="bg1"/>
                </a:solidFill>
                <a:cs typeface="Arial" panose="020B0604020202020204" pitchFamily="34" charset="0"/>
              </a:rPr>
            </a:br>
            <a:r>
              <a:rPr lang="en-US" sz="1400" dirty="0">
                <a:solidFill>
                  <a:schemeClr val="bg1"/>
                </a:solidFill>
                <a:cs typeface="Arial" panose="020B0604020202020204" pitchFamily="34" charset="0"/>
              </a:rPr>
              <a:t>                           experiments for solutions to software security challenges.</a:t>
            </a:r>
          </a:p>
          <a:p>
            <a:r>
              <a:rPr lang="en-US" sz="1400" b="1" dirty="0">
                <a:solidFill>
                  <a:schemeClr val="bg1"/>
                </a:solidFill>
                <a:cs typeface="Arial" panose="020B0604020202020204" pitchFamily="34" charset="0"/>
              </a:rPr>
              <a:t>GLOBAL:</a:t>
            </a:r>
            <a:r>
              <a:rPr lang="en-US" sz="1400" dirty="0">
                <a:solidFill>
                  <a:schemeClr val="bg1"/>
                </a:solidFill>
                <a:cs typeface="Arial" panose="020B0604020202020204" pitchFamily="34" charset="0"/>
              </a:rPr>
              <a:t> Anyone around the world is encouraged to participate in the OWASP community.</a:t>
            </a:r>
          </a:p>
          <a:p>
            <a:r>
              <a:rPr lang="en-US" sz="1400" b="1" dirty="0">
                <a:solidFill>
                  <a:schemeClr val="bg1"/>
                </a:solidFill>
                <a:cs typeface="Arial" panose="020B0604020202020204" pitchFamily="34" charset="0"/>
              </a:rPr>
              <a:t>INTEGRITY:</a:t>
            </a:r>
            <a:r>
              <a:rPr lang="en-US" sz="1400" dirty="0">
                <a:solidFill>
                  <a:schemeClr val="bg1"/>
                </a:solidFill>
                <a:cs typeface="Arial" panose="020B0604020202020204" pitchFamily="34" charset="0"/>
              </a:rPr>
              <a:t> OWASP is an honest, truthful, vendor neutral and global community.</a:t>
            </a:r>
          </a:p>
          <a:p>
            <a:endParaRPr lang="en-US" sz="1100" b="1" dirty="0"/>
          </a:p>
        </p:txBody>
      </p:sp>
      <p:pic>
        <p:nvPicPr>
          <p:cNvPr id="10" name="Content Placeholder 9">
            <a:extLst>
              <a:ext uri="{FF2B5EF4-FFF2-40B4-BE49-F238E27FC236}">
                <a16:creationId xmlns:a16="http://schemas.microsoft.com/office/drawing/2014/main" id="{BFD7079E-773C-40FC-A840-937612265B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902009">
            <a:off x="11083972" y="359626"/>
            <a:ext cx="957078" cy="998574"/>
          </a:xfrm>
        </p:spPr>
      </p:pic>
      <p:pic>
        <p:nvPicPr>
          <p:cNvPr id="18" name="Picture 17">
            <a:extLst>
              <a:ext uri="{FF2B5EF4-FFF2-40B4-BE49-F238E27FC236}">
                <a16:creationId xmlns:a16="http://schemas.microsoft.com/office/drawing/2014/main" id="{B22657A4-0609-4B2C-B6BC-9DB912662ADC}"/>
              </a:ext>
            </a:extLst>
          </p:cNvPr>
          <p:cNvPicPr>
            <a:picLocks noChangeAspect="1"/>
          </p:cNvPicPr>
          <p:nvPr/>
        </p:nvPicPr>
        <p:blipFill>
          <a:blip r:embed="rId3"/>
          <a:stretch>
            <a:fillRect/>
          </a:stretch>
        </p:blipFill>
        <p:spPr>
          <a:xfrm>
            <a:off x="8510938" y="5009159"/>
            <a:ext cx="2875329" cy="1682193"/>
          </a:xfrm>
          <a:prstGeom prst="rect">
            <a:avLst/>
          </a:prstGeom>
        </p:spPr>
      </p:pic>
      <p:sp>
        <p:nvSpPr>
          <p:cNvPr id="2" name="Rectangle 1">
            <a:extLst>
              <a:ext uri="{FF2B5EF4-FFF2-40B4-BE49-F238E27FC236}">
                <a16:creationId xmlns:a16="http://schemas.microsoft.com/office/drawing/2014/main" id="{DF760D7F-96BF-4C40-9D8C-3C7E803235C3}"/>
              </a:ext>
            </a:extLst>
          </p:cNvPr>
          <p:cNvSpPr/>
          <p:nvPr/>
        </p:nvSpPr>
        <p:spPr>
          <a:xfrm rot="766597">
            <a:off x="9354246" y="319002"/>
            <a:ext cx="1848648" cy="584775"/>
          </a:xfrm>
          <a:prstGeom prst="rect">
            <a:avLst/>
          </a:prstGeom>
        </p:spPr>
        <p:txBody>
          <a:bodyPr wrap="none">
            <a:spAutoFit/>
          </a:bodyPr>
          <a:lstStyle/>
          <a:p>
            <a:r>
              <a:rPr lang="en-US" sz="1600" dirty="0">
                <a:solidFill>
                  <a:schemeClr val="bg1"/>
                </a:solidFill>
                <a:cs typeface="Arial" panose="020B0604020202020204" pitchFamily="34" charset="0"/>
              </a:rPr>
              <a:t>Join the community</a:t>
            </a:r>
          </a:p>
          <a:p>
            <a:r>
              <a:rPr lang="en-US" sz="1600" dirty="0">
                <a:solidFill>
                  <a:schemeClr val="bg1"/>
                </a:solidFill>
                <a:cs typeface="Arial" panose="020B0604020202020204" pitchFamily="34" charset="0"/>
              </a:rPr>
              <a:t>at </a:t>
            </a:r>
            <a:r>
              <a:rPr lang="en-US" sz="1600" dirty="0">
                <a:solidFill>
                  <a:schemeClr val="accent1">
                    <a:lumMod val="60000"/>
                    <a:lumOff val="40000"/>
                  </a:schemeClr>
                </a:solidFill>
                <a:cs typeface="Arial" panose="020B0604020202020204" pitchFamily="34" charset="0"/>
                <a:hlinkClick r:id="rId4">
                  <a:extLst>
                    <a:ext uri="{A12FA001-AC4F-418D-AE19-62706E023703}">
                      <ahyp:hlinkClr xmlns:ahyp="http://schemas.microsoft.com/office/drawing/2018/hyperlinkcolor" val="tx"/>
                    </a:ext>
                  </a:extLst>
                </a:hlinkClick>
              </a:rPr>
              <a:t>www.OWASP.org</a:t>
            </a:r>
            <a:r>
              <a:rPr lang="en-US" sz="1600" dirty="0">
                <a:solidFill>
                  <a:schemeClr val="accent1">
                    <a:lumMod val="60000"/>
                    <a:lumOff val="40000"/>
                  </a:schemeClr>
                </a:solidFill>
                <a:cs typeface="Arial" panose="020B0604020202020204" pitchFamily="34" charset="0"/>
              </a:rPr>
              <a:t> </a:t>
            </a:r>
            <a:endParaRPr lang="en-US" sz="1600" dirty="0"/>
          </a:p>
        </p:txBody>
      </p:sp>
      <p:pic>
        <p:nvPicPr>
          <p:cNvPr id="5" name="Picture 4">
            <a:extLst>
              <a:ext uri="{FF2B5EF4-FFF2-40B4-BE49-F238E27FC236}">
                <a16:creationId xmlns:a16="http://schemas.microsoft.com/office/drawing/2014/main" id="{D227DFD7-9DC3-4CBE-982B-D3662E2AAD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6" y="214380"/>
            <a:ext cx="3005517" cy="933699"/>
          </a:xfrm>
          <a:prstGeom prst="rect">
            <a:avLst/>
          </a:prstGeom>
        </p:spPr>
      </p:pic>
    </p:spTree>
    <p:extLst>
      <p:ext uri="{BB962C8B-B14F-4D97-AF65-F5344CB8AC3E}">
        <p14:creationId xmlns:p14="http://schemas.microsoft.com/office/powerpoint/2010/main" val="141760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442</Words>
  <Application>Microsoft Office PowerPoint</Application>
  <PresentationFormat>Widescreen</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dc:creator>
  <cp:lastModifiedBy>LC</cp:lastModifiedBy>
  <cp:revision>25</cp:revision>
  <dcterms:created xsi:type="dcterms:W3CDTF">2018-08-02T15:01:40Z</dcterms:created>
  <dcterms:modified xsi:type="dcterms:W3CDTF">2019-06-29T07:24:05Z</dcterms:modified>
</cp:coreProperties>
</file>