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34"/>
  </p:notesMasterIdLst>
  <p:sldIdLst>
    <p:sldId id="256" r:id="rId2"/>
    <p:sldId id="986" r:id="rId3"/>
    <p:sldId id="1318" r:id="rId4"/>
    <p:sldId id="987" r:id="rId5"/>
    <p:sldId id="1320" r:id="rId6"/>
    <p:sldId id="988" r:id="rId7"/>
    <p:sldId id="1319" r:id="rId8"/>
    <p:sldId id="1317" r:id="rId9"/>
    <p:sldId id="1321" r:id="rId10"/>
    <p:sldId id="1322" r:id="rId11"/>
    <p:sldId id="1323" r:id="rId12"/>
    <p:sldId id="1324" r:id="rId13"/>
    <p:sldId id="992" r:id="rId14"/>
    <p:sldId id="1298" r:id="rId15"/>
    <p:sldId id="1299" r:id="rId16"/>
    <p:sldId id="1300" r:id="rId17"/>
    <p:sldId id="1301" r:id="rId18"/>
    <p:sldId id="1302" r:id="rId19"/>
    <p:sldId id="1303" r:id="rId20"/>
    <p:sldId id="1304" r:id="rId21"/>
    <p:sldId id="1305" r:id="rId22"/>
    <p:sldId id="1315" r:id="rId23"/>
    <p:sldId id="990" r:id="rId24"/>
    <p:sldId id="1316" r:id="rId25"/>
    <p:sldId id="1288" r:id="rId26"/>
    <p:sldId id="1309" r:id="rId27"/>
    <p:sldId id="1310" r:id="rId28"/>
    <p:sldId id="1311" r:id="rId29"/>
    <p:sldId id="1313" r:id="rId30"/>
    <p:sldId id="1312" r:id="rId31"/>
    <p:sldId id="1314"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976E456-830E-3E46-9F12-CD123BC5FECB}">
          <p14:sldIdLst>
            <p14:sldId id="256"/>
          </p14:sldIdLst>
        </p14:section>
        <p14:section name="Lifecycle of Prompt Building for AI Coding for Security" id="{5B15D087-DA8E-B745-8FE7-E198ADD8584F}">
          <p14:sldIdLst>
            <p14:sldId id="986"/>
            <p14:sldId id="1318"/>
            <p14:sldId id="987"/>
            <p14:sldId id="1320"/>
            <p14:sldId id="988"/>
            <p14:sldId id="1319"/>
            <p14:sldId id="1317"/>
            <p14:sldId id="1321"/>
            <p14:sldId id="1322"/>
            <p14:sldId id="1323"/>
            <p14:sldId id="1324"/>
          </p14:sldIdLst>
        </p14:section>
        <p14:section name="AI Code Generation Best Practices" id="{54CE94C2-C3B0-3C45-B750-D0EBD1A19912}">
          <p14:sldIdLst>
            <p14:sldId id="992"/>
            <p14:sldId id="1298"/>
            <p14:sldId id="1299"/>
            <p14:sldId id="1300"/>
            <p14:sldId id="1301"/>
            <p14:sldId id="1302"/>
            <p14:sldId id="1303"/>
            <p14:sldId id="1304"/>
            <p14:sldId id="1305"/>
          </p14:sldIdLst>
        </p14:section>
        <p14:section name="Reliability Metrics" id="{DD1E864F-1137-1043-99D6-735093F554F3}">
          <p14:sldIdLst>
            <p14:sldId id="1315"/>
            <p14:sldId id="990"/>
            <p14:sldId id="1316"/>
            <p14:sldId id="1288"/>
          </p14:sldIdLst>
        </p14:section>
        <p14:section name="React Demo" id="{CEEF8289-9BDC-464D-A679-427CAA3EDF31}">
          <p14:sldIdLst>
            <p14:sldId id="1309"/>
            <p14:sldId id="1310"/>
            <p14:sldId id="1311"/>
            <p14:sldId id="1313"/>
            <p14:sldId id="1312"/>
            <p14:sldId id="1314"/>
          </p14:sldIdLst>
        </p14:section>
        <p14:section name="Conclusion" id="{C2045127-8B56-2542-B259-358D02A6AA68}">
          <p14:sldIdLst>
            <p14:sldId id="277"/>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79"/>
    <p:restoredTop sz="56549"/>
  </p:normalViewPr>
  <p:slideViewPr>
    <p:cSldViewPr snapToGrid="0" snapToObjects="1" showGuides="1">
      <p:cViewPr varScale="1">
        <p:scale>
          <a:sx n="66" d="100"/>
          <a:sy n="66" d="100"/>
        </p:scale>
        <p:origin x="1624" y="192"/>
      </p:cViewPr>
      <p:guideLst>
        <p:guide orient="horz" pos="2160"/>
        <p:guide pos="3840"/>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3162D-F808-4DA5-8BE4-5640642BFBA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384221-CD78-4ABD-A47F-612F2CCC9A04}">
      <dgm:prSet/>
      <dgm:spPr/>
      <dgm:t>
        <a:bodyPr/>
        <a:lstStyle/>
        <a:p>
          <a:pPr>
            <a:lnSpc>
              <a:spcPct val="100000"/>
            </a:lnSpc>
          </a:pPr>
          <a:r>
            <a:rPr lang="en-US" b="1"/>
            <a:t>AI Models Often Generate Insecure Code</a:t>
          </a:r>
          <a:endParaRPr lang="en-US"/>
        </a:p>
      </dgm:t>
    </dgm:pt>
    <dgm:pt modelId="{20BAA45B-4D2D-4BE0-8559-E49CE57E3959}" type="parTrans" cxnId="{7D9CB605-7D3C-4062-8F5E-385B037A6B88}">
      <dgm:prSet/>
      <dgm:spPr/>
      <dgm:t>
        <a:bodyPr/>
        <a:lstStyle/>
        <a:p>
          <a:endParaRPr lang="en-US"/>
        </a:p>
      </dgm:t>
    </dgm:pt>
    <dgm:pt modelId="{C4D21058-2F1D-4DBA-A51E-3C9E42D651CB}" type="sibTrans" cxnId="{7D9CB605-7D3C-4062-8F5E-385B037A6B88}">
      <dgm:prSet/>
      <dgm:spPr/>
      <dgm:t>
        <a:bodyPr/>
        <a:lstStyle/>
        <a:p>
          <a:pPr>
            <a:lnSpc>
              <a:spcPct val="100000"/>
            </a:lnSpc>
          </a:pPr>
          <a:endParaRPr lang="en-US"/>
        </a:p>
      </dgm:t>
    </dgm:pt>
    <dgm:pt modelId="{9FF7AEEA-D6CD-4B0B-BCD0-EEB778086F37}">
      <dgm:prSet/>
      <dgm:spPr/>
      <dgm:t>
        <a:bodyPr/>
        <a:lstStyle/>
        <a:p>
          <a:pPr>
            <a:lnSpc>
              <a:spcPct val="100000"/>
            </a:lnSpc>
          </a:pPr>
          <a:r>
            <a:rPr lang="en-US" b="1"/>
            <a:t>AI-Generated Code Contains Security Vulnerabilities</a:t>
          </a:r>
          <a:endParaRPr lang="en-US"/>
        </a:p>
      </dgm:t>
    </dgm:pt>
    <dgm:pt modelId="{F931924F-8915-404C-A8F3-35B875E9605A}" type="parTrans" cxnId="{782EF5FD-E249-4EB1-99D0-035D3555B081}">
      <dgm:prSet/>
      <dgm:spPr/>
      <dgm:t>
        <a:bodyPr/>
        <a:lstStyle/>
        <a:p>
          <a:endParaRPr lang="en-US"/>
        </a:p>
      </dgm:t>
    </dgm:pt>
    <dgm:pt modelId="{65D75753-0251-4892-8A9F-3B3A39194155}" type="sibTrans" cxnId="{782EF5FD-E249-4EB1-99D0-035D3555B081}">
      <dgm:prSet/>
      <dgm:spPr/>
      <dgm:t>
        <a:bodyPr/>
        <a:lstStyle/>
        <a:p>
          <a:pPr>
            <a:lnSpc>
              <a:spcPct val="100000"/>
            </a:lnSpc>
          </a:pPr>
          <a:endParaRPr lang="en-US"/>
        </a:p>
      </dgm:t>
    </dgm:pt>
    <dgm:pt modelId="{15A4B764-D1C9-4A3A-8499-F854C12AA484}">
      <dgm:prSet/>
      <dgm:spPr/>
      <dgm:t>
        <a:bodyPr/>
        <a:lstStyle/>
        <a:p>
          <a:pPr>
            <a:lnSpc>
              <a:spcPct val="100000"/>
            </a:lnSpc>
          </a:pPr>
          <a:r>
            <a:rPr lang="en-US" b="1"/>
            <a:t>Lack of Built-In Security Awareness in AI</a:t>
          </a:r>
          <a:endParaRPr lang="en-US"/>
        </a:p>
      </dgm:t>
    </dgm:pt>
    <dgm:pt modelId="{AD88D559-1ADC-45D7-BF1C-7555DCE4FBED}" type="parTrans" cxnId="{E70AA9C8-596E-49BA-A568-14D35C246D51}">
      <dgm:prSet/>
      <dgm:spPr/>
      <dgm:t>
        <a:bodyPr/>
        <a:lstStyle/>
        <a:p>
          <a:endParaRPr lang="en-US"/>
        </a:p>
      </dgm:t>
    </dgm:pt>
    <dgm:pt modelId="{CD6BBAC4-F070-4A03-BE02-E193FADFCFDB}" type="sibTrans" cxnId="{E70AA9C8-596E-49BA-A568-14D35C246D51}">
      <dgm:prSet/>
      <dgm:spPr/>
      <dgm:t>
        <a:bodyPr/>
        <a:lstStyle/>
        <a:p>
          <a:pPr>
            <a:lnSpc>
              <a:spcPct val="100000"/>
            </a:lnSpc>
          </a:pPr>
          <a:endParaRPr lang="en-US"/>
        </a:p>
      </dgm:t>
    </dgm:pt>
    <dgm:pt modelId="{CC9E3911-7BD4-449B-83EF-250C7F10915D}">
      <dgm:prSet/>
      <dgm:spPr/>
      <dgm:t>
        <a:bodyPr/>
        <a:lstStyle/>
        <a:p>
          <a:pPr>
            <a:lnSpc>
              <a:spcPct val="100000"/>
            </a:lnSpc>
          </a:pPr>
          <a:r>
            <a:rPr lang="en-US" b="1"/>
            <a:t>Over-Reliance on Raw AI Prompts</a:t>
          </a:r>
          <a:endParaRPr lang="en-US"/>
        </a:p>
      </dgm:t>
    </dgm:pt>
    <dgm:pt modelId="{221BF375-148F-437B-BB0D-489B67353685}" type="parTrans" cxnId="{B5A6438D-662E-4AA1-B751-76CA58954DA6}">
      <dgm:prSet/>
      <dgm:spPr/>
      <dgm:t>
        <a:bodyPr/>
        <a:lstStyle/>
        <a:p>
          <a:endParaRPr lang="en-US"/>
        </a:p>
      </dgm:t>
    </dgm:pt>
    <dgm:pt modelId="{1319EBC1-9112-4A26-8846-1DB2336029B4}" type="sibTrans" cxnId="{B5A6438D-662E-4AA1-B751-76CA58954DA6}">
      <dgm:prSet/>
      <dgm:spPr/>
      <dgm:t>
        <a:bodyPr/>
        <a:lstStyle/>
        <a:p>
          <a:endParaRPr lang="en-US"/>
        </a:p>
      </dgm:t>
    </dgm:pt>
    <dgm:pt modelId="{2EF033F5-FA87-4A24-86B5-446022F33846}" type="pres">
      <dgm:prSet presAssocID="{EC13162D-F808-4DA5-8BE4-5640642BFBAE}" presName="root" presStyleCnt="0">
        <dgm:presLayoutVars>
          <dgm:dir/>
          <dgm:resizeHandles val="exact"/>
        </dgm:presLayoutVars>
      </dgm:prSet>
      <dgm:spPr/>
    </dgm:pt>
    <dgm:pt modelId="{B356E733-D128-41DF-923E-B734E92AE552}" type="pres">
      <dgm:prSet presAssocID="{EC13162D-F808-4DA5-8BE4-5640642BFBAE}" presName="container" presStyleCnt="0">
        <dgm:presLayoutVars>
          <dgm:dir/>
          <dgm:resizeHandles val="exact"/>
        </dgm:presLayoutVars>
      </dgm:prSet>
      <dgm:spPr/>
    </dgm:pt>
    <dgm:pt modelId="{794F55C0-2DB1-4C1B-A21E-9DC195AED620}" type="pres">
      <dgm:prSet presAssocID="{77384221-CD78-4ABD-A47F-612F2CCC9A04}" presName="compNode" presStyleCnt="0"/>
      <dgm:spPr/>
    </dgm:pt>
    <dgm:pt modelId="{91150F62-CD4B-4799-A023-F39C20737B86}" type="pres">
      <dgm:prSet presAssocID="{77384221-CD78-4ABD-A47F-612F2CCC9A04}" presName="iconBgRect" presStyleLbl="bgShp" presStyleIdx="0" presStyleCnt="4"/>
      <dgm:spPr/>
    </dgm:pt>
    <dgm:pt modelId="{1EC5950E-24EF-461D-B52C-019186B850AC}" type="pres">
      <dgm:prSet presAssocID="{77384221-CD78-4ABD-A47F-612F2CCC9A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35CE978-61A2-4EBF-99AA-8218061B220B}" type="pres">
      <dgm:prSet presAssocID="{77384221-CD78-4ABD-A47F-612F2CCC9A04}" presName="spaceRect" presStyleCnt="0"/>
      <dgm:spPr/>
    </dgm:pt>
    <dgm:pt modelId="{B8F1D4CE-0CBA-469F-A0CF-E279A771EA45}" type="pres">
      <dgm:prSet presAssocID="{77384221-CD78-4ABD-A47F-612F2CCC9A04}" presName="textRect" presStyleLbl="revTx" presStyleIdx="0" presStyleCnt="4">
        <dgm:presLayoutVars>
          <dgm:chMax val="1"/>
          <dgm:chPref val="1"/>
        </dgm:presLayoutVars>
      </dgm:prSet>
      <dgm:spPr/>
    </dgm:pt>
    <dgm:pt modelId="{0077B8F4-97B3-478B-9F9F-8649D08E11BF}" type="pres">
      <dgm:prSet presAssocID="{C4D21058-2F1D-4DBA-A51E-3C9E42D651CB}" presName="sibTrans" presStyleLbl="sibTrans2D1" presStyleIdx="0" presStyleCnt="0"/>
      <dgm:spPr/>
    </dgm:pt>
    <dgm:pt modelId="{ABC7206E-22BB-4360-B663-8F7BD1DA9D96}" type="pres">
      <dgm:prSet presAssocID="{9FF7AEEA-D6CD-4B0B-BCD0-EEB778086F37}" presName="compNode" presStyleCnt="0"/>
      <dgm:spPr/>
    </dgm:pt>
    <dgm:pt modelId="{93CAEB06-DE27-4C07-957E-0CADD02725AF}" type="pres">
      <dgm:prSet presAssocID="{9FF7AEEA-D6CD-4B0B-BCD0-EEB778086F37}" presName="iconBgRect" presStyleLbl="bgShp" presStyleIdx="1" presStyleCnt="4"/>
      <dgm:spPr/>
    </dgm:pt>
    <dgm:pt modelId="{E8CDC62C-63D1-4E83-9200-1F2D56DD3D3C}" type="pres">
      <dgm:prSet presAssocID="{9FF7AEEA-D6CD-4B0B-BCD0-EEB778086F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FF14E95-13B4-4112-8472-AEDD11265933}" type="pres">
      <dgm:prSet presAssocID="{9FF7AEEA-D6CD-4B0B-BCD0-EEB778086F37}" presName="spaceRect" presStyleCnt="0"/>
      <dgm:spPr/>
    </dgm:pt>
    <dgm:pt modelId="{04118339-1DE5-48E8-8D4C-AB3D0A34193A}" type="pres">
      <dgm:prSet presAssocID="{9FF7AEEA-D6CD-4B0B-BCD0-EEB778086F37}" presName="textRect" presStyleLbl="revTx" presStyleIdx="1" presStyleCnt="4">
        <dgm:presLayoutVars>
          <dgm:chMax val="1"/>
          <dgm:chPref val="1"/>
        </dgm:presLayoutVars>
      </dgm:prSet>
      <dgm:spPr/>
    </dgm:pt>
    <dgm:pt modelId="{6B5EEBE3-5509-4BF9-9DB4-C4A7570FE0E3}" type="pres">
      <dgm:prSet presAssocID="{65D75753-0251-4892-8A9F-3B3A39194155}" presName="sibTrans" presStyleLbl="sibTrans2D1" presStyleIdx="0" presStyleCnt="0"/>
      <dgm:spPr/>
    </dgm:pt>
    <dgm:pt modelId="{B5BA2F31-680F-4ECD-BAA6-C8220E3FF45A}" type="pres">
      <dgm:prSet presAssocID="{15A4B764-D1C9-4A3A-8499-F854C12AA484}" presName="compNode" presStyleCnt="0"/>
      <dgm:spPr/>
    </dgm:pt>
    <dgm:pt modelId="{14A8361C-6B1D-4B97-B56E-B48C548DD7CA}" type="pres">
      <dgm:prSet presAssocID="{15A4B764-D1C9-4A3A-8499-F854C12AA484}" presName="iconBgRect" presStyleLbl="bgShp" presStyleIdx="2" presStyleCnt="4"/>
      <dgm:spPr/>
    </dgm:pt>
    <dgm:pt modelId="{4A34FFA0-D033-42EF-AA01-E2B56302E997}" type="pres">
      <dgm:prSet presAssocID="{15A4B764-D1C9-4A3A-8499-F854C12AA4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AD01441A-2242-4BBB-AFAA-79BD733D8A21}" type="pres">
      <dgm:prSet presAssocID="{15A4B764-D1C9-4A3A-8499-F854C12AA484}" presName="spaceRect" presStyleCnt="0"/>
      <dgm:spPr/>
    </dgm:pt>
    <dgm:pt modelId="{79A1AD59-10EC-4729-8135-FF20AE62DEA3}" type="pres">
      <dgm:prSet presAssocID="{15A4B764-D1C9-4A3A-8499-F854C12AA484}" presName="textRect" presStyleLbl="revTx" presStyleIdx="2" presStyleCnt="4">
        <dgm:presLayoutVars>
          <dgm:chMax val="1"/>
          <dgm:chPref val="1"/>
        </dgm:presLayoutVars>
      </dgm:prSet>
      <dgm:spPr/>
    </dgm:pt>
    <dgm:pt modelId="{ABE4936A-3EAB-43B3-9A4A-1D00FA0EC7CF}" type="pres">
      <dgm:prSet presAssocID="{CD6BBAC4-F070-4A03-BE02-E193FADFCFDB}" presName="sibTrans" presStyleLbl="sibTrans2D1" presStyleIdx="0" presStyleCnt="0"/>
      <dgm:spPr/>
    </dgm:pt>
    <dgm:pt modelId="{FF764039-EB34-436A-A1AF-ECF9C418262A}" type="pres">
      <dgm:prSet presAssocID="{CC9E3911-7BD4-449B-83EF-250C7F10915D}" presName="compNode" presStyleCnt="0"/>
      <dgm:spPr/>
    </dgm:pt>
    <dgm:pt modelId="{5A1CB370-7373-4004-BF87-AA6A35870F4A}" type="pres">
      <dgm:prSet presAssocID="{CC9E3911-7BD4-449B-83EF-250C7F10915D}" presName="iconBgRect" presStyleLbl="bgShp" presStyleIdx="3" presStyleCnt="4"/>
      <dgm:spPr/>
    </dgm:pt>
    <dgm:pt modelId="{903148C1-A913-4669-A0FA-C259E6B3716F}" type="pres">
      <dgm:prSet presAssocID="{CC9E3911-7BD4-449B-83EF-250C7F1091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587925A-96FF-4D31-8F23-7EC4C24E68B8}" type="pres">
      <dgm:prSet presAssocID="{CC9E3911-7BD4-449B-83EF-250C7F10915D}" presName="spaceRect" presStyleCnt="0"/>
      <dgm:spPr/>
    </dgm:pt>
    <dgm:pt modelId="{035E3359-42A6-414C-885E-6B3EDB5074EF}" type="pres">
      <dgm:prSet presAssocID="{CC9E3911-7BD4-449B-83EF-250C7F10915D}" presName="textRect" presStyleLbl="revTx" presStyleIdx="3" presStyleCnt="4">
        <dgm:presLayoutVars>
          <dgm:chMax val="1"/>
          <dgm:chPref val="1"/>
        </dgm:presLayoutVars>
      </dgm:prSet>
      <dgm:spPr/>
    </dgm:pt>
  </dgm:ptLst>
  <dgm:cxnLst>
    <dgm:cxn modelId="{7D9CB605-7D3C-4062-8F5E-385B037A6B88}" srcId="{EC13162D-F808-4DA5-8BE4-5640642BFBAE}" destId="{77384221-CD78-4ABD-A47F-612F2CCC9A04}" srcOrd="0" destOrd="0" parTransId="{20BAA45B-4D2D-4BE0-8559-E49CE57E3959}" sibTransId="{C4D21058-2F1D-4DBA-A51E-3C9E42D651CB}"/>
    <dgm:cxn modelId="{D8F32437-2AAD-3543-AC7C-288540671026}" type="presOf" srcId="{77384221-CD78-4ABD-A47F-612F2CCC9A04}" destId="{B8F1D4CE-0CBA-469F-A0CF-E279A771EA45}" srcOrd="0" destOrd="0" presId="urn:microsoft.com/office/officeart/2018/2/layout/IconCircleList"/>
    <dgm:cxn modelId="{C967EC6A-083F-4B43-AC0A-2375E6F25EB2}" type="presOf" srcId="{CC9E3911-7BD4-449B-83EF-250C7F10915D}" destId="{035E3359-42A6-414C-885E-6B3EDB5074EF}" srcOrd="0" destOrd="0" presId="urn:microsoft.com/office/officeart/2018/2/layout/IconCircleList"/>
    <dgm:cxn modelId="{B5EF6A7B-5C23-DA43-AFBF-F24DA9E00EFF}" type="presOf" srcId="{CD6BBAC4-F070-4A03-BE02-E193FADFCFDB}" destId="{ABE4936A-3EAB-43B3-9A4A-1D00FA0EC7CF}" srcOrd="0" destOrd="0" presId="urn:microsoft.com/office/officeart/2018/2/layout/IconCircleList"/>
    <dgm:cxn modelId="{B5A6438D-662E-4AA1-B751-76CA58954DA6}" srcId="{EC13162D-F808-4DA5-8BE4-5640642BFBAE}" destId="{CC9E3911-7BD4-449B-83EF-250C7F10915D}" srcOrd="3" destOrd="0" parTransId="{221BF375-148F-437B-BB0D-489B67353685}" sibTransId="{1319EBC1-9112-4A26-8846-1DB2336029B4}"/>
    <dgm:cxn modelId="{B9CF40AA-6E81-D249-81CC-112BDAD8E5C3}" type="presOf" srcId="{C4D21058-2F1D-4DBA-A51E-3C9E42D651CB}" destId="{0077B8F4-97B3-478B-9F9F-8649D08E11BF}" srcOrd="0" destOrd="0" presId="urn:microsoft.com/office/officeart/2018/2/layout/IconCircleList"/>
    <dgm:cxn modelId="{E70AA9C8-596E-49BA-A568-14D35C246D51}" srcId="{EC13162D-F808-4DA5-8BE4-5640642BFBAE}" destId="{15A4B764-D1C9-4A3A-8499-F854C12AA484}" srcOrd="2" destOrd="0" parTransId="{AD88D559-1ADC-45D7-BF1C-7555DCE4FBED}" sibTransId="{CD6BBAC4-F070-4A03-BE02-E193FADFCFDB}"/>
    <dgm:cxn modelId="{5E6B0ED3-30C2-EF44-985E-337934AB82A2}" type="presOf" srcId="{9FF7AEEA-D6CD-4B0B-BCD0-EEB778086F37}" destId="{04118339-1DE5-48E8-8D4C-AB3D0A34193A}" srcOrd="0" destOrd="0" presId="urn:microsoft.com/office/officeart/2018/2/layout/IconCircleList"/>
    <dgm:cxn modelId="{D438E8DA-A586-2A49-84FA-7D2F12DF8430}" type="presOf" srcId="{15A4B764-D1C9-4A3A-8499-F854C12AA484}" destId="{79A1AD59-10EC-4729-8135-FF20AE62DEA3}" srcOrd="0" destOrd="0" presId="urn:microsoft.com/office/officeart/2018/2/layout/IconCircleList"/>
    <dgm:cxn modelId="{76B828EE-54AE-774A-9880-BD6DD14BC5DC}" type="presOf" srcId="{EC13162D-F808-4DA5-8BE4-5640642BFBAE}" destId="{2EF033F5-FA87-4A24-86B5-446022F33846}" srcOrd="0" destOrd="0" presId="urn:microsoft.com/office/officeart/2018/2/layout/IconCircleList"/>
    <dgm:cxn modelId="{AC8CF9F9-5BFE-DE41-BE1A-F3850D607D55}" type="presOf" srcId="{65D75753-0251-4892-8A9F-3B3A39194155}" destId="{6B5EEBE3-5509-4BF9-9DB4-C4A7570FE0E3}" srcOrd="0" destOrd="0" presId="urn:microsoft.com/office/officeart/2018/2/layout/IconCircleList"/>
    <dgm:cxn modelId="{782EF5FD-E249-4EB1-99D0-035D3555B081}" srcId="{EC13162D-F808-4DA5-8BE4-5640642BFBAE}" destId="{9FF7AEEA-D6CD-4B0B-BCD0-EEB778086F37}" srcOrd="1" destOrd="0" parTransId="{F931924F-8915-404C-A8F3-35B875E9605A}" sibTransId="{65D75753-0251-4892-8A9F-3B3A39194155}"/>
    <dgm:cxn modelId="{1EF86FF0-1DA0-E94F-B463-B6DCD373A464}" type="presParOf" srcId="{2EF033F5-FA87-4A24-86B5-446022F33846}" destId="{B356E733-D128-41DF-923E-B734E92AE552}" srcOrd="0" destOrd="0" presId="urn:microsoft.com/office/officeart/2018/2/layout/IconCircleList"/>
    <dgm:cxn modelId="{8408A826-F47C-BE4C-854A-FE8F697FD882}" type="presParOf" srcId="{B356E733-D128-41DF-923E-B734E92AE552}" destId="{794F55C0-2DB1-4C1B-A21E-9DC195AED620}" srcOrd="0" destOrd="0" presId="urn:microsoft.com/office/officeart/2018/2/layout/IconCircleList"/>
    <dgm:cxn modelId="{993D4CED-D0DE-3C4C-8922-F74ABB4ABC05}" type="presParOf" srcId="{794F55C0-2DB1-4C1B-A21E-9DC195AED620}" destId="{91150F62-CD4B-4799-A023-F39C20737B86}" srcOrd="0" destOrd="0" presId="urn:microsoft.com/office/officeart/2018/2/layout/IconCircleList"/>
    <dgm:cxn modelId="{E66A744F-2FE4-4646-A44C-C6B0C108C569}" type="presParOf" srcId="{794F55C0-2DB1-4C1B-A21E-9DC195AED620}" destId="{1EC5950E-24EF-461D-B52C-019186B850AC}" srcOrd="1" destOrd="0" presId="urn:microsoft.com/office/officeart/2018/2/layout/IconCircleList"/>
    <dgm:cxn modelId="{B7A04128-C675-764D-A578-E9B212973990}" type="presParOf" srcId="{794F55C0-2DB1-4C1B-A21E-9DC195AED620}" destId="{E35CE978-61A2-4EBF-99AA-8218061B220B}" srcOrd="2" destOrd="0" presId="urn:microsoft.com/office/officeart/2018/2/layout/IconCircleList"/>
    <dgm:cxn modelId="{A65E05E8-B55D-CC42-8292-5E46281CEEEE}" type="presParOf" srcId="{794F55C0-2DB1-4C1B-A21E-9DC195AED620}" destId="{B8F1D4CE-0CBA-469F-A0CF-E279A771EA45}" srcOrd="3" destOrd="0" presId="urn:microsoft.com/office/officeart/2018/2/layout/IconCircleList"/>
    <dgm:cxn modelId="{B7BA1A8B-9FCD-9E45-BC00-1E8A66247652}" type="presParOf" srcId="{B356E733-D128-41DF-923E-B734E92AE552}" destId="{0077B8F4-97B3-478B-9F9F-8649D08E11BF}" srcOrd="1" destOrd="0" presId="urn:microsoft.com/office/officeart/2018/2/layout/IconCircleList"/>
    <dgm:cxn modelId="{85B9230B-B164-D742-8E2E-99ADBD1A3A3A}" type="presParOf" srcId="{B356E733-D128-41DF-923E-B734E92AE552}" destId="{ABC7206E-22BB-4360-B663-8F7BD1DA9D96}" srcOrd="2" destOrd="0" presId="urn:microsoft.com/office/officeart/2018/2/layout/IconCircleList"/>
    <dgm:cxn modelId="{E3D101E8-368E-4D4D-8115-6F4737CD19AA}" type="presParOf" srcId="{ABC7206E-22BB-4360-B663-8F7BD1DA9D96}" destId="{93CAEB06-DE27-4C07-957E-0CADD02725AF}" srcOrd="0" destOrd="0" presId="urn:microsoft.com/office/officeart/2018/2/layout/IconCircleList"/>
    <dgm:cxn modelId="{67E149F0-2BF3-BF4A-B60F-4482785A6AA7}" type="presParOf" srcId="{ABC7206E-22BB-4360-B663-8F7BD1DA9D96}" destId="{E8CDC62C-63D1-4E83-9200-1F2D56DD3D3C}" srcOrd="1" destOrd="0" presId="urn:microsoft.com/office/officeart/2018/2/layout/IconCircleList"/>
    <dgm:cxn modelId="{614F79CE-9E19-DE4E-8BE6-E1F79EE90477}" type="presParOf" srcId="{ABC7206E-22BB-4360-B663-8F7BD1DA9D96}" destId="{7FF14E95-13B4-4112-8472-AEDD11265933}" srcOrd="2" destOrd="0" presId="urn:microsoft.com/office/officeart/2018/2/layout/IconCircleList"/>
    <dgm:cxn modelId="{EF548FDF-7671-6D4F-9978-76E18DA0DB9E}" type="presParOf" srcId="{ABC7206E-22BB-4360-B663-8F7BD1DA9D96}" destId="{04118339-1DE5-48E8-8D4C-AB3D0A34193A}" srcOrd="3" destOrd="0" presId="urn:microsoft.com/office/officeart/2018/2/layout/IconCircleList"/>
    <dgm:cxn modelId="{8096D954-12B7-4E48-A922-7690D1DBD65A}" type="presParOf" srcId="{B356E733-D128-41DF-923E-B734E92AE552}" destId="{6B5EEBE3-5509-4BF9-9DB4-C4A7570FE0E3}" srcOrd="3" destOrd="0" presId="urn:microsoft.com/office/officeart/2018/2/layout/IconCircleList"/>
    <dgm:cxn modelId="{E4D9C6CD-8317-B14B-8B79-DCEFC22D5478}" type="presParOf" srcId="{B356E733-D128-41DF-923E-B734E92AE552}" destId="{B5BA2F31-680F-4ECD-BAA6-C8220E3FF45A}" srcOrd="4" destOrd="0" presId="urn:microsoft.com/office/officeart/2018/2/layout/IconCircleList"/>
    <dgm:cxn modelId="{A7C9439B-06C3-DC44-82FB-99F17428D2F7}" type="presParOf" srcId="{B5BA2F31-680F-4ECD-BAA6-C8220E3FF45A}" destId="{14A8361C-6B1D-4B97-B56E-B48C548DD7CA}" srcOrd="0" destOrd="0" presId="urn:microsoft.com/office/officeart/2018/2/layout/IconCircleList"/>
    <dgm:cxn modelId="{135F551B-B4C4-3847-B9DB-74260A1B52FC}" type="presParOf" srcId="{B5BA2F31-680F-4ECD-BAA6-C8220E3FF45A}" destId="{4A34FFA0-D033-42EF-AA01-E2B56302E997}" srcOrd="1" destOrd="0" presId="urn:microsoft.com/office/officeart/2018/2/layout/IconCircleList"/>
    <dgm:cxn modelId="{5CB55238-8492-1E41-B640-06C25B4E006F}" type="presParOf" srcId="{B5BA2F31-680F-4ECD-BAA6-C8220E3FF45A}" destId="{AD01441A-2242-4BBB-AFAA-79BD733D8A21}" srcOrd="2" destOrd="0" presId="urn:microsoft.com/office/officeart/2018/2/layout/IconCircleList"/>
    <dgm:cxn modelId="{BAE0517C-3FC8-1C4C-85B8-21E97AB73023}" type="presParOf" srcId="{B5BA2F31-680F-4ECD-BAA6-C8220E3FF45A}" destId="{79A1AD59-10EC-4729-8135-FF20AE62DEA3}" srcOrd="3" destOrd="0" presId="urn:microsoft.com/office/officeart/2018/2/layout/IconCircleList"/>
    <dgm:cxn modelId="{7259E818-576D-2548-9E28-FC0B0606E4D4}" type="presParOf" srcId="{B356E733-D128-41DF-923E-B734E92AE552}" destId="{ABE4936A-3EAB-43B3-9A4A-1D00FA0EC7CF}" srcOrd="5" destOrd="0" presId="urn:microsoft.com/office/officeart/2018/2/layout/IconCircleList"/>
    <dgm:cxn modelId="{E203517C-AC1A-9C40-9272-A4630BEA1493}" type="presParOf" srcId="{B356E733-D128-41DF-923E-B734E92AE552}" destId="{FF764039-EB34-436A-A1AF-ECF9C418262A}" srcOrd="6" destOrd="0" presId="urn:microsoft.com/office/officeart/2018/2/layout/IconCircleList"/>
    <dgm:cxn modelId="{09133866-EC16-9448-8BD5-29F006509D49}" type="presParOf" srcId="{FF764039-EB34-436A-A1AF-ECF9C418262A}" destId="{5A1CB370-7373-4004-BF87-AA6A35870F4A}" srcOrd="0" destOrd="0" presId="urn:microsoft.com/office/officeart/2018/2/layout/IconCircleList"/>
    <dgm:cxn modelId="{158F9697-F2B0-1A4D-9FB1-002FE9A832F1}" type="presParOf" srcId="{FF764039-EB34-436A-A1AF-ECF9C418262A}" destId="{903148C1-A913-4669-A0FA-C259E6B3716F}" srcOrd="1" destOrd="0" presId="urn:microsoft.com/office/officeart/2018/2/layout/IconCircleList"/>
    <dgm:cxn modelId="{8F342A91-2531-1344-BEFC-702A0A1A126B}" type="presParOf" srcId="{FF764039-EB34-436A-A1AF-ECF9C418262A}" destId="{0587925A-96FF-4D31-8F23-7EC4C24E68B8}" srcOrd="2" destOrd="0" presId="urn:microsoft.com/office/officeart/2018/2/layout/IconCircleList"/>
    <dgm:cxn modelId="{DD0D7B5B-905C-5541-AE20-A01F82A160A0}" type="presParOf" srcId="{FF764039-EB34-436A-A1AF-ECF9C418262A}" destId="{035E3359-42A6-414C-885E-6B3EDB5074E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4ECA1-7514-43B5-AE7D-C4BA5A4AB06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E9403DF-DE5E-43A8-B9BF-FFFE3ADFA1CF}">
      <dgm:prSet/>
      <dgm:spPr/>
      <dgm:t>
        <a:bodyPr/>
        <a:lstStyle/>
        <a:p>
          <a:pPr>
            <a:defRPr cap="all"/>
          </a:pPr>
          <a:r>
            <a:rPr lang="en-US" b="1"/>
            <a:t>Prompt Engineering for Security</a:t>
          </a:r>
          <a:endParaRPr lang="en-US"/>
        </a:p>
      </dgm:t>
    </dgm:pt>
    <dgm:pt modelId="{383A40EE-BE3E-40F7-AE13-B289F5C7896E}" type="parTrans" cxnId="{E245A814-EE32-4EB7-A52B-6443128B6801}">
      <dgm:prSet/>
      <dgm:spPr/>
      <dgm:t>
        <a:bodyPr/>
        <a:lstStyle/>
        <a:p>
          <a:endParaRPr lang="en-US"/>
        </a:p>
      </dgm:t>
    </dgm:pt>
    <dgm:pt modelId="{C33AD175-2D13-4729-8C76-38855C90E9D8}" type="sibTrans" cxnId="{E245A814-EE32-4EB7-A52B-6443128B6801}">
      <dgm:prSet/>
      <dgm:spPr/>
      <dgm:t>
        <a:bodyPr/>
        <a:lstStyle/>
        <a:p>
          <a:endParaRPr lang="en-US"/>
        </a:p>
      </dgm:t>
    </dgm:pt>
    <dgm:pt modelId="{2A17090B-8B15-48FA-9390-6EA86E9C4D68}">
      <dgm:prSet/>
      <dgm:spPr/>
      <dgm:t>
        <a:bodyPr/>
        <a:lstStyle/>
        <a:p>
          <a:pPr>
            <a:defRPr cap="all"/>
          </a:pPr>
          <a:r>
            <a:rPr lang="en-US" b="1"/>
            <a:t>Secure AI Code Generation</a:t>
          </a:r>
          <a:endParaRPr lang="en-US"/>
        </a:p>
      </dgm:t>
    </dgm:pt>
    <dgm:pt modelId="{3E4EA914-6363-42E5-AB9E-6C75A4098BD7}" type="parTrans" cxnId="{63B31EA8-A172-4D82-B5CA-526D0A339109}">
      <dgm:prSet/>
      <dgm:spPr/>
      <dgm:t>
        <a:bodyPr/>
        <a:lstStyle/>
        <a:p>
          <a:endParaRPr lang="en-US"/>
        </a:p>
      </dgm:t>
    </dgm:pt>
    <dgm:pt modelId="{C0BC25E5-4B5F-435B-9FF2-F057768E6229}" type="sibTrans" cxnId="{63B31EA8-A172-4D82-B5CA-526D0A339109}">
      <dgm:prSet/>
      <dgm:spPr/>
      <dgm:t>
        <a:bodyPr/>
        <a:lstStyle/>
        <a:p>
          <a:endParaRPr lang="en-US"/>
        </a:p>
      </dgm:t>
    </dgm:pt>
    <dgm:pt modelId="{10E527BB-14BB-49E1-AB60-A109726F674F}" type="pres">
      <dgm:prSet presAssocID="{3CB4ECA1-7514-43B5-AE7D-C4BA5A4AB06F}" presName="root" presStyleCnt="0">
        <dgm:presLayoutVars>
          <dgm:dir/>
          <dgm:resizeHandles val="exact"/>
        </dgm:presLayoutVars>
      </dgm:prSet>
      <dgm:spPr/>
    </dgm:pt>
    <dgm:pt modelId="{B4B323CE-44B2-479F-9801-0820D7CE56F1}" type="pres">
      <dgm:prSet presAssocID="{FE9403DF-DE5E-43A8-B9BF-FFFE3ADFA1CF}" presName="compNode" presStyleCnt="0"/>
      <dgm:spPr/>
    </dgm:pt>
    <dgm:pt modelId="{FB08AD74-24B9-4984-BF08-E67BBFC51F92}" type="pres">
      <dgm:prSet presAssocID="{FE9403DF-DE5E-43A8-B9BF-FFFE3ADFA1CF}" presName="iconBgRect" presStyleLbl="bgShp" presStyleIdx="0" presStyleCnt="2"/>
      <dgm:spPr/>
    </dgm:pt>
    <dgm:pt modelId="{82D6881D-648B-47BA-BA5E-8AE57F44767C}" type="pres">
      <dgm:prSet presAssocID="{FE9403DF-DE5E-43A8-B9BF-FFFE3ADFA1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EDCF139-6235-4905-AA2B-DD09D9578B10}" type="pres">
      <dgm:prSet presAssocID="{FE9403DF-DE5E-43A8-B9BF-FFFE3ADFA1CF}" presName="spaceRect" presStyleCnt="0"/>
      <dgm:spPr/>
    </dgm:pt>
    <dgm:pt modelId="{4F3330EE-ABEF-46A8-A8BC-8B316E501652}" type="pres">
      <dgm:prSet presAssocID="{FE9403DF-DE5E-43A8-B9BF-FFFE3ADFA1CF}" presName="textRect" presStyleLbl="revTx" presStyleIdx="0" presStyleCnt="2">
        <dgm:presLayoutVars>
          <dgm:chMax val="1"/>
          <dgm:chPref val="1"/>
        </dgm:presLayoutVars>
      </dgm:prSet>
      <dgm:spPr/>
    </dgm:pt>
    <dgm:pt modelId="{707EB4EE-FE19-4A11-9BD7-9EE9E832E2C6}" type="pres">
      <dgm:prSet presAssocID="{C33AD175-2D13-4729-8C76-38855C90E9D8}" presName="sibTrans" presStyleCnt="0"/>
      <dgm:spPr/>
    </dgm:pt>
    <dgm:pt modelId="{0D47C1B6-EEFC-492D-A8C5-C7BB1B68FA28}" type="pres">
      <dgm:prSet presAssocID="{2A17090B-8B15-48FA-9390-6EA86E9C4D68}" presName="compNode" presStyleCnt="0"/>
      <dgm:spPr/>
    </dgm:pt>
    <dgm:pt modelId="{D151345F-F509-4907-8F0A-4DAD2542845A}" type="pres">
      <dgm:prSet presAssocID="{2A17090B-8B15-48FA-9390-6EA86E9C4D68}" presName="iconBgRect" presStyleLbl="bgShp" presStyleIdx="1" presStyleCnt="2"/>
      <dgm:spPr/>
    </dgm:pt>
    <dgm:pt modelId="{2185A315-035A-4E5F-B243-EB75305B0600}" type="pres">
      <dgm:prSet presAssocID="{2A17090B-8B15-48FA-9390-6EA86E9C4D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CEB57B8-6E7C-4D1E-BC2B-27C4E2861215}" type="pres">
      <dgm:prSet presAssocID="{2A17090B-8B15-48FA-9390-6EA86E9C4D68}" presName="spaceRect" presStyleCnt="0"/>
      <dgm:spPr/>
    </dgm:pt>
    <dgm:pt modelId="{6507D7D0-EE5E-4535-AFB5-DD061323EB52}" type="pres">
      <dgm:prSet presAssocID="{2A17090B-8B15-48FA-9390-6EA86E9C4D68}" presName="textRect" presStyleLbl="revTx" presStyleIdx="1" presStyleCnt="2">
        <dgm:presLayoutVars>
          <dgm:chMax val="1"/>
          <dgm:chPref val="1"/>
        </dgm:presLayoutVars>
      </dgm:prSet>
      <dgm:spPr/>
    </dgm:pt>
  </dgm:ptLst>
  <dgm:cxnLst>
    <dgm:cxn modelId="{E245A814-EE32-4EB7-A52B-6443128B6801}" srcId="{3CB4ECA1-7514-43B5-AE7D-C4BA5A4AB06F}" destId="{FE9403DF-DE5E-43A8-B9BF-FFFE3ADFA1CF}" srcOrd="0" destOrd="0" parTransId="{383A40EE-BE3E-40F7-AE13-B289F5C7896E}" sibTransId="{C33AD175-2D13-4729-8C76-38855C90E9D8}"/>
    <dgm:cxn modelId="{4BAD0771-556B-44A9-B774-B8C2DAD9EA23}" type="presOf" srcId="{FE9403DF-DE5E-43A8-B9BF-FFFE3ADFA1CF}" destId="{4F3330EE-ABEF-46A8-A8BC-8B316E501652}" srcOrd="0" destOrd="0" presId="urn:microsoft.com/office/officeart/2018/5/layout/IconCircleLabelList"/>
    <dgm:cxn modelId="{73C2BEA4-F528-4CDB-894C-DE38DCD2B8A4}" type="presOf" srcId="{3CB4ECA1-7514-43B5-AE7D-C4BA5A4AB06F}" destId="{10E527BB-14BB-49E1-AB60-A109726F674F}" srcOrd="0" destOrd="0" presId="urn:microsoft.com/office/officeart/2018/5/layout/IconCircleLabelList"/>
    <dgm:cxn modelId="{63B31EA8-A172-4D82-B5CA-526D0A339109}" srcId="{3CB4ECA1-7514-43B5-AE7D-C4BA5A4AB06F}" destId="{2A17090B-8B15-48FA-9390-6EA86E9C4D68}" srcOrd="1" destOrd="0" parTransId="{3E4EA914-6363-42E5-AB9E-6C75A4098BD7}" sibTransId="{C0BC25E5-4B5F-435B-9FF2-F057768E6229}"/>
    <dgm:cxn modelId="{6EB428D0-5BAE-46CC-8AAB-FBAA609AE378}" type="presOf" srcId="{2A17090B-8B15-48FA-9390-6EA86E9C4D68}" destId="{6507D7D0-EE5E-4535-AFB5-DD061323EB52}" srcOrd="0" destOrd="0" presId="urn:microsoft.com/office/officeart/2018/5/layout/IconCircleLabelList"/>
    <dgm:cxn modelId="{DA1C5F32-B42D-4E32-8004-8BDAC2EEAA78}" type="presParOf" srcId="{10E527BB-14BB-49E1-AB60-A109726F674F}" destId="{B4B323CE-44B2-479F-9801-0820D7CE56F1}" srcOrd="0" destOrd="0" presId="urn:microsoft.com/office/officeart/2018/5/layout/IconCircleLabelList"/>
    <dgm:cxn modelId="{4F4432C3-955D-4EA3-9968-B9AFFE3B7D45}" type="presParOf" srcId="{B4B323CE-44B2-479F-9801-0820D7CE56F1}" destId="{FB08AD74-24B9-4984-BF08-E67BBFC51F92}" srcOrd="0" destOrd="0" presId="urn:microsoft.com/office/officeart/2018/5/layout/IconCircleLabelList"/>
    <dgm:cxn modelId="{ADCD24FE-4B39-4728-903C-A2B056A70CD4}" type="presParOf" srcId="{B4B323CE-44B2-479F-9801-0820D7CE56F1}" destId="{82D6881D-648B-47BA-BA5E-8AE57F44767C}" srcOrd="1" destOrd="0" presId="urn:microsoft.com/office/officeart/2018/5/layout/IconCircleLabelList"/>
    <dgm:cxn modelId="{D079A3C0-31B1-41F3-95AE-AA413EC073B0}" type="presParOf" srcId="{B4B323CE-44B2-479F-9801-0820D7CE56F1}" destId="{8EDCF139-6235-4905-AA2B-DD09D9578B10}" srcOrd="2" destOrd="0" presId="urn:microsoft.com/office/officeart/2018/5/layout/IconCircleLabelList"/>
    <dgm:cxn modelId="{EADA8F1F-3736-4217-9874-03BCA86639D6}" type="presParOf" srcId="{B4B323CE-44B2-479F-9801-0820D7CE56F1}" destId="{4F3330EE-ABEF-46A8-A8BC-8B316E501652}" srcOrd="3" destOrd="0" presId="urn:microsoft.com/office/officeart/2018/5/layout/IconCircleLabelList"/>
    <dgm:cxn modelId="{78FE0FF7-DE12-478E-8DD2-820E3FEC9119}" type="presParOf" srcId="{10E527BB-14BB-49E1-AB60-A109726F674F}" destId="{707EB4EE-FE19-4A11-9BD7-9EE9E832E2C6}" srcOrd="1" destOrd="0" presId="urn:microsoft.com/office/officeart/2018/5/layout/IconCircleLabelList"/>
    <dgm:cxn modelId="{3B3D4878-D395-4058-B2B1-1CB2C97E84DA}" type="presParOf" srcId="{10E527BB-14BB-49E1-AB60-A109726F674F}" destId="{0D47C1B6-EEFC-492D-A8C5-C7BB1B68FA28}" srcOrd="2" destOrd="0" presId="urn:microsoft.com/office/officeart/2018/5/layout/IconCircleLabelList"/>
    <dgm:cxn modelId="{FB93803D-6DAC-486C-AF16-53DCDE2DDEBB}" type="presParOf" srcId="{0D47C1B6-EEFC-492D-A8C5-C7BB1B68FA28}" destId="{D151345F-F509-4907-8F0A-4DAD2542845A}" srcOrd="0" destOrd="0" presId="urn:microsoft.com/office/officeart/2018/5/layout/IconCircleLabelList"/>
    <dgm:cxn modelId="{A604C88A-9C23-450D-8727-E56AF6069C95}" type="presParOf" srcId="{0D47C1B6-EEFC-492D-A8C5-C7BB1B68FA28}" destId="{2185A315-035A-4E5F-B243-EB75305B0600}" srcOrd="1" destOrd="0" presId="urn:microsoft.com/office/officeart/2018/5/layout/IconCircleLabelList"/>
    <dgm:cxn modelId="{7E09AD9C-2B9A-417B-B705-ED2D6099E717}" type="presParOf" srcId="{0D47C1B6-EEFC-492D-A8C5-C7BB1B68FA28}" destId="{4CEB57B8-6E7C-4D1E-BC2B-27C4E2861215}" srcOrd="2" destOrd="0" presId="urn:microsoft.com/office/officeart/2018/5/layout/IconCircleLabelList"/>
    <dgm:cxn modelId="{2326B284-FAB2-472E-931E-25647232C8E0}" type="presParOf" srcId="{0D47C1B6-EEFC-492D-A8C5-C7BB1B68FA28}" destId="{6507D7D0-EE5E-4535-AFB5-DD061323EB5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93F97-1BD8-4829-AD2C-E984ADB607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02FBF3-F9A0-49B1-B35E-066FA25B1215}">
      <dgm:prSet/>
      <dgm:spPr/>
      <dgm:t>
        <a:bodyPr/>
        <a:lstStyle/>
        <a:p>
          <a:r>
            <a:rPr lang="en-US" b="1"/>
            <a:t>Identify Security Requirements</a:t>
          </a:r>
        </a:p>
      </dgm:t>
    </dgm:pt>
    <dgm:pt modelId="{D169BE21-1141-4859-91D6-A0406D1CBF17}" type="parTrans" cxnId="{377199B2-CBEA-44F4-9AD3-0C1D62ED8586}">
      <dgm:prSet/>
      <dgm:spPr/>
      <dgm:t>
        <a:bodyPr/>
        <a:lstStyle/>
        <a:p>
          <a:endParaRPr lang="en-US"/>
        </a:p>
      </dgm:t>
    </dgm:pt>
    <dgm:pt modelId="{B0593FA2-70BC-4E05-851A-CC6DB81A4F98}" type="sibTrans" cxnId="{377199B2-CBEA-44F4-9AD3-0C1D62ED8586}">
      <dgm:prSet/>
      <dgm:spPr/>
      <dgm:t>
        <a:bodyPr/>
        <a:lstStyle/>
        <a:p>
          <a:endParaRPr lang="en-US"/>
        </a:p>
      </dgm:t>
    </dgm:pt>
    <dgm:pt modelId="{7A309613-77BE-49C2-8911-585495BE56A9}">
      <dgm:prSet/>
      <dgm:spPr/>
      <dgm:t>
        <a:bodyPr/>
        <a:lstStyle/>
        <a:p>
          <a:r>
            <a:rPr lang="en-US" b="1"/>
            <a:t>Translate Security Requirements into Prompt Structure</a:t>
          </a:r>
        </a:p>
      </dgm:t>
    </dgm:pt>
    <dgm:pt modelId="{07053EF2-A0D6-444F-AE9E-DE4698F1F37B}" type="parTrans" cxnId="{B4DE4812-D908-44D5-9547-FD7F092401C5}">
      <dgm:prSet/>
      <dgm:spPr/>
      <dgm:t>
        <a:bodyPr/>
        <a:lstStyle/>
        <a:p>
          <a:endParaRPr lang="en-US"/>
        </a:p>
      </dgm:t>
    </dgm:pt>
    <dgm:pt modelId="{FDFD807A-69DC-4188-AA43-1F5ACC732F3E}" type="sibTrans" cxnId="{B4DE4812-D908-44D5-9547-FD7F092401C5}">
      <dgm:prSet/>
      <dgm:spPr/>
      <dgm:t>
        <a:bodyPr/>
        <a:lstStyle/>
        <a:p>
          <a:endParaRPr lang="en-US"/>
        </a:p>
      </dgm:t>
    </dgm:pt>
    <dgm:pt modelId="{DE96BA2F-8EE4-492F-A65F-FA7AFF165054}">
      <dgm:prSet/>
      <dgm:spPr/>
      <dgm:t>
        <a:bodyPr/>
        <a:lstStyle/>
        <a:p>
          <a:r>
            <a:rPr lang="en-US" b="1"/>
            <a:t>Generate and Validate AI-Generated Code</a:t>
          </a:r>
        </a:p>
      </dgm:t>
    </dgm:pt>
    <dgm:pt modelId="{31FD069C-F9B5-4666-86B0-6422D41F5075}" type="parTrans" cxnId="{0EAEED94-982A-460C-B68D-2BEED6D2D35A}">
      <dgm:prSet/>
      <dgm:spPr/>
      <dgm:t>
        <a:bodyPr/>
        <a:lstStyle/>
        <a:p>
          <a:endParaRPr lang="en-US"/>
        </a:p>
      </dgm:t>
    </dgm:pt>
    <dgm:pt modelId="{19749B4C-AD7E-4887-9F89-43153835A01E}" type="sibTrans" cxnId="{0EAEED94-982A-460C-B68D-2BEED6D2D35A}">
      <dgm:prSet/>
      <dgm:spPr/>
      <dgm:t>
        <a:bodyPr/>
        <a:lstStyle/>
        <a:p>
          <a:endParaRPr lang="en-US"/>
        </a:p>
      </dgm:t>
    </dgm:pt>
    <dgm:pt modelId="{63027770-51ED-4F45-896E-CE820CA9B2D2}">
      <dgm:prSet/>
      <dgm:spPr/>
      <dgm:t>
        <a:bodyPr/>
        <a:lstStyle/>
        <a:p>
          <a:r>
            <a:rPr lang="en-US" b="1"/>
            <a:t>Iterate and Refine the Prompt for Better Security</a:t>
          </a:r>
        </a:p>
      </dgm:t>
    </dgm:pt>
    <dgm:pt modelId="{08CD499A-50F0-449C-85C8-F0B1882FBD9D}" type="parTrans" cxnId="{E92E68C0-58B6-4445-8B59-94F0D3FA2384}">
      <dgm:prSet/>
      <dgm:spPr/>
      <dgm:t>
        <a:bodyPr/>
        <a:lstStyle/>
        <a:p>
          <a:endParaRPr lang="en-US"/>
        </a:p>
      </dgm:t>
    </dgm:pt>
    <dgm:pt modelId="{B23D644C-2B28-4851-82E2-FB2931053BE2}" type="sibTrans" cxnId="{E92E68C0-58B6-4445-8B59-94F0D3FA2384}">
      <dgm:prSet/>
      <dgm:spPr/>
      <dgm:t>
        <a:bodyPr/>
        <a:lstStyle/>
        <a:p>
          <a:endParaRPr lang="en-US"/>
        </a:p>
      </dgm:t>
    </dgm:pt>
    <dgm:pt modelId="{5D5FA3E6-86C1-4D76-BDEC-38BB81DCFAB2}" type="pres">
      <dgm:prSet presAssocID="{CFF93F97-1BD8-4829-AD2C-E984ADB6077A}" presName="root" presStyleCnt="0">
        <dgm:presLayoutVars>
          <dgm:dir/>
          <dgm:resizeHandles val="exact"/>
        </dgm:presLayoutVars>
      </dgm:prSet>
      <dgm:spPr/>
    </dgm:pt>
    <dgm:pt modelId="{79036B08-F9D0-4CF5-8B5D-0D3C4C433BB2}" type="pres">
      <dgm:prSet presAssocID="{9D02FBF3-F9A0-49B1-B35E-066FA25B1215}" presName="compNode" presStyleCnt="0"/>
      <dgm:spPr/>
    </dgm:pt>
    <dgm:pt modelId="{FAEDFF58-36B6-42E9-8675-64F9DEC154B3}" type="pres">
      <dgm:prSet presAssocID="{9D02FBF3-F9A0-49B1-B35E-066FA25B1215}" presName="bgRect" presStyleLbl="bgShp" presStyleIdx="0" presStyleCnt="4"/>
      <dgm:spPr/>
    </dgm:pt>
    <dgm:pt modelId="{16067B41-DB15-46B9-B225-8AF85C108CEA}" type="pres">
      <dgm:prSet presAssocID="{9D02FBF3-F9A0-49B1-B35E-066FA25B12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0A9E066-66C7-4DAB-87FB-969DD22A0455}" type="pres">
      <dgm:prSet presAssocID="{9D02FBF3-F9A0-49B1-B35E-066FA25B1215}" presName="spaceRect" presStyleCnt="0"/>
      <dgm:spPr/>
    </dgm:pt>
    <dgm:pt modelId="{6BF96031-CC61-4016-9A05-8158578FD77E}" type="pres">
      <dgm:prSet presAssocID="{9D02FBF3-F9A0-49B1-B35E-066FA25B1215}" presName="parTx" presStyleLbl="revTx" presStyleIdx="0" presStyleCnt="4">
        <dgm:presLayoutVars>
          <dgm:chMax val="0"/>
          <dgm:chPref val="0"/>
        </dgm:presLayoutVars>
      </dgm:prSet>
      <dgm:spPr/>
    </dgm:pt>
    <dgm:pt modelId="{0D119C0A-64C1-4665-B4D5-C9C3816946BA}" type="pres">
      <dgm:prSet presAssocID="{B0593FA2-70BC-4E05-851A-CC6DB81A4F98}" presName="sibTrans" presStyleCnt="0"/>
      <dgm:spPr/>
    </dgm:pt>
    <dgm:pt modelId="{2BB8D5BD-4247-4EA4-B766-19117ED73ECA}" type="pres">
      <dgm:prSet presAssocID="{7A309613-77BE-49C2-8911-585495BE56A9}" presName="compNode" presStyleCnt="0"/>
      <dgm:spPr/>
    </dgm:pt>
    <dgm:pt modelId="{77186E59-B9F8-4D32-99A6-A3EDB9B905DC}" type="pres">
      <dgm:prSet presAssocID="{7A309613-77BE-49C2-8911-585495BE56A9}" presName="bgRect" presStyleLbl="bgShp" presStyleIdx="1" presStyleCnt="4"/>
      <dgm:spPr/>
    </dgm:pt>
    <dgm:pt modelId="{6F3E3A71-5801-47A6-890D-7EAEFD56AB88}" type="pres">
      <dgm:prSet presAssocID="{7A309613-77BE-49C2-8911-585495BE56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F54E5B8-6998-494B-8829-828E3626B57D}" type="pres">
      <dgm:prSet presAssocID="{7A309613-77BE-49C2-8911-585495BE56A9}" presName="spaceRect" presStyleCnt="0"/>
      <dgm:spPr/>
    </dgm:pt>
    <dgm:pt modelId="{C3884AB0-03BA-4684-9A61-DD3C22F4DDBE}" type="pres">
      <dgm:prSet presAssocID="{7A309613-77BE-49C2-8911-585495BE56A9}" presName="parTx" presStyleLbl="revTx" presStyleIdx="1" presStyleCnt="4">
        <dgm:presLayoutVars>
          <dgm:chMax val="0"/>
          <dgm:chPref val="0"/>
        </dgm:presLayoutVars>
      </dgm:prSet>
      <dgm:spPr/>
    </dgm:pt>
    <dgm:pt modelId="{8DB46556-FF67-4160-BE4B-D6E2A86CB13E}" type="pres">
      <dgm:prSet presAssocID="{FDFD807A-69DC-4188-AA43-1F5ACC732F3E}" presName="sibTrans" presStyleCnt="0"/>
      <dgm:spPr/>
    </dgm:pt>
    <dgm:pt modelId="{C1E66D56-F72E-4EFF-AEA2-1FCEF5EB8D89}" type="pres">
      <dgm:prSet presAssocID="{DE96BA2F-8EE4-492F-A65F-FA7AFF165054}" presName="compNode" presStyleCnt="0"/>
      <dgm:spPr/>
    </dgm:pt>
    <dgm:pt modelId="{03190709-DCC3-4FDC-947A-FEBF8F740F49}" type="pres">
      <dgm:prSet presAssocID="{DE96BA2F-8EE4-492F-A65F-FA7AFF165054}" presName="bgRect" presStyleLbl="bgShp" presStyleIdx="2" presStyleCnt="4"/>
      <dgm:spPr/>
    </dgm:pt>
    <dgm:pt modelId="{A0D72E52-BDF5-4F77-9AE9-6FEAE5CE4791}" type="pres">
      <dgm:prSet presAssocID="{DE96BA2F-8EE4-492F-A65F-FA7AFF1650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B1CB80C-CB2C-4189-923C-FECDF437D4E0}" type="pres">
      <dgm:prSet presAssocID="{DE96BA2F-8EE4-492F-A65F-FA7AFF165054}" presName="spaceRect" presStyleCnt="0"/>
      <dgm:spPr/>
    </dgm:pt>
    <dgm:pt modelId="{805C815C-3391-45A6-AEF3-1F256254B9BC}" type="pres">
      <dgm:prSet presAssocID="{DE96BA2F-8EE4-492F-A65F-FA7AFF165054}" presName="parTx" presStyleLbl="revTx" presStyleIdx="2" presStyleCnt="4">
        <dgm:presLayoutVars>
          <dgm:chMax val="0"/>
          <dgm:chPref val="0"/>
        </dgm:presLayoutVars>
      </dgm:prSet>
      <dgm:spPr/>
    </dgm:pt>
    <dgm:pt modelId="{C448205F-5B5D-43DF-96A6-651721C00D59}" type="pres">
      <dgm:prSet presAssocID="{19749B4C-AD7E-4887-9F89-43153835A01E}" presName="sibTrans" presStyleCnt="0"/>
      <dgm:spPr/>
    </dgm:pt>
    <dgm:pt modelId="{4FD5C557-20A5-4ECF-B084-89066FCFD4F9}" type="pres">
      <dgm:prSet presAssocID="{63027770-51ED-4F45-896E-CE820CA9B2D2}" presName="compNode" presStyleCnt="0"/>
      <dgm:spPr/>
    </dgm:pt>
    <dgm:pt modelId="{C3C83473-4EF2-455B-9D31-F359B0F926FC}" type="pres">
      <dgm:prSet presAssocID="{63027770-51ED-4F45-896E-CE820CA9B2D2}" presName="bgRect" presStyleLbl="bgShp" presStyleIdx="3" presStyleCnt="4"/>
      <dgm:spPr/>
    </dgm:pt>
    <dgm:pt modelId="{04B12DD0-7CD9-403B-90E3-4E2B5A14C3F7}" type="pres">
      <dgm:prSet presAssocID="{63027770-51ED-4F45-896E-CE820CA9B2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7B9AEE90-26B3-4606-9DA6-7D09FDD042EC}" type="pres">
      <dgm:prSet presAssocID="{63027770-51ED-4F45-896E-CE820CA9B2D2}" presName="spaceRect" presStyleCnt="0"/>
      <dgm:spPr/>
    </dgm:pt>
    <dgm:pt modelId="{411E8CBA-D25B-478E-A678-8F19FCDAB8C0}" type="pres">
      <dgm:prSet presAssocID="{63027770-51ED-4F45-896E-CE820CA9B2D2}" presName="parTx" presStyleLbl="revTx" presStyleIdx="3" presStyleCnt="4">
        <dgm:presLayoutVars>
          <dgm:chMax val="0"/>
          <dgm:chPref val="0"/>
        </dgm:presLayoutVars>
      </dgm:prSet>
      <dgm:spPr/>
    </dgm:pt>
  </dgm:ptLst>
  <dgm:cxnLst>
    <dgm:cxn modelId="{B4DE4812-D908-44D5-9547-FD7F092401C5}" srcId="{CFF93F97-1BD8-4829-AD2C-E984ADB6077A}" destId="{7A309613-77BE-49C2-8911-585495BE56A9}" srcOrd="1" destOrd="0" parTransId="{07053EF2-A0D6-444F-AE9E-DE4698F1F37B}" sibTransId="{FDFD807A-69DC-4188-AA43-1F5ACC732F3E}"/>
    <dgm:cxn modelId="{88C26736-F602-474F-8DDD-C700F12D822E}" type="presOf" srcId="{DE96BA2F-8EE4-492F-A65F-FA7AFF165054}" destId="{805C815C-3391-45A6-AEF3-1F256254B9BC}" srcOrd="0" destOrd="0" presId="urn:microsoft.com/office/officeart/2018/2/layout/IconVerticalSolidList"/>
    <dgm:cxn modelId="{10AC4D6D-CD4B-4EE9-88B7-25C16B1E1BC2}" type="presOf" srcId="{9D02FBF3-F9A0-49B1-B35E-066FA25B1215}" destId="{6BF96031-CC61-4016-9A05-8158578FD77E}" srcOrd="0" destOrd="0" presId="urn:microsoft.com/office/officeart/2018/2/layout/IconVerticalSolidList"/>
    <dgm:cxn modelId="{AF6C0F73-105B-486F-8B4C-4EF4699F0001}" type="presOf" srcId="{7A309613-77BE-49C2-8911-585495BE56A9}" destId="{C3884AB0-03BA-4684-9A61-DD3C22F4DDBE}" srcOrd="0" destOrd="0" presId="urn:microsoft.com/office/officeart/2018/2/layout/IconVerticalSolidList"/>
    <dgm:cxn modelId="{0EAEED94-982A-460C-B68D-2BEED6D2D35A}" srcId="{CFF93F97-1BD8-4829-AD2C-E984ADB6077A}" destId="{DE96BA2F-8EE4-492F-A65F-FA7AFF165054}" srcOrd="2" destOrd="0" parTransId="{31FD069C-F9B5-4666-86B0-6422D41F5075}" sibTransId="{19749B4C-AD7E-4887-9F89-43153835A01E}"/>
    <dgm:cxn modelId="{377199B2-CBEA-44F4-9AD3-0C1D62ED8586}" srcId="{CFF93F97-1BD8-4829-AD2C-E984ADB6077A}" destId="{9D02FBF3-F9A0-49B1-B35E-066FA25B1215}" srcOrd="0" destOrd="0" parTransId="{D169BE21-1141-4859-91D6-A0406D1CBF17}" sibTransId="{B0593FA2-70BC-4E05-851A-CC6DB81A4F98}"/>
    <dgm:cxn modelId="{73E23EB8-070B-4548-9920-E09525B9EA20}" type="presOf" srcId="{63027770-51ED-4F45-896E-CE820CA9B2D2}" destId="{411E8CBA-D25B-478E-A678-8F19FCDAB8C0}" srcOrd="0" destOrd="0" presId="urn:microsoft.com/office/officeart/2018/2/layout/IconVerticalSolidList"/>
    <dgm:cxn modelId="{2F9404BA-4474-4022-8A3C-DD9BA16072CC}" type="presOf" srcId="{CFF93F97-1BD8-4829-AD2C-E984ADB6077A}" destId="{5D5FA3E6-86C1-4D76-BDEC-38BB81DCFAB2}" srcOrd="0" destOrd="0" presId="urn:microsoft.com/office/officeart/2018/2/layout/IconVerticalSolidList"/>
    <dgm:cxn modelId="{E92E68C0-58B6-4445-8B59-94F0D3FA2384}" srcId="{CFF93F97-1BD8-4829-AD2C-E984ADB6077A}" destId="{63027770-51ED-4F45-896E-CE820CA9B2D2}" srcOrd="3" destOrd="0" parTransId="{08CD499A-50F0-449C-85C8-F0B1882FBD9D}" sibTransId="{B23D644C-2B28-4851-82E2-FB2931053BE2}"/>
    <dgm:cxn modelId="{7576D3FF-2C8A-4C15-A240-774CC09C4A9A}" type="presParOf" srcId="{5D5FA3E6-86C1-4D76-BDEC-38BB81DCFAB2}" destId="{79036B08-F9D0-4CF5-8B5D-0D3C4C433BB2}" srcOrd="0" destOrd="0" presId="urn:microsoft.com/office/officeart/2018/2/layout/IconVerticalSolidList"/>
    <dgm:cxn modelId="{853CD78D-9B65-4D75-BAE9-EF19EC288287}" type="presParOf" srcId="{79036B08-F9D0-4CF5-8B5D-0D3C4C433BB2}" destId="{FAEDFF58-36B6-42E9-8675-64F9DEC154B3}" srcOrd="0" destOrd="0" presId="urn:microsoft.com/office/officeart/2018/2/layout/IconVerticalSolidList"/>
    <dgm:cxn modelId="{502B3ADF-587A-4237-9315-79E287AF704E}" type="presParOf" srcId="{79036B08-F9D0-4CF5-8B5D-0D3C4C433BB2}" destId="{16067B41-DB15-46B9-B225-8AF85C108CEA}" srcOrd="1" destOrd="0" presId="urn:microsoft.com/office/officeart/2018/2/layout/IconVerticalSolidList"/>
    <dgm:cxn modelId="{8E196F08-4E54-43B4-8D0F-3790DC913CE1}" type="presParOf" srcId="{79036B08-F9D0-4CF5-8B5D-0D3C4C433BB2}" destId="{70A9E066-66C7-4DAB-87FB-969DD22A0455}" srcOrd="2" destOrd="0" presId="urn:microsoft.com/office/officeart/2018/2/layout/IconVerticalSolidList"/>
    <dgm:cxn modelId="{9CBB425F-2015-40FD-822D-CCC8DA4357D5}" type="presParOf" srcId="{79036B08-F9D0-4CF5-8B5D-0D3C4C433BB2}" destId="{6BF96031-CC61-4016-9A05-8158578FD77E}" srcOrd="3" destOrd="0" presId="urn:microsoft.com/office/officeart/2018/2/layout/IconVerticalSolidList"/>
    <dgm:cxn modelId="{050B962C-9384-4902-9B0D-29BE216C1A13}" type="presParOf" srcId="{5D5FA3E6-86C1-4D76-BDEC-38BB81DCFAB2}" destId="{0D119C0A-64C1-4665-B4D5-C9C3816946BA}" srcOrd="1" destOrd="0" presId="urn:microsoft.com/office/officeart/2018/2/layout/IconVerticalSolidList"/>
    <dgm:cxn modelId="{DD79DAA8-3A61-4FF7-ABDC-C2CA7B9D6868}" type="presParOf" srcId="{5D5FA3E6-86C1-4D76-BDEC-38BB81DCFAB2}" destId="{2BB8D5BD-4247-4EA4-B766-19117ED73ECA}" srcOrd="2" destOrd="0" presId="urn:microsoft.com/office/officeart/2018/2/layout/IconVerticalSolidList"/>
    <dgm:cxn modelId="{D71896DE-7958-4901-B4CB-40F2E2F4745E}" type="presParOf" srcId="{2BB8D5BD-4247-4EA4-B766-19117ED73ECA}" destId="{77186E59-B9F8-4D32-99A6-A3EDB9B905DC}" srcOrd="0" destOrd="0" presId="urn:microsoft.com/office/officeart/2018/2/layout/IconVerticalSolidList"/>
    <dgm:cxn modelId="{38589C17-9CFD-44DE-8368-2DCDEBDA0F9F}" type="presParOf" srcId="{2BB8D5BD-4247-4EA4-B766-19117ED73ECA}" destId="{6F3E3A71-5801-47A6-890D-7EAEFD56AB88}" srcOrd="1" destOrd="0" presId="urn:microsoft.com/office/officeart/2018/2/layout/IconVerticalSolidList"/>
    <dgm:cxn modelId="{1BA999D1-9ABE-41DE-8AB1-FB862AECC290}" type="presParOf" srcId="{2BB8D5BD-4247-4EA4-B766-19117ED73ECA}" destId="{0F54E5B8-6998-494B-8829-828E3626B57D}" srcOrd="2" destOrd="0" presId="urn:microsoft.com/office/officeart/2018/2/layout/IconVerticalSolidList"/>
    <dgm:cxn modelId="{2A5A156F-FDDE-4E91-B6C5-637D5B9148B5}" type="presParOf" srcId="{2BB8D5BD-4247-4EA4-B766-19117ED73ECA}" destId="{C3884AB0-03BA-4684-9A61-DD3C22F4DDBE}" srcOrd="3" destOrd="0" presId="urn:microsoft.com/office/officeart/2018/2/layout/IconVerticalSolidList"/>
    <dgm:cxn modelId="{59C262FA-B2A3-40DB-8ED9-D736E1297C06}" type="presParOf" srcId="{5D5FA3E6-86C1-4D76-BDEC-38BB81DCFAB2}" destId="{8DB46556-FF67-4160-BE4B-D6E2A86CB13E}" srcOrd="3" destOrd="0" presId="urn:microsoft.com/office/officeart/2018/2/layout/IconVerticalSolidList"/>
    <dgm:cxn modelId="{9B827D05-538B-4FD1-AD50-4D3A94E972E3}" type="presParOf" srcId="{5D5FA3E6-86C1-4D76-BDEC-38BB81DCFAB2}" destId="{C1E66D56-F72E-4EFF-AEA2-1FCEF5EB8D89}" srcOrd="4" destOrd="0" presId="urn:microsoft.com/office/officeart/2018/2/layout/IconVerticalSolidList"/>
    <dgm:cxn modelId="{A93CA58D-7078-4991-ABCA-C6CB875D89BE}" type="presParOf" srcId="{C1E66D56-F72E-4EFF-AEA2-1FCEF5EB8D89}" destId="{03190709-DCC3-4FDC-947A-FEBF8F740F49}" srcOrd="0" destOrd="0" presId="urn:microsoft.com/office/officeart/2018/2/layout/IconVerticalSolidList"/>
    <dgm:cxn modelId="{51C5DD0C-D75C-49A6-8860-B31675FD4272}" type="presParOf" srcId="{C1E66D56-F72E-4EFF-AEA2-1FCEF5EB8D89}" destId="{A0D72E52-BDF5-4F77-9AE9-6FEAE5CE4791}" srcOrd="1" destOrd="0" presId="urn:microsoft.com/office/officeart/2018/2/layout/IconVerticalSolidList"/>
    <dgm:cxn modelId="{AF8BFDCD-D2F5-48AA-9F4B-13A243A959BB}" type="presParOf" srcId="{C1E66D56-F72E-4EFF-AEA2-1FCEF5EB8D89}" destId="{BB1CB80C-CB2C-4189-923C-FECDF437D4E0}" srcOrd="2" destOrd="0" presId="urn:microsoft.com/office/officeart/2018/2/layout/IconVerticalSolidList"/>
    <dgm:cxn modelId="{D4785C84-62D7-46E6-89D7-461A81D0B72E}" type="presParOf" srcId="{C1E66D56-F72E-4EFF-AEA2-1FCEF5EB8D89}" destId="{805C815C-3391-45A6-AEF3-1F256254B9BC}" srcOrd="3" destOrd="0" presId="urn:microsoft.com/office/officeart/2018/2/layout/IconVerticalSolidList"/>
    <dgm:cxn modelId="{813BBC9F-F63D-4064-AB7F-31D3A82D81FE}" type="presParOf" srcId="{5D5FA3E6-86C1-4D76-BDEC-38BB81DCFAB2}" destId="{C448205F-5B5D-43DF-96A6-651721C00D59}" srcOrd="5" destOrd="0" presId="urn:microsoft.com/office/officeart/2018/2/layout/IconVerticalSolidList"/>
    <dgm:cxn modelId="{42D010F2-73C1-455A-BF19-D166ABEC42C8}" type="presParOf" srcId="{5D5FA3E6-86C1-4D76-BDEC-38BB81DCFAB2}" destId="{4FD5C557-20A5-4ECF-B084-89066FCFD4F9}" srcOrd="6" destOrd="0" presId="urn:microsoft.com/office/officeart/2018/2/layout/IconVerticalSolidList"/>
    <dgm:cxn modelId="{84671295-65F9-4F98-BE26-5C1804127565}" type="presParOf" srcId="{4FD5C557-20A5-4ECF-B084-89066FCFD4F9}" destId="{C3C83473-4EF2-455B-9D31-F359B0F926FC}" srcOrd="0" destOrd="0" presId="urn:microsoft.com/office/officeart/2018/2/layout/IconVerticalSolidList"/>
    <dgm:cxn modelId="{5693FFBE-7055-4915-83A0-9369FF781652}" type="presParOf" srcId="{4FD5C557-20A5-4ECF-B084-89066FCFD4F9}" destId="{04B12DD0-7CD9-403B-90E3-4E2B5A14C3F7}" srcOrd="1" destOrd="0" presId="urn:microsoft.com/office/officeart/2018/2/layout/IconVerticalSolidList"/>
    <dgm:cxn modelId="{616275C1-3785-42C1-92DD-CED48ED01C66}" type="presParOf" srcId="{4FD5C557-20A5-4ECF-B084-89066FCFD4F9}" destId="{7B9AEE90-26B3-4606-9DA6-7D09FDD042EC}" srcOrd="2" destOrd="0" presId="urn:microsoft.com/office/officeart/2018/2/layout/IconVerticalSolidList"/>
    <dgm:cxn modelId="{6880C1C3-F5E5-4F3C-9E68-12BEA5827BDF}" type="presParOf" srcId="{4FD5C557-20A5-4ECF-B084-89066FCFD4F9}" destId="{411E8CBA-D25B-478E-A678-8F19FCDAB8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21E18B-B0E5-4F27-AD2A-95EB3871642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0EE1CBE-7104-4491-A1EE-CEAC398EB8FA}">
      <dgm:prSet/>
      <dgm:spPr/>
      <dgm:t>
        <a:bodyPr/>
        <a:lstStyle/>
        <a:p>
          <a:r>
            <a:rPr lang="en-US"/>
            <a:t>Language models, such as GPT, can write code from raw prompts.</a:t>
          </a:r>
        </a:p>
      </dgm:t>
    </dgm:pt>
    <dgm:pt modelId="{38C462ED-EDC2-4947-A47D-423EFC7ED53B}" type="parTrans" cxnId="{0F7A1737-8059-434F-8768-451BDB00157D}">
      <dgm:prSet/>
      <dgm:spPr/>
      <dgm:t>
        <a:bodyPr/>
        <a:lstStyle/>
        <a:p>
          <a:endParaRPr lang="en-US"/>
        </a:p>
      </dgm:t>
    </dgm:pt>
    <dgm:pt modelId="{DCA25BCB-1FA5-42D4-B228-AEF4C43EEC8E}" type="sibTrans" cxnId="{0F7A1737-8059-434F-8768-451BDB00157D}">
      <dgm:prSet/>
      <dgm:spPr/>
      <dgm:t>
        <a:bodyPr/>
        <a:lstStyle/>
        <a:p>
          <a:endParaRPr lang="en-US"/>
        </a:p>
      </dgm:t>
    </dgm:pt>
    <dgm:pt modelId="{ED9C7D8F-EA20-49CD-AD96-FBFCEB8DF811}">
      <dgm:prSet/>
      <dgm:spPr/>
      <dgm:t>
        <a:bodyPr/>
        <a:lstStyle/>
        <a:p>
          <a:r>
            <a:rPr lang="en-US" b="1"/>
            <a:t>Issue:</a:t>
          </a:r>
          <a:r>
            <a:rPr lang="en-US"/>
            <a:t> They lack inherent knowledge of secure coding practices, which must be explicitly integrated.</a:t>
          </a:r>
        </a:p>
      </dgm:t>
    </dgm:pt>
    <dgm:pt modelId="{CA59401F-EBBD-4006-9BB1-BF1BB377D7BD}" type="parTrans" cxnId="{C6823D20-0D79-41B2-BED3-257D06037533}">
      <dgm:prSet/>
      <dgm:spPr/>
      <dgm:t>
        <a:bodyPr/>
        <a:lstStyle/>
        <a:p>
          <a:endParaRPr lang="en-US"/>
        </a:p>
      </dgm:t>
    </dgm:pt>
    <dgm:pt modelId="{E5E4A18F-82A8-4BD0-8E2B-D961987E1848}" type="sibTrans" cxnId="{C6823D20-0D79-41B2-BED3-257D06037533}">
      <dgm:prSet/>
      <dgm:spPr/>
      <dgm:t>
        <a:bodyPr/>
        <a:lstStyle/>
        <a:p>
          <a:endParaRPr lang="en-US"/>
        </a:p>
      </dgm:t>
    </dgm:pt>
    <dgm:pt modelId="{4F67B21A-99DA-4337-9D4E-2FFCF7FA96AC}">
      <dgm:prSet/>
      <dgm:spPr/>
      <dgm:t>
        <a:bodyPr/>
        <a:lstStyle/>
        <a:p>
          <a:r>
            <a:rPr lang="en-US"/>
            <a:t>Without human intervention or secure guidelines, AI might generate insecure code.</a:t>
          </a:r>
        </a:p>
      </dgm:t>
    </dgm:pt>
    <dgm:pt modelId="{A4244863-38CD-4F5F-985E-34D02CCF2F09}" type="parTrans" cxnId="{CCD2F971-D7C9-4061-8A81-A8862CC35B6C}">
      <dgm:prSet/>
      <dgm:spPr/>
      <dgm:t>
        <a:bodyPr/>
        <a:lstStyle/>
        <a:p>
          <a:endParaRPr lang="en-US"/>
        </a:p>
      </dgm:t>
    </dgm:pt>
    <dgm:pt modelId="{1EB96DC1-6D79-466A-82FF-88847F381C98}" type="sibTrans" cxnId="{CCD2F971-D7C9-4061-8A81-A8862CC35B6C}">
      <dgm:prSet/>
      <dgm:spPr/>
      <dgm:t>
        <a:bodyPr/>
        <a:lstStyle/>
        <a:p>
          <a:endParaRPr lang="en-US"/>
        </a:p>
      </dgm:t>
    </dgm:pt>
    <dgm:pt modelId="{D69A7F5D-23E6-554B-8BDD-AAFC8CBB4998}" type="pres">
      <dgm:prSet presAssocID="{2C21E18B-B0E5-4F27-AD2A-95EB3871642A}" presName="vert0" presStyleCnt="0">
        <dgm:presLayoutVars>
          <dgm:dir/>
          <dgm:animOne val="branch"/>
          <dgm:animLvl val="lvl"/>
        </dgm:presLayoutVars>
      </dgm:prSet>
      <dgm:spPr/>
    </dgm:pt>
    <dgm:pt modelId="{EE0A1CF3-689F-834A-86A7-FC82633C70F1}" type="pres">
      <dgm:prSet presAssocID="{E0EE1CBE-7104-4491-A1EE-CEAC398EB8FA}" presName="thickLine" presStyleLbl="alignNode1" presStyleIdx="0" presStyleCnt="3"/>
      <dgm:spPr/>
    </dgm:pt>
    <dgm:pt modelId="{C59C9013-F705-D84A-AB36-542D2432F854}" type="pres">
      <dgm:prSet presAssocID="{E0EE1CBE-7104-4491-A1EE-CEAC398EB8FA}" presName="horz1" presStyleCnt="0"/>
      <dgm:spPr/>
    </dgm:pt>
    <dgm:pt modelId="{0E241AAB-DFC6-B242-98A6-8018F6577CF8}" type="pres">
      <dgm:prSet presAssocID="{E0EE1CBE-7104-4491-A1EE-CEAC398EB8FA}" presName="tx1" presStyleLbl="revTx" presStyleIdx="0" presStyleCnt="3"/>
      <dgm:spPr/>
    </dgm:pt>
    <dgm:pt modelId="{B809EFC7-04BE-2E4F-9A4D-0EB445652F34}" type="pres">
      <dgm:prSet presAssocID="{E0EE1CBE-7104-4491-A1EE-CEAC398EB8FA}" presName="vert1" presStyleCnt="0"/>
      <dgm:spPr/>
    </dgm:pt>
    <dgm:pt modelId="{5E26341E-C102-D74D-BADF-37AB6065581A}" type="pres">
      <dgm:prSet presAssocID="{ED9C7D8F-EA20-49CD-AD96-FBFCEB8DF811}" presName="thickLine" presStyleLbl="alignNode1" presStyleIdx="1" presStyleCnt="3"/>
      <dgm:spPr/>
    </dgm:pt>
    <dgm:pt modelId="{41AA9EA2-3894-F14C-9ACB-484D934F757E}" type="pres">
      <dgm:prSet presAssocID="{ED9C7D8F-EA20-49CD-AD96-FBFCEB8DF811}" presName="horz1" presStyleCnt="0"/>
      <dgm:spPr/>
    </dgm:pt>
    <dgm:pt modelId="{E17021E2-ABFC-DF4B-A8B2-3E7532645D1A}" type="pres">
      <dgm:prSet presAssocID="{ED9C7D8F-EA20-49CD-AD96-FBFCEB8DF811}" presName="tx1" presStyleLbl="revTx" presStyleIdx="1" presStyleCnt="3"/>
      <dgm:spPr/>
    </dgm:pt>
    <dgm:pt modelId="{F01AC8B9-DEAF-544E-918E-FB8FEE62BE0B}" type="pres">
      <dgm:prSet presAssocID="{ED9C7D8F-EA20-49CD-AD96-FBFCEB8DF811}" presName="vert1" presStyleCnt="0"/>
      <dgm:spPr/>
    </dgm:pt>
    <dgm:pt modelId="{0837279D-5BFF-C44C-A95A-063E5417E5F2}" type="pres">
      <dgm:prSet presAssocID="{4F67B21A-99DA-4337-9D4E-2FFCF7FA96AC}" presName="thickLine" presStyleLbl="alignNode1" presStyleIdx="2" presStyleCnt="3"/>
      <dgm:spPr/>
    </dgm:pt>
    <dgm:pt modelId="{73A4DCDF-E9FD-B043-8B1A-12853572619F}" type="pres">
      <dgm:prSet presAssocID="{4F67B21A-99DA-4337-9D4E-2FFCF7FA96AC}" presName="horz1" presStyleCnt="0"/>
      <dgm:spPr/>
    </dgm:pt>
    <dgm:pt modelId="{33172A87-2899-FF42-AE50-55256C9AC83B}" type="pres">
      <dgm:prSet presAssocID="{4F67B21A-99DA-4337-9D4E-2FFCF7FA96AC}" presName="tx1" presStyleLbl="revTx" presStyleIdx="2" presStyleCnt="3"/>
      <dgm:spPr/>
    </dgm:pt>
    <dgm:pt modelId="{72A5E135-2B7A-CF47-836C-A6216B09391C}" type="pres">
      <dgm:prSet presAssocID="{4F67B21A-99DA-4337-9D4E-2FFCF7FA96AC}" presName="vert1" presStyleCnt="0"/>
      <dgm:spPr/>
    </dgm:pt>
  </dgm:ptLst>
  <dgm:cxnLst>
    <dgm:cxn modelId="{4BC21D0D-C57B-3347-9F6C-28763495DCC5}" type="presOf" srcId="{E0EE1CBE-7104-4491-A1EE-CEAC398EB8FA}" destId="{0E241AAB-DFC6-B242-98A6-8018F6577CF8}" srcOrd="0" destOrd="0" presId="urn:microsoft.com/office/officeart/2008/layout/LinedList"/>
    <dgm:cxn modelId="{C6823D20-0D79-41B2-BED3-257D06037533}" srcId="{2C21E18B-B0E5-4F27-AD2A-95EB3871642A}" destId="{ED9C7D8F-EA20-49CD-AD96-FBFCEB8DF811}" srcOrd="1" destOrd="0" parTransId="{CA59401F-EBBD-4006-9BB1-BF1BB377D7BD}" sibTransId="{E5E4A18F-82A8-4BD0-8E2B-D961987E1848}"/>
    <dgm:cxn modelId="{0F7A1737-8059-434F-8768-451BDB00157D}" srcId="{2C21E18B-B0E5-4F27-AD2A-95EB3871642A}" destId="{E0EE1CBE-7104-4491-A1EE-CEAC398EB8FA}" srcOrd="0" destOrd="0" parTransId="{38C462ED-EDC2-4947-A47D-423EFC7ED53B}" sibTransId="{DCA25BCB-1FA5-42D4-B228-AEF4C43EEC8E}"/>
    <dgm:cxn modelId="{B5E86D47-7133-614B-89DA-67EEC8D8A7E2}" type="presOf" srcId="{4F67B21A-99DA-4337-9D4E-2FFCF7FA96AC}" destId="{33172A87-2899-FF42-AE50-55256C9AC83B}" srcOrd="0" destOrd="0" presId="urn:microsoft.com/office/officeart/2008/layout/LinedList"/>
    <dgm:cxn modelId="{CCD2F971-D7C9-4061-8A81-A8862CC35B6C}" srcId="{2C21E18B-B0E5-4F27-AD2A-95EB3871642A}" destId="{4F67B21A-99DA-4337-9D4E-2FFCF7FA96AC}" srcOrd="2" destOrd="0" parTransId="{A4244863-38CD-4F5F-985E-34D02CCF2F09}" sibTransId="{1EB96DC1-6D79-466A-82FF-88847F381C98}"/>
    <dgm:cxn modelId="{0DCEE8B1-8FBE-D548-90B4-402F6FC2938A}" type="presOf" srcId="{2C21E18B-B0E5-4F27-AD2A-95EB3871642A}" destId="{D69A7F5D-23E6-554B-8BDD-AAFC8CBB4998}" srcOrd="0" destOrd="0" presId="urn:microsoft.com/office/officeart/2008/layout/LinedList"/>
    <dgm:cxn modelId="{C94BB8E4-8B97-EF43-A419-D04C182B7F8E}" type="presOf" srcId="{ED9C7D8F-EA20-49CD-AD96-FBFCEB8DF811}" destId="{E17021E2-ABFC-DF4B-A8B2-3E7532645D1A}" srcOrd="0" destOrd="0" presId="urn:microsoft.com/office/officeart/2008/layout/LinedList"/>
    <dgm:cxn modelId="{C4DFEB53-05DF-034C-88BA-D1D16EAC68F7}" type="presParOf" srcId="{D69A7F5D-23E6-554B-8BDD-AAFC8CBB4998}" destId="{EE0A1CF3-689F-834A-86A7-FC82633C70F1}" srcOrd="0" destOrd="0" presId="urn:microsoft.com/office/officeart/2008/layout/LinedList"/>
    <dgm:cxn modelId="{7ED5BE3D-B188-1F4E-A86C-869E60A8CF41}" type="presParOf" srcId="{D69A7F5D-23E6-554B-8BDD-AAFC8CBB4998}" destId="{C59C9013-F705-D84A-AB36-542D2432F854}" srcOrd="1" destOrd="0" presId="urn:microsoft.com/office/officeart/2008/layout/LinedList"/>
    <dgm:cxn modelId="{57E12BE1-1FD8-9243-8635-C0562F875028}" type="presParOf" srcId="{C59C9013-F705-D84A-AB36-542D2432F854}" destId="{0E241AAB-DFC6-B242-98A6-8018F6577CF8}" srcOrd="0" destOrd="0" presId="urn:microsoft.com/office/officeart/2008/layout/LinedList"/>
    <dgm:cxn modelId="{4CA00D93-F5C2-D944-8760-74A1E4AB74D6}" type="presParOf" srcId="{C59C9013-F705-D84A-AB36-542D2432F854}" destId="{B809EFC7-04BE-2E4F-9A4D-0EB445652F34}" srcOrd="1" destOrd="0" presId="urn:microsoft.com/office/officeart/2008/layout/LinedList"/>
    <dgm:cxn modelId="{73EE8240-5174-4449-8576-02AA7C0F0BA6}" type="presParOf" srcId="{D69A7F5D-23E6-554B-8BDD-AAFC8CBB4998}" destId="{5E26341E-C102-D74D-BADF-37AB6065581A}" srcOrd="2" destOrd="0" presId="urn:microsoft.com/office/officeart/2008/layout/LinedList"/>
    <dgm:cxn modelId="{82700A6B-448C-4C46-954B-D0E30E925522}" type="presParOf" srcId="{D69A7F5D-23E6-554B-8BDD-AAFC8CBB4998}" destId="{41AA9EA2-3894-F14C-9ACB-484D934F757E}" srcOrd="3" destOrd="0" presId="urn:microsoft.com/office/officeart/2008/layout/LinedList"/>
    <dgm:cxn modelId="{E71346D2-03F6-7843-8AE8-B6F03AF5DEC1}" type="presParOf" srcId="{41AA9EA2-3894-F14C-9ACB-484D934F757E}" destId="{E17021E2-ABFC-DF4B-A8B2-3E7532645D1A}" srcOrd="0" destOrd="0" presId="urn:microsoft.com/office/officeart/2008/layout/LinedList"/>
    <dgm:cxn modelId="{C05F0C18-184A-754D-99FE-E68922038D4D}" type="presParOf" srcId="{41AA9EA2-3894-F14C-9ACB-484D934F757E}" destId="{F01AC8B9-DEAF-544E-918E-FB8FEE62BE0B}" srcOrd="1" destOrd="0" presId="urn:microsoft.com/office/officeart/2008/layout/LinedList"/>
    <dgm:cxn modelId="{1B3B4D79-B4B4-B240-A15E-DCCB472AAEDC}" type="presParOf" srcId="{D69A7F5D-23E6-554B-8BDD-AAFC8CBB4998}" destId="{0837279D-5BFF-C44C-A95A-063E5417E5F2}" srcOrd="4" destOrd="0" presId="urn:microsoft.com/office/officeart/2008/layout/LinedList"/>
    <dgm:cxn modelId="{DB187317-ED07-984C-B315-393AB2581A5B}" type="presParOf" srcId="{D69A7F5D-23E6-554B-8BDD-AAFC8CBB4998}" destId="{73A4DCDF-E9FD-B043-8B1A-12853572619F}" srcOrd="5" destOrd="0" presId="urn:microsoft.com/office/officeart/2008/layout/LinedList"/>
    <dgm:cxn modelId="{89328C50-3779-344F-B40B-3F188786CD41}" type="presParOf" srcId="{73A4DCDF-E9FD-B043-8B1A-12853572619F}" destId="{33172A87-2899-FF42-AE50-55256C9AC83B}" srcOrd="0" destOrd="0" presId="urn:microsoft.com/office/officeart/2008/layout/LinedList"/>
    <dgm:cxn modelId="{1C52BDAC-69CC-3841-B349-2DFD833AFC0E}" type="presParOf" srcId="{73A4DCDF-E9FD-B043-8B1A-12853572619F}" destId="{72A5E135-2B7A-CF47-836C-A6216B0939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F559FC-B7EB-4375-B555-F7136B2CA491}"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406E933-19F9-4AE2-88C9-0F59926EAD78}">
      <dgm:prSet/>
      <dgm:spPr/>
      <dgm:t>
        <a:bodyPr/>
        <a:lstStyle/>
        <a:p>
          <a:pPr>
            <a:defRPr cap="all"/>
          </a:pPr>
          <a:r>
            <a:rPr lang="en-US"/>
            <a:t>Start with a </a:t>
          </a:r>
          <a:r>
            <a:rPr lang="en-US" b="1"/>
            <a:t>raw prompt</a:t>
          </a:r>
          <a:r>
            <a:rPr lang="en-US"/>
            <a:t> for code generation</a:t>
          </a:r>
        </a:p>
      </dgm:t>
    </dgm:pt>
    <dgm:pt modelId="{3ADCC892-5F70-40F6-99FB-CB2D13267498}" type="parTrans" cxnId="{0AFFA6DC-A6B8-4E9B-9CFF-145F33C3150C}">
      <dgm:prSet/>
      <dgm:spPr/>
      <dgm:t>
        <a:bodyPr/>
        <a:lstStyle/>
        <a:p>
          <a:endParaRPr lang="en-US"/>
        </a:p>
      </dgm:t>
    </dgm:pt>
    <dgm:pt modelId="{92F5C318-134B-467D-9576-225240407EAF}" type="sibTrans" cxnId="{0AFFA6DC-A6B8-4E9B-9CFF-145F33C3150C}">
      <dgm:prSet/>
      <dgm:spPr/>
      <dgm:t>
        <a:bodyPr/>
        <a:lstStyle/>
        <a:p>
          <a:endParaRPr lang="en-US"/>
        </a:p>
      </dgm:t>
    </dgm:pt>
    <dgm:pt modelId="{25DA5DB6-919B-46BE-BFD9-DB0E6489AA0F}">
      <dgm:prSet/>
      <dgm:spPr/>
      <dgm:t>
        <a:bodyPr/>
        <a:lstStyle/>
        <a:p>
          <a:pPr>
            <a:defRPr cap="all"/>
          </a:pPr>
          <a:r>
            <a:rPr lang="en-US"/>
            <a:t>Convert the raw prompt into human language describing secure requirements</a:t>
          </a:r>
        </a:p>
      </dgm:t>
    </dgm:pt>
    <dgm:pt modelId="{34BA8D7B-5840-4205-BC74-EE08730DD332}" type="parTrans" cxnId="{F194A011-7B94-43DD-ACA0-BC1DA8763C74}">
      <dgm:prSet/>
      <dgm:spPr/>
      <dgm:t>
        <a:bodyPr/>
        <a:lstStyle/>
        <a:p>
          <a:endParaRPr lang="en-US"/>
        </a:p>
      </dgm:t>
    </dgm:pt>
    <dgm:pt modelId="{2BE8AC60-7E7F-4206-81CD-510526748CC2}" type="sibTrans" cxnId="{F194A011-7B94-43DD-ACA0-BC1DA8763C74}">
      <dgm:prSet/>
      <dgm:spPr/>
      <dgm:t>
        <a:bodyPr/>
        <a:lstStyle/>
        <a:p>
          <a:endParaRPr lang="en-US"/>
        </a:p>
      </dgm:t>
    </dgm:pt>
    <dgm:pt modelId="{9D328AA9-A53B-47D3-8638-53EEED9F1BC1}">
      <dgm:prSet/>
      <dgm:spPr/>
      <dgm:t>
        <a:bodyPr/>
        <a:lstStyle/>
        <a:p>
          <a:pPr>
            <a:defRPr cap="all"/>
          </a:pPr>
          <a:r>
            <a:rPr lang="en-US"/>
            <a:t>Translate human language into mechanisms for code generation within the prompt</a:t>
          </a:r>
        </a:p>
      </dgm:t>
    </dgm:pt>
    <dgm:pt modelId="{9778444B-7335-4BD5-B60D-57622A0F3AE2}" type="parTrans" cxnId="{83C63FDC-4205-4732-A508-0FEFB3BD9B89}">
      <dgm:prSet/>
      <dgm:spPr/>
      <dgm:t>
        <a:bodyPr/>
        <a:lstStyle/>
        <a:p>
          <a:endParaRPr lang="en-US"/>
        </a:p>
      </dgm:t>
    </dgm:pt>
    <dgm:pt modelId="{E11F8666-F521-49DF-AEA4-B2D09BB32FC3}" type="sibTrans" cxnId="{83C63FDC-4205-4732-A508-0FEFB3BD9B89}">
      <dgm:prSet/>
      <dgm:spPr/>
      <dgm:t>
        <a:bodyPr/>
        <a:lstStyle/>
        <a:p>
          <a:endParaRPr lang="en-US"/>
        </a:p>
      </dgm:t>
    </dgm:pt>
    <dgm:pt modelId="{5A1E8E25-A649-41F7-BBDC-53B3AE0316A8}" type="pres">
      <dgm:prSet presAssocID="{53F559FC-B7EB-4375-B555-F7136B2CA491}" presName="root" presStyleCnt="0">
        <dgm:presLayoutVars>
          <dgm:dir/>
          <dgm:resizeHandles val="exact"/>
        </dgm:presLayoutVars>
      </dgm:prSet>
      <dgm:spPr/>
    </dgm:pt>
    <dgm:pt modelId="{76AAF38C-0901-4A9C-A96C-0FBF9C8D0687}" type="pres">
      <dgm:prSet presAssocID="{4406E933-19F9-4AE2-88C9-0F59926EAD78}" presName="compNode" presStyleCnt="0"/>
      <dgm:spPr/>
    </dgm:pt>
    <dgm:pt modelId="{AFF7C113-5662-4785-ABFC-1004F710D0CE}" type="pres">
      <dgm:prSet presAssocID="{4406E933-19F9-4AE2-88C9-0F59926EAD78}" presName="iconBgRect" presStyleLbl="bgShp" presStyleIdx="0" presStyleCnt="3"/>
      <dgm:spPr>
        <a:prstGeom prst="round2DiagRect">
          <a:avLst>
            <a:gd name="adj1" fmla="val 29727"/>
            <a:gd name="adj2" fmla="val 0"/>
          </a:avLst>
        </a:prstGeom>
      </dgm:spPr>
    </dgm:pt>
    <dgm:pt modelId="{64B0C5B2-DB4C-4A5A-AE9C-7C89F63F8774}" type="pres">
      <dgm:prSet presAssocID="{4406E933-19F9-4AE2-88C9-0F59926EAD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689AE07-48A6-4F1E-9310-1DC0B014A12B}" type="pres">
      <dgm:prSet presAssocID="{4406E933-19F9-4AE2-88C9-0F59926EAD78}" presName="spaceRect" presStyleCnt="0"/>
      <dgm:spPr/>
    </dgm:pt>
    <dgm:pt modelId="{B2CE40E7-725C-45DC-93AA-6C65660373DB}" type="pres">
      <dgm:prSet presAssocID="{4406E933-19F9-4AE2-88C9-0F59926EAD78}" presName="textRect" presStyleLbl="revTx" presStyleIdx="0" presStyleCnt="3">
        <dgm:presLayoutVars>
          <dgm:chMax val="1"/>
          <dgm:chPref val="1"/>
        </dgm:presLayoutVars>
      </dgm:prSet>
      <dgm:spPr/>
    </dgm:pt>
    <dgm:pt modelId="{9A1FD4FE-031D-4AD8-87AC-DCFA9DECE0B3}" type="pres">
      <dgm:prSet presAssocID="{92F5C318-134B-467D-9576-225240407EAF}" presName="sibTrans" presStyleCnt="0"/>
      <dgm:spPr/>
    </dgm:pt>
    <dgm:pt modelId="{2E20D5BE-7B47-45A9-9506-CF3011288CE6}" type="pres">
      <dgm:prSet presAssocID="{25DA5DB6-919B-46BE-BFD9-DB0E6489AA0F}" presName="compNode" presStyleCnt="0"/>
      <dgm:spPr/>
    </dgm:pt>
    <dgm:pt modelId="{4154BC64-7CD6-4C80-8E61-37B35A47A7AB}" type="pres">
      <dgm:prSet presAssocID="{25DA5DB6-919B-46BE-BFD9-DB0E6489AA0F}" presName="iconBgRect" presStyleLbl="bgShp" presStyleIdx="1" presStyleCnt="3"/>
      <dgm:spPr>
        <a:prstGeom prst="round2DiagRect">
          <a:avLst>
            <a:gd name="adj1" fmla="val 29727"/>
            <a:gd name="adj2" fmla="val 0"/>
          </a:avLst>
        </a:prstGeom>
      </dgm:spPr>
    </dgm:pt>
    <dgm:pt modelId="{CC69186B-E175-4BDB-8138-FC6F9C2BC140}" type="pres">
      <dgm:prSet presAssocID="{25DA5DB6-919B-46BE-BFD9-DB0E6489AA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1FB2400-F852-4A01-95C7-595ADBA53AE2}" type="pres">
      <dgm:prSet presAssocID="{25DA5DB6-919B-46BE-BFD9-DB0E6489AA0F}" presName="spaceRect" presStyleCnt="0"/>
      <dgm:spPr/>
    </dgm:pt>
    <dgm:pt modelId="{50DF79A5-7133-429F-BAD7-7FAF91362588}" type="pres">
      <dgm:prSet presAssocID="{25DA5DB6-919B-46BE-BFD9-DB0E6489AA0F}" presName="textRect" presStyleLbl="revTx" presStyleIdx="1" presStyleCnt="3">
        <dgm:presLayoutVars>
          <dgm:chMax val="1"/>
          <dgm:chPref val="1"/>
        </dgm:presLayoutVars>
      </dgm:prSet>
      <dgm:spPr/>
    </dgm:pt>
    <dgm:pt modelId="{F3A7DC6A-645F-4EC4-ADFC-5E084B58786F}" type="pres">
      <dgm:prSet presAssocID="{2BE8AC60-7E7F-4206-81CD-510526748CC2}" presName="sibTrans" presStyleCnt="0"/>
      <dgm:spPr/>
    </dgm:pt>
    <dgm:pt modelId="{668D1CF1-B435-4B32-B79D-6DE372AC51D9}" type="pres">
      <dgm:prSet presAssocID="{9D328AA9-A53B-47D3-8638-53EEED9F1BC1}" presName="compNode" presStyleCnt="0"/>
      <dgm:spPr/>
    </dgm:pt>
    <dgm:pt modelId="{D74F0166-0476-4EAC-BEA7-616FE14FEC48}" type="pres">
      <dgm:prSet presAssocID="{9D328AA9-A53B-47D3-8638-53EEED9F1BC1}" presName="iconBgRect" presStyleLbl="bgShp" presStyleIdx="2" presStyleCnt="3"/>
      <dgm:spPr>
        <a:prstGeom prst="round2DiagRect">
          <a:avLst>
            <a:gd name="adj1" fmla="val 29727"/>
            <a:gd name="adj2" fmla="val 0"/>
          </a:avLst>
        </a:prstGeom>
      </dgm:spPr>
    </dgm:pt>
    <dgm:pt modelId="{1F86F9A0-B254-470D-BBEA-8C69FEBCB8C2}" type="pres">
      <dgm:prSet presAssocID="{9D328AA9-A53B-47D3-8638-53EEED9F1B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69B2B13-BD8C-4843-AFEF-279362107DBC}" type="pres">
      <dgm:prSet presAssocID="{9D328AA9-A53B-47D3-8638-53EEED9F1BC1}" presName="spaceRect" presStyleCnt="0"/>
      <dgm:spPr/>
    </dgm:pt>
    <dgm:pt modelId="{6931E334-C81F-4AAE-8077-F211650F2A03}" type="pres">
      <dgm:prSet presAssocID="{9D328AA9-A53B-47D3-8638-53EEED9F1BC1}" presName="textRect" presStyleLbl="revTx" presStyleIdx="2" presStyleCnt="3">
        <dgm:presLayoutVars>
          <dgm:chMax val="1"/>
          <dgm:chPref val="1"/>
        </dgm:presLayoutVars>
      </dgm:prSet>
      <dgm:spPr/>
    </dgm:pt>
  </dgm:ptLst>
  <dgm:cxnLst>
    <dgm:cxn modelId="{E6B40211-05FA-4B1E-BFC1-42926B4985DF}" type="presOf" srcId="{4406E933-19F9-4AE2-88C9-0F59926EAD78}" destId="{B2CE40E7-725C-45DC-93AA-6C65660373DB}" srcOrd="0" destOrd="0" presId="urn:microsoft.com/office/officeart/2018/5/layout/IconLeafLabelList"/>
    <dgm:cxn modelId="{F194A011-7B94-43DD-ACA0-BC1DA8763C74}" srcId="{53F559FC-B7EB-4375-B555-F7136B2CA491}" destId="{25DA5DB6-919B-46BE-BFD9-DB0E6489AA0F}" srcOrd="1" destOrd="0" parTransId="{34BA8D7B-5840-4205-BC74-EE08730DD332}" sibTransId="{2BE8AC60-7E7F-4206-81CD-510526748CC2}"/>
    <dgm:cxn modelId="{EBE9C021-76F8-435E-A2FF-5EA999DF3E40}" type="presOf" srcId="{53F559FC-B7EB-4375-B555-F7136B2CA491}" destId="{5A1E8E25-A649-41F7-BBDC-53B3AE0316A8}" srcOrd="0" destOrd="0" presId="urn:microsoft.com/office/officeart/2018/5/layout/IconLeafLabelList"/>
    <dgm:cxn modelId="{1E1BB42F-F664-4FA5-98B5-FD452C6D274C}" type="presOf" srcId="{25DA5DB6-919B-46BE-BFD9-DB0E6489AA0F}" destId="{50DF79A5-7133-429F-BAD7-7FAF91362588}" srcOrd="0" destOrd="0" presId="urn:microsoft.com/office/officeart/2018/5/layout/IconLeafLabelList"/>
    <dgm:cxn modelId="{EEEA13D9-35F3-4AE0-907C-F2D288C9D5FB}" type="presOf" srcId="{9D328AA9-A53B-47D3-8638-53EEED9F1BC1}" destId="{6931E334-C81F-4AAE-8077-F211650F2A03}" srcOrd="0" destOrd="0" presId="urn:microsoft.com/office/officeart/2018/5/layout/IconLeafLabelList"/>
    <dgm:cxn modelId="{83C63FDC-4205-4732-A508-0FEFB3BD9B89}" srcId="{53F559FC-B7EB-4375-B555-F7136B2CA491}" destId="{9D328AA9-A53B-47D3-8638-53EEED9F1BC1}" srcOrd="2" destOrd="0" parTransId="{9778444B-7335-4BD5-B60D-57622A0F3AE2}" sibTransId="{E11F8666-F521-49DF-AEA4-B2D09BB32FC3}"/>
    <dgm:cxn modelId="{0AFFA6DC-A6B8-4E9B-9CFF-145F33C3150C}" srcId="{53F559FC-B7EB-4375-B555-F7136B2CA491}" destId="{4406E933-19F9-4AE2-88C9-0F59926EAD78}" srcOrd="0" destOrd="0" parTransId="{3ADCC892-5F70-40F6-99FB-CB2D13267498}" sibTransId="{92F5C318-134B-467D-9576-225240407EAF}"/>
    <dgm:cxn modelId="{37262C5B-8B8D-4649-B14D-6DDA428004E4}" type="presParOf" srcId="{5A1E8E25-A649-41F7-BBDC-53B3AE0316A8}" destId="{76AAF38C-0901-4A9C-A96C-0FBF9C8D0687}" srcOrd="0" destOrd="0" presId="urn:microsoft.com/office/officeart/2018/5/layout/IconLeafLabelList"/>
    <dgm:cxn modelId="{ACF06C4F-4AEB-4DE3-B351-973EB84DD915}" type="presParOf" srcId="{76AAF38C-0901-4A9C-A96C-0FBF9C8D0687}" destId="{AFF7C113-5662-4785-ABFC-1004F710D0CE}" srcOrd="0" destOrd="0" presId="urn:microsoft.com/office/officeart/2018/5/layout/IconLeafLabelList"/>
    <dgm:cxn modelId="{D7745B3A-9BEA-41BA-9205-1E0A085564E6}" type="presParOf" srcId="{76AAF38C-0901-4A9C-A96C-0FBF9C8D0687}" destId="{64B0C5B2-DB4C-4A5A-AE9C-7C89F63F8774}" srcOrd="1" destOrd="0" presId="urn:microsoft.com/office/officeart/2018/5/layout/IconLeafLabelList"/>
    <dgm:cxn modelId="{56AD0768-4C91-4B1B-8487-776D9F2B27E1}" type="presParOf" srcId="{76AAF38C-0901-4A9C-A96C-0FBF9C8D0687}" destId="{B689AE07-48A6-4F1E-9310-1DC0B014A12B}" srcOrd="2" destOrd="0" presId="urn:microsoft.com/office/officeart/2018/5/layout/IconLeafLabelList"/>
    <dgm:cxn modelId="{A3814DAF-7063-4731-B611-BCF141DFD0EC}" type="presParOf" srcId="{76AAF38C-0901-4A9C-A96C-0FBF9C8D0687}" destId="{B2CE40E7-725C-45DC-93AA-6C65660373DB}" srcOrd="3" destOrd="0" presId="urn:microsoft.com/office/officeart/2018/5/layout/IconLeafLabelList"/>
    <dgm:cxn modelId="{84D97A8C-989A-46DA-9050-F673C8C6CA31}" type="presParOf" srcId="{5A1E8E25-A649-41F7-BBDC-53B3AE0316A8}" destId="{9A1FD4FE-031D-4AD8-87AC-DCFA9DECE0B3}" srcOrd="1" destOrd="0" presId="urn:microsoft.com/office/officeart/2018/5/layout/IconLeafLabelList"/>
    <dgm:cxn modelId="{BF805C61-003B-4E41-9F22-23929372EAFE}" type="presParOf" srcId="{5A1E8E25-A649-41F7-BBDC-53B3AE0316A8}" destId="{2E20D5BE-7B47-45A9-9506-CF3011288CE6}" srcOrd="2" destOrd="0" presId="urn:microsoft.com/office/officeart/2018/5/layout/IconLeafLabelList"/>
    <dgm:cxn modelId="{3A839474-DE91-4FE5-A2C4-60C0C5F742E4}" type="presParOf" srcId="{2E20D5BE-7B47-45A9-9506-CF3011288CE6}" destId="{4154BC64-7CD6-4C80-8E61-37B35A47A7AB}" srcOrd="0" destOrd="0" presId="urn:microsoft.com/office/officeart/2018/5/layout/IconLeafLabelList"/>
    <dgm:cxn modelId="{7B42DEF4-9066-49F2-BA41-137E78D32EB5}" type="presParOf" srcId="{2E20D5BE-7B47-45A9-9506-CF3011288CE6}" destId="{CC69186B-E175-4BDB-8138-FC6F9C2BC140}" srcOrd="1" destOrd="0" presId="urn:microsoft.com/office/officeart/2018/5/layout/IconLeafLabelList"/>
    <dgm:cxn modelId="{23AFA80C-866E-46A4-A4BD-E53CBE3DF090}" type="presParOf" srcId="{2E20D5BE-7B47-45A9-9506-CF3011288CE6}" destId="{01FB2400-F852-4A01-95C7-595ADBA53AE2}" srcOrd="2" destOrd="0" presId="urn:microsoft.com/office/officeart/2018/5/layout/IconLeafLabelList"/>
    <dgm:cxn modelId="{E434B710-CEBE-4280-959E-C743D65C10A9}" type="presParOf" srcId="{2E20D5BE-7B47-45A9-9506-CF3011288CE6}" destId="{50DF79A5-7133-429F-BAD7-7FAF91362588}" srcOrd="3" destOrd="0" presId="urn:microsoft.com/office/officeart/2018/5/layout/IconLeafLabelList"/>
    <dgm:cxn modelId="{DE25121D-7EC8-4240-B529-0BD247B8E505}" type="presParOf" srcId="{5A1E8E25-A649-41F7-BBDC-53B3AE0316A8}" destId="{F3A7DC6A-645F-4EC4-ADFC-5E084B58786F}" srcOrd="3" destOrd="0" presId="urn:microsoft.com/office/officeart/2018/5/layout/IconLeafLabelList"/>
    <dgm:cxn modelId="{84155564-3E2B-4AC8-B4EA-F233D29F4231}" type="presParOf" srcId="{5A1E8E25-A649-41F7-BBDC-53B3AE0316A8}" destId="{668D1CF1-B435-4B32-B79D-6DE372AC51D9}" srcOrd="4" destOrd="0" presId="urn:microsoft.com/office/officeart/2018/5/layout/IconLeafLabelList"/>
    <dgm:cxn modelId="{FE4102FA-BD48-4147-B9F6-157C9F03CC8F}" type="presParOf" srcId="{668D1CF1-B435-4B32-B79D-6DE372AC51D9}" destId="{D74F0166-0476-4EAC-BEA7-616FE14FEC48}" srcOrd="0" destOrd="0" presId="urn:microsoft.com/office/officeart/2018/5/layout/IconLeafLabelList"/>
    <dgm:cxn modelId="{CD0FA4DC-7AD5-49A9-AAFA-451AA88A1D27}" type="presParOf" srcId="{668D1CF1-B435-4B32-B79D-6DE372AC51D9}" destId="{1F86F9A0-B254-470D-BBEA-8C69FEBCB8C2}" srcOrd="1" destOrd="0" presId="urn:microsoft.com/office/officeart/2018/5/layout/IconLeafLabelList"/>
    <dgm:cxn modelId="{716C8F40-CCAE-45A4-94CA-BFB8B1C80F8F}" type="presParOf" srcId="{668D1CF1-B435-4B32-B79D-6DE372AC51D9}" destId="{869B2B13-BD8C-4843-AFEF-279362107DBC}" srcOrd="2" destOrd="0" presId="urn:microsoft.com/office/officeart/2018/5/layout/IconLeafLabelList"/>
    <dgm:cxn modelId="{F64C5C6C-2C9B-4565-A42B-BB7C3915F824}" type="presParOf" srcId="{668D1CF1-B435-4B32-B79D-6DE372AC51D9}" destId="{6931E334-C81F-4AAE-8077-F211650F2A0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50F62-CD4B-4799-A023-F39C20737B86}">
      <dsp:nvSpPr>
        <dsp:cNvPr id="0" name=""/>
        <dsp:cNvSpPr/>
      </dsp:nvSpPr>
      <dsp:spPr>
        <a:xfrm>
          <a:off x="282221" y="159118"/>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5950E-24EF-461D-B52C-019186B850AC}">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F1D4CE-0CBA-469F-A0CF-E279A771EA45}">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AI Models Often Generate Insecure Code</a:t>
          </a:r>
          <a:endParaRPr lang="en-US" sz="2400" kern="1200"/>
        </a:p>
      </dsp:txBody>
      <dsp:txXfrm>
        <a:off x="1948202" y="159118"/>
        <a:ext cx="3233964" cy="1371985"/>
      </dsp:txXfrm>
    </dsp:sp>
    <dsp:sp modelId="{93CAEB06-DE27-4C07-957E-0CADD02725AF}">
      <dsp:nvSpPr>
        <dsp:cNvPr id="0" name=""/>
        <dsp:cNvSpPr/>
      </dsp:nvSpPr>
      <dsp:spPr>
        <a:xfrm>
          <a:off x="5745661" y="159118"/>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DC62C-63D1-4E83-9200-1F2D56DD3D3C}">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18339-1DE5-48E8-8D4C-AB3D0A34193A}">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AI-Generated Code Contains Security Vulnerabilities</a:t>
          </a:r>
          <a:endParaRPr lang="en-US" sz="2400" kern="1200"/>
        </a:p>
      </dsp:txBody>
      <dsp:txXfrm>
        <a:off x="7411643" y="159118"/>
        <a:ext cx="3233964" cy="1371985"/>
      </dsp:txXfrm>
    </dsp:sp>
    <dsp:sp modelId="{14A8361C-6B1D-4B97-B56E-B48C548DD7CA}">
      <dsp:nvSpPr>
        <dsp:cNvPr id="0" name=""/>
        <dsp:cNvSpPr/>
      </dsp:nvSpPr>
      <dsp:spPr>
        <a:xfrm>
          <a:off x="282221" y="215830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4FFA0-D033-42EF-AA01-E2B56302E997}">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A1AD59-10EC-4729-8135-FF20AE62DEA3}">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Lack of Built-In Security Awareness in AI</a:t>
          </a:r>
          <a:endParaRPr lang="en-US" sz="2400" kern="1200"/>
        </a:p>
      </dsp:txBody>
      <dsp:txXfrm>
        <a:off x="1948202" y="2158301"/>
        <a:ext cx="3233964" cy="1371985"/>
      </dsp:txXfrm>
    </dsp:sp>
    <dsp:sp modelId="{5A1CB370-7373-4004-BF87-AA6A35870F4A}">
      <dsp:nvSpPr>
        <dsp:cNvPr id="0" name=""/>
        <dsp:cNvSpPr/>
      </dsp:nvSpPr>
      <dsp:spPr>
        <a:xfrm>
          <a:off x="5745661" y="215830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148C1-A913-4669-A0FA-C259E6B3716F}">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5E3359-42A6-414C-885E-6B3EDB5074EF}">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Over-Reliance on Raw AI Prompts</a:t>
          </a:r>
          <a:endParaRPr lang="en-US" sz="2400" kern="1200"/>
        </a:p>
      </dsp:txBody>
      <dsp:txXfrm>
        <a:off x="7411643" y="2158301"/>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8AD74-24B9-4984-BF08-E67BBFC51F92}">
      <dsp:nvSpPr>
        <dsp:cNvPr id="0" name=""/>
        <dsp:cNvSpPr/>
      </dsp:nvSpPr>
      <dsp:spPr>
        <a:xfrm>
          <a:off x="2250914" y="447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6881D-648B-47BA-BA5E-8AE57F44767C}">
      <dsp:nvSpPr>
        <dsp:cNvPr id="0" name=""/>
        <dsp:cNvSpPr/>
      </dsp:nvSpPr>
      <dsp:spPr>
        <a:xfrm>
          <a:off x="2718914" y="5127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3330EE-ABEF-46A8-A8BC-8B316E501652}">
      <dsp:nvSpPr>
        <dsp:cNvPr id="0" name=""/>
        <dsp:cNvSpPr/>
      </dsp:nvSpPr>
      <dsp:spPr>
        <a:xfrm>
          <a:off x="154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Prompt Engineering for Security</a:t>
          </a:r>
          <a:endParaRPr lang="en-US" sz="2700" kern="1200"/>
        </a:p>
      </dsp:txBody>
      <dsp:txXfrm>
        <a:off x="1548914" y="2924702"/>
        <a:ext cx="3600000" cy="720000"/>
      </dsp:txXfrm>
    </dsp:sp>
    <dsp:sp modelId="{D151345F-F509-4907-8F0A-4DAD2542845A}">
      <dsp:nvSpPr>
        <dsp:cNvPr id="0" name=""/>
        <dsp:cNvSpPr/>
      </dsp:nvSpPr>
      <dsp:spPr>
        <a:xfrm>
          <a:off x="6480914" y="447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5A315-035A-4E5F-B243-EB75305B0600}">
      <dsp:nvSpPr>
        <dsp:cNvPr id="0" name=""/>
        <dsp:cNvSpPr/>
      </dsp:nvSpPr>
      <dsp:spPr>
        <a:xfrm>
          <a:off x="6948914" y="5127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7D7D0-EE5E-4535-AFB5-DD061323EB52}">
      <dsp:nvSpPr>
        <dsp:cNvPr id="0" name=""/>
        <dsp:cNvSpPr/>
      </dsp:nvSpPr>
      <dsp:spPr>
        <a:xfrm>
          <a:off x="577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Secure AI Code Generation</a:t>
          </a:r>
          <a:endParaRPr lang="en-US" sz="2700" kern="1200"/>
        </a:p>
      </dsp:txBody>
      <dsp:txXfrm>
        <a:off x="5778914" y="29247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DFF58-36B6-42E9-8675-64F9DEC154B3}">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67B41-DB15-46B9-B225-8AF85C108CEA}">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F96031-CC61-4016-9A05-8158578FD77E}">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1" kern="1200"/>
            <a:t>Identify Security Requirements</a:t>
          </a:r>
        </a:p>
      </dsp:txBody>
      <dsp:txXfrm>
        <a:off x="1339618" y="2288"/>
        <a:ext cx="5024605" cy="1159843"/>
      </dsp:txXfrm>
    </dsp:sp>
    <dsp:sp modelId="{77186E59-B9F8-4D32-99A6-A3EDB9B905DC}">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E3A71-5801-47A6-890D-7EAEFD56AB88}">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84AB0-03BA-4684-9A61-DD3C22F4DDBE}">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1" kern="1200"/>
            <a:t>Translate Security Requirements into Prompt Structure</a:t>
          </a:r>
        </a:p>
      </dsp:txBody>
      <dsp:txXfrm>
        <a:off x="1339618" y="1452092"/>
        <a:ext cx="5024605" cy="1159843"/>
      </dsp:txXfrm>
    </dsp:sp>
    <dsp:sp modelId="{03190709-DCC3-4FDC-947A-FEBF8F740F49}">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72E52-BDF5-4F77-9AE9-6FEAE5CE4791}">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C815C-3391-45A6-AEF3-1F256254B9BC}">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1" kern="1200"/>
            <a:t>Generate and Validate AI-Generated Code</a:t>
          </a:r>
        </a:p>
      </dsp:txBody>
      <dsp:txXfrm>
        <a:off x="1339618" y="2901896"/>
        <a:ext cx="5024605" cy="1159843"/>
      </dsp:txXfrm>
    </dsp:sp>
    <dsp:sp modelId="{C3C83473-4EF2-455B-9D31-F359B0F926FC}">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12DD0-7CD9-403B-90E3-4E2B5A14C3F7}">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E8CBA-D25B-478E-A678-8F19FCDAB8C0}">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1" kern="1200"/>
            <a:t>Iterate and Refine the Prompt for Better Security</a:t>
          </a:r>
        </a:p>
      </dsp:txBody>
      <dsp:txXfrm>
        <a:off x="1339618" y="4351700"/>
        <a:ext cx="5024605"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A1CF3-689F-834A-86A7-FC82633C70F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41AAB-DFC6-B242-98A6-8018F6577CF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Language models, such as GPT, can write code from raw prompts.</a:t>
          </a:r>
        </a:p>
      </dsp:txBody>
      <dsp:txXfrm>
        <a:off x="0" y="2703"/>
        <a:ext cx="6900512" cy="1843578"/>
      </dsp:txXfrm>
    </dsp:sp>
    <dsp:sp modelId="{5E26341E-C102-D74D-BADF-37AB6065581A}">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021E2-ABFC-DF4B-A8B2-3E7532645D1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Issue:</a:t>
          </a:r>
          <a:r>
            <a:rPr lang="en-US" sz="3400" kern="1200"/>
            <a:t> They lack inherent knowledge of secure coding practices, which must be explicitly integrated.</a:t>
          </a:r>
        </a:p>
      </dsp:txBody>
      <dsp:txXfrm>
        <a:off x="0" y="1846281"/>
        <a:ext cx="6900512" cy="1843578"/>
      </dsp:txXfrm>
    </dsp:sp>
    <dsp:sp modelId="{0837279D-5BFF-C44C-A95A-063E5417E5F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72A87-2899-FF42-AE50-55256C9AC83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Without human intervention or secure guidelines, AI might generate insecure code.</a:t>
          </a:r>
        </a:p>
      </dsp:txBody>
      <dsp:txXfrm>
        <a:off x="0" y="3689859"/>
        <a:ext cx="6900512"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7C113-5662-4785-ABFC-1004F710D0CE}">
      <dsp:nvSpPr>
        <dsp:cNvPr id="0" name=""/>
        <dsp:cNvSpPr/>
      </dsp:nvSpPr>
      <dsp:spPr>
        <a:xfrm>
          <a:off x="718664" y="453902"/>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0C5B2-DB4C-4A5A-AE9C-7C89F63F8774}">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CE40E7-725C-45DC-93AA-6C65660373D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Start with a </a:t>
          </a:r>
          <a:r>
            <a:rPr lang="en-US" sz="1700" b="1" kern="1200"/>
            <a:t>raw prompt</a:t>
          </a:r>
          <a:r>
            <a:rPr lang="en-US" sz="1700" kern="1200"/>
            <a:t> for code generation</a:t>
          </a:r>
        </a:p>
      </dsp:txBody>
      <dsp:txXfrm>
        <a:off x="93445" y="3018902"/>
        <a:ext cx="3206250" cy="720000"/>
      </dsp:txXfrm>
    </dsp:sp>
    <dsp:sp modelId="{4154BC64-7CD6-4C80-8E61-37B35A47A7AB}">
      <dsp:nvSpPr>
        <dsp:cNvPr id="0" name=""/>
        <dsp:cNvSpPr/>
      </dsp:nvSpPr>
      <dsp:spPr>
        <a:xfrm>
          <a:off x="4486008" y="453902"/>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9186B-E175-4BDB-8138-FC6F9C2BC140}">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F79A5-7133-429F-BAD7-7FAF91362588}">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Convert the raw prompt into human language describing secure requirements</a:t>
          </a:r>
        </a:p>
      </dsp:txBody>
      <dsp:txXfrm>
        <a:off x="3860789" y="3018902"/>
        <a:ext cx="3206250" cy="720000"/>
      </dsp:txXfrm>
    </dsp:sp>
    <dsp:sp modelId="{D74F0166-0476-4EAC-BEA7-616FE14FEC48}">
      <dsp:nvSpPr>
        <dsp:cNvPr id="0" name=""/>
        <dsp:cNvSpPr/>
      </dsp:nvSpPr>
      <dsp:spPr>
        <a:xfrm>
          <a:off x="8253352" y="453902"/>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6F9A0-B254-470D-BBEA-8C69FEBCB8C2}">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1E334-C81F-4AAE-8077-F211650F2A03}">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Translate human language into mechanisms for code generation within the prompt</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9EAF5-590A-294D-B7E5-E309FEB0394B}" type="datetimeFigureOut">
              <a:rPr lang="en-US" smtClean="0"/>
              <a:t>8/24/24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34326-45FB-A646-A3A0-46A6F3361277}" type="slidenum">
              <a:rPr lang="en-US" smtClean="0"/>
              <a:t>‹#›</a:t>
            </a:fld>
            <a:endParaRPr lang="en-US" dirty="0"/>
          </a:p>
        </p:txBody>
      </p:sp>
    </p:spTree>
    <p:extLst>
      <p:ext uri="{BB962C8B-B14F-4D97-AF65-F5344CB8AC3E}">
        <p14:creationId xmlns:p14="http://schemas.microsoft.com/office/powerpoint/2010/main" val="72450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334326-45FB-A646-A3A0-46A6F3361277}" type="slidenum">
              <a:rPr lang="en-US" smtClean="0"/>
              <a:t>1</a:t>
            </a:fld>
            <a:endParaRPr lang="en-US" dirty="0"/>
          </a:p>
        </p:txBody>
      </p:sp>
    </p:spTree>
    <p:extLst>
      <p:ext uri="{BB962C8B-B14F-4D97-AF65-F5344CB8AC3E}">
        <p14:creationId xmlns:p14="http://schemas.microsoft.com/office/powerpoint/2010/main" val="93435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Run AI with Security-Focused Prompts</a:t>
            </a:r>
            <a:endParaRPr lang="en-US"/>
          </a:p>
          <a:p>
            <a:pPr marL="742950" lvl="1" indent="-285750">
              <a:buFont typeface="Arial" panose="020B0604020202020204" pitchFamily="34" charset="0"/>
              <a:buChar char="•"/>
            </a:pPr>
            <a:r>
              <a:rPr lang="en-US"/>
              <a:t>Use the structured prompts to generate code that adheres to predefined security guidelines.</a:t>
            </a:r>
          </a:p>
          <a:p>
            <a:pPr>
              <a:buFont typeface="Arial" panose="020B0604020202020204" pitchFamily="34" charset="0"/>
              <a:buChar char="•"/>
            </a:pPr>
            <a:r>
              <a:rPr lang="en-US" b="1"/>
              <a:t>Perform Automated Testing</a:t>
            </a:r>
            <a:endParaRPr lang="en-US"/>
          </a:p>
          <a:p>
            <a:pPr marL="742950" lvl="1" indent="-285750">
              <a:buFont typeface="Arial" panose="020B0604020202020204" pitchFamily="34" charset="0"/>
              <a:buChar char="•"/>
            </a:pPr>
            <a:r>
              <a:rPr lang="en-US"/>
              <a:t>Run automated unit and integration tests to validate functionality and ensure the generated code behaves as expected.</a:t>
            </a:r>
          </a:p>
          <a:p>
            <a:pPr>
              <a:buFont typeface="Arial" panose="020B0604020202020204" pitchFamily="34" charset="0"/>
              <a:buChar char="•"/>
            </a:pPr>
            <a:r>
              <a:rPr lang="en-US" b="1"/>
              <a:t>Conduct Static Code Analysis</a:t>
            </a:r>
            <a:endParaRPr lang="en-US"/>
          </a:p>
          <a:p>
            <a:pPr marL="742950" lvl="1" indent="-285750">
              <a:buFont typeface="Arial" panose="020B0604020202020204" pitchFamily="34" charset="0"/>
              <a:buChar char="•"/>
            </a:pPr>
            <a:r>
              <a:rPr lang="en-US"/>
              <a:t>Use static analysis tools to detect vulnerabilities such as insecure coding practices, potential bugs, and deviations from security standards.</a:t>
            </a:r>
          </a:p>
          <a:p>
            <a:pPr>
              <a:buFont typeface="Arial" panose="020B0604020202020204" pitchFamily="34" charset="0"/>
              <a:buChar char="•"/>
            </a:pPr>
            <a:r>
              <a:rPr lang="en-US" b="1"/>
              <a:t>Perform Manual Code Reviews</a:t>
            </a:r>
            <a:endParaRPr lang="en-US"/>
          </a:p>
          <a:p>
            <a:pPr marL="742950" lvl="1" indent="-285750">
              <a:buFont typeface="Arial" panose="020B0604020202020204" pitchFamily="34" charset="0"/>
              <a:buChar char="•"/>
            </a:pPr>
            <a:r>
              <a:rPr lang="en-US"/>
              <a:t>Manually review the generated code to verify security measures such as proper encryption, input validation, and compliance with security best practices.</a:t>
            </a:r>
          </a:p>
          <a:p>
            <a:pPr>
              <a:buFont typeface="Arial" panose="020B0604020202020204" pitchFamily="34" charset="0"/>
              <a:buChar char="•"/>
            </a:pPr>
            <a:r>
              <a:rPr lang="en-US" b="1"/>
              <a:t>Track Issues and Iterate</a:t>
            </a:r>
            <a:endParaRPr lang="en-US"/>
          </a:p>
          <a:p>
            <a:pPr marL="742950" lvl="1" indent="-285750">
              <a:buFont typeface="Arial" panose="020B0604020202020204" pitchFamily="34" charset="0"/>
              <a:buChar char="•"/>
            </a:pPr>
            <a:r>
              <a:rPr lang="en-US"/>
              <a:t>Identify issues during testing and reviews, then refine the prompt to address gaps and regenerate code, repeating the cycle as needed.</a:t>
            </a:r>
          </a:p>
          <a:p>
            <a:r>
              <a:rPr lang="en-US" b="1"/>
              <a:t>Transcript:</a:t>
            </a:r>
          </a:p>
          <a:p>
            <a:r>
              <a:rPr lang="en-US"/>
              <a:t>"In this step, we move from designing the prompt to generating the actual code. The AI uses the security-focused prompts to generate code that ideally adheres to our predefined security requirements. However, generating the code is only half the battle—validating it is crucial to ensure that the code meets both functional and security expectations.</a:t>
            </a:r>
          </a:p>
          <a:p>
            <a:r>
              <a:rPr lang="en-US"/>
              <a:t>First, we run automated tests. These can include unit tests and integration tests, which help ensure that the generated code functions correctly and integrates well with other parts of the system. This step is critical for catching early issues related to functionality.</a:t>
            </a:r>
          </a:p>
          <a:p>
            <a:r>
              <a:rPr lang="en-US"/>
              <a:t>Next, we perform static code analysis. This involves using tools to automatically scan the code for security vulnerabilities and coding flaws. Static analysis can help identify common issues like insecure coding practices, unhandled exceptions, and potential data leaks. These tools can enforce security standards and catch issues that might be missed during manual reviews.</a:t>
            </a:r>
          </a:p>
          <a:p>
            <a:r>
              <a:rPr lang="en-US"/>
              <a:t>Manual code review is another essential step. While automated tools can help detect many issues, a human eye is often needed to ensure more nuanced security requirements are met, such as proper encryption of sensitive data or the correct implementation of input validation. During this step, security experts review the code to confirm it adheres to the best security practices and complies with any necessary industry standards.</a:t>
            </a:r>
          </a:p>
          <a:p>
            <a:r>
              <a:rPr lang="en-US"/>
              <a:t>After conducting these tests and reviews, we document any issues found. This could include vulnerabilities or incorrect implementation of security measures. Based on these findings, we iterate on the prompt. By refining the prompt, we guide the AI to produce better, more secure code in subsequent generations. This process is cyclical, with testing, validation, and prompt refinement continuing until the generated code meets the security and functional requirements.</a:t>
            </a:r>
          </a:p>
          <a:p>
            <a:r>
              <a:rPr lang="en-US"/>
              <a:t>In this step, thorough validation is key to ensuring that the AI-generated code is secure, functional, and ready for production."</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11</a:t>
            </a:fld>
            <a:endParaRPr lang="en-US" dirty="0"/>
          </a:p>
        </p:txBody>
      </p:sp>
    </p:spTree>
    <p:extLst>
      <p:ext uri="{BB962C8B-B14F-4D97-AF65-F5344CB8AC3E}">
        <p14:creationId xmlns:p14="http://schemas.microsoft.com/office/powerpoint/2010/main" val="33097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Review AI-Generated Code for Gaps</a:t>
            </a:r>
            <a:endParaRPr lang="en-US"/>
          </a:p>
          <a:p>
            <a:pPr marL="742950" lvl="1" indent="-285750">
              <a:buFont typeface="Arial" panose="020B0604020202020204" pitchFamily="34" charset="0"/>
              <a:buChar char="•"/>
            </a:pPr>
            <a:r>
              <a:rPr lang="en-US"/>
              <a:t>Analyze the generated code to identify any security gaps or areas where the prompt may have fallen short.</a:t>
            </a:r>
          </a:p>
          <a:p>
            <a:pPr>
              <a:buFont typeface="Arial" panose="020B0604020202020204" pitchFamily="34" charset="0"/>
              <a:buChar char="•"/>
            </a:pPr>
            <a:r>
              <a:rPr lang="en-US" b="1"/>
              <a:t>Incorporate Feedback from Validation</a:t>
            </a:r>
            <a:endParaRPr lang="en-US"/>
          </a:p>
          <a:p>
            <a:pPr marL="742950" lvl="1" indent="-285750">
              <a:buFont typeface="Arial" panose="020B0604020202020204" pitchFamily="34" charset="0"/>
              <a:buChar char="•"/>
            </a:pPr>
            <a:r>
              <a:rPr lang="en-US"/>
              <a:t>Use the results from automated testing, static analysis, and manual code reviews to identify areas for improvement in the prompt.</a:t>
            </a:r>
          </a:p>
          <a:p>
            <a:pPr>
              <a:buFont typeface="Arial" panose="020B0604020202020204" pitchFamily="34" charset="0"/>
              <a:buChar char="•"/>
            </a:pPr>
            <a:r>
              <a:rPr lang="en-US" b="1"/>
              <a:t>Adjust Prompts with Clearer Security Directives</a:t>
            </a:r>
            <a:endParaRPr lang="en-US"/>
          </a:p>
          <a:p>
            <a:pPr marL="742950" lvl="1" indent="-285750">
              <a:buFont typeface="Arial" panose="020B0604020202020204" pitchFamily="34" charset="0"/>
              <a:buChar char="•"/>
            </a:pPr>
            <a:r>
              <a:rPr lang="en-US"/>
              <a:t>Refine the prompt by adding more explicit instructions for security measures (e.g., more precise handling of encryption, or stricter input validation).</a:t>
            </a:r>
          </a:p>
          <a:p>
            <a:pPr>
              <a:buFont typeface="Arial" panose="020B0604020202020204" pitchFamily="34" charset="0"/>
              <a:buChar char="•"/>
            </a:pPr>
            <a:r>
              <a:rPr lang="en-US" b="1"/>
              <a:t>Optimize Prompts to Cover Edge Cases</a:t>
            </a:r>
            <a:endParaRPr lang="en-US"/>
          </a:p>
          <a:p>
            <a:pPr marL="742950" lvl="1" indent="-285750">
              <a:buFont typeface="Arial" panose="020B0604020202020204" pitchFamily="34" charset="0"/>
              <a:buChar char="•"/>
            </a:pPr>
            <a:r>
              <a:rPr lang="en-US"/>
              <a:t>Ensure that the refined prompt addresses security in less common scenarios or edge cases that may have been overlooked.</a:t>
            </a:r>
          </a:p>
          <a:p>
            <a:pPr>
              <a:buFont typeface="Arial" panose="020B0604020202020204" pitchFamily="34" charset="0"/>
              <a:buChar char="•"/>
            </a:pPr>
            <a:r>
              <a:rPr lang="en-US" b="1"/>
              <a:t>Repeat the Cycle Until Security Standards Are Met</a:t>
            </a:r>
            <a:endParaRPr lang="en-US"/>
          </a:p>
          <a:p>
            <a:pPr marL="742950" lvl="1" indent="-285750">
              <a:buFont typeface="Arial" panose="020B0604020202020204" pitchFamily="34" charset="0"/>
              <a:buChar char="•"/>
            </a:pPr>
            <a:r>
              <a:rPr lang="en-US"/>
              <a:t>Continuously iterate on the prompt and code generation cycle until all security requirements are satisfied and the code is secure.</a:t>
            </a:r>
          </a:p>
          <a:p>
            <a:r>
              <a:rPr lang="en-US" b="1"/>
              <a:t>Transcript:</a:t>
            </a:r>
          </a:p>
          <a:p>
            <a:r>
              <a:rPr lang="en-US"/>
              <a:t>"In this final step of the lifecycle, we focus on iterating and refining the prompt based on the validation results. After running automated tests, static analysis, and manual code reviews, we should have a list of security gaps or vulnerabilities that were found in the AI-generated code. These gaps indicate areas where the initial prompt didn’t fully address the security requirements.</a:t>
            </a:r>
          </a:p>
          <a:p>
            <a:r>
              <a:rPr lang="en-US"/>
              <a:t>The next step is to incorporate this feedback into a revised prompt. This involves analyzing the issues identified and refining the instructions we provide to the AI. If, for example, the generated code failed to implement proper encryption, you may need to adjust the prompt with more explicit security directives, such as specifying the exact encryption algorithms to use or adding more details about how input should be validated.</a:t>
            </a:r>
          </a:p>
          <a:p>
            <a:r>
              <a:rPr lang="en-US"/>
              <a:t>One key point here is optimizing the prompt to cover edge cases. Sometimes, the initial prompt might account for the most common scenarios but may not address more complex or uncommon use cases that could introduce vulnerabilities. By refining the prompt with those edge cases in mind, we improve the overall security of the generated code.</a:t>
            </a:r>
          </a:p>
          <a:p>
            <a:r>
              <a:rPr lang="en-US"/>
              <a:t>This process is cyclical. We generate code, validate it, refine the prompt, and then generate code again. We repeat this cycle until all security requirements are met, and the code is secure enough to move to production. Each iteration strengthens the AI’s ability to produce code that meets your security and functional needs.</a:t>
            </a:r>
          </a:p>
          <a:p>
            <a:r>
              <a:rPr lang="en-US"/>
              <a:t>By continually refining the prompt and repeating this process, we ensure that AI-generated code not only functions as expected but also adheres to the highest security standards."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12</a:t>
            </a:fld>
            <a:endParaRPr lang="en-US" dirty="0"/>
          </a:p>
        </p:txBody>
      </p:sp>
    </p:spTree>
    <p:extLst>
      <p:ext uri="{BB962C8B-B14F-4D97-AF65-F5344CB8AC3E}">
        <p14:creationId xmlns:p14="http://schemas.microsoft.com/office/powerpoint/2010/main" val="79714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Best Practices for AI Generated Code</a:t>
            </a:r>
            <a:endParaRPr lang="en-US"/>
          </a:p>
          <a:p>
            <a:r>
              <a:rPr lang="en-US" b="1"/>
              <a:t>Talk to your AI like a new developer:</a:t>
            </a:r>
            <a:endParaRPr lang="en-US"/>
          </a:p>
          <a:p>
            <a:pPr>
              <a:buFont typeface="Arial" panose="020B0604020202020204" pitchFamily="34" charset="0"/>
              <a:buChar char="•"/>
            </a:pPr>
            <a:r>
              <a:rPr lang="en-US" b="1"/>
              <a:t>Be Specific:</a:t>
            </a:r>
            <a:r>
              <a:rPr lang="en-US"/>
              <a:t> When instructing the AI, give clear and detailed instructions. Avoid vague commands to get more accurate results.</a:t>
            </a:r>
          </a:p>
          <a:p>
            <a:pPr>
              <a:buFont typeface="Arial" panose="020B0604020202020204" pitchFamily="34" charset="0"/>
              <a:buChar char="•"/>
            </a:pPr>
            <a:r>
              <a:rPr lang="en-US" b="1"/>
              <a:t>Context and Purpose:</a:t>
            </a:r>
            <a:r>
              <a:rPr lang="en-US"/>
              <a:t> Explain the context and the purpose of the code you want. This helps the AI understand the broader picture and produce more relevant code.</a:t>
            </a:r>
          </a:p>
          <a:p>
            <a:pPr>
              <a:buFont typeface="Arial" panose="020B0604020202020204" pitchFamily="34" charset="0"/>
              <a:buChar char="•"/>
            </a:pPr>
            <a:r>
              <a:rPr lang="en-US" b="1"/>
              <a:t>Include Constraints:</a:t>
            </a:r>
            <a:r>
              <a:rPr lang="en-US"/>
              <a:t> Mention any constraints or limitations, such as performance requirements or compatibility issues, to guide the AI's output.</a:t>
            </a:r>
          </a:p>
          <a:p>
            <a:pPr>
              <a:buFont typeface="Arial" panose="020B0604020202020204" pitchFamily="34" charset="0"/>
              <a:buChar char="•"/>
            </a:pPr>
            <a:r>
              <a:rPr lang="en-US" b="1"/>
              <a:t>Provide Examples:</a:t>
            </a:r>
            <a:r>
              <a:rPr lang="en-US"/>
              <a:t> Show examples of what you want. This gives the AI a template to follow and can improve the quality of the generated code.</a:t>
            </a:r>
          </a:p>
          <a:p>
            <a:pPr>
              <a:buFont typeface="Arial" panose="020B0604020202020204" pitchFamily="34" charset="0"/>
              <a:buChar char="•"/>
            </a:pPr>
            <a:r>
              <a:rPr lang="en-US" b="1"/>
              <a:t>Specify Security Considerations:</a:t>
            </a:r>
            <a:r>
              <a:rPr lang="en-US"/>
              <a:t> Clearly state any security requirements to ensure the AI generates code that meets these standards.</a:t>
            </a:r>
          </a:p>
          <a:p>
            <a:pPr>
              <a:buFont typeface="Arial" panose="020B0604020202020204" pitchFamily="34" charset="0"/>
              <a:buChar char="•"/>
            </a:pPr>
            <a:r>
              <a:rPr lang="en-US" b="1"/>
              <a:t>Ask for Explanations:</a:t>
            </a:r>
            <a:r>
              <a:rPr lang="en-US"/>
              <a:t> Request explanations for the generated code to understand the AI’s thought process and verify correctness.</a:t>
            </a:r>
          </a:p>
          <a:p>
            <a:pPr>
              <a:buFont typeface="Arial" panose="020B0604020202020204" pitchFamily="34" charset="0"/>
              <a:buChar char="•"/>
            </a:pPr>
            <a:r>
              <a:rPr lang="en-US" b="1"/>
              <a:t>Iterate Slowly and Refine:</a:t>
            </a:r>
            <a:r>
              <a:rPr lang="en-US"/>
              <a:t> Work step-by-step with the AI, refining the code gradually to ensure quality and correctness.</a:t>
            </a:r>
          </a:p>
          <a:p>
            <a:pPr>
              <a:buFont typeface="Arial" panose="020B0604020202020204" pitchFamily="34" charset="0"/>
              <a:buChar char="•"/>
            </a:pPr>
            <a:r>
              <a:rPr lang="en-US" b="1"/>
              <a:t>Request Best Practices:</a:t>
            </a:r>
            <a:r>
              <a:rPr lang="en-US"/>
              <a:t> Ask the AI to incorporate coding best practices to produce high-quality, maintainable code.</a:t>
            </a:r>
          </a:p>
          <a:p>
            <a:pPr>
              <a:buFont typeface="Arial" panose="020B0604020202020204" pitchFamily="34" charset="0"/>
              <a:buChar char="•"/>
            </a:pPr>
            <a:endParaRPr lang="en-US"/>
          </a:p>
          <a:p>
            <a:r>
              <a:rPr lang="en-US" b="1"/>
              <a:t>Code Review Automation with SAST:</a:t>
            </a:r>
            <a:endParaRPr lang="en-US"/>
          </a:p>
          <a:p>
            <a:pPr>
              <a:buFont typeface="Arial" panose="020B0604020202020204" pitchFamily="34" charset="0"/>
              <a:buChar char="•"/>
            </a:pPr>
            <a:r>
              <a:rPr lang="en-US" b="1"/>
              <a:t>Traditional SAST:</a:t>
            </a:r>
            <a:r>
              <a:rPr lang="en-US"/>
              <a:t> Use Static Application Security Testing (SAST) tools to automatically review the AI-generated code for security issues.</a:t>
            </a:r>
          </a:p>
          <a:p>
            <a:pPr>
              <a:buFont typeface="Arial" panose="020B0604020202020204" pitchFamily="34" charset="0"/>
              <a:buChar char="•"/>
            </a:pPr>
            <a:r>
              <a:rPr lang="en-US" b="1"/>
              <a:t>Traditional Third-party Library Scanning:</a:t>
            </a:r>
            <a:r>
              <a:rPr lang="en-US"/>
              <a:t> Scan third-party libraries used by the AI-generated code to ensure they are secure and up-to-date.</a:t>
            </a:r>
          </a:p>
          <a:p>
            <a:pPr>
              <a:buFont typeface="Arial" panose="020B0604020202020204" pitchFamily="34" charset="0"/>
              <a:buChar char="•"/>
            </a:pPr>
            <a:r>
              <a:rPr lang="en-US" b="1"/>
              <a:t>Cyclomatic Complexity:</a:t>
            </a:r>
            <a:r>
              <a:rPr lang="en-US"/>
              <a:t> Measure the complexity of the AI-generated code to ensure it’s not too complicated and is maintainable.</a:t>
            </a:r>
          </a:p>
          <a:p>
            <a:pPr>
              <a:buFont typeface="Arial" panose="020B0604020202020204" pitchFamily="34" charset="0"/>
              <a:buChar char="•"/>
            </a:pPr>
            <a:endParaRPr lang="en-US" b="1"/>
          </a:p>
          <a:p>
            <a:pPr>
              <a:buFont typeface="Arial" panose="020B0604020202020204" pitchFamily="34" charset="0"/>
              <a:buNone/>
            </a:pPr>
            <a:r>
              <a:rPr lang="en-US" b="1"/>
              <a:t>Give your AI code samples of best practices:</a:t>
            </a:r>
            <a:r>
              <a:rPr lang="en-US"/>
              <a:t> Provide the AI with examples of best practice code to guide its generation process.</a:t>
            </a:r>
          </a:p>
          <a:p>
            <a:pPr>
              <a:buFont typeface="Arial" panose="020B0604020202020204" pitchFamily="34" charset="0"/>
              <a:buChar char="•"/>
            </a:pPr>
            <a:r>
              <a:rPr lang="en-US" b="1"/>
              <a:t>Custom Exception Handling:</a:t>
            </a:r>
            <a:r>
              <a:rPr lang="en-US"/>
              <a:t> Ensure the AI generates code with specific, custom exception handling rather than generic error handling.</a:t>
            </a:r>
          </a:p>
          <a:p>
            <a:pPr>
              <a:buFont typeface="Arial" panose="020B0604020202020204" pitchFamily="34" charset="0"/>
              <a:buChar char="•"/>
            </a:pPr>
            <a:r>
              <a:rPr lang="en-US" b="1"/>
              <a:t>Specialized Input Validation:</a:t>
            </a:r>
            <a:r>
              <a:rPr lang="en-US"/>
              <a:t> Include robust input validation to protect against invalid or malicious data.</a:t>
            </a:r>
          </a:p>
          <a:p>
            <a:pPr>
              <a:buFont typeface="Arial" panose="020B0604020202020204" pitchFamily="34" charset="0"/>
              <a:buChar char="•"/>
            </a:pPr>
            <a:r>
              <a:rPr lang="en-US" b="1"/>
              <a:t>Access Control Design:</a:t>
            </a:r>
            <a:r>
              <a:rPr lang="en-US"/>
              <a:t> Make sure the AI includes proper access control measures to secure your application.</a:t>
            </a:r>
          </a:p>
          <a:p>
            <a:pPr>
              <a:buFont typeface="Arial" panose="020B0604020202020204" pitchFamily="34" charset="0"/>
              <a:buChar char="•"/>
            </a:pPr>
            <a:r>
              <a:rPr lang="en-US" b="1"/>
              <a:t>API Contract Usage:</a:t>
            </a:r>
            <a:r>
              <a:rPr lang="en-US"/>
              <a:t> Ensure the AI adheres to API contracts, checking return values and respecting parameter constraints.</a:t>
            </a:r>
          </a:p>
          <a:p>
            <a:pPr>
              <a:buFont typeface="Arial" panose="020B0604020202020204" pitchFamily="34" charset="0"/>
              <a:buChar char="•"/>
            </a:pPr>
            <a:r>
              <a:rPr lang="en-US" b="1"/>
              <a:t>Use Language-specific GTPs:</a:t>
            </a:r>
            <a:r>
              <a:rPr lang="en-US"/>
              <a:t> Utilize language-specific guidelines, templates, and practices to ensure the AI-generated code is appropriate for the language being used.</a:t>
            </a:r>
          </a:p>
        </p:txBody>
      </p:sp>
      <p:sp>
        <p:nvSpPr>
          <p:cNvPr id="4" name="Slide Number Placeholder 3"/>
          <p:cNvSpPr>
            <a:spLocks noGrp="1"/>
          </p:cNvSpPr>
          <p:nvPr>
            <p:ph type="sldNum" sz="quarter" idx="5"/>
          </p:nvPr>
        </p:nvSpPr>
        <p:spPr/>
        <p:txBody>
          <a:bodyPr/>
          <a:lstStyle/>
          <a:p>
            <a:fld id="{8A334326-45FB-A646-A3A0-46A6F3361277}" type="slidenum">
              <a:rPr lang="en-US" smtClean="0"/>
              <a:t>13</a:t>
            </a:fld>
            <a:endParaRPr lang="en-US" dirty="0"/>
          </a:p>
        </p:txBody>
      </p:sp>
    </p:spTree>
    <p:extLst>
      <p:ext uri="{BB962C8B-B14F-4D97-AF65-F5344CB8AC3E}">
        <p14:creationId xmlns:p14="http://schemas.microsoft.com/office/powerpoint/2010/main" val="74235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clear and detailed requirements for the code you need. Specify the language, functionality, and any libraries or frameworks to be used.</a:t>
            </a:r>
            <a:endParaRPr lang="en-US"/>
          </a:p>
          <a:p>
            <a:r>
              <a:rPr lang="en-US"/>
              <a:t>When asking for code, be as specific as possible about what you need. This includes stating the programming language you want the code written in, describing the exact functionality you require, and mentioning any specific libraries or frameworks that should be used. Clear instructions help ensure the generated code meets your expectations and integrates smoothly with your existing systems.</a:t>
            </a:r>
          </a:p>
          <a:p>
            <a:endParaRPr lang="en-US"/>
          </a:p>
          <a:p>
            <a:r>
              <a:rPr lang="en-US" b="1"/>
              <a:t>Example:</a:t>
            </a:r>
            <a:r>
              <a:rPr lang="en-US"/>
              <a:t> "Can you create a Python script that reads a CSV file and outputs the average value of a specific column using pandas?"</a:t>
            </a:r>
          </a:p>
          <a:p>
            <a:r>
              <a:rPr lang="en-US"/>
              <a:t>In this example, you are asking for a Python script with a specific function: reading a CSV file and calculating the average value of a particular column. You also specify that the script should use the pandas library, which is a popular tool in Python for data manipulation. This level of detail helps the AI understand exactly what you need, reducing the chances of errors or misunderstandings.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14</a:t>
            </a:fld>
            <a:endParaRPr lang="en-US" dirty="0"/>
          </a:p>
        </p:txBody>
      </p:sp>
    </p:spTree>
    <p:extLst>
      <p:ext uri="{BB962C8B-B14F-4D97-AF65-F5344CB8AC3E}">
        <p14:creationId xmlns:p14="http://schemas.microsoft.com/office/powerpoint/2010/main" val="260483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Explain the context or the purpose of the code. This helps the model understand how to tailor the solution.</a:t>
            </a:r>
            <a:endParaRPr lang="en-US"/>
          </a:p>
          <a:p>
            <a:r>
              <a:rPr lang="en-US"/>
              <a:t>When requesting code, it's important to provide the context or purpose behind your request. This helps the AI understand the broader scenario in which the code will be used and allows it to generate a solution that fits your specific needs. Contextual information ensures that the code is not just syntactically correct but also functionally appropriate for your use case.</a:t>
            </a:r>
          </a:p>
          <a:p>
            <a:endParaRPr lang="en-US"/>
          </a:p>
          <a:p>
            <a:r>
              <a:rPr lang="en-US" b="1"/>
              <a:t>Example:</a:t>
            </a:r>
            <a:r>
              <a:rPr lang="en-US"/>
              <a:t> "I need a Python function to parameterize user inputs to prevent SQL injection in a web application."</a:t>
            </a:r>
          </a:p>
          <a:p>
            <a:r>
              <a:rPr lang="en-US"/>
              <a:t>In this example, you are asking for a Python function with a specific security purpose: to parameterize user inputs and prevent SQL injection attacks. By explaining that the code will be used in a web application and highlighting the need for security measures against SQL injection, you provide the AI with a clear understanding of the problem it needs to solve. This helps the AI generate code that meets your security requirements and integrates well with your web application</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15</a:t>
            </a:fld>
            <a:endParaRPr lang="en-US" dirty="0"/>
          </a:p>
        </p:txBody>
      </p:sp>
    </p:spTree>
    <p:extLst>
      <p:ext uri="{BB962C8B-B14F-4D97-AF65-F5344CB8AC3E}">
        <p14:creationId xmlns:p14="http://schemas.microsoft.com/office/powerpoint/2010/main" val="231826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b="1"/>
              <a:t>Mention any constraints or limitations that the code should adhere to, such as performance requirements, coding standards, or specific design patterns.</a:t>
            </a:r>
            <a:endParaRPr lang="en-US"/>
          </a:p>
          <a:p>
            <a:r>
              <a:rPr lang="en-US"/>
              <a:t>When requesting code, it’s important to specify any constraints or limitations that the code needs to meet. This might include performance requirements, coding standards, or adherence to specific design patterns. Clear constraints help ensure that the code not only works but also fits seamlessly into your project and meets all necessary criteria.</a:t>
            </a:r>
          </a:p>
          <a:p>
            <a:endParaRPr lang="en-US"/>
          </a:p>
          <a:p>
            <a:r>
              <a:rPr lang="en-US" b="1"/>
              <a:t>Example:</a:t>
            </a:r>
            <a:r>
              <a:rPr lang="en-US"/>
              <a:t> "Please write a Java method to sort an array of integers using the quicksort algorithm, with an emphasis on minimizing memory usage."</a:t>
            </a:r>
          </a:p>
          <a:p>
            <a:endParaRPr lang="en-US"/>
          </a:p>
          <a:p>
            <a:r>
              <a:rPr lang="en-US"/>
              <a:t>In this example, you are asking for a Java method that sorts an array of integers using the quicksort algorithm. Additionally, you specify a constraint: the method should minimize memory usage. By stating this constraint, you guide the AI to focus not only on implementing the sorting algorithm but also on optimizing the code to be memory efficient. This ensures the generated code meets your specific performance requirements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16</a:t>
            </a:fld>
            <a:endParaRPr lang="en-US" dirty="0"/>
          </a:p>
        </p:txBody>
      </p:sp>
    </p:spTree>
    <p:extLst>
      <p:ext uri="{BB962C8B-B14F-4D97-AF65-F5344CB8AC3E}">
        <p14:creationId xmlns:p14="http://schemas.microsoft.com/office/powerpoint/2010/main" val="73613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Explicitly state the security measures you want to be included in the code. This will help to ensure that the code is written with security in mind from the outset. For example, you might want to specify that passwords should be hashed using a strong hashing algorithm like bcrypt or Argon2id, or that user input should be parameterized to prevent SQL injection attacks.</a:t>
            </a:r>
          </a:p>
          <a:p>
            <a:endParaRPr lang="en-US"/>
          </a:p>
          <a:p>
            <a:r>
              <a:rPr lang="en-US"/>
              <a:t>Ask AI to use libraries and frameworks that are known to be secure.</a:t>
            </a:r>
          </a:p>
        </p:txBody>
      </p:sp>
      <p:sp>
        <p:nvSpPr>
          <p:cNvPr id="4" name="Slide Number Placeholder 3"/>
          <p:cNvSpPr>
            <a:spLocks noGrp="1"/>
          </p:cNvSpPr>
          <p:nvPr>
            <p:ph type="sldNum" sz="quarter" idx="5"/>
          </p:nvPr>
        </p:nvSpPr>
        <p:spPr/>
        <p:txBody>
          <a:bodyPr/>
          <a:lstStyle/>
          <a:p>
            <a:fld id="{8A334326-45FB-A646-A3A0-46A6F3361277}" type="slidenum">
              <a:rPr lang="en-US" smtClean="0"/>
              <a:t>17</a:t>
            </a:fld>
            <a:endParaRPr lang="en-US" dirty="0"/>
          </a:p>
        </p:txBody>
      </p:sp>
    </p:spTree>
    <p:extLst>
      <p:ext uri="{BB962C8B-B14F-4D97-AF65-F5344CB8AC3E}">
        <p14:creationId xmlns:p14="http://schemas.microsoft.com/office/powerpoint/2010/main" val="384088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comments to ask questions.</a:t>
            </a:r>
            <a:r>
              <a:rPr lang="en-US"/>
              <a:t> If you're working with code in a collaborative environment, you can add comments to the code itself to ask questions about specific parts.</a:t>
            </a:r>
            <a:br>
              <a:rPr lang="en-US"/>
            </a:br>
            <a:br>
              <a:rPr lang="en-US"/>
            </a:br>
            <a:r>
              <a:rPr lang="en-US" b="1"/>
              <a:t>Consider the audience for your comments.</a:t>
            </a:r>
            <a:r>
              <a:rPr lang="en-US"/>
              <a:t>Ask AI to write comments for other developers,and to use more technical language. If you're writing comments for yourself or for non-technical users, you'll need to be more clear and concise when asking this of AI.</a:t>
            </a:r>
          </a:p>
        </p:txBody>
      </p:sp>
      <p:sp>
        <p:nvSpPr>
          <p:cNvPr id="4" name="Slide Number Placeholder 3"/>
          <p:cNvSpPr>
            <a:spLocks noGrp="1"/>
          </p:cNvSpPr>
          <p:nvPr>
            <p:ph type="sldNum" sz="quarter" idx="5"/>
          </p:nvPr>
        </p:nvSpPr>
        <p:spPr/>
        <p:txBody>
          <a:bodyPr/>
          <a:lstStyle/>
          <a:p>
            <a:fld id="{8A334326-45FB-A646-A3A0-46A6F3361277}" type="slidenum">
              <a:rPr lang="en-US" smtClean="0"/>
              <a:t>18</a:t>
            </a:fld>
            <a:endParaRPr lang="en-US" dirty="0"/>
          </a:p>
        </p:txBody>
      </p:sp>
    </p:spTree>
    <p:extLst>
      <p:ext uri="{BB962C8B-B14F-4D97-AF65-F5344CB8AC3E}">
        <p14:creationId xmlns:p14="http://schemas.microsoft.com/office/powerpoint/2010/main" val="25720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19</a:t>
            </a:fld>
            <a:endParaRPr lang="en-US" dirty="0"/>
          </a:p>
        </p:txBody>
      </p:sp>
    </p:spTree>
    <p:extLst>
      <p:ext uri="{BB962C8B-B14F-4D97-AF65-F5344CB8AC3E}">
        <p14:creationId xmlns:p14="http://schemas.microsoft.com/office/powerpoint/2010/main" val="2861433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SOLID is an acronym for five key principles in object-oriented design (OOD) that are meant to improve the maintainability, flexibility, and understandability of your code. These principles were introduced by Robert C. Martin, also known as Uncle Bob. Here's a breakdown of each principle:</a:t>
            </a:r>
          </a:p>
          <a:p>
            <a:endParaRPr lang="en-US"/>
          </a:p>
          <a:p>
            <a:pPr>
              <a:buFont typeface="Arial" panose="020B0604020202020204" pitchFamily="34" charset="0"/>
              <a:buChar char="•"/>
            </a:pPr>
            <a:r>
              <a:rPr lang="en-US" b="1"/>
              <a:t>Single Responsibility Principle (SRP):</a:t>
            </a:r>
            <a:r>
              <a:rPr lang="en-US"/>
              <a:t> A class should have one, and only one, reason to change. This means that a class should be focused on a single functionality and avoid accumulating unrelated functionalities.</a:t>
            </a:r>
          </a:p>
          <a:p>
            <a:pPr>
              <a:buFont typeface="Arial" panose="020B0604020202020204" pitchFamily="34" charset="0"/>
              <a:buChar char="•"/>
            </a:pPr>
            <a:endParaRPr lang="en-US"/>
          </a:p>
          <a:p>
            <a:pPr>
              <a:buFont typeface="Arial" panose="020B0604020202020204" pitchFamily="34" charset="0"/>
              <a:buChar char="•"/>
            </a:pPr>
            <a:r>
              <a:rPr lang="en-US" b="1"/>
              <a:t>Open/Closed Principle (OCP):</a:t>
            </a:r>
            <a:r>
              <a:rPr lang="en-US"/>
              <a:t> Software entities (like classes) should be open for extension (adding new functionalities) but closed for modification (avoiding changing existing code). This is achieved through techniques like inheritance and dependency injection.</a:t>
            </a:r>
          </a:p>
          <a:p>
            <a:pPr>
              <a:buFont typeface="Arial" panose="020B0604020202020204" pitchFamily="34" charset="0"/>
              <a:buChar char="•"/>
            </a:pPr>
            <a:endParaRPr lang="en-US"/>
          </a:p>
          <a:p>
            <a:pPr>
              <a:buFont typeface="Arial" panose="020B0604020202020204" pitchFamily="34" charset="0"/>
              <a:buChar char="•"/>
            </a:pPr>
            <a:r>
              <a:rPr lang="en-US" b="1"/>
              <a:t>Liskov Substitution Principle (LSP):</a:t>
            </a:r>
            <a:r>
              <a:rPr lang="en-US"/>
              <a:t> Objects of a superclass should be replaceable with objects of its subclasses without altering the program's correctness. In simpler terms, if you have a function that works with a certain class, it should also work seamlessly with subclasses of that class.</a:t>
            </a:r>
          </a:p>
          <a:p>
            <a:pPr>
              <a:buFont typeface="Arial" panose="020B0604020202020204" pitchFamily="34" charset="0"/>
              <a:buChar char="•"/>
            </a:pPr>
            <a:endParaRPr lang="en-US"/>
          </a:p>
          <a:p>
            <a:pPr>
              <a:buFont typeface="Arial" panose="020B0604020202020204" pitchFamily="34" charset="0"/>
              <a:buChar char="•"/>
            </a:pPr>
            <a:r>
              <a:rPr lang="en-US" b="1"/>
              <a:t>Interface Segregation Principle (ISP):</a:t>
            </a:r>
            <a:r>
              <a:rPr lang="en-US"/>
              <a:t> Clients (other parts of the code) should not be forced to depend on interfaces (functions a class provides) they don't use. This means creating smaller, more specific interfaces instead of large, general-purpose ones.</a:t>
            </a:r>
          </a:p>
          <a:p>
            <a:pPr>
              <a:buFont typeface="Arial" panose="020B0604020202020204" pitchFamily="34" charset="0"/>
              <a:buChar char="•"/>
            </a:pPr>
            <a:endParaRPr lang="en-US"/>
          </a:p>
          <a:p>
            <a:pPr>
              <a:buFont typeface="Arial" panose="020B0604020202020204" pitchFamily="34" charset="0"/>
              <a:buChar char="•"/>
            </a:pPr>
            <a:r>
              <a:rPr lang="en-US" b="1"/>
              <a:t>Dependency Inversion Principle (DIP):</a:t>
            </a:r>
            <a:r>
              <a:rPr lang="en-US"/>
              <a:t> High-level modules should not depend on low-level modules. Both should depend on abstractions (interfaces). Abstractions should not depend on details. Details (concrete implementations) should depend on abstractions. This principle promotes loose coupling between different parts of your code.</a:t>
            </a:r>
          </a:p>
          <a:p>
            <a:pPr>
              <a:buFont typeface="Arial" panose="020B0604020202020204" pitchFamily="34" charset="0"/>
              <a:buChar char="•"/>
            </a:pPr>
            <a:endParaRPr lang="en-US"/>
          </a:p>
          <a:p>
            <a:r>
              <a:rPr lang="en-US"/>
              <a:t>Following these SOLID principles can make your code easier to understand, maintain, and extend as your project grows.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20</a:t>
            </a:fld>
            <a:endParaRPr lang="en-US" dirty="0"/>
          </a:p>
        </p:txBody>
      </p:sp>
    </p:spTree>
    <p:extLst>
      <p:ext uri="{BB962C8B-B14F-4D97-AF65-F5344CB8AC3E}">
        <p14:creationId xmlns:p14="http://schemas.microsoft.com/office/powerpoint/2010/main" val="20298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Challenge:</a:t>
            </a:r>
            <a:endParaRPr lang="en-US"/>
          </a:p>
          <a:p>
            <a:pPr>
              <a:buFont typeface="Arial" panose="020B0604020202020204" pitchFamily="34" charset="0"/>
              <a:buChar char="•"/>
            </a:pPr>
            <a:r>
              <a:rPr lang="en-US" b="1"/>
              <a:t>AI Models Often Generate Insecure Code</a:t>
            </a:r>
            <a:br>
              <a:rPr lang="en-US"/>
            </a:br>
            <a:r>
              <a:rPr lang="en-US"/>
              <a:t>AI models like GPT are powerful tools for generating code but typically lack inherent understanding of secure coding practices.</a:t>
            </a:r>
          </a:p>
          <a:p>
            <a:pPr>
              <a:buFont typeface="Arial" panose="020B0604020202020204" pitchFamily="34" charset="0"/>
              <a:buChar char="•"/>
            </a:pPr>
            <a:r>
              <a:rPr lang="en-US" b="1"/>
              <a:t>Security Vulnerabilities in AI-Generated Code</a:t>
            </a:r>
            <a:br>
              <a:rPr lang="en-US"/>
            </a:br>
            <a:r>
              <a:rPr lang="en-US"/>
              <a:t>Without explicit security guidance, AI-generated code may include vulnerabilities such as:</a:t>
            </a:r>
          </a:p>
          <a:p>
            <a:pPr marL="742950" lvl="1" indent="-285750">
              <a:buFont typeface="Arial" panose="020B0604020202020204" pitchFamily="34" charset="0"/>
              <a:buChar char="•"/>
            </a:pPr>
            <a:r>
              <a:rPr lang="en-US" b="1"/>
              <a:t>XSS (Cross-Site Scripting) vulnerabilities</a:t>
            </a:r>
            <a:endParaRPr lang="en-US"/>
          </a:p>
          <a:p>
            <a:pPr marL="742950" lvl="1" indent="-285750">
              <a:buFont typeface="Arial" panose="020B0604020202020204" pitchFamily="34" charset="0"/>
              <a:buChar char="•"/>
            </a:pPr>
            <a:r>
              <a:rPr lang="en-US" b="1"/>
              <a:t>Insecure authentication and authorization flows</a:t>
            </a:r>
            <a:endParaRPr lang="en-US"/>
          </a:p>
          <a:p>
            <a:pPr marL="742950" lvl="1" indent="-285750">
              <a:buFont typeface="Arial" panose="020B0604020202020204" pitchFamily="34" charset="0"/>
              <a:buChar char="•"/>
            </a:pPr>
            <a:r>
              <a:rPr lang="en-US" b="1"/>
              <a:t>Poor handling of sensitive data (e.g., passwords or tokens)</a:t>
            </a:r>
            <a:endParaRPr lang="en-US"/>
          </a:p>
          <a:p>
            <a:r>
              <a:rPr lang="en-US" b="1"/>
              <a:t>Problem:</a:t>
            </a:r>
            <a:endParaRPr lang="en-US"/>
          </a:p>
          <a:p>
            <a:pPr>
              <a:buFont typeface="Arial" panose="020B0604020202020204" pitchFamily="34" charset="0"/>
              <a:buChar char="•"/>
            </a:pPr>
            <a:r>
              <a:rPr lang="en-US" b="1"/>
              <a:t>Lack of Built-In Security Awareness in AI</a:t>
            </a:r>
            <a:br>
              <a:rPr lang="en-US"/>
            </a:br>
            <a:r>
              <a:rPr lang="en-US"/>
              <a:t>AI-generated code generally prioritizes functionality over security. Without clear prompts, AI may produce working code that is inherently insecure or non-compliant with security best practices.</a:t>
            </a:r>
          </a:p>
          <a:p>
            <a:pPr>
              <a:buFont typeface="Arial" panose="020B0604020202020204" pitchFamily="34" charset="0"/>
              <a:buChar char="•"/>
            </a:pPr>
            <a:r>
              <a:rPr lang="en-US" b="1"/>
              <a:t>Over-Reliance on Raw Prompts</a:t>
            </a:r>
            <a:br>
              <a:rPr lang="en-US"/>
            </a:br>
            <a:r>
              <a:rPr lang="en-US"/>
              <a:t>Developers may use vague or generic prompts such as “Build a login form,” leading to code that works but lacks secure handling of data, proper input validation, and other critical security features.</a:t>
            </a:r>
          </a:p>
          <a:p>
            <a:pPr>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3</a:t>
            </a:fld>
            <a:endParaRPr lang="en-US" dirty="0"/>
          </a:p>
        </p:txBody>
      </p:sp>
    </p:spTree>
    <p:extLst>
      <p:ext uri="{BB962C8B-B14F-4D97-AF65-F5344CB8AC3E}">
        <p14:creationId xmlns:p14="http://schemas.microsoft.com/office/powerpoint/2010/main" val="12815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21</a:t>
            </a:fld>
            <a:endParaRPr lang="en-US" dirty="0"/>
          </a:p>
        </p:txBody>
      </p:sp>
    </p:spTree>
    <p:extLst>
      <p:ext uri="{BB962C8B-B14F-4D97-AF65-F5344CB8AC3E}">
        <p14:creationId xmlns:p14="http://schemas.microsoft.com/office/powerpoint/2010/main" val="665019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Ensures Consistent Performance</a:t>
            </a:r>
            <a:r>
              <a:rPr lang="en-US"/>
              <a:t>: Reliability metrics help assess whether AI-generated code consistently meets performance standards across different environments and use cases.</a:t>
            </a:r>
          </a:p>
          <a:p>
            <a:r>
              <a:rPr lang="en-US" b="1"/>
              <a:t>Identifies Security Gaps</a:t>
            </a:r>
            <a:r>
              <a:rPr lang="en-US"/>
              <a:t>: By measuring code reliability, you can identify potential security vulnerabilities or unstable patterns that may cause issues in production.</a:t>
            </a:r>
          </a:p>
          <a:p>
            <a:r>
              <a:rPr lang="en-US" b="1"/>
              <a:t>Mitigates Risk of Failure</a:t>
            </a:r>
            <a:r>
              <a:rPr lang="en-US"/>
              <a:t>: Evaluating the reliability of AI-generated code helps mitigate the risk of code breaking, leading to failures or breaches, particularly in critical systems.</a:t>
            </a:r>
          </a:p>
          <a:p>
            <a:r>
              <a:rPr lang="en-US" b="1"/>
              <a:t>Improves Trustworthiness</a:t>
            </a:r>
            <a:r>
              <a:rPr lang="en-US"/>
              <a:t>: Reliable AI-generated code fosters trust in AI tools, encouraging their adoption for more complex and high-stakes development tasks.</a:t>
            </a:r>
          </a:p>
          <a:p>
            <a:r>
              <a:rPr lang="en-US" b="1"/>
              <a:t>Facilitates Debugging and Maintenance</a:t>
            </a:r>
            <a:r>
              <a:rPr lang="en-US"/>
              <a:t>: Reliable code is easier to debug, maintain, and scale, which reduces the long-term cost of AI-generated solutions.</a:t>
            </a:r>
          </a:p>
          <a:p>
            <a:r>
              <a:rPr lang="en-US" b="1"/>
              <a:t>Helps Measure Code Quality</a:t>
            </a:r>
            <a:r>
              <a:rPr lang="en-US"/>
              <a:t>: Reliability metrics provide an objective way to measure the quality of code produced by AI, ensuring it adheres to best practices, security, and performance standards.</a:t>
            </a:r>
          </a:p>
          <a:p>
            <a:r>
              <a:rPr lang="en-US" b="1"/>
              <a:t>Supports Compliance and Standards</a:t>
            </a:r>
            <a:r>
              <a:rPr lang="en-US"/>
              <a:t>: Reliable AI-generated code is more likely to meet industry regulations and coding standards, reducing legal and compliance risks.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22</a:t>
            </a:fld>
            <a:endParaRPr lang="en-US" dirty="0"/>
          </a:p>
        </p:txBody>
      </p:sp>
    </p:spTree>
    <p:extLst>
      <p:ext uri="{BB962C8B-B14F-4D97-AF65-F5344CB8AC3E}">
        <p14:creationId xmlns:p14="http://schemas.microsoft.com/office/powerpoint/2010/main" val="1873375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Mean Time Between Failures (MTBF)</a:t>
            </a:r>
            <a:endParaRPr lang="en-US"/>
          </a:p>
          <a:p>
            <a:pPr marL="742950" lvl="1" indent="-285750">
              <a:buFont typeface="+mj-lt"/>
              <a:buAutoNum type="arabicPeriod"/>
            </a:pPr>
            <a:r>
              <a:rPr lang="en-US" b="1"/>
              <a:t>Importance</a:t>
            </a:r>
            <a:r>
              <a:rPr lang="en-US"/>
              <a:t>: MTBF indicates the reliability of the system by measuring the average time between system failures.</a:t>
            </a:r>
          </a:p>
          <a:p>
            <a:pPr marL="742950" lvl="1" indent="-285750">
              <a:buFont typeface="+mj-lt"/>
              <a:buAutoNum type="arabicPeriod"/>
            </a:pPr>
            <a:r>
              <a:rPr lang="en-US" b="1"/>
              <a:t>Usefulness</a:t>
            </a:r>
            <a:r>
              <a:rPr lang="en-US"/>
              <a:t>: It helps predict when failures are likely to occur, allowing for proactive maintenance and reducing system downtime.</a:t>
            </a:r>
          </a:p>
          <a:p>
            <a:pPr marL="742950" lvl="1" indent="-285750">
              <a:buFont typeface="+mj-lt"/>
              <a:buAutoNum type="arabicPeriod"/>
            </a:pPr>
            <a:endParaRPr lang="en-US"/>
          </a:p>
          <a:p>
            <a:pPr>
              <a:buFont typeface="+mj-lt"/>
              <a:buAutoNum type="arabicPeriod"/>
            </a:pPr>
            <a:r>
              <a:rPr lang="en-US" b="1"/>
              <a:t>Mean Time to Repair (MTTR)</a:t>
            </a:r>
            <a:endParaRPr lang="en-US"/>
          </a:p>
          <a:p>
            <a:pPr marL="742950" lvl="1" indent="-285750">
              <a:buFont typeface="+mj-lt"/>
              <a:buAutoNum type="arabicPeriod"/>
            </a:pPr>
            <a:r>
              <a:rPr lang="en-US" b="1"/>
              <a:t>Importance</a:t>
            </a:r>
            <a:r>
              <a:rPr lang="en-US"/>
              <a:t>: Measures the time it takes to restore a system after a failure.</a:t>
            </a:r>
          </a:p>
          <a:p>
            <a:pPr marL="742950" lvl="1" indent="-285750">
              <a:buFont typeface="+mj-lt"/>
              <a:buAutoNum type="arabicPeriod"/>
            </a:pPr>
            <a:r>
              <a:rPr lang="en-US" b="1"/>
              <a:t>Usefulness</a:t>
            </a:r>
            <a:r>
              <a:rPr lang="en-US"/>
              <a:t>: A shorter MTTR leads to less downtime, improving the overall reliability and availability of the system.</a:t>
            </a:r>
          </a:p>
          <a:p>
            <a:pPr marL="742950" lvl="1" indent="-285750">
              <a:buFont typeface="+mj-lt"/>
              <a:buAutoNum type="arabicPeriod"/>
            </a:pPr>
            <a:endParaRPr lang="en-US"/>
          </a:p>
          <a:p>
            <a:pPr>
              <a:buFont typeface="+mj-lt"/>
              <a:buAutoNum type="arabicPeriod"/>
            </a:pPr>
            <a:r>
              <a:rPr lang="en-US" b="1"/>
              <a:t>Service Level Objectives (SLOs)</a:t>
            </a:r>
            <a:endParaRPr lang="en-US"/>
          </a:p>
          <a:p>
            <a:pPr marL="742950" lvl="1" indent="-285750">
              <a:buFont typeface="+mj-lt"/>
              <a:buAutoNum type="arabicPeriod"/>
            </a:pPr>
            <a:r>
              <a:rPr lang="en-US" b="1"/>
              <a:t>Importance</a:t>
            </a:r>
            <a:r>
              <a:rPr lang="en-US"/>
              <a:t>: SLOs define the acceptable level of service performance and reliability for a system (e.g., uptime, response times).</a:t>
            </a:r>
          </a:p>
          <a:p>
            <a:pPr marL="742950" lvl="1" indent="-285750">
              <a:buFont typeface="+mj-lt"/>
              <a:buAutoNum type="arabicPeriod"/>
            </a:pPr>
            <a:r>
              <a:rPr lang="en-US" b="1"/>
              <a:t>Usefulness</a:t>
            </a:r>
            <a:r>
              <a:rPr lang="en-US"/>
              <a:t>: Clear SLOs ensure that teams maintain focus on key reliability targets, and they help prioritize incident response when those targets are at risk.</a:t>
            </a:r>
          </a:p>
          <a:p>
            <a:pPr marL="742950" lvl="1" indent="-285750">
              <a:buFont typeface="+mj-lt"/>
              <a:buAutoNum type="arabicPeriod"/>
            </a:pPr>
            <a:endParaRPr lang="en-US"/>
          </a:p>
          <a:p>
            <a:pPr>
              <a:buFont typeface="+mj-lt"/>
              <a:buAutoNum type="arabicPeriod"/>
            </a:pPr>
            <a:r>
              <a:rPr lang="en-US" b="1"/>
              <a:t>Error Budget</a:t>
            </a:r>
            <a:endParaRPr lang="en-US"/>
          </a:p>
          <a:p>
            <a:pPr marL="742950" lvl="1" indent="-285750">
              <a:buFont typeface="+mj-lt"/>
              <a:buAutoNum type="arabicPeriod"/>
            </a:pPr>
            <a:r>
              <a:rPr lang="en-US" b="1"/>
              <a:t>Importance</a:t>
            </a:r>
            <a:r>
              <a:rPr lang="en-US"/>
              <a:t>: This metric defines the maximum allowable errors or downtime within an SLO.</a:t>
            </a:r>
          </a:p>
          <a:p>
            <a:pPr marL="742950" lvl="1" indent="-285750">
              <a:buFont typeface="+mj-lt"/>
              <a:buAutoNum type="arabicPeriod"/>
            </a:pPr>
            <a:r>
              <a:rPr lang="en-US" b="1"/>
              <a:t>Usefulness</a:t>
            </a:r>
            <a:r>
              <a:rPr lang="en-US"/>
              <a:t>: By tracking the error budget, teams can balance innovation and reliability, knowing when it's safe to release new features versus focusing on stability.</a:t>
            </a:r>
          </a:p>
          <a:p>
            <a:pPr marL="742950" lvl="1" indent="-285750">
              <a:buFont typeface="+mj-lt"/>
              <a:buAutoNum type="arabicPeriod"/>
            </a:pPr>
            <a:endParaRPr lang="en-US"/>
          </a:p>
          <a:p>
            <a:pPr>
              <a:buFont typeface="+mj-lt"/>
              <a:buAutoNum type="arabicPeriod"/>
            </a:pPr>
            <a:r>
              <a:rPr lang="en-US" b="1"/>
              <a:t>Request Latency and Throughput</a:t>
            </a:r>
            <a:endParaRPr lang="en-US"/>
          </a:p>
          <a:p>
            <a:pPr marL="742950" lvl="1" indent="-285750">
              <a:buFont typeface="+mj-lt"/>
              <a:buAutoNum type="arabicPeriod"/>
            </a:pPr>
            <a:r>
              <a:rPr lang="en-US" b="1"/>
              <a:t>Importance</a:t>
            </a:r>
            <a:r>
              <a:rPr lang="en-US"/>
              <a:t>: Measures how quickly and efficiently a system handles requests.</a:t>
            </a:r>
          </a:p>
          <a:p>
            <a:pPr marL="742950" lvl="1" indent="-285750">
              <a:buFont typeface="+mj-lt"/>
              <a:buAutoNum type="arabicPeriod"/>
            </a:pPr>
            <a:r>
              <a:rPr lang="en-US" b="1"/>
              <a:t>Usefulness</a:t>
            </a:r>
            <a:r>
              <a:rPr lang="en-US"/>
              <a:t>: These metrics are key indicators of system performance under load, directly affecting user experience and perceived reliability.</a:t>
            </a:r>
          </a:p>
        </p:txBody>
      </p:sp>
      <p:sp>
        <p:nvSpPr>
          <p:cNvPr id="4" name="Slide Number Placeholder 3"/>
          <p:cNvSpPr>
            <a:spLocks noGrp="1"/>
          </p:cNvSpPr>
          <p:nvPr>
            <p:ph type="sldNum" sz="quarter" idx="5"/>
          </p:nvPr>
        </p:nvSpPr>
        <p:spPr/>
        <p:txBody>
          <a:bodyPr/>
          <a:lstStyle/>
          <a:p>
            <a:fld id="{8A334326-45FB-A646-A3A0-46A6F3361277}" type="slidenum">
              <a:rPr lang="en-US" smtClean="0"/>
              <a:t>23</a:t>
            </a:fld>
            <a:endParaRPr lang="en-US" dirty="0"/>
          </a:p>
        </p:txBody>
      </p:sp>
    </p:spTree>
    <p:extLst>
      <p:ext uri="{BB962C8B-B14F-4D97-AF65-F5344CB8AC3E}">
        <p14:creationId xmlns:p14="http://schemas.microsoft.com/office/powerpoint/2010/main" val="256386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Code Coverage (Unit, Integration, System)</a:t>
            </a:r>
            <a:endParaRPr lang="en-US"/>
          </a:p>
          <a:p>
            <a:pPr>
              <a:buFont typeface="Arial" panose="020B0604020202020204" pitchFamily="34" charset="0"/>
              <a:buChar char="•"/>
            </a:pPr>
            <a:r>
              <a:rPr lang="en-US" b="1"/>
              <a:t>Importance</a:t>
            </a:r>
            <a:r>
              <a:rPr lang="en-US"/>
              <a:t>: Measures the percentage of code that is covered by automated tests.</a:t>
            </a:r>
          </a:p>
          <a:p>
            <a:pPr>
              <a:buFont typeface="Arial" panose="020B0604020202020204" pitchFamily="34" charset="0"/>
              <a:buChar char="•"/>
            </a:pPr>
            <a:r>
              <a:rPr lang="en-US" b="1"/>
              <a:t>Usefulness</a:t>
            </a:r>
            <a:r>
              <a:rPr lang="en-US"/>
              <a:t>: Higher code coverage ensures that more of the codebase is tested for correctness, preventing bugs and improving code quality.</a:t>
            </a:r>
          </a:p>
          <a:p>
            <a:pPr>
              <a:buFont typeface="Arial" panose="020B0604020202020204" pitchFamily="34" charset="0"/>
              <a:buChar char="•"/>
            </a:pPr>
            <a:endParaRPr lang="en-US"/>
          </a:p>
          <a:p>
            <a:r>
              <a:rPr lang="en-US" b="1"/>
              <a:t>Cyclomatic Complexity</a:t>
            </a:r>
            <a:endParaRPr lang="en-US"/>
          </a:p>
          <a:p>
            <a:pPr>
              <a:buFont typeface="Arial" panose="020B0604020202020204" pitchFamily="34" charset="0"/>
              <a:buChar char="•"/>
            </a:pPr>
            <a:r>
              <a:rPr lang="en-US" b="1"/>
              <a:t>Importance</a:t>
            </a:r>
            <a:r>
              <a:rPr lang="en-US"/>
              <a:t>: Measures the complexity of the code by counting the number of independent paths through the code.</a:t>
            </a:r>
          </a:p>
          <a:p>
            <a:pPr>
              <a:buFont typeface="Arial" panose="020B0604020202020204" pitchFamily="34" charset="0"/>
              <a:buChar char="•"/>
            </a:pPr>
            <a:r>
              <a:rPr lang="en-US" b="1"/>
              <a:t>Usefulness</a:t>
            </a:r>
            <a:r>
              <a:rPr lang="en-US"/>
              <a:t>: Low cyclomatic complexity indicates that the code is easier to understand, maintain, and test, improving overall code quality.</a:t>
            </a:r>
          </a:p>
          <a:p>
            <a:pPr>
              <a:buFont typeface="Arial" panose="020B0604020202020204" pitchFamily="34" charset="0"/>
              <a:buChar char="•"/>
            </a:pPr>
            <a:endParaRPr lang="en-US"/>
          </a:p>
          <a:p>
            <a:r>
              <a:rPr lang="en-US" b="1"/>
              <a:t>Cognitive Complexity</a:t>
            </a:r>
            <a:endParaRPr lang="en-US"/>
          </a:p>
          <a:p>
            <a:pPr>
              <a:buFont typeface="Arial" panose="020B0604020202020204" pitchFamily="34" charset="0"/>
              <a:buChar char="•"/>
            </a:pPr>
            <a:r>
              <a:rPr lang="en-US" b="1"/>
              <a:t>Importance</a:t>
            </a:r>
            <a:r>
              <a:rPr lang="en-US"/>
              <a:t>: Measures the ease with which the human brain can understand the code, focusing on how control structures like loops and conditions are nested.</a:t>
            </a:r>
          </a:p>
          <a:p>
            <a:pPr>
              <a:buFont typeface="Arial" panose="020B0604020202020204" pitchFamily="34" charset="0"/>
              <a:buChar char="•"/>
            </a:pPr>
            <a:r>
              <a:rPr lang="en-US" b="1"/>
              <a:t>Usefulness</a:t>
            </a:r>
            <a:r>
              <a:rPr lang="en-US"/>
              <a:t>: Reducing cognitive complexity makes the code easier to read, understand, and review, leading to fewer errors and making it more maintainable.</a:t>
            </a:r>
          </a:p>
          <a:p>
            <a:endParaRPr lang="en-US" b="1"/>
          </a:p>
          <a:p>
            <a:r>
              <a:rPr lang="en-US" b="1"/>
              <a:t>Technical Debt Ratio (TDR)</a:t>
            </a:r>
            <a:endParaRPr lang="en-US"/>
          </a:p>
          <a:p>
            <a:pPr>
              <a:buFont typeface="Arial" panose="020B0604020202020204" pitchFamily="34" charset="0"/>
              <a:buChar char="•"/>
            </a:pPr>
            <a:r>
              <a:rPr lang="en-US" b="1"/>
              <a:t>Importance</a:t>
            </a:r>
            <a:r>
              <a:rPr lang="en-US"/>
              <a:t>: Reflects the cost of fixing code quality issues relative to the cost of building new features.</a:t>
            </a:r>
          </a:p>
          <a:p>
            <a:pPr>
              <a:buFont typeface="Arial" panose="020B0604020202020204" pitchFamily="34" charset="0"/>
              <a:buChar char="•"/>
            </a:pPr>
            <a:r>
              <a:rPr lang="en-US" b="1"/>
              <a:t>Usefulness</a:t>
            </a:r>
            <a:r>
              <a:rPr lang="en-US"/>
              <a:t>: A high TDR signals excessive technical debt, which can slow down development and increase long-term maintenance costs.</a:t>
            </a:r>
          </a:p>
          <a:p>
            <a:endParaRPr lang="en-US" b="1"/>
          </a:p>
          <a:p>
            <a:r>
              <a:rPr lang="en-US" b="1"/>
              <a:t>Defect Density</a:t>
            </a:r>
            <a:endParaRPr lang="en-US"/>
          </a:p>
          <a:p>
            <a:pPr>
              <a:buFont typeface="Arial" panose="020B0604020202020204" pitchFamily="34" charset="0"/>
              <a:buChar char="•"/>
            </a:pPr>
            <a:r>
              <a:rPr lang="en-US" b="1"/>
              <a:t>Importance</a:t>
            </a:r>
            <a:r>
              <a:rPr lang="en-US"/>
              <a:t>: Measures the number of defects per unit of code (e.g., per 1,000 lines).</a:t>
            </a:r>
          </a:p>
          <a:p>
            <a:pPr>
              <a:buFont typeface="Arial" panose="020B0604020202020204" pitchFamily="34" charset="0"/>
              <a:buChar char="•"/>
            </a:pPr>
            <a:r>
              <a:rPr lang="en-US" b="1"/>
              <a:t>Usefulness</a:t>
            </a:r>
            <a:r>
              <a:rPr lang="en-US"/>
              <a:t>: Low defect density indicates high-quality code that is less prone to bugs and issues in production, leading to more stable systems.</a:t>
            </a:r>
          </a:p>
          <a:p>
            <a:endParaRPr lang="en-US" b="1"/>
          </a:p>
          <a:p>
            <a:r>
              <a:rPr lang="en-US" b="1"/>
              <a:t>Code Duplication</a:t>
            </a:r>
            <a:endParaRPr lang="en-US"/>
          </a:p>
          <a:p>
            <a:pPr>
              <a:buFont typeface="Arial" panose="020B0604020202020204" pitchFamily="34" charset="0"/>
              <a:buChar char="•"/>
            </a:pPr>
            <a:r>
              <a:rPr lang="en-US" b="1"/>
              <a:t>Importance</a:t>
            </a:r>
            <a:r>
              <a:rPr lang="en-US"/>
              <a:t>: Measures how much duplicate code exists in the codebase.</a:t>
            </a:r>
          </a:p>
          <a:p>
            <a:pPr>
              <a:buFont typeface="Arial" panose="020B0604020202020204" pitchFamily="34" charset="0"/>
              <a:buChar char="•"/>
            </a:pPr>
            <a:r>
              <a:rPr lang="en-US" b="1"/>
              <a:t>Usefulness</a:t>
            </a:r>
            <a:r>
              <a:rPr lang="en-US"/>
              <a:t>: Reducing code duplication leads to cleaner, more maintainable code that is easier to refactor and less prone to bugs.</a:t>
            </a:r>
          </a:p>
        </p:txBody>
      </p:sp>
      <p:sp>
        <p:nvSpPr>
          <p:cNvPr id="4" name="Slide Number Placeholder 3"/>
          <p:cNvSpPr>
            <a:spLocks noGrp="1"/>
          </p:cNvSpPr>
          <p:nvPr>
            <p:ph type="sldNum" sz="quarter" idx="5"/>
          </p:nvPr>
        </p:nvSpPr>
        <p:spPr/>
        <p:txBody>
          <a:bodyPr/>
          <a:lstStyle/>
          <a:p>
            <a:fld id="{8A334326-45FB-A646-A3A0-46A6F3361277}" type="slidenum">
              <a:rPr lang="en-US" smtClean="0"/>
              <a:t>24</a:t>
            </a:fld>
            <a:endParaRPr lang="en-US" dirty="0"/>
          </a:p>
        </p:txBody>
      </p:sp>
    </p:spTree>
    <p:extLst>
      <p:ext uri="{BB962C8B-B14F-4D97-AF65-F5344CB8AC3E}">
        <p14:creationId xmlns:p14="http://schemas.microsoft.com/office/powerpoint/2010/main" val="3850953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Recent Studies on AI Generated Code:</a:t>
            </a:r>
          </a:p>
          <a:p>
            <a:endParaRPr lang="en-US"/>
          </a:p>
          <a:p>
            <a:pPr>
              <a:buFont typeface="+mj-lt"/>
              <a:buAutoNum type="arabicPeriod"/>
            </a:pPr>
            <a:r>
              <a:rPr lang="en-US" b="1"/>
              <a:t>"Whodunit: Classifying Code as Human Authored or GPT-4 Generated" (March 2024)</a:t>
            </a:r>
            <a:r>
              <a:rPr lang="en-US"/>
              <a:t>: This study explores the ability to distinguish between code written by human developers and code generated by GPT-4. It examines the nuances in coding styles, patterns, and common practices that can help in identifying the source of the code. The findings of this research are crucial for understanding the reliability and potential biases of AI-generated code, as well as for developing tools to automatically detect AI-generated content in codebases.</a:t>
            </a:r>
          </a:p>
          <a:p>
            <a:pPr>
              <a:buFont typeface="+mj-lt"/>
              <a:buAutoNum type="arabicPeriod"/>
            </a:pPr>
            <a:endParaRPr lang="en-US"/>
          </a:p>
          <a:p>
            <a:pPr>
              <a:buFont typeface="+mj-lt"/>
              <a:buAutoNum type="arabicPeriod"/>
            </a:pPr>
            <a:r>
              <a:rPr lang="en-US" b="1"/>
              <a:t>"An Empirical Study of Using Large Language Models for Unit Test Generation" (2024)</a:t>
            </a:r>
            <a:r>
              <a:rPr lang="en-US"/>
              <a:t>: This empirical study investigates the effectiveness of using large language models, like GPT-4, to generate unit tests for software. It evaluates the accuracy, coverage, and overall quality of the tests produced by these models compared to traditional methods. The research aims to determine whether AI can streamline the testing process, reduce the workload on developers, and improve the robustness of software by identifying edge cases and potential bugs that might be overlooked by human testers.</a:t>
            </a:r>
          </a:p>
          <a:p>
            <a:pPr>
              <a:buFont typeface="+mj-lt"/>
              <a:buAutoNum type="arabicPeriod"/>
            </a:pPr>
            <a:endParaRPr lang="en-US"/>
          </a:p>
          <a:p>
            <a:pPr>
              <a:buFont typeface="+mj-lt"/>
              <a:buAutoNum type="arabicPeriod"/>
            </a:pPr>
            <a:r>
              <a:rPr lang="en-US" b="1"/>
              <a:t>"Enhancing Large Language Models for Secure Code Generation" (October 2023)</a:t>
            </a:r>
            <a:r>
              <a:rPr lang="en-US"/>
              <a:t>: This study focuses on improving the capabilities of large language models to generate secure code. It addresses the common security vulnerabilities that AI-generated code might introduce and proposes enhancements to the models to mitigate these risks. The research includes developing techniques to ensure that AI-generated code adheres to security best practices, such as proper data handling, secure API usage, and compliance with industry standards. The goal is to make AI a reliable tool for generating code that not only meets functional requirements but also maintains high security standards.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25</a:t>
            </a:fld>
            <a:endParaRPr lang="en-US" dirty="0"/>
          </a:p>
        </p:txBody>
      </p:sp>
    </p:spTree>
    <p:extLst>
      <p:ext uri="{BB962C8B-B14F-4D97-AF65-F5344CB8AC3E}">
        <p14:creationId xmlns:p14="http://schemas.microsoft.com/office/powerpoint/2010/main" val="773167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Step 1:</a:t>
            </a:r>
            <a:r>
              <a:rPr lang="en-US"/>
              <a:t> Start with a </a:t>
            </a:r>
            <a:r>
              <a:rPr lang="en-US" b="1"/>
              <a:t>raw prompt</a:t>
            </a:r>
            <a:r>
              <a:rPr lang="en-US"/>
              <a:t> for code generation.Example: “Generate a React form for user login.”</a:t>
            </a:r>
          </a:p>
          <a:p>
            <a:pPr>
              <a:buFont typeface="Arial" panose="020B0604020202020204" pitchFamily="34" charset="0"/>
              <a:buChar char="•"/>
            </a:pPr>
            <a:r>
              <a:rPr lang="en-US" b="1"/>
              <a:t>Step 2:</a:t>
            </a:r>
            <a:r>
              <a:rPr lang="en-US"/>
              <a:t> Convert the raw prompt into human language describing secure requirements. Example: “Ensure the form is resistant to XSS attacks, includes input validation, and follows secure token handling.”</a:t>
            </a:r>
          </a:p>
          <a:p>
            <a:pPr>
              <a:buFont typeface="Arial" panose="020B0604020202020204" pitchFamily="34" charset="0"/>
              <a:buChar char="•"/>
            </a:pPr>
            <a:r>
              <a:rPr lang="en-US" b="1"/>
              <a:t>Step 3:</a:t>
            </a:r>
            <a:r>
              <a:rPr lang="en-US"/>
              <a:t> Translate human language into mechanisms for code generation within the prompt. Example: “Use React's dangerouslySetInnerHTML carefully, add CSRF tokens, validate input with regex patterns.”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28</a:t>
            </a:fld>
            <a:endParaRPr lang="en-US" dirty="0"/>
          </a:p>
        </p:txBody>
      </p:sp>
    </p:spTree>
    <p:extLst>
      <p:ext uri="{BB962C8B-B14F-4D97-AF65-F5344CB8AC3E}">
        <p14:creationId xmlns:p14="http://schemas.microsoft.com/office/powerpoint/2010/main" val="1199688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Human Language Requirement:</a:t>
            </a:r>
            <a:r>
              <a:rPr lang="en-US"/>
              <a:t> “The form should be secure against XSS.”</a:t>
            </a:r>
          </a:p>
          <a:p>
            <a:r>
              <a:rPr lang="en-US" b="1"/>
              <a:t>Code Mechanism:</a:t>
            </a:r>
            <a:r>
              <a:rPr lang="en-US"/>
              <a:t> Ensure no usage of dangerouslySetInnerHTML, and use proper data binding and escaping.</a:t>
            </a:r>
          </a:p>
          <a:p>
            <a:r>
              <a:rPr lang="en-US" b="1"/>
              <a:t>Example Prompt:</a:t>
            </a:r>
            <a:r>
              <a:rPr lang="en-US"/>
              <a:t> "Generate a React login form with validation, CSRF protection, and secure input handling against XSS."</a:t>
            </a:r>
          </a:p>
        </p:txBody>
      </p:sp>
      <p:sp>
        <p:nvSpPr>
          <p:cNvPr id="4" name="Slide Number Placeholder 3"/>
          <p:cNvSpPr>
            <a:spLocks noGrp="1"/>
          </p:cNvSpPr>
          <p:nvPr>
            <p:ph type="sldNum" sz="quarter" idx="5"/>
          </p:nvPr>
        </p:nvSpPr>
        <p:spPr/>
        <p:txBody>
          <a:bodyPr/>
          <a:lstStyle/>
          <a:p>
            <a:fld id="{8A334326-45FB-A646-A3A0-46A6F3361277}" type="slidenum">
              <a:rPr lang="en-US" smtClean="0"/>
              <a:t>30</a:t>
            </a:fld>
            <a:endParaRPr lang="en-US" dirty="0"/>
          </a:p>
        </p:txBody>
      </p:sp>
    </p:spTree>
    <p:extLst>
      <p:ext uri="{BB962C8B-B14F-4D97-AF65-F5344CB8AC3E}">
        <p14:creationId xmlns:p14="http://schemas.microsoft.com/office/powerpoint/2010/main" val="3782252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334326-45FB-A646-A3A0-46A6F3361277}" type="slidenum">
              <a:rPr lang="en-US" smtClean="0"/>
              <a:t>32</a:t>
            </a:fld>
            <a:endParaRPr lang="en-US" dirty="0"/>
          </a:p>
        </p:txBody>
      </p:sp>
    </p:spTree>
    <p:extLst>
      <p:ext uri="{BB962C8B-B14F-4D97-AF65-F5344CB8AC3E}">
        <p14:creationId xmlns:p14="http://schemas.microsoft.com/office/powerpoint/2010/main" val="33356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how AI generates code involves knowing the underlying models, such as Claude, GitHub Copilot, or GPT-4+, which are complex neural networks trained on vast amounts of code. These tools can greatly speed up coding by suggesting completions, generating boilerplate code, and even writing function implementations. The advantages are dramatic: faster coding, reduced mental effort for developers, and the ability to quickly create prototypes.</a:t>
            </a:r>
          </a:p>
          <a:p>
            <a:endParaRPr lang="en-US"/>
          </a:p>
          <a:p>
            <a:r>
              <a:rPr lang="en-US"/>
              <a:t>But there are significant drawbacks. These AI models depend on the data they were trained on, which can include biases, outdated practices, and errors. They lack the human ability to understand context and intent, leading to possible inaccuracies.</a:t>
            </a:r>
          </a:p>
          <a:p>
            <a:endParaRPr lang="en-US"/>
          </a:p>
          <a:p>
            <a:r>
              <a:rPr lang="en-US"/>
              <a:t> Relying too much on AI can result in misusing APIs, creating security vulnerabilities, and not following best coding practices.</a:t>
            </a:r>
          </a:p>
          <a:p>
            <a:r>
              <a:rPr lang="en-US"/>
              <a:t>Common problems with AI-generated code include inefficiencies, not adhering to clean code principles, and introducing security risks through outdated or insecure practices. To counter these issues, it’s critical to review and test AI-generated code thoroughly.</a:t>
            </a:r>
          </a:p>
          <a:p>
            <a:endParaRPr lang="en-US"/>
          </a:p>
          <a:p>
            <a:r>
              <a:rPr lang="en-US"/>
              <a:t>Monitoring the reliability of code can involve various metrics, like how quickly issues are detected and resolved, the frequency of deployments, the rate of failures after changes, and the number of operational problems caused by new code, and the complexity and maintainability of code. These indicators help teams understand the impact of AI-generated code and adjust their use of these tools accordingly.</a:t>
            </a:r>
          </a:p>
          <a:p>
            <a:endParaRPr lang="en-US"/>
          </a:p>
          <a:p>
            <a:r>
              <a:rPr lang="en-US"/>
              <a:t>AI code generation tools should serve as an assistant, not a replacement, for human judgment. Developers still need to work hard to thoroughly review and test AI-generated code, and apply their expertise to ensure that the integration of AI-generated code meets organizational standards and security practices. This balanced approach can help us gain the benefits of AI while reducing its risks, leading to efficient and secure software development.</a:t>
            </a:r>
          </a:p>
        </p:txBody>
      </p:sp>
      <p:sp>
        <p:nvSpPr>
          <p:cNvPr id="4" name="Slide Number Placeholder 3"/>
          <p:cNvSpPr>
            <a:spLocks noGrp="1"/>
          </p:cNvSpPr>
          <p:nvPr>
            <p:ph type="sldNum" sz="quarter" idx="5"/>
          </p:nvPr>
        </p:nvSpPr>
        <p:spPr/>
        <p:txBody>
          <a:bodyPr/>
          <a:lstStyle/>
          <a:p>
            <a:fld id="{8A334326-45FB-A646-A3A0-46A6F3361277}" type="slidenum">
              <a:rPr lang="en-US" smtClean="0"/>
              <a:t>4</a:t>
            </a:fld>
            <a:endParaRPr lang="en-US" dirty="0"/>
          </a:p>
        </p:txBody>
      </p:sp>
    </p:spTree>
    <p:extLst>
      <p:ext uri="{BB962C8B-B14F-4D97-AF65-F5344CB8AC3E}">
        <p14:creationId xmlns:p14="http://schemas.microsoft.com/office/powerpoint/2010/main" val="338255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Resource Leak:</a:t>
            </a:r>
            <a:r>
              <a:rPr lang="en-US"/>
              <a:t> Failure to close streams or resources Resource leaks occur when code does not properly release system resources such as file handles, network connections, or memory. In languages like Java, failing to close a file after reading or writing to it can lead to resource exhaustion, making the system unresponsive or slow. Proper use of try-with-resources statements or ensuring that resource cleanup code is always executed can prevent these issues.</a:t>
            </a:r>
          </a:p>
          <a:p>
            <a:endParaRPr lang="en-US"/>
          </a:p>
          <a:p>
            <a:r>
              <a:rPr lang="en-US" b="1"/>
              <a:t>Insecure Data Handling:</a:t>
            </a:r>
            <a:r>
              <a:rPr lang="en-US"/>
              <a:t> Storing sensitive info in mutable objects Storing sensitive information, like passwords or personal data, in mutable objects poses significant security risks. Mutable objects can be easily modified, making them susceptible to unauthorized changes or exposure. Best practices include using immutable objects or secure data structures that limit access and ensure that sensitive information is handled safely and erased from memory when no longer needed.</a:t>
            </a:r>
          </a:p>
          <a:p>
            <a:endParaRPr lang="en-US"/>
          </a:p>
          <a:p>
            <a:r>
              <a:rPr lang="en-US" b="1"/>
              <a:t>Exception Handling:</a:t>
            </a:r>
            <a:r>
              <a:rPr lang="en-US"/>
              <a:t> Generic catch blocks Using generic catch blocks, such as catch (Exception e), can obscure the true nature of errors and make debugging difficult. It may also lead to the suppression of critical exceptions that require specific handling. It's important to catch and handle specific exceptions to ensure that the application can respond appropriately to different error conditions and provide meaningful feedback to the user or system administrators.</a:t>
            </a:r>
          </a:p>
          <a:p>
            <a:endParaRPr lang="en-US"/>
          </a:p>
          <a:p>
            <a:r>
              <a:rPr lang="en-US" b="1"/>
              <a:t>Concurrency:</a:t>
            </a:r>
            <a:r>
              <a:rPr lang="en-US"/>
              <a:t> Non-atomic compound actions Concurrency issues arise when multiple threads attempt to modify shared resources simultaneously without proper synchronization. Non-atomic compound actions, such as checking a condition and then performing an action based on that condition, can lead to race conditions. Using synchronization mechanisms like locks, semaphores, or atomic variables ensures that compound actions are executed atomically, preventing inconsistent states.</a:t>
            </a:r>
          </a:p>
          <a:p>
            <a:endParaRPr lang="en-US"/>
          </a:p>
          <a:p>
            <a:r>
              <a:rPr lang="en-US" b="1"/>
              <a:t>API Contract Violations:</a:t>
            </a:r>
            <a:r>
              <a:rPr lang="en-US"/>
              <a:t> Ignoring return values, parameter constraints </a:t>
            </a:r>
          </a:p>
          <a:p>
            <a:r>
              <a:rPr lang="en-US"/>
              <a:t>Ignoring API contracts, such as not checking return values or violating parameter constraints, can lead to unexpected behavior and security vulnerabilities. For example, neglecting to check the return value of a function that indicates an error can cause the program to operate on invalid data. Adhering to API contracts by validating input parameters and checking return values ensures that the code behaves as expected and can handle errors gracefully.</a:t>
            </a:r>
          </a:p>
          <a:p>
            <a:endParaRPr lang="en-US"/>
          </a:p>
          <a:p>
            <a:r>
              <a:rPr lang="en-US" b="1"/>
              <a:t>Misconfigured Security Contexts:</a:t>
            </a:r>
            <a:r>
              <a:rPr lang="en-US"/>
              <a:t> Incorrect use of crypto </a:t>
            </a:r>
          </a:p>
          <a:p>
            <a:r>
              <a:rPr lang="en-US"/>
              <a:t>APIs Incorrectly configuring security contexts, such as using weak cryptographic algorithms or improper key management, compromises data security. For instance, using outdated encryption methods like MD5 or SHA-1 can expose data to attacks. It's essential to use modern, well-vetted cryptographic libraries and follow best practices for key generation, storage, and usage to protect sensitive information.</a:t>
            </a:r>
          </a:p>
          <a:p>
            <a:endParaRPr lang="en-US"/>
          </a:p>
          <a:p>
            <a:r>
              <a:rPr lang="en-US" b="1"/>
              <a:t>Dependency Hell:</a:t>
            </a:r>
            <a:r>
              <a:rPr lang="en-US"/>
              <a:t> Conflicting library versions </a:t>
            </a:r>
          </a:p>
          <a:p>
            <a:r>
              <a:rPr lang="en-US"/>
              <a:t>Dependency hell occurs when there are conflicts between different versions of libraries that an application depends on. This can lead to runtime errors, unexpected behavior, or security vulnerabilities. Managing dependencies with tools like Maven or Gradle in Java, or npm in JavaScript, helps to resolve version conflicts and ensure compatibility. Regularly updating dependencies and using dependency management tools can mitigate these issues.</a:t>
            </a:r>
          </a:p>
        </p:txBody>
      </p:sp>
      <p:sp>
        <p:nvSpPr>
          <p:cNvPr id="4" name="Slide Number Placeholder 3"/>
          <p:cNvSpPr>
            <a:spLocks noGrp="1"/>
          </p:cNvSpPr>
          <p:nvPr>
            <p:ph type="sldNum" sz="quarter" idx="5"/>
          </p:nvPr>
        </p:nvSpPr>
        <p:spPr/>
        <p:txBody>
          <a:bodyPr/>
          <a:lstStyle/>
          <a:p>
            <a:fld id="{8A334326-45FB-A646-A3A0-46A6F3361277}" type="slidenum">
              <a:rPr lang="en-US" smtClean="0"/>
              <a:t>5</a:t>
            </a:fld>
            <a:endParaRPr lang="en-US" dirty="0"/>
          </a:p>
        </p:txBody>
      </p:sp>
    </p:spTree>
    <p:extLst>
      <p:ext uri="{BB962C8B-B14F-4D97-AF65-F5344CB8AC3E}">
        <p14:creationId xmlns:p14="http://schemas.microsoft.com/office/powerpoint/2010/main" val="351691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Third-party APIs and libraries play a pivotal role here. They are everywhere and they are powerful but come with a catch: they are as vulnerable to misuse and misconfiguration as they are useful. A single error can set off a number of flaws across the system.</a:t>
            </a:r>
          </a:p>
          <a:p>
            <a:endParaRPr lang="en-US"/>
          </a:p>
          <a:p>
            <a:r>
              <a:rPr lang="en-US"/>
              <a:t>AI-driven code generation tools magnify this issue. They can automate the replication of these errors at scale, turning what would have been a single point of failure into a huge system-wide problem. It’s like the copy-paste developer culture but amplified exponentially by the speed and reach of AI.</a:t>
            </a:r>
          </a:p>
          <a:p>
            <a:endParaRPr lang="en-US"/>
          </a:p>
          <a:p>
            <a:r>
              <a:rPr lang="en-US"/>
              <a:t>It's essential to zoom in on how LLMs contribute to the software development process. We need to understand not just the benefits they offer but also the new categories of risk they introduce. It's not just about simplifying the developer's workload; it's about safeguarding the trust of the software we build and rely on daily</a:t>
            </a:r>
          </a:p>
        </p:txBody>
      </p:sp>
      <p:sp>
        <p:nvSpPr>
          <p:cNvPr id="4" name="Slide Number Placeholder 3"/>
          <p:cNvSpPr>
            <a:spLocks noGrp="1"/>
          </p:cNvSpPr>
          <p:nvPr>
            <p:ph type="sldNum" sz="quarter" idx="5"/>
          </p:nvPr>
        </p:nvSpPr>
        <p:spPr/>
        <p:txBody>
          <a:bodyPr/>
          <a:lstStyle/>
          <a:p>
            <a:fld id="{8A334326-45FB-A646-A3A0-46A6F3361277}" type="slidenum">
              <a:rPr lang="en-US" smtClean="0"/>
              <a:t>6</a:t>
            </a:fld>
            <a:endParaRPr lang="en-US" dirty="0"/>
          </a:p>
        </p:txBody>
      </p:sp>
    </p:spTree>
    <p:extLst>
      <p:ext uri="{BB962C8B-B14F-4D97-AF65-F5344CB8AC3E}">
        <p14:creationId xmlns:p14="http://schemas.microsoft.com/office/powerpoint/2010/main" val="338720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Need for a Lifecycle Approach:</a:t>
            </a:r>
            <a:endParaRPr lang="en-US"/>
          </a:p>
          <a:p>
            <a:pPr>
              <a:buFont typeface="Arial" panose="020B0604020202020204" pitchFamily="34" charset="0"/>
              <a:buChar char="•"/>
            </a:pPr>
            <a:r>
              <a:rPr lang="en-US" b="1"/>
              <a:t>Prompt Engineering for Security</a:t>
            </a:r>
            <a:br>
              <a:rPr lang="en-US"/>
            </a:br>
            <a:r>
              <a:rPr lang="en-US"/>
              <a:t>To address these challenges, a structured lifecycle is needed where security is built into the prompt from the beginning. This lifecycle should:</a:t>
            </a:r>
          </a:p>
          <a:p>
            <a:pPr marL="742950" lvl="1" indent="-285750">
              <a:buFont typeface="Arial" panose="020B0604020202020204" pitchFamily="34" charset="0"/>
              <a:buChar char="•"/>
            </a:pPr>
            <a:r>
              <a:rPr lang="en-US"/>
              <a:t>Ensure that AI-generated code adheres to security standards.</a:t>
            </a:r>
          </a:p>
          <a:p>
            <a:pPr marL="742950" lvl="1" indent="-285750">
              <a:buFont typeface="Arial" panose="020B0604020202020204" pitchFamily="34" charset="0"/>
              <a:buChar char="•"/>
            </a:pPr>
            <a:r>
              <a:rPr lang="en-US"/>
              <a:t>Facilitate the continual refinement of prompts based on security validation and code reviews.</a:t>
            </a:r>
          </a:p>
          <a:p>
            <a:pPr>
              <a:buFont typeface="Arial" panose="020B0604020202020204" pitchFamily="34" charset="0"/>
              <a:buChar char="•"/>
            </a:pPr>
            <a:r>
              <a:rPr lang="en-US" b="1"/>
              <a:t>Secure AI Code Generation</a:t>
            </a:r>
            <a:br>
              <a:rPr lang="en-US"/>
            </a:br>
            <a:r>
              <a:rPr lang="en-US"/>
              <a:t>A lifecycle approach integrates security as a primary concern at each stage, ensuring that AI-generated code is not only functional but also secure and compliant with industry standards.</a:t>
            </a:r>
          </a:p>
          <a:p>
            <a:endParaRPr lang="en-US"/>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7</a:t>
            </a:fld>
            <a:endParaRPr lang="en-US" dirty="0"/>
          </a:p>
        </p:txBody>
      </p:sp>
    </p:spTree>
    <p:extLst>
      <p:ext uri="{BB962C8B-B14F-4D97-AF65-F5344CB8AC3E}">
        <p14:creationId xmlns:p14="http://schemas.microsoft.com/office/powerpoint/2010/main" val="171367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to the lifecycle of prompt building for secure AI code generation. This slide gives an overview of the key stages involved in crafting prompts that guide AI models to produce secure and reliable code.</a:t>
            </a:r>
          </a:p>
          <a:p>
            <a:pPr>
              <a:buFont typeface="+mj-lt"/>
              <a:buAutoNum type="arabicPeriod"/>
            </a:pPr>
            <a:r>
              <a:rPr lang="en-US" b="1"/>
              <a:t>Identify Security Requirements:</a:t>
            </a:r>
            <a:br>
              <a:rPr lang="en-US"/>
            </a:br>
            <a:r>
              <a:rPr lang="en-US"/>
              <a:t>The first step is to clearly identify and outline the security requirements relevant to the system or application. This includes everything from input validation, encryption, authentication, and any industry-specific security standards that need to be followed.</a:t>
            </a:r>
          </a:p>
          <a:p>
            <a:pPr>
              <a:buFont typeface="+mj-lt"/>
              <a:buAutoNum type="arabicPeriod"/>
            </a:pPr>
            <a:r>
              <a:rPr lang="en-US" b="1"/>
              <a:t>Translate Security Requirements into Prompt Structure:</a:t>
            </a:r>
            <a:br>
              <a:rPr lang="en-US"/>
            </a:br>
            <a:r>
              <a:rPr lang="en-US"/>
              <a:t>After identifying the security needs, the next step is to translate these requirements into actionable prompts for the AI model. The goal here is to be as precise and directive as possible to ensure that the code generated by the AI adheres to secure coding practices.</a:t>
            </a:r>
          </a:p>
          <a:p>
            <a:pPr>
              <a:buFont typeface="+mj-lt"/>
              <a:buAutoNum type="arabicPeriod"/>
            </a:pPr>
            <a:r>
              <a:rPr lang="en-US" b="1"/>
              <a:t>Generate and Validate AI-Generated Code:</a:t>
            </a:r>
            <a:br>
              <a:rPr lang="en-US"/>
            </a:br>
            <a:r>
              <a:rPr lang="en-US"/>
              <a:t>Once the prompt has been crafted, the AI generates the code. This code needs to be thoroughly validated to ensure it meets the security requirements set out in the first stage. This step includes using automated testing, code reviews, and static analysis to ensure that security flaws are not introduced.</a:t>
            </a:r>
          </a:p>
          <a:p>
            <a:pPr>
              <a:buFont typeface="+mj-lt"/>
              <a:buAutoNum type="arabicPeriod"/>
            </a:pPr>
            <a:r>
              <a:rPr lang="en-US" b="1"/>
              <a:t>Iterate and Refine the Prompt for Better Security:</a:t>
            </a:r>
            <a:br>
              <a:rPr lang="en-US"/>
            </a:br>
            <a:r>
              <a:rPr lang="en-US"/>
              <a:t>Lastly, the process is iterative. Based on the validation results, the prompt may need to be refined to provide clearer instructions to the AI or address emerging security threats. This ensures that over time, the AI's output becomes increasingly secure and reliable.</a:t>
            </a:r>
          </a:p>
          <a:p>
            <a:r>
              <a:rPr lang="en-US"/>
              <a:t>This lifecycle offers a structured approach to guiding AI models towards generating secure code by addressing security needs from the very beginning of the prompt-building process. Each of these steps will be explored in greater detail on the following slides."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8</a:t>
            </a:fld>
            <a:endParaRPr lang="en-US" dirty="0"/>
          </a:p>
        </p:txBody>
      </p:sp>
    </p:spTree>
    <p:extLst>
      <p:ext uri="{BB962C8B-B14F-4D97-AF65-F5344CB8AC3E}">
        <p14:creationId xmlns:p14="http://schemas.microsoft.com/office/powerpoint/2010/main" val="228138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Establish Core Security Principles</a:t>
            </a:r>
            <a:endParaRPr lang="en-US"/>
          </a:p>
          <a:p>
            <a:pPr>
              <a:buFont typeface="Arial" panose="020B0604020202020204" pitchFamily="34" charset="0"/>
              <a:buChar char="•"/>
            </a:pPr>
            <a:r>
              <a:rPr lang="en-US"/>
              <a:t>Follow core security principles such as input validation, secure data handling, authentication/authorization, and encryption.</a:t>
            </a:r>
          </a:p>
          <a:p>
            <a:r>
              <a:rPr lang="en-US" b="1"/>
              <a:t>List Industry-Specific Security Standards</a:t>
            </a:r>
            <a:endParaRPr lang="en-US"/>
          </a:p>
          <a:p>
            <a:pPr>
              <a:buFont typeface="Arial" panose="020B0604020202020204" pitchFamily="34" charset="0"/>
              <a:buChar char="•"/>
            </a:pPr>
            <a:r>
              <a:rPr lang="en-US"/>
              <a:t>Consider relevant industry regulations and standards (e.g., GDPR, HIPAA, PCI-DSS) that the system must comply with.</a:t>
            </a:r>
          </a:p>
          <a:p>
            <a:r>
              <a:rPr lang="en-US" b="1"/>
              <a:t>Focus on Common Security Vulnerabilities</a:t>
            </a:r>
            <a:endParaRPr lang="en-US"/>
          </a:p>
          <a:p>
            <a:pPr>
              <a:buFont typeface="Arial" panose="020B0604020202020204" pitchFamily="34" charset="0"/>
              <a:buChar char="•"/>
            </a:pPr>
            <a:r>
              <a:rPr lang="en-US"/>
              <a:t>Prioritize protecting against common vulnerabilities like XSS, SQL injection, CSRF, and data leakage.</a:t>
            </a:r>
          </a:p>
          <a:p>
            <a:r>
              <a:rPr lang="en-US" b="1"/>
              <a:t>Define Security Outcomes for AI Prompts</a:t>
            </a:r>
            <a:endParaRPr lang="en-US"/>
          </a:p>
          <a:p>
            <a:pPr>
              <a:buFont typeface="Arial" panose="020B0604020202020204" pitchFamily="34" charset="0"/>
              <a:buChar char="•"/>
            </a:pPr>
            <a:r>
              <a:rPr lang="en-US"/>
              <a:t>Clearly outline the expected security outcomes for the code generated by AI (e.g., input sanitization, encryption of sensitive data).</a:t>
            </a:r>
          </a:p>
          <a:p>
            <a:endParaRPr lang="en-US"/>
          </a:p>
          <a:p>
            <a:r>
              <a:rPr lang="en-US"/>
              <a:t>In this step of the lifecycle, we begin by identifying the security requirements that will guide our prompt-building process. The first task is to understand the application’s security context. This means considering the specific security concerns for the type of system or application we are developing—whether it's an e-commerce platform, a healthcare application, or a social media service. Each type of system has its unique security challenges.</a:t>
            </a:r>
          </a:p>
          <a:p>
            <a:endParaRPr lang="en-US"/>
          </a:p>
          <a:p>
            <a:r>
              <a:rPr lang="en-US"/>
              <a:t>Next, we establish core security principles that are universally important, such as validating inputs, handling sensitive data securely, and ensuring proper authentication and authorization mechanisms are in place. These principles are non-negotiable and must be reflected in the prompts we provide to AI.</a:t>
            </a:r>
          </a:p>
          <a:p>
            <a:endParaRPr lang="en-US"/>
          </a:p>
          <a:p>
            <a:r>
              <a:rPr lang="en-US"/>
              <a:t>Beyond the basics, it’s also essential to consider any industry-specific security standards that the system must comply with, such as GDPR for data protection in Europe, HIPAA for healthcare data in the U.S., or PCI-DSS for payment processing. Failure to address these requirements can lead to serious regulatory and compliance issues.</a:t>
            </a:r>
          </a:p>
          <a:p>
            <a:endParaRPr lang="en-US"/>
          </a:p>
          <a:p>
            <a:r>
              <a:rPr lang="en-US"/>
              <a:t>We also focus on mitigating common security vulnerabilities that could be introduced in AI-generated code. Issues like cross-site scripting (XSS), SQL injection, and cross-site request forgery (CSRF) are common pitfalls that must be addressed proactively in the prompt.</a:t>
            </a:r>
          </a:p>
          <a:p>
            <a:endParaRPr lang="en-US"/>
          </a:p>
          <a:p>
            <a:r>
              <a:rPr lang="en-US"/>
              <a:t>Finally, we need to define clear security outcomes for the AI to achieve. For example, the prompt might require that all user inputs be sanitized, sensitive data be encrypted, or tokens be securely managed. By being specific about these outcomes, we ensure that security is embedded in the code right from the start of the AI generation process.</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9</a:t>
            </a:fld>
            <a:endParaRPr lang="en-US" dirty="0"/>
          </a:p>
        </p:txBody>
      </p:sp>
    </p:spTree>
    <p:extLst>
      <p:ext uri="{BB962C8B-B14F-4D97-AF65-F5344CB8AC3E}">
        <p14:creationId xmlns:p14="http://schemas.microsoft.com/office/powerpoint/2010/main" val="302333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From Requirements to Detailed Prompts</a:t>
            </a:r>
            <a:endParaRPr lang="en-US"/>
          </a:p>
          <a:p>
            <a:pPr marL="742950" lvl="1" indent="-285750">
              <a:buFont typeface="Arial" panose="020B0604020202020204" pitchFamily="34" charset="0"/>
              <a:buChar char="•"/>
            </a:pPr>
            <a:r>
              <a:rPr lang="en-US"/>
              <a:t>Convert identified security requirements into actionable, clear instructions within the AI prompt.</a:t>
            </a:r>
          </a:p>
          <a:p>
            <a:pPr>
              <a:buFont typeface="Arial" panose="020B0604020202020204" pitchFamily="34" charset="0"/>
              <a:buChar char="•"/>
            </a:pPr>
            <a:r>
              <a:rPr lang="en-US" b="1"/>
              <a:t>Use Explicit Security Language</a:t>
            </a:r>
            <a:endParaRPr lang="en-US"/>
          </a:p>
          <a:p>
            <a:pPr marL="742950" lvl="1" indent="-285750">
              <a:buFont typeface="Arial" panose="020B0604020202020204" pitchFamily="34" charset="0"/>
              <a:buChar char="•"/>
            </a:pPr>
            <a:r>
              <a:rPr lang="en-US"/>
              <a:t>Be specific in defining security behaviors (e.g., “Sanitize all user inputs using secure libraries”).</a:t>
            </a:r>
          </a:p>
          <a:p>
            <a:pPr>
              <a:buFont typeface="Arial" panose="020B0604020202020204" pitchFamily="34" charset="0"/>
              <a:buChar char="•"/>
            </a:pPr>
            <a:r>
              <a:rPr lang="en-US" b="1"/>
              <a:t>Incorporate Security Standards in Prompts</a:t>
            </a:r>
            <a:endParaRPr lang="en-US"/>
          </a:p>
          <a:p>
            <a:pPr marL="742950" lvl="1" indent="-285750">
              <a:buFont typeface="Arial" panose="020B0604020202020204" pitchFamily="34" charset="0"/>
              <a:buChar char="•"/>
            </a:pPr>
            <a:r>
              <a:rPr lang="en-US"/>
              <a:t>Ensure prompts explicitly reference required security standards (e.g., “Comply with OWASP security practices”).</a:t>
            </a:r>
          </a:p>
          <a:p>
            <a:pPr>
              <a:buFont typeface="Arial" panose="020B0604020202020204" pitchFamily="34" charset="0"/>
              <a:buChar char="•"/>
            </a:pPr>
            <a:r>
              <a:rPr lang="en-US" b="1"/>
              <a:t>Set Boundaries and Constraints for AI</a:t>
            </a:r>
            <a:endParaRPr lang="en-US"/>
          </a:p>
          <a:p>
            <a:pPr marL="742950" lvl="1" indent="-285750">
              <a:buFont typeface="Arial" panose="020B0604020202020204" pitchFamily="34" charset="0"/>
              <a:buChar char="•"/>
            </a:pPr>
            <a:r>
              <a:rPr lang="en-US"/>
              <a:t>Define limitations for AI, such as avoiding the use of insecure functions (e.g., “Do not use eval() or innerHTML in generated code”).</a:t>
            </a:r>
          </a:p>
          <a:p>
            <a:pPr>
              <a:buFont typeface="Arial" panose="020B0604020202020204" pitchFamily="34" charset="0"/>
              <a:buChar char="•"/>
            </a:pPr>
            <a:r>
              <a:rPr lang="en-US" b="1"/>
              <a:t>Create Example Prompts with Security Focus</a:t>
            </a:r>
            <a:endParaRPr lang="en-US"/>
          </a:p>
          <a:p>
            <a:pPr marL="742950" lvl="1" indent="-285750">
              <a:buFont typeface="Arial" panose="020B0604020202020204" pitchFamily="34" charset="0"/>
              <a:buChar char="•"/>
            </a:pPr>
            <a:r>
              <a:rPr lang="en-US"/>
              <a:t>Example: Instead of “Create a login form,” use “Create a secure login form with CSRF tokens, input validation, and encrypted password storage.</a:t>
            </a:r>
          </a:p>
          <a:p>
            <a:endParaRPr lang="en-US"/>
          </a:p>
          <a:p>
            <a:r>
              <a:rPr lang="en-US"/>
              <a:t>Once we’ve identified the security requirements, the next critical step in the lifecycle is to translate those requirements into a structured prompt for the AI. This is where we bridge the gap between security concerns and code generation.</a:t>
            </a:r>
          </a:p>
          <a:p>
            <a:r>
              <a:rPr lang="en-US"/>
              <a:t>We begin by converting the security requirements into detailed, actionable instructions that can be understood by the AI model. For example, if one of the requirements is input validation, we need to explicitly state this in the prompt: 'Sanitize all user inputs using secure libraries,' rather than assuming the AI will know this on its own.</a:t>
            </a:r>
          </a:p>
          <a:p>
            <a:r>
              <a:rPr lang="en-US"/>
              <a:t>It’s also important to use explicit security language when building the prompts. Avoid vague statements and instead be very precise about the security measures you want implemented. This could mean stating things like, 'Ensure passwords are hashed using a modern cryptographic hash function,' or, 'Incorporate CSRF protection in forms.'</a:t>
            </a:r>
          </a:p>
          <a:p>
            <a:r>
              <a:rPr lang="en-US"/>
              <a:t>In addition, you should incorporate relevant security standards directly into your prompts. If your application needs to comply with OWASP guidelines, GDPR, or HIPAA, make sure to reference those standards in your prompt structure. For example: 'Generate code compliant with OWASP’s top ten security practices.'</a:t>
            </a:r>
          </a:p>
          <a:p>
            <a:r>
              <a:rPr lang="en-US"/>
              <a:t>Another key practice is to set clear boundaries and constraints within your prompt. This can mean instructing the AI to avoid certain insecure functions or techniques, such as 'Do not use the eval() function or innerHTML,' both of which are known to introduce vulnerabilities if not handled carefully.</a:t>
            </a:r>
          </a:p>
          <a:p>
            <a:r>
              <a:rPr lang="en-US"/>
              <a:t>Lastly, ensure your prompt includes clear examples with a focus on security. Instead of a generic instruction like 'Create a login form,' structure the prompt more securely, such as 'Create a secure login form with CSRF tokens, input validation, and encrypted password storage.'</a:t>
            </a:r>
          </a:p>
          <a:p>
            <a:r>
              <a:rPr lang="en-US"/>
              <a:t>By translating security requirements into clear and structured prompts, you guide the AI towards generating code that adheres to best security practices, minimizing the risk of introducing vulnerabilities.</a:t>
            </a:r>
          </a:p>
          <a:p>
            <a:endParaRPr lang="en-US"/>
          </a:p>
        </p:txBody>
      </p:sp>
      <p:sp>
        <p:nvSpPr>
          <p:cNvPr id="4" name="Slide Number Placeholder 3"/>
          <p:cNvSpPr>
            <a:spLocks noGrp="1"/>
          </p:cNvSpPr>
          <p:nvPr>
            <p:ph type="sldNum" sz="quarter" idx="5"/>
          </p:nvPr>
        </p:nvSpPr>
        <p:spPr/>
        <p:txBody>
          <a:bodyPr/>
          <a:lstStyle/>
          <a:p>
            <a:fld id="{8A334326-45FB-A646-A3A0-46A6F3361277}" type="slidenum">
              <a:rPr lang="en-US" smtClean="0"/>
              <a:t>10</a:t>
            </a:fld>
            <a:endParaRPr lang="en-US" dirty="0"/>
          </a:p>
        </p:txBody>
      </p:sp>
    </p:spTree>
    <p:extLst>
      <p:ext uri="{BB962C8B-B14F-4D97-AF65-F5344CB8AC3E}">
        <p14:creationId xmlns:p14="http://schemas.microsoft.com/office/powerpoint/2010/main" val="324777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12192001" cy="6858000"/>
          </a:xfrm>
          <a:prstGeom prst="rect">
            <a:avLst/>
          </a:prstGeom>
        </p:spPr>
      </p:pic>
      <p:sp>
        <p:nvSpPr>
          <p:cNvPr id="2" name="Title 1"/>
          <p:cNvSpPr>
            <a:spLocks noGrp="1"/>
          </p:cNvSpPr>
          <p:nvPr>
            <p:ph type="ctrTitle"/>
          </p:nvPr>
        </p:nvSpPr>
        <p:spPr>
          <a:xfrm>
            <a:off x="838200" y="3429000"/>
            <a:ext cx="10515600" cy="965200"/>
          </a:xfrm>
        </p:spPr>
        <p:txBody>
          <a:bodyPr anchor="b">
            <a:noAutofit/>
          </a:bodyPr>
          <a:lstStyle>
            <a:lvl1pPr algn="ctr">
              <a:defRPr sz="4000"/>
            </a:lvl1pPr>
          </a:lstStyle>
          <a:p>
            <a:r>
              <a:rPr lang="en-US" dirty="0"/>
              <a:t>Click to edit Master title style</a:t>
            </a:r>
          </a:p>
        </p:txBody>
      </p:sp>
      <p:sp>
        <p:nvSpPr>
          <p:cNvPr id="3" name="Subtitle 2"/>
          <p:cNvSpPr>
            <a:spLocks noGrp="1"/>
          </p:cNvSpPr>
          <p:nvPr>
            <p:ph type="subTitle" idx="1"/>
          </p:nvPr>
        </p:nvSpPr>
        <p:spPr>
          <a:xfrm>
            <a:off x="838200" y="4664577"/>
            <a:ext cx="10515600" cy="860507"/>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16780" y="1504168"/>
            <a:ext cx="2918460" cy="1546784"/>
          </a:xfrm>
          <a:prstGeom prst="rect">
            <a:avLst/>
          </a:prstGeom>
        </p:spPr>
      </p:pic>
    </p:spTree>
    <p:extLst>
      <p:ext uri="{BB962C8B-B14F-4D97-AF65-F5344CB8AC3E}">
        <p14:creationId xmlns:p14="http://schemas.microsoft.com/office/powerpoint/2010/main" val="11422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est Protection Strategies OTHER">
    <p:spTree>
      <p:nvGrpSpPr>
        <p:cNvPr id="1" name=""/>
        <p:cNvGrpSpPr/>
        <p:nvPr/>
      </p:nvGrpSpPr>
      <p:grpSpPr>
        <a:xfrm>
          <a:off x="0" y="0"/>
          <a:ext cx="0" cy="0"/>
          <a:chOff x="0" y="0"/>
          <a:chExt cx="0" cy="0"/>
        </a:xfrm>
      </p:grpSpPr>
      <p:sp>
        <p:nvSpPr>
          <p:cNvPr id="2" name="Title 1"/>
          <p:cNvSpPr>
            <a:spLocks noGrp="1"/>
          </p:cNvSpPr>
          <p:nvPr>
            <p:ph type="title"/>
          </p:nvPr>
        </p:nvSpPr>
        <p:spPr>
          <a:xfrm>
            <a:off x="841248" y="841248"/>
            <a:ext cx="10454640" cy="1004888"/>
          </a:xfrm>
        </p:spPr>
        <p:txBody>
          <a:bodyPr>
            <a:noAutofit/>
          </a:bodyPr>
          <a:lstStyle>
            <a:lvl1pPr>
              <a:defRPr>
                <a:solidFill>
                  <a:schemeClr val="accent1"/>
                </a:solidFill>
              </a:defRPr>
            </a:lvl1pPr>
          </a:lstStyle>
          <a:p>
            <a:endParaRPr lang="en-US" dirty="0"/>
          </a:p>
        </p:txBody>
      </p:sp>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4800599" y="0"/>
            <a:ext cx="6400800" cy="640080"/>
          </a:xfrm>
        </p:spPr>
        <p:txBody>
          <a:bodyPr anchor="b">
            <a:noAutofit/>
          </a:bodyPr>
          <a:lstStyle>
            <a:lvl1pPr marL="0" indent="0">
              <a:lnSpc>
                <a:spcPct val="100000"/>
              </a:lnSpc>
              <a:spcBef>
                <a:spcPts val="0"/>
              </a:spcBef>
              <a:buNone/>
              <a:defRPr sz="1400" b="0" i="0" cap="all" baseline="0">
                <a:solidFill>
                  <a:schemeClr val="tx1"/>
                </a:solidFill>
                <a:latin typeface="+mj-lt"/>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 Placeholder 8">
            <a:extLst>
              <a:ext uri="{FF2B5EF4-FFF2-40B4-BE49-F238E27FC236}">
                <a16:creationId xmlns:a16="http://schemas.microsoft.com/office/drawing/2014/main" id="{6493341F-741C-9C6C-A289-1C175427B1A9}"/>
              </a:ext>
            </a:extLst>
          </p:cNvPr>
          <p:cNvSpPr>
            <a:spLocks noGrp="1"/>
          </p:cNvSpPr>
          <p:nvPr>
            <p:ph type="body" sz="quarter" idx="13"/>
          </p:nvPr>
        </p:nvSpPr>
        <p:spPr>
          <a:xfrm>
            <a:off x="838201" y="1910330"/>
            <a:ext cx="8292712" cy="4261870"/>
          </a:xfrm>
        </p:spPr>
        <p:txBody>
          <a:bodyPr anchor="t"/>
          <a:lstStyle>
            <a:lvl1pPr marL="0" indent="0">
              <a:spcBef>
                <a:spcPts val="2000"/>
              </a:spcBef>
              <a:buNone/>
              <a:defRPr sz="2400" b="0">
                <a:solidFill>
                  <a:schemeClr val="tx1"/>
                </a:solidFill>
                <a:latin typeface="+mn-lt"/>
              </a:defRPr>
            </a:lvl1pPr>
            <a:lvl2pPr marL="228600" indent="-228600">
              <a:lnSpc>
                <a:spcPct val="100000"/>
              </a:lnSpc>
              <a:spcBef>
                <a:spcPts val="500"/>
              </a:spcBef>
              <a:spcAft>
                <a:spcPts val="500"/>
              </a:spcAft>
              <a:buFont typeface="Wingdings" pitchFamily="2" charset="2"/>
              <a:buChar char="§"/>
              <a:defRPr sz="1800" b="0" i="0">
                <a:solidFill>
                  <a:schemeClr val="tx1"/>
                </a:solidFill>
                <a:latin typeface="+mn-lt"/>
              </a:defRPr>
            </a:lvl2pPr>
            <a:lvl3pPr marL="0" indent="0">
              <a:lnSpc>
                <a:spcPct val="100000"/>
              </a:lnSpc>
              <a:spcBef>
                <a:spcPts val="0"/>
              </a:spcBef>
              <a:buNone/>
              <a:defRPr b="0" i="0">
                <a:solidFill>
                  <a:schemeClr val="tx2"/>
                </a:solidFill>
                <a:latin typeface="Courier" pitchFamily="2" charset="0"/>
              </a:defRPr>
            </a:lvl3pPr>
            <a:lvl4pPr marL="914400">
              <a:lnSpc>
                <a:spcPct val="100000"/>
              </a:lnSpc>
              <a:spcBef>
                <a:spcPts val="0"/>
              </a:spcBef>
              <a:defRPr b="0" i="0">
                <a:solidFill>
                  <a:schemeClr val="tx2"/>
                </a:solidFill>
                <a:latin typeface="Courier" pitchFamily="2" charset="0"/>
              </a:defRPr>
            </a:lvl4pPr>
            <a:lvl5pPr marL="1828800">
              <a:lnSpc>
                <a:spcPct val="100000"/>
              </a:lnSpc>
              <a:spcBef>
                <a:spcPts val="0"/>
              </a:spcBef>
              <a:defRPr b="0" i="0">
                <a:solidFill>
                  <a:schemeClr val="tx2"/>
                </a:solidFill>
                <a:latin typeface="Courier" pitchFamily="2" charset="0"/>
              </a:defRPr>
            </a:lvl5pPr>
          </a:lstStyle>
          <a:p>
            <a:pPr lvl="0"/>
            <a:r>
              <a:rPr lang="en-US" dirty="0"/>
              <a:t>Click to edit Master text styles</a:t>
            </a:r>
          </a:p>
          <a:p>
            <a:pPr lvl="1"/>
            <a:r>
              <a:rPr lang="en-US" dirty="0"/>
              <a:t>Second level</a:t>
            </a:r>
          </a:p>
        </p:txBody>
      </p:sp>
      <p:sp>
        <p:nvSpPr>
          <p:cNvPr id="12" name="TextBox 11">
            <a:extLst>
              <a:ext uri="{FF2B5EF4-FFF2-40B4-BE49-F238E27FC236}">
                <a16:creationId xmlns:a16="http://schemas.microsoft.com/office/drawing/2014/main" id="{6AECC663-AC18-F296-7F94-9A170EC925D0}"/>
              </a:ext>
            </a:extLst>
          </p:cNvPr>
          <p:cNvSpPr txBox="1"/>
          <p:nvPr userDrawn="1"/>
        </p:nvSpPr>
        <p:spPr>
          <a:xfrm>
            <a:off x="1280160" y="0"/>
            <a:ext cx="3562066"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SUMMARY</a:t>
            </a:r>
          </a:p>
        </p:txBody>
      </p:sp>
      <p:sp>
        <p:nvSpPr>
          <p:cNvPr id="5" name="Rectangle 4" descr="Lock">
            <a:extLst>
              <a:ext uri="{FF2B5EF4-FFF2-40B4-BE49-F238E27FC236}">
                <a16:creationId xmlns:a16="http://schemas.microsoft.com/office/drawing/2014/main" id="{52B6D487-7D34-9EF0-1D2B-6DC4ED789524}"/>
              </a:ext>
            </a:extLst>
          </p:cNvPr>
          <p:cNvSpPr/>
          <p:nvPr userDrawn="1"/>
        </p:nvSpPr>
        <p:spPr>
          <a:xfrm>
            <a:off x="763871" y="212498"/>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0304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1000"/>
                                        <p:tgtEl>
                                          <p:spTgt spid="9">
                                            <p:txEl>
                                              <p:pRg st="0" end="0"/>
                                            </p:txEl>
                                          </p:spTgt>
                                        </p:tgtEl>
                                      </p:cBhvr>
                                    </p:animEffect>
                                    <p:anim calcmode="lin" valueType="num">
                                      <p:cBhvr>
                                        <p:cTn id="1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0" end="0"/>
                                            </p:txEl>
                                          </p:spTgt>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1000"/>
                                        <p:tgtEl>
                                          <p:spTgt spid="9">
                                            <p:txEl>
                                              <p:pRg st="1" end="1"/>
                                            </p:txEl>
                                          </p:spTgt>
                                        </p:tgtEl>
                                      </p:cBhvr>
                                    </p:animEffect>
                                    <p:anim calcmode="lin" valueType="num">
                                      <p:cBhvr>
                                        <p:cTn id="2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37"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3">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4">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5">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Sub-p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7B9EE-590C-9D77-DDAA-DA86CA992E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1"/>
          <p:cNvSpPr>
            <a:spLocks noGrp="1"/>
          </p:cNvSpPr>
          <p:nvPr>
            <p:ph type="title" hasCustomPrompt="1"/>
          </p:nvPr>
        </p:nvSpPr>
        <p:spPr>
          <a:xfrm>
            <a:off x="838200" y="685800"/>
            <a:ext cx="10515600" cy="511629"/>
          </a:xfrm>
        </p:spPr>
        <p:txBody>
          <a:bodyPr anchor="t" anchorCtr="0"/>
          <a:lstStyle>
            <a:lvl1pPr algn="l">
              <a:defRPr sz="2800" b="0" cap="none">
                <a:solidFill>
                  <a:schemeClr val="accent1"/>
                </a:solidFill>
                <a:latin typeface="+mj-lt"/>
              </a:defRPr>
            </a:lvl1pPr>
          </a:lstStyle>
          <a:p>
            <a:r>
              <a:rPr lang="en-US" dirty="0"/>
              <a:t>Click to edit master title style</a:t>
            </a:r>
          </a:p>
        </p:txBody>
      </p:sp>
    </p:spTree>
    <p:extLst>
      <p:ext uri="{BB962C8B-B14F-4D97-AF65-F5344CB8AC3E}">
        <p14:creationId xmlns:p14="http://schemas.microsoft.com/office/powerpoint/2010/main" val="414262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Red Smok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0"/>
            <a:ext cx="12179300" cy="6868026"/>
          </a:xfrm>
          <a:prstGeom prst="rect">
            <a:avLst/>
          </a:prstGeom>
        </p:spPr>
      </p:pic>
      <p:sp>
        <p:nvSpPr>
          <p:cNvPr id="2" name="Title 1"/>
          <p:cNvSpPr>
            <a:spLocks noGrp="1"/>
          </p:cNvSpPr>
          <p:nvPr>
            <p:ph type="title" hasCustomPrompt="1"/>
          </p:nvPr>
        </p:nvSpPr>
        <p:spPr/>
        <p:txBody>
          <a:bodyPr>
            <a:noAutofit/>
          </a:bodyPr>
          <a:lstStyle>
            <a:lvl1pPr>
              <a:defRPr baseline="0">
                <a:solidFill>
                  <a:schemeClr val="bg1"/>
                </a:solidFill>
              </a:defRPr>
            </a:lvl1pPr>
          </a:lstStyle>
          <a:p>
            <a:r>
              <a:rPr lang="en-US" dirty="0"/>
              <a:t>Use this Master for emphasized content only</a:t>
            </a:r>
          </a:p>
        </p:txBody>
      </p:sp>
      <p:sp>
        <p:nvSpPr>
          <p:cNvPr id="3" name="Content Placeholder 2"/>
          <p:cNvSpPr>
            <a:spLocks noGrp="1"/>
          </p:cNvSpPr>
          <p:nvPr>
            <p:ph idx="1"/>
          </p:nvPr>
        </p:nvSpPr>
        <p:spPr/>
        <p:txBody>
          <a:bodyPr>
            <a:noAutofit/>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727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Outlined Boxes">
    <p:spTree>
      <p:nvGrpSpPr>
        <p:cNvPr id="1" name=""/>
        <p:cNvGrpSpPr/>
        <p:nvPr/>
      </p:nvGrpSpPr>
      <p:grpSpPr>
        <a:xfrm>
          <a:off x="0" y="0"/>
          <a:ext cx="0" cy="0"/>
          <a:chOff x="0" y="0"/>
          <a:chExt cx="0" cy="0"/>
        </a:xfrm>
      </p:grpSpPr>
      <p:sp>
        <p:nvSpPr>
          <p:cNvPr id="10" name="Parallelogram 9"/>
          <p:cNvSpPr/>
          <p:nvPr userDrawn="1"/>
        </p:nvSpPr>
        <p:spPr>
          <a:xfrm>
            <a:off x="838200" y="-46672"/>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userDrawn="1"/>
        </p:nvSpPr>
        <p:spPr>
          <a:xfrm>
            <a:off x="1443990" y="1280160"/>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31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Outlined Boxes Right">
    <p:spTree>
      <p:nvGrpSpPr>
        <p:cNvPr id="1" name=""/>
        <p:cNvGrpSpPr/>
        <p:nvPr/>
      </p:nvGrpSpPr>
      <p:grpSpPr>
        <a:xfrm>
          <a:off x="0" y="0"/>
          <a:ext cx="0" cy="0"/>
          <a:chOff x="0" y="0"/>
          <a:chExt cx="0" cy="0"/>
        </a:xfrm>
      </p:grpSpPr>
      <p:sp>
        <p:nvSpPr>
          <p:cNvPr id="10" name="Parallelogram 9"/>
          <p:cNvSpPr/>
          <p:nvPr userDrawn="1"/>
        </p:nvSpPr>
        <p:spPr>
          <a:xfrm>
            <a:off x="7066721" y="-46672"/>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userDrawn="1"/>
        </p:nvSpPr>
        <p:spPr>
          <a:xfrm>
            <a:off x="7672511" y="1280160"/>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022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ok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r="29386"/>
          <a:stretch/>
        </p:blipFill>
        <p:spPr>
          <a:xfrm>
            <a:off x="12701" y="0"/>
            <a:ext cx="8600358" cy="6868026"/>
          </a:xfrm>
          <a:prstGeom prst="rect">
            <a:avLst/>
          </a:prstGeom>
        </p:spPr>
      </p:pic>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177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Shaded Boxes">
    <p:spTree>
      <p:nvGrpSpPr>
        <p:cNvPr id="1" name=""/>
        <p:cNvGrpSpPr/>
        <p:nvPr/>
      </p:nvGrpSpPr>
      <p:grpSpPr>
        <a:xfrm>
          <a:off x="0" y="0"/>
          <a:ext cx="0" cy="0"/>
          <a:chOff x="0" y="0"/>
          <a:chExt cx="0" cy="0"/>
        </a:xfrm>
      </p:grpSpPr>
      <p:sp>
        <p:nvSpPr>
          <p:cNvPr id="5" name="Parallelogram 4"/>
          <p:cNvSpPr/>
          <p:nvPr userDrawn="1"/>
        </p:nvSpPr>
        <p:spPr>
          <a:xfrm>
            <a:off x="7210425" y="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p:cNvSpPr/>
          <p:nvPr userDrawn="1"/>
        </p:nvSpPr>
        <p:spPr>
          <a:xfrm>
            <a:off x="8153400" y="113827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662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Shaded Boxes LG TXT">
    <p:spTree>
      <p:nvGrpSpPr>
        <p:cNvPr id="1" name=""/>
        <p:cNvGrpSpPr/>
        <p:nvPr/>
      </p:nvGrpSpPr>
      <p:grpSpPr>
        <a:xfrm>
          <a:off x="0" y="0"/>
          <a:ext cx="0" cy="0"/>
          <a:chOff x="0" y="0"/>
          <a:chExt cx="0" cy="0"/>
        </a:xfrm>
      </p:grpSpPr>
      <p:sp>
        <p:nvSpPr>
          <p:cNvPr id="5" name="Parallelogram 4"/>
          <p:cNvSpPr/>
          <p:nvPr userDrawn="1"/>
        </p:nvSpPr>
        <p:spPr>
          <a:xfrm>
            <a:off x="7210425" y="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p:cNvSpPr/>
          <p:nvPr userDrawn="1"/>
        </p:nvSpPr>
        <p:spPr>
          <a:xfrm>
            <a:off x="8153400" y="113827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199" y="1825625"/>
            <a:ext cx="10607040" cy="4351338"/>
          </a:xfrm>
        </p:spPr>
        <p:txBody>
          <a:bodyPr>
            <a:noAutofit/>
          </a:bodyPr>
          <a:lstStyle>
            <a:lvl1pPr marL="0" indent="0">
              <a:spcBef>
                <a:spcPts val="2000"/>
              </a:spcBef>
              <a:buNone/>
              <a:defRPr sz="2400">
                <a:latin typeface="+mn-lt"/>
              </a:defRPr>
            </a:lvl1pPr>
            <a:lvl2pPr marL="228600">
              <a:spcBef>
                <a:spcPts val="500"/>
              </a:spcBef>
              <a:spcAft>
                <a:spcPts val="500"/>
              </a:spcAft>
              <a:defRPr sz="2000"/>
            </a:lvl2pPr>
          </a:lstStyle>
          <a:p>
            <a:pPr lvl="0"/>
            <a:r>
              <a:rPr lang="en-US" dirty="0"/>
              <a:t>Click to edit Master text styles</a:t>
            </a:r>
          </a:p>
          <a:p>
            <a:pPr lvl="1"/>
            <a:r>
              <a:rPr lang="en-US" dirty="0"/>
              <a:t>Second level</a:t>
            </a:r>
          </a:p>
        </p:txBody>
      </p:sp>
      <p:sp>
        <p:nvSpPr>
          <p:cNvPr id="4" name="Title 3">
            <a:extLst>
              <a:ext uri="{FF2B5EF4-FFF2-40B4-BE49-F238E27FC236}">
                <a16:creationId xmlns:a16="http://schemas.microsoft.com/office/drawing/2014/main" id="{F9850C93-80DC-0D2F-E321-EBE548E359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562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ution-Verify-Guidance">
    <p:spTree>
      <p:nvGrpSpPr>
        <p:cNvPr id="1" name=""/>
        <p:cNvGrpSpPr/>
        <p:nvPr/>
      </p:nvGrpSpPr>
      <p:grpSpPr>
        <a:xfrm>
          <a:off x="0" y="0"/>
          <a:ext cx="0" cy="0"/>
          <a:chOff x="0" y="0"/>
          <a:chExt cx="0" cy="0"/>
        </a:xfrm>
      </p:grpSpPr>
      <p:sp>
        <p:nvSpPr>
          <p:cNvPr id="5" name="Parallelogram 4"/>
          <p:cNvSpPr/>
          <p:nvPr userDrawn="1"/>
        </p:nvSpPr>
        <p:spPr>
          <a:xfrm>
            <a:off x="7210425" y="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p:cNvSpPr/>
          <p:nvPr userDrawn="1"/>
        </p:nvSpPr>
        <p:spPr>
          <a:xfrm>
            <a:off x="8153400" y="1138270"/>
            <a:ext cx="3120390" cy="4743450"/>
          </a:xfrm>
          <a:prstGeom prst="parallelogram">
            <a:avLst>
              <a:gd name="adj" fmla="val 34524"/>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199" y="712717"/>
            <a:ext cx="10607040" cy="5464246"/>
          </a:xfrm>
        </p:spPr>
        <p:txBody>
          <a:bodyPr anchor="ctr">
            <a:noAutofit/>
          </a:bodyPr>
          <a:lstStyle>
            <a:lvl1pPr marL="0" indent="0">
              <a:spcBef>
                <a:spcPts val="3000"/>
              </a:spcBef>
              <a:buNone/>
              <a:defRPr sz="3600">
                <a:solidFill>
                  <a:schemeClr val="accent1"/>
                </a:solidFill>
                <a:latin typeface="+mj-lt"/>
              </a:defRPr>
            </a:lvl1pPr>
            <a:lvl2pPr marL="0" indent="0">
              <a:spcBef>
                <a:spcPts val="500"/>
              </a:spcBef>
              <a:spcAft>
                <a:spcPts val="500"/>
              </a:spcAft>
              <a:buNone/>
              <a:defRPr sz="20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7047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8026"/>
          </a:xfrm>
          <a:prstGeom prst="rect">
            <a:avLst/>
          </a:prstGeom>
        </p:spPr>
      </p:pic>
      <p:sp>
        <p:nvSpPr>
          <p:cNvPr id="2" name="Title 1"/>
          <p:cNvSpPr>
            <a:spLocks noGrp="1"/>
          </p:cNvSpPr>
          <p:nvPr>
            <p:ph type="title"/>
          </p:nvPr>
        </p:nvSpPr>
        <p:spPr>
          <a:xfrm>
            <a:off x="838200" y="685800"/>
            <a:ext cx="10607040" cy="4114800"/>
          </a:xfrm>
        </p:spPr>
        <p:txBody>
          <a:bodyPr anchor="b">
            <a:noAutofit/>
          </a:bodyPr>
          <a:lstStyle>
            <a:lvl1pPr algn="l">
              <a:defRPr sz="4000" b="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427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lai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525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4953000" cy="4351338"/>
          </a:xfrm>
        </p:spPr>
        <p:txBody>
          <a:bodyPr/>
          <a:lstStyle>
            <a:lvl1pPr>
              <a:defRPr sz="2400"/>
            </a:lvl1pPr>
            <a:lvl2pPr>
              <a:defRPr sz="1800"/>
            </a:lvl2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492240" y="1825625"/>
            <a:ext cx="4953000" cy="4351338"/>
          </a:xfrm>
        </p:spPr>
        <p:txBody>
          <a:bodyPr/>
          <a:lstStyle>
            <a:lvl1pPr>
              <a:defRPr sz="24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0218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685800"/>
            <a:ext cx="10607040" cy="1004888"/>
          </a:xfrm>
        </p:spPr>
        <p:txBody>
          <a:bodyPr/>
          <a:lstStyle/>
          <a:p>
            <a:r>
              <a:rPr lang="en-US" dirty="0"/>
              <a:t>Click to </a:t>
            </a:r>
            <a:r>
              <a:rPr lang="en-US" dirty="0" err="1"/>
              <a:t>editMaster</a:t>
            </a:r>
            <a:r>
              <a:rPr lang="en-US" dirty="0"/>
              <a:t> title style</a:t>
            </a:r>
          </a:p>
        </p:txBody>
      </p:sp>
      <p:sp>
        <p:nvSpPr>
          <p:cNvPr id="3" name="Text Placeholder 2"/>
          <p:cNvSpPr>
            <a:spLocks noGrp="1"/>
          </p:cNvSpPr>
          <p:nvPr>
            <p:ph type="body" idx="1"/>
          </p:nvPr>
        </p:nvSpPr>
        <p:spPr>
          <a:xfrm>
            <a:off x="838200" y="1681163"/>
            <a:ext cx="4937208" cy="713121"/>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8200" y="2514600"/>
            <a:ext cx="49291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82630" y="1681163"/>
            <a:ext cx="4962610" cy="713121"/>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90652" y="2514600"/>
            <a:ext cx="4954588"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378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9376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onten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985EA2B4-B4EB-8F10-32EF-7071A5C61BA2}"/>
              </a:ext>
            </a:extLst>
          </p:cNvPr>
          <p:cNvSpPr/>
          <p:nvPr userDrawn="1"/>
        </p:nvSpPr>
        <p:spPr>
          <a:xfrm>
            <a:off x="7066721" y="-46672"/>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2700969A-1D0A-59E1-19C2-AB70FDEBC6A3}"/>
              </a:ext>
            </a:extLst>
          </p:cNvPr>
          <p:cNvSpPr/>
          <p:nvPr userDrawn="1"/>
        </p:nvSpPr>
        <p:spPr>
          <a:xfrm>
            <a:off x="7672511" y="1280160"/>
            <a:ext cx="3120390" cy="4743450"/>
          </a:xfrm>
          <a:prstGeom prst="parallelogram">
            <a:avLst>
              <a:gd name="adj" fmla="val 34524"/>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4" name="Text Placeholder 3">
            <a:extLst>
              <a:ext uri="{FF2B5EF4-FFF2-40B4-BE49-F238E27FC236}">
                <a16:creationId xmlns:a16="http://schemas.microsoft.com/office/drawing/2014/main" id="{7451E558-D918-C9A1-CDEB-74521332BD6E}"/>
              </a:ext>
            </a:extLst>
          </p:cNvPr>
          <p:cNvSpPr>
            <a:spLocks noGrp="1"/>
          </p:cNvSpPr>
          <p:nvPr>
            <p:ph type="body" sz="quarter" idx="10"/>
          </p:nvPr>
        </p:nvSpPr>
        <p:spPr>
          <a:xfrm>
            <a:off x="838199" y="2269067"/>
            <a:ext cx="10607039" cy="3876216"/>
          </a:xfrm>
        </p:spPr>
        <p:txBody>
          <a:bodyPr anchor="t"/>
          <a:lstStyle>
            <a:lvl1pPr marL="0" indent="0">
              <a:lnSpc>
                <a:spcPct val="110000"/>
              </a:lnSpc>
              <a:buNone/>
              <a:defRPr sz="3200"/>
            </a:lvl1pPr>
            <a:lvl2pPr marL="457200" indent="0">
              <a:buNone/>
              <a:defRPr sz="3600"/>
            </a:lvl2pPr>
            <a:lvl3pPr marL="914400" indent="0">
              <a:buNone/>
              <a:defRPr sz="3600"/>
            </a:lvl3pPr>
            <a:lvl4pPr marL="1371600" indent="0">
              <a:buNone/>
              <a:defRPr sz="3600"/>
            </a:lvl4pPr>
            <a:lvl5pPr marL="1828800" indent="0">
              <a:buNone/>
              <a:defRPr sz="3600"/>
            </a:lvl5pPr>
          </a:lstStyle>
          <a:p>
            <a:pPr lvl="0"/>
            <a:r>
              <a:rPr lang="en-US" dirty="0"/>
              <a:t>Click to edit Master text styles</a:t>
            </a:r>
          </a:p>
        </p:txBody>
      </p:sp>
    </p:spTree>
    <p:extLst>
      <p:ext uri="{BB962C8B-B14F-4D97-AF65-F5344CB8AC3E}">
        <p14:creationId xmlns:p14="http://schemas.microsoft.com/office/powerpoint/2010/main" val="27774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83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lit Page: Text and Fea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6066034" cy="1371600"/>
          </a:xfrm>
        </p:spPr>
        <p:txBody>
          <a:bodyPr anchor="b">
            <a:noAutofit/>
          </a:bodyPr>
          <a:lstStyle>
            <a:lvl1pPr>
              <a:defRPr sz="2800"/>
            </a:lvl1pPr>
          </a:lstStyle>
          <a:p>
            <a:r>
              <a:rPr lang="en-US" dirty="0"/>
              <a:t>Click to edit Master title style</a:t>
            </a:r>
          </a:p>
        </p:txBody>
      </p:sp>
      <p:sp>
        <p:nvSpPr>
          <p:cNvPr id="4" name="Text Placeholder 3"/>
          <p:cNvSpPr>
            <a:spLocks noGrp="1"/>
          </p:cNvSpPr>
          <p:nvPr>
            <p:ph type="body" sz="half" idx="2"/>
          </p:nvPr>
        </p:nvSpPr>
        <p:spPr>
          <a:xfrm>
            <a:off x="838200" y="2165684"/>
            <a:ext cx="4935876" cy="4006515"/>
          </a:xfrm>
        </p:spPr>
        <p:txBody>
          <a:bodyPr>
            <a:no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Rectangle 8"/>
          <p:cNvSpPr/>
          <p:nvPr userDrawn="1"/>
        </p:nvSpPr>
        <p:spPr>
          <a:xfrm>
            <a:off x="4689896" y="0"/>
            <a:ext cx="7502104" cy="6868274"/>
          </a:xfrm>
          <a:custGeom>
            <a:avLst/>
            <a:gdLst>
              <a:gd name="connsiteX0" fmla="*/ 0 w 2796540"/>
              <a:gd name="connsiteY0" fmla="*/ 0 h 6858000"/>
              <a:gd name="connsiteX1" fmla="*/ 2796540 w 2796540"/>
              <a:gd name="connsiteY1" fmla="*/ 0 h 6858000"/>
              <a:gd name="connsiteX2" fmla="*/ 2796540 w 2796540"/>
              <a:gd name="connsiteY2" fmla="*/ 6858000 h 6858000"/>
              <a:gd name="connsiteX3" fmla="*/ 0 w 2796540"/>
              <a:gd name="connsiteY3" fmla="*/ 6858000 h 6858000"/>
              <a:gd name="connsiteX4" fmla="*/ 0 w 2796540"/>
              <a:gd name="connsiteY4" fmla="*/ 0 h 6858000"/>
              <a:gd name="connsiteX0" fmla="*/ 4705564 w 7502104"/>
              <a:gd name="connsiteY0" fmla="*/ 0 h 6868274"/>
              <a:gd name="connsiteX1" fmla="*/ 7502104 w 7502104"/>
              <a:gd name="connsiteY1" fmla="*/ 0 h 6868274"/>
              <a:gd name="connsiteX2" fmla="*/ 7502104 w 7502104"/>
              <a:gd name="connsiteY2" fmla="*/ 6858000 h 6868274"/>
              <a:gd name="connsiteX3" fmla="*/ 0 w 7502104"/>
              <a:gd name="connsiteY3" fmla="*/ 6868274 h 6868274"/>
              <a:gd name="connsiteX4" fmla="*/ 4705564 w 7502104"/>
              <a:gd name="connsiteY4" fmla="*/ 0 h 6868274"/>
              <a:gd name="connsiteX0" fmla="*/ 3431568 w 7502104"/>
              <a:gd name="connsiteY0" fmla="*/ 0 h 6868274"/>
              <a:gd name="connsiteX1" fmla="*/ 7502104 w 7502104"/>
              <a:gd name="connsiteY1" fmla="*/ 0 h 6868274"/>
              <a:gd name="connsiteX2" fmla="*/ 7502104 w 7502104"/>
              <a:gd name="connsiteY2" fmla="*/ 6858000 h 6868274"/>
              <a:gd name="connsiteX3" fmla="*/ 0 w 7502104"/>
              <a:gd name="connsiteY3" fmla="*/ 6868274 h 6868274"/>
              <a:gd name="connsiteX4" fmla="*/ 3431568 w 7502104"/>
              <a:gd name="connsiteY4" fmla="*/ 0 h 686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2104" h="6868274">
                <a:moveTo>
                  <a:pt x="3431568" y="0"/>
                </a:moveTo>
                <a:lnTo>
                  <a:pt x="7502104" y="0"/>
                </a:lnTo>
                <a:lnTo>
                  <a:pt x="7502104" y="6858000"/>
                </a:lnTo>
                <a:lnTo>
                  <a:pt x="0" y="6868274"/>
                </a:lnTo>
                <a:lnTo>
                  <a:pt x="343156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p:cNvSpPr>
            <a:spLocks noGrp="1"/>
          </p:cNvSpPr>
          <p:nvPr>
            <p:ph type="body" sz="quarter" idx="13"/>
          </p:nvPr>
        </p:nvSpPr>
        <p:spPr>
          <a:xfrm>
            <a:off x="6096001" y="5346700"/>
            <a:ext cx="5257799" cy="825500"/>
          </a:xfrm>
        </p:spPr>
        <p:txBody>
          <a:bodyPr>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12" name="TextBox 11"/>
          <p:cNvSpPr txBox="1"/>
          <p:nvPr userDrawn="1"/>
        </p:nvSpPr>
        <p:spPr>
          <a:xfrm>
            <a:off x="838200" y="6492240"/>
            <a:ext cx="10515600" cy="153888"/>
          </a:xfrm>
          <a:prstGeom prst="rect">
            <a:avLst/>
          </a:prstGeom>
          <a:noFill/>
        </p:spPr>
        <p:txBody>
          <a:bodyPr wrap="square" lIns="0" tIns="0" rIns="0" bIns="0" rtlCol="0">
            <a:spAutoFit/>
          </a:bodyPr>
          <a:lstStyle/>
          <a:p>
            <a:pPr algn="r"/>
            <a:r>
              <a:rPr lang="en-US" sz="1000" dirty="0">
                <a:solidFill>
                  <a:schemeClr val="bg1"/>
                </a:solidFill>
              </a:rPr>
              <a:t>©</a:t>
            </a:r>
            <a:r>
              <a:rPr lang="en-US" sz="1000" baseline="0" dirty="0">
                <a:solidFill>
                  <a:schemeClr val="bg1"/>
                </a:solidFill>
              </a:rPr>
              <a:t> 2023 Manicode Secure Coding Education     </a:t>
            </a:r>
            <a:fld id="{D1FFAE24-A257-3943-82BF-5F6A9CD76BB2}" type="slidenum">
              <a:rPr lang="en-US" sz="1000" baseline="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0705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3676" b="-13676"/>
          <a:stretch/>
        </p:blipFill>
        <p:spPr>
          <a:xfrm>
            <a:off x="0" y="0"/>
            <a:ext cx="12192000" cy="6868026"/>
          </a:xfrm>
          <a:prstGeom prst="rect">
            <a:avLst/>
          </a:prstGeom>
          <a:solidFill>
            <a:schemeClr val="tx1"/>
          </a:solidFill>
        </p:spPr>
      </p:pic>
      <p:sp>
        <p:nvSpPr>
          <p:cNvPr id="2" name="Title 1"/>
          <p:cNvSpPr>
            <a:spLocks noGrp="1"/>
          </p:cNvSpPr>
          <p:nvPr>
            <p:ph type="ctrTitle" hasCustomPrompt="1"/>
          </p:nvPr>
        </p:nvSpPr>
        <p:spPr>
          <a:xfrm>
            <a:off x="838200" y="4369507"/>
            <a:ext cx="10515600" cy="723645"/>
          </a:xfrm>
        </p:spPr>
        <p:txBody>
          <a:bodyPr anchor="b">
            <a:noAutofit/>
          </a:bodyPr>
          <a:lstStyle>
            <a:lvl1pPr algn="ctr">
              <a:defRPr sz="3600" b="1">
                <a:latin typeface="+mj-lt"/>
              </a:defRPr>
            </a:lvl1pPr>
          </a:lstStyle>
          <a:p>
            <a:r>
              <a:rPr lang="en-US" dirty="0"/>
              <a:t>Thank you.</a:t>
            </a:r>
          </a:p>
        </p:txBody>
      </p:sp>
      <p:sp>
        <p:nvSpPr>
          <p:cNvPr id="3" name="Subtitle 2"/>
          <p:cNvSpPr>
            <a:spLocks noGrp="1"/>
          </p:cNvSpPr>
          <p:nvPr>
            <p:ph type="subTitle" idx="1"/>
          </p:nvPr>
        </p:nvSpPr>
        <p:spPr>
          <a:xfrm>
            <a:off x="838200" y="5595579"/>
            <a:ext cx="10515600" cy="385010"/>
          </a:xfrm>
        </p:spPr>
        <p:txBody>
          <a:bodyPr>
            <a:no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8811" y="2244598"/>
            <a:ext cx="2918460" cy="1546784"/>
          </a:xfrm>
          <a:prstGeom prst="rect">
            <a:avLst/>
          </a:prstGeom>
          <a:effectLst>
            <a:glow rad="317500">
              <a:schemeClr val="tx1">
                <a:alpha val="58000"/>
              </a:schemeClr>
            </a:glow>
          </a:effectLst>
        </p:spPr>
      </p:pic>
    </p:spTree>
    <p:extLst>
      <p:ext uri="{BB962C8B-B14F-4D97-AF65-F5344CB8AC3E}">
        <p14:creationId xmlns:p14="http://schemas.microsoft.com/office/powerpoint/2010/main" val="361786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Sub-p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685800"/>
            <a:ext cx="10515600" cy="4298795"/>
          </a:xfrm>
        </p:spPr>
        <p:txBody>
          <a:bodyPr anchor="b" anchorCtr="0"/>
          <a:lstStyle>
            <a:lvl1pPr algn="l">
              <a:defRPr sz="3200" b="0" cap="none">
                <a:solidFill>
                  <a:srgbClr val="FFFFFF"/>
                </a:solidFill>
                <a:latin typeface="+mn-lt"/>
              </a:defRPr>
            </a:lvl1pPr>
          </a:lstStyle>
          <a:p>
            <a:r>
              <a:rPr lang="en-US" dirty="0"/>
              <a:t>Click to edit master title style</a:t>
            </a:r>
          </a:p>
        </p:txBody>
      </p:sp>
      <p:sp>
        <p:nvSpPr>
          <p:cNvPr id="4" name="Text Placeholder 3">
            <a:extLst>
              <a:ext uri="{FF2B5EF4-FFF2-40B4-BE49-F238E27FC236}">
                <a16:creationId xmlns:a16="http://schemas.microsoft.com/office/drawing/2014/main" id="{C4BE70DD-5A73-8211-665F-731BDAC5ABFD}"/>
              </a:ext>
            </a:extLst>
          </p:cNvPr>
          <p:cNvSpPr>
            <a:spLocks noGrp="1"/>
          </p:cNvSpPr>
          <p:nvPr>
            <p:ph type="body" sz="quarter" idx="10"/>
          </p:nvPr>
        </p:nvSpPr>
        <p:spPr>
          <a:xfrm>
            <a:off x="838200" y="5921298"/>
            <a:ext cx="10515600" cy="250902"/>
          </a:xfrm>
        </p:spPr>
        <p:txBody>
          <a:bodyPr anchor="b"/>
          <a:lstStyle>
            <a:lvl1pPr marL="0" indent="0">
              <a:buNone/>
              <a:defRPr sz="1400" i="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49223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1800"/>
            </a:lvl1pPr>
            <a:lvl2pPr>
              <a:defRPr sz="1800"/>
            </a:lvl2pPr>
            <a:lvl3pPr>
              <a:defRPr sz="1800"/>
            </a:lvl3pPr>
            <a:lvl4pPr>
              <a:defRPr sz="1800"/>
            </a:lvl4pPr>
            <a:lvl5pPr>
              <a:defRPr sz="1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67424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4" name="Content Placeholder 3"/>
          <p:cNvSpPr>
            <a:spLocks noGrp="1"/>
          </p:cNvSpPr>
          <p:nvPr>
            <p:ph sz="quarter" idx="13"/>
          </p:nvPr>
        </p:nvSpPr>
        <p:spPr>
          <a:xfrm>
            <a:off x="609600" y="505326"/>
            <a:ext cx="10972800" cy="5446089"/>
          </a:xfrm>
          <a:prstGeom prst="rect">
            <a:avLst/>
          </a:prstGeom>
        </p:spPr>
        <p:txBody>
          <a:bodyPr anchor="ctr"/>
          <a:lstStyle>
            <a:lvl1pPr>
              <a:defRPr sz="3200">
                <a:solidFill>
                  <a:srgbClr val="7A6C62"/>
                </a:solidFill>
              </a:defRPr>
            </a:lvl1pPr>
          </a:lstStyle>
          <a:p>
            <a:pPr lvl="0"/>
            <a:r>
              <a:rPr lang="en-US" dirty="0"/>
              <a:t>Click to edit Master text styles</a:t>
            </a:r>
          </a:p>
        </p:txBody>
      </p:sp>
      <p:sp>
        <p:nvSpPr>
          <p:cNvPr id="7" name="Rectangle 6"/>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©2023  </a:t>
            </a:r>
            <a:r>
              <a:rPr lang="en-US" sz="900" b="0" dirty="0">
                <a:solidFill>
                  <a:schemeClr val="accent1"/>
                </a:solidFill>
                <a:latin typeface="Arial" pitchFamily="34" charset="0"/>
              </a:rPr>
              <a:t>MANICODE SECURITY</a:t>
            </a:r>
          </a:p>
        </p:txBody>
      </p:sp>
    </p:spTree>
    <p:extLst>
      <p:ext uri="{BB962C8B-B14F-4D97-AF65-F5344CB8AC3E}">
        <p14:creationId xmlns:p14="http://schemas.microsoft.com/office/powerpoint/2010/main" val="316785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s">
    <p:spTree>
      <p:nvGrpSpPr>
        <p:cNvPr id="1" name=""/>
        <p:cNvGrpSpPr/>
        <p:nvPr/>
      </p:nvGrpSpPr>
      <p:grpSpPr>
        <a:xfrm>
          <a:off x="0" y="0"/>
          <a:ext cx="0" cy="0"/>
          <a:chOff x="0" y="0"/>
          <a:chExt cx="0" cy="0"/>
        </a:xfrm>
      </p:grpSpPr>
      <p:sp>
        <p:nvSpPr>
          <p:cNvPr id="13" name="Shape">
            <a:extLst>
              <a:ext uri="{FF2B5EF4-FFF2-40B4-BE49-F238E27FC236}">
                <a16:creationId xmlns:a16="http://schemas.microsoft.com/office/drawing/2014/main" id="{96C24297-E7F7-D874-7BE9-286D392EF2A1}"/>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3" name="Content Placeholder 2"/>
          <p:cNvSpPr>
            <a:spLocks noGrp="1"/>
          </p:cNvSpPr>
          <p:nvPr>
            <p:ph sz="half" idx="1"/>
          </p:nvPr>
        </p:nvSpPr>
        <p:spPr>
          <a:xfrm>
            <a:off x="838200" y="1371600"/>
            <a:ext cx="3762829" cy="4572000"/>
          </a:xfrm>
        </p:spPr>
        <p:txBody>
          <a:bodyPr/>
          <a:lstStyle>
            <a:lvl1pPr marL="0" indent="0">
              <a:spcBef>
                <a:spcPts val="2000"/>
              </a:spcBef>
              <a:buNone/>
              <a:defRPr sz="2400">
                <a:solidFill>
                  <a:schemeClr val="accent1"/>
                </a:solidFill>
                <a:latin typeface="+mj-lt"/>
              </a:defRPr>
            </a:lvl1pPr>
            <a:lvl2pPr marL="228600" indent="-228600">
              <a:defRPr sz="2000"/>
            </a:lvl2pPr>
            <a:lvl3pPr marL="685800">
              <a:defRPr/>
            </a:lvl3pPr>
          </a:lstStyle>
          <a:p>
            <a:pPr lvl="0"/>
            <a:r>
              <a:rPr lang="en-US" dirty="0"/>
              <a:t>Click to edit Master text styles</a:t>
            </a:r>
          </a:p>
          <a:p>
            <a:pPr lvl="1"/>
            <a:r>
              <a:rPr lang="en-US" dirty="0"/>
              <a:t>Second level</a:t>
            </a:r>
          </a:p>
        </p:txBody>
      </p:sp>
      <p:sp>
        <p:nvSpPr>
          <p:cNvPr id="10" name="Content Placeholder 2">
            <a:extLst>
              <a:ext uri="{FF2B5EF4-FFF2-40B4-BE49-F238E27FC236}">
                <a16:creationId xmlns:a16="http://schemas.microsoft.com/office/drawing/2014/main" id="{E22E2F38-BDE5-420C-F67E-F84FD6A1D4DF}"/>
              </a:ext>
            </a:extLst>
          </p:cNvPr>
          <p:cNvSpPr>
            <a:spLocks noGrp="1"/>
          </p:cNvSpPr>
          <p:nvPr>
            <p:ph sz="half" idx="10"/>
          </p:nvPr>
        </p:nvSpPr>
        <p:spPr>
          <a:xfrm>
            <a:off x="5511800" y="1371600"/>
            <a:ext cx="3762829" cy="4572000"/>
          </a:xfrm>
        </p:spPr>
        <p:txBody>
          <a:bodyPr/>
          <a:lstStyle>
            <a:lvl1pPr marL="0" indent="0">
              <a:spcBef>
                <a:spcPts val="2000"/>
              </a:spcBef>
              <a:buNone/>
              <a:defRPr sz="2400">
                <a:solidFill>
                  <a:schemeClr val="accent1"/>
                </a:solidFill>
                <a:latin typeface="+mj-lt"/>
              </a:defRPr>
            </a:lvl1pPr>
            <a:lvl2pPr marL="228600">
              <a:defRPr sz="2000"/>
            </a:lvl2pPr>
            <a:lvl3pPr marL="685800">
              <a:defRPr/>
            </a:lvl3pPr>
          </a:lstStyle>
          <a:p>
            <a:pPr lvl="0"/>
            <a:r>
              <a:rPr lang="en-US" dirty="0"/>
              <a:t>Click to edit Master text styles</a:t>
            </a:r>
          </a:p>
          <a:p>
            <a:pPr lvl="1"/>
            <a:r>
              <a:rPr lang="en-US" dirty="0"/>
              <a:t>Second level</a:t>
            </a:r>
          </a:p>
        </p:txBody>
      </p:sp>
      <p:sp>
        <p:nvSpPr>
          <p:cNvPr id="11" name="Content Placeholder 2">
            <a:extLst>
              <a:ext uri="{FF2B5EF4-FFF2-40B4-BE49-F238E27FC236}">
                <a16:creationId xmlns:a16="http://schemas.microsoft.com/office/drawing/2014/main" id="{75CE8D43-6456-A74C-C4CD-87211EA6FFEF}"/>
              </a:ext>
            </a:extLst>
          </p:cNvPr>
          <p:cNvSpPr>
            <a:spLocks noGrp="1"/>
          </p:cNvSpPr>
          <p:nvPr>
            <p:ph idx="11" hasCustomPrompt="1"/>
          </p:nvPr>
        </p:nvSpPr>
        <p:spPr>
          <a:xfrm>
            <a:off x="3298371" y="0"/>
            <a:ext cx="5832542" cy="640080"/>
          </a:xfrm>
        </p:spPr>
        <p:txBody>
          <a:bodyPr anchor="b">
            <a:noAutofit/>
          </a:bodyPr>
          <a:lstStyle>
            <a:lvl1pPr marL="0" indent="0">
              <a:lnSpc>
                <a:spcPct val="100000"/>
              </a:lnSpc>
              <a:spcBef>
                <a:spcPts val="0"/>
              </a:spcBef>
              <a:buNone/>
              <a:defRPr sz="1600" b="0" i="0" cap="all" baseline="0">
                <a:solidFill>
                  <a:schemeClr val="tx1"/>
                </a:solidFill>
                <a:latin typeface="+mj-lt"/>
              </a:defRPr>
            </a:lvl1pPr>
          </a:lstStyle>
          <a:p>
            <a:pPr lvl="0"/>
            <a:r>
              <a:rPr lang="en-US" dirty="0"/>
              <a:t>CLICK TO EDIT MASTER TEXT STYLES</a:t>
            </a:r>
          </a:p>
        </p:txBody>
      </p:sp>
      <p:sp>
        <p:nvSpPr>
          <p:cNvPr id="14" name="TextBox 13">
            <a:extLst>
              <a:ext uri="{FF2B5EF4-FFF2-40B4-BE49-F238E27FC236}">
                <a16:creationId xmlns:a16="http://schemas.microsoft.com/office/drawing/2014/main" id="{2372198E-E0F3-31FC-FFEA-C87EEC3076F4}"/>
              </a:ext>
            </a:extLst>
          </p:cNvPr>
          <p:cNvSpPr txBox="1"/>
          <p:nvPr userDrawn="1"/>
        </p:nvSpPr>
        <p:spPr>
          <a:xfrm>
            <a:off x="1371600" y="0"/>
            <a:ext cx="1846942"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KEY CONCEPTS</a:t>
            </a:r>
          </a:p>
        </p:txBody>
      </p:sp>
      <p:sp>
        <p:nvSpPr>
          <p:cNvPr id="24" name="Rectangle 23" descr="Key">
            <a:extLst>
              <a:ext uri="{FF2B5EF4-FFF2-40B4-BE49-F238E27FC236}">
                <a16:creationId xmlns:a16="http://schemas.microsoft.com/office/drawing/2014/main" id="{AD0FDD74-920A-CA29-9DD0-4610FF8EDF52}"/>
              </a:ext>
            </a:extLst>
          </p:cNvPr>
          <p:cNvSpPr/>
          <p:nvPr userDrawn="1"/>
        </p:nvSpPr>
        <p:spPr>
          <a:xfrm>
            <a:off x="809172" y="266689"/>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0509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fade">
                                      <p:cBhvr>
                                        <p:cTn id="30" dur="1000"/>
                                        <p:tgtEl>
                                          <p:spTgt spid="10">
                                            <p:txEl>
                                              <p:pRg st="0" end="0"/>
                                            </p:txEl>
                                          </p:spTgt>
                                        </p:tgtEl>
                                      </p:cBhvr>
                                    </p:animEffect>
                                    <p:anim calcmode="lin" valueType="num">
                                      <p:cBhvr>
                                        <p:cTn id="3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10">
                                            <p:txEl>
                                              <p:pRg st="0" end="0"/>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
                                            <p:txEl>
                                              <p:pRg st="0" end="0"/>
                                            </p:txEl>
                                          </p:spTgt>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animEffect transition="in" filter="fade">
                                      <p:cBhvr>
                                        <p:cTn id="36" dur="1000"/>
                                        <p:tgtEl>
                                          <p:spTgt spid="10">
                                            <p:txEl>
                                              <p:pRg st="1" end="1"/>
                                            </p:txEl>
                                          </p:spTgt>
                                        </p:tgtEl>
                                      </p:cBhvr>
                                    </p:animEffect>
                                    <p:anim calcmode="lin" valueType="num">
                                      <p:cBhvr>
                                        <p:cTn id="3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10">
                                            <p:txEl>
                                              <p:pRg st="1" end="1"/>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0">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uiExpand="1" build="p">
        <p:tmplLst>
          <p:tmpl lvl="1">
            <p:tnLst>
              <p:par>
                <p:cTn presetID="37"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900" decel="100000" fill="hold"/>
                        <p:tgtEl>
                          <p:spTgt spid="3"/>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900" decel="100000" fill="hold"/>
                        <p:tgtEl>
                          <p:spTgt spid="3"/>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tnLst>
          </p:tmpl>
        </p:tmplLst>
      </p:bldP>
      <p:bldP spid="10" grpId="0" uiExpand="1" build="p">
        <p:tmplLst>
          <p:tmpl lvl="1">
            <p:tnLst>
              <p:par>
                <p:cTn presetID="37"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anim calcmode="lin" valueType="num">
                      <p:cBhvr>
                        <p:cTn dur="1000" fill="hold"/>
                        <p:tgtEl>
                          <p:spTgt spid="10"/>
                        </p:tgtEl>
                        <p:attrNameLst>
                          <p:attrName>ppt_x</p:attrName>
                        </p:attrNameLst>
                      </p:cBhvr>
                      <p:tavLst>
                        <p:tav tm="0">
                          <p:val>
                            <p:strVal val="#ppt_x"/>
                          </p:val>
                        </p:tav>
                        <p:tav tm="100000">
                          <p:val>
                            <p:strVal val="#ppt_x"/>
                          </p:val>
                        </p:tav>
                      </p:tavLst>
                    </p:anim>
                    <p:anim calcmode="lin" valueType="num">
                      <p:cBhvr>
                        <p:cTn dur="900" decel="100000" fill="hold"/>
                        <p:tgtEl>
                          <p:spTgt spid="10"/>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anim calcmode="lin" valueType="num">
                      <p:cBhvr>
                        <p:cTn dur="1000" fill="hold"/>
                        <p:tgtEl>
                          <p:spTgt spid="10"/>
                        </p:tgtEl>
                        <p:attrNameLst>
                          <p:attrName>ppt_x</p:attrName>
                        </p:attrNameLst>
                      </p:cBhvr>
                      <p:tavLst>
                        <p:tav tm="0">
                          <p:val>
                            <p:strVal val="#ppt_x"/>
                          </p:val>
                        </p:tav>
                        <p:tav tm="100000">
                          <p:val>
                            <p:strVal val="#ppt_x"/>
                          </p:val>
                        </p:tav>
                      </p:tavLst>
                    </p:anim>
                    <p:anim calcmode="lin" valueType="num">
                      <p:cBhvr>
                        <p:cTn dur="900" decel="100000" fill="hold"/>
                        <p:tgtEl>
                          <p:spTgt spid="10"/>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1-L Lead-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vl1pPr>
          </a:lstStyle>
          <a:p>
            <a:r>
              <a:rPr lang="en-US" dirty="0"/>
              <a:t>Click to Edit Title</a:t>
            </a:r>
          </a:p>
        </p:txBody>
      </p:sp>
      <p:sp>
        <p:nvSpPr>
          <p:cNvPr id="3" name="Content Placeholder 2"/>
          <p:cNvSpPr>
            <a:spLocks noGrp="1"/>
          </p:cNvSpPr>
          <p:nvPr>
            <p:ph idx="1" hasCustomPrompt="1"/>
          </p:nvPr>
        </p:nvSpPr>
        <p:spPr>
          <a:xfrm>
            <a:off x="609600" y="1828800"/>
            <a:ext cx="10972800" cy="3981480"/>
          </a:xfrm>
        </p:spPr>
        <p:txBody>
          <a:bodyPr/>
          <a:lstStyle>
            <a:lvl1pPr>
              <a:spcBef>
                <a:spcPts val="24"/>
              </a:spcBef>
              <a:defRPr/>
            </a:lvl1pPr>
            <a:lvl3pPr>
              <a:spcBef>
                <a:spcPts val="32"/>
              </a:spcBef>
              <a:defRPr/>
            </a:lvl3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1279525"/>
            <a:ext cx="10972800" cy="548640"/>
          </a:xfrm>
        </p:spPr>
        <p:txBody>
          <a:bodyPr/>
          <a:lstStyle>
            <a:lvl1pPr marL="0" indent="0">
              <a:buFontTx/>
              <a:buNone/>
              <a:defRPr baseline="0"/>
            </a:lvl1pPr>
            <a:lvl2pPr marL="457200" indent="0">
              <a:buNone/>
              <a:defRPr/>
            </a:lvl2pPr>
          </a:lstStyle>
          <a:p>
            <a:pPr lvl="0"/>
            <a:r>
              <a:rPr lang="en-US" dirty="0"/>
              <a:t>Click to edit 1-line lead-in, end with colon:</a:t>
            </a:r>
          </a:p>
        </p:txBody>
      </p:sp>
      <p:sp>
        <p:nvSpPr>
          <p:cNvPr id="7" name="Slide Number Placeholder 5"/>
          <p:cNvSpPr>
            <a:spLocks noGrp="1"/>
          </p:cNvSpPr>
          <p:nvPr>
            <p:ph type="sldNum" sz="quarter" idx="4"/>
          </p:nvPr>
        </p:nvSpPr>
        <p:spPr>
          <a:xfrm>
            <a:off x="11338560" y="91441"/>
            <a:ext cx="666109"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30E87212-B997-514E-A40C-E6C2702A2DE2}" type="slidenum">
              <a:rPr lang="en-US" smtClean="0"/>
              <a:pPr/>
              <a:t>‹#›</a:t>
            </a:fld>
            <a:endParaRPr lang="en-US" dirty="0"/>
          </a:p>
        </p:txBody>
      </p:sp>
    </p:spTree>
    <p:extLst>
      <p:ext uri="{BB962C8B-B14F-4D97-AF65-F5344CB8AC3E}">
        <p14:creationId xmlns:p14="http://schemas.microsoft.com/office/powerpoint/2010/main" val="294320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Cover Page">
    <p:spTree>
      <p:nvGrpSpPr>
        <p:cNvPr id="1" name=""/>
        <p:cNvGrpSpPr/>
        <p:nvPr/>
      </p:nvGrpSpPr>
      <p:grpSpPr>
        <a:xfrm>
          <a:off x="0" y="0"/>
          <a:ext cx="0" cy="0"/>
          <a:chOff x="0" y="0"/>
          <a:chExt cx="0" cy="0"/>
        </a:xfrm>
      </p:grpSpPr>
      <p:sp>
        <p:nvSpPr>
          <p:cNvPr id="4" name="Rectangle 3"/>
          <p:cNvSpPr/>
          <p:nvPr userDrawn="1"/>
        </p:nvSpPr>
        <p:spPr>
          <a:xfrm>
            <a:off x="0" y="0"/>
            <a:ext cx="12192000" cy="6172200"/>
          </a:xfrm>
          <a:prstGeom prst="rect">
            <a:avLst/>
          </a:prstGeom>
          <a:solidFill>
            <a:schemeClr val="accent1"/>
          </a:solidFill>
          <a:ln w="12700">
            <a:noFill/>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p>
        </p:txBody>
      </p:sp>
      <p:sp>
        <p:nvSpPr>
          <p:cNvPr id="2" name="Title 1"/>
          <p:cNvSpPr>
            <a:spLocks noGrp="1"/>
          </p:cNvSpPr>
          <p:nvPr>
            <p:ph type="title" hasCustomPrompt="1"/>
          </p:nvPr>
        </p:nvSpPr>
        <p:spPr>
          <a:xfrm>
            <a:off x="609600" y="2743200"/>
            <a:ext cx="10972800" cy="2743200"/>
          </a:xfrm>
          <a:prstGeom prst="rect">
            <a:avLst/>
          </a:prstGeom>
        </p:spPr>
        <p:txBody>
          <a:bodyPr anchor="ctr" anchorCtr="0"/>
          <a:lstStyle>
            <a:lvl1pPr algn="l">
              <a:defRPr sz="3600" b="0" cap="none">
                <a:solidFill>
                  <a:srgbClr val="FFFFFF"/>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5" name="Rectangle 4"/>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©2023  </a:t>
            </a:r>
            <a:r>
              <a:rPr lang="en-US" sz="900" b="0" dirty="0">
                <a:solidFill>
                  <a:schemeClr val="accent1"/>
                </a:solidFill>
                <a:latin typeface="Arial" pitchFamily="34" charset="0"/>
              </a:rPr>
              <a:t>MANICODE SECURITY</a:t>
            </a:r>
          </a:p>
        </p:txBody>
      </p:sp>
      <p:sp>
        <p:nvSpPr>
          <p:cNvPr id="7" name="Rectangle 6">
            <a:extLst>
              <a:ext uri="{FF2B5EF4-FFF2-40B4-BE49-F238E27FC236}">
                <a16:creationId xmlns:a16="http://schemas.microsoft.com/office/drawing/2014/main" id="{A0695B50-7E44-FF45-8A6E-B89396A94D98}"/>
              </a:ext>
            </a:extLst>
          </p:cNvPr>
          <p:cNvSpPr/>
          <p:nvPr userDrawn="1"/>
        </p:nvSpPr>
        <p:spPr>
          <a:xfrm>
            <a:off x="3128789" y="0"/>
            <a:ext cx="5934423" cy="1251284"/>
          </a:xfrm>
          <a:prstGeom prst="rect">
            <a:avLst/>
          </a:prstGeom>
          <a:solidFill>
            <a:srgbClr val="05ACC9"/>
          </a:solidFill>
          <a:ln w="12700">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p>
        </p:txBody>
      </p:sp>
    </p:spTree>
    <p:extLst>
      <p:ext uri="{BB962C8B-B14F-4D97-AF65-F5344CB8AC3E}">
        <p14:creationId xmlns:p14="http://schemas.microsoft.com/office/powerpoint/2010/main" val="22697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Sub-page">
    <p:spTree>
      <p:nvGrpSpPr>
        <p:cNvPr id="1" name=""/>
        <p:cNvGrpSpPr/>
        <p:nvPr/>
      </p:nvGrpSpPr>
      <p:grpSpPr>
        <a:xfrm>
          <a:off x="0" y="0"/>
          <a:ext cx="0" cy="0"/>
          <a:chOff x="0" y="0"/>
          <a:chExt cx="0" cy="0"/>
        </a:xfrm>
      </p:grpSpPr>
      <p:sp>
        <p:nvSpPr>
          <p:cNvPr id="4" name="Rectangle 3"/>
          <p:cNvSpPr/>
          <p:nvPr userDrawn="1"/>
        </p:nvSpPr>
        <p:spPr>
          <a:xfrm>
            <a:off x="0" y="0"/>
            <a:ext cx="12192000" cy="6172200"/>
          </a:xfrm>
          <a:prstGeom prst="rect">
            <a:avLst/>
          </a:prstGeom>
          <a:solidFill>
            <a:schemeClr val="tx2"/>
          </a:solidFill>
          <a:ln w="12700">
            <a:noFill/>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p>
        </p:txBody>
      </p:sp>
      <p:sp>
        <p:nvSpPr>
          <p:cNvPr id="2" name="Title 1"/>
          <p:cNvSpPr>
            <a:spLocks noGrp="1"/>
          </p:cNvSpPr>
          <p:nvPr>
            <p:ph type="title" hasCustomPrompt="1"/>
          </p:nvPr>
        </p:nvSpPr>
        <p:spPr>
          <a:xfrm>
            <a:off x="609600" y="2743200"/>
            <a:ext cx="10972800" cy="2743200"/>
          </a:xfrm>
          <a:prstGeom prst="rect">
            <a:avLst/>
          </a:prstGeom>
        </p:spPr>
        <p:txBody>
          <a:bodyPr anchor="ctr" anchorCtr="0"/>
          <a:lstStyle>
            <a:lvl1pPr algn="l">
              <a:defRPr sz="3600" b="0" cap="none">
                <a:solidFill>
                  <a:srgbClr val="FFFFFF"/>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5" name="Rectangle 4"/>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©2023  </a:t>
            </a:r>
            <a:r>
              <a:rPr lang="en-US" sz="900" b="0" dirty="0">
                <a:solidFill>
                  <a:schemeClr val="accent1"/>
                </a:solidFill>
                <a:latin typeface="Arial" pitchFamily="34" charset="0"/>
              </a:rPr>
              <a:t>MANICODE SECURITY</a:t>
            </a:r>
          </a:p>
        </p:txBody>
      </p:sp>
      <p:sp>
        <p:nvSpPr>
          <p:cNvPr id="7" name="Rectangle 6">
            <a:extLst>
              <a:ext uri="{FF2B5EF4-FFF2-40B4-BE49-F238E27FC236}">
                <a16:creationId xmlns:a16="http://schemas.microsoft.com/office/drawing/2014/main" id="{D399FA32-8451-3944-B6C0-51EC7AB83E7C}"/>
              </a:ext>
            </a:extLst>
          </p:cNvPr>
          <p:cNvSpPr/>
          <p:nvPr userDrawn="1"/>
        </p:nvSpPr>
        <p:spPr>
          <a:xfrm>
            <a:off x="3128789" y="0"/>
            <a:ext cx="5934423" cy="1251284"/>
          </a:xfrm>
          <a:prstGeom prst="rect">
            <a:avLst/>
          </a:prstGeom>
          <a:solidFill>
            <a:srgbClr val="05ACC9"/>
          </a:solidFill>
          <a:ln w="12700">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p>
        </p:txBody>
      </p:sp>
    </p:spTree>
    <p:extLst>
      <p:ext uri="{BB962C8B-B14F-4D97-AF65-F5344CB8AC3E}">
        <p14:creationId xmlns:p14="http://schemas.microsoft.com/office/powerpoint/2010/main" val="427861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5" name="Content Placeholder 4"/>
          <p:cNvSpPr>
            <a:spLocks noGrp="1"/>
          </p:cNvSpPr>
          <p:nvPr>
            <p:ph sz="quarter" idx="13"/>
          </p:nvPr>
        </p:nvSpPr>
        <p:spPr>
          <a:xfrm>
            <a:off x="609600" y="1368425"/>
            <a:ext cx="10972800" cy="480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©2023  </a:t>
            </a:r>
            <a:r>
              <a:rPr lang="en-US" sz="900" b="0" dirty="0">
                <a:solidFill>
                  <a:schemeClr val="accent1"/>
                </a:solidFill>
                <a:latin typeface="Arial" pitchFamily="34" charset="0"/>
              </a:rPr>
              <a:t>MANICODE SECURITY</a:t>
            </a:r>
          </a:p>
        </p:txBody>
      </p:sp>
    </p:spTree>
    <p:extLst>
      <p:ext uri="{BB962C8B-B14F-4D97-AF65-F5344CB8AC3E}">
        <p14:creationId xmlns:p14="http://schemas.microsoft.com/office/powerpoint/2010/main" val="74673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8026"/>
          </a:xfrm>
          <a:prstGeom prst="rect">
            <a:avLst/>
          </a:prstGeom>
        </p:spPr>
      </p:pic>
      <p:sp>
        <p:nvSpPr>
          <p:cNvPr id="2" name="Title 1"/>
          <p:cNvSpPr>
            <a:spLocks noGrp="1"/>
          </p:cNvSpPr>
          <p:nvPr>
            <p:ph type="title"/>
          </p:nvPr>
        </p:nvSpPr>
        <p:spPr>
          <a:xfrm>
            <a:off x="838200" y="685800"/>
            <a:ext cx="10515600" cy="5486400"/>
          </a:xfrm>
        </p:spPr>
        <p:txBody>
          <a:bodyPr anchor="ctr">
            <a:noAutofit/>
          </a:bodyPr>
          <a:lstStyle>
            <a:lvl1pPr algn="l">
              <a:defRPr sz="4000" b="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173650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plit Page: Text and Fea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6066034" cy="1371600"/>
          </a:xfrm>
        </p:spPr>
        <p:txBody>
          <a:bodyPr anchor="b">
            <a:noAutofit/>
          </a:bodyPr>
          <a:lstStyle>
            <a:lvl1pPr>
              <a:defRPr sz="2800"/>
            </a:lvl1pPr>
          </a:lstStyle>
          <a:p>
            <a:r>
              <a:rPr lang="en-US" dirty="0"/>
              <a:t>Click to edit Master title style</a:t>
            </a:r>
          </a:p>
        </p:txBody>
      </p:sp>
      <p:sp>
        <p:nvSpPr>
          <p:cNvPr id="4" name="Text Placeholder 3"/>
          <p:cNvSpPr>
            <a:spLocks noGrp="1"/>
          </p:cNvSpPr>
          <p:nvPr>
            <p:ph type="body" sz="half" idx="2"/>
          </p:nvPr>
        </p:nvSpPr>
        <p:spPr>
          <a:xfrm>
            <a:off x="838200" y="2165684"/>
            <a:ext cx="4935876" cy="4006515"/>
          </a:xfrm>
        </p:spPr>
        <p:txBody>
          <a:bodyPr>
            <a:no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Rectangle 8"/>
          <p:cNvSpPr/>
          <p:nvPr userDrawn="1"/>
        </p:nvSpPr>
        <p:spPr>
          <a:xfrm>
            <a:off x="4689896" y="0"/>
            <a:ext cx="7502104" cy="6868274"/>
          </a:xfrm>
          <a:custGeom>
            <a:avLst/>
            <a:gdLst>
              <a:gd name="connsiteX0" fmla="*/ 0 w 2796540"/>
              <a:gd name="connsiteY0" fmla="*/ 0 h 6858000"/>
              <a:gd name="connsiteX1" fmla="*/ 2796540 w 2796540"/>
              <a:gd name="connsiteY1" fmla="*/ 0 h 6858000"/>
              <a:gd name="connsiteX2" fmla="*/ 2796540 w 2796540"/>
              <a:gd name="connsiteY2" fmla="*/ 6858000 h 6858000"/>
              <a:gd name="connsiteX3" fmla="*/ 0 w 2796540"/>
              <a:gd name="connsiteY3" fmla="*/ 6858000 h 6858000"/>
              <a:gd name="connsiteX4" fmla="*/ 0 w 2796540"/>
              <a:gd name="connsiteY4" fmla="*/ 0 h 6858000"/>
              <a:gd name="connsiteX0" fmla="*/ 4705564 w 7502104"/>
              <a:gd name="connsiteY0" fmla="*/ 0 h 6868274"/>
              <a:gd name="connsiteX1" fmla="*/ 7502104 w 7502104"/>
              <a:gd name="connsiteY1" fmla="*/ 0 h 6868274"/>
              <a:gd name="connsiteX2" fmla="*/ 7502104 w 7502104"/>
              <a:gd name="connsiteY2" fmla="*/ 6858000 h 6868274"/>
              <a:gd name="connsiteX3" fmla="*/ 0 w 7502104"/>
              <a:gd name="connsiteY3" fmla="*/ 6868274 h 6868274"/>
              <a:gd name="connsiteX4" fmla="*/ 4705564 w 7502104"/>
              <a:gd name="connsiteY4" fmla="*/ 0 h 6868274"/>
              <a:gd name="connsiteX0" fmla="*/ 3431568 w 7502104"/>
              <a:gd name="connsiteY0" fmla="*/ 0 h 6868274"/>
              <a:gd name="connsiteX1" fmla="*/ 7502104 w 7502104"/>
              <a:gd name="connsiteY1" fmla="*/ 0 h 6868274"/>
              <a:gd name="connsiteX2" fmla="*/ 7502104 w 7502104"/>
              <a:gd name="connsiteY2" fmla="*/ 6858000 h 6868274"/>
              <a:gd name="connsiteX3" fmla="*/ 0 w 7502104"/>
              <a:gd name="connsiteY3" fmla="*/ 6868274 h 6868274"/>
              <a:gd name="connsiteX4" fmla="*/ 3431568 w 7502104"/>
              <a:gd name="connsiteY4" fmla="*/ 0 h 686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2104" h="6868274">
                <a:moveTo>
                  <a:pt x="3431568" y="0"/>
                </a:moveTo>
                <a:lnTo>
                  <a:pt x="7502104" y="0"/>
                </a:lnTo>
                <a:lnTo>
                  <a:pt x="7502104" y="6858000"/>
                </a:lnTo>
                <a:lnTo>
                  <a:pt x="0" y="6868274"/>
                </a:lnTo>
                <a:lnTo>
                  <a:pt x="343156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p:cNvSpPr>
            <a:spLocks noGrp="1"/>
          </p:cNvSpPr>
          <p:nvPr>
            <p:ph type="body" sz="quarter" idx="13"/>
          </p:nvPr>
        </p:nvSpPr>
        <p:spPr>
          <a:xfrm>
            <a:off x="6096001" y="5346700"/>
            <a:ext cx="5257799" cy="825500"/>
          </a:xfrm>
        </p:spPr>
        <p:txBody>
          <a:bodyPr>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12" name="TextBox 11"/>
          <p:cNvSpPr txBox="1"/>
          <p:nvPr userDrawn="1"/>
        </p:nvSpPr>
        <p:spPr>
          <a:xfrm>
            <a:off x="838200" y="6492240"/>
            <a:ext cx="10515600" cy="153888"/>
          </a:xfrm>
          <a:prstGeom prst="rect">
            <a:avLst/>
          </a:prstGeom>
          <a:noFill/>
        </p:spPr>
        <p:txBody>
          <a:bodyPr wrap="square" lIns="0" tIns="0" rIns="0" bIns="0" rtlCol="0">
            <a:spAutoFit/>
          </a:bodyPr>
          <a:lstStyle/>
          <a:p>
            <a:pPr algn="r"/>
            <a:r>
              <a:rPr lang="en-US" sz="1000" dirty="0">
                <a:solidFill>
                  <a:schemeClr val="bg1"/>
                </a:solidFill>
              </a:rPr>
              <a:t>©</a:t>
            </a:r>
            <a:r>
              <a:rPr lang="en-US" sz="1000" baseline="0" dirty="0">
                <a:solidFill>
                  <a:schemeClr val="bg1"/>
                </a:solidFill>
              </a:rPr>
              <a:t> 2023 Manicode Secure Coding Education     </a:t>
            </a:r>
            <a:fld id="{D1FFAE24-A257-3943-82BF-5F6A9CD76BB2}" type="slidenum">
              <a:rPr lang="en-US" sz="1000" baseline="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92914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5" name="Content Placeholder 4"/>
          <p:cNvSpPr>
            <a:spLocks noGrp="1"/>
          </p:cNvSpPr>
          <p:nvPr>
            <p:ph sz="quarter" idx="13"/>
          </p:nvPr>
        </p:nvSpPr>
        <p:spPr>
          <a:xfrm>
            <a:off x="609600" y="1368425"/>
            <a:ext cx="10972800" cy="480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©2022  </a:t>
            </a:r>
            <a:r>
              <a:rPr lang="en-US" sz="900" b="0" dirty="0">
                <a:solidFill>
                  <a:schemeClr val="accent1"/>
                </a:solidFill>
                <a:latin typeface="Arial" pitchFamily="34" charset="0"/>
              </a:rPr>
              <a:t>MANICODE SECURITY</a:t>
            </a:r>
          </a:p>
        </p:txBody>
      </p:sp>
    </p:spTree>
    <p:extLst>
      <p:ext uri="{BB962C8B-B14F-4D97-AF65-F5344CB8AC3E}">
        <p14:creationId xmlns:p14="http://schemas.microsoft.com/office/powerpoint/2010/main" val="388428453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ection Cover Page">
    <p:spTree>
      <p:nvGrpSpPr>
        <p:cNvPr id="1" name=""/>
        <p:cNvGrpSpPr/>
        <p:nvPr/>
      </p:nvGrpSpPr>
      <p:grpSpPr>
        <a:xfrm>
          <a:off x="0" y="0"/>
          <a:ext cx="0" cy="0"/>
          <a:chOff x="0" y="0"/>
          <a:chExt cx="0" cy="0"/>
        </a:xfrm>
      </p:grpSpPr>
      <p:sp>
        <p:nvSpPr>
          <p:cNvPr id="4" name="Rectangle 3"/>
          <p:cNvSpPr/>
          <p:nvPr userDrawn="1"/>
        </p:nvSpPr>
        <p:spPr>
          <a:xfrm>
            <a:off x="0" y="0"/>
            <a:ext cx="12192000" cy="6172200"/>
          </a:xfrm>
          <a:prstGeom prst="rect">
            <a:avLst/>
          </a:prstGeom>
          <a:solidFill>
            <a:schemeClr val="accent1"/>
          </a:solidFill>
          <a:ln w="12700">
            <a:noFill/>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p>
        </p:txBody>
      </p:sp>
      <p:sp>
        <p:nvSpPr>
          <p:cNvPr id="2" name="Title 1"/>
          <p:cNvSpPr>
            <a:spLocks noGrp="1"/>
          </p:cNvSpPr>
          <p:nvPr>
            <p:ph type="title" hasCustomPrompt="1"/>
          </p:nvPr>
        </p:nvSpPr>
        <p:spPr>
          <a:xfrm>
            <a:off x="609600" y="2743200"/>
            <a:ext cx="10972800" cy="2743200"/>
          </a:xfrm>
        </p:spPr>
        <p:txBody>
          <a:bodyPr anchor="ctr" anchorCtr="0"/>
          <a:lstStyle>
            <a:lvl1pPr algn="l">
              <a:defRPr sz="3600" b="0" cap="none">
                <a:solidFill>
                  <a:srgbClr val="FFFFFF"/>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5" name="Rectangle 4"/>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@2022  MANICODE SECURITY</a:t>
            </a:r>
            <a:endParaRPr lang="en-US" sz="900" b="0" dirty="0">
              <a:solidFill>
                <a:schemeClr val="accent1"/>
              </a:solidFill>
              <a:latin typeface="Arial" pitchFamily="34" charset="0"/>
            </a:endParaRPr>
          </a:p>
        </p:txBody>
      </p:sp>
    </p:spTree>
    <p:extLst>
      <p:ext uri="{BB962C8B-B14F-4D97-AF65-F5344CB8AC3E}">
        <p14:creationId xmlns:p14="http://schemas.microsoft.com/office/powerpoint/2010/main" val="93629535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Main Point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76E54B-5BBA-9541-9CDA-30D09F65C9FC}" type="slidenum">
              <a:rPr lang="en-US" smtClean="0"/>
              <a:t>‹#›</a:t>
            </a:fld>
            <a:endParaRPr lang="en-US" dirty="0"/>
          </a:p>
        </p:txBody>
      </p:sp>
      <p:sp>
        <p:nvSpPr>
          <p:cNvPr id="4" name="Content Placeholder 3"/>
          <p:cNvSpPr>
            <a:spLocks noGrp="1"/>
          </p:cNvSpPr>
          <p:nvPr>
            <p:ph sz="quarter" idx="13"/>
          </p:nvPr>
        </p:nvSpPr>
        <p:spPr>
          <a:xfrm>
            <a:off x="609600" y="465015"/>
            <a:ext cx="10972800" cy="5486400"/>
          </a:xfrm>
        </p:spPr>
        <p:txBody>
          <a:bodyPr anchor="ctr"/>
          <a:lstStyle>
            <a:lvl1pPr>
              <a:defRPr sz="3200">
                <a:solidFill>
                  <a:srgbClr val="7A6C62"/>
                </a:solidFill>
              </a:defRPr>
            </a:lvl1pPr>
          </a:lstStyle>
          <a:p>
            <a:pPr lvl="0"/>
            <a:r>
              <a:rPr lang="en-US" dirty="0"/>
              <a:t>Click to edit Master text styles</a:t>
            </a:r>
          </a:p>
        </p:txBody>
      </p:sp>
      <p:sp>
        <p:nvSpPr>
          <p:cNvPr id="7" name="Rectangle 6"/>
          <p:cNvSpPr/>
          <p:nvPr userDrawn="1"/>
        </p:nvSpPr>
        <p:spPr>
          <a:xfrm>
            <a:off x="609600" y="6356351"/>
            <a:ext cx="10972800" cy="365760"/>
          </a:xfrm>
          <a:prstGeom prst="rect">
            <a:avLst/>
          </a:prstGeom>
        </p:spPr>
        <p:txBody>
          <a:bodyPr wrap="square" lIns="0" tIns="0" rIns="0" bIns="0" anchor="ctr" anchorCtr="0">
            <a:noAutofit/>
          </a:bodyPr>
          <a:lstStyle/>
          <a:p>
            <a:r>
              <a:rPr lang="en-US" sz="900" b="0" dirty="0">
                <a:solidFill>
                  <a:srgbClr val="7A6C62"/>
                </a:solidFill>
                <a:latin typeface="Arial" pitchFamily="34" charset="0"/>
              </a:rPr>
              <a:t>COPYRIGHT @2022  MANICODE SECURITY</a:t>
            </a:r>
            <a:endParaRPr lang="en-US" sz="900" b="0" dirty="0">
              <a:solidFill>
                <a:schemeClr val="accent1"/>
              </a:solidFill>
              <a:latin typeface="Arial" pitchFamily="34" charset="0"/>
            </a:endParaRPr>
          </a:p>
        </p:txBody>
      </p:sp>
    </p:spTree>
    <p:extLst>
      <p:ext uri="{BB962C8B-B14F-4D97-AF65-F5344CB8AC3E}">
        <p14:creationId xmlns:p14="http://schemas.microsoft.com/office/powerpoint/2010/main" val="23429581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13" name="Shape">
            <a:extLst>
              <a:ext uri="{FF2B5EF4-FFF2-40B4-BE49-F238E27FC236}">
                <a16:creationId xmlns:a16="http://schemas.microsoft.com/office/drawing/2014/main" id="{96C24297-E7F7-D874-7BE9-286D392EF2A1}"/>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11" name="Content Placeholder 2">
            <a:extLst>
              <a:ext uri="{FF2B5EF4-FFF2-40B4-BE49-F238E27FC236}">
                <a16:creationId xmlns:a16="http://schemas.microsoft.com/office/drawing/2014/main" id="{75CE8D43-6456-A74C-C4CD-87211EA6FFEF}"/>
              </a:ext>
            </a:extLst>
          </p:cNvPr>
          <p:cNvSpPr>
            <a:spLocks noGrp="1"/>
          </p:cNvSpPr>
          <p:nvPr>
            <p:ph idx="11" hasCustomPrompt="1"/>
          </p:nvPr>
        </p:nvSpPr>
        <p:spPr>
          <a:xfrm>
            <a:off x="2761488" y="0"/>
            <a:ext cx="6369425" cy="640080"/>
          </a:xfrm>
        </p:spPr>
        <p:txBody>
          <a:bodyPr anchor="b">
            <a:noAutofit/>
          </a:bodyPr>
          <a:lstStyle>
            <a:lvl1pPr marL="0" indent="0">
              <a:lnSpc>
                <a:spcPct val="100000"/>
              </a:lnSpc>
              <a:spcBef>
                <a:spcPts val="0"/>
              </a:spcBef>
              <a:buNone/>
              <a:defRPr sz="1600" b="0" i="0" cap="all" baseline="0">
                <a:solidFill>
                  <a:schemeClr val="tx1"/>
                </a:solidFill>
                <a:latin typeface="+mj-lt"/>
              </a:defRPr>
            </a:lvl1pPr>
          </a:lstStyle>
          <a:p>
            <a:pPr lvl="0"/>
            <a:r>
              <a:rPr lang="en-US" dirty="0"/>
              <a:t>CLICK TO EDIT MASTER TEXT STYLES</a:t>
            </a:r>
          </a:p>
        </p:txBody>
      </p:sp>
      <p:sp>
        <p:nvSpPr>
          <p:cNvPr id="14" name="TextBox 13">
            <a:extLst>
              <a:ext uri="{FF2B5EF4-FFF2-40B4-BE49-F238E27FC236}">
                <a16:creationId xmlns:a16="http://schemas.microsoft.com/office/drawing/2014/main" id="{2372198E-E0F3-31FC-FFEA-C87EEC3076F4}"/>
              </a:ext>
            </a:extLst>
          </p:cNvPr>
          <p:cNvSpPr txBox="1"/>
          <p:nvPr userDrawn="1"/>
        </p:nvSpPr>
        <p:spPr>
          <a:xfrm>
            <a:off x="1371600" y="0"/>
            <a:ext cx="1389888"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DEFINITION</a:t>
            </a:r>
          </a:p>
        </p:txBody>
      </p:sp>
      <p:sp>
        <p:nvSpPr>
          <p:cNvPr id="20" name="Rectangle 19" descr="Document">
            <a:extLst>
              <a:ext uri="{FF2B5EF4-FFF2-40B4-BE49-F238E27FC236}">
                <a16:creationId xmlns:a16="http://schemas.microsoft.com/office/drawing/2014/main" id="{FBBE743A-A121-8568-FAEE-70950E5B9966}"/>
              </a:ext>
            </a:extLst>
          </p:cNvPr>
          <p:cNvSpPr/>
          <p:nvPr userDrawn="1"/>
        </p:nvSpPr>
        <p:spPr>
          <a:xfrm>
            <a:off x="802268" y="266926"/>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 name="Text Placeholder 4">
            <a:extLst>
              <a:ext uri="{FF2B5EF4-FFF2-40B4-BE49-F238E27FC236}">
                <a16:creationId xmlns:a16="http://schemas.microsoft.com/office/drawing/2014/main" id="{A00B5E8E-7612-D2DA-0328-C6221D08353C}"/>
              </a:ext>
            </a:extLst>
          </p:cNvPr>
          <p:cNvSpPr>
            <a:spLocks noGrp="1"/>
          </p:cNvSpPr>
          <p:nvPr>
            <p:ph type="body" sz="quarter" idx="12"/>
          </p:nvPr>
        </p:nvSpPr>
        <p:spPr>
          <a:xfrm>
            <a:off x="841248" y="1371600"/>
            <a:ext cx="8289665" cy="4572000"/>
          </a:xfrm>
        </p:spPr>
        <p:txBody>
          <a:bodyPr anchor="ctr"/>
          <a:lstStyle>
            <a:lvl1pPr>
              <a:spcBef>
                <a:spcPts val="2000"/>
              </a:spcBef>
              <a:defRPr sz="2400"/>
            </a:lvl1pPr>
            <a:lvl2pPr>
              <a:defRPr baseline="0"/>
            </a:lvl2pPr>
          </a:lstStyle>
          <a:p>
            <a:pPr lvl="0"/>
            <a:r>
              <a:rPr lang="en-US" dirty="0"/>
              <a:t>Click to edit Master text styles</a:t>
            </a:r>
          </a:p>
          <a:p>
            <a:pPr lvl="1"/>
            <a:r>
              <a:rPr lang="en-US" dirty="0"/>
              <a:t>Click t edit Master text styles</a:t>
            </a:r>
          </a:p>
        </p:txBody>
      </p:sp>
    </p:spTree>
    <p:extLst>
      <p:ext uri="{BB962C8B-B14F-4D97-AF65-F5344CB8AC3E}">
        <p14:creationId xmlns:p14="http://schemas.microsoft.com/office/powerpoint/2010/main" val="240588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uiExpand="1" build="p">
        <p:tmplLst>
          <p:tmpl lvl="1">
            <p:tnLst>
              <p:par>
                <p:cTn presetID="2" presetClass="entr" presetSubtype="2"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ple 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191986"/>
            <a:ext cx="9256776" cy="2727549"/>
          </a:xfrm>
        </p:spPr>
        <p:txBody>
          <a:bodyPr anchor="ctr">
            <a:noAutofit/>
          </a:bodyPr>
          <a:lstStyle>
            <a:lvl1pPr marL="0" indent="0">
              <a:lnSpc>
                <a:spcPct val="100000"/>
              </a:lnSpc>
              <a:spcBef>
                <a:spcPts val="0"/>
              </a:spcBef>
              <a:buNone/>
              <a:defRPr sz="1600" b="0" i="0">
                <a:solidFill>
                  <a:schemeClr val="tx2"/>
                </a:solidFill>
                <a:latin typeface="Courier" pitchFamily="2" charset="0"/>
              </a:defRPr>
            </a:lvl1pPr>
          </a:lstStyle>
          <a:p>
            <a:pPr lvl="0"/>
            <a:r>
              <a:rPr lang="en-US" dirty="0"/>
              <a:t>Click to edit Master text styles</a:t>
            </a:r>
          </a:p>
        </p:txBody>
      </p:sp>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2560320" y="0"/>
            <a:ext cx="6576400" cy="640080"/>
          </a:xfrm>
        </p:spPr>
        <p:txBody>
          <a:bodyPr anchor="b">
            <a:noAutofit/>
          </a:bodyPr>
          <a:lstStyle>
            <a:lvl1pPr marL="0" indent="0">
              <a:lnSpc>
                <a:spcPct val="100000"/>
              </a:lnSpc>
              <a:spcBef>
                <a:spcPts val="0"/>
              </a:spcBef>
              <a:buNone/>
              <a:defRPr sz="1600" b="0" i="0" cap="all" baseline="0">
                <a:solidFill>
                  <a:schemeClr val="tx1"/>
                </a:solidFill>
                <a:latin typeface="+mj-lt"/>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DB3A1B6D-19F1-9EC5-14B3-FA16F1C6A622}"/>
              </a:ext>
            </a:extLst>
          </p:cNvPr>
          <p:cNvSpPr>
            <a:spLocks noGrp="1"/>
          </p:cNvSpPr>
          <p:nvPr>
            <p:ph idx="12"/>
          </p:nvPr>
        </p:nvSpPr>
        <p:spPr>
          <a:xfrm>
            <a:off x="841248" y="3919535"/>
            <a:ext cx="9256776" cy="2252665"/>
          </a:xfrm>
        </p:spPr>
        <p:txBody>
          <a:bodyPr>
            <a:noAutofit/>
          </a:bodyPr>
          <a:lstStyle>
            <a:lvl1pPr marL="0" indent="0">
              <a:lnSpc>
                <a:spcPct val="100000"/>
              </a:lnSpc>
              <a:spcBef>
                <a:spcPts val="0"/>
              </a:spcBef>
              <a:buNone/>
              <a:defRPr sz="1600" b="0" i="0">
                <a:solidFill>
                  <a:schemeClr val="tx2"/>
                </a:solidFill>
                <a:latin typeface="Courier" pitchFamily="2" charset="0"/>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Box 8">
            <a:extLst>
              <a:ext uri="{FF2B5EF4-FFF2-40B4-BE49-F238E27FC236}">
                <a16:creationId xmlns:a16="http://schemas.microsoft.com/office/drawing/2014/main" id="{4F42F109-DDFF-33DF-AA38-E7198CE39207}"/>
              </a:ext>
            </a:extLst>
          </p:cNvPr>
          <p:cNvSpPr txBox="1"/>
          <p:nvPr userDrawn="1"/>
        </p:nvSpPr>
        <p:spPr>
          <a:xfrm>
            <a:off x="1371600" y="0"/>
            <a:ext cx="1193799"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EXAMPLE</a:t>
            </a:r>
          </a:p>
        </p:txBody>
      </p:sp>
      <p:sp>
        <p:nvSpPr>
          <p:cNvPr id="12" name="Rectangle 11" descr="Barcode">
            <a:extLst>
              <a:ext uri="{FF2B5EF4-FFF2-40B4-BE49-F238E27FC236}">
                <a16:creationId xmlns:a16="http://schemas.microsoft.com/office/drawing/2014/main" id="{4373083C-5CFE-A914-83AF-6DA9AA468176}"/>
              </a:ext>
            </a:extLst>
          </p:cNvPr>
          <p:cNvSpPr/>
          <p:nvPr userDrawn="1"/>
        </p:nvSpPr>
        <p:spPr>
          <a:xfrm>
            <a:off x="806158" y="255270"/>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4" name="Group 13">
            <a:extLst>
              <a:ext uri="{FF2B5EF4-FFF2-40B4-BE49-F238E27FC236}">
                <a16:creationId xmlns:a16="http://schemas.microsoft.com/office/drawing/2014/main" id="{B24DB41C-A5E3-C811-A20F-3900E0D093E7}"/>
              </a:ext>
            </a:extLst>
          </p:cNvPr>
          <p:cNvGrpSpPr/>
          <p:nvPr userDrawn="1"/>
        </p:nvGrpSpPr>
        <p:grpSpPr>
          <a:xfrm>
            <a:off x="7974052" y="6172200"/>
            <a:ext cx="3379748" cy="154455"/>
            <a:chOff x="4741786" y="6224618"/>
            <a:chExt cx="3379748" cy="154455"/>
          </a:xfrm>
        </p:grpSpPr>
        <p:grpSp>
          <p:nvGrpSpPr>
            <p:cNvPr id="15" name="Group 14">
              <a:extLst>
                <a:ext uri="{FF2B5EF4-FFF2-40B4-BE49-F238E27FC236}">
                  <a16:creationId xmlns:a16="http://schemas.microsoft.com/office/drawing/2014/main" id="{2A351B57-3F0A-DE69-6AC0-E21CA6E2B641}"/>
                </a:ext>
              </a:extLst>
            </p:cNvPr>
            <p:cNvGrpSpPr/>
            <p:nvPr/>
          </p:nvGrpSpPr>
          <p:grpSpPr>
            <a:xfrm>
              <a:off x="4741786" y="6224618"/>
              <a:ext cx="921023" cy="154455"/>
              <a:chOff x="4744137" y="4807866"/>
              <a:chExt cx="921023" cy="154455"/>
            </a:xfrm>
          </p:grpSpPr>
          <p:sp>
            <p:nvSpPr>
              <p:cNvPr id="22" name="Content Placeholder 2">
                <a:extLst>
                  <a:ext uri="{FF2B5EF4-FFF2-40B4-BE49-F238E27FC236}">
                    <a16:creationId xmlns:a16="http://schemas.microsoft.com/office/drawing/2014/main" id="{12A94A71-F9C8-6D12-9D8B-9725EC395923}"/>
                  </a:ext>
                </a:extLst>
              </p:cNvPr>
              <p:cNvSpPr txBox="1">
                <a:spLocks/>
              </p:cNvSpPr>
              <p:nvPr/>
            </p:nvSpPr>
            <p:spPr>
              <a:xfrm>
                <a:off x="4744137" y="4807866"/>
                <a:ext cx="289063" cy="124245"/>
              </a:xfrm>
              <a:prstGeom prst="rect">
                <a:avLst/>
              </a:prstGeom>
              <a:solidFill>
                <a:schemeClr val="accent6"/>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chemeClr val="accent6"/>
                  </a:solidFill>
                  <a:latin typeface="+mn-lt"/>
                </a:endParaRPr>
              </a:p>
            </p:txBody>
          </p:sp>
          <p:sp>
            <p:nvSpPr>
              <p:cNvPr id="23" name="TextBox 22">
                <a:extLst>
                  <a:ext uri="{FF2B5EF4-FFF2-40B4-BE49-F238E27FC236}">
                    <a16:creationId xmlns:a16="http://schemas.microsoft.com/office/drawing/2014/main" id="{C9E9EF06-7E8B-E253-3F79-DD145988F1C0}"/>
                  </a:ext>
                </a:extLst>
              </p:cNvPr>
              <p:cNvSpPr txBox="1"/>
              <p:nvPr/>
            </p:nvSpPr>
            <p:spPr>
              <a:xfrm>
                <a:off x="5083269" y="4808433"/>
                <a:ext cx="581891" cy="153888"/>
              </a:xfrm>
              <a:prstGeom prst="rect">
                <a:avLst/>
              </a:prstGeom>
              <a:noFill/>
            </p:spPr>
            <p:txBody>
              <a:bodyPr wrap="none" lIns="0" tIns="0" rIns="0" bIns="0" rtlCol="0" anchor="t">
                <a:spAutoFit/>
              </a:bodyPr>
              <a:lstStyle/>
              <a:p>
                <a:pPr indent="-205740">
                  <a:spcAft>
                    <a:spcPts val="675"/>
                  </a:spcAft>
                </a:pPr>
                <a:r>
                  <a:rPr lang="en-US" sz="1000" dirty="0"/>
                  <a:t>Good code</a:t>
                </a:r>
              </a:p>
            </p:txBody>
          </p:sp>
        </p:grpSp>
        <p:grpSp>
          <p:nvGrpSpPr>
            <p:cNvPr id="16" name="Group 15">
              <a:extLst>
                <a:ext uri="{FF2B5EF4-FFF2-40B4-BE49-F238E27FC236}">
                  <a16:creationId xmlns:a16="http://schemas.microsoft.com/office/drawing/2014/main" id="{C8D84CDB-0534-DB8C-237C-2CB0B159B845}"/>
                </a:ext>
              </a:extLst>
            </p:cNvPr>
            <p:cNvGrpSpPr/>
            <p:nvPr/>
          </p:nvGrpSpPr>
          <p:grpSpPr>
            <a:xfrm>
              <a:off x="5799570" y="6224618"/>
              <a:ext cx="847284" cy="154455"/>
              <a:chOff x="5639959" y="4807866"/>
              <a:chExt cx="847284" cy="154455"/>
            </a:xfrm>
          </p:grpSpPr>
          <p:sp>
            <p:nvSpPr>
              <p:cNvPr id="20" name="Content Placeholder 2">
                <a:extLst>
                  <a:ext uri="{FF2B5EF4-FFF2-40B4-BE49-F238E27FC236}">
                    <a16:creationId xmlns:a16="http://schemas.microsoft.com/office/drawing/2014/main" id="{6743D331-D38A-36C5-ABD7-C457123B0BFB}"/>
                  </a:ext>
                </a:extLst>
              </p:cNvPr>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rgbClr val="000000"/>
                  </a:solidFill>
                  <a:latin typeface="+mn-lt"/>
                </a:endParaRPr>
              </a:p>
              <a:p>
                <a:pPr>
                  <a:buClr>
                    <a:srgbClr val="000000"/>
                  </a:buClr>
                </a:pPr>
                <a:endParaRPr lang="en-US" sz="1000" b="1" i="1" dirty="0">
                  <a:solidFill>
                    <a:srgbClr val="000000"/>
                  </a:solidFill>
                  <a:latin typeface="+mn-lt"/>
                </a:endParaRPr>
              </a:p>
              <a:p>
                <a:pPr>
                  <a:buClr>
                    <a:srgbClr val="000000"/>
                  </a:buClr>
                </a:pPr>
                <a:endParaRPr lang="en-US" sz="1000" dirty="0">
                  <a:solidFill>
                    <a:srgbClr val="000000"/>
                  </a:solidFill>
                  <a:latin typeface="+mn-lt"/>
                </a:endParaRPr>
              </a:p>
              <a:p>
                <a:pPr>
                  <a:buClr>
                    <a:srgbClr val="000000"/>
                  </a:buClr>
                </a:pPr>
                <a:endParaRPr lang="en-US" sz="1000" dirty="0">
                  <a:solidFill>
                    <a:srgbClr val="000000"/>
                  </a:solidFill>
                  <a:latin typeface="+mn-lt"/>
                </a:endParaRPr>
              </a:p>
            </p:txBody>
          </p:sp>
          <p:sp>
            <p:nvSpPr>
              <p:cNvPr id="21" name="TextBox 20">
                <a:extLst>
                  <a:ext uri="{FF2B5EF4-FFF2-40B4-BE49-F238E27FC236}">
                    <a16:creationId xmlns:a16="http://schemas.microsoft.com/office/drawing/2014/main" id="{580DB142-6CDF-7F97-F829-C63859F7EABB}"/>
                  </a:ext>
                </a:extLst>
              </p:cNvPr>
              <p:cNvSpPr txBox="1"/>
              <p:nvPr/>
            </p:nvSpPr>
            <p:spPr>
              <a:xfrm>
                <a:off x="5979091" y="4808433"/>
                <a:ext cx="508152" cy="153888"/>
              </a:xfrm>
              <a:prstGeom prst="rect">
                <a:avLst/>
              </a:prstGeom>
              <a:noFill/>
            </p:spPr>
            <p:txBody>
              <a:bodyPr wrap="none" lIns="0" tIns="0" rIns="0" bIns="0" rtlCol="0" anchor="t">
                <a:spAutoFit/>
              </a:bodyPr>
              <a:lstStyle/>
              <a:p>
                <a:pPr indent="-205740">
                  <a:spcAft>
                    <a:spcPts val="675"/>
                  </a:spcAft>
                </a:pPr>
                <a:r>
                  <a:rPr lang="en-US" sz="1000" dirty="0"/>
                  <a:t>Bad code</a:t>
                </a:r>
              </a:p>
            </p:txBody>
          </p:sp>
        </p:grpSp>
        <p:grpSp>
          <p:nvGrpSpPr>
            <p:cNvPr id="17" name="Group 16">
              <a:extLst>
                <a:ext uri="{FF2B5EF4-FFF2-40B4-BE49-F238E27FC236}">
                  <a16:creationId xmlns:a16="http://schemas.microsoft.com/office/drawing/2014/main" id="{21293069-C6D3-34D2-96F3-2A2B102BDADC}"/>
                </a:ext>
              </a:extLst>
            </p:cNvPr>
            <p:cNvGrpSpPr/>
            <p:nvPr/>
          </p:nvGrpSpPr>
          <p:grpSpPr>
            <a:xfrm>
              <a:off x="6790028" y="6224618"/>
              <a:ext cx="1331506" cy="154455"/>
              <a:chOff x="6731917" y="4807866"/>
              <a:chExt cx="1331506" cy="154455"/>
            </a:xfrm>
          </p:grpSpPr>
          <p:sp>
            <p:nvSpPr>
              <p:cNvPr id="18" name="Content Placeholder 2">
                <a:extLst>
                  <a:ext uri="{FF2B5EF4-FFF2-40B4-BE49-F238E27FC236}">
                    <a16:creationId xmlns:a16="http://schemas.microsoft.com/office/drawing/2014/main" id="{B203659F-C006-077D-5CEB-CDC42D64359C}"/>
                  </a:ext>
                </a:extLst>
              </p:cNvPr>
              <p:cNvSpPr txBox="1">
                <a:spLocks/>
              </p:cNvSpPr>
              <p:nvPr/>
            </p:nvSpPr>
            <p:spPr>
              <a:xfrm>
                <a:off x="6731917" y="4807866"/>
                <a:ext cx="289063" cy="124245"/>
              </a:xfrm>
              <a:prstGeom prst="rect">
                <a:avLst/>
              </a:prstGeom>
              <a:solidFill>
                <a:schemeClr val="tx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rgbClr val="00B0F0"/>
                  </a:solidFill>
                  <a:latin typeface="+mn-lt"/>
                </a:endParaRPr>
              </a:p>
              <a:p>
                <a:pPr>
                  <a:buClr>
                    <a:srgbClr val="000000"/>
                  </a:buClr>
                </a:pPr>
                <a:endParaRPr lang="en-US" sz="1000" b="1" i="1" dirty="0">
                  <a:solidFill>
                    <a:srgbClr val="00B0F0"/>
                  </a:solidFill>
                  <a:latin typeface="+mn-lt"/>
                </a:endParaRPr>
              </a:p>
              <a:p>
                <a:pPr>
                  <a:buClr>
                    <a:srgbClr val="000000"/>
                  </a:buClr>
                </a:pPr>
                <a:endParaRPr lang="en-US" sz="1000" dirty="0">
                  <a:solidFill>
                    <a:srgbClr val="00B0F0"/>
                  </a:solidFill>
                  <a:latin typeface="+mn-lt"/>
                </a:endParaRPr>
              </a:p>
              <a:p>
                <a:pPr>
                  <a:buClr>
                    <a:srgbClr val="000000"/>
                  </a:buClr>
                </a:pPr>
                <a:endParaRPr lang="en-US" sz="1000" dirty="0">
                  <a:solidFill>
                    <a:srgbClr val="00B0F0"/>
                  </a:solidFill>
                  <a:latin typeface="+mn-lt"/>
                </a:endParaRPr>
              </a:p>
            </p:txBody>
          </p:sp>
          <p:sp>
            <p:nvSpPr>
              <p:cNvPr id="19" name="TextBox 18">
                <a:extLst>
                  <a:ext uri="{FF2B5EF4-FFF2-40B4-BE49-F238E27FC236}">
                    <a16:creationId xmlns:a16="http://schemas.microsoft.com/office/drawing/2014/main" id="{EB59F18E-D64C-CE47-2D9F-68DCC7A4501E}"/>
                  </a:ext>
                </a:extLst>
              </p:cNvPr>
              <p:cNvSpPr txBox="1"/>
              <p:nvPr/>
            </p:nvSpPr>
            <p:spPr>
              <a:xfrm>
                <a:off x="7069561" y="4808433"/>
                <a:ext cx="993862" cy="153888"/>
              </a:xfrm>
              <a:prstGeom prst="rect">
                <a:avLst/>
              </a:prstGeom>
              <a:noFill/>
              <a:effectLst/>
            </p:spPr>
            <p:txBody>
              <a:bodyPr wrap="none" lIns="0" tIns="0" rIns="0" bIns="0" rtlCol="0" anchor="t">
                <a:spAutoFit/>
              </a:bodyPr>
              <a:lstStyle/>
              <a:p>
                <a:pPr indent="-205740">
                  <a:spcAft>
                    <a:spcPts val="675"/>
                  </a:spcAft>
                </a:pPr>
                <a:r>
                  <a:rPr lang="en-US" sz="1000" dirty="0"/>
                  <a:t>User defined input</a:t>
                </a:r>
              </a:p>
            </p:txBody>
          </p:sp>
        </p:grpSp>
      </p:grpSp>
    </p:spTree>
    <p:extLst>
      <p:ext uri="{BB962C8B-B14F-4D97-AF65-F5344CB8AC3E}">
        <p14:creationId xmlns:p14="http://schemas.microsoft.com/office/powerpoint/2010/main" val="384865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37"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900" decel="100000" fill="hold"/>
                                        <p:tgtEl>
                                          <p:spTgt spid="7"/>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37"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900" decel="100000" fill="hold"/>
                        <p:tgtEl>
                          <p:spTgt spid="3"/>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tnLst>
          </p:tmpl>
        </p:tmplLst>
      </p:bldP>
      <p:bldP spid="7" grpId="0">
        <p:tmplLst>
          <p:tmpl>
            <p:tnLst>
              <p:par>
                <p:cTn presetID="37"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ppt_x</p:attrName>
                        </p:attrNameLst>
                      </p:cBhvr>
                      <p:tavLst>
                        <p:tav tm="0">
                          <p:val>
                            <p:strVal val="#ppt_x"/>
                          </p:val>
                        </p:tav>
                        <p:tav tm="100000">
                          <p:val>
                            <p:strVal val="#ppt_x"/>
                          </p:val>
                        </p:tav>
                      </p:tavLst>
                    </p:anim>
                    <p:anim calcmode="lin" valueType="num">
                      <p:cBhvr>
                        <p:cTn dur="900" decel="100000" fill="hold"/>
                        <p:tgtEl>
                          <p:spTgt spid="7"/>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tnLst>
          </p:tmpl>
        </p:tmplLst>
      </p:bldP>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ple Code 2">
    <p:spTree>
      <p:nvGrpSpPr>
        <p:cNvPr id="1" name=""/>
        <p:cNvGrpSpPr/>
        <p:nvPr/>
      </p:nvGrpSpPr>
      <p:grpSpPr>
        <a:xfrm>
          <a:off x="0" y="0"/>
          <a:ext cx="0" cy="0"/>
          <a:chOff x="0" y="0"/>
          <a:chExt cx="0" cy="0"/>
        </a:xfrm>
      </p:grpSpPr>
      <p:sp>
        <p:nvSpPr>
          <p:cNvPr id="2" name="Title 1"/>
          <p:cNvSpPr>
            <a:spLocks noGrp="1"/>
          </p:cNvSpPr>
          <p:nvPr>
            <p:ph type="title"/>
          </p:nvPr>
        </p:nvSpPr>
        <p:spPr>
          <a:xfrm>
            <a:off x="841248" y="887517"/>
            <a:ext cx="10454640" cy="1004888"/>
          </a:xfrm>
        </p:spPr>
        <p:txBody>
          <a:bodyPr>
            <a:noAutofit/>
          </a:bodyPr>
          <a:lstStyle>
            <a:lvl1pPr>
              <a:defRPr>
                <a:solidFill>
                  <a:schemeClr val="accent1"/>
                </a:solidFill>
              </a:defRPr>
            </a:lvl1pPr>
          </a:lstStyle>
          <a:p>
            <a:endParaRPr lang="en-US" dirty="0"/>
          </a:p>
        </p:txBody>
      </p:sp>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2563586" y="0"/>
            <a:ext cx="6567327" cy="640080"/>
          </a:xfrm>
        </p:spPr>
        <p:txBody>
          <a:bodyPr anchor="b">
            <a:noAutofit/>
          </a:bodyPr>
          <a:lstStyle>
            <a:lvl1pPr marL="0" indent="0">
              <a:lnSpc>
                <a:spcPct val="100000"/>
              </a:lnSpc>
              <a:spcBef>
                <a:spcPts val="0"/>
              </a:spcBef>
              <a:buNone/>
              <a:defRPr sz="1600" b="0" i="0" cap="all" baseline="0">
                <a:solidFill>
                  <a:schemeClr val="tx1"/>
                </a:solidFill>
                <a:latin typeface="+mj-lt"/>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 Placeholder 8">
            <a:extLst>
              <a:ext uri="{FF2B5EF4-FFF2-40B4-BE49-F238E27FC236}">
                <a16:creationId xmlns:a16="http://schemas.microsoft.com/office/drawing/2014/main" id="{6493341F-741C-9C6C-A289-1C175427B1A9}"/>
              </a:ext>
            </a:extLst>
          </p:cNvPr>
          <p:cNvSpPr>
            <a:spLocks noGrp="1"/>
          </p:cNvSpPr>
          <p:nvPr>
            <p:ph type="body" sz="quarter" idx="13"/>
          </p:nvPr>
        </p:nvSpPr>
        <p:spPr>
          <a:xfrm>
            <a:off x="838200" y="1910330"/>
            <a:ext cx="9256713" cy="4261870"/>
          </a:xfrm>
        </p:spPr>
        <p:txBody>
          <a:bodyPr anchor="t"/>
          <a:lstStyle>
            <a:lvl1pPr marL="0" indent="0">
              <a:spcBef>
                <a:spcPts val="3000"/>
              </a:spcBef>
              <a:buNone/>
              <a:defRPr sz="2400" b="0">
                <a:solidFill>
                  <a:schemeClr val="tx1"/>
                </a:solidFill>
                <a:latin typeface="+mj-lt"/>
              </a:defRPr>
            </a:lvl1pPr>
            <a:lvl2pPr marL="0" indent="0">
              <a:lnSpc>
                <a:spcPct val="100000"/>
              </a:lnSpc>
              <a:spcBef>
                <a:spcPts val="0"/>
              </a:spcBef>
              <a:buNone/>
              <a:defRPr sz="1800" b="0" i="0">
                <a:solidFill>
                  <a:schemeClr val="tx1"/>
                </a:solidFill>
                <a:latin typeface="+mn-lt"/>
              </a:defRPr>
            </a:lvl2pPr>
            <a:lvl3pPr marL="0" indent="0">
              <a:lnSpc>
                <a:spcPct val="100000"/>
              </a:lnSpc>
              <a:spcBef>
                <a:spcPts val="0"/>
              </a:spcBef>
              <a:buNone/>
              <a:defRPr b="0" i="0">
                <a:solidFill>
                  <a:schemeClr val="tx2"/>
                </a:solidFill>
                <a:latin typeface="Courier" pitchFamily="2" charset="0"/>
              </a:defRPr>
            </a:lvl3pPr>
            <a:lvl4pPr marL="914400">
              <a:lnSpc>
                <a:spcPct val="100000"/>
              </a:lnSpc>
              <a:spcBef>
                <a:spcPts val="0"/>
              </a:spcBef>
              <a:defRPr b="0" i="0">
                <a:solidFill>
                  <a:schemeClr val="tx2"/>
                </a:solidFill>
                <a:latin typeface="Courier" pitchFamily="2" charset="0"/>
              </a:defRPr>
            </a:lvl4pPr>
            <a:lvl5pPr marL="1828800">
              <a:lnSpc>
                <a:spcPct val="100000"/>
              </a:lnSpc>
              <a:spcBef>
                <a:spcPts val="0"/>
              </a:spcBef>
              <a:defRPr b="0" i="0">
                <a:solidFill>
                  <a:schemeClr val="tx2"/>
                </a:solidFill>
                <a:latin typeface="Courier"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6AECC663-AC18-F296-7F94-9A170EC925D0}"/>
              </a:ext>
            </a:extLst>
          </p:cNvPr>
          <p:cNvSpPr txBox="1"/>
          <p:nvPr userDrawn="1"/>
        </p:nvSpPr>
        <p:spPr>
          <a:xfrm>
            <a:off x="1371600" y="0"/>
            <a:ext cx="1063170"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EXAMPLE</a:t>
            </a:r>
          </a:p>
        </p:txBody>
      </p:sp>
      <p:grpSp>
        <p:nvGrpSpPr>
          <p:cNvPr id="14" name="Group 13">
            <a:extLst>
              <a:ext uri="{FF2B5EF4-FFF2-40B4-BE49-F238E27FC236}">
                <a16:creationId xmlns:a16="http://schemas.microsoft.com/office/drawing/2014/main" id="{58ACD32E-674D-51CD-CCDA-EC301434DDA9}"/>
              </a:ext>
            </a:extLst>
          </p:cNvPr>
          <p:cNvGrpSpPr/>
          <p:nvPr userDrawn="1"/>
        </p:nvGrpSpPr>
        <p:grpSpPr>
          <a:xfrm>
            <a:off x="7974052" y="6172200"/>
            <a:ext cx="3379748" cy="154455"/>
            <a:chOff x="4741786" y="6224618"/>
            <a:chExt cx="3379748" cy="154455"/>
          </a:xfrm>
        </p:grpSpPr>
        <p:grpSp>
          <p:nvGrpSpPr>
            <p:cNvPr id="15" name="Group 14">
              <a:extLst>
                <a:ext uri="{FF2B5EF4-FFF2-40B4-BE49-F238E27FC236}">
                  <a16:creationId xmlns:a16="http://schemas.microsoft.com/office/drawing/2014/main" id="{E476B2DD-97D7-DD99-CC7A-29061B877BD7}"/>
                </a:ext>
              </a:extLst>
            </p:cNvPr>
            <p:cNvGrpSpPr/>
            <p:nvPr/>
          </p:nvGrpSpPr>
          <p:grpSpPr>
            <a:xfrm>
              <a:off x="4741786" y="6224618"/>
              <a:ext cx="921023" cy="154455"/>
              <a:chOff x="4744137" y="4807866"/>
              <a:chExt cx="921023" cy="154455"/>
            </a:xfrm>
          </p:grpSpPr>
          <p:sp>
            <p:nvSpPr>
              <p:cNvPr id="22" name="Content Placeholder 2">
                <a:extLst>
                  <a:ext uri="{FF2B5EF4-FFF2-40B4-BE49-F238E27FC236}">
                    <a16:creationId xmlns:a16="http://schemas.microsoft.com/office/drawing/2014/main" id="{4884738B-F6A7-3132-F752-C231F529FA3E}"/>
                  </a:ext>
                </a:extLst>
              </p:cNvPr>
              <p:cNvSpPr txBox="1">
                <a:spLocks/>
              </p:cNvSpPr>
              <p:nvPr/>
            </p:nvSpPr>
            <p:spPr>
              <a:xfrm>
                <a:off x="4744137" y="4807866"/>
                <a:ext cx="289063" cy="124245"/>
              </a:xfrm>
              <a:prstGeom prst="rect">
                <a:avLst/>
              </a:prstGeom>
              <a:solidFill>
                <a:schemeClr val="accent6"/>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chemeClr val="accent6"/>
                  </a:solidFill>
                  <a:latin typeface="+mn-lt"/>
                </a:endParaRPr>
              </a:p>
            </p:txBody>
          </p:sp>
          <p:sp>
            <p:nvSpPr>
              <p:cNvPr id="23" name="TextBox 22">
                <a:extLst>
                  <a:ext uri="{FF2B5EF4-FFF2-40B4-BE49-F238E27FC236}">
                    <a16:creationId xmlns:a16="http://schemas.microsoft.com/office/drawing/2014/main" id="{43660B5A-83F1-8C51-0048-AA74421B3CF8}"/>
                  </a:ext>
                </a:extLst>
              </p:cNvPr>
              <p:cNvSpPr txBox="1"/>
              <p:nvPr/>
            </p:nvSpPr>
            <p:spPr>
              <a:xfrm>
                <a:off x="5083269" y="4808433"/>
                <a:ext cx="581891" cy="153888"/>
              </a:xfrm>
              <a:prstGeom prst="rect">
                <a:avLst/>
              </a:prstGeom>
              <a:noFill/>
            </p:spPr>
            <p:txBody>
              <a:bodyPr wrap="none" lIns="0" tIns="0" rIns="0" bIns="0" rtlCol="0" anchor="t">
                <a:spAutoFit/>
              </a:bodyPr>
              <a:lstStyle/>
              <a:p>
                <a:pPr indent="-205740">
                  <a:spcAft>
                    <a:spcPts val="675"/>
                  </a:spcAft>
                </a:pPr>
                <a:r>
                  <a:rPr lang="en-US" sz="1000" dirty="0"/>
                  <a:t>Good code</a:t>
                </a:r>
              </a:p>
            </p:txBody>
          </p:sp>
        </p:grpSp>
        <p:grpSp>
          <p:nvGrpSpPr>
            <p:cNvPr id="16" name="Group 15">
              <a:extLst>
                <a:ext uri="{FF2B5EF4-FFF2-40B4-BE49-F238E27FC236}">
                  <a16:creationId xmlns:a16="http://schemas.microsoft.com/office/drawing/2014/main" id="{3F0FD8BE-2F33-2605-ABD2-19AB5E4D433D}"/>
                </a:ext>
              </a:extLst>
            </p:cNvPr>
            <p:cNvGrpSpPr/>
            <p:nvPr/>
          </p:nvGrpSpPr>
          <p:grpSpPr>
            <a:xfrm>
              <a:off x="5799570" y="6224618"/>
              <a:ext cx="847284" cy="154455"/>
              <a:chOff x="5639959" y="4807866"/>
              <a:chExt cx="847284" cy="154455"/>
            </a:xfrm>
          </p:grpSpPr>
          <p:sp>
            <p:nvSpPr>
              <p:cNvPr id="20" name="Content Placeholder 2">
                <a:extLst>
                  <a:ext uri="{FF2B5EF4-FFF2-40B4-BE49-F238E27FC236}">
                    <a16:creationId xmlns:a16="http://schemas.microsoft.com/office/drawing/2014/main" id="{26654C8E-A569-E34C-9721-4BF45FF974CD}"/>
                  </a:ext>
                </a:extLst>
              </p:cNvPr>
              <p:cNvSpPr txBox="1">
                <a:spLocks/>
              </p:cNvSpPr>
              <p:nvPr/>
            </p:nvSpPr>
            <p:spPr>
              <a:xfrm>
                <a:off x="5639959" y="4807866"/>
                <a:ext cx="289063" cy="124245"/>
              </a:xfrm>
              <a:prstGeom prst="rect">
                <a:avLst/>
              </a:prstGeom>
              <a:solidFill>
                <a:schemeClr val="accent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rgbClr val="000000"/>
                  </a:solidFill>
                  <a:latin typeface="+mn-lt"/>
                </a:endParaRPr>
              </a:p>
              <a:p>
                <a:pPr>
                  <a:buClr>
                    <a:srgbClr val="000000"/>
                  </a:buClr>
                </a:pPr>
                <a:endParaRPr lang="en-US" sz="1000" b="1" i="1" dirty="0">
                  <a:solidFill>
                    <a:srgbClr val="000000"/>
                  </a:solidFill>
                  <a:latin typeface="+mn-lt"/>
                </a:endParaRPr>
              </a:p>
              <a:p>
                <a:pPr>
                  <a:buClr>
                    <a:srgbClr val="000000"/>
                  </a:buClr>
                </a:pPr>
                <a:endParaRPr lang="en-US" sz="1000" dirty="0">
                  <a:solidFill>
                    <a:srgbClr val="000000"/>
                  </a:solidFill>
                  <a:latin typeface="+mn-lt"/>
                </a:endParaRPr>
              </a:p>
              <a:p>
                <a:pPr>
                  <a:buClr>
                    <a:srgbClr val="000000"/>
                  </a:buClr>
                </a:pPr>
                <a:endParaRPr lang="en-US" sz="1000" dirty="0">
                  <a:solidFill>
                    <a:srgbClr val="000000"/>
                  </a:solidFill>
                  <a:latin typeface="+mn-lt"/>
                </a:endParaRPr>
              </a:p>
            </p:txBody>
          </p:sp>
          <p:sp>
            <p:nvSpPr>
              <p:cNvPr id="21" name="TextBox 20">
                <a:extLst>
                  <a:ext uri="{FF2B5EF4-FFF2-40B4-BE49-F238E27FC236}">
                    <a16:creationId xmlns:a16="http://schemas.microsoft.com/office/drawing/2014/main" id="{799047A7-BA91-6831-5BD0-F29770AB1C8A}"/>
                  </a:ext>
                </a:extLst>
              </p:cNvPr>
              <p:cNvSpPr txBox="1"/>
              <p:nvPr/>
            </p:nvSpPr>
            <p:spPr>
              <a:xfrm>
                <a:off x="5979091" y="4808433"/>
                <a:ext cx="508152" cy="153888"/>
              </a:xfrm>
              <a:prstGeom prst="rect">
                <a:avLst/>
              </a:prstGeom>
              <a:noFill/>
            </p:spPr>
            <p:txBody>
              <a:bodyPr wrap="none" lIns="0" tIns="0" rIns="0" bIns="0" rtlCol="0" anchor="t">
                <a:spAutoFit/>
              </a:bodyPr>
              <a:lstStyle/>
              <a:p>
                <a:pPr indent="-205740">
                  <a:spcAft>
                    <a:spcPts val="675"/>
                  </a:spcAft>
                </a:pPr>
                <a:r>
                  <a:rPr lang="en-US" sz="1000" dirty="0"/>
                  <a:t>Bad code</a:t>
                </a:r>
              </a:p>
            </p:txBody>
          </p:sp>
        </p:grpSp>
        <p:grpSp>
          <p:nvGrpSpPr>
            <p:cNvPr id="17" name="Group 16">
              <a:extLst>
                <a:ext uri="{FF2B5EF4-FFF2-40B4-BE49-F238E27FC236}">
                  <a16:creationId xmlns:a16="http://schemas.microsoft.com/office/drawing/2014/main" id="{9AFD0E59-1707-525B-4C18-06992A381963}"/>
                </a:ext>
              </a:extLst>
            </p:cNvPr>
            <p:cNvGrpSpPr/>
            <p:nvPr/>
          </p:nvGrpSpPr>
          <p:grpSpPr>
            <a:xfrm>
              <a:off x="6790028" y="6224618"/>
              <a:ext cx="1331506" cy="154455"/>
              <a:chOff x="6731917" y="4807866"/>
              <a:chExt cx="1331506" cy="154455"/>
            </a:xfrm>
          </p:grpSpPr>
          <p:sp>
            <p:nvSpPr>
              <p:cNvPr id="18" name="Content Placeholder 2">
                <a:extLst>
                  <a:ext uri="{FF2B5EF4-FFF2-40B4-BE49-F238E27FC236}">
                    <a16:creationId xmlns:a16="http://schemas.microsoft.com/office/drawing/2014/main" id="{E5346181-C88D-D924-AD02-6F4801C5CDDB}"/>
                  </a:ext>
                </a:extLst>
              </p:cNvPr>
              <p:cNvSpPr txBox="1">
                <a:spLocks/>
              </p:cNvSpPr>
              <p:nvPr/>
            </p:nvSpPr>
            <p:spPr>
              <a:xfrm>
                <a:off x="6731917" y="4807866"/>
                <a:ext cx="289063" cy="124245"/>
              </a:xfrm>
              <a:prstGeom prst="rect">
                <a:avLst/>
              </a:prstGeom>
              <a:solidFill>
                <a:schemeClr val="tx1"/>
              </a:solidFill>
              <a:ln w="25400">
                <a:noFill/>
              </a:ln>
              <a:effectLst/>
            </p:spPr>
            <p:txBody>
              <a:bodyPr vert="horz" lIns="0" tIns="0" rIns="0" bIns="0" rtlCol="0">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26206" indent="0">
                  <a:buClr>
                    <a:srgbClr val="000000"/>
                  </a:buClr>
                </a:pPr>
                <a:endParaRPr lang="en-US" sz="1000" dirty="0">
                  <a:solidFill>
                    <a:srgbClr val="00B0F0"/>
                  </a:solidFill>
                  <a:latin typeface="+mn-lt"/>
                </a:endParaRPr>
              </a:p>
              <a:p>
                <a:pPr>
                  <a:buClr>
                    <a:srgbClr val="000000"/>
                  </a:buClr>
                </a:pPr>
                <a:endParaRPr lang="en-US" sz="1000" b="1" i="1" dirty="0">
                  <a:solidFill>
                    <a:srgbClr val="00B0F0"/>
                  </a:solidFill>
                  <a:latin typeface="+mn-lt"/>
                </a:endParaRPr>
              </a:p>
              <a:p>
                <a:pPr>
                  <a:buClr>
                    <a:srgbClr val="000000"/>
                  </a:buClr>
                </a:pPr>
                <a:endParaRPr lang="en-US" sz="1000" dirty="0">
                  <a:solidFill>
                    <a:srgbClr val="00B0F0"/>
                  </a:solidFill>
                  <a:latin typeface="+mn-lt"/>
                </a:endParaRPr>
              </a:p>
              <a:p>
                <a:pPr>
                  <a:buClr>
                    <a:srgbClr val="000000"/>
                  </a:buClr>
                </a:pPr>
                <a:endParaRPr lang="en-US" sz="1000" dirty="0">
                  <a:solidFill>
                    <a:srgbClr val="00B0F0"/>
                  </a:solidFill>
                  <a:latin typeface="+mn-lt"/>
                </a:endParaRPr>
              </a:p>
            </p:txBody>
          </p:sp>
          <p:sp>
            <p:nvSpPr>
              <p:cNvPr id="19" name="TextBox 18">
                <a:extLst>
                  <a:ext uri="{FF2B5EF4-FFF2-40B4-BE49-F238E27FC236}">
                    <a16:creationId xmlns:a16="http://schemas.microsoft.com/office/drawing/2014/main" id="{07BDFC3D-E947-CE40-FFEF-E3E113791771}"/>
                  </a:ext>
                </a:extLst>
              </p:cNvPr>
              <p:cNvSpPr txBox="1"/>
              <p:nvPr/>
            </p:nvSpPr>
            <p:spPr>
              <a:xfrm>
                <a:off x="7069561" y="4808433"/>
                <a:ext cx="993862" cy="153888"/>
              </a:xfrm>
              <a:prstGeom prst="rect">
                <a:avLst/>
              </a:prstGeom>
              <a:noFill/>
              <a:effectLst/>
            </p:spPr>
            <p:txBody>
              <a:bodyPr wrap="none" lIns="0" tIns="0" rIns="0" bIns="0" rtlCol="0" anchor="t">
                <a:spAutoFit/>
              </a:bodyPr>
              <a:lstStyle/>
              <a:p>
                <a:pPr indent="-205740">
                  <a:spcAft>
                    <a:spcPts val="675"/>
                  </a:spcAft>
                </a:pPr>
                <a:r>
                  <a:rPr lang="en-US" sz="1000" dirty="0"/>
                  <a:t>User defined input</a:t>
                </a:r>
              </a:p>
            </p:txBody>
          </p:sp>
        </p:grpSp>
      </p:grpSp>
      <p:sp>
        <p:nvSpPr>
          <p:cNvPr id="27" name="Rectangle 26" descr="Barcode">
            <a:extLst>
              <a:ext uri="{FF2B5EF4-FFF2-40B4-BE49-F238E27FC236}">
                <a16:creationId xmlns:a16="http://schemas.microsoft.com/office/drawing/2014/main" id="{C6048106-3437-60EA-4E75-B333E7994449}"/>
              </a:ext>
            </a:extLst>
          </p:cNvPr>
          <p:cNvSpPr/>
          <p:nvPr userDrawn="1"/>
        </p:nvSpPr>
        <p:spPr>
          <a:xfrm>
            <a:off x="806158" y="255270"/>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085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1000"/>
                                        <p:tgtEl>
                                          <p:spTgt spid="9">
                                            <p:txEl>
                                              <p:pRg st="0" end="0"/>
                                            </p:txEl>
                                          </p:spTgt>
                                        </p:tgtEl>
                                      </p:cBhvr>
                                    </p:animEffect>
                                    <p:anim calcmode="lin" valueType="num">
                                      <p:cBhvr>
                                        <p:cTn id="1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0" end="0"/>
                                            </p:txEl>
                                          </p:spTgt>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1000"/>
                                        <p:tgtEl>
                                          <p:spTgt spid="9">
                                            <p:txEl>
                                              <p:pRg st="1" end="1"/>
                                            </p:txEl>
                                          </p:spTgt>
                                        </p:tgtEl>
                                      </p:cBhvr>
                                    </p:animEffect>
                                    <p:anim calcmode="lin" valueType="num">
                                      <p:cBhvr>
                                        <p:cTn id="2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9">
                                            <p:txEl>
                                              <p:pRg st="2" end="2"/>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9">
                                            <p:txEl>
                                              <p:pRg st="2" end="2"/>
                                            </p:txEl>
                                          </p:spTgt>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1000"/>
                                        <p:tgtEl>
                                          <p:spTgt spid="9">
                                            <p:txEl>
                                              <p:pRg st="3" end="3"/>
                                            </p:txEl>
                                          </p:spTgt>
                                        </p:tgtEl>
                                      </p:cBhvr>
                                    </p:animEffect>
                                    <p:anim calcmode="lin" valueType="num">
                                      <p:cBhvr>
                                        <p:cTn id="3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9">
                                            <p:txEl>
                                              <p:pRg st="3" end="3"/>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9">
                                            <p:txEl>
                                              <p:pRg st="3" end="3"/>
                                            </p:txEl>
                                          </p:spTgt>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1000"/>
                                        <p:tgtEl>
                                          <p:spTgt spid="9">
                                            <p:txEl>
                                              <p:pRg st="4" end="4"/>
                                            </p:txEl>
                                          </p:spTgt>
                                        </p:tgtEl>
                                      </p:cBhvr>
                                    </p:animEffect>
                                    <p:anim calcmode="lin" valueType="num">
                                      <p:cBhvr>
                                        <p:cTn id="41"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2" dur="900" decel="100000" fill="hold"/>
                                        <p:tgtEl>
                                          <p:spTgt spid="9">
                                            <p:txEl>
                                              <p:pRg st="4" end="4"/>
                                            </p:txEl>
                                          </p:spTgt>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uiExpand="1" build="p">
        <p:tmplLst>
          <p:tmpl lvl="1">
            <p:tnLst>
              <p:par>
                <p:cTn presetID="37"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3">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4">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5">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2981258" y="0"/>
            <a:ext cx="6149655" cy="640080"/>
          </a:xfrm>
        </p:spPr>
        <p:txBody>
          <a:bodyPr anchor="b">
            <a:noAutofit/>
          </a:bodyPr>
          <a:lstStyle>
            <a:lvl1pPr marL="0" indent="0">
              <a:lnSpc>
                <a:spcPct val="100000"/>
              </a:lnSpc>
              <a:spcBef>
                <a:spcPts val="0"/>
              </a:spcBef>
              <a:buNone/>
              <a:defRPr sz="1400" b="0" i="0" cap="all" baseline="0">
                <a:solidFill>
                  <a:schemeClr val="tx1"/>
                </a:solidFill>
                <a:latin typeface="+mj-lt"/>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 Placeholder 8">
            <a:extLst>
              <a:ext uri="{FF2B5EF4-FFF2-40B4-BE49-F238E27FC236}">
                <a16:creationId xmlns:a16="http://schemas.microsoft.com/office/drawing/2014/main" id="{6493341F-741C-9C6C-A289-1C175427B1A9}"/>
              </a:ext>
            </a:extLst>
          </p:cNvPr>
          <p:cNvSpPr>
            <a:spLocks noGrp="1"/>
          </p:cNvSpPr>
          <p:nvPr>
            <p:ph type="body" sz="quarter" idx="13"/>
          </p:nvPr>
        </p:nvSpPr>
        <p:spPr>
          <a:xfrm>
            <a:off x="838200" y="1371600"/>
            <a:ext cx="8292713" cy="4572000"/>
          </a:xfrm>
        </p:spPr>
        <p:txBody>
          <a:bodyPr anchor="ctr"/>
          <a:lstStyle>
            <a:lvl1pPr marL="0" indent="0">
              <a:spcBef>
                <a:spcPts val="3000"/>
              </a:spcBef>
              <a:buNone/>
              <a:defRPr sz="2400" b="0">
                <a:solidFill>
                  <a:schemeClr val="tx1"/>
                </a:solidFill>
                <a:latin typeface="+mn-lt"/>
              </a:defRPr>
            </a:lvl1pPr>
            <a:lvl2pPr marL="0" indent="0">
              <a:lnSpc>
                <a:spcPct val="100000"/>
              </a:lnSpc>
              <a:spcBef>
                <a:spcPts val="0"/>
              </a:spcBef>
              <a:buNone/>
              <a:defRPr sz="1800" b="0" i="0">
                <a:solidFill>
                  <a:schemeClr val="tx1"/>
                </a:solidFill>
                <a:latin typeface="+mn-lt"/>
              </a:defRPr>
            </a:lvl2pPr>
            <a:lvl3pPr marL="0" indent="0">
              <a:lnSpc>
                <a:spcPct val="100000"/>
              </a:lnSpc>
              <a:spcBef>
                <a:spcPts val="0"/>
              </a:spcBef>
              <a:buNone/>
              <a:defRPr b="0" i="0">
                <a:solidFill>
                  <a:schemeClr val="tx2"/>
                </a:solidFill>
                <a:latin typeface="Courier" pitchFamily="2" charset="0"/>
              </a:defRPr>
            </a:lvl3pPr>
            <a:lvl4pPr marL="914400">
              <a:lnSpc>
                <a:spcPct val="100000"/>
              </a:lnSpc>
              <a:spcBef>
                <a:spcPts val="0"/>
              </a:spcBef>
              <a:defRPr b="0" i="0">
                <a:solidFill>
                  <a:schemeClr val="tx2"/>
                </a:solidFill>
                <a:latin typeface="Courier" pitchFamily="2" charset="0"/>
              </a:defRPr>
            </a:lvl4pPr>
            <a:lvl5pPr marL="1828800">
              <a:lnSpc>
                <a:spcPct val="100000"/>
              </a:lnSpc>
              <a:spcBef>
                <a:spcPts val="0"/>
              </a:spcBef>
              <a:defRPr b="0" i="0">
                <a:solidFill>
                  <a:schemeClr val="tx2"/>
                </a:solidFill>
                <a:latin typeface="Courier"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6AECC663-AC18-F296-7F94-9A170EC925D0}"/>
              </a:ext>
            </a:extLst>
          </p:cNvPr>
          <p:cNvSpPr txBox="1"/>
          <p:nvPr userDrawn="1"/>
        </p:nvSpPr>
        <p:spPr>
          <a:xfrm>
            <a:off x="1371600" y="0"/>
            <a:ext cx="1609658"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CHALLENGES</a:t>
            </a:r>
          </a:p>
        </p:txBody>
      </p:sp>
      <p:sp>
        <p:nvSpPr>
          <p:cNvPr id="3" name="Rectangle 2" descr="Warning">
            <a:extLst>
              <a:ext uri="{FF2B5EF4-FFF2-40B4-BE49-F238E27FC236}">
                <a16:creationId xmlns:a16="http://schemas.microsoft.com/office/drawing/2014/main" id="{4E7E3301-5287-FA7A-59FB-0361532629B7}"/>
              </a:ext>
            </a:extLst>
          </p:cNvPr>
          <p:cNvSpPr/>
          <p:nvPr userDrawn="1"/>
        </p:nvSpPr>
        <p:spPr>
          <a:xfrm>
            <a:off x="838199" y="275997"/>
            <a:ext cx="453571" cy="45357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8695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st Protection Strategies">
    <p:spTree>
      <p:nvGrpSpPr>
        <p:cNvPr id="1" name=""/>
        <p:cNvGrpSpPr/>
        <p:nvPr/>
      </p:nvGrpSpPr>
      <p:grpSpPr>
        <a:xfrm>
          <a:off x="0" y="0"/>
          <a:ext cx="0" cy="0"/>
          <a:chOff x="0" y="0"/>
          <a:chExt cx="0" cy="0"/>
        </a:xfrm>
      </p:grpSpPr>
      <p:sp>
        <p:nvSpPr>
          <p:cNvPr id="2" name="Title 1"/>
          <p:cNvSpPr>
            <a:spLocks noGrp="1"/>
          </p:cNvSpPr>
          <p:nvPr>
            <p:ph type="title"/>
          </p:nvPr>
        </p:nvSpPr>
        <p:spPr>
          <a:xfrm>
            <a:off x="841248" y="842396"/>
            <a:ext cx="10454640" cy="1004888"/>
          </a:xfrm>
        </p:spPr>
        <p:txBody>
          <a:bodyPr>
            <a:noAutofit/>
          </a:bodyPr>
          <a:lstStyle>
            <a:lvl1pPr>
              <a:defRPr>
                <a:solidFill>
                  <a:schemeClr val="accent1"/>
                </a:solidFill>
              </a:defRPr>
            </a:lvl1pPr>
          </a:lstStyle>
          <a:p>
            <a:endParaRPr lang="en-US" dirty="0"/>
          </a:p>
        </p:txBody>
      </p:sp>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4800600" y="0"/>
            <a:ext cx="6400800" cy="640080"/>
          </a:xfrm>
        </p:spPr>
        <p:txBody>
          <a:bodyPr anchor="b">
            <a:noAutofit/>
          </a:bodyPr>
          <a:lstStyle>
            <a:lvl1pPr marL="0" indent="0">
              <a:lnSpc>
                <a:spcPct val="100000"/>
              </a:lnSpc>
              <a:spcBef>
                <a:spcPts val="0"/>
              </a:spcBef>
              <a:buNone/>
              <a:defRPr sz="1400" b="0" i="0" cap="all" baseline="0">
                <a:solidFill>
                  <a:schemeClr val="tx1"/>
                </a:solidFill>
                <a:latin typeface="+mj-lt"/>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 Placeholder 8">
            <a:extLst>
              <a:ext uri="{FF2B5EF4-FFF2-40B4-BE49-F238E27FC236}">
                <a16:creationId xmlns:a16="http://schemas.microsoft.com/office/drawing/2014/main" id="{6493341F-741C-9C6C-A289-1C175427B1A9}"/>
              </a:ext>
            </a:extLst>
          </p:cNvPr>
          <p:cNvSpPr>
            <a:spLocks noGrp="1"/>
          </p:cNvSpPr>
          <p:nvPr>
            <p:ph type="body" sz="quarter" idx="13"/>
          </p:nvPr>
        </p:nvSpPr>
        <p:spPr>
          <a:xfrm>
            <a:off x="838201" y="1910330"/>
            <a:ext cx="8292712" cy="4261870"/>
          </a:xfrm>
        </p:spPr>
        <p:txBody>
          <a:bodyPr anchor="t"/>
          <a:lstStyle>
            <a:lvl1pPr marL="228600" indent="-228600">
              <a:spcBef>
                <a:spcPts val="2000"/>
              </a:spcBef>
              <a:buNone/>
              <a:defRPr sz="2400" b="0">
                <a:solidFill>
                  <a:schemeClr val="tx1"/>
                </a:solidFill>
                <a:latin typeface="+mn-lt"/>
              </a:defRPr>
            </a:lvl1pPr>
            <a:lvl2pPr marL="0" indent="0">
              <a:lnSpc>
                <a:spcPct val="100000"/>
              </a:lnSpc>
              <a:spcBef>
                <a:spcPts val="0"/>
              </a:spcBef>
              <a:buNone/>
              <a:defRPr sz="1800" b="0" i="0">
                <a:solidFill>
                  <a:schemeClr val="tx1"/>
                </a:solidFill>
                <a:latin typeface="+mn-lt"/>
              </a:defRPr>
            </a:lvl2pPr>
            <a:lvl3pPr marL="0" indent="0">
              <a:lnSpc>
                <a:spcPct val="100000"/>
              </a:lnSpc>
              <a:spcBef>
                <a:spcPts val="0"/>
              </a:spcBef>
              <a:buNone/>
              <a:defRPr b="0" i="0">
                <a:solidFill>
                  <a:schemeClr val="tx2"/>
                </a:solidFill>
                <a:latin typeface="Courier" pitchFamily="2" charset="0"/>
              </a:defRPr>
            </a:lvl3pPr>
            <a:lvl4pPr marL="914400">
              <a:lnSpc>
                <a:spcPct val="100000"/>
              </a:lnSpc>
              <a:spcBef>
                <a:spcPts val="0"/>
              </a:spcBef>
              <a:defRPr b="0" i="0">
                <a:solidFill>
                  <a:schemeClr val="tx2"/>
                </a:solidFill>
                <a:latin typeface="Courier" pitchFamily="2" charset="0"/>
              </a:defRPr>
            </a:lvl4pPr>
            <a:lvl5pPr marL="1828800">
              <a:lnSpc>
                <a:spcPct val="100000"/>
              </a:lnSpc>
              <a:spcBef>
                <a:spcPts val="0"/>
              </a:spcBef>
              <a:defRPr b="0" i="0">
                <a:solidFill>
                  <a:schemeClr val="tx2"/>
                </a:solidFill>
                <a:latin typeface="Courier"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6AECC663-AC18-F296-7F94-9A170EC925D0}"/>
              </a:ext>
            </a:extLst>
          </p:cNvPr>
          <p:cNvSpPr txBox="1"/>
          <p:nvPr userDrawn="1"/>
        </p:nvSpPr>
        <p:spPr>
          <a:xfrm>
            <a:off x="1280160" y="0"/>
            <a:ext cx="3529409"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BEST PROTECTION STRATEGIES</a:t>
            </a:r>
          </a:p>
        </p:txBody>
      </p:sp>
      <p:sp>
        <p:nvSpPr>
          <p:cNvPr id="5" name="Rectangle 4" descr="Lock">
            <a:extLst>
              <a:ext uri="{FF2B5EF4-FFF2-40B4-BE49-F238E27FC236}">
                <a16:creationId xmlns:a16="http://schemas.microsoft.com/office/drawing/2014/main" id="{52B6D487-7D34-9EF0-1D2B-6DC4ED789524}"/>
              </a:ext>
            </a:extLst>
          </p:cNvPr>
          <p:cNvSpPr/>
          <p:nvPr userDrawn="1"/>
        </p:nvSpPr>
        <p:spPr>
          <a:xfrm>
            <a:off x="763871" y="212498"/>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53250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1000"/>
                                        <p:tgtEl>
                                          <p:spTgt spid="9">
                                            <p:txEl>
                                              <p:pRg st="0" end="0"/>
                                            </p:txEl>
                                          </p:spTgt>
                                        </p:tgtEl>
                                      </p:cBhvr>
                                    </p:animEffect>
                                    <p:anim calcmode="lin" valueType="num">
                                      <p:cBhvr>
                                        <p:cTn id="1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0" end="0"/>
                                            </p:txEl>
                                          </p:spTgt>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1000"/>
                                        <p:tgtEl>
                                          <p:spTgt spid="9">
                                            <p:txEl>
                                              <p:pRg st="1" end="1"/>
                                            </p:txEl>
                                          </p:spTgt>
                                        </p:tgtEl>
                                      </p:cBhvr>
                                    </p:animEffect>
                                    <p:anim calcmode="lin" valueType="num">
                                      <p:cBhvr>
                                        <p:cTn id="2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9">
                                            <p:txEl>
                                              <p:pRg st="2" end="2"/>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9">
                                            <p:txEl>
                                              <p:pRg st="2" end="2"/>
                                            </p:txEl>
                                          </p:spTgt>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1000"/>
                                        <p:tgtEl>
                                          <p:spTgt spid="9">
                                            <p:txEl>
                                              <p:pRg st="3" end="3"/>
                                            </p:txEl>
                                          </p:spTgt>
                                        </p:tgtEl>
                                      </p:cBhvr>
                                    </p:animEffect>
                                    <p:anim calcmode="lin" valueType="num">
                                      <p:cBhvr>
                                        <p:cTn id="3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9">
                                            <p:txEl>
                                              <p:pRg st="3" end="3"/>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9">
                                            <p:txEl>
                                              <p:pRg st="3" end="3"/>
                                            </p:txEl>
                                          </p:spTgt>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1000"/>
                                        <p:tgtEl>
                                          <p:spTgt spid="9">
                                            <p:txEl>
                                              <p:pRg st="4" end="4"/>
                                            </p:txEl>
                                          </p:spTgt>
                                        </p:tgtEl>
                                      </p:cBhvr>
                                    </p:animEffect>
                                    <p:anim calcmode="lin" valueType="num">
                                      <p:cBhvr>
                                        <p:cTn id="41"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2" dur="900" decel="100000" fill="hold"/>
                                        <p:tgtEl>
                                          <p:spTgt spid="9">
                                            <p:txEl>
                                              <p:pRg st="4" end="4"/>
                                            </p:txEl>
                                          </p:spTgt>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37"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3">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4">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5">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est Protection Strategies OTHER">
    <p:spTree>
      <p:nvGrpSpPr>
        <p:cNvPr id="1" name=""/>
        <p:cNvGrpSpPr/>
        <p:nvPr/>
      </p:nvGrpSpPr>
      <p:grpSpPr>
        <a:xfrm>
          <a:off x="0" y="0"/>
          <a:ext cx="0" cy="0"/>
          <a:chOff x="0" y="0"/>
          <a:chExt cx="0" cy="0"/>
        </a:xfrm>
      </p:grpSpPr>
      <p:sp>
        <p:nvSpPr>
          <p:cNvPr id="2" name="Title 1"/>
          <p:cNvSpPr>
            <a:spLocks noGrp="1"/>
          </p:cNvSpPr>
          <p:nvPr>
            <p:ph type="title"/>
          </p:nvPr>
        </p:nvSpPr>
        <p:spPr>
          <a:xfrm>
            <a:off x="841248" y="841248"/>
            <a:ext cx="10454640" cy="1004888"/>
          </a:xfrm>
        </p:spPr>
        <p:txBody>
          <a:bodyPr>
            <a:noAutofit/>
          </a:bodyPr>
          <a:lstStyle>
            <a:lvl1pPr>
              <a:defRPr>
                <a:solidFill>
                  <a:schemeClr val="accent1"/>
                </a:solidFill>
              </a:defRPr>
            </a:lvl1pPr>
          </a:lstStyle>
          <a:p>
            <a:endParaRPr lang="en-US" dirty="0"/>
          </a:p>
        </p:txBody>
      </p:sp>
      <p:sp>
        <p:nvSpPr>
          <p:cNvPr id="6" name="Content Placeholder 2">
            <a:extLst>
              <a:ext uri="{FF2B5EF4-FFF2-40B4-BE49-F238E27FC236}">
                <a16:creationId xmlns:a16="http://schemas.microsoft.com/office/drawing/2014/main" id="{24E05502-4ECB-E484-4A24-2E84DFA2EAAD}"/>
              </a:ext>
            </a:extLst>
          </p:cNvPr>
          <p:cNvSpPr>
            <a:spLocks noGrp="1"/>
          </p:cNvSpPr>
          <p:nvPr>
            <p:ph idx="11" hasCustomPrompt="1"/>
          </p:nvPr>
        </p:nvSpPr>
        <p:spPr>
          <a:xfrm>
            <a:off x="4800599" y="0"/>
            <a:ext cx="6400800" cy="640080"/>
          </a:xfrm>
        </p:spPr>
        <p:txBody>
          <a:bodyPr anchor="b">
            <a:noAutofit/>
          </a:bodyPr>
          <a:lstStyle>
            <a:lvl1pPr marL="0" indent="0">
              <a:lnSpc>
                <a:spcPct val="100000"/>
              </a:lnSpc>
              <a:spcBef>
                <a:spcPts val="0"/>
              </a:spcBef>
              <a:buNone/>
              <a:defRPr sz="1400" b="0" i="0" cap="all" baseline="0">
                <a:solidFill>
                  <a:schemeClr val="tx1"/>
                </a:solidFill>
                <a:latin typeface="+mj-lt"/>
              </a:defRPr>
            </a:lvl1pPr>
          </a:lstStyle>
          <a:p>
            <a:pPr lvl="0"/>
            <a:r>
              <a:rPr lang="en-US" dirty="0"/>
              <a:t>CLICK TO EDIT MASTER TEXT STYLES</a:t>
            </a:r>
          </a:p>
        </p:txBody>
      </p:sp>
      <p:sp>
        <p:nvSpPr>
          <p:cNvPr id="8" name="Shape">
            <a:extLst>
              <a:ext uri="{FF2B5EF4-FFF2-40B4-BE49-F238E27FC236}">
                <a16:creationId xmlns:a16="http://schemas.microsoft.com/office/drawing/2014/main" id="{C564540A-6240-6D56-C89A-B2B7C07ABFF2}"/>
              </a:ext>
            </a:extLst>
          </p:cNvPr>
          <p:cNvSpPr/>
          <p:nvPr userDrawn="1"/>
        </p:nvSpPr>
        <p:spPr>
          <a:xfrm>
            <a:off x="9130913" y="2949"/>
            <a:ext cx="14481757" cy="8036151"/>
          </a:xfrm>
          <a:custGeom>
            <a:avLst/>
            <a:gdLst/>
            <a:ahLst/>
            <a:cxnLst>
              <a:cxn ang="0">
                <a:pos x="wd2" y="hd2"/>
              </a:cxn>
              <a:cxn ang="5400000">
                <a:pos x="wd2" y="hd2"/>
              </a:cxn>
              <a:cxn ang="10800000">
                <a:pos x="wd2" y="hd2"/>
              </a:cxn>
              <a:cxn ang="16200000">
                <a:pos x="wd2" y="hd2"/>
              </a:cxn>
            </a:cxnLst>
            <a:rect l="0" t="0" r="r" b="b"/>
            <a:pathLst>
              <a:path w="21600" h="21600" extrusionOk="0">
                <a:moveTo>
                  <a:pt x="11993" y="0"/>
                </a:moveTo>
                <a:lnTo>
                  <a:pt x="10802" y="4755"/>
                </a:lnTo>
                <a:lnTo>
                  <a:pt x="9607" y="0"/>
                </a:lnTo>
                <a:lnTo>
                  <a:pt x="0" y="0"/>
                </a:lnTo>
                <a:lnTo>
                  <a:pt x="1759" y="7015"/>
                </a:lnTo>
                <a:lnTo>
                  <a:pt x="3265" y="7015"/>
                </a:lnTo>
                <a:lnTo>
                  <a:pt x="2383" y="9613"/>
                </a:lnTo>
                <a:lnTo>
                  <a:pt x="4583" y="18438"/>
                </a:lnTo>
                <a:lnTo>
                  <a:pt x="7223" y="8260"/>
                </a:lnTo>
                <a:lnTo>
                  <a:pt x="10802" y="21600"/>
                </a:lnTo>
                <a:lnTo>
                  <a:pt x="14377" y="8260"/>
                </a:lnTo>
                <a:lnTo>
                  <a:pt x="17017" y="18438"/>
                </a:lnTo>
                <a:lnTo>
                  <a:pt x="19213" y="9613"/>
                </a:lnTo>
                <a:lnTo>
                  <a:pt x="18335" y="7015"/>
                </a:lnTo>
                <a:lnTo>
                  <a:pt x="19841" y="7015"/>
                </a:lnTo>
                <a:lnTo>
                  <a:pt x="21600" y="0"/>
                </a:lnTo>
                <a:lnTo>
                  <a:pt x="11993" y="0"/>
                </a:lnTo>
              </a:path>
            </a:pathLst>
          </a:custGeom>
          <a:solidFill>
            <a:schemeClr val="accent1"/>
          </a:solidFill>
          <a:ln w="12700">
            <a:miter lim="400000"/>
          </a:ln>
        </p:spPr>
        <p:txBody>
          <a:bodyPr lIns="45719" rIns="45719" anchor="ctr"/>
          <a:lstStyle/>
          <a:p>
            <a:pPr algn="ctr" defTabSz="825500">
              <a:spcBef>
                <a:spcPts val="1800"/>
              </a:spcBef>
              <a:defRPr sz="3800"/>
            </a:pPr>
            <a:endParaRPr dirty="0"/>
          </a:p>
        </p:txBody>
      </p:sp>
      <p:sp>
        <p:nvSpPr>
          <p:cNvPr id="9" name="Text Placeholder 8">
            <a:extLst>
              <a:ext uri="{FF2B5EF4-FFF2-40B4-BE49-F238E27FC236}">
                <a16:creationId xmlns:a16="http://schemas.microsoft.com/office/drawing/2014/main" id="{6493341F-741C-9C6C-A289-1C175427B1A9}"/>
              </a:ext>
            </a:extLst>
          </p:cNvPr>
          <p:cNvSpPr>
            <a:spLocks noGrp="1"/>
          </p:cNvSpPr>
          <p:nvPr>
            <p:ph type="body" sz="quarter" idx="13"/>
          </p:nvPr>
        </p:nvSpPr>
        <p:spPr>
          <a:xfrm>
            <a:off x="838201" y="1910330"/>
            <a:ext cx="8292712" cy="4261870"/>
          </a:xfrm>
        </p:spPr>
        <p:txBody>
          <a:bodyPr anchor="t"/>
          <a:lstStyle>
            <a:lvl1pPr marL="0" indent="0">
              <a:spcBef>
                <a:spcPts val="2000"/>
              </a:spcBef>
              <a:buNone/>
              <a:defRPr sz="2400" b="0">
                <a:solidFill>
                  <a:schemeClr val="tx1"/>
                </a:solidFill>
                <a:latin typeface="+mn-lt"/>
              </a:defRPr>
            </a:lvl1pPr>
            <a:lvl2pPr marL="228600" indent="-228600">
              <a:lnSpc>
                <a:spcPct val="100000"/>
              </a:lnSpc>
              <a:spcBef>
                <a:spcPts val="500"/>
              </a:spcBef>
              <a:spcAft>
                <a:spcPts val="500"/>
              </a:spcAft>
              <a:buFont typeface="Wingdings" pitchFamily="2" charset="2"/>
              <a:buChar char="§"/>
              <a:defRPr sz="1800" b="0" i="0">
                <a:solidFill>
                  <a:schemeClr val="tx1"/>
                </a:solidFill>
                <a:latin typeface="+mn-lt"/>
              </a:defRPr>
            </a:lvl2pPr>
            <a:lvl3pPr marL="0" indent="0">
              <a:lnSpc>
                <a:spcPct val="100000"/>
              </a:lnSpc>
              <a:spcBef>
                <a:spcPts val="0"/>
              </a:spcBef>
              <a:buNone/>
              <a:defRPr b="0" i="0">
                <a:solidFill>
                  <a:schemeClr val="tx2"/>
                </a:solidFill>
                <a:latin typeface="Courier" pitchFamily="2" charset="0"/>
              </a:defRPr>
            </a:lvl3pPr>
            <a:lvl4pPr marL="914400">
              <a:lnSpc>
                <a:spcPct val="100000"/>
              </a:lnSpc>
              <a:spcBef>
                <a:spcPts val="0"/>
              </a:spcBef>
              <a:defRPr b="0" i="0">
                <a:solidFill>
                  <a:schemeClr val="tx2"/>
                </a:solidFill>
                <a:latin typeface="Courier" pitchFamily="2" charset="0"/>
              </a:defRPr>
            </a:lvl4pPr>
            <a:lvl5pPr marL="1828800">
              <a:lnSpc>
                <a:spcPct val="100000"/>
              </a:lnSpc>
              <a:spcBef>
                <a:spcPts val="0"/>
              </a:spcBef>
              <a:defRPr b="0" i="0">
                <a:solidFill>
                  <a:schemeClr val="tx2"/>
                </a:solidFill>
                <a:latin typeface="Courier" pitchFamily="2" charset="0"/>
              </a:defRPr>
            </a:lvl5pPr>
          </a:lstStyle>
          <a:p>
            <a:pPr lvl="0"/>
            <a:r>
              <a:rPr lang="en-US" dirty="0"/>
              <a:t>Click to edit Master text styles</a:t>
            </a:r>
          </a:p>
          <a:p>
            <a:pPr lvl="1"/>
            <a:r>
              <a:rPr lang="en-US" dirty="0"/>
              <a:t>Second level</a:t>
            </a:r>
          </a:p>
        </p:txBody>
      </p:sp>
      <p:sp>
        <p:nvSpPr>
          <p:cNvPr id="12" name="TextBox 11">
            <a:extLst>
              <a:ext uri="{FF2B5EF4-FFF2-40B4-BE49-F238E27FC236}">
                <a16:creationId xmlns:a16="http://schemas.microsoft.com/office/drawing/2014/main" id="{6AECC663-AC18-F296-7F94-9A170EC925D0}"/>
              </a:ext>
            </a:extLst>
          </p:cNvPr>
          <p:cNvSpPr txBox="1"/>
          <p:nvPr userDrawn="1"/>
        </p:nvSpPr>
        <p:spPr>
          <a:xfrm>
            <a:off x="1280160" y="0"/>
            <a:ext cx="3562066" cy="667512"/>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1"/>
                </a:solidFill>
                <a:latin typeface="+mj-lt"/>
              </a:rPr>
              <a:t>BEST PROTECTION STRATEGIES</a:t>
            </a:r>
          </a:p>
        </p:txBody>
      </p:sp>
      <p:sp>
        <p:nvSpPr>
          <p:cNvPr id="5" name="Rectangle 4" descr="Lock">
            <a:extLst>
              <a:ext uri="{FF2B5EF4-FFF2-40B4-BE49-F238E27FC236}">
                <a16:creationId xmlns:a16="http://schemas.microsoft.com/office/drawing/2014/main" id="{52B6D487-7D34-9EF0-1D2B-6DC4ED789524}"/>
              </a:ext>
            </a:extLst>
          </p:cNvPr>
          <p:cNvSpPr/>
          <p:nvPr userDrawn="1"/>
        </p:nvSpPr>
        <p:spPr>
          <a:xfrm>
            <a:off x="763871" y="212498"/>
            <a:ext cx="507320" cy="5073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8473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1000"/>
                                        <p:tgtEl>
                                          <p:spTgt spid="9">
                                            <p:txEl>
                                              <p:pRg st="0" end="0"/>
                                            </p:txEl>
                                          </p:spTgt>
                                        </p:tgtEl>
                                      </p:cBhvr>
                                    </p:animEffect>
                                    <p:anim calcmode="lin" valueType="num">
                                      <p:cBhvr>
                                        <p:cTn id="1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0" end="0"/>
                                            </p:txEl>
                                          </p:spTgt>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1000"/>
                                        <p:tgtEl>
                                          <p:spTgt spid="9">
                                            <p:txEl>
                                              <p:pRg st="1" end="1"/>
                                            </p:txEl>
                                          </p:spTgt>
                                        </p:tgtEl>
                                      </p:cBhvr>
                                    </p:animEffect>
                                    <p:anim calcmode="lin" valueType="num">
                                      <p:cBhvr>
                                        <p:cTn id="2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37"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3">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4">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 lvl="5">
            <p:tnLst>
              <p:par>
                <p:cTn presetID="37"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900" decel="100000" fill="hold"/>
                        <p:tgtEl>
                          <p:spTgt spid="9"/>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12717"/>
            <a:ext cx="10607040" cy="100584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822959" y="1825625"/>
            <a:ext cx="1060704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7138403"/>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21C4DA0B-153B-AE40-8636-A35ADF68D939}" type="datetimeFigureOut">
              <a:rPr lang="en-US" smtClean="0"/>
              <a:t>8/24/24</a:t>
            </a:fld>
            <a:endParaRPr lang="en-US" dirty="0"/>
          </a:p>
        </p:txBody>
      </p:sp>
      <p:sp>
        <p:nvSpPr>
          <p:cNvPr id="5" name="Footer Placeholder 4"/>
          <p:cNvSpPr>
            <a:spLocks noGrp="1"/>
          </p:cNvSpPr>
          <p:nvPr>
            <p:ph type="ftr" sz="quarter" idx="3"/>
          </p:nvPr>
        </p:nvSpPr>
        <p:spPr>
          <a:xfrm>
            <a:off x="4038600" y="7138403"/>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7138403"/>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3EF34D4E-0C36-8E44-A547-CF84AA63F1D5}" type="slidenum">
              <a:rPr lang="en-US" smtClean="0"/>
              <a:t>‹#›</a:t>
            </a:fld>
            <a:endParaRPr lang="en-US" dirty="0"/>
          </a:p>
        </p:txBody>
      </p:sp>
      <p:sp>
        <p:nvSpPr>
          <p:cNvPr id="7" name="TextBox 6"/>
          <p:cNvSpPr txBox="1"/>
          <p:nvPr userDrawn="1"/>
        </p:nvSpPr>
        <p:spPr>
          <a:xfrm>
            <a:off x="838200" y="6492240"/>
            <a:ext cx="10607040" cy="153888"/>
          </a:xfrm>
          <a:prstGeom prst="rect">
            <a:avLst/>
          </a:prstGeom>
          <a:noFill/>
        </p:spPr>
        <p:txBody>
          <a:bodyPr wrap="square" lIns="0" tIns="0" rIns="0" bIns="0" rtlCol="0">
            <a:spAutoFit/>
          </a:bodyPr>
          <a:lstStyle/>
          <a:p>
            <a:pPr algn="r"/>
            <a:r>
              <a:rPr lang="en-US" sz="1000" dirty="0">
                <a:solidFill>
                  <a:schemeClr val="tx2">
                    <a:lumMod val="40000"/>
                    <a:lumOff val="60000"/>
                  </a:schemeClr>
                </a:solidFill>
              </a:rPr>
              <a:t>©</a:t>
            </a:r>
            <a:r>
              <a:rPr lang="en-US" sz="1000" baseline="0" dirty="0">
                <a:solidFill>
                  <a:schemeClr val="tx2">
                    <a:lumMod val="40000"/>
                    <a:lumOff val="60000"/>
                  </a:schemeClr>
                </a:solidFill>
              </a:rPr>
              <a:t> 2023 MANICODE SECURE CODING EDUCATION     </a:t>
            </a:r>
            <a:fld id="{D1FFAE24-A257-3943-82BF-5F6A9CD76BB2}" type="slidenum">
              <a:rPr lang="en-US" sz="1000" baseline="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37815995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651" r:id="rId34"/>
    <p:sldLayoutId id="2147483656" r:id="rId35"/>
    <p:sldLayoutId id="2147483665" r:id="rId36"/>
    <p:sldLayoutId id="2147483666" r:id="rId37"/>
    <p:sldLayoutId id="214748366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1" kern="1200"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chemeClr val="accent1"/>
        </a:buClr>
        <a:buFont typeface="Wingdings" charset="2"/>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5" pos="528">
          <p15:clr>
            <a:srgbClr val="F26B43"/>
          </p15:clr>
        </p15:guide>
        <p15:guide id="6" pos="7152">
          <p15:clr>
            <a:srgbClr val="F26B43"/>
          </p15:clr>
        </p15:guide>
        <p15:guide id="7" orient="horz" pos="3888">
          <p15:clr>
            <a:srgbClr val="F26B43"/>
          </p15:clr>
        </p15:guide>
        <p15:guide id="8" orient="horz" pos="4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39.svg"/></Relationships>
</file>

<file path=ppt/slides/_rels/slide1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546230"/>
            <a:ext cx="10515600" cy="965200"/>
          </a:xfrm>
        </p:spPr>
        <p:txBody>
          <a:bodyPr/>
          <a:lstStyle/>
          <a:p>
            <a:r>
              <a:rPr lang="en-US" dirty="0"/>
              <a:t>Introduction to Artificial Intelligence</a:t>
            </a:r>
            <a:br>
              <a:rPr lang="en-US" dirty="0"/>
            </a:br>
            <a:r>
              <a:rPr lang="en-US" dirty="0"/>
              <a:t>Code Creation</a:t>
            </a:r>
          </a:p>
        </p:txBody>
      </p:sp>
    </p:spTree>
    <p:extLst>
      <p:ext uri="{BB962C8B-B14F-4D97-AF65-F5344CB8AC3E}">
        <p14:creationId xmlns:p14="http://schemas.microsoft.com/office/powerpoint/2010/main" val="214283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8FD7A-BB25-CA67-F310-B02D9DB6F67C}"/>
              </a:ext>
            </a:extLst>
          </p:cNvPr>
          <p:cNvSpPr>
            <a:spLocks noGrp="1"/>
          </p:cNvSpPr>
          <p:nvPr>
            <p:ph type="title"/>
          </p:nvPr>
        </p:nvSpPr>
        <p:spPr>
          <a:xfrm>
            <a:off x="1171074" y="1396686"/>
            <a:ext cx="3240506" cy="4064628"/>
          </a:xfrm>
        </p:spPr>
        <p:txBody>
          <a:bodyPr>
            <a:normAutofit/>
          </a:bodyPr>
          <a:lstStyle/>
          <a:p>
            <a:pPr lvl="0"/>
            <a:r>
              <a:rPr lang="en-US" b="1">
                <a:solidFill>
                  <a:srgbClr val="FFFFFF"/>
                </a:solidFill>
              </a:rPr>
              <a:t>Translate Security Requirements into Prompt Structure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578D49-872A-BA6F-339E-C87DFB66115D}"/>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b="1"/>
              <a:t>From Requirements to Detailed Prompts</a:t>
            </a:r>
          </a:p>
          <a:p>
            <a:pPr>
              <a:buFont typeface="Arial" panose="020B0604020202020204" pitchFamily="34" charset="0"/>
              <a:buChar char="•"/>
            </a:pPr>
            <a:r>
              <a:rPr lang="en-US" b="1"/>
              <a:t>Use Explicit Security Language</a:t>
            </a:r>
          </a:p>
          <a:p>
            <a:pPr>
              <a:buFont typeface="Arial" panose="020B0604020202020204" pitchFamily="34" charset="0"/>
              <a:buChar char="•"/>
            </a:pPr>
            <a:r>
              <a:rPr lang="en-US" b="1"/>
              <a:t>Incorporate Security Standards in Prompts</a:t>
            </a:r>
            <a:endParaRPr lang="en-US"/>
          </a:p>
          <a:p>
            <a:pPr>
              <a:buFont typeface="Arial" panose="020B0604020202020204" pitchFamily="34" charset="0"/>
              <a:buChar char="•"/>
            </a:pPr>
            <a:r>
              <a:rPr lang="en-US" b="1"/>
              <a:t>Set Boundaries and Constraints for AI</a:t>
            </a:r>
            <a:endParaRPr lang="en-US"/>
          </a:p>
          <a:p>
            <a:pPr>
              <a:buFont typeface="Arial" panose="020B0604020202020204" pitchFamily="34" charset="0"/>
              <a:buChar char="•"/>
            </a:pPr>
            <a:r>
              <a:rPr lang="en-US" b="1"/>
              <a:t>Create Example Prompts with Security Focus</a:t>
            </a:r>
            <a:endParaRPr lang="en-US"/>
          </a:p>
          <a:p>
            <a:endParaRPr lang="en-US"/>
          </a:p>
        </p:txBody>
      </p:sp>
    </p:spTree>
    <p:extLst>
      <p:ext uri="{BB962C8B-B14F-4D97-AF65-F5344CB8AC3E}">
        <p14:creationId xmlns:p14="http://schemas.microsoft.com/office/powerpoint/2010/main" val="400546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8FD7A-BB25-CA67-F310-B02D9DB6F67C}"/>
              </a:ext>
            </a:extLst>
          </p:cNvPr>
          <p:cNvSpPr>
            <a:spLocks noGrp="1"/>
          </p:cNvSpPr>
          <p:nvPr>
            <p:ph type="title"/>
          </p:nvPr>
        </p:nvSpPr>
        <p:spPr>
          <a:xfrm>
            <a:off x="1171074" y="1396686"/>
            <a:ext cx="3240506" cy="4064628"/>
          </a:xfrm>
        </p:spPr>
        <p:txBody>
          <a:bodyPr>
            <a:normAutofit/>
          </a:bodyPr>
          <a:lstStyle/>
          <a:p>
            <a:pPr lvl="0"/>
            <a:r>
              <a:rPr lang="en-US" b="1">
                <a:solidFill>
                  <a:srgbClr val="FFFFFF"/>
                </a:solidFill>
              </a:rPr>
              <a:t>Generate and Validate AI-Generated Code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578D49-872A-BA6F-339E-C87DFB66115D}"/>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b="1"/>
              <a:t>Run AI with Security-Focused Prompts</a:t>
            </a:r>
            <a:endParaRPr lang="en-US"/>
          </a:p>
          <a:p>
            <a:pPr>
              <a:buFont typeface="Arial" panose="020B0604020202020204" pitchFamily="34" charset="0"/>
              <a:buChar char="•"/>
            </a:pPr>
            <a:r>
              <a:rPr lang="en-US" b="1"/>
              <a:t>Perform Automated Testing</a:t>
            </a:r>
            <a:endParaRPr lang="en-US"/>
          </a:p>
          <a:p>
            <a:pPr>
              <a:buFont typeface="Arial" panose="020B0604020202020204" pitchFamily="34" charset="0"/>
              <a:buChar char="•"/>
            </a:pPr>
            <a:r>
              <a:rPr lang="en-US" b="1"/>
              <a:t>Conduct Static Code Analysis and Gather Metrics</a:t>
            </a:r>
            <a:endParaRPr lang="en-US"/>
          </a:p>
          <a:p>
            <a:pPr>
              <a:buFont typeface="Arial" panose="020B0604020202020204" pitchFamily="34" charset="0"/>
              <a:buChar char="•"/>
            </a:pPr>
            <a:r>
              <a:rPr lang="en-US" b="1"/>
              <a:t>Perform Manual Code Reviews</a:t>
            </a:r>
            <a:endParaRPr lang="en-US"/>
          </a:p>
          <a:p>
            <a:pPr>
              <a:buFont typeface="Arial" panose="020B0604020202020204" pitchFamily="34" charset="0"/>
              <a:buChar char="•"/>
            </a:pPr>
            <a:r>
              <a:rPr lang="en-US" b="1"/>
              <a:t>Track Issues and Iterate</a:t>
            </a:r>
            <a:endParaRPr lang="en-US"/>
          </a:p>
          <a:p>
            <a:endParaRPr lang="en-US"/>
          </a:p>
        </p:txBody>
      </p:sp>
    </p:spTree>
    <p:extLst>
      <p:ext uri="{BB962C8B-B14F-4D97-AF65-F5344CB8AC3E}">
        <p14:creationId xmlns:p14="http://schemas.microsoft.com/office/powerpoint/2010/main" val="135183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8FD7A-BB25-CA67-F310-B02D9DB6F67C}"/>
              </a:ext>
            </a:extLst>
          </p:cNvPr>
          <p:cNvSpPr>
            <a:spLocks noGrp="1"/>
          </p:cNvSpPr>
          <p:nvPr>
            <p:ph type="title"/>
          </p:nvPr>
        </p:nvSpPr>
        <p:spPr>
          <a:xfrm>
            <a:off x="1171074" y="1396686"/>
            <a:ext cx="3240506" cy="4064628"/>
          </a:xfrm>
        </p:spPr>
        <p:txBody>
          <a:bodyPr>
            <a:normAutofit/>
          </a:bodyPr>
          <a:lstStyle/>
          <a:p>
            <a:pPr lvl="0"/>
            <a:r>
              <a:rPr lang="en-US" b="1">
                <a:solidFill>
                  <a:srgbClr val="FFFFFF"/>
                </a:solidFill>
              </a:rPr>
              <a:t>Iterate and Refine the Prompt for Better Security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578D49-872A-BA6F-339E-C87DFB66115D}"/>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b="1"/>
              <a:t>Review AI-Generated Code for Gaps</a:t>
            </a:r>
            <a:endParaRPr lang="en-US"/>
          </a:p>
          <a:p>
            <a:pPr>
              <a:buFont typeface="Arial" panose="020B0604020202020204" pitchFamily="34" charset="0"/>
              <a:buChar char="•"/>
            </a:pPr>
            <a:r>
              <a:rPr lang="en-US" b="1"/>
              <a:t>Incorporate Feedback from Validation</a:t>
            </a:r>
            <a:endParaRPr lang="en-US"/>
          </a:p>
          <a:p>
            <a:pPr>
              <a:buFont typeface="Arial" panose="020B0604020202020204" pitchFamily="34" charset="0"/>
              <a:buChar char="•"/>
            </a:pPr>
            <a:r>
              <a:rPr lang="en-US" b="1"/>
              <a:t>Adjust Prompts with Clearer Security Directives</a:t>
            </a:r>
            <a:endParaRPr lang="en-US"/>
          </a:p>
          <a:p>
            <a:pPr>
              <a:buFont typeface="Arial" panose="020B0604020202020204" pitchFamily="34" charset="0"/>
              <a:buChar char="•"/>
            </a:pPr>
            <a:r>
              <a:rPr lang="en-US" b="1"/>
              <a:t>Optimize Prompts to Cover Edge Cases</a:t>
            </a:r>
            <a:endParaRPr lang="en-US"/>
          </a:p>
          <a:p>
            <a:pPr>
              <a:buFont typeface="Arial" panose="020B0604020202020204" pitchFamily="34" charset="0"/>
              <a:buChar char="•"/>
            </a:pPr>
            <a:r>
              <a:rPr lang="en-US" b="1"/>
              <a:t>Repeat the Cycle Until Security Standards Are Met</a:t>
            </a:r>
            <a:endParaRPr lang="en-US"/>
          </a:p>
          <a:p>
            <a:pPr marL="0" indent="0">
              <a:buNone/>
            </a:pPr>
            <a:endParaRPr lang="en-US"/>
          </a:p>
        </p:txBody>
      </p:sp>
    </p:spTree>
    <p:extLst>
      <p:ext uri="{BB962C8B-B14F-4D97-AF65-F5344CB8AC3E}">
        <p14:creationId xmlns:p14="http://schemas.microsoft.com/office/powerpoint/2010/main" val="65083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587E7BB-450B-DF73-05B4-D7E87F9AB9B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Additional Prompt Best Practices</a:t>
            </a:r>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2">
            <a:extLst>
              <a:ext uri="{FF2B5EF4-FFF2-40B4-BE49-F238E27FC236}">
                <a16:creationId xmlns:a16="http://schemas.microsoft.com/office/drawing/2014/main" id="{B376D10D-BE67-A423-50E3-31C67B10B960}"/>
              </a:ext>
            </a:extLst>
          </p:cNvPr>
          <p:cNvSpPr>
            <a:spLocks/>
          </p:cNvSpPr>
          <p:nvPr/>
        </p:nvSpPr>
        <p:spPr>
          <a:xfrm>
            <a:off x="838200" y="1825625"/>
            <a:ext cx="5393361" cy="4351338"/>
          </a:xfrm>
          <a:prstGeom prst="rect">
            <a:avLst/>
          </a:prstGeom>
        </p:spPr>
        <p:txBody>
          <a:bodyPr vert="horz" lIns="91440" tIns="45720" rIns="91440" bIns="45720" rtlCol="0">
            <a:normAutofit/>
          </a:bodyPr>
          <a:lstStyle/>
          <a:p>
            <a:pPr marL="420624" lvl="1" indent="-228600">
              <a:lnSpc>
                <a:spcPct val="90000"/>
              </a:lnSpc>
              <a:spcAft>
                <a:spcPts val="600"/>
              </a:spcAft>
              <a:buFont typeface="Arial" panose="020B0604020202020204" pitchFamily="34" charset="0"/>
              <a:buChar char="•"/>
            </a:pPr>
            <a:r>
              <a:rPr lang="en-US" sz="2400"/>
              <a:t>Be Specific</a:t>
            </a:r>
          </a:p>
          <a:p>
            <a:pPr marL="420624" lvl="1" indent="-228600">
              <a:lnSpc>
                <a:spcPct val="90000"/>
              </a:lnSpc>
              <a:spcAft>
                <a:spcPts val="600"/>
              </a:spcAft>
              <a:buFont typeface="Arial" panose="020B0604020202020204" pitchFamily="34" charset="0"/>
              <a:buChar char="•"/>
            </a:pPr>
            <a:r>
              <a:rPr lang="en-US" sz="2400"/>
              <a:t>Context and Purpose</a:t>
            </a:r>
          </a:p>
          <a:p>
            <a:pPr marL="420624" lvl="1" indent="-228600">
              <a:lnSpc>
                <a:spcPct val="90000"/>
              </a:lnSpc>
              <a:spcAft>
                <a:spcPts val="600"/>
              </a:spcAft>
              <a:buFont typeface="Arial" panose="020B0604020202020204" pitchFamily="34" charset="0"/>
              <a:buChar char="•"/>
            </a:pPr>
            <a:r>
              <a:rPr lang="en-US" sz="2400"/>
              <a:t>Include Constraints</a:t>
            </a:r>
          </a:p>
          <a:p>
            <a:pPr marL="420624" lvl="1" indent="-228600">
              <a:lnSpc>
                <a:spcPct val="90000"/>
              </a:lnSpc>
              <a:spcAft>
                <a:spcPts val="600"/>
              </a:spcAft>
              <a:buFont typeface="Arial" panose="020B0604020202020204" pitchFamily="34" charset="0"/>
              <a:buChar char="•"/>
            </a:pPr>
            <a:r>
              <a:rPr lang="en-US" sz="2400"/>
              <a:t>Provide Examples</a:t>
            </a:r>
          </a:p>
          <a:p>
            <a:pPr marL="420624" lvl="1" indent="-228600">
              <a:lnSpc>
                <a:spcPct val="90000"/>
              </a:lnSpc>
              <a:spcAft>
                <a:spcPts val="600"/>
              </a:spcAft>
              <a:buFont typeface="Arial" panose="020B0604020202020204" pitchFamily="34" charset="0"/>
              <a:buChar char="•"/>
            </a:pPr>
            <a:r>
              <a:rPr lang="en-US" sz="2400"/>
              <a:t>Specify Security Considerations</a:t>
            </a:r>
          </a:p>
          <a:p>
            <a:pPr marL="420624" lvl="1" indent="-228600">
              <a:lnSpc>
                <a:spcPct val="90000"/>
              </a:lnSpc>
              <a:spcAft>
                <a:spcPts val="600"/>
              </a:spcAft>
              <a:buFont typeface="Arial" panose="020B0604020202020204" pitchFamily="34" charset="0"/>
              <a:buChar char="•"/>
            </a:pPr>
            <a:r>
              <a:rPr lang="en-US" sz="2400"/>
              <a:t>Ask for Explanations</a:t>
            </a:r>
          </a:p>
          <a:p>
            <a:pPr marL="420624" lvl="1" indent="-228600">
              <a:lnSpc>
                <a:spcPct val="90000"/>
              </a:lnSpc>
              <a:spcAft>
                <a:spcPts val="600"/>
              </a:spcAft>
              <a:buFont typeface="Arial" panose="020B0604020202020204" pitchFamily="34" charset="0"/>
              <a:buChar char="•"/>
            </a:pPr>
            <a:r>
              <a:rPr lang="en-US" sz="2400"/>
              <a:t>Iterate Slowly and Refine</a:t>
            </a:r>
          </a:p>
          <a:p>
            <a:pPr marL="420624" lvl="1" indent="-228600">
              <a:lnSpc>
                <a:spcPct val="90000"/>
              </a:lnSpc>
              <a:spcAft>
                <a:spcPts val="600"/>
              </a:spcAft>
              <a:buFont typeface="Arial" panose="020B0604020202020204" pitchFamily="34" charset="0"/>
              <a:buChar char="•"/>
            </a:pPr>
            <a:r>
              <a:rPr lang="en-US" sz="2400"/>
              <a:t>Request Best Practices</a:t>
            </a:r>
          </a:p>
          <a:p>
            <a:pPr marL="420624" lvl="1" indent="-228600">
              <a:lnSpc>
                <a:spcPct val="90000"/>
              </a:lnSpc>
              <a:spcAft>
                <a:spcPts val="600"/>
              </a:spcAft>
              <a:buFont typeface="Arial" panose="020B0604020202020204" pitchFamily="34" charset="0"/>
              <a:buChar char="•"/>
            </a:pPr>
            <a:r>
              <a:rPr lang="en-US" sz="2400"/>
              <a:t>Put your prompts under version control</a:t>
            </a:r>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Checkmark">
            <a:extLst>
              <a:ext uri="{FF2B5EF4-FFF2-40B4-BE49-F238E27FC236}">
                <a16:creationId xmlns:a16="http://schemas.microsoft.com/office/drawing/2014/main" id="{52C5052A-FFE1-FD18-5E35-0C25820DDB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1697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4654296" y="329184"/>
            <a:ext cx="6894576" cy="1783080"/>
          </a:xfrm>
        </p:spPr>
        <p:txBody>
          <a:bodyPr anchor="b">
            <a:normAutofit/>
          </a:bodyPr>
          <a:lstStyle/>
          <a:p>
            <a:r>
              <a:rPr lang="en-US" sz="5400"/>
              <a:t>AI Code Generation</a:t>
            </a:r>
            <a:br>
              <a:rPr lang="en-US" sz="5400"/>
            </a:br>
            <a:r>
              <a:rPr lang="en-US" sz="5400" i="1"/>
              <a:t>Be Specific</a:t>
            </a:r>
          </a:p>
        </p:txBody>
      </p:sp>
      <p:pic>
        <p:nvPicPr>
          <p:cNvPr id="5" name="Picture 4" descr="Giant panda">
            <a:extLst>
              <a:ext uri="{FF2B5EF4-FFF2-40B4-BE49-F238E27FC236}">
                <a16:creationId xmlns:a16="http://schemas.microsoft.com/office/drawing/2014/main" id="{6DD7E97E-8F5F-6889-30E5-04AFB97C05ED}"/>
              </a:ext>
            </a:extLst>
          </p:cNvPr>
          <p:cNvPicPr>
            <a:picLocks noChangeAspect="1"/>
          </p:cNvPicPr>
          <p:nvPr/>
        </p:nvPicPr>
        <p:blipFill rotWithShape="1">
          <a:blip r:embed="rId3"/>
          <a:srcRect l="8684" r="5970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4654296" y="2706624"/>
            <a:ext cx="6894576" cy="3483864"/>
          </a:xfrm>
        </p:spPr>
        <p:txBody>
          <a:bodyPr>
            <a:normAutofit/>
          </a:bodyPr>
          <a:lstStyle/>
          <a:p>
            <a:r>
              <a:rPr lang="en-US" sz="2200" b="1"/>
              <a:t>Provide clear and detailed requirements for the code you need. Specify the language, functionality, and any libraries or frameworks to be used.</a:t>
            </a:r>
          </a:p>
          <a:p>
            <a:endParaRPr lang="en-US" sz="2200"/>
          </a:p>
          <a:p>
            <a:r>
              <a:rPr lang="en-US" sz="2200" i="1"/>
              <a:t>Example: "Can you create a Python script that reads a CSV file and outputs the average value of a specific column using pandas?"</a:t>
            </a:r>
          </a:p>
        </p:txBody>
      </p:sp>
    </p:spTree>
    <p:extLst>
      <p:ext uri="{BB962C8B-B14F-4D97-AF65-F5344CB8AC3E}">
        <p14:creationId xmlns:p14="http://schemas.microsoft.com/office/powerpoint/2010/main" val="66022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4654296" y="329184"/>
            <a:ext cx="6894576" cy="1783080"/>
          </a:xfrm>
        </p:spPr>
        <p:txBody>
          <a:bodyPr anchor="b">
            <a:normAutofit/>
          </a:bodyPr>
          <a:lstStyle/>
          <a:p>
            <a:r>
              <a:rPr lang="en-US" sz="5400"/>
              <a:t>AI Code Generation</a:t>
            </a:r>
            <a:br>
              <a:rPr lang="en-US" sz="5400"/>
            </a:br>
            <a:r>
              <a:rPr lang="en-US" sz="5400" i="1"/>
              <a:t>Context and Purpose</a:t>
            </a:r>
          </a:p>
        </p:txBody>
      </p:sp>
      <p:pic>
        <p:nvPicPr>
          <p:cNvPr id="6" name="Picture 5" descr="Digital financial graph">
            <a:extLst>
              <a:ext uri="{FF2B5EF4-FFF2-40B4-BE49-F238E27FC236}">
                <a16:creationId xmlns:a16="http://schemas.microsoft.com/office/drawing/2014/main" id="{D5060406-2423-9489-DC50-F05BC9E5B7A1}"/>
              </a:ext>
            </a:extLst>
          </p:cNvPr>
          <p:cNvPicPr>
            <a:picLocks noChangeAspect="1"/>
          </p:cNvPicPr>
          <p:nvPr/>
        </p:nvPicPr>
        <p:blipFill rotWithShape="1">
          <a:blip r:embed="rId3"/>
          <a:srcRect l="41024" r="2573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4654296" y="2706624"/>
            <a:ext cx="6894576" cy="3483864"/>
          </a:xfrm>
        </p:spPr>
        <p:txBody>
          <a:bodyPr>
            <a:normAutofit/>
          </a:bodyPr>
          <a:lstStyle/>
          <a:p>
            <a:r>
              <a:rPr lang="en-US" sz="2200" b="1"/>
              <a:t>Explain the context or the purpose of the code. This helps the model understand how to tailor the solution.</a:t>
            </a:r>
          </a:p>
          <a:p>
            <a:endParaRPr lang="en-US" sz="2200"/>
          </a:p>
          <a:p>
            <a:r>
              <a:rPr lang="en-US" sz="2200" i="1"/>
              <a:t>Example: I need a Python function to parameterize user inputs to prevent SQL injection in a web application.</a:t>
            </a:r>
          </a:p>
        </p:txBody>
      </p:sp>
    </p:spTree>
    <p:extLst>
      <p:ext uri="{BB962C8B-B14F-4D97-AF65-F5344CB8AC3E}">
        <p14:creationId xmlns:p14="http://schemas.microsoft.com/office/powerpoint/2010/main" val="53189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E2938755-AA1F-C8D5-63B3-FBA866DDD0EE}"/>
              </a:ext>
            </a:extLst>
          </p:cNvPr>
          <p:cNvPicPr>
            <a:picLocks noChangeAspect="1"/>
          </p:cNvPicPr>
          <p:nvPr/>
        </p:nvPicPr>
        <p:blipFill rotWithShape="1">
          <a:blip r:embed="rId3"/>
          <a:srcRect t="2551" r="1"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8046720" y="1045597"/>
            <a:ext cx="3633746" cy="1588422"/>
          </a:xfrm>
        </p:spPr>
        <p:txBody>
          <a:bodyPr anchor="b">
            <a:normAutofit/>
          </a:bodyPr>
          <a:lstStyle/>
          <a:p>
            <a:r>
              <a:rPr lang="en-US" sz="3300"/>
              <a:t>AI Code Generation</a:t>
            </a:r>
            <a:br>
              <a:rPr lang="en-US" sz="3300"/>
            </a:br>
            <a:r>
              <a:rPr lang="en-US" sz="3300" i="1"/>
              <a:t>Include Constraints</a:t>
            </a:r>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8046719" y="2722729"/>
            <a:ext cx="3633747" cy="2700062"/>
          </a:xfrm>
        </p:spPr>
        <p:txBody>
          <a:bodyPr>
            <a:normAutofit/>
          </a:bodyPr>
          <a:lstStyle/>
          <a:p>
            <a:r>
              <a:rPr lang="en-US" sz="1600" b="1"/>
              <a:t>Mention any constraints or limitations that the code should adhere to, such as performance requirements, coding standards, or specific design patterns.</a:t>
            </a:r>
          </a:p>
          <a:p>
            <a:endParaRPr lang="en-US" sz="1600" b="1"/>
          </a:p>
          <a:p>
            <a:r>
              <a:rPr lang="en-US" sz="1600" b="1" i="1"/>
              <a:t>Example: "Please write a Java method to sort an array of integers using the quicksort algorithm, with an emphasis on minimizing memory usage."</a:t>
            </a:r>
            <a:endParaRPr lang="en-US" sz="1600" i="1"/>
          </a:p>
        </p:txBody>
      </p:sp>
    </p:spTree>
    <p:extLst>
      <p:ext uri="{BB962C8B-B14F-4D97-AF65-F5344CB8AC3E}">
        <p14:creationId xmlns:p14="http://schemas.microsoft.com/office/powerpoint/2010/main" val="29223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4654296" y="329184"/>
            <a:ext cx="6894576" cy="1783080"/>
          </a:xfrm>
        </p:spPr>
        <p:txBody>
          <a:bodyPr anchor="b">
            <a:normAutofit/>
          </a:bodyPr>
          <a:lstStyle/>
          <a:p>
            <a:r>
              <a:rPr lang="en-US" sz="4200"/>
              <a:t>AI Code Generation</a:t>
            </a:r>
            <a:br>
              <a:rPr lang="en-US" sz="4200"/>
            </a:br>
            <a:r>
              <a:rPr lang="en-US" sz="4200" b="1" i="1"/>
              <a:t>Specify Security Considerations</a:t>
            </a:r>
            <a:endParaRPr lang="en-US" sz="4200" i="1"/>
          </a:p>
        </p:txBody>
      </p:sp>
      <p:pic>
        <p:nvPicPr>
          <p:cNvPr id="5" name="Picture 4" descr="Computer script on a screen">
            <a:extLst>
              <a:ext uri="{FF2B5EF4-FFF2-40B4-BE49-F238E27FC236}">
                <a16:creationId xmlns:a16="http://schemas.microsoft.com/office/drawing/2014/main" id="{450D9253-AA03-9BFC-2199-F0BC6D869AEA}"/>
              </a:ext>
            </a:extLst>
          </p:cNvPr>
          <p:cNvPicPr>
            <a:picLocks noChangeAspect="1"/>
          </p:cNvPicPr>
          <p:nvPr/>
        </p:nvPicPr>
        <p:blipFill rotWithShape="1">
          <a:blip r:embed="rId3"/>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4654296" y="2706624"/>
            <a:ext cx="6894576" cy="3483864"/>
          </a:xfrm>
        </p:spPr>
        <p:txBody>
          <a:bodyPr>
            <a:normAutofit/>
          </a:bodyPr>
          <a:lstStyle/>
          <a:p>
            <a:r>
              <a:rPr lang="en-US" sz="2200" b="1"/>
              <a:t>Explicitly state the security measures you want to be included in the code.</a:t>
            </a:r>
          </a:p>
          <a:p>
            <a:endParaRPr lang="en-US" sz="2200" b="1"/>
          </a:p>
          <a:p>
            <a:r>
              <a:rPr lang="en-US" sz="2200" b="1" i="1"/>
              <a:t>Example: "Can you write a Node.js function to hash passwords using bcrypt with a work factor of 11 for secure storage in a database?"</a:t>
            </a:r>
            <a:endParaRPr lang="en-US" sz="2200" i="1"/>
          </a:p>
        </p:txBody>
      </p:sp>
    </p:spTree>
    <p:extLst>
      <p:ext uri="{BB962C8B-B14F-4D97-AF65-F5344CB8AC3E}">
        <p14:creationId xmlns:p14="http://schemas.microsoft.com/office/powerpoint/2010/main" val="309427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640080" y="325369"/>
            <a:ext cx="4368602" cy="1956841"/>
          </a:xfrm>
        </p:spPr>
        <p:txBody>
          <a:bodyPr anchor="b">
            <a:normAutofit/>
          </a:bodyPr>
          <a:lstStyle/>
          <a:p>
            <a:r>
              <a:rPr lang="en-US" sz="3800"/>
              <a:t>AI Code Generation</a:t>
            </a:r>
            <a:br>
              <a:rPr lang="en-US" sz="3800"/>
            </a:br>
            <a:r>
              <a:rPr lang="en-US" sz="3800" b="1" i="1"/>
              <a:t>Ask for Explanations</a:t>
            </a:r>
            <a:endParaRPr lang="en-US" sz="3800" i="1"/>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640080" y="2872899"/>
            <a:ext cx="4243589" cy="3320668"/>
          </a:xfrm>
        </p:spPr>
        <p:txBody>
          <a:bodyPr>
            <a:normAutofit/>
          </a:bodyPr>
          <a:lstStyle/>
          <a:p>
            <a:r>
              <a:rPr lang="en-US" sz="2200" b="1"/>
              <a:t>Request explanations or comments in the code to understand the logic and flow better.</a:t>
            </a:r>
          </a:p>
          <a:p>
            <a:endParaRPr lang="en-US" sz="2200" b="1"/>
          </a:p>
          <a:p>
            <a:r>
              <a:rPr lang="en-US" sz="2200" b="1" i="1"/>
              <a:t>Example: "Could you write a JavaScript function to validate an email address and add comments explaining each step?"</a:t>
            </a:r>
            <a:endParaRPr lang="en-US" sz="2200" i="1"/>
          </a:p>
        </p:txBody>
      </p:sp>
      <p:pic>
        <p:nvPicPr>
          <p:cNvPr id="5" name="Picture 4" descr="Exclamation mark on a yellow background">
            <a:extLst>
              <a:ext uri="{FF2B5EF4-FFF2-40B4-BE49-F238E27FC236}">
                <a16:creationId xmlns:a16="http://schemas.microsoft.com/office/drawing/2014/main" id="{1024173B-8433-321D-4224-EF00B04B4C76}"/>
              </a:ext>
            </a:extLst>
          </p:cNvPr>
          <p:cNvPicPr>
            <a:picLocks noChangeAspect="1"/>
          </p:cNvPicPr>
          <p:nvPr/>
        </p:nvPicPr>
        <p:blipFill rotWithShape="1">
          <a:blip r:embed="rId3"/>
          <a:srcRect l="18845" r="59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2253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640080" y="325369"/>
            <a:ext cx="4368602" cy="1956841"/>
          </a:xfrm>
        </p:spPr>
        <p:txBody>
          <a:bodyPr anchor="b">
            <a:normAutofit/>
          </a:bodyPr>
          <a:lstStyle/>
          <a:p>
            <a:r>
              <a:rPr lang="en-US" sz="3800"/>
              <a:t>AI Code Generation</a:t>
            </a:r>
            <a:br>
              <a:rPr lang="en-US" sz="3800"/>
            </a:br>
            <a:r>
              <a:rPr lang="en-US" sz="3800" b="1" i="1"/>
              <a:t>Iterate in Small Steps and Refine</a:t>
            </a:r>
            <a:endParaRPr lang="en-US" sz="3800" i="1"/>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640080" y="2872899"/>
            <a:ext cx="4243589" cy="3320668"/>
          </a:xfrm>
        </p:spPr>
        <p:txBody>
          <a:bodyPr>
            <a:normAutofit/>
          </a:bodyPr>
          <a:lstStyle/>
          <a:p>
            <a:r>
              <a:rPr lang="en-US" sz="2200" b="1"/>
              <a:t>If the initial response is not perfect, provide feedback and ask for refinements or modifications.</a:t>
            </a:r>
          </a:p>
          <a:p>
            <a:endParaRPr lang="en-US" sz="2200" b="1"/>
          </a:p>
          <a:p>
            <a:r>
              <a:rPr lang="en-US" sz="2200" b="1" i="1"/>
              <a:t>Example: "The code you provided is good, but can you modify it to handle edge cases where the input list is empty?"</a:t>
            </a:r>
            <a:endParaRPr lang="en-US" sz="2200" i="1"/>
          </a:p>
        </p:txBody>
      </p:sp>
      <p:pic>
        <p:nvPicPr>
          <p:cNvPr id="5" name="Picture 4" descr="White puzzle with one red piece">
            <a:extLst>
              <a:ext uri="{FF2B5EF4-FFF2-40B4-BE49-F238E27FC236}">
                <a16:creationId xmlns:a16="http://schemas.microsoft.com/office/drawing/2014/main" id="{BBFFA75E-FBC5-6895-4FB3-B0797FFC1AE1}"/>
              </a:ext>
            </a:extLst>
          </p:cNvPr>
          <p:cNvPicPr>
            <a:picLocks noChangeAspect="1"/>
          </p:cNvPicPr>
          <p:nvPr/>
        </p:nvPicPr>
        <p:blipFill rotWithShape="1">
          <a:blip r:embed="rId3"/>
          <a:srcRect l="22592" r="209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811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9EB6-E59B-4143-BC0B-C394C85C6F7A}"/>
              </a:ext>
            </a:extLst>
          </p:cNvPr>
          <p:cNvSpPr>
            <a:spLocks noGrp="1"/>
          </p:cNvSpPr>
          <p:nvPr>
            <p:ph type="title"/>
          </p:nvPr>
        </p:nvSpPr>
        <p:spPr/>
        <p:txBody>
          <a:bodyPr/>
          <a:lstStyle/>
          <a:p>
            <a:r>
              <a:rPr lang="en-US" dirty="0"/>
              <a:t>Need for an AI Secure Code Generation Lifecycle</a:t>
            </a:r>
            <a:endParaRPr lang="en-US" dirty="0">
              <a:latin typeface="+mn-lt"/>
            </a:endParaRPr>
          </a:p>
        </p:txBody>
      </p:sp>
    </p:spTree>
    <p:extLst>
      <p:ext uri="{BB962C8B-B14F-4D97-AF65-F5344CB8AC3E}">
        <p14:creationId xmlns:p14="http://schemas.microsoft.com/office/powerpoint/2010/main" val="414341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BCC1-F8DA-8789-FC74-CE6311AE0689}"/>
              </a:ext>
            </a:extLst>
          </p:cNvPr>
          <p:cNvSpPr>
            <a:spLocks noGrp="1"/>
          </p:cNvSpPr>
          <p:nvPr>
            <p:ph type="title"/>
          </p:nvPr>
        </p:nvSpPr>
        <p:spPr>
          <a:xfrm>
            <a:off x="5297762" y="329184"/>
            <a:ext cx="6251110" cy="1783080"/>
          </a:xfrm>
        </p:spPr>
        <p:txBody>
          <a:bodyPr anchor="b">
            <a:normAutofit/>
          </a:bodyPr>
          <a:lstStyle/>
          <a:p>
            <a:r>
              <a:rPr lang="en-US" sz="4600"/>
              <a:t>AI Code Generation</a:t>
            </a:r>
            <a:br>
              <a:rPr lang="en-US" sz="4600"/>
            </a:br>
            <a:r>
              <a:rPr lang="en-US" sz="4600" b="1" i="1"/>
              <a:t>Request Best Practices</a:t>
            </a:r>
            <a:endParaRPr lang="en-US" sz="4600" i="1"/>
          </a:p>
        </p:txBody>
      </p:sp>
      <p:pic>
        <p:nvPicPr>
          <p:cNvPr id="5" name="Picture 4" descr="Light bulb on yellow background with sketched light beams and cord">
            <a:extLst>
              <a:ext uri="{FF2B5EF4-FFF2-40B4-BE49-F238E27FC236}">
                <a16:creationId xmlns:a16="http://schemas.microsoft.com/office/drawing/2014/main" id="{C2128B4D-C1B4-9746-CC57-68B03D97695A}"/>
              </a:ext>
            </a:extLst>
          </p:cNvPr>
          <p:cNvPicPr>
            <a:picLocks noChangeAspect="1"/>
          </p:cNvPicPr>
          <p:nvPr/>
        </p:nvPicPr>
        <p:blipFill rotWithShape="1">
          <a:blip r:embed="rId3"/>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09F352-AC2B-B1B8-56D6-826525FE06C6}"/>
              </a:ext>
            </a:extLst>
          </p:cNvPr>
          <p:cNvSpPr>
            <a:spLocks noGrp="1"/>
          </p:cNvSpPr>
          <p:nvPr>
            <p:ph idx="1"/>
          </p:nvPr>
        </p:nvSpPr>
        <p:spPr>
          <a:xfrm>
            <a:off x="5297762" y="2706624"/>
            <a:ext cx="6251110" cy="3483864"/>
          </a:xfrm>
        </p:spPr>
        <p:txBody>
          <a:bodyPr>
            <a:normAutofit/>
          </a:bodyPr>
          <a:lstStyle/>
          <a:p>
            <a:r>
              <a:rPr lang="en-US" sz="2200" b="1"/>
              <a:t>Ask for best practices to be followed, such as code readability, efficiency, and maintainability.</a:t>
            </a:r>
          </a:p>
          <a:p>
            <a:endParaRPr lang="en-US" sz="2200" b="1"/>
          </a:p>
          <a:p>
            <a:r>
              <a:rPr lang="en-US" sz="2200" b="1" i="1"/>
              <a:t> Example: "Write a C# class for managing user sessions, following SOLID principles."</a:t>
            </a:r>
            <a:endParaRPr lang="en-US" sz="2200" i="1"/>
          </a:p>
        </p:txBody>
      </p:sp>
    </p:spTree>
    <p:extLst>
      <p:ext uri="{BB962C8B-B14F-4D97-AF65-F5344CB8AC3E}">
        <p14:creationId xmlns:p14="http://schemas.microsoft.com/office/powerpoint/2010/main" val="296289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4F3F336-CB00-5905-A725-2C548F214F9B}"/>
              </a:ext>
            </a:extLst>
          </p:cNvPr>
          <p:cNvSpPr>
            <a:spLocks noGrp="1"/>
          </p:cNvSpPr>
          <p:nvPr>
            <p:ph type="title"/>
          </p:nvPr>
        </p:nvSpPr>
        <p:spPr>
          <a:xfrm>
            <a:off x="838200" y="1412488"/>
            <a:ext cx="2899189" cy="4363844"/>
          </a:xfrm>
        </p:spPr>
        <p:txBody>
          <a:bodyPr anchor="t">
            <a:normAutofit/>
          </a:bodyPr>
          <a:lstStyle/>
          <a:p>
            <a:r>
              <a:rPr lang="en-US" sz="4800">
                <a:solidFill>
                  <a:srgbClr val="FFFFFF"/>
                </a:solidFill>
              </a:rPr>
              <a:t>Put your prompts under version control</a:t>
            </a:r>
          </a:p>
        </p:txBody>
      </p:sp>
      <p:sp>
        <p:nvSpPr>
          <p:cNvPr id="5" name="Content Placeholder 4">
            <a:extLst>
              <a:ext uri="{FF2B5EF4-FFF2-40B4-BE49-F238E27FC236}">
                <a16:creationId xmlns:a16="http://schemas.microsoft.com/office/drawing/2014/main" id="{87469986-C004-A1D9-D6D0-B503B9F8D4BB}"/>
              </a:ext>
            </a:extLst>
          </p:cNvPr>
          <p:cNvSpPr>
            <a:spLocks noGrp="1"/>
          </p:cNvSpPr>
          <p:nvPr>
            <p:ph sz="half" idx="1"/>
          </p:nvPr>
        </p:nvSpPr>
        <p:spPr>
          <a:xfrm>
            <a:off x="4380855" y="330743"/>
            <a:ext cx="3427283" cy="5972783"/>
          </a:xfrm>
        </p:spPr>
        <p:txBody>
          <a:bodyPr>
            <a:noAutofit/>
          </a:bodyPr>
          <a:lstStyle/>
          <a:p>
            <a:r>
              <a:rPr lang="en-US" sz="1700" b="1"/>
              <a:t>Consistency and Reproducibility</a:t>
            </a:r>
            <a:endParaRPr lang="en-US" sz="1700"/>
          </a:p>
          <a:p>
            <a:pPr>
              <a:buFont typeface="Arial" panose="020B0604020202020204" pitchFamily="34" charset="0"/>
              <a:buChar char="•"/>
            </a:pPr>
            <a:r>
              <a:rPr lang="en-US" sz="1700"/>
              <a:t>Track changes and maintain consistency across different versions.</a:t>
            </a:r>
          </a:p>
          <a:p>
            <a:pPr>
              <a:buFont typeface="Arial" panose="020B0604020202020204" pitchFamily="34" charset="0"/>
              <a:buChar char="•"/>
            </a:pPr>
            <a:r>
              <a:rPr lang="en-US" sz="1700"/>
              <a:t>Ensure reproducibility by using specific versions of prompts.</a:t>
            </a:r>
          </a:p>
          <a:p>
            <a:r>
              <a:rPr lang="en-US" sz="1700" b="1"/>
              <a:t>Collaboration and Sharing</a:t>
            </a:r>
            <a:endParaRPr lang="en-US" sz="1700"/>
          </a:p>
          <a:p>
            <a:pPr>
              <a:buFont typeface="Arial" panose="020B0604020202020204" pitchFamily="34" charset="0"/>
              <a:buChar char="•"/>
            </a:pPr>
            <a:r>
              <a:rPr lang="en-US" sz="1700"/>
              <a:t>Facilitate collaboration among team members.</a:t>
            </a:r>
          </a:p>
          <a:p>
            <a:pPr>
              <a:buFont typeface="Arial" panose="020B0604020202020204" pitchFamily="34" charset="0"/>
              <a:buChar char="•"/>
            </a:pPr>
            <a:r>
              <a:rPr lang="en-US" sz="1700"/>
              <a:t>Easily share prompt updates and improvements.</a:t>
            </a:r>
          </a:p>
          <a:p>
            <a:r>
              <a:rPr lang="en-US" sz="1700" b="1"/>
              <a:t>History and Auditing</a:t>
            </a:r>
            <a:endParaRPr lang="en-US" sz="1700"/>
          </a:p>
          <a:p>
            <a:pPr>
              <a:buFont typeface="Arial" panose="020B0604020202020204" pitchFamily="34" charset="0"/>
              <a:buChar char="•"/>
            </a:pPr>
            <a:r>
              <a:rPr lang="en-US" sz="1700"/>
              <a:t>Maintain a history of changes for auditing purposes.</a:t>
            </a:r>
          </a:p>
          <a:p>
            <a:pPr>
              <a:buFont typeface="Arial" panose="020B0604020202020204" pitchFamily="34" charset="0"/>
              <a:buChar char="•"/>
            </a:pPr>
            <a:r>
              <a:rPr lang="en-US" sz="1700"/>
              <a:t>Roll back to previous versions if needed.</a:t>
            </a:r>
          </a:p>
          <a:p>
            <a:pPr>
              <a:buFont typeface="Arial" panose="020B0604020202020204" pitchFamily="34" charset="0"/>
              <a:buChar char="•"/>
            </a:pPr>
            <a:endParaRPr lang="en-US" sz="1700"/>
          </a:p>
          <a:p>
            <a:endParaRPr lang="en-US" sz="1700"/>
          </a:p>
        </p:txBody>
      </p:sp>
      <p:cxnSp>
        <p:nvCxnSpPr>
          <p:cNvPr id="16" name="Straight Connector 1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D428C31-73F4-34F0-C5BE-C171DEA6439E}"/>
              </a:ext>
            </a:extLst>
          </p:cNvPr>
          <p:cNvSpPr>
            <a:spLocks noGrp="1"/>
          </p:cNvSpPr>
          <p:nvPr>
            <p:ph sz="half" idx="2"/>
          </p:nvPr>
        </p:nvSpPr>
        <p:spPr>
          <a:xfrm>
            <a:off x="8451604" y="330744"/>
            <a:ext cx="3197701" cy="5972782"/>
          </a:xfrm>
        </p:spPr>
        <p:txBody>
          <a:bodyPr>
            <a:noAutofit/>
          </a:bodyPr>
          <a:lstStyle/>
          <a:p>
            <a:r>
              <a:rPr lang="en-US" sz="1700" b="1"/>
              <a:t>Quality and Improvement</a:t>
            </a:r>
            <a:endParaRPr lang="en-US" sz="1700"/>
          </a:p>
          <a:p>
            <a:pPr>
              <a:buFont typeface="Arial" panose="020B0604020202020204" pitchFamily="34" charset="0"/>
              <a:buChar char="•"/>
            </a:pPr>
            <a:r>
              <a:rPr lang="en-US" sz="1700"/>
              <a:t>Identify and fix issues in prompts over time.</a:t>
            </a:r>
          </a:p>
          <a:p>
            <a:pPr>
              <a:buFont typeface="Arial" panose="020B0604020202020204" pitchFamily="34" charset="0"/>
              <a:buChar char="•"/>
            </a:pPr>
            <a:r>
              <a:rPr lang="en-US" sz="1700"/>
              <a:t>Improve the quality of prompts through iterative changes.</a:t>
            </a:r>
          </a:p>
          <a:p>
            <a:r>
              <a:rPr lang="en-US" sz="1700" b="1"/>
              <a:t>Integration with CI/CD Pipelines</a:t>
            </a:r>
            <a:endParaRPr lang="en-US" sz="1700"/>
          </a:p>
          <a:p>
            <a:pPr>
              <a:buFont typeface="Arial" panose="020B0604020202020204" pitchFamily="34" charset="0"/>
              <a:buChar char="•"/>
            </a:pPr>
            <a:r>
              <a:rPr lang="en-US" sz="1700"/>
              <a:t>Integrate prompt management with continuous integration/continuous deployment workflows.</a:t>
            </a:r>
          </a:p>
          <a:p>
            <a:pPr>
              <a:buFont typeface="Arial" panose="020B0604020202020204" pitchFamily="34" charset="0"/>
              <a:buChar char="•"/>
            </a:pPr>
            <a:r>
              <a:rPr lang="en-US" sz="1700"/>
              <a:t>Automate testing and deployment of prompts.</a:t>
            </a:r>
          </a:p>
          <a:p>
            <a:r>
              <a:rPr lang="en-US" sz="1700" b="1"/>
              <a:t>Documentation and Commenting</a:t>
            </a:r>
            <a:endParaRPr lang="en-US" sz="1700"/>
          </a:p>
          <a:p>
            <a:pPr>
              <a:buFont typeface="Arial" panose="020B0604020202020204" pitchFamily="34" charset="0"/>
              <a:buChar char="•"/>
            </a:pPr>
            <a:r>
              <a:rPr lang="en-US" sz="1700"/>
              <a:t>Add comments and documentation to explain prompt changes.</a:t>
            </a:r>
          </a:p>
          <a:p>
            <a:pPr>
              <a:buFont typeface="Arial" panose="020B0604020202020204" pitchFamily="34" charset="0"/>
              <a:buChar char="•"/>
            </a:pPr>
            <a:r>
              <a:rPr lang="en-US" sz="1700"/>
              <a:t>Enhance understanding and transparency of prompt evolution.</a:t>
            </a:r>
          </a:p>
          <a:p>
            <a:endParaRPr lang="en-US" sz="1700"/>
          </a:p>
        </p:txBody>
      </p:sp>
    </p:spTree>
    <p:extLst>
      <p:ext uri="{BB962C8B-B14F-4D97-AF65-F5344CB8AC3E}">
        <p14:creationId xmlns:p14="http://schemas.microsoft.com/office/powerpoint/2010/main" val="18038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EF00A-FE51-7E0D-F733-B68D5B1A647C}"/>
              </a:ext>
            </a:extLst>
          </p:cNvPr>
          <p:cNvSpPr>
            <a:spLocks noGrp="1"/>
          </p:cNvSpPr>
          <p:nvPr>
            <p:ph type="title"/>
          </p:nvPr>
        </p:nvSpPr>
        <p:spPr>
          <a:xfrm>
            <a:off x="841248" y="548640"/>
            <a:ext cx="3600860" cy="5431536"/>
          </a:xfrm>
        </p:spPr>
        <p:txBody>
          <a:bodyPr>
            <a:normAutofit/>
          </a:bodyPr>
          <a:lstStyle/>
          <a:p>
            <a:r>
              <a:rPr lang="en-US" sz="5400"/>
              <a:t>Importance of AI Code Evaluation Metrics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8D1006-0471-DE02-B3C5-74F137BD6F22}"/>
              </a:ext>
            </a:extLst>
          </p:cNvPr>
          <p:cNvSpPr>
            <a:spLocks noGrp="1"/>
          </p:cNvSpPr>
          <p:nvPr>
            <p:ph idx="1"/>
          </p:nvPr>
        </p:nvSpPr>
        <p:spPr>
          <a:xfrm>
            <a:off x="5126418" y="552091"/>
            <a:ext cx="6224335" cy="5431536"/>
          </a:xfrm>
        </p:spPr>
        <p:txBody>
          <a:bodyPr anchor="ctr">
            <a:normAutofit/>
          </a:bodyPr>
          <a:lstStyle/>
          <a:p>
            <a:r>
              <a:rPr lang="en-US" sz="2800" b="1"/>
              <a:t>Ensures Consistent Performance</a:t>
            </a:r>
          </a:p>
          <a:p>
            <a:r>
              <a:rPr lang="en-US" sz="2800" b="1"/>
              <a:t>Identifies Security Gaps</a:t>
            </a:r>
            <a:endParaRPr lang="en-US" sz="2800"/>
          </a:p>
          <a:p>
            <a:r>
              <a:rPr lang="en-US" sz="2800" b="1"/>
              <a:t>Mitigates Risk of Failure</a:t>
            </a:r>
          </a:p>
          <a:p>
            <a:r>
              <a:rPr lang="en-US" sz="2800" b="1"/>
              <a:t>Improves Trustworthiness</a:t>
            </a:r>
          </a:p>
          <a:p>
            <a:r>
              <a:rPr lang="en-US" sz="2800" b="1"/>
              <a:t>Facilitates Maintenance</a:t>
            </a:r>
          </a:p>
          <a:p>
            <a:r>
              <a:rPr lang="en-US" sz="2800" b="1"/>
              <a:t>Helps Measure Code Quality</a:t>
            </a:r>
          </a:p>
          <a:p>
            <a:r>
              <a:rPr lang="en-US" sz="2800" b="1"/>
              <a:t>Supports Compliance and Standards</a:t>
            </a:r>
            <a:endParaRPr lang="en-US" sz="2800"/>
          </a:p>
        </p:txBody>
      </p:sp>
    </p:spTree>
    <p:extLst>
      <p:ext uri="{BB962C8B-B14F-4D97-AF65-F5344CB8AC3E}">
        <p14:creationId xmlns:p14="http://schemas.microsoft.com/office/powerpoint/2010/main" val="350203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1FD0CE-B0A2-9942-DCEA-6D4C14587725}"/>
              </a:ext>
            </a:extLst>
          </p:cNvPr>
          <p:cNvSpPr>
            <a:spLocks noGrp="1"/>
          </p:cNvSpPr>
          <p:nvPr>
            <p:ph type="title"/>
          </p:nvPr>
        </p:nvSpPr>
        <p:spPr>
          <a:xfrm>
            <a:off x="5297762" y="329184"/>
            <a:ext cx="6251110" cy="1783080"/>
          </a:xfrm>
        </p:spPr>
        <p:txBody>
          <a:bodyPr anchor="b">
            <a:normAutofit/>
          </a:bodyPr>
          <a:lstStyle/>
          <a:p>
            <a:r>
              <a:rPr lang="en-US" sz="5400" b="1" i="0">
                <a:effectLst/>
                <a:latin typeface="Söhne"/>
              </a:rPr>
              <a:t>Reliability Metrics</a:t>
            </a:r>
            <a:endParaRPr lang="en-US" sz="5400"/>
          </a:p>
        </p:txBody>
      </p:sp>
      <p:pic>
        <p:nvPicPr>
          <p:cNvPr id="14" name="Picture 13" descr="Graph on document with pen">
            <a:extLst>
              <a:ext uri="{FF2B5EF4-FFF2-40B4-BE49-F238E27FC236}">
                <a16:creationId xmlns:a16="http://schemas.microsoft.com/office/drawing/2014/main" id="{8332D401-D1EC-6754-F04E-2E7CAD93B02E}"/>
              </a:ext>
            </a:extLst>
          </p:cNvPr>
          <p:cNvPicPr>
            <a:picLocks noChangeAspect="1"/>
          </p:cNvPicPr>
          <p:nvPr/>
        </p:nvPicPr>
        <p:blipFill rotWithShape="1">
          <a:blip r:embed="rId3"/>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BC2EEB1-0A62-A3FC-D86D-AAEF90778455}"/>
              </a:ext>
            </a:extLst>
          </p:cNvPr>
          <p:cNvSpPr>
            <a:spLocks noGrp="1"/>
          </p:cNvSpPr>
          <p:nvPr>
            <p:ph idx="1"/>
          </p:nvPr>
        </p:nvSpPr>
        <p:spPr>
          <a:xfrm>
            <a:off x="5297762" y="2706624"/>
            <a:ext cx="6251110" cy="3483864"/>
          </a:xfrm>
        </p:spPr>
        <p:txBody>
          <a:bodyPr>
            <a:normAutofit/>
          </a:bodyPr>
          <a:lstStyle/>
          <a:p>
            <a:r>
              <a:rPr lang="en-US" sz="2800" b="1"/>
              <a:t> Mean Time Between Failures (MTBF)</a:t>
            </a:r>
            <a:r>
              <a:rPr lang="en-US" sz="2800"/>
              <a:t> </a:t>
            </a:r>
          </a:p>
          <a:p>
            <a:r>
              <a:rPr lang="en-US" sz="2800" b="1"/>
              <a:t> Mean Time to Repair (MTTR)</a:t>
            </a:r>
            <a:r>
              <a:rPr lang="en-US" sz="2800"/>
              <a:t> </a:t>
            </a:r>
          </a:p>
          <a:p>
            <a:r>
              <a:rPr lang="en-US" sz="2800" b="1"/>
              <a:t> Service Level Objectives (SLOs)</a:t>
            </a:r>
            <a:r>
              <a:rPr lang="en-US" sz="2800"/>
              <a:t> </a:t>
            </a:r>
          </a:p>
          <a:p>
            <a:r>
              <a:rPr lang="en-US" sz="2800" b="1"/>
              <a:t> Error Budget</a:t>
            </a:r>
          </a:p>
          <a:p>
            <a:r>
              <a:rPr lang="en-US" sz="2800" b="1"/>
              <a:t> Request Latency and Throughput</a:t>
            </a:r>
            <a:endParaRPr lang="en-US"/>
          </a:p>
        </p:txBody>
      </p:sp>
    </p:spTree>
    <p:extLst>
      <p:ext uri="{BB962C8B-B14F-4D97-AF65-F5344CB8AC3E}">
        <p14:creationId xmlns:p14="http://schemas.microsoft.com/office/powerpoint/2010/main" val="23953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1FD0CE-B0A2-9942-DCEA-6D4C14587725}"/>
              </a:ext>
            </a:extLst>
          </p:cNvPr>
          <p:cNvSpPr>
            <a:spLocks noGrp="1"/>
          </p:cNvSpPr>
          <p:nvPr>
            <p:ph type="title"/>
          </p:nvPr>
        </p:nvSpPr>
        <p:spPr>
          <a:xfrm>
            <a:off x="5297762" y="329184"/>
            <a:ext cx="6251110" cy="1783080"/>
          </a:xfrm>
        </p:spPr>
        <p:txBody>
          <a:bodyPr anchor="b">
            <a:normAutofit/>
          </a:bodyPr>
          <a:lstStyle/>
          <a:p>
            <a:r>
              <a:rPr lang="en-US" sz="5400" b="1" i="0">
                <a:effectLst/>
                <a:latin typeface="Söhne"/>
              </a:rPr>
              <a:t>Code Quality Metrics</a:t>
            </a:r>
            <a:endParaRPr lang="en-US" sz="5400"/>
          </a:p>
        </p:txBody>
      </p:sp>
      <p:pic>
        <p:nvPicPr>
          <p:cNvPr id="14" name="Picture 13" descr="Graph on document with pen">
            <a:extLst>
              <a:ext uri="{FF2B5EF4-FFF2-40B4-BE49-F238E27FC236}">
                <a16:creationId xmlns:a16="http://schemas.microsoft.com/office/drawing/2014/main" id="{8332D401-D1EC-6754-F04E-2E7CAD93B02E}"/>
              </a:ext>
            </a:extLst>
          </p:cNvPr>
          <p:cNvPicPr>
            <a:picLocks noChangeAspect="1"/>
          </p:cNvPicPr>
          <p:nvPr/>
        </p:nvPicPr>
        <p:blipFill rotWithShape="1">
          <a:blip r:embed="rId3"/>
          <a:srcRect l="34308" r="2036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BC2EEB1-0A62-A3FC-D86D-AAEF90778455}"/>
              </a:ext>
            </a:extLst>
          </p:cNvPr>
          <p:cNvSpPr>
            <a:spLocks noGrp="1"/>
          </p:cNvSpPr>
          <p:nvPr>
            <p:ph idx="1"/>
          </p:nvPr>
        </p:nvSpPr>
        <p:spPr>
          <a:xfrm>
            <a:off x="5297762" y="2706624"/>
            <a:ext cx="6251110" cy="3483864"/>
          </a:xfrm>
        </p:spPr>
        <p:txBody>
          <a:bodyPr>
            <a:normAutofit/>
          </a:bodyPr>
          <a:lstStyle/>
          <a:p>
            <a:r>
              <a:rPr lang="en-US" b="1"/>
              <a:t>Code Coverage (Unit, Integration, System)</a:t>
            </a:r>
            <a:endParaRPr lang="en-US"/>
          </a:p>
          <a:p>
            <a:r>
              <a:rPr lang="en-US" b="1"/>
              <a:t>Cyclomatic Complexity</a:t>
            </a:r>
            <a:endParaRPr lang="en-US"/>
          </a:p>
          <a:p>
            <a:r>
              <a:rPr lang="en-US" b="1"/>
              <a:t>Cognitive Complexity</a:t>
            </a:r>
            <a:endParaRPr lang="en-US"/>
          </a:p>
          <a:p>
            <a:r>
              <a:rPr lang="en-US" b="1"/>
              <a:t>Technical Debt Ratio (TDR)</a:t>
            </a:r>
            <a:endParaRPr lang="en-US"/>
          </a:p>
          <a:p>
            <a:r>
              <a:rPr lang="en-US" b="1"/>
              <a:t>Defect Density</a:t>
            </a:r>
            <a:endParaRPr lang="en-US"/>
          </a:p>
          <a:p>
            <a:r>
              <a:rPr lang="en-US" b="1"/>
              <a:t>Code Duplication</a:t>
            </a:r>
            <a:endParaRPr lang="en-US"/>
          </a:p>
        </p:txBody>
      </p:sp>
    </p:spTree>
    <p:extLst>
      <p:ext uri="{BB962C8B-B14F-4D97-AF65-F5344CB8AC3E}">
        <p14:creationId xmlns:p14="http://schemas.microsoft.com/office/powerpoint/2010/main" val="20446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maths learning objects">
            <a:extLst>
              <a:ext uri="{FF2B5EF4-FFF2-40B4-BE49-F238E27FC236}">
                <a16:creationId xmlns:a16="http://schemas.microsoft.com/office/drawing/2014/main" id="{025591A7-0DE6-D4F5-A891-BEB7E12DC39E}"/>
              </a:ext>
            </a:extLst>
          </p:cNvPr>
          <p:cNvPicPr>
            <a:picLocks noChangeAspect="1"/>
          </p:cNvPicPr>
          <p:nvPr/>
        </p:nvPicPr>
        <p:blipFill rotWithShape="1">
          <a:blip r:embed="rId3"/>
          <a:srcRect t="5369" b="10361"/>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500B61-D9A8-0505-DBA6-6ED12D88EE40}"/>
              </a:ext>
            </a:extLst>
          </p:cNvPr>
          <p:cNvSpPr>
            <a:spLocks noGrp="1"/>
          </p:cNvSpPr>
          <p:nvPr>
            <p:ph type="title"/>
          </p:nvPr>
        </p:nvSpPr>
        <p:spPr>
          <a:xfrm>
            <a:off x="1037809" y="1071350"/>
            <a:ext cx="4775162" cy="1339382"/>
          </a:xfrm>
        </p:spPr>
        <p:txBody>
          <a:bodyPr>
            <a:normAutofit/>
          </a:bodyPr>
          <a:lstStyle/>
          <a:p>
            <a:pPr algn="ctr"/>
            <a:r>
              <a:rPr lang="en-US" sz="3300"/>
              <a:t>Recent AI Code Generation Case Studies</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E53229-B988-55C2-949F-5436C4F85E72}"/>
              </a:ext>
            </a:extLst>
          </p:cNvPr>
          <p:cNvSpPr>
            <a:spLocks noGrp="1"/>
          </p:cNvSpPr>
          <p:nvPr>
            <p:ph idx="1"/>
          </p:nvPr>
        </p:nvSpPr>
        <p:spPr>
          <a:xfrm>
            <a:off x="1189319" y="2547257"/>
            <a:ext cx="4458446" cy="3109740"/>
          </a:xfrm>
        </p:spPr>
        <p:txBody>
          <a:bodyPr anchor="ctr">
            <a:normAutofit/>
          </a:bodyPr>
          <a:lstStyle/>
          <a:p>
            <a:r>
              <a:rPr lang="en-US" sz="2000"/>
              <a:t>"Whodunit: Classifying Code as Human Authored or GPT-4 Generated" (March 2024)</a:t>
            </a:r>
          </a:p>
          <a:p>
            <a:r>
              <a:rPr lang="en-US" sz="2000"/>
              <a:t>"An Empirical Study of Using Large Language Models for Unit Test Generation" (2024)</a:t>
            </a:r>
          </a:p>
          <a:p>
            <a:r>
              <a:rPr lang="en-US" sz="2000"/>
              <a:t>"Enhancing Large Language Models for Secure Code Generation" (October 2023)</a:t>
            </a:r>
          </a:p>
        </p:txBody>
      </p:sp>
    </p:spTree>
    <p:extLst>
      <p:ext uri="{BB962C8B-B14F-4D97-AF65-F5344CB8AC3E}">
        <p14:creationId xmlns:p14="http://schemas.microsoft.com/office/powerpoint/2010/main" val="79289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080AC-5DF5-C6F6-BD9F-5B2A820184FD}"/>
              </a:ext>
            </a:extLst>
          </p:cNvPr>
          <p:cNvSpPr>
            <a:spLocks noGrp="1"/>
          </p:cNvSpPr>
          <p:nvPr>
            <p:ph type="title"/>
          </p:nvPr>
        </p:nvSpPr>
        <p:spPr>
          <a:xfrm>
            <a:off x="635000" y="640823"/>
            <a:ext cx="3418659" cy="5583148"/>
          </a:xfrm>
        </p:spPr>
        <p:txBody>
          <a:bodyPr anchor="ctr">
            <a:normAutofit/>
          </a:bodyPr>
          <a:lstStyle/>
          <a:p>
            <a:r>
              <a:rPr lang="en-US" sz="5400"/>
              <a:t>Problem Statement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A2947661-08CF-32C7-F4DC-355C5D12D879}"/>
              </a:ext>
            </a:extLst>
          </p:cNvPr>
          <p:cNvGraphicFramePr>
            <a:graphicFrameLocks noGrp="1"/>
          </p:cNvGraphicFramePr>
          <p:nvPr>
            <p:ph idx="1"/>
            <p:extLst>
              <p:ext uri="{D42A27DB-BD31-4B8C-83A1-F6EECF244321}">
                <p14:modId xmlns:p14="http://schemas.microsoft.com/office/powerpoint/2010/main" val="19298100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C9892-9660-F94E-41CF-687D9C771364}"/>
              </a:ext>
            </a:extLst>
          </p:cNvPr>
          <p:cNvSpPr>
            <a:spLocks noGrp="1"/>
          </p:cNvSpPr>
          <p:nvPr>
            <p:ph type="title"/>
          </p:nvPr>
        </p:nvSpPr>
        <p:spPr>
          <a:xfrm>
            <a:off x="5297762" y="329184"/>
            <a:ext cx="6251110" cy="1783080"/>
          </a:xfrm>
        </p:spPr>
        <p:txBody>
          <a:bodyPr anchor="b">
            <a:normAutofit/>
          </a:bodyPr>
          <a:lstStyle/>
          <a:p>
            <a:r>
              <a:rPr lang="en-US" sz="5400"/>
              <a:t>Key Secure Coding Principles in React</a:t>
            </a:r>
          </a:p>
        </p:txBody>
      </p:sp>
      <p:pic>
        <p:nvPicPr>
          <p:cNvPr id="5" name="Picture 4" descr="Computer script on a screen">
            <a:extLst>
              <a:ext uri="{FF2B5EF4-FFF2-40B4-BE49-F238E27FC236}">
                <a16:creationId xmlns:a16="http://schemas.microsoft.com/office/drawing/2014/main" id="{CD14F91D-20FC-8BCA-9A6F-E5B97B2FED06}"/>
              </a:ext>
            </a:extLst>
          </p:cNvPr>
          <p:cNvPicPr>
            <a:picLocks noChangeAspect="1"/>
          </p:cNvPicPr>
          <p:nvPr/>
        </p:nvPicPr>
        <p:blipFill>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E36074-633D-1556-EA79-583EBA7A9B56}"/>
              </a:ext>
            </a:extLst>
          </p:cNvPr>
          <p:cNvSpPr>
            <a:spLocks noGrp="1"/>
          </p:cNvSpPr>
          <p:nvPr>
            <p:ph idx="1"/>
          </p:nvPr>
        </p:nvSpPr>
        <p:spPr>
          <a:xfrm>
            <a:off x="5297762" y="2706624"/>
            <a:ext cx="6251110" cy="3483864"/>
          </a:xfrm>
        </p:spPr>
        <p:txBody>
          <a:bodyPr>
            <a:normAutofit/>
          </a:bodyPr>
          <a:lstStyle/>
          <a:p>
            <a:r>
              <a:rPr lang="en-US" sz="2200"/>
              <a:t>Protect against XSS (Cross-Site Scripting)</a:t>
            </a:r>
          </a:p>
          <a:p>
            <a:r>
              <a:rPr lang="en-US" sz="2200"/>
              <a:t>Sanitize and validate user inputs</a:t>
            </a:r>
          </a:p>
          <a:p>
            <a:r>
              <a:rPr lang="en-US" sz="2200"/>
              <a:t>Client data and functionality minimization</a:t>
            </a:r>
          </a:p>
          <a:p>
            <a:r>
              <a:rPr lang="en-US" sz="2200"/>
              <a:t>Ensure principle of least privledge in visible and hidden code</a:t>
            </a:r>
          </a:p>
          <a:p>
            <a:r>
              <a:rPr lang="en-US" sz="2200"/>
              <a:t>Proper client-side authentication workflows</a:t>
            </a:r>
          </a:p>
          <a:p>
            <a:r>
              <a:rPr lang="en-US" sz="2200"/>
              <a:t>Proper handling of edge-cases like user driven URL's rendered in React</a:t>
            </a:r>
          </a:p>
        </p:txBody>
      </p:sp>
    </p:spTree>
    <p:extLst>
      <p:ext uri="{BB962C8B-B14F-4D97-AF65-F5344CB8AC3E}">
        <p14:creationId xmlns:p14="http://schemas.microsoft.com/office/powerpoint/2010/main" val="365031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62504C-A6DE-FFDC-FF52-E2320B3B753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The Process of Prompt Engineering</a:t>
            </a:r>
          </a:p>
        </p:txBody>
      </p:sp>
      <p:graphicFrame>
        <p:nvGraphicFramePr>
          <p:cNvPr id="5" name="Content Placeholder 2">
            <a:extLst>
              <a:ext uri="{FF2B5EF4-FFF2-40B4-BE49-F238E27FC236}">
                <a16:creationId xmlns:a16="http://schemas.microsoft.com/office/drawing/2014/main" id="{04EC6763-BDC6-F83E-E328-B1DB3EFDAA27}"/>
              </a:ext>
            </a:extLst>
          </p:cNvPr>
          <p:cNvGraphicFramePr>
            <a:graphicFrameLocks noGrp="1"/>
          </p:cNvGraphicFramePr>
          <p:nvPr>
            <p:ph idx="1"/>
            <p:extLst>
              <p:ext uri="{D42A27DB-BD31-4B8C-83A1-F6EECF244321}">
                <p14:modId xmlns:p14="http://schemas.microsoft.com/office/powerpoint/2010/main" val="21626444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25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CE386-CE7F-0991-CCCD-B99FC729392A}"/>
              </a:ext>
            </a:extLst>
          </p:cNvPr>
          <p:cNvSpPr>
            <a:spLocks noGrp="1"/>
          </p:cNvSpPr>
          <p:nvPr>
            <p:ph type="title"/>
          </p:nvPr>
        </p:nvSpPr>
        <p:spPr>
          <a:xfrm>
            <a:off x="5297762" y="329184"/>
            <a:ext cx="6251110" cy="1783080"/>
          </a:xfrm>
        </p:spPr>
        <p:txBody>
          <a:bodyPr anchor="b">
            <a:normAutofit/>
          </a:bodyPr>
          <a:lstStyle/>
          <a:p>
            <a:r>
              <a:rPr lang="en-US" sz="5400"/>
              <a:t>Secure vs Insecure Prompting</a:t>
            </a:r>
          </a:p>
        </p:txBody>
      </p:sp>
      <p:pic>
        <p:nvPicPr>
          <p:cNvPr id="5" name="Picture 4" descr="Computer script on a screen">
            <a:extLst>
              <a:ext uri="{FF2B5EF4-FFF2-40B4-BE49-F238E27FC236}">
                <a16:creationId xmlns:a16="http://schemas.microsoft.com/office/drawing/2014/main" id="{6FD9AA18-44BF-0DB1-5F48-2897DF66B7AD}"/>
              </a:ext>
            </a:extLst>
          </p:cNvPr>
          <p:cNvPicPr>
            <a:picLocks noChangeAspect="1"/>
          </p:cNvPicPr>
          <p:nvPr/>
        </p:nvPicPr>
        <p:blipFill>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3C082-2BA8-C8E9-E5E3-8B3A763D6052}"/>
              </a:ext>
            </a:extLst>
          </p:cNvPr>
          <p:cNvSpPr>
            <a:spLocks noGrp="1"/>
          </p:cNvSpPr>
          <p:nvPr>
            <p:ph idx="1"/>
          </p:nvPr>
        </p:nvSpPr>
        <p:spPr>
          <a:xfrm>
            <a:off x="5297762" y="2706624"/>
            <a:ext cx="6251110" cy="3483864"/>
          </a:xfrm>
        </p:spPr>
        <p:txBody>
          <a:bodyPr>
            <a:normAutofit/>
          </a:bodyPr>
          <a:lstStyle/>
          <a:p>
            <a:r>
              <a:rPr lang="en-US" sz="2200" b="1"/>
              <a:t>Original Prompt:</a:t>
            </a:r>
            <a:r>
              <a:rPr lang="en-US" sz="2200"/>
              <a:t> </a:t>
            </a:r>
          </a:p>
          <a:p>
            <a:pPr lvl="1"/>
            <a:r>
              <a:rPr lang="en-US" sz="2200"/>
              <a:t>Generate a React login form.”</a:t>
            </a:r>
          </a:p>
          <a:p>
            <a:r>
              <a:rPr lang="en-US" sz="2200" b="1"/>
              <a:t>Secure Prompt:</a:t>
            </a:r>
            <a:r>
              <a:rPr lang="en-US" sz="2200"/>
              <a:t> </a:t>
            </a:r>
          </a:p>
          <a:p>
            <a:pPr lvl="1"/>
            <a:r>
              <a:rPr lang="en-US" sz="2200"/>
              <a:t>Generate a React login form that sanitizes user inputs, validates input lengths and characters, includes CSRF tokens, and does not use dangerouslySetInnerHTML.</a:t>
            </a:r>
          </a:p>
        </p:txBody>
      </p:sp>
    </p:spTree>
    <p:extLst>
      <p:ext uri="{BB962C8B-B14F-4D97-AF65-F5344CB8AC3E}">
        <p14:creationId xmlns:p14="http://schemas.microsoft.com/office/powerpoint/2010/main" val="150900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CDAE24-D11C-3C28-4AC4-D0993536543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Challenges in AI Generated Code</a:t>
            </a:r>
          </a:p>
        </p:txBody>
      </p:sp>
      <p:graphicFrame>
        <p:nvGraphicFramePr>
          <p:cNvPr id="5" name="Content Placeholder 2">
            <a:extLst>
              <a:ext uri="{FF2B5EF4-FFF2-40B4-BE49-F238E27FC236}">
                <a16:creationId xmlns:a16="http://schemas.microsoft.com/office/drawing/2014/main" id="{148F0234-CAA7-8304-35FD-E8F2233AFEF5}"/>
              </a:ext>
            </a:extLst>
          </p:cNvPr>
          <p:cNvGraphicFramePr>
            <a:graphicFrameLocks noGrp="1"/>
          </p:cNvGraphicFramePr>
          <p:nvPr>
            <p:ph idx="1"/>
            <p:extLst>
              <p:ext uri="{D42A27DB-BD31-4B8C-83A1-F6EECF244321}">
                <p14:modId xmlns:p14="http://schemas.microsoft.com/office/powerpoint/2010/main" val="33176745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954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E8048-0AF0-7D36-CA3E-1EFDF5E6F7D2}"/>
              </a:ext>
            </a:extLst>
          </p:cNvPr>
          <p:cNvSpPr>
            <a:spLocks noGrp="1"/>
          </p:cNvSpPr>
          <p:nvPr>
            <p:ph type="title"/>
          </p:nvPr>
        </p:nvSpPr>
        <p:spPr>
          <a:xfrm>
            <a:off x="5297762" y="329184"/>
            <a:ext cx="6251110" cy="1783080"/>
          </a:xfrm>
        </p:spPr>
        <p:txBody>
          <a:bodyPr anchor="b">
            <a:normAutofit/>
          </a:bodyPr>
          <a:lstStyle/>
          <a:p>
            <a:r>
              <a:rPr lang="en-US" sz="4200"/>
              <a:t>Converting Human Language into Secure Code Mechanisms</a:t>
            </a:r>
          </a:p>
        </p:txBody>
      </p:sp>
      <p:pic>
        <p:nvPicPr>
          <p:cNvPr id="17" name="Picture 16" descr="Computer script on a screen">
            <a:extLst>
              <a:ext uri="{FF2B5EF4-FFF2-40B4-BE49-F238E27FC236}">
                <a16:creationId xmlns:a16="http://schemas.microsoft.com/office/drawing/2014/main" id="{B900FC54-2C69-A8FA-2913-5CF897F69C02}"/>
              </a:ext>
            </a:extLst>
          </p:cNvPr>
          <p:cNvPicPr>
            <a:picLocks noChangeAspect="1"/>
          </p:cNvPicPr>
          <p:nvPr/>
        </p:nvPicPr>
        <p:blipFill>
          <a:blip r:embed="rId3"/>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FFB1772A-90C7-2BCD-E801-FBC6E46D021A}"/>
              </a:ext>
            </a:extLst>
          </p:cNvPr>
          <p:cNvSpPr>
            <a:spLocks noGrp="1"/>
          </p:cNvSpPr>
          <p:nvPr>
            <p:ph idx="1"/>
          </p:nvPr>
        </p:nvSpPr>
        <p:spPr>
          <a:xfrm>
            <a:off x="5297762" y="2706624"/>
            <a:ext cx="6251110" cy="3483864"/>
          </a:xfrm>
        </p:spPr>
        <p:txBody>
          <a:bodyPr>
            <a:normAutofit/>
          </a:bodyPr>
          <a:lstStyle/>
          <a:p>
            <a:r>
              <a:rPr lang="en-US" sz="2000" b="1"/>
              <a:t>Human Language Requirement</a:t>
            </a:r>
            <a:r>
              <a:rPr lang="en-US" sz="2000"/>
              <a:t> </a:t>
            </a:r>
          </a:p>
          <a:p>
            <a:pPr lvl="1"/>
            <a:r>
              <a:rPr lang="en-US" sz="2000"/>
              <a:t>The form should be secure against XSS.</a:t>
            </a:r>
          </a:p>
          <a:p>
            <a:r>
              <a:rPr lang="en-US" sz="2000" b="1"/>
              <a:t>Code Mechanism</a:t>
            </a:r>
          </a:p>
          <a:p>
            <a:pPr lvl="1"/>
            <a:r>
              <a:rPr lang="en-US" sz="2000"/>
              <a:t>Ensure no insecure usage of dangerouslySetInnerHTML, and use proper data binding and escaping.</a:t>
            </a:r>
          </a:p>
          <a:p>
            <a:r>
              <a:rPr lang="en-US" sz="2000" b="1"/>
              <a:t>Example Prompt:</a:t>
            </a:r>
            <a:r>
              <a:rPr lang="en-US" sz="2000"/>
              <a:t> </a:t>
            </a:r>
          </a:p>
          <a:p>
            <a:pPr lvl="1"/>
            <a:r>
              <a:rPr lang="en-US" sz="2000" i="1"/>
              <a:t>Generate a React login form with validation, CSRF protection, and secure input handling against XSS. When using dangerouslySetInnerHTML, please sanitize that data with DOMPurify.</a:t>
            </a:r>
          </a:p>
          <a:p>
            <a:endParaRPr lang="en-US" sz="2000"/>
          </a:p>
        </p:txBody>
      </p:sp>
    </p:spTree>
    <p:extLst>
      <p:ext uri="{BB962C8B-B14F-4D97-AF65-F5344CB8AC3E}">
        <p14:creationId xmlns:p14="http://schemas.microsoft.com/office/powerpoint/2010/main" val="45456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C2B4C-C0AD-9748-DA1B-1C8944040223}"/>
              </a:ext>
            </a:extLst>
          </p:cNvPr>
          <p:cNvSpPr>
            <a:spLocks noGrp="1"/>
          </p:cNvSpPr>
          <p:nvPr>
            <p:ph type="title"/>
          </p:nvPr>
        </p:nvSpPr>
        <p:spPr>
          <a:xfrm>
            <a:off x="838200" y="365125"/>
            <a:ext cx="10515600" cy="1325563"/>
          </a:xfrm>
        </p:spPr>
        <p:txBody>
          <a:bodyPr>
            <a:normAutofit fontScale="90000"/>
          </a:bodyPr>
          <a:lstStyle/>
          <a:p>
            <a:r>
              <a:rPr lang="en-US" sz="5400"/>
              <a:t>Challenges and Solutions</a:t>
            </a:r>
            <a:br>
              <a:rPr lang="en-US" sz="5400"/>
            </a:br>
            <a:r>
              <a:rPr lang="en-US" sz="5400"/>
              <a:t>in AI Code Generation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90394F-F8FF-F280-ED91-B5ED9BA9F486}"/>
              </a:ext>
            </a:extLst>
          </p:cNvPr>
          <p:cNvSpPr>
            <a:spLocks noGrp="1"/>
          </p:cNvSpPr>
          <p:nvPr>
            <p:ph idx="1"/>
          </p:nvPr>
        </p:nvSpPr>
        <p:spPr>
          <a:xfrm>
            <a:off x="838200" y="2307238"/>
            <a:ext cx="10515600" cy="3874106"/>
          </a:xfrm>
        </p:spPr>
        <p:txBody>
          <a:bodyPr>
            <a:normAutofit/>
          </a:bodyPr>
          <a:lstStyle/>
          <a:p>
            <a:r>
              <a:rPr lang="en-US" sz="2800" b="1"/>
              <a:t>Challenge:</a:t>
            </a:r>
            <a:r>
              <a:rPr lang="en-US" sz="2800"/>
              <a:t> AI models do not naturally prioritize security.</a:t>
            </a:r>
          </a:p>
          <a:p>
            <a:r>
              <a:rPr lang="en-US" sz="2800" b="1"/>
              <a:t>Solution:</a:t>
            </a:r>
            <a:r>
              <a:rPr lang="en-US" sz="2800"/>
              <a:t> Explicitly include security requirements in the prompt.</a:t>
            </a:r>
          </a:p>
          <a:p>
            <a:r>
              <a:rPr lang="en-US" sz="2800" b="1"/>
              <a:t>Challenge:</a:t>
            </a:r>
            <a:r>
              <a:rPr lang="en-US" sz="2800"/>
              <a:t> Over-reliance on AI can lead to missed vulnerabilities.</a:t>
            </a:r>
          </a:p>
          <a:p>
            <a:r>
              <a:rPr lang="en-US" sz="2800" b="1"/>
              <a:t>Solution:</a:t>
            </a:r>
            <a:r>
              <a:rPr lang="en-US" sz="2800"/>
              <a:t> Always manually review AI-generated code for compliance with security standards.</a:t>
            </a:r>
          </a:p>
        </p:txBody>
      </p:sp>
    </p:spTree>
    <p:extLst>
      <p:ext uri="{BB962C8B-B14F-4D97-AF65-F5344CB8AC3E}">
        <p14:creationId xmlns:p14="http://schemas.microsoft.com/office/powerpoint/2010/main" val="40384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06830"/>
            <a:ext cx="10515600" cy="697168"/>
          </a:xfrm>
        </p:spPr>
        <p:txBody>
          <a:bodyPr/>
          <a:lstStyle/>
          <a:p>
            <a:r>
              <a:rPr lang="en-US" b="0" dirty="0">
                <a:solidFill>
                  <a:schemeClr val="bg1"/>
                </a:solidFill>
                <a:latin typeface="+mn-lt"/>
              </a:rPr>
              <a:t>It’s been a pleasure</a:t>
            </a:r>
            <a:br>
              <a:rPr lang="en-US" b="0" dirty="0">
                <a:solidFill>
                  <a:schemeClr val="bg1"/>
                </a:solidFill>
                <a:latin typeface="+mn-lt"/>
              </a:rPr>
            </a:br>
            <a:br>
              <a:rPr lang="en-US" b="0" dirty="0">
                <a:solidFill>
                  <a:schemeClr val="bg1"/>
                </a:solidFill>
                <a:latin typeface="+mn-lt"/>
              </a:rPr>
            </a:br>
            <a:r>
              <a:rPr lang="en-US" b="0" dirty="0">
                <a:solidFill>
                  <a:schemeClr val="bg1"/>
                </a:solidFill>
                <a:latin typeface="+mn-lt"/>
              </a:rPr>
              <a:t>jim@manicode.com</a:t>
            </a:r>
          </a:p>
        </p:txBody>
      </p:sp>
      <p:sp>
        <p:nvSpPr>
          <p:cNvPr id="3" name="Subtitle 2"/>
          <p:cNvSpPr>
            <a:spLocks noGrp="1"/>
          </p:cNvSpPr>
          <p:nvPr>
            <p:ph type="subTitle" idx="1"/>
          </p:nvPr>
        </p:nvSpPr>
        <p:spPr>
          <a:xfrm>
            <a:off x="838200" y="5860274"/>
            <a:ext cx="10515600" cy="385010"/>
          </a:xfrm>
        </p:spPr>
        <p:txBody>
          <a:bodyPr/>
          <a:lstStyle/>
          <a:p>
            <a:pPr algn="ctr"/>
            <a:r>
              <a:rPr lang="en-GB" sz="1800" b="1" dirty="0">
                <a:solidFill>
                  <a:schemeClr val="bg2">
                    <a:lumMod val="75000"/>
                  </a:schemeClr>
                </a:solidFill>
              </a:rPr>
              <a:t>JIM MANICO</a:t>
            </a:r>
            <a:r>
              <a:rPr lang="en-US" sz="1800" b="1" dirty="0">
                <a:solidFill>
                  <a:schemeClr val="bg2">
                    <a:lumMod val="75000"/>
                  </a:schemeClr>
                </a:solidFill>
                <a:latin typeface="Webdings" charset="2"/>
                <a:cs typeface="Webdings" charset="2"/>
              </a:rPr>
              <a:t> | </a:t>
            </a:r>
            <a:r>
              <a:rPr lang="en-GB" sz="1800" dirty="0">
                <a:solidFill>
                  <a:schemeClr val="bg2">
                    <a:lumMod val="75000"/>
                  </a:schemeClr>
                </a:solidFill>
              </a:rPr>
              <a:t>Secure Coding Instructor                   </a:t>
            </a:r>
            <a:r>
              <a:rPr lang="en-GB" sz="1800" i="1" dirty="0">
                <a:solidFill>
                  <a:schemeClr val="bg2">
                    <a:lumMod val="75000"/>
                  </a:schemeClr>
                </a:solidFill>
              </a:rPr>
              <a:t>www.manicode.com</a:t>
            </a:r>
          </a:p>
        </p:txBody>
      </p:sp>
    </p:spTree>
    <p:extLst>
      <p:ext uri="{BB962C8B-B14F-4D97-AF65-F5344CB8AC3E}">
        <p14:creationId xmlns:p14="http://schemas.microsoft.com/office/powerpoint/2010/main" val="176274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9DECE-56AB-447D-5A2C-E02E4959CA21}"/>
              </a:ext>
            </a:extLst>
          </p:cNvPr>
          <p:cNvSpPr>
            <a:spLocks noGrp="1"/>
          </p:cNvSpPr>
          <p:nvPr>
            <p:ph type="title"/>
          </p:nvPr>
        </p:nvSpPr>
        <p:spPr>
          <a:xfrm>
            <a:off x="5297762" y="329184"/>
            <a:ext cx="6251110" cy="1783080"/>
          </a:xfrm>
        </p:spPr>
        <p:txBody>
          <a:bodyPr anchor="b">
            <a:normAutofit/>
          </a:bodyPr>
          <a:lstStyle/>
          <a:p>
            <a:r>
              <a:rPr lang="en-US" sz="4200"/>
              <a:t>A Deep-Dive into API Misuse, Code Quality, and Security Implications</a:t>
            </a:r>
          </a:p>
        </p:txBody>
      </p:sp>
      <p:pic>
        <p:nvPicPr>
          <p:cNvPr id="6" name="Picture 5" descr="Computer script on a screen">
            <a:extLst>
              <a:ext uri="{FF2B5EF4-FFF2-40B4-BE49-F238E27FC236}">
                <a16:creationId xmlns:a16="http://schemas.microsoft.com/office/drawing/2014/main" id="{A92D4489-C936-911C-FEFB-A2A2C370715A}"/>
              </a:ext>
            </a:extLst>
          </p:cNvPr>
          <p:cNvPicPr>
            <a:picLocks noChangeAspect="1"/>
          </p:cNvPicPr>
          <p:nvPr/>
        </p:nvPicPr>
        <p:blipFill rotWithShape="1">
          <a:blip r:embed="rId3"/>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 name="Content Placeholder 3">
            <a:extLst>
              <a:ext uri="{FF2B5EF4-FFF2-40B4-BE49-F238E27FC236}">
                <a16:creationId xmlns:a16="http://schemas.microsoft.com/office/drawing/2014/main" id="{3A60A292-F4F4-7476-DFD2-567896B1FB9B}"/>
              </a:ext>
            </a:extLst>
          </p:cNvPr>
          <p:cNvSpPr>
            <a:spLocks noGrp="1"/>
          </p:cNvSpPr>
          <p:nvPr>
            <p:ph idx="1"/>
          </p:nvPr>
        </p:nvSpPr>
        <p:spPr>
          <a:xfrm>
            <a:off x="5297762" y="2743200"/>
            <a:ext cx="6251110" cy="3483864"/>
          </a:xfrm>
        </p:spPr>
        <p:txBody>
          <a:bodyPr>
            <a:normAutofit/>
          </a:bodyPr>
          <a:lstStyle/>
          <a:p>
            <a:r>
              <a:rPr lang="en-US" sz="2800" b="0" i="0">
                <a:effectLst/>
                <a:latin typeface="Söhne"/>
              </a:rPr>
              <a:t>Problem Space and Motivation</a:t>
            </a:r>
          </a:p>
          <a:p>
            <a:r>
              <a:rPr lang="en-US" sz="2800" b="0" i="0">
                <a:effectLst/>
                <a:latin typeface="Söhne"/>
              </a:rPr>
              <a:t>Architecture of Language Models</a:t>
            </a:r>
          </a:p>
          <a:p>
            <a:r>
              <a:rPr lang="en-US" sz="2800" b="0" i="0">
                <a:effectLst/>
                <a:latin typeface="Söhne"/>
              </a:rPr>
              <a:t>Common Pitfalls and Code Anti-Patterns</a:t>
            </a:r>
          </a:p>
          <a:p>
            <a:r>
              <a:rPr lang="en-US" sz="2800" b="0" i="0">
                <a:effectLst/>
                <a:latin typeface="Söhne"/>
              </a:rPr>
              <a:t>Reliability Metrics and KPIs</a:t>
            </a:r>
          </a:p>
          <a:p>
            <a:r>
              <a:rPr lang="en-US" sz="2800" b="0" i="0">
                <a:effectLst/>
                <a:latin typeface="Söhne"/>
              </a:rPr>
              <a:t>Remediation Strategies and Tools</a:t>
            </a:r>
          </a:p>
          <a:p>
            <a:endParaRPr lang="en-US" sz="2800"/>
          </a:p>
        </p:txBody>
      </p:sp>
      <p:sp>
        <p:nvSpPr>
          <p:cNvPr id="5" name="TextBox 4">
            <a:extLst>
              <a:ext uri="{FF2B5EF4-FFF2-40B4-BE49-F238E27FC236}">
                <a16:creationId xmlns:a16="http://schemas.microsoft.com/office/drawing/2014/main" id="{04EA37F3-15D3-AD64-5FFA-D27B191B58CF}"/>
              </a:ext>
            </a:extLst>
          </p:cNvPr>
          <p:cNvSpPr txBox="1"/>
          <p:nvPr/>
        </p:nvSpPr>
        <p:spPr>
          <a:xfrm>
            <a:off x="7745506" y="2402541"/>
            <a:ext cx="0" cy="0"/>
          </a:xfrm>
          <a:prstGeom prst="rect">
            <a:avLst/>
          </a:prstGeom>
          <a:noFill/>
        </p:spPr>
        <p:txBody>
          <a:bodyPr wrap="none" lIns="0" tIns="0" rIns="0" bIns="0" rtlCol="0">
            <a:noAutofit/>
          </a:bodyPr>
          <a:lstStyle/>
          <a:p>
            <a:pPr algn="l"/>
            <a:endParaRPr lang="en-US" sz="1400" dirty="0"/>
          </a:p>
        </p:txBody>
      </p:sp>
    </p:spTree>
    <p:extLst>
      <p:ext uri="{BB962C8B-B14F-4D97-AF65-F5344CB8AC3E}">
        <p14:creationId xmlns:p14="http://schemas.microsoft.com/office/powerpoint/2010/main" val="129832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279AB73-0646-CAE3-1BCB-5A31183D1E29}"/>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Common Misuse Patterns</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CBFE4C08-3141-BD7E-5C95-B07DB9DC3917}"/>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b="1" i="0">
                <a:effectLst/>
                <a:latin typeface="Söhne"/>
              </a:rPr>
              <a:t>Resource Leak: </a:t>
            </a:r>
            <a:r>
              <a:rPr lang="en-US" b="0" i="0">
                <a:effectLst/>
                <a:latin typeface="Söhne"/>
              </a:rPr>
              <a:t>Failure to close streams or resources</a:t>
            </a:r>
          </a:p>
          <a:p>
            <a:pPr>
              <a:buFont typeface="Arial" panose="020B0604020202020204" pitchFamily="34" charset="0"/>
              <a:buChar char="•"/>
            </a:pPr>
            <a:r>
              <a:rPr lang="en-US" b="1" i="0">
                <a:effectLst/>
                <a:latin typeface="Söhne"/>
              </a:rPr>
              <a:t>Insecure Data Handling: </a:t>
            </a:r>
            <a:r>
              <a:rPr lang="en-US" b="0" i="0">
                <a:effectLst/>
                <a:latin typeface="Söhne"/>
              </a:rPr>
              <a:t>Storing sensitive info in mutable objects</a:t>
            </a:r>
          </a:p>
          <a:p>
            <a:pPr>
              <a:buFont typeface="Arial" panose="020B0604020202020204" pitchFamily="34" charset="0"/>
              <a:buChar char="•"/>
            </a:pPr>
            <a:r>
              <a:rPr lang="en-US" b="1" i="0">
                <a:effectLst/>
                <a:latin typeface="Söhne"/>
              </a:rPr>
              <a:t>Exception Handling: </a:t>
            </a:r>
            <a:r>
              <a:rPr lang="en-US" b="0" i="0">
                <a:effectLst/>
                <a:latin typeface="Söhne"/>
              </a:rPr>
              <a:t>Generic catch blocks</a:t>
            </a:r>
          </a:p>
          <a:p>
            <a:pPr>
              <a:buFont typeface="Arial" panose="020B0604020202020204" pitchFamily="34" charset="0"/>
              <a:buChar char="•"/>
            </a:pPr>
            <a:r>
              <a:rPr lang="en-US" b="1" i="0">
                <a:effectLst/>
                <a:latin typeface="Söhne"/>
              </a:rPr>
              <a:t>Concurrency: </a:t>
            </a:r>
            <a:r>
              <a:rPr lang="en-US" b="0" i="0">
                <a:effectLst/>
                <a:latin typeface="Söhne"/>
              </a:rPr>
              <a:t>Non-atomic compound actions</a:t>
            </a:r>
          </a:p>
          <a:p>
            <a:pPr>
              <a:buFont typeface="Arial" panose="020B0604020202020204" pitchFamily="34" charset="0"/>
              <a:buChar char="•"/>
            </a:pPr>
            <a:r>
              <a:rPr lang="en-US" b="1" i="0">
                <a:effectLst/>
                <a:latin typeface="Söhne"/>
              </a:rPr>
              <a:t>API Contract Violations: </a:t>
            </a:r>
            <a:r>
              <a:rPr lang="en-US" b="0" i="0">
                <a:effectLst/>
                <a:latin typeface="Söhne"/>
              </a:rPr>
              <a:t>Ignoring return values, parameter constraints</a:t>
            </a:r>
          </a:p>
          <a:p>
            <a:pPr>
              <a:buFont typeface="Arial" panose="020B0604020202020204" pitchFamily="34" charset="0"/>
              <a:buChar char="•"/>
            </a:pPr>
            <a:r>
              <a:rPr lang="en-US" b="1" i="0">
                <a:effectLst/>
                <a:latin typeface="Söhne"/>
              </a:rPr>
              <a:t>Misconfigured Security Contexts</a:t>
            </a:r>
            <a:r>
              <a:rPr lang="en-US" b="0" i="0">
                <a:effectLst/>
                <a:latin typeface="Söhne"/>
              </a:rPr>
              <a:t>: Incorrect use of crypto APIs</a:t>
            </a:r>
          </a:p>
          <a:p>
            <a:pPr>
              <a:buFont typeface="Arial" panose="020B0604020202020204" pitchFamily="34" charset="0"/>
              <a:buChar char="•"/>
            </a:pPr>
            <a:r>
              <a:rPr lang="en-US" b="1" i="0">
                <a:effectLst/>
                <a:latin typeface="Söhne"/>
              </a:rPr>
              <a:t>Dependency Hell: </a:t>
            </a:r>
            <a:r>
              <a:rPr lang="en-US" b="0" i="0">
                <a:effectLst/>
                <a:latin typeface="Söhne"/>
              </a:rPr>
              <a:t>Conflicting library versions</a:t>
            </a:r>
          </a:p>
          <a:p>
            <a:endParaRPr lang="en-US"/>
          </a:p>
        </p:txBody>
      </p:sp>
    </p:spTree>
    <p:extLst>
      <p:ext uri="{BB962C8B-B14F-4D97-AF65-F5344CB8AC3E}">
        <p14:creationId xmlns:p14="http://schemas.microsoft.com/office/powerpoint/2010/main" val="241421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58B0B4-F135-B286-2F54-459E5FFF8E3A}"/>
              </a:ext>
            </a:extLst>
          </p:cNvPr>
          <p:cNvSpPr>
            <a:spLocks noGrp="1"/>
          </p:cNvSpPr>
          <p:nvPr>
            <p:ph type="title"/>
          </p:nvPr>
        </p:nvSpPr>
        <p:spPr>
          <a:xfrm>
            <a:off x="6090176" y="170602"/>
            <a:ext cx="4977976" cy="1454051"/>
          </a:xfrm>
        </p:spPr>
        <p:txBody>
          <a:bodyPr>
            <a:normAutofit/>
          </a:bodyPr>
          <a:lstStyle/>
          <a:p>
            <a:pPr algn="ctr"/>
            <a:r>
              <a:rPr lang="en-US" b="1" i="0">
                <a:solidFill>
                  <a:schemeClr val="tx2"/>
                </a:solidFill>
                <a:effectLst/>
                <a:latin typeface="Söhne"/>
              </a:rPr>
              <a:t>Why Should We Care?</a:t>
            </a:r>
            <a:endParaRPr lang="en-US">
              <a:solidFill>
                <a:schemeClr val="tx2"/>
              </a:solidFill>
            </a:endParaRPr>
          </a:p>
        </p:txBody>
      </p:sp>
      <p:pic>
        <p:nvPicPr>
          <p:cNvPr id="9" name="Graphic 8" descr="Warning">
            <a:extLst>
              <a:ext uri="{FF2B5EF4-FFF2-40B4-BE49-F238E27FC236}">
                <a16:creationId xmlns:a16="http://schemas.microsoft.com/office/drawing/2014/main" id="{97CFFD15-92C5-EA5E-EE67-4E76FA3EC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496" y="1107097"/>
            <a:ext cx="4643806" cy="4643806"/>
          </a:xfrm>
          <a:prstGeom prst="rect">
            <a:avLst/>
          </a:prstGeom>
        </p:spPr>
      </p:pic>
      <p:sp>
        <p:nvSpPr>
          <p:cNvPr id="5" name="Content Placeholder 4">
            <a:extLst>
              <a:ext uri="{FF2B5EF4-FFF2-40B4-BE49-F238E27FC236}">
                <a16:creationId xmlns:a16="http://schemas.microsoft.com/office/drawing/2014/main" id="{3A0BE6C9-3C76-8B03-11F9-BD0B937D72F2}"/>
              </a:ext>
            </a:extLst>
          </p:cNvPr>
          <p:cNvSpPr>
            <a:spLocks noGrp="1"/>
          </p:cNvSpPr>
          <p:nvPr>
            <p:ph idx="1"/>
          </p:nvPr>
        </p:nvSpPr>
        <p:spPr>
          <a:xfrm>
            <a:off x="6090174" y="1624653"/>
            <a:ext cx="4977578" cy="4735091"/>
          </a:xfrm>
        </p:spPr>
        <p:txBody>
          <a:bodyPr anchor="ctr">
            <a:normAutofit/>
          </a:bodyPr>
          <a:lstStyle/>
          <a:p>
            <a:pPr>
              <a:buFont typeface="Arial" panose="020B0604020202020204" pitchFamily="34" charset="0"/>
              <a:buChar char="•"/>
            </a:pPr>
            <a:r>
              <a:rPr lang="en-US" b="0" i="0">
                <a:solidFill>
                  <a:schemeClr val="tx2"/>
                </a:solidFill>
                <a:effectLst/>
                <a:latin typeface="Söhne"/>
              </a:rPr>
              <a:t>Escalating Complexity in Software Ecosystems</a:t>
            </a:r>
          </a:p>
          <a:p>
            <a:pPr>
              <a:buFont typeface="Arial" panose="020B0604020202020204" pitchFamily="34" charset="0"/>
              <a:buChar char="•"/>
            </a:pPr>
            <a:r>
              <a:rPr lang="en-US" b="0" i="0">
                <a:solidFill>
                  <a:schemeClr val="tx2"/>
                </a:solidFill>
                <a:effectLst/>
                <a:latin typeface="Söhne"/>
              </a:rPr>
              <a:t>Increasing Dependence on Third-party APIs and Libraries</a:t>
            </a:r>
          </a:p>
          <a:p>
            <a:pPr>
              <a:buFont typeface="Arial" panose="020B0604020202020204" pitchFamily="34" charset="0"/>
              <a:buChar char="•"/>
            </a:pPr>
            <a:r>
              <a:rPr lang="en-US" b="0" i="0">
                <a:solidFill>
                  <a:schemeClr val="tx2"/>
                </a:solidFill>
                <a:effectLst/>
                <a:latin typeface="Söhne"/>
              </a:rPr>
              <a:t>Prevalence of Code Generation Tools</a:t>
            </a:r>
          </a:p>
          <a:p>
            <a:pPr>
              <a:buFont typeface="Arial" panose="020B0604020202020204" pitchFamily="34" charset="0"/>
              <a:buChar char="•"/>
            </a:pPr>
            <a:r>
              <a:rPr lang="en-US" b="0" i="0">
                <a:solidFill>
                  <a:schemeClr val="tx2"/>
                </a:solidFill>
                <a:effectLst/>
                <a:latin typeface="Söhne"/>
              </a:rPr>
              <a:t>Risks of API Misuse</a:t>
            </a:r>
          </a:p>
          <a:p>
            <a:pPr>
              <a:buFont typeface="Arial" panose="020B0604020202020204" pitchFamily="34" charset="0"/>
              <a:buChar char="•"/>
            </a:pPr>
            <a:r>
              <a:rPr lang="en-US" b="0" i="0">
                <a:solidFill>
                  <a:schemeClr val="tx2"/>
                </a:solidFill>
                <a:effectLst/>
                <a:latin typeface="Söhne"/>
              </a:rPr>
              <a:t>Security Implications: CWEs and OWASP Top 10</a:t>
            </a:r>
          </a:p>
          <a:p>
            <a:pPr>
              <a:buFont typeface="Arial" panose="020B0604020202020204" pitchFamily="34" charset="0"/>
              <a:buChar char="•"/>
            </a:pPr>
            <a:r>
              <a:rPr lang="en-US" b="0" i="0">
                <a:solidFill>
                  <a:schemeClr val="tx2"/>
                </a:solidFill>
                <a:effectLst/>
                <a:latin typeface="Söhne"/>
              </a:rPr>
              <a:t>High Stakes: Financial and Reputational</a:t>
            </a:r>
          </a:p>
          <a:p>
            <a:endParaRPr lang="en-US">
              <a:solidFill>
                <a:schemeClr val="tx2"/>
              </a:solidFill>
            </a:endParaRPr>
          </a:p>
        </p:txBody>
      </p:sp>
    </p:spTree>
    <p:extLst>
      <p:ext uri="{BB962C8B-B14F-4D97-AF65-F5344CB8AC3E}">
        <p14:creationId xmlns:p14="http://schemas.microsoft.com/office/powerpoint/2010/main" val="92023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05DA88-0C12-952B-D650-40FC12A9FA6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The Need for a Secure AI Code Lifecycle</a:t>
            </a:r>
          </a:p>
        </p:txBody>
      </p:sp>
      <p:graphicFrame>
        <p:nvGraphicFramePr>
          <p:cNvPr id="5" name="Content Placeholder 2">
            <a:extLst>
              <a:ext uri="{FF2B5EF4-FFF2-40B4-BE49-F238E27FC236}">
                <a16:creationId xmlns:a16="http://schemas.microsoft.com/office/drawing/2014/main" id="{4F41EA21-0B99-9D89-A35D-A78AF1504FAF}"/>
              </a:ext>
            </a:extLst>
          </p:cNvPr>
          <p:cNvGraphicFramePr>
            <a:graphicFrameLocks noGrp="1"/>
          </p:cNvGraphicFramePr>
          <p:nvPr>
            <p:ph idx="1"/>
            <p:extLst>
              <p:ext uri="{D42A27DB-BD31-4B8C-83A1-F6EECF244321}">
                <p14:modId xmlns:p14="http://schemas.microsoft.com/office/powerpoint/2010/main" val="282082166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195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54BA22-C8B8-4266-174C-AD2F1DD1A1D8}"/>
              </a:ext>
            </a:extLst>
          </p:cNvPr>
          <p:cNvSpPr>
            <a:spLocks noGrp="1"/>
          </p:cNvSpPr>
          <p:nvPr>
            <p:ph type="title"/>
          </p:nvPr>
        </p:nvSpPr>
        <p:spPr>
          <a:xfrm>
            <a:off x="621792" y="1161288"/>
            <a:ext cx="3602736" cy="4526280"/>
          </a:xfrm>
        </p:spPr>
        <p:txBody>
          <a:bodyPr>
            <a:normAutofit/>
          </a:bodyPr>
          <a:lstStyle/>
          <a:p>
            <a:r>
              <a:rPr lang="en-US" sz="4000"/>
              <a:t>Lifecycle of Prompt Building for Secure AI Code Generation</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F982334F-285A-DA05-4368-72FE540FF0D9}"/>
              </a:ext>
            </a:extLst>
          </p:cNvPr>
          <p:cNvGraphicFramePr>
            <a:graphicFrameLocks noGrp="1"/>
          </p:cNvGraphicFramePr>
          <p:nvPr>
            <p:ph idx="1"/>
            <p:extLst>
              <p:ext uri="{D42A27DB-BD31-4B8C-83A1-F6EECF244321}">
                <p14:modId xmlns:p14="http://schemas.microsoft.com/office/powerpoint/2010/main" val="120483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7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8FD7A-BB25-CA67-F310-B02D9DB6F67C}"/>
              </a:ext>
            </a:extLst>
          </p:cNvPr>
          <p:cNvSpPr>
            <a:spLocks noGrp="1"/>
          </p:cNvSpPr>
          <p:nvPr>
            <p:ph type="title"/>
          </p:nvPr>
        </p:nvSpPr>
        <p:spPr>
          <a:xfrm>
            <a:off x="1171074" y="1396686"/>
            <a:ext cx="3240506" cy="4064628"/>
          </a:xfrm>
        </p:spPr>
        <p:txBody>
          <a:bodyPr>
            <a:normAutofit/>
          </a:bodyPr>
          <a:lstStyle/>
          <a:p>
            <a:r>
              <a:rPr lang="en-US">
                <a:solidFill>
                  <a:srgbClr val="FFFFFF"/>
                </a:solidFill>
              </a:rPr>
              <a:t>Identify Security Requirements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578D49-872A-BA6F-339E-C87DFB66115D}"/>
              </a:ext>
            </a:extLst>
          </p:cNvPr>
          <p:cNvSpPr>
            <a:spLocks noGrp="1"/>
          </p:cNvSpPr>
          <p:nvPr>
            <p:ph idx="1"/>
          </p:nvPr>
        </p:nvSpPr>
        <p:spPr>
          <a:xfrm>
            <a:off x="5370153" y="1526033"/>
            <a:ext cx="5536397" cy="3935281"/>
          </a:xfrm>
        </p:spPr>
        <p:txBody>
          <a:bodyPr>
            <a:normAutofit/>
          </a:bodyPr>
          <a:lstStyle/>
          <a:p>
            <a:r>
              <a:rPr lang="en-US" b="1"/>
              <a:t>Understand the Application’s Security Context</a:t>
            </a:r>
            <a:endParaRPr lang="en-US"/>
          </a:p>
          <a:p>
            <a:r>
              <a:rPr lang="en-US" b="1"/>
              <a:t>Establish Core Security Principles</a:t>
            </a:r>
            <a:endParaRPr lang="en-US"/>
          </a:p>
          <a:p>
            <a:r>
              <a:rPr lang="en-US" b="1"/>
              <a:t>List Industry-Specific Security Standards</a:t>
            </a:r>
            <a:endParaRPr lang="en-US"/>
          </a:p>
          <a:p>
            <a:r>
              <a:rPr lang="en-US" b="1"/>
              <a:t>Focus on Common Security Vulnerabilities</a:t>
            </a:r>
            <a:endParaRPr lang="en-US"/>
          </a:p>
          <a:p>
            <a:r>
              <a:rPr lang="en-US" b="1"/>
              <a:t>Define Security Outcomes for AI Prompts</a:t>
            </a:r>
            <a:endParaRPr lang="en-US"/>
          </a:p>
          <a:p>
            <a:endParaRPr lang="en-US"/>
          </a:p>
        </p:txBody>
      </p:sp>
    </p:spTree>
    <p:extLst>
      <p:ext uri="{BB962C8B-B14F-4D97-AF65-F5344CB8AC3E}">
        <p14:creationId xmlns:p14="http://schemas.microsoft.com/office/powerpoint/2010/main" val="51165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Manicode 2019">
      <a:dk1>
        <a:srgbClr val="040306"/>
      </a:dk1>
      <a:lt1>
        <a:srgbClr val="FFFFFF"/>
      </a:lt1>
      <a:dk2>
        <a:srgbClr val="626362"/>
      </a:dk2>
      <a:lt2>
        <a:srgbClr val="E3E4E3"/>
      </a:lt2>
      <a:accent1>
        <a:srgbClr val="D7282E"/>
      </a:accent1>
      <a:accent2>
        <a:srgbClr val="E05D29"/>
      </a:accent2>
      <a:accent3>
        <a:srgbClr val="EA8B2D"/>
      </a:accent3>
      <a:accent4>
        <a:srgbClr val="EAB829"/>
      </a:accent4>
      <a:accent5>
        <a:srgbClr val="FEDA1A"/>
      </a:accent5>
      <a:accent6>
        <a:srgbClr val="00A3DA"/>
      </a:accent6>
      <a:hlink>
        <a:srgbClr val="00A3DA"/>
      </a:hlink>
      <a:folHlink>
        <a:srgbClr val="898A8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0" tIns="0" rIns="0" bIns="0">
        <a:noAutofit/>
      </a:bodyPr>
      <a:lstStyle>
        <a:defPPr>
          <a:defRPr sz="2000" dirty="0" smtClean="0"/>
        </a:defPPr>
      </a:lstStyle>
    </a:spDef>
    <a:txDef>
      <a:spPr>
        <a:noFill/>
      </a:spPr>
      <a:bodyPr wrap="square" lIns="0" tIns="0" rIns="0" bIns="0" rtlCol="0">
        <a:noAutofit/>
      </a:bodyPr>
      <a:lstStyle>
        <a:defPPr algn="l">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11552</TotalTime>
  <Words>7267</Words>
  <Application>Microsoft Macintosh PowerPoint</Application>
  <PresentationFormat>Widescreen</PresentationFormat>
  <Paragraphs>442</Paragraphs>
  <Slides>32</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Meiryo</vt:lpstr>
      <vt:lpstr>Arial</vt:lpstr>
      <vt:lpstr>Calibri</vt:lpstr>
      <vt:lpstr>Courier</vt:lpstr>
      <vt:lpstr>Franklin Gothic Book</vt:lpstr>
      <vt:lpstr>Franklin Gothic Medium</vt:lpstr>
      <vt:lpstr>Söhne</vt:lpstr>
      <vt:lpstr>Webdings</vt:lpstr>
      <vt:lpstr>Wingdings</vt:lpstr>
      <vt:lpstr>1_Office Theme</vt:lpstr>
      <vt:lpstr>Introduction to Artificial Intelligence Code Creation</vt:lpstr>
      <vt:lpstr>Need for an AI Secure Code Generation Lifecycle</vt:lpstr>
      <vt:lpstr>Challenges in AI Generated Code</vt:lpstr>
      <vt:lpstr>A Deep-Dive into API Misuse, Code Quality, and Security Implications</vt:lpstr>
      <vt:lpstr>Common Misuse Patterns</vt:lpstr>
      <vt:lpstr>Why Should We Care?</vt:lpstr>
      <vt:lpstr>The Need for a Secure AI Code Lifecycle</vt:lpstr>
      <vt:lpstr>Lifecycle of Prompt Building for Secure AI Code Generation</vt:lpstr>
      <vt:lpstr>Identify Security Requirements</vt:lpstr>
      <vt:lpstr>Translate Security Requirements into Prompt Structure</vt:lpstr>
      <vt:lpstr>Generate and Validate AI-Generated Code</vt:lpstr>
      <vt:lpstr>Iterate and Refine the Prompt for Better Security</vt:lpstr>
      <vt:lpstr>Additional Prompt Best Practices</vt:lpstr>
      <vt:lpstr>AI Code Generation Be Specific</vt:lpstr>
      <vt:lpstr>AI Code Generation Context and Purpose</vt:lpstr>
      <vt:lpstr>AI Code Generation Include Constraints</vt:lpstr>
      <vt:lpstr>AI Code Generation Specify Security Considerations</vt:lpstr>
      <vt:lpstr>AI Code Generation Ask for Explanations</vt:lpstr>
      <vt:lpstr>AI Code Generation Iterate in Small Steps and Refine</vt:lpstr>
      <vt:lpstr>AI Code Generation Request Best Practices</vt:lpstr>
      <vt:lpstr>Put your prompts under version control</vt:lpstr>
      <vt:lpstr>Importance of AI Code Evaluation Metrics</vt:lpstr>
      <vt:lpstr>Reliability Metrics</vt:lpstr>
      <vt:lpstr>Code Quality Metrics</vt:lpstr>
      <vt:lpstr>Recent AI Code Generation Case Studies</vt:lpstr>
      <vt:lpstr>Problem Statement</vt:lpstr>
      <vt:lpstr>Key Secure Coding Principles in React</vt:lpstr>
      <vt:lpstr>The Process of Prompt Engineering</vt:lpstr>
      <vt:lpstr>Secure vs Insecure Prompting</vt:lpstr>
      <vt:lpstr>Converting Human Language into Secure Code Mechanisms</vt:lpstr>
      <vt:lpstr>Challenges and Solutions in AI Code Generation</vt:lpstr>
      <vt:lpstr>It’s been a pleasure  jim@manicode.com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Hess</dc:creator>
  <cp:lastModifiedBy>Jim Manico</cp:lastModifiedBy>
  <cp:revision>580</cp:revision>
  <cp:lastPrinted>2023-08-25T23:01:25Z</cp:lastPrinted>
  <dcterms:created xsi:type="dcterms:W3CDTF">2019-07-21T17:47:25Z</dcterms:created>
  <dcterms:modified xsi:type="dcterms:W3CDTF">2024-08-24T10:23:58Z</dcterms:modified>
</cp:coreProperties>
</file>