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GB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3221099999999998E-2"/>
          <c:y val="6.9541500000000006E-2"/>
          <c:w val="0.95177900000000004"/>
          <c:h val="0.81706800000000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Requirements</c:v>
                </c:pt>
                <c:pt idx="1">
                  <c:v>Coding</c:v>
                </c:pt>
                <c:pt idx="2">
                  <c:v>Integration</c:v>
                </c:pt>
                <c:pt idx="3">
                  <c:v>Acceptance</c:v>
                </c:pt>
                <c:pt idx="4">
                  <c:v>Production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0-0645-8799-A6A144C04F40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Requirements</c:v>
                </c:pt>
                <c:pt idx="1">
                  <c:v>Coding</c:v>
                </c:pt>
                <c:pt idx="2">
                  <c:v>Integration</c:v>
                </c:pt>
                <c:pt idx="3">
                  <c:v>Acceptance</c:v>
                </c:pt>
                <c:pt idx="4">
                  <c:v>Production</c:v>
                </c:pt>
              </c:strCache>
            </c:strRef>
          </c:cat>
          <c:val>
            <c:numRef>
              <c:f>Sheet1!$B$3:$F$3</c:f>
            </c:numRef>
          </c:val>
          <c:extLst>
            <c:ext xmlns:c16="http://schemas.microsoft.com/office/drawing/2014/chart" uri="{C3380CC4-5D6E-409C-BE32-E72D297353CC}">
              <c16:uniqueId val="{00000001-5670-0645-8799-A6A144C04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48567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737373"/>
                </a:solidFill>
                <a:latin typeface="Gill Sans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737373"/>
                </a:solidFill>
                <a:latin typeface="Gill Sans Light"/>
              </a:defRPr>
            </a:pPr>
            <a:endParaRPr lang="en-US"/>
          </a:p>
        </c:txPr>
        <c:crossAx val="2094734552"/>
        <c:crosses val="autoZero"/>
        <c:crossBetween val="between"/>
        <c:majorUnit val="6"/>
        <c:minorUnit val="3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3762375" y="8322468"/>
            <a:ext cx="16859250" cy="7524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42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6043215"/>
            <a:ext cx="14716126" cy="8794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r>
              <a:t>“Type a quote here.” 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>
            <a:spLocks noGrp="1"/>
          </p:cNvSpPr>
          <p:nvPr>
            <p:ph type="pic" idx="13"/>
          </p:nvPr>
        </p:nvSpPr>
        <p:spPr>
          <a:xfrm>
            <a:off x="2887265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3923109" y="142875"/>
            <a:ext cx="16537782" cy="110251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sz="half" idx="13"/>
          </p:nvPr>
        </p:nvSpPr>
        <p:spPr>
          <a:xfrm>
            <a:off x="12620625" y="839390"/>
            <a:ext cx="7840266" cy="117078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Line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Line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Line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Line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Line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half" idx="13"/>
          </p:nvPr>
        </p:nvSpPr>
        <p:spPr>
          <a:xfrm>
            <a:off x="1869281" y="4214812"/>
            <a:ext cx="11653243" cy="776882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>
            <a:spLocks noGrp="1"/>
          </p:cNvSpPr>
          <p:nvPr>
            <p:ph type="pic" sz="quarter" idx="13"/>
          </p:nvPr>
        </p:nvSpPr>
        <p:spPr>
          <a:xfrm>
            <a:off x="12388453" y="1285875"/>
            <a:ext cx="8054579" cy="537251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4"/>
          </p:nvPr>
        </p:nvSpPr>
        <p:spPr>
          <a:xfrm>
            <a:off x="12406312" y="6822281"/>
            <a:ext cx="8090297" cy="53935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half" idx="15"/>
          </p:nvPr>
        </p:nvSpPr>
        <p:spPr>
          <a:xfrm>
            <a:off x="3923109" y="821531"/>
            <a:ext cx="7840266" cy="117078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keith@twoo.tech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inkedin.com/in/ktbatterham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40FF"/>
            </a:gs>
            <a:gs pos="100000">
              <a:srgbClr val="942192"/>
            </a:gs>
          </a:gsLst>
          <a:lin ang="21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vsecops - it’s just a jump to the left…"/>
          <p:cNvSpPr txBox="1">
            <a:spLocks noGrp="1"/>
          </p:cNvSpPr>
          <p:nvPr>
            <p:ph type="ctrTitle"/>
          </p:nvPr>
        </p:nvSpPr>
        <p:spPr>
          <a:xfrm>
            <a:off x="-51721" y="4232671"/>
            <a:ext cx="24487442" cy="2857501"/>
          </a:xfrm>
          <a:prstGeom prst="rect">
            <a:avLst/>
          </a:prstGeom>
        </p:spPr>
        <p:txBody>
          <a:bodyPr/>
          <a:lstStyle/>
          <a:p>
            <a:pPr algn="ctr">
              <a:defRPr sz="6600">
                <a:solidFill>
                  <a:srgbClr val="FFFFFF"/>
                </a:solidFill>
              </a:defRPr>
            </a:pPr>
            <a:r>
              <a:t>Devsecops - it’s just a jump to the left</a:t>
            </a:r>
          </a:p>
          <a:p>
            <a:pPr algn="ctr">
              <a:defRPr sz="6600">
                <a:solidFill>
                  <a:srgbClr val="FFFFFF"/>
                </a:solidFill>
              </a:defRPr>
            </a:pPr>
            <a:r>
              <a:t>(and then a step to the ri-i-i-i-i-ight)</a:t>
            </a:r>
          </a:p>
        </p:txBody>
      </p:sp>
      <p:sp>
        <p:nvSpPr>
          <p:cNvPr id="132" name="Keith Batterham, March 2020"/>
          <p:cNvSpPr txBox="1">
            <a:spLocks noGrp="1"/>
          </p:cNvSpPr>
          <p:nvPr>
            <p:ph type="subTitle" sz="quarter" idx="1"/>
          </p:nvPr>
        </p:nvSpPr>
        <p:spPr>
          <a:xfrm>
            <a:off x="6216" y="7822406"/>
            <a:ext cx="24371568" cy="11608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Keith Batterham, March 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K, so what’s the payoff?"/>
          <p:cNvSpPr txBox="1">
            <a:spLocks noGrp="1"/>
          </p:cNvSpPr>
          <p:nvPr>
            <p:ph type="title"/>
          </p:nvPr>
        </p:nvSpPr>
        <p:spPr>
          <a:xfrm>
            <a:off x="10780" y="839390"/>
            <a:ext cx="24344580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OK, so what’s the payoff?</a:t>
            </a:r>
          </a:p>
        </p:txBody>
      </p:sp>
      <p:pic>
        <p:nvPicPr>
          <p:cNvPr id="16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84" y="5000625"/>
            <a:ext cx="17395032" cy="580429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Have I got your attention now?"/>
          <p:cNvSpPr txBox="1"/>
          <p:nvPr/>
        </p:nvSpPr>
        <p:spPr>
          <a:xfrm>
            <a:off x="3905250" y="11418887"/>
            <a:ext cx="1655564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1900"/>
              </a:spcBef>
            </a:lvl1pPr>
          </a:lstStyle>
          <a:p>
            <a:r>
              <a:t>Have I got your attention now?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 H A N K  Y O U !"/>
          <p:cNvSpPr txBox="1">
            <a:spLocks noGrp="1"/>
          </p:cNvSpPr>
          <p:nvPr>
            <p:ph type="title"/>
          </p:nvPr>
        </p:nvSpPr>
        <p:spPr>
          <a:xfrm>
            <a:off x="10780" y="839390"/>
            <a:ext cx="24344580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T H A N K  Y O U !</a:t>
            </a:r>
          </a:p>
        </p:txBody>
      </p:sp>
      <p:sp>
        <p:nvSpPr>
          <p:cNvPr id="171" name="keith@twoo.tech"/>
          <p:cNvSpPr txBox="1"/>
          <p:nvPr/>
        </p:nvSpPr>
        <p:spPr>
          <a:xfrm>
            <a:off x="8370093" y="7902178"/>
            <a:ext cx="6072189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1900"/>
              </a:spcBef>
              <a:defRPr sz="60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keith@twoo.tech</a:t>
            </a:r>
          </a:p>
        </p:txBody>
      </p:sp>
      <p:pic>
        <p:nvPicPr>
          <p:cNvPr id="17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73" y="7411640"/>
            <a:ext cx="228600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484" y="5204667"/>
            <a:ext cx="3482579" cy="182835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https://linkedin.com/in/ktbatterham"/>
          <p:cNvSpPr txBox="1"/>
          <p:nvPr/>
        </p:nvSpPr>
        <p:spPr>
          <a:xfrm>
            <a:off x="8245078" y="5544740"/>
            <a:ext cx="12090797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1900"/>
              </a:spcBef>
              <a:defRPr sz="6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https://linkedin.com/in/ktbatterham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 little bit about me"/>
          <p:cNvSpPr txBox="1">
            <a:spLocks noGrp="1"/>
          </p:cNvSpPr>
          <p:nvPr>
            <p:ph type="title"/>
          </p:nvPr>
        </p:nvSpPr>
        <p:spPr>
          <a:xfrm>
            <a:off x="43749" y="839390"/>
            <a:ext cx="24384001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A little bit about me</a:t>
            </a:r>
          </a:p>
        </p:txBody>
      </p:sp>
      <p:pic>
        <p:nvPicPr>
          <p:cNvPr id="13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4214812"/>
            <a:ext cx="2393157" cy="239315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Internationally experienced technology and security leader, helping drive change that sticks…"/>
          <p:cNvSpPr txBox="1"/>
          <p:nvPr/>
        </p:nvSpPr>
        <p:spPr>
          <a:xfrm>
            <a:off x="6977062" y="4697412"/>
            <a:ext cx="13644563" cy="678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Internationally experienced technology and security leader, helping drive change that sticks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Recovering software engineer who can still code, albeit in Python and Swift these days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Diverse background covering service &amp; product supply, consulting and end user entities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Devoted dad and self-proclaimed geek who you might have seen talk at security conferences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7268765"/>
            <a:ext cx="2000250" cy="2000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9967938"/>
            <a:ext cx="3305119" cy="2339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f course I’m talking about ‘left shifting’……"/>
          <p:cNvSpPr txBox="1"/>
          <p:nvPr/>
        </p:nvSpPr>
        <p:spPr>
          <a:xfrm>
            <a:off x="2560268" y="4230658"/>
            <a:ext cx="19263464" cy="581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1900"/>
              </a:spcBef>
            </a:pPr>
            <a:r>
              <a:t>Of course I’m talking about ‘left shifting’…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endParaRPr/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Moving the practice of security to the beginning of the product lifecycle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Using automation to improve the coverage of all types of testing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Enabling faster decision making based on data</a:t>
            </a:r>
          </a:p>
        </p:txBody>
      </p:sp>
      <p:sp>
        <p:nvSpPr>
          <p:cNvPr id="141" name="A jump to the left?"/>
          <p:cNvSpPr txBox="1">
            <a:spLocks noGrp="1"/>
          </p:cNvSpPr>
          <p:nvPr>
            <p:ph type="title"/>
          </p:nvPr>
        </p:nvSpPr>
        <p:spPr>
          <a:xfrm>
            <a:off x="-71356" y="839390"/>
            <a:ext cx="24526712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A jump to the left?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2D Column Chart"/>
          <p:cNvGraphicFramePr/>
          <p:nvPr/>
        </p:nvGraphicFramePr>
        <p:xfrm>
          <a:off x="3953149" y="4316412"/>
          <a:ext cx="16507742" cy="675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Relative cost of fixing a security vulnerability"/>
          <p:cNvSpPr txBox="1"/>
          <p:nvPr/>
        </p:nvSpPr>
        <p:spPr>
          <a:xfrm>
            <a:off x="3905250" y="11418887"/>
            <a:ext cx="1655564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1900"/>
              </a:spcBef>
            </a:lvl1pPr>
          </a:lstStyle>
          <a:p>
            <a:r>
              <a:t>Relative cost of fixing a security vulnerability</a:t>
            </a:r>
          </a:p>
        </p:txBody>
      </p:sp>
      <p:sp>
        <p:nvSpPr>
          <p:cNvPr id="145" name="why do this?"/>
          <p:cNvSpPr txBox="1">
            <a:spLocks noGrp="1"/>
          </p:cNvSpPr>
          <p:nvPr>
            <p:ph type="title"/>
          </p:nvPr>
        </p:nvSpPr>
        <p:spPr>
          <a:xfrm>
            <a:off x="22114" y="839390"/>
            <a:ext cx="24321912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why do this?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ecurity is EVERYONE'S responsibility…"/>
          <p:cNvSpPr txBox="1"/>
          <p:nvPr/>
        </p:nvSpPr>
        <p:spPr>
          <a:xfrm>
            <a:off x="4145431" y="4840979"/>
            <a:ext cx="16093138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Security is EVERYONE'S responsibility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We MUST automate security checking as much as possible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There has to be good quality, ACTIONABLE feedback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Use data to IMPROVE security posture over time</a:t>
            </a:r>
          </a:p>
        </p:txBody>
      </p:sp>
      <p:sp>
        <p:nvSpPr>
          <p:cNvPr id="148" name="guiding principles"/>
          <p:cNvSpPr txBox="1">
            <a:spLocks noGrp="1"/>
          </p:cNvSpPr>
          <p:nvPr>
            <p:ph type="title"/>
          </p:nvPr>
        </p:nvSpPr>
        <p:spPr>
          <a:xfrm>
            <a:off x="-63153" y="839390"/>
            <a:ext cx="24434106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guiding principles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28" y="4266469"/>
            <a:ext cx="17591485" cy="690298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how it works"/>
          <p:cNvSpPr txBox="1">
            <a:spLocks noGrp="1"/>
          </p:cNvSpPr>
          <p:nvPr>
            <p:ph type="title"/>
          </p:nvPr>
        </p:nvSpPr>
        <p:spPr>
          <a:xfrm>
            <a:off x="10780" y="839390"/>
            <a:ext cx="24344580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how it works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etting started"/>
          <p:cNvSpPr txBox="1">
            <a:spLocks noGrp="1"/>
          </p:cNvSpPr>
          <p:nvPr>
            <p:ph type="title"/>
          </p:nvPr>
        </p:nvSpPr>
        <p:spPr>
          <a:xfrm>
            <a:off x="10780" y="839390"/>
            <a:ext cx="24344580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Getting started</a:t>
            </a:r>
          </a:p>
        </p:txBody>
      </p:sp>
      <p:sp>
        <p:nvSpPr>
          <p:cNvPr id="154" name="Think of this as a long journey, don’t try and rush or you’ll get tired quickly…"/>
          <p:cNvSpPr txBox="1"/>
          <p:nvPr/>
        </p:nvSpPr>
        <p:spPr>
          <a:xfrm>
            <a:off x="2996572" y="3631803"/>
            <a:ext cx="18390857" cy="892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803088" indent="-803088" algn="l">
              <a:spcBef>
                <a:spcPts val="1900"/>
              </a:spcBef>
              <a:buClr>
                <a:srgbClr val="A1A1A1"/>
              </a:buClr>
              <a:buSzPct val="100000"/>
              <a:buAutoNum type="arabicPeriod"/>
              <a:defRPr sz="4000"/>
            </a:pPr>
            <a:r>
              <a:rPr>
                <a:solidFill>
                  <a:srgbClr val="5B5854"/>
                </a:solidFill>
              </a:rPr>
              <a:t>Think of this as a long journey, </a:t>
            </a:r>
            <a:r>
              <a:rPr>
                <a:solidFill>
                  <a:srgbClr val="942192"/>
                </a:solidFill>
              </a:rPr>
              <a:t>don’t try and rush</a:t>
            </a:r>
            <a:r>
              <a:t> </a:t>
            </a:r>
            <a:r>
              <a:rPr>
                <a:solidFill>
                  <a:srgbClr val="5B5854"/>
                </a:solidFill>
              </a:rPr>
              <a:t>or you’ll get tired quickly</a:t>
            </a:r>
          </a:p>
          <a:p>
            <a:pPr marL="803088" indent="-803088" algn="l">
              <a:spcBef>
                <a:spcPts val="1900"/>
              </a:spcBef>
              <a:buClr>
                <a:srgbClr val="A1A1A1"/>
              </a:buClr>
              <a:buSzPct val="100000"/>
              <a:buAutoNum type="arabicPeriod"/>
              <a:defRPr sz="4000"/>
            </a:pPr>
            <a:r>
              <a:rPr>
                <a:solidFill>
                  <a:srgbClr val="5B5854"/>
                </a:solidFill>
              </a:rPr>
              <a:t>Start with</a:t>
            </a:r>
            <a:r>
              <a:t> </a:t>
            </a:r>
            <a:r>
              <a:rPr>
                <a:solidFill>
                  <a:srgbClr val="942192"/>
                </a:solidFill>
              </a:rPr>
              <a:t>simple threat modelling</a:t>
            </a:r>
          </a:p>
          <a:p>
            <a:pPr marL="1873623" lvl="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  <a:defRPr sz="3000"/>
            </a:pPr>
            <a:r>
              <a:t>What are the assets someone would want to take or compromise?</a:t>
            </a:r>
          </a:p>
          <a:p>
            <a:pPr marL="1873623" lvl="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  <a:defRPr sz="3000"/>
            </a:pPr>
            <a:r>
              <a:t>How would they achieve this and what are you going to stop this from happening?</a:t>
            </a:r>
          </a:p>
          <a:p>
            <a:pPr marL="803088" indent="-803088" algn="l">
              <a:spcBef>
                <a:spcPts val="1900"/>
              </a:spcBef>
              <a:buClr>
                <a:srgbClr val="A1A1A1"/>
              </a:buClr>
              <a:buSzPct val="100000"/>
              <a:buAutoNum type="arabicPeriod"/>
              <a:defRPr sz="4000"/>
            </a:pPr>
            <a:r>
              <a:t>Make sure your engineers know the </a:t>
            </a:r>
            <a:r>
              <a:rPr>
                <a:solidFill>
                  <a:srgbClr val="942192"/>
                </a:solidFill>
              </a:rPr>
              <a:t>fundamentals of security</a:t>
            </a:r>
            <a:r>
              <a:t> and apply it mindfully</a:t>
            </a:r>
          </a:p>
          <a:p>
            <a:pPr marL="1873623" lvl="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  <a:defRPr sz="3000"/>
            </a:pPr>
            <a:r>
              <a:t>Most modern languages have frameworks and plug-ins to help avoid common CVEs</a:t>
            </a:r>
          </a:p>
          <a:p>
            <a:pPr marL="1873623" lvl="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  <a:defRPr sz="3000"/>
            </a:pPr>
            <a:r>
              <a:t>Train one or more as security champions and have them do code reviews</a:t>
            </a:r>
          </a:p>
          <a:p>
            <a:pPr marL="1873623" lvl="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  <a:defRPr sz="3000"/>
            </a:pPr>
            <a:r>
              <a:t>Code copied or adapted from public GitHub etc ALWAYS needs to be security reviewed!</a:t>
            </a:r>
          </a:p>
          <a:p>
            <a:pPr marL="803088" indent="-803088" algn="l">
              <a:spcBef>
                <a:spcPts val="1900"/>
              </a:spcBef>
              <a:buClr>
                <a:srgbClr val="A1A1A1"/>
              </a:buClr>
              <a:buSzPct val="100000"/>
              <a:buAutoNum type="arabicPeriod"/>
              <a:defRPr sz="4000"/>
            </a:pPr>
            <a:r>
              <a:t>Use security tooling that </a:t>
            </a:r>
            <a:r>
              <a:rPr>
                <a:solidFill>
                  <a:srgbClr val="942192"/>
                </a:solidFill>
              </a:rPr>
              <a:t>fits your needs</a:t>
            </a:r>
            <a:r>
              <a:t> at this time</a:t>
            </a:r>
          </a:p>
          <a:p>
            <a:pPr marL="803088" indent="-803088" algn="l">
              <a:spcBef>
                <a:spcPts val="1900"/>
              </a:spcBef>
              <a:buClr>
                <a:srgbClr val="A1A1A1"/>
              </a:buClr>
              <a:buSzPct val="100000"/>
              <a:buAutoNum type="arabicPeriod"/>
              <a:defRPr sz="4000"/>
            </a:pPr>
            <a:r>
              <a:t>Take the opportunity to </a:t>
            </a:r>
            <a:r>
              <a:rPr>
                <a:solidFill>
                  <a:srgbClr val="942192"/>
                </a:solidFill>
              </a:rPr>
              <a:t>understand your ‘security defects’</a:t>
            </a:r>
          </a:p>
          <a:p>
            <a:pPr marL="1873623" lvl="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  <a:defRPr sz="3000">
                <a:solidFill>
                  <a:srgbClr val="5B5854"/>
                </a:solidFill>
              </a:defRPr>
            </a:pPr>
            <a:r>
              <a:t>Encourage your engineers to share their growing knowledge and best practices</a:t>
            </a:r>
          </a:p>
          <a:p>
            <a:pPr marL="1873623" lvl="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  <a:defRPr sz="3000"/>
            </a:pPr>
            <a:r>
              <a:t>Use the data from tools to highlight trends and drive learning opportunities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asy enough, right?"/>
          <p:cNvSpPr txBox="1">
            <a:spLocks noGrp="1"/>
          </p:cNvSpPr>
          <p:nvPr>
            <p:ph type="title"/>
          </p:nvPr>
        </p:nvSpPr>
        <p:spPr>
          <a:xfrm>
            <a:off x="10780" y="839390"/>
            <a:ext cx="24344580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Easy enough, right?</a:t>
            </a:r>
          </a:p>
        </p:txBody>
      </p:sp>
      <p:sp>
        <p:nvSpPr>
          <p:cNvPr id="157" name="Technical change is relatively easy, people change is HARD…"/>
          <p:cNvSpPr txBox="1"/>
          <p:nvPr/>
        </p:nvSpPr>
        <p:spPr>
          <a:xfrm>
            <a:off x="3762375" y="4246165"/>
            <a:ext cx="16859250" cy="186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Technical change is relatively easy, people change is HARD</a:t>
            </a:r>
          </a:p>
          <a:p>
            <a:pPr marL="616323" indent="-616323" algn="l">
              <a:spcBef>
                <a:spcPts val="1900"/>
              </a:spcBef>
              <a:buClr>
                <a:srgbClr val="BEBEBE"/>
              </a:buClr>
              <a:buSzPct val="125000"/>
              <a:buChar char="•"/>
            </a:pPr>
            <a:r>
              <a:t>You need to GRIN (yes really)</a:t>
            </a:r>
          </a:p>
        </p:txBody>
      </p:sp>
      <p:sp>
        <p:nvSpPr>
          <p:cNvPr id="158" name="G…"/>
          <p:cNvSpPr txBox="1"/>
          <p:nvPr/>
        </p:nvSpPr>
        <p:spPr>
          <a:xfrm>
            <a:off x="4369593" y="7027862"/>
            <a:ext cx="857251" cy="3839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spcBef>
                <a:spcPts val="1900"/>
              </a:spcBef>
              <a:defRPr b="1">
                <a:solidFill>
                  <a:schemeClr val="accent5">
                    <a:satOff val="-10854"/>
                    <a:lumOff val="-10463"/>
                  </a:schemeClr>
                </a:solidFill>
              </a:defRPr>
            </a:pPr>
            <a:r>
              <a:t>G</a:t>
            </a:r>
          </a:p>
          <a:p>
            <a:pPr>
              <a:spcBef>
                <a:spcPts val="1900"/>
              </a:spcBef>
              <a:defRPr b="1">
                <a:solidFill>
                  <a:schemeClr val="accent5">
                    <a:satOff val="-10854"/>
                    <a:lumOff val="-10463"/>
                  </a:schemeClr>
                </a:solidFill>
              </a:defRPr>
            </a:pPr>
            <a:r>
              <a:t>R</a:t>
            </a:r>
          </a:p>
          <a:p>
            <a:pPr>
              <a:spcBef>
                <a:spcPts val="1900"/>
              </a:spcBef>
              <a:defRPr b="1">
                <a:solidFill>
                  <a:schemeClr val="accent5">
                    <a:satOff val="-10854"/>
                    <a:lumOff val="-10463"/>
                  </a:schemeClr>
                </a:solidFill>
              </a:defRPr>
            </a:pPr>
            <a:r>
              <a:t>I</a:t>
            </a:r>
          </a:p>
          <a:p>
            <a:pPr>
              <a:spcBef>
                <a:spcPts val="1900"/>
              </a:spcBef>
              <a:defRPr b="1">
                <a:solidFill>
                  <a:schemeClr val="accent5">
                    <a:satOff val="-10854"/>
                    <a:lumOff val="-10463"/>
                  </a:schemeClr>
                </a:solidFill>
              </a:defRPr>
            </a:pPr>
            <a:r>
              <a:t>N</a:t>
            </a:r>
          </a:p>
        </p:txBody>
      </p:sp>
      <p:sp>
        <p:nvSpPr>
          <p:cNvPr id="159" name="set realistic, achievable GOALS…"/>
          <p:cNvSpPr txBox="1"/>
          <p:nvPr/>
        </p:nvSpPr>
        <p:spPr>
          <a:xfrm>
            <a:off x="5655468" y="7027862"/>
            <a:ext cx="14108907" cy="3839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1900"/>
              </a:spcBef>
            </a:pPr>
            <a:r>
              <a:t>set realistic, achievable GOALS</a:t>
            </a:r>
          </a:p>
          <a:p>
            <a:pPr algn="l">
              <a:spcBef>
                <a:spcPts val="1900"/>
              </a:spcBef>
            </a:pPr>
            <a:r>
              <a:t>have the right RESOURCES to make this a reality</a:t>
            </a:r>
          </a:p>
          <a:p>
            <a:pPr algn="l">
              <a:spcBef>
                <a:spcPts val="1900"/>
              </a:spcBef>
            </a:pPr>
            <a:r>
              <a:t>agree the INCREMENTS that make up this journey</a:t>
            </a:r>
          </a:p>
          <a:p>
            <a:pPr algn="l">
              <a:spcBef>
                <a:spcPts val="1900"/>
              </a:spcBef>
            </a:pPr>
            <a:r>
              <a:t>NOTICE the changes that are happening</a:t>
            </a:r>
          </a:p>
        </p:txBody>
      </p:sp>
      <p:pic>
        <p:nvPicPr>
          <p:cNvPr id="16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6" y="10358437"/>
            <a:ext cx="2250282" cy="2250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404" y="6530181"/>
            <a:ext cx="5103333" cy="637916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aven’t you forgotten something?"/>
          <p:cNvSpPr txBox="1">
            <a:spLocks noGrp="1"/>
          </p:cNvSpPr>
          <p:nvPr>
            <p:ph type="title"/>
          </p:nvPr>
        </p:nvSpPr>
        <p:spPr>
          <a:xfrm>
            <a:off x="10780" y="839390"/>
            <a:ext cx="24344580" cy="267890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42192"/>
              </a:gs>
            </a:gsLst>
            <a:lin ang="21360000"/>
          </a:gradFill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r>
              <a:t>Haven’t you forgotten something?</a:t>
            </a:r>
          </a:p>
        </p:txBody>
      </p:sp>
      <p:sp>
        <p:nvSpPr>
          <p:cNvPr id="163" name="Keith…. what on Earth is this step to the right?"/>
          <p:cNvSpPr txBox="1"/>
          <p:nvPr/>
        </p:nvSpPr>
        <p:spPr>
          <a:xfrm>
            <a:off x="4145431" y="5418559"/>
            <a:ext cx="16093138" cy="186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1900"/>
              </a:spcBef>
            </a:lvl1pPr>
          </a:lstStyle>
          <a:p>
            <a:r>
              <a:rPr dirty="0"/>
              <a:t>Keith…. what on Earth is this step to the right?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</Words>
  <Application>Microsoft Macintosh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</vt:lpstr>
      <vt:lpstr>Gill Sans Light</vt:lpstr>
      <vt:lpstr>Helvetica</vt:lpstr>
      <vt:lpstr>Helvetica Neue</vt:lpstr>
      <vt:lpstr>New_Template3</vt:lpstr>
      <vt:lpstr>Devsecops - it’s just a jump to the left (and then a step to the ri-i-i-i-i-ight)</vt:lpstr>
      <vt:lpstr>A little bit about me</vt:lpstr>
      <vt:lpstr>A jump to the left?</vt:lpstr>
      <vt:lpstr>why do this?</vt:lpstr>
      <vt:lpstr>guiding principles</vt:lpstr>
      <vt:lpstr>how it works</vt:lpstr>
      <vt:lpstr>Getting started</vt:lpstr>
      <vt:lpstr>Easy enough, right?</vt:lpstr>
      <vt:lpstr>Haven’t you forgotten something?</vt:lpstr>
      <vt:lpstr>OK, so what’s the payoff?</vt:lpstr>
      <vt:lpstr>T H A N K  Y O 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 - it’s just a jump to the left (and then a step to the ri-i-i-i-i-ight)</dc:title>
  <cp:lastModifiedBy>Keith Batterham</cp:lastModifiedBy>
  <cp:revision>1</cp:revision>
  <dcterms:modified xsi:type="dcterms:W3CDTF">2020-05-14T14:06:08Z</dcterms:modified>
</cp:coreProperties>
</file>