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6" r:id="rId18"/>
    <p:sldId id="277" r:id="rId19"/>
    <p:sldId id="275" r:id="rId20"/>
    <p:sldId id="278" r:id="rId21"/>
    <p:sldId id="279" r:id="rId22"/>
    <p:sldId id="280" r:id="rId23"/>
    <p:sldId id="285" r:id="rId24"/>
    <p:sldId id="282" r:id="rId25"/>
    <p:sldId id="283" r:id="rId26"/>
    <p:sldId id="284" r:id="rId27"/>
    <p:sldId id="286" r:id="rId28"/>
    <p:sldId id="287" r:id="rId29"/>
    <p:sldId id="288" r:id="rId30"/>
    <p:sldId id="289" r:id="rId31"/>
    <p:sldId id="290" r:id="rId32"/>
    <p:sldId id="291" r:id="rId33"/>
    <p:sldId id="264" r:id="rId34"/>
    <p:sldId id="263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1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6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E7AD46-AD42-4D12-807B-B6C5D61CAB44}" type="datetimeFigureOut">
              <a:rPr lang="en-GB" smtClean="0"/>
              <a:t>21/11/2018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DE66A-A35E-43F9-8AB0-92AFA574523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028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GB" dirty="0" smtClean="0"/>
              <a:t>Hello</a:t>
            </a:r>
          </a:p>
          <a:p>
            <a:pPr marL="228600" indent="-228600">
              <a:buAutoNum type="arabicPeriod"/>
            </a:pPr>
            <a:r>
              <a:rPr lang="en-GB" dirty="0" smtClean="0"/>
              <a:t> My Name is </a:t>
            </a:r>
            <a:r>
              <a:rPr lang="en-GB" dirty="0" err="1" smtClean="0"/>
              <a:t>iain</a:t>
            </a:r>
            <a:r>
              <a:rPr lang="en-GB" dirty="0" smtClean="0"/>
              <a:t> </a:t>
            </a:r>
          </a:p>
          <a:p>
            <a:pPr marL="228600" indent="-228600">
              <a:buAutoNum type="arabicPeriod"/>
            </a:pPr>
            <a:r>
              <a:rPr lang="en-GB" dirty="0" smtClean="0"/>
              <a:t>3. I’m a former software engineer and now a security analyst / Pen tester. My</a:t>
            </a:r>
            <a:r>
              <a:rPr lang="en-GB" baseline="0" dirty="0" smtClean="0"/>
              <a:t> company has started adding mobile apps into our products</a:t>
            </a:r>
          </a:p>
          <a:p>
            <a:pPr marL="228600" indent="-228600">
              <a:buAutoNum type="arabicPeriod"/>
            </a:pPr>
            <a:r>
              <a:rPr lang="en-GB" baseline="0" dirty="0" smtClean="0"/>
              <a:t>4. Manage expectations – I am not an android or mobile expert. What I’m going to show you are a few tools I have discovered and used in my day to day testing. The demos focus on Android.</a:t>
            </a:r>
          </a:p>
          <a:p>
            <a:pPr marL="228600" indent="-228600">
              <a:buAutoNum type="arabicPeriod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92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Reverse</a:t>
            </a:r>
            <a:r>
              <a:rPr lang="en-GB" baseline="0" dirty="0" smtClean="0"/>
              <a:t> Engineering &amp; vulnerability assessment. I’ve run this on a deliberately insecure banking application. We’re going to kick the process off, but it takes around 15 minutes so instead of watching all of it – screenshot of highlights</a:t>
            </a:r>
          </a:p>
          <a:p>
            <a:r>
              <a:rPr lang="en-GB" baseline="0" dirty="0" smtClean="0"/>
              <a:t>Stage 1 – reversing the </a:t>
            </a:r>
            <a:r>
              <a:rPr lang="en-GB" baseline="0" dirty="0" err="1" smtClean="0"/>
              <a:t>apk</a:t>
            </a:r>
            <a:r>
              <a:rPr lang="en-GB" baseline="0" dirty="0" smtClean="0"/>
              <a:t> and assessing manifest, checking what activities, </a:t>
            </a:r>
            <a:r>
              <a:rPr lang="en-GB" baseline="0" dirty="0" err="1" smtClean="0"/>
              <a:t>recoevers</a:t>
            </a:r>
            <a:r>
              <a:rPr lang="en-GB" baseline="0" dirty="0" smtClean="0"/>
              <a:t>, services etc.  Debug / backup – explain these, secret codes – explain these, binary </a:t>
            </a:r>
            <a:r>
              <a:rPr lang="en-GB" baseline="0" dirty="0" err="1" smtClean="0"/>
              <a:t>sms</a:t>
            </a:r>
            <a:r>
              <a:rPr lang="en-GB" baseline="0" dirty="0" smtClean="0"/>
              <a:t>, explain this</a:t>
            </a:r>
          </a:p>
          <a:p>
            <a:endParaRPr lang="en-GB" baseline="0" dirty="0" smtClean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081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9433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OWASP top ten analysis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2757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More </a:t>
            </a:r>
            <a:r>
              <a:rPr lang="en-GB" smtClean="0"/>
              <a:t>OWASP analysis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465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This</a:t>
            </a:r>
            <a:r>
              <a:rPr lang="en-GB" baseline="0" dirty="0" smtClean="0"/>
              <a:t> talk is going to look at common mob </a:t>
            </a:r>
            <a:r>
              <a:rPr lang="en-GB" baseline="0" dirty="0" err="1" smtClean="0"/>
              <a:t>vulns</a:t>
            </a:r>
            <a:endParaRPr lang="en-GB" baseline="0" dirty="0" smtClean="0"/>
          </a:p>
          <a:p>
            <a:r>
              <a:rPr lang="en-GB" baseline="0" dirty="0" smtClean="0"/>
              <a:t>Ways to attack mobile applications</a:t>
            </a:r>
          </a:p>
          <a:p>
            <a:r>
              <a:rPr lang="en-GB" baseline="0" dirty="0" smtClean="0"/>
              <a:t>Some tools you can use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758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Platform – not using or misusing security features &amp; controls provided by your system, </a:t>
            </a:r>
            <a:r>
              <a:rPr lang="en-GB" dirty="0" err="1" smtClean="0"/>
              <a:t>eg</a:t>
            </a:r>
            <a:r>
              <a:rPr lang="en-GB" dirty="0" smtClean="0"/>
              <a:t> Android Intents / Keychain. Can allow access to sensitive data.</a:t>
            </a:r>
          </a:p>
          <a:p>
            <a:endParaRPr lang="en-GB" dirty="0" smtClean="0"/>
          </a:p>
          <a:p>
            <a:r>
              <a:rPr lang="en-GB" dirty="0" smtClean="0"/>
              <a:t>Insecure data storage – store sensitive or PII in unprotected</a:t>
            </a:r>
            <a:r>
              <a:rPr lang="en-GB" baseline="0" dirty="0" smtClean="0"/>
              <a:t> </a:t>
            </a:r>
            <a:r>
              <a:rPr lang="en-GB" baseline="0" dirty="0" err="1" smtClean="0"/>
              <a:t>sql</a:t>
            </a:r>
            <a:r>
              <a:rPr lang="en-GB" baseline="0" dirty="0" smtClean="0"/>
              <a:t> </a:t>
            </a:r>
            <a:r>
              <a:rPr lang="en-GB" baseline="0" dirty="0" err="1" smtClean="0"/>
              <a:t>lite</a:t>
            </a:r>
            <a:r>
              <a:rPr lang="en-GB" baseline="0" dirty="0" smtClean="0"/>
              <a:t> . Xml. Use of SD card, sensitive data. Incorrect use or ignore the secure storage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Insecure </a:t>
            </a:r>
            <a:r>
              <a:rPr lang="en-GB" baseline="0" dirty="0" err="1" smtClean="0"/>
              <a:t>comms</a:t>
            </a:r>
            <a:r>
              <a:rPr lang="en-GB" baseline="0" dirty="0" smtClean="0"/>
              <a:t> – lack of transport level encryption / lack of cert pinning where appropriate/ (Side note: proxy it, found a file </a:t>
            </a:r>
            <a:r>
              <a:rPr lang="en-GB" baseline="0" dirty="0" err="1" smtClean="0"/>
              <a:t>mgr</a:t>
            </a:r>
            <a:r>
              <a:rPr lang="en-GB" baseline="0" dirty="0" smtClean="0"/>
              <a:t> app sending encrypted data to Chinese </a:t>
            </a:r>
            <a:r>
              <a:rPr lang="en-GB" baseline="0" dirty="0" err="1" smtClean="0"/>
              <a:t>ip</a:t>
            </a:r>
            <a:r>
              <a:rPr lang="en-GB" baseline="0" dirty="0" smtClean="0"/>
              <a:t>)</a:t>
            </a:r>
          </a:p>
          <a:p>
            <a:endParaRPr lang="en-GB" baseline="0" dirty="0" smtClean="0"/>
          </a:p>
          <a:p>
            <a:r>
              <a:rPr lang="en-GB" baseline="0" dirty="0" smtClean="0"/>
              <a:t>Insecure </a:t>
            </a:r>
            <a:r>
              <a:rPr lang="en-GB" baseline="0" dirty="0" err="1" smtClean="0"/>
              <a:t>Auth</a:t>
            </a:r>
            <a:r>
              <a:rPr lang="en-GB" baseline="0" dirty="0" smtClean="0"/>
              <a:t> – possible to bypass authentication,  anonymous exec of </a:t>
            </a:r>
            <a:r>
              <a:rPr lang="en-GB" baseline="0" dirty="0" err="1" smtClean="0"/>
              <a:t>api</a:t>
            </a:r>
            <a:r>
              <a:rPr lang="en-GB" baseline="0" dirty="0" smtClean="0"/>
              <a:t> calls, password policies</a:t>
            </a:r>
          </a:p>
          <a:p>
            <a:endParaRPr lang="en-GB" baseline="0" dirty="0" smtClean="0"/>
          </a:p>
          <a:p>
            <a:r>
              <a:rPr lang="en-GB" baseline="0" dirty="0" smtClean="0"/>
              <a:t>Crypto – use of weak or deprecated crypto systems, RYO crypto, bad key management, hardcoded keys in app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185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Insecure </a:t>
            </a:r>
            <a:r>
              <a:rPr lang="en-GB" dirty="0" err="1" smtClean="0"/>
              <a:t>AuthZ</a:t>
            </a:r>
            <a:r>
              <a:rPr lang="en-GB" dirty="0" smtClean="0"/>
              <a:t> – insecure transmission of roles / permission models,</a:t>
            </a:r>
            <a:r>
              <a:rPr lang="en-GB" baseline="0" dirty="0" smtClean="0"/>
              <a:t> </a:t>
            </a:r>
            <a:r>
              <a:rPr lang="en-GB" dirty="0" smtClean="0"/>
              <a:t>Access to hidden methods,</a:t>
            </a:r>
            <a:r>
              <a:rPr lang="en-GB" baseline="0" dirty="0" smtClean="0"/>
              <a:t> </a:t>
            </a:r>
            <a:r>
              <a:rPr lang="en-GB" dirty="0" smtClean="0"/>
              <a:t>Method</a:t>
            </a:r>
            <a:r>
              <a:rPr lang="en-GB" baseline="0" dirty="0" smtClean="0"/>
              <a:t> level controls, Presence of IDOR </a:t>
            </a:r>
            <a:r>
              <a:rPr lang="en-GB" baseline="0" dirty="0" err="1" smtClean="0"/>
              <a:t>vulns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Config</a:t>
            </a:r>
            <a:r>
              <a:rPr lang="en-GB" baseline="0" dirty="0" smtClean="0"/>
              <a:t> file </a:t>
            </a:r>
            <a:r>
              <a:rPr lang="en-GB" baseline="0" dirty="0" err="1" smtClean="0"/>
              <a:t>auth</a:t>
            </a:r>
            <a:r>
              <a:rPr lang="en-GB" baseline="0" dirty="0" smtClean="0"/>
              <a:t> sets</a:t>
            </a:r>
          </a:p>
          <a:p>
            <a:endParaRPr lang="en-GB" baseline="0" dirty="0" smtClean="0"/>
          </a:p>
          <a:p>
            <a:r>
              <a:rPr lang="en-GB" baseline="0" dirty="0" smtClean="0"/>
              <a:t>Code quality – bit of a catch all OWASP say – buffer overflow, code and command injection , memory leaks,</a:t>
            </a:r>
          </a:p>
          <a:p>
            <a:endParaRPr lang="en-GB" baseline="0" dirty="0" smtClean="0"/>
          </a:p>
          <a:p>
            <a:r>
              <a:rPr lang="en-GB" baseline="0" dirty="0" smtClean="0"/>
              <a:t>Tampering – is it </a:t>
            </a:r>
            <a:r>
              <a:rPr lang="en-GB" baseline="0" dirty="0" err="1" smtClean="0"/>
              <a:t>dubuggable</a:t>
            </a:r>
            <a:r>
              <a:rPr lang="en-GB" baseline="0" dirty="0" smtClean="0"/>
              <a:t>, can I modify </a:t>
            </a:r>
            <a:r>
              <a:rPr lang="en-GB" baseline="0" dirty="0" err="1" smtClean="0"/>
              <a:t>configs</a:t>
            </a:r>
            <a:r>
              <a:rPr lang="en-GB" baseline="0" dirty="0" smtClean="0"/>
              <a:t>, can I rebuild the binary, can I execute intents? Can other apps interact?</a:t>
            </a:r>
          </a:p>
          <a:p>
            <a:endParaRPr lang="en-GB" baseline="0" dirty="0" smtClean="0"/>
          </a:p>
          <a:p>
            <a:r>
              <a:rPr lang="en-GB" baseline="0" dirty="0" smtClean="0"/>
              <a:t>RE – can it be compiled into readable code, all your secrets are revealed, all security vulnerabilities exposed, loss of intellectual property, potential compromise of other systems</a:t>
            </a:r>
          </a:p>
          <a:p>
            <a:endParaRPr lang="en-GB" baseline="0" dirty="0" smtClean="0"/>
          </a:p>
          <a:p>
            <a:r>
              <a:rPr lang="en-GB" baseline="0" dirty="0" smtClean="0"/>
              <a:t>Extraneous functionality – hidden features admin modes / / dev &amp; test modes / excessive log data. The </a:t>
            </a:r>
            <a:r>
              <a:rPr lang="en-GB" baseline="0" dirty="0" err="1" smtClean="0"/>
              <a:t>kkarger</a:t>
            </a:r>
            <a:r>
              <a:rPr lang="en-GB" baseline="0" dirty="0" smtClean="0"/>
              <a:t> your attack surface, the easier it is to attack. Keep it out of production.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1305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29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Application – exposed methods/ intents, code flaws</a:t>
            </a:r>
            <a:r>
              <a:rPr lang="en-GB" baseline="0" dirty="0" smtClean="0"/>
              <a:t> / databases, log files</a:t>
            </a:r>
          </a:p>
          <a:p>
            <a:r>
              <a:rPr lang="en-GB" baseline="0" dirty="0" smtClean="0"/>
              <a:t>Device – rooting / </a:t>
            </a:r>
            <a:r>
              <a:rPr lang="en-GB" baseline="0" dirty="0" err="1" smtClean="0"/>
              <a:t>filesystem</a:t>
            </a:r>
            <a:r>
              <a:rPr lang="en-GB" baseline="0" dirty="0" smtClean="0"/>
              <a:t> / secure storage</a:t>
            </a:r>
          </a:p>
          <a:p>
            <a:r>
              <a:rPr lang="en-GB" baseline="0" dirty="0" smtClean="0"/>
              <a:t>API – forget the device, attack the API directly</a:t>
            </a:r>
          </a:p>
          <a:p>
            <a:r>
              <a:rPr lang="en-GB" baseline="0" dirty="0" err="1" smtClean="0"/>
              <a:t>Comms</a:t>
            </a:r>
            <a:r>
              <a:rPr lang="en-GB" baseline="0" dirty="0" smtClean="0"/>
              <a:t> – intercept communication between app &amp; </a:t>
            </a:r>
            <a:r>
              <a:rPr lang="en-GB" baseline="0" dirty="0" err="1" smtClean="0"/>
              <a:t>api</a:t>
            </a:r>
            <a:r>
              <a:rPr lang="en-GB" baseline="0" dirty="0" smtClean="0"/>
              <a:t> – standard attacks, fuzzing, </a:t>
            </a:r>
            <a:r>
              <a:rPr lang="en-GB" baseline="0" dirty="0" err="1" smtClean="0"/>
              <a:t>idor</a:t>
            </a:r>
            <a:r>
              <a:rPr lang="en-GB" baseline="0" dirty="0" smtClean="0"/>
              <a:t> </a:t>
            </a:r>
            <a:r>
              <a:rPr lang="en-GB" baseline="0" dirty="0" err="1" smtClean="0"/>
              <a:t>etc</a:t>
            </a:r>
            <a:r>
              <a:rPr lang="en-GB" baseline="0" dirty="0" smtClean="0"/>
              <a:t>, </a:t>
            </a:r>
            <a:r>
              <a:rPr lang="en-GB" baseline="0" dirty="0" err="1" smtClean="0"/>
              <a:t>param</a:t>
            </a:r>
            <a:r>
              <a:rPr lang="en-GB" baseline="0" dirty="0" smtClean="0"/>
              <a:t> tampering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7254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About 45 sec to run sf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3815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So, some of these tools do take a while to run, to reduce some</a:t>
            </a:r>
            <a:r>
              <a:rPr lang="en-GB" baseline="0" dirty="0" smtClean="0"/>
              <a:t> of the wait time, I’m going to show you just the output from a few of them and demo some of the more interesting ones. </a:t>
            </a:r>
          </a:p>
          <a:p>
            <a:r>
              <a:rPr lang="en-GB" baseline="0" dirty="0" smtClean="0"/>
              <a:t>SHOW HTML REPORT</a:t>
            </a:r>
            <a:br>
              <a:rPr lang="en-GB" baseline="0" dirty="0" smtClean="0"/>
            </a:br>
            <a:r>
              <a:rPr lang="en-GB" baseline="0" dirty="0" smtClean="0"/>
              <a:t>C:\Users\iain.baughen\Documents\OWASP\com.mwr.example.sieve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8497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Classy shark is </a:t>
            </a:r>
            <a:r>
              <a:rPr lang="en-GB" dirty="0" err="1" smtClean="0"/>
              <a:t>aandroid</a:t>
            </a:r>
            <a:r>
              <a:rPr lang="en-GB" baseline="0" dirty="0" smtClean="0"/>
              <a:t> / java executable viewer, that shows your code, dependencies and structure, it gives a nice way to enumerate libraries included in the distributable and review the code.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DE66A-A35E-43F9-8AB0-92AFA5745236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9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11/21/2018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ryanstanley1/drozer/" TargetMode="External"/><Relationship Id="rId2" Type="http://schemas.openxmlformats.org/officeDocument/2006/relationships/hyperlink" Target="https://github.com/MobSF/Mobile-Security-Framework-MobS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oogle/android-classyshark" TargetMode="External"/><Relationship Id="rId5" Type="http://schemas.openxmlformats.org/officeDocument/2006/relationships/hyperlink" Target="https://github.com/SUPERAndroidAnalyzer/super" TargetMode="External"/><Relationship Id="rId4" Type="http://schemas.openxmlformats.org/officeDocument/2006/relationships/hyperlink" Target="https://github.com/xtiankisutsa/MARA_Framewor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782515"/>
            <a:ext cx="8825658" cy="2253989"/>
          </a:xfrm>
        </p:spPr>
        <p:txBody>
          <a:bodyPr/>
          <a:lstStyle/>
          <a:p>
            <a:pPr algn="ctr"/>
            <a:r>
              <a:rPr lang="en-GB" sz="6000" dirty="0" smtClean="0"/>
              <a:t>An Android Hacker’s Toolbox</a:t>
            </a:r>
            <a:endParaRPr lang="en-GB" sz="6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7123" y="4607169"/>
            <a:ext cx="1453380" cy="10909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030122" y="6038661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Iain @ipb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9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 (Static Analysis)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5785" y="2052638"/>
            <a:ext cx="6302205" cy="4195762"/>
          </a:xfrm>
        </p:spPr>
      </p:pic>
    </p:spTree>
    <p:extLst>
      <p:ext uri="{BB962C8B-B14F-4D97-AF65-F5344CB8AC3E}">
        <p14:creationId xmlns:p14="http://schemas.microsoft.com/office/powerpoint/2010/main" val="11811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ClassyShark</a:t>
            </a:r>
            <a:r>
              <a:rPr lang="en-GB" dirty="0" smtClean="0"/>
              <a:t> (Code Review)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Android / Java executable viewer – shows dependence &amp; structure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008" y="2447217"/>
            <a:ext cx="7508631" cy="4096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04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MARA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6712" y="2052638"/>
            <a:ext cx="5860351" cy="4195762"/>
          </a:xfrm>
        </p:spPr>
      </p:pic>
    </p:spTree>
    <p:extLst>
      <p:ext uri="{BB962C8B-B14F-4D97-AF65-F5344CB8AC3E}">
        <p14:creationId xmlns:p14="http://schemas.microsoft.com/office/powerpoint/2010/main" val="1951207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390" y="2052638"/>
            <a:ext cx="7160995" cy="4195762"/>
          </a:xfrm>
        </p:spPr>
      </p:pic>
    </p:spTree>
    <p:extLst>
      <p:ext uri="{BB962C8B-B14F-4D97-AF65-F5344CB8AC3E}">
        <p14:creationId xmlns:p14="http://schemas.microsoft.com/office/powerpoint/2010/main" val="226003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120" y="2052638"/>
            <a:ext cx="5545536" cy="4195762"/>
          </a:xfrm>
        </p:spPr>
      </p:pic>
    </p:spTree>
    <p:extLst>
      <p:ext uri="{BB962C8B-B14F-4D97-AF65-F5344CB8AC3E}">
        <p14:creationId xmlns:p14="http://schemas.microsoft.com/office/powerpoint/2010/main" val="3109483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3" y="2535690"/>
            <a:ext cx="8947150" cy="3229658"/>
          </a:xfrm>
        </p:spPr>
      </p:pic>
    </p:spTree>
    <p:extLst>
      <p:ext uri="{BB962C8B-B14F-4D97-AF65-F5344CB8AC3E}">
        <p14:creationId xmlns:p14="http://schemas.microsoft.com/office/powerpoint/2010/main" val="355000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MARA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459" y="2052638"/>
            <a:ext cx="5100857" cy="4195762"/>
          </a:xfrm>
        </p:spPr>
      </p:pic>
    </p:spTree>
    <p:extLst>
      <p:ext uri="{BB962C8B-B14F-4D97-AF65-F5344CB8AC3E}">
        <p14:creationId xmlns:p14="http://schemas.microsoft.com/office/powerpoint/2010/main" val="3560146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MARA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Quick review of MARA output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4591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Mob SF Continued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Mob SF report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743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Drozer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Discover package info</a:t>
            </a:r>
          </a:p>
          <a:p>
            <a:r>
              <a:rPr lang="en-GB" dirty="0" smtClean="0"/>
              <a:t>Enumerate permissions</a:t>
            </a:r>
          </a:p>
          <a:p>
            <a:r>
              <a:rPr lang="en-GB" dirty="0" smtClean="0"/>
              <a:t>Map attack surface</a:t>
            </a:r>
          </a:p>
          <a:p>
            <a:r>
              <a:rPr lang="en-GB" dirty="0" smtClean="0"/>
              <a:t>Interact with applications</a:t>
            </a:r>
          </a:p>
          <a:p>
            <a:r>
              <a:rPr lang="en-GB" dirty="0" smtClean="0"/>
              <a:t>Query data stores</a:t>
            </a:r>
          </a:p>
          <a:p>
            <a:r>
              <a:rPr lang="en-GB" dirty="0" smtClean="0"/>
              <a:t>Read Files</a:t>
            </a:r>
          </a:p>
          <a:p>
            <a:r>
              <a:rPr lang="en-GB" dirty="0" smtClean="0"/>
              <a:t>SQL Injection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816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 smtClean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650" y="566737"/>
            <a:ext cx="5600700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399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2117" y="1343107"/>
            <a:ext cx="1044228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The following slides are screenshots from the live demo of the </a:t>
            </a:r>
            <a:r>
              <a:rPr lang="en-GB" dirty="0" err="1" smtClean="0"/>
              <a:t>Drozer</a:t>
            </a:r>
            <a:r>
              <a:rPr lang="en-GB" dirty="0" smtClean="0"/>
              <a:t> dynamic analysis tool, </a:t>
            </a:r>
          </a:p>
          <a:p>
            <a:r>
              <a:rPr lang="en-GB" dirty="0" smtClean="0"/>
              <a:t>They have been included here as </a:t>
            </a:r>
            <a:r>
              <a:rPr lang="en-GB" dirty="0" err="1" smtClean="0"/>
              <a:t>Drozer</a:t>
            </a:r>
            <a:r>
              <a:rPr lang="en-GB" dirty="0" smtClean="0"/>
              <a:t> was a core part of the presentation, they show the</a:t>
            </a:r>
          </a:p>
          <a:p>
            <a:r>
              <a:rPr lang="en-GB" dirty="0"/>
              <a:t>c</a:t>
            </a:r>
            <a:r>
              <a:rPr lang="en-GB" dirty="0" smtClean="0"/>
              <a:t>ore commands and output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907" y="2530148"/>
            <a:ext cx="5484891" cy="3644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1026" y="1086416"/>
            <a:ext cx="9823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run </a:t>
            </a:r>
            <a:r>
              <a:rPr lang="en-GB" dirty="0" err="1" smtClean="0"/>
              <a:t>app.package.list</a:t>
            </a:r>
            <a:r>
              <a:rPr lang="en-GB" dirty="0" smtClean="0"/>
              <a:t> can show all apps on our device, even those hidden by our OEM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991" y="1613684"/>
            <a:ext cx="6629211" cy="4425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987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0903" y="1792586"/>
            <a:ext cx="11538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can use </a:t>
            </a:r>
            <a:r>
              <a:rPr lang="en-GB" dirty="0" err="1" smtClean="0"/>
              <a:t>app.package.debuggable</a:t>
            </a:r>
            <a:r>
              <a:rPr lang="en-GB" dirty="0" smtClean="0"/>
              <a:t> and </a:t>
            </a:r>
            <a:r>
              <a:rPr lang="en-GB" dirty="0" err="1" smtClean="0"/>
              <a:t>app.package.backup</a:t>
            </a:r>
            <a:r>
              <a:rPr lang="en-GB" dirty="0" smtClean="0"/>
              <a:t> to find apps we can attach to or </a:t>
            </a:r>
          </a:p>
          <a:p>
            <a:r>
              <a:rPr lang="en-GB" dirty="0" smtClean="0"/>
              <a:t>Extract data from via their backup facility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554" y="2709741"/>
            <a:ext cx="3606815" cy="26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3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0246" y="1756372"/>
            <a:ext cx="10121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From our package listing we can find the full name of applications,  using that name we </a:t>
            </a:r>
          </a:p>
          <a:p>
            <a:r>
              <a:rPr lang="en-GB" dirty="0" smtClean="0"/>
              <a:t>can query it for further info. We are interrogating a deliberately vulnerable password safe.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6208" y="2676100"/>
            <a:ext cx="63912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4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932507" y="1095469"/>
            <a:ext cx="6065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We can use </a:t>
            </a:r>
            <a:r>
              <a:rPr lang="en-GB" dirty="0" err="1" smtClean="0"/>
              <a:t>app.package.attacksurface</a:t>
            </a:r>
            <a:r>
              <a:rPr lang="en-GB" dirty="0" smtClean="0"/>
              <a:t> to find exposed services, content providers and other things we may be able to exploit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507" y="2018799"/>
            <a:ext cx="61245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524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0780" y="914401"/>
            <a:ext cx="495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can now ask </a:t>
            </a:r>
            <a:r>
              <a:rPr lang="en-GB" dirty="0" err="1" smtClean="0"/>
              <a:t>drozer</a:t>
            </a:r>
            <a:r>
              <a:rPr lang="en-GB" dirty="0" smtClean="0"/>
              <a:t> to list the activities 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780" y="1283733"/>
            <a:ext cx="6362700" cy="30099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9422" y="4478299"/>
            <a:ext cx="10612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can see the </a:t>
            </a:r>
            <a:r>
              <a:rPr lang="en-GB" dirty="0" err="1" smtClean="0"/>
              <a:t>PWList</a:t>
            </a:r>
            <a:r>
              <a:rPr lang="en-GB" dirty="0" smtClean="0"/>
              <a:t> activity has no permissions required, we are able to launch this activity</a:t>
            </a:r>
          </a:p>
          <a:p>
            <a:r>
              <a:rPr lang="en-GB" dirty="0" smtClean="0"/>
              <a:t> with </a:t>
            </a:r>
            <a:r>
              <a:rPr lang="en-GB" dirty="0" err="1" smtClean="0"/>
              <a:t>app.activity.start</a:t>
            </a:r>
            <a:r>
              <a:rPr lang="en-GB" dirty="0" smtClean="0"/>
              <a:t> and perform an authentication bypass.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973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41149" y="742384"/>
            <a:ext cx="8230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From mapping our attack surface we know we have content providers, </a:t>
            </a:r>
          </a:p>
          <a:p>
            <a:r>
              <a:rPr lang="en-GB" dirty="0" smtClean="0"/>
              <a:t>We can enumerate them app.provider.info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376" y="1590438"/>
            <a:ext cx="59150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48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004935" y="1267485"/>
            <a:ext cx="8057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Drozer</a:t>
            </a:r>
            <a:r>
              <a:rPr lang="en-GB" dirty="0" smtClean="0"/>
              <a:t> can provide the URIs we use to address these content providers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472" y="2014773"/>
            <a:ext cx="695325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493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6047" y="778599"/>
            <a:ext cx="11315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can query these content providers, starting with the Database provider. We</a:t>
            </a:r>
          </a:p>
          <a:p>
            <a:r>
              <a:rPr lang="en-GB" dirty="0" smtClean="0"/>
              <a:t>Know the table names from the previous </a:t>
            </a:r>
            <a:r>
              <a:rPr lang="en-GB" dirty="0" err="1" smtClean="0"/>
              <a:t>finduri</a:t>
            </a:r>
            <a:r>
              <a:rPr lang="en-GB" dirty="0" smtClean="0"/>
              <a:t>. We query tables like this</a:t>
            </a:r>
          </a:p>
          <a:p>
            <a:r>
              <a:rPr lang="en-GB" dirty="0"/>
              <a:t>run </a:t>
            </a:r>
            <a:r>
              <a:rPr lang="en-GB" dirty="0" err="1"/>
              <a:t>app.provider.query</a:t>
            </a:r>
            <a:r>
              <a:rPr lang="en-GB" dirty="0"/>
              <a:t> content://com.mwr.example.sieve.DBContentProvider/Passwords/ --vertical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333625"/>
            <a:ext cx="7162800" cy="21907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865014" y="5088048"/>
            <a:ext cx="4551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have dumped the passwords table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5701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466" y="1293655"/>
            <a:ext cx="7896225" cy="12287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84356" y="2788467"/>
            <a:ext cx="778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have dumped the keys table leaking the master password &amp; pin</a:t>
            </a:r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1774479" y="3684760"/>
            <a:ext cx="3429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Insecure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Sensitive info disclosure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smtClean="0"/>
              <a:t>Broken / insufficient crypto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182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Agenda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Mobile vulnerabilities</a:t>
            </a:r>
          </a:p>
          <a:p>
            <a:r>
              <a:rPr lang="en-GB" dirty="0" smtClean="0"/>
              <a:t>Vulnerability Assessments</a:t>
            </a:r>
          </a:p>
          <a:p>
            <a:r>
              <a:rPr lang="en-GB" dirty="0" smtClean="0"/>
              <a:t>Attacking mobile applications</a:t>
            </a:r>
          </a:p>
          <a:p>
            <a:r>
              <a:rPr lang="en-GB" dirty="0" smtClean="0"/>
              <a:t>Tooling</a:t>
            </a:r>
          </a:p>
          <a:p>
            <a:r>
              <a:rPr lang="en-GB" dirty="0" smtClean="0"/>
              <a:t>Demos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1525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79010" y="697117"/>
            <a:ext cx="104006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can also use </a:t>
            </a:r>
            <a:r>
              <a:rPr lang="en-GB" dirty="0" err="1" smtClean="0"/>
              <a:t>Drozer</a:t>
            </a:r>
            <a:r>
              <a:rPr lang="en-GB" dirty="0" smtClean="0"/>
              <a:t> to launch </a:t>
            </a:r>
            <a:r>
              <a:rPr lang="en-GB" dirty="0" err="1" smtClean="0"/>
              <a:t>sql</a:t>
            </a:r>
            <a:r>
              <a:rPr lang="en-GB" dirty="0" smtClean="0"/>
              <a:t> injection attacks:</a:t>
            </a:r>
          </a:p>
          <a:p>
            <a:endParaRPr lang="en-GB" dirty="0" smtClean="0"/>
          </a:p>
          <a:p>
            <a:r>
              <a:rPr lang="en-GB" dirty="0"/>
              <a:t> run </a:t>
            </a:r>
            <a:r>
              <a:rPr lang="en-GB" dirty="0" err="1"/>
              <a:t>app.provider.query</a:t>
            </a:r>
            <a:r>
              <a:rPr lang="en-GB" dirty="0"/>
              <a:t> content://com.mwr.example.sieve.DBContentProvider/Passwords/ </a:t>
            </a:r>
            <a:endParaRPr lang="en-GB" dirty="0" smtClean="0"/>
          </a:p>
          <a:p>
            <a:r>
              <a:rPr lang="en-GB" dirty="0" smtClean="0"/>
              <a:t>--</a:t>
            </a:r>
            <a:r>
              <a:rPr lang="en-GB" dirty="0"/>
              <a:t>projection "* FROM SQLITE_MASTER WHERE type='table';--" </a:t>
            </a:r>
            <a:r>
              <a:rPr lang="en-GB" dirty="0" smtClean="0"/>
              <a:t> </a:t>
            </a:r>
          </a:p>
          <a:p>
            <a:endParaRPr lang="en-GB" dirty="0"/>
          </a:p>
          <a:p>
            <a:r>
              <a:rPr lang="en-GB" dirty="0" smtClean="0"/>
              <a:t>We have dumped the </a:t>
            </a:r>
            <a:r>
              <a:rPr lang="en-GB" dirty="0" err="1" smtClean="0"/>
              <a:t>SQLLite_Master</a:t>
            </a:r>
            <a:r>
              <a:rPr lang="en-GB" dirty="0" smtClean="0"/>
              <a:t> table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53" y="2800302"/>
            <a:ext cx="9848850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015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667" y="814812"/>
            <a:ext cx="100014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 can also exploit file content providers</a:t>
            </a:r>
          </a:p>
          <a:p>
            <a:endParaRPr lang="en-GB" dirty="0"/>
          </a:p>
          <a:p>
            <a:r>
              <a:rPr lang="en-GB" dirty="0"/>
              <a:t> run </a:t>
            </a:r>
            <a:r>
              <a:rPr lang="en-GB" dirty="0" err="1"/>
              <a:t>app.provider.read</a:t>
            </a:r>
            <a:r>
              <a:rPr lang="en-GB" dirty="0"/>
              <a:t> content://com.mwr.example.sieve.FileBackupProvider/etc/hosts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561" y="2518041"/>
            <a:ext cx="768667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2946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2832" y="1285592"/>
            <a:ext cx="2408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End of </a:t>
            </a:r>
            <a:r>
              <a:rPr lang="en-GB" dirty="0" err="1" smtClean="0"/>
              <a:t>Drozer</a:t>
            </a:r>
            <a:r>
              <a:rPr lang="en-GB" dirty="0" smtClean="0"/>
              <a:t> demo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4787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Countermeasures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Implement appropriate permissions</a:t>
            </a:r>
          </a:p>
          <a:p>
            <a:r>
              <a:rPr lang="en-GB" dirty="0" smtClean="0"/>
              <a:t>Minimise exposed methods services</a:t>
            </a:r>
          </a:p>
          <a:p>
            <a:r>
              <a:rPr lang="en-GB" dirty="0" smtClean="0"/>
              <a:t>Encrypt communications</a:t>
            </a:r>
          </a:p>
          <a:p>
            <a:r>
              <a:rPr lang="en-GB" dirty="0" smtClean="0"/>
              <a:t>Use crypto and use it well</a:t>
            </a:r>
          </a:p>
          <a:p>
            <a:r>
              <a:rPr lang="en-GB" dirty="0" smtClean="0"/>
              <a:t>Sanitise inputs</a:t>
            </a:r>
          </a:p>
          <a:p>
            <a:r>
              <a:rPr lang="en-GB" dirty="0" smtClean="0"/>
              <a:t>Code obfuscation</a:t>
            </a:r>
          </a:p>
          <a:p>
            <a:r>
              <a:rPr lang="en-GB" dirty="0" smtClean="0"/>
              <a:t>Use the security features provided</a:t>
            </a:r>
          </a:p>
          <a:p>
            <a:r>
              <a:rPr lang="en-GB" dirty="0" smtClean="0"/>
              <a:t>Secure AP (TLS, method level </a:t>
            </a:r>
            <a:r>
              <a:rPr lang="en-GB" dirty="0" err="1" smtClean="0"/>
              <a:t>auth</a:t>
            </a:r>
            <a:r>
              <a:rPr lang="en-GB" dirty="0" smtClean="0"/>
              <a:t>, rate limit)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080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Build your own toolkit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MobSF</a:t>
            </a:r>
            <a:r>
              <a:rPr lang="en-GB" dirty="0"/>
              <a:t> </a:t>
            </a:r>
            <a:r>
              <a:rPr lang="en-GB" dirty="0" smtClean="0"/>
              <a:t>[Docker] </a:t>
            </a:r>
            <a:r>
              <a:rPr lang="en-GB" dirty="0"/>
              <a:t>(</a:t>
            </a:r>
            <a:r>
              <a:rPr lang="en-GB" dirty="0" smtClean="0">
                <a:hlinkClick r:id="rId2"/>
              </a:rPr>
              <a:t>https</a:t>
            </a:r>
            <a:r>
              <a:rPr lang="en-GB" dirty="0">
                <a:hlinkClick r:id="rId2"/>
              </a:rPr>
              <a:t>://</a:t>
            </a:r>
            <a:r>
              <a:rPr lang="en-GB" dirty="0" smtClean="0">
                <a:hlinkClick r:id="rId2"/>
              </a:rPr>
              <a:t>github.com/MobSF/Mobile-Security-Framework-MobSF</a:t>
            </a:r>
            <a:r>
              <a:rPr lang="en-GB" dirty="0" smtClean="0"/>
              <a:t>)</a:t>
            </a:r>
          </a:p>
          <a:p>
            <a:r>
              <a:rPr lang="en-GB" dirty="0" err="1" smtClean="0"/>
              <a:t>Drozer</a:t>
            </a:r>
            <a:r>
              <a:rPr lang="en-GB" dirty="0" smtClean="0"/>
              <a:t> [Docker] (</a:t>
            </a:r>
            <a:r>
              <a:rPr lang="en-GB" u="sng" dirty="0">
                <a:hlinkClick r:id="rId3"/>
              </a:rPr>
              <a:t>https://hub.docker.com/r/ryanstanley1/drozer/</a:t>
            </a:r>
            <a:r>
              <a:rPr lang="en-GB" dirty="0"/>
              <a:t> </a:t>
            </a:r>
            <a:r>
              <a:rPr lang="en-GB" dirty="0" smtClean="0"/>
              <a:t>)</a:t>
            </a:r>
          </a:p>
          <a:p>
            <a:r>
              <a:rPr lang="en-GB" dirty="0" smtClean="0"/>
              <a:t>MARA </a:t>
            </a:r>
            <a:r>
              <a:rPr lang="en-GB" dirty="0"/>
              <a:t>(</a:t>
            </a:r>
            <a:r>
              <a:rPr lang="en-GB" dirty="0">
                <a:hlinkClick r:id="rId4"/>
              </a:rPr>
              <a:t>https://</a:t>
            </a:r>
            <a:r>
              <a:rPr lang="en-GB" dirty="0" smtClean="0">
                <a:hlinkClick r:id="rId4"/>
              </a:rPr>
              <a:t>github.com/xtiankisutsa/MARA_Framework</a:t>
            </a:r>
            <a:r>
              <a:rPr lang="en-GB" dirty="0" smtClean="0"/>
              <a:t>)</a:t>
            </a:r>
          </a:p>
          <a:p>
            <a:r>
              <a:rPr lang="en-GB" dirty="0"/>
              <a:t>Super (</a:t>
            </a:r>
            <a:r>
              <a:rPr lang="en-GB" dirty="0">
                <a:hlinkClick r:id="rId5"/>
              </a:rPr>
              <a:t>https://</a:t>
            </a:r>
            <a:r>
              <a:rPr lang="en-GB" dirty="0" smtClean="0">
                <a:hlinkClick r:id="rId5"/>
              </a:rPr>
              <a:t>github.com/SUPERAndroidAnalyzer/super</a:t>
            </a:r>
            <a:r>
              <a:rPr lang="en-GB" dirty="0" smtClean="0"/>
              <a:t>)</a:t>
            </a:r>
          </a:p>
          <a:p>
            <a:r>
              <a:rPr lang="en-GB" dirty="0"/>
              <a:t>Classy Shark (</a:t>
            </a:r>
            <a:r>
              <a:rPr lang="en-GB" dirty="0">
                <a:hlinkClick r:id="rId6"/>
              </a:rPr>
              <a:t>https://</a:t>
            </a:r>
            <a:r>
              <a:rPr lang="en-GB" dirty="0" smtClean="0">
                <a:hlinkClick r:id="rId6"/>
              </a:rPr>
              <a:t>github.com/google/android-classyshark</a:t>
            </a:r>
            <a:r>
              <a:rPr lang="en-GB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4784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OWASP Mobile Top Ten (part 1)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Improper Platform Usage</a:t>
            </a:r>
          </a:p>
          <a:p>
            <a:r>
              <a:rPr lang="en-GB" dirty="0" smtClean="0"/>
              <a:t>Insecure data storage</a:t>
            </a:r>
          </a:p>
          <a:p>
            <a:r>
              <a:rPr lang="en-GB" dirty="0" smtClean="0"/>
              <a:t>Insecure data communication</a:t>
            </a:r>
          </a:p>
          <a:p>
            <a:r>
              <a:rPr lang="en-GB" dirty="0" smtClean="0"/>
              <a:t>Insecure authentication</a:t>
            </a:r>
          </a:p>
          <a:p>
            <a:r>
              <a:rPr lang="en-GB" dirty="0" smtClean="0"/>
              <a:t>Insufficient / broken crypto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461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OWASP Mobile Top </a:t>
            </a:r>
            <a:r>
              <a:rPr lang="en-GB" dirty="0" smtClean="0"/>
              <a:t>Ten (part 2)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Insecure authorisation</a:t>
            </a:r>
          </a:p>
          <a:p>
            <a:r>
              <a:rPr lang="en-GB" dirty="0" smtClean="0"/>
              <a:t>Client code quality</a:t>
            </a:r>
          </a:p>
          <a:p>
            <a:r>
              <a:rPr lang="en-GB" dirty="0" smtClean="0"/>
              <a:t>Code tampering</a:t>
            </a:r>
          </a:p>
          <a:p>
            <a:r>
              <a:rPr lang="en-GB" dirty="0" smtClean="0"/>
              <a:t>Reverse engineering</a:t>
            </a:r>
          </a:p>
          <a:p>
            <a:r>
              <a:rPr lang="en-GB" dirty="0" smtClean="0"/>
              <a:t>Extraneous functionality</a:t>
            </a:r>
          </a:p>
          <a:p>
            <a:endParaRPr lang="en-GB" dirty="0"/>
          </a:p>
          <a:p>
            <a:r>
              <a:rPr lang="en-GB" dirty="0" smtClean="0"/>
              <a:t>[OWASP Mobile Top 10 2016]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3648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Goals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Think like an attacker:</a:t>
            </a:r>
          </a:p>
          <a:p>
            <a:r>
              <a:rPr lang="en-GB" dirty="0" smtClean="0"/>
              <a:t>Steal data</a:t>
            </a:r>
          </a:p>
          <a:p>
            <a:r>
              <a:rPr lang="en-GB" dirty="0" smtClean="0"/>
              <a:t>Modify data</a:t>
            </a:r>
          </a:p>
          <a:p>
            <a:r>
              <a:rPr lang="en-GB" dirty="0" smtClean="0"/>
              <a:t>Privilege escalation</a:t>
            </a:r>
          </a:p>
          <a:p>
            <a:r>
              <a:rPr lang="en-GB" dirty="0" smtClean="0"/>
              <a:t>Service interruption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3526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Attack </a:t>
            </a:r>
            <a:r>
              <a:rPr lang="en-GB" dirty="0" smtClean="0"/>
              <a:t>surface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Abuse the application</a:t>
            </a:r>
          </a:p>
          <a:p>
            <a:r>
              <a:rPr lang="en-GB" dirty="0" smtClean="0"/>
              <a:t>Abuse the device</a:t>
            </a:r>
          </a:p>
          <a:p>
            <a:r>
              <a:rPr lang="en-GB" dirty="0" smtClean="0"/>
              <a:t>Abuse the API</a:t>
            </a:r>
          </a:p>
          <a:p>
            <a:r>
              <a:rPr lang="en-GB" dirty="0" smtClean="0"/>
              <a:t>Abuse the communication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178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Tools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Static Analysers – </a:t>
            </a:r>
            <a:r>
              <a:rPr lang="en-GB" dirty="0"/>
              <a:t>A</a:t>
            </a:r>
            <a:r>
              <a:rPr lang="en-GB" dirty="0" smtClean="0"/>
              <a:t>ssess manifests, permissions, disassembled code</a:t>
            </a:r>
          </a:p>
          <a:p>
            <a:r>
              <a:rPr lang="en-GB" dirty="0" smtClean="0"/>
              <a:t>Dynamic analysers – Assess / interact with running application</a:t>
            </a:r>
          </a:p>
          <a:p>
            <a:r>
              <a:rPr lang="en-GB" dirty="0" smtClean="0"/>
              <a:t>Proxies – MITM communications with APIS</a:t>
            </a:r>
          </a:p>
          <a:p>
            <a:endParaRPr lang="en-GB" dirty="0"/>
          </a:p>
          <a:p>
            <a:r>
              <a:rPr lang="en-GB" dirty="0" smtClean="0"/>
              <a:t>ADB</a:t>
            </a:r>
          </a:p>
          <a:p>
            <a:r>
              <a:rPr lang="en-GB" dirty="0" smtClean="0"/>
              <a:t>MAKA</a:t>
            </a:r>
          </a:p>
          <a:p>
            <a:r>
              <a:rPr lang="en-GB" dirty="0" err="1" smtClean="0"/>
              <a:t>Drozer</a:t>
            </a:r>
            <a:endParaRPr lang="en-GB" dirty="0" smtClean="0"/>
          </a:p>
          <a:p>
            <a:r>
              <a:rPr lang="en-GB" dirty="0" smtClean="0"/>
              <a:t>Super</a:t>
            </a:r>
          </a:p>
          <a:p>
            <a:r>
              <a:rPr lang="en-GB" dirty="0" err="1" smtClean="0"/>
              <a:t>ClassyShark</a:t>
            </a:r>
            <a:endParaRPr lang="en-GB" dirty="0" smtClean="0"/>
          </a:p>
          <a:p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19373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MobSF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Static Analysis</a:t>
            </a:r>
          </a:p>
          <a:p>
            <a:r>
              <a:rPr lang="en-GB" dirty="0" smtClean="0"/>
              <a:t>Manifest analysis</a:t>
            </a:r>
          </a:p>
          <a:p>
            <a:r>
              <a:rPr lang="en-GB" dirty="0" smtClean="0"/>
              <a:t>URLs</a:t>
            </a:r>
          </a:p>
          <a:p>
            <a:r>
              <a:rPr lang="en-GB" dirty="0" smtClean="0"/>
              <a:t>Strings</a:t>
            </a:r>
          </a:p>
          <a:p>
            <a:r>
              <a:rPr lang="en-GB" dirty="0" smtClean="0"/>
              <a:t>DEMO</a:t>
            </a:r>
          </a:p>
          <a:p>
            <a:r>
              <a:rPr lang="en-GB" dirty="0" smtClean="0"/>
              <a:t>…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2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3064</TotalTime>
  <Words>1184</Words>
  <Application>Microsoft Office PowerPoint</Application>
  <PresentationFormat>Widescreen</PresentationFormat>
  <Paragraphs>168</Paragraphs>
  <Slides>34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Century Gothic</vt:lpstr>
      <vt:lpstr>Wingdings 3</vt:lpstr>
      <vt:lpstr>Ion</vt:lpstr>
      <vt:lpstr>An Android Hacker’s Toolbox</vt:lpstr>
      <vt:lpstr>PowerPoint Presentation</vt:lpstr>
      <vt:lpstr>Agenda</vt:lpstr>
      <vt:lpstr>OWASP Mobile Top Ten (part 1)</vt:lpstr>
      <vt:lpstr>OWASP Mobile Top Ten (part 2)</vt:lpstr>
      <vt:lpstr>Goals</vt:lpstr>
      <vt:lpstr>Attack surface</vt:lpstr>
      <vt:lpstr>Tools</vt:lpstr>
      <vt:lpstr>MobSF</vt:lpstr>
      <vt:lpstr>Super (Static Analysis)</vt:lpstr>
      <vt:lpstr>ClassyShark (Code Review)</vt:lpstr>
      <vt:lpstr>MARA</vt:lpstr>
      <vt:lpstr>MARA</vt:lpstr>
      <vt:lpstr>MARA</vt:lpstr>
      <vt:lpstr>MARA</vt:lpstr>
      <vt:lpstr>MARA</vt:lpstr>
      <vt:lpstr>MARA Output</vt:lpstr>
      <vt:lpstr>Mob SF Continued</vt:lpstr>
      <vt:lpstr>Drozer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Countermeasures</vt:lpstr>
      <vt:lpstr>Build your own toolkit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Android Hacker’s Toolbox</dc:title>
  <dc:creator>Iain Baughen</dc:creator>
  <cp:lastModifiedBy>Iain Baughen</cp:lastModifiedBy>
  <cp:revision>53</cp:revision>
  <dcterms:created xsi:type="dcterms:W3CDTF">2018-11-07T13:06:01Z</dcterms:created>
  <dcterms:modified xsi:type="dcterms:W3CDTF">2018-11-21T11:27:39Z</dcterms:modified>
</cp:coreProperties>
</file>