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rts/chart1.xml" ContentType="application/vnd.openxmlformats-officedocument.drawingml.chart+xml"/>
  <Override PartName="/ppt/notesSlides/notesSlide14.xml" ContentType="application/vnd.openxmlformats-officedocument.presentationml.notesSlide+xml"/>
  <Override PartName="/ppt/charts/chart2.xml" ContentType="application/vnd.openxmlformats-officedocument.drawingml.chart+xml"/>
  <Override PartName="/ppt/notesSlides/notesSlide15.xml" ContentType="application/vnd.openxmlformats-officedocument.presentationml.notesSlide+xml"/>
  <Override PartName="/ppt/charts/chart3.xml" ContentType="application/vnd.openxmlformats-officedocument.drawingml.chart+xml"/>
  <Override PartName="/ppt/drawings/drawing1.xml" ContentType="application/vnd.openxmlformats-officedocument.drawingml.chartshapes+xml"/>
  <Override PartName="/ppt/notesSlides/notesSlide16.xml" ContentType="application/vnd.openxmlformats-officedocument.presentationml.notesSlide+xml"/>
  <Override PartName="/ppt/charts/chart4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57" r:id="rId3"/>
    <p:sldId id="258" r:id="rId4"/>
    <p:sldId id="276" r:id="rId5"/>
    <p:sldId id="262" r:id="rId6"/>
    <p:sldId id="273" r:id="rId7"/>
    <p:sldId id="274" r:id="rId8"/>
    <p:sldId id="277" r:id="rId9"/>
    <p:sldId id="275" r:id="rId10"/>
    <p:sldId id="259" r:id="rId11"/>
    <p:sldId id="260" r:id="rId12"/>
    <p:sldId id="261" r:id="rId13"/>
    <p:sldId id="263" r:id="rId14"/>
    <p:sldId id="268" r:id="rId15"/>
    <p:sldId id="264" r:id="rId16"/>
    <p:sldId id="269" r:id="rId17"/>
    <p:sldId id="267" r:id="rId18"/>
    <p:sldId id="278" r:id="rId19"/>
    <p:sldId id="265" r:id="rId20"/>
    <p:sldId id="266" r:id="rId21"/>
    <p:sldId id="270" r:id="rId22"/>
    <p:sldId id="271" r:id="rId23"/>
    <p:sldId id="272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BFA"/>
    <a:srgbClr val="C4D6EB"/>
    <a:srgbClr val="85C2FF"/>
    <a:srgbClr val="5E9EFF"/>
    <a:srgbClr val="66008F"/>
    <a:srgbClr val="B90064"/>
    <a:srgbClr val="FF0000"/>
    <a:srgbClr val="FF8200"/>
    <a:srgbClr val="E6E6E6"/>
    <a:srgbClr val="33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00" autoAdjust="0"/>
    <p:restoredTop sz="79819" autoAdjust="0"/>
  </p:normalViewPr>
  <p:slideViewPr>
    <p:cSldViewPr>
      <p:cViewPr varScale="1">
        <p:scale>
          <a:sx n="90" d="100"/>
          <a:sy n="90" d="100"/>
        </p:scale>
        <p:origin x="1512" y="90"/>
      </p:cViewPr>
      <p:guideLst>
        <p:guide orient="horz" pos="2160"/>
        <p:guide pos="384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1.bin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E:\Research\Papers2017\Dennis\Project%20Spreadsheet.xlsx" TargetMode="Externa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../embeddings/oleObject2.bin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nni\Desktop\Project%20Spreadshee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GB" sz="1800" b="1" i="0" u="none" strike="noStrike" baseline="0" dirty="0">
                <a:effectLst/>
              </a:rPr>
              <a:t> What information about yourself that can be found online by someone you have no connection with? </a:t>
            </a:r>
            <a:endParaRPr lang="en-GB" sz="1800" dirty="0">
              <a:effectLst/>
            </a:endParaRPr>
          </a:p>
        </c:rich>
      </c:tx>
      <c:layout>
        <c:manualLayout>
          <c:xMode val="edge"/>
          <c:yMode val="edge"/>
          <c:x val="0.10219117647058823"/>
          <c:y val="2.6458333333333334E-2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Yes</c:v>
          </c:tx>
          <c:spPr>
            <a:gradFill rotWithShape="1">
              <a:gsLst>
                <a:gs pos="0">
                  <a:srgbClr val="000082"/>
                </a:gs>
                <a:gs pos="30000">
                  <a:srgbClr val="66008F"/>
                </a:gs>
                <a:gs pos="64999">
                  <a:srgbClr val="BA0066"/>
                </a:gs>
                <a:gs pos="89999">
                  <a:srgbClr val="FF0000"/>
                </a:gs>
                <a:gs pos="100000">
                  <a:srgbClr val="FF8200"/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 sz="1600"/>
                      <a:t>90%</a:t>
                    </a:r>
                    <a:endParaRPr lang="en-US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CF31-4DAD-A65E-6AFBDFE84011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 sz="1600"/>
                      <a:t>61%</a:t>
                    </a:r>
                    <a:endParaRPr lang="en-US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F31-4DAD-A65E-6AFBDFE84011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 sz="1600"/>
                      <a:t>30%</a:t>
                    </a:r>
                    <a:endParaRPr lang="en-US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CF31-4DAD-A65E-6AFBDFE84011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r>
                      <a:rPr lang="en-US" sz="1600"/>
                      <a:t>88%</a:t>
                    </a:r>
                    <a:endParaRPr lang="en-US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F31-4DAD-A65E-6AFBDFE84011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r>
                      <a:rPr lang="en-US" sz="1600"/>
                      <a:t>70%</a:t>
                    </a:r>
                    <a:endParaRPr lang="en-US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CF31-4DAD-A65E-6AFBDFE84011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r>
                      <a:rPr lang="en-US" sz="1600"/>
                      <a:t>33%</a:t>
                    </a:r>
                    <a:endParaRPr lang="en-US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F31-4DAD-A65E-6AFBDFE84011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r>
                      <a:rPr lang="en-US" sz="1600"/>
                      <a:t>54%</a:t>
                    </a:r>
                    <a:endParaRPr lang="en-US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CF31-4DAD-A65E-6AFBDFE84011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r>
                      <a:rPr lang="en-US" sz="1600"/>
                      <a:t>35%</a:t>
                    </a:r>
                    <a:endParaRPr lang="en-US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CF31-4DAD-A65E-6AFBDFE84011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r>
                      <a:rPr lang="en-US" sz="1600"/>
                      <a:t>30%</a:t>
                    </a:r>
                    <a:endParaRPr lang="en-US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CF31-4DAD-A65E-6AFBDFE8401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Totals!$S$5:$S$13</c:f>
              <c:strCache>
                <c:ptCount val="9"/>
                <c:pt idx="0">
                  <c:v>full name</c:v>
                </c:pt>
                <c:pt idx="1">
                  <c:v>DoB</c:v>
                </c:pt>
                <c:pt idx="2">
                  <c:v>home</c:v>
                </c:pt>
                <c:pt idx="3">
                  <c:v>pic</c:v>
                </c:pt>
                <c:pt idx="4">
                  <c:v>email</c:v>
                </c:pt>
                <c:pt idx="5">
                  <c:v>phone</c:v>
                </c:pt>
                <c:pt idx="6">
                  <c:v>family</c:v>
                </c:pt>
                <c:pt idx="7">
                  <c:v>visited</c:v>
                </c:pt>
                <c:pt idx="8">
                  <c:v>current</c:v>
                </c:pt>
              </c:strCache>
            </c:strRef>
          </c:cat>
          <c:val>
            <c:numRef>
              <c:f>Totals!$T$5:$T$13</c:f>
              <c:numCache>
                <c:formatCode>General</c:formatCode>
                <c:ptCount val="9"/>
                <c:pt idx="0">
                  <c:v>226</c:v>
                </c:pt>
                <c:pt idx="1">
                  <c:v>153</c:v>
                </c:pt>
                <c:pt idx="2">
                  <c:v>75</c:v>
                </c:pt>
                <c:pt idx="3">
                  <c:v>221</c:v>
                </c:pt>
                <c:pt idx="4">
                  <c:v>176</c:v>
                </c:pt>
                <c:pt idx="5">
                  <c:v>82</c:v>
                </c:pt>
                <c:pt idx="6">
                  <c:v>135</c:v>
                </c:pt>
                <c:pt idx="7">
                  <c:v>87</c:v>
                </c:pt>
                <c:pt idx="8">
                  <c:v>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6E1-4189-9E49-E40BEA52B9FC}"/>
            </c:ext>
          </c:extLst>
        </c:ser>
        <c:ser>
          <c:idx val="1"/>
          <c:order val="1"/>
          <c:tx>
            <c:v>No</c:v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 sz="1600"/>
                      <a:t>10%</a:t>
                    </a:r>
                    <a:endParaRPr lang="en-US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CF31-4DAD-A65E-6AFBDFE84011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 sz="1600"/>
                      <a:t>39%</a:t>
                    </a:r>
                    <a:endParaRPr lang="en-US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CF31-4DAD-A65E-6AFBDFE84011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 sz="1600"/>
                      <a:t>70%</a:t>
                    </a:r>
                    <a:endParaRPr lang="en-US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CF31-4DAD-A65E-6AFBDFE84011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r>
                      <a:rPr lang="en-US" sz="1600"/>
                      <a:t>28%</a:t>
                    </a:r>
                    <a:endParaRPr lang="en-US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CF31-4DAD-A65E-6AFBDFE84011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r>
                      <a:rPr lang="en-US" sz="1600"/>
                      <a:t>30%</a:t>
                    </a:r>
                    <a:endParaRPr lang="en-US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CF31-4DAD-A65E-6AFBDFE84011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r>
                      <a:rPr lang="en-US" sz="1600"/>
                      <a:t>68%</a:t>
                    </a:r>
                    <a:endParaRPr lang="en-US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CF31-4DAD-A65E-6AFBDFE84011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r>
                      <a:rPr lang="en-US" sz="1600"/>
                      <a:t>46%</a:t>
                    </a:r>
                    <a:endParaRPr lang="en-US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CF31-4DAD-A65E-6AFBDFE84011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r>
                      <a:rPr lang="en-US" sz="1600"/>
                      <a:t>66%</a:t>
                    </a:r>
                    <a:endParaRPr lang="en-US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CF31-4DAD-A65E-6AFBDFE84011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r>
                      <a:rPr lang="en-US" sz="1600"/>
                      <a:t>70%</a:t>
                    </a:r>
                    <a:endParaRPr lang="en-US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CF31-4DAD-A65E-6AFBDFE8401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Totals!$S$5:$S$13</c:f>
              <c:strCache>
                <c:ptCount val="9"/>
                <c:pt idx="0">
                  <c:v>full name</c:v>
                </c:pt>
                <c:pt idx="1">
                  <c:v>DoB</c:v>
                </c:pt>
                <c:pt idx="2">
                  <c:v>home</c:v>
                </c:pt>
                <c:pt idx="3">
                  <c:v>pic</c:v>
                </c:pt>
                <c:pt idx="4">
                  <c:v>email</c:v>
                </c:pt>
                <c:pt idx="5">
                  <c:v>phone</c:v>
                </c:pt>
                <c:pt idx="6">
                  <c:v>family</c:v>
                </c:pt>
                <c:pt idx="7">
                  <c:v>visited</c:v>
                </c:pt>
                <c:pt idx="8">
                  <c:v>current</c:v>
                </c:pt>
              </c:strCache>
            </c:strRef>
          </c:cat>
          <c:val>
            <c:numRef>
              <c:f>Totals!$U$5:$U$13</c:f>
              <c:numCache>
                <c:formatCode>General</c:formatCode>
                <c:ptCount val="9"/>
                <c:pt idx="0">
                  <c:v>26</c:v>
                </c:pt>
                <c:pt idx="1">
                  <c:v>96</c:v>
                </c:pt>
                <c:pt idx="2">
                  <c:v>172</c:v>
                </c:pt>
                <c:pt idx="3">
                  <c:v>28</c:v>
                </c:pt>
                <c:pt idx="4">
                  <c:v>70</c:v>
                </c:pt>
                <c:pt idx="5">
                  <c:v>162</c:v>
                </c:pt>
                <c:pt idx="6">
                  <c:v>112</c:v>
                </c:pt>
                <c:pt idx="7">
                  <c:v>157</c:v>
                </c:pt>
                <c:pt idx="8">
                  <c:v>168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6E1-4189-9E49-E40BEA52B9F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60934880"/>
        <c:axId val="163638096"/>
      </c:barChart>
      <c:catAx>
        <c:axId val="16093488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none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cap="none" baseline="0"/>
                  <a:t>Categories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3638096"/>
        <c:crosses val="autoZero"/>
        <c:auto val="1"/>
        <c:lblAlgn val="ctr"/>
        <c:lblOffset val="100"/>
        <c:noMultiLvlLbl val="0"/>
      </c:catAx>
      <c:valAx>
        <c:axId val="163638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none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cap="none" baseline="0"/>
                  <a:t>Participants</a:t>
                </a:r>
              </a:p>
            </c:rich>
          </c:tx>
          <c:layout>
            <c:manualLayout>
              <c:xMode val="edge"/>
              <c:yMode val="edge"/>
              <c:x val="2.2826797385620917E-2"/>
              <c:y val="0.39638645833333341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09348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Sheet1!$C$4</c:f>
              <c:strCache>
                <c:ptCount val="1"/>
                <c:pt idx="0">
                  <c:v>Yes</c:v>
                </c:pt>
              </c:strCache>
            </c:strRef>
          </c:tx>
          <c:spPr>
            <a:solidFill>
              <a:srgbClr val="FF0000"/>
            </a:solidFill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 sz="1400"/>
                      <a:t>82.1%</a:t>
                    </a:r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8E61-4F31-AB9A-5469175DA90A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 sz="1400"/>
                      <a:t>4%</a:t>
                    </a:r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8E61-4F31-AB9A-5469175DA90A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 sz="1400"/>
                      <a:t>13.1%</a:t>
                    </a:r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8E61-4F31-AB9A-5469175DA90A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r>
                      <a:rPr lang="en-US" sz="1400"/>
                      <a:t>72.2%</a:t>
                    </a:r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8E61-4F31-AB9A-5469175DA90A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r>
                      <a:rPr lang="en-US" sz="1400"/>
                      <a:t>11.5%</a:t>
                    </a:r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8E61-4F31-AB9A-5469175DA90A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r>
                      <a:rPr lang="en-US" sz="1400"/>
                      <a:t>4.8%</a:t>
                    </a:r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8E61-4F31-AB9A-5469175DA90A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r>
                      <a:rPr lang="en-US" sz="1400"/>
                      <a:t>49.2%</a:t>
                    </a:r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8E61-4F31-AB9A-5469175DA90A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r>
                      <a:rPr lang="en-US" sz="1400"/>
                      <a:t>37.7%</a:t>
                    </a:r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8E61-4F31-AB9A-5469175DA90A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r>
                      <a:rPr lang="en-US" sz="1400"/>
                      <a:t>10.7%</a:t>
                    </a:r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8E61-4F31-AB9A-5469175DA90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400" baseline="0"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Sheet1!$B$5:$B$13</c:f>
              <c:strCache>
                <c:ptCount val="9"/>
                <c:pt idx="0">
                  <c:v>full name</c:v>
                </c:pt>
                <c:pt idx="1">
                  <c:v>DoB</c:v>
                </c:pt>
                <c:pt idx="2">
                  <c:v>home</c:v>
                </c:pt>
                <c:pt idx="3">
                  <c:v>pic</c:v>
                </c:pt>
                <c:pt idx="4">
                  <c:v>email</c:v>
                </c:pt>
                <c:pt idx="5">
                  <c:v>phone</c:v>
                </c:pt>
                <c:pt idx="6">
                  <c:v>family</c:v>
                </c:pt>
                <c:pt idx="7">
                  <c:v>visited</c:v>
                </c:pt>
                <c:pt idx="8">
                  <c:v>current</c:v>
                </c:pt>
              </c:strCache>
            </c:strRef>
          </c:cat>
          <c:val>
            <c:numRef>
              <c:f>Sheet1!$C$5:$C$13</c:f>
              <c:numCache>
                <c:formatCode>General</c:formatCode>
                <c:ptCount val="9"/>
                <c:pt idx="0">
                  <c:v>207</c:v>
                </c:pt>
                <c:pt idx="1">
                  <c:v>10</c:v>
                </c:pt>
                <c:pt idx="2">
                  <c:v>33</c:v>
                </c:pt>
                <c:pt idx="3">
                  <c:v>182</c:v>
                </c:pt>
                <c:pt idx="4">
                  <c:v>29</c:v>
                </c:pt>
                <c:pt idx="5">
                  <c:v>12</c:v>
                </c:pt>
                <c:pt idx="6">
                  <c:v>124</c:v>
                </c:pt>
                <c:pt idx="7">
                  <c:v>95</c:v>
                </c:pt>
                <c:pt idx="8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8E61-4F31-AB9A-5469175DA90A}"/>
            </c:ext>
          </c:extLst>
        </c:ser>
        <c:ser>
          <c:idx val="1"/>
          <c:order val="1"/>
          <c:tx>
            <c:strRef>
              <c:f>Sheet1!$D$4</c:f>
              <c:strCache>
                <c:ptCount val="1"/>
                <c:pt idx="0">
                  <c:v>Partial</c:v>
                </c:pt>
              </c:strCache>
            </c:strRef>
          </c:tx>
          <c:invertIfNegative val="0"/>
          <c:dLbls>
            <c:dLbl>
              <c:idx val="1"/>
              <c:tx>
                <c:rich>
                  <a:bodyPr/>
                  <a:lstStyle/>
                  <a:p>
                    <a:r>
                      <a:rPr lang="en-US" sz="1400"/>
                      <a:t>16.7%</a:t>
                    </a:r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8E61-4F31-AB9A-5469175DA90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400" baseline="0"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Sheet1!$B$5:$B$13</c:f>
              <c:strCache>
                <c:ptCount val="9"/>
                <c:pt idx="0">
                  <c:v>full name</c:v>
                </c:pt>
                <c:pt idx="1">
                  <c:v>DoB</c:v>
                </c:pt>
                <c:pt idx="2">
                  <c:v>home</c:v>
                </c:pt>
                <c:pt idx="3">
                  <c:v>pic</c:v>
                </c:pt>
                <c:pt idx="4">
                  <c:v>email</c:v>
                </c:pt>
                <c:pt idx="5">
                  <c:v>phone</c:v>
                </c:pt>
                <c:pt idx="6">
                  <c:v>family</c:v>
                </c:pt>
                <c:pt idx="7">
                  <c:v>visited</c:v>
                </c:pt>
                <c:pt idx="8">
                  <c:v>current</c:v>
                </c:pt>
              </c:strCache>
            </c:strRef>
          </c:cat>
          <c:val>
            <c:numRef>
              <c:f>Sheet1!$D$5:$D$13</c:f>
              <c:numCache>
                <c:formatCode>General</c:formatCode>
                <c:ptCount val="9"/>
                <c:pt idx="1">
                  <c:v>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8E61-4F31-AB9A-5469175DA9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36136400"/>
        <c:axId val="236136960"/>
      </c:barChart>
      <c:catAx>
        <c:axId val="23613640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600" baseline="0">
                <a:solidFill>
                  <a:schemeClr val="bg1"/>
                </a:solidFill>
              </a:defRPr>
            </a:pPr>
            <a:endParaRPr lang="en-US"/>
          </a:p>
        </c:txPr>
        <c:crossAx val="236136960"/>
        <c:crosses val="autoZero"/>
        <c:auto val="1"/>
        <c:lblAlgn val="ctr"/>
        <c:lblOffset val="100"/>
        <c:noMultiLvlLbl val="0"/>
      </c:catAx>
      <c:valAx>
        <c:axId val="23613696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baseline="0">
                <a:solidFill>
                  <a:schemeClr val="bg1"/>
                </a:solidFill>
              </a:defRPr>
            </a:pPr>
            <a:endParaRPr lang="en-US"/>
          </a:p>
        </c:txPr>
        <c:crossAx val="236136400"/>
        <c:crosses val="autoZero"/>
        <c:crossBetween val="between"/>
      </c:valAx>
      <c:spPr>
        <a:solidFill>
          <a:schemeClr val="tx1">
            <a:lumMod val="65000"/>
            <a:lumOff val="35000"/>
          </a:schemeClr>
        </a:solidFill>
      </c:spPr>
    </c:plotArea>
    <c:legend>
      <c:legendPos val="t"/>
      <c:overlay val="0"/>
      <c:txPr>
        <a:bodyPr/>
        <a:lstStyle/>
        <a:p>
          <a:pPr>
            <a:defRPr baseline="0">
              <a:solidFill>
                <a:schemeClr val="bg1"/>
              </a:solidFill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tx1">
        <a:lumMod val="65000"/>
        <a:lumOff val="35000"/>
      </a:schemeClr>
    </a:solidFill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GB" sz="2400" b="1" i="0" baseline="0" dirty="0">
                <a:effectLst>
                  <a:outerShdw blurRad="50800" dist="38100" dir="5400000" algn="t" rotWithShape="0">
                    <a:srgbClr val="000000">
                      <a:alpha val="40000"/>
                    </a:srgbClr>
                  </a:outerShdw>
                </a:effectLst>
              </a:rPr>
              <a:t>Survey results for information that can be found through a friend of a friend</a:t>
            </a:r>
            <a:endParaRPr lang="en-GB" sz="2400" dirty="0">
              <a:effectLst/>
            </a:endParaRPr>
          </a:p>
        </c:rich>
      </c:tx>
      <c:layout>
        <c:manualLayout>
          <c:xMode val="edge"/>
          <c:yMode val="edge"/>
          <c:x val="0.11779914529914529"/>
          <c:y val="1.1869117949359794E-4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Yes</c:v>
          </c:tx>
          <c:spPr>
            <a:gradFill rotWithShape="1">
              <a:gsLst>
                <a:gs pos="0">
                  <a:srgbClr val="000082"/>
                </a:gs>
                <a:gs pos="30000">
                  <a:srgbClr val="66008F"/>
                </a:gs>
                <a:gs pos="64999">
                  <a:srgbClr val="BA0066"/>
                </a:gs>
                <a:gs pos="89999">
                  <a:srgbClr val="FF0000"/>
                </a:gs>
                <a:gs pos="100000">
                  <a:srgbClr val="FF8200"/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 sz="1400"/>
                      <a:t>90.1%</a:t>
                    </a:r>
                    <a:endParaRPr lang="en-US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458A-492D-91F4-B716EC84974D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 sz="1400"/>
                      <a:t>70.6%</a:t>
                    </a:r>
                    <a:endParaRPr lang="en-US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58A-492D-91F4-B716EC84974D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 sz="1400"/>
                      <a:t>30.6%</a:t>
                    </a:r>
                    <a:endParaRPr lang="en-US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458A-492D-91F4-B716EC84974D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r>
                      <a:rPr lang="en-US" sz="1400"/>
                      <a:t>91.3%</a:t>
                    </a:r>
                    <a:endParaRPr lang="en-US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458A-492D-91F4-B716EC84974D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r>
                      <a:rPr lang="en-US" sz="1400"/>
                      <a:t>72.6%</a:t>
                    </a:r>
                    <a:endParaRPr lang="en-US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458A-492D-91F4-B716EC84974D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r>
                      <a:rPr lang="en-US" sz="1400"/>
                      <a:t>44.8%</a:t>
                    </a:r>
                    <a:endParaRPr lang="en-US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458A-492D-91F4-B716EC84974D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r>
                      <a:rPr lang="en-US" sz="1400"/>
                      <a:t>67.9%</a:t>
                    </a:r>
                    <a:endParaRPr lang="en-US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458A-492D-91F4-B716EC84974D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r>
                      <a:rPr lang="en-US" sz="1400"/>
                      <a:t>52%</a:t>
                    </a:r>
                    <a:endParaRPr lang="en-US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458A-492D-91F4-B716EC84974D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r>
                      <a:rPr lang="en-US" sz="1400"/>
                      <a:t>36.5%</a:t>
                    </a:r>
                    <a:endParaRPr lang="en-US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458A-492D-91F4-B716EC84974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Totals!$E$29:$E$37</c:f>
              <c:numCache>
                <c:formatCode>General</c:formatCode>
                <c:ptCount val="9"/>
                <c:pt idx="0">
                  <c:v>227</c:v>
                </c:pt>
                <c:pt idx="1">
                  <c:v>178</c:v>
                </c:pt>
                <c:pt idx="2">
                  <c:v>77</c:v>
                </c:pt>
                <c:pt idx="3">
                  <c:v>230</c:v>
                </c:pt>
                <c:pt idx="4">
                  <c:v>183</c:v>
                </c:pt>
                <c:pt idx="5">
                  <c:v>113</c:v>
                </c:pt>
                <c:pt idx="6">
                  <c:v>171</c:v>
                </c:pt>
                <c:pt idx="7">
                  <c:v>126</c:v>
                </c:pt>
                <c:pt idx="8">
                  <c:v>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0C2-49BC-A851-9FC888150392}"/>
            </c:ext>
          </c:extLst>
        </c:ser>
        <c:ser>
          <c:idx val="1"/>
          <c:order val="1"/>
          <c:tx>
            <c:v>No</c:v>
          </c:tx>
          <c:spPr>
            <a:gradFill flip="none" rotWithShape="1"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2700000" scaled="0"/>
              <a:tileRect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 sz="1400"/>
                      <a:t>9.9%</a:t>
                    </a:r>
                    <a:endParaRPr lang="en-US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458A-492D-91F4-B716EC84974D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 sz="1400"/>
                      <a:t>29.4%</a:t>
                    </a:r>
                    <a:endParaRPr lang="en-US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458A-492D-91F4-B716EC84974D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 sz="1400"/>
                      <a:t>69.4%</a:t>
                    </a:r>
                    <a:endParaRPr lang="en-US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458A-492D-91F4-B716EC84974D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r>
                      <a:rPr lang="en-US" sz="1400"/>
                      <a:t>8.7%</a:t>
                    </a:r>
                    <a:endParaRPr lang="en-US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458A-492D-91F4-B716EC84974D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r>
                      <a:rPr lang="en-US" sz="1400"/>
                      <a:t>27.4%</a:t>
                    </a:r>
                    <a:endParaRPr lang="en-US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458A-492D-91F4-B716EC84974D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r>
                      <a:rPr lang="en-US" sz="1400"/>
                      <a:t>55.2%</a:t>
                    </a:r>
                    <a:endParaRPr lang="en-US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458A-492D-91F4-B716EC84974D}"/>
                </c:ext>
              </c:extLst>
            </c:dLbl>
            <c:dLbl>
              <c:idx val="6"/>
              <c:layout>
                <c:manualLayout>
                  <c:x val="1.282051282051282E-2"/>
                  <c:y val="0"/>
                </c:manualLayout>
              </c:layout>
              <c:tx>
                <c:rich>
                  <a:bodyPr/>
                  <a:lstStyle/>
                  <a:p>
                    <a:r>
                      <a:rPr lang="en-US" sz="1400"/>
                      <a:t>32.1%</a:t>
                    </a:r>
                    <a:endParaRPr lang="en-US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458A-492D-91F4-B716EC84974D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r>
                      <a:rPr lang="en-US" sz="1400"/>
                      <a:t>48%</a:t>
                    </a:r>
                    <a:endParaRPr lang="en-US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458A-492D-91F4-B716EC84974D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r>
                      <a:rPr lang="en-US" sz="1400"/>
                      <a:t>63.5%</a:t>
                    </a:r>
                    <a:endParaRPr lang="en-US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458A-492D-91F4-B716EC84974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Totals!$F$29:$F$37</c:f>
              <c:numCache>
                <c:formatCode>General</c:formatCode>
                <c:ptCount val="9"/>
                <c:pt idx="0">
                  <c:v>25</c:v>
                </c:pt>
                <c:pt idx="1">
                  <c:v>72</c:v>
                </c:pt>
                <c:pt idx="2">
                  <c:v>166</c:v>
                </c:pt>
                <c:pt idx="3">
                  <c:v>21</c:v>
                </c:pt>
                <c:pt idx="4">
                  <c:v>67</c:v>
                </c:pt>
                <c:pt idx="5">
                  <c:v>134</c:v>
                </c:pt>
                <c:pt idx="6">
                  <c:v>74</c:v>
                </c:pt>
                <c:pt idx="7">
                  <c:v>122</c:v>
                </c:pt>
                <c:pt idx="8">
                  <c:v>155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0C2-49BC-A851-9FC88815039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63640896"/>
        <c:axId val="163641456"/>
      </c:barChart>
      <c:catAx>
        <c:axId val="1636408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cap="none" baseline="0"/>
                  <a:t>Categories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3641456"/>
        <c:crosses val="autoZero"/>
        <c:auto val="1"/>
        <c:lblAlgn val="ctr"/>
        <c:lblOffset val="100"/>
        <c:noMultiLvlLbl val="0"/>
      </c:catAx>
      <c:valAx>
        <c:axId val="1636414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cap="none" baseline="0"/>
                  <a:t>Number of people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36408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80911871375141564"/>
          <c:y val="0.14880253031246149"/>
          <c:w val="0.16094817685070245"/>
          <c:h val="7.942686733437531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  <c:userShapes r:id="rId2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GB" sz="2400" b="1" i="0" baseline="0">
                <a:effectLst>
                  <a:outerShdw blurRad="50800" dist="38100" dir="5400000" algn="t" rotWithShape="0">
                    <a:srgbClr val="000000">
                      <a:alpha val="40000"/>
                    </a:srgbClr>
                  </a:outerShdw>
                </a:effectLst>
              </a:rPr>
              <a:t>Survey results for information found by a friend</a:t>
            </a:r>
            <a:endParaRPr lang="en-GB" sz="240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6.5749015748031492E-2"/>
          <c:y val="0.27506399593348074"/>
          <c:w val="0.91897320647419067"/>
          <c:h val="0.62060436968190746"/>
        </c:manualLayout>
      </c:layout>
      <c:barChart>
        <c:barDir val="col"/>
        <c:grouping val="clustered"/>
        <c:varyColors val="0"/>
        <c:ser>
          <c:idx val="0"/>
          <c:order val="0"/>
          <c:tx>
            <c:v>Yes</c:v>
          </c:tx>
          <c:spPr>
            <a:gradFill flip="none" rotWithShape="1">
              <a:gsLst>
                <a:gs pos="84000">
                  <a:srgbClr val="FF0000"/>
                </a:gs>
                <a:gs pos="0">
                  <a:schemeClr val="accent1">
                    <a:lumMod val="89000"/>
                  </a:schemeClr>
                </a:gs>
                <a:gs pos="23000">
                  <a:srgbClr val="66008F"/>
                </a:gs>
                <a:gs pos="69000">
                  <a:srgbClr val="B90064"/>
                </a:gs>
                <a:gs pos="97000">
                  <a:srgbClr val="FF8200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/>
              <a:lightRig rig="glow" dir="tl">
                <a:rot lat="0" lon="0" rev="900000"/>
              </a:lightRig>
            </a:scene3d>
            <a:sp3d prstMaterial="powder"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D87EBDB1-192B-4DE7-BAED-75D444BF82F5}" type="VALUE">
                      <a:rPr lang="en-US" smtClean="0"/>
                      <a:pPr/>
                      <a:t>[VALUE]</a:t>
                    </a:fld>
                    <a:r>
                      <a:rPr lang="en-US"/>
                      <a:t>%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C5DB-4AEA-B9DD-3E63B38DFECB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FE60A0C9-FF96-414B-A90D-9B41CF30B379}" type="VALUE">
                      <a:rPr lang="en-US" smtClean="0"/>
                      <a:pPr/>
                      <a:t>[VALUE]</a:t>
                    </a:fld>
                    <a:r>
                      <a:rPr lang="en-US"/>
                      <a:t>%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C5DB-4AEA-B9DD-3E63B38DFECB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6BA88D18-0C49-4F63-9285-01BB325EFEDC}" type="VALUE">
                      <a:rPr lang="en-US" smtClean="0"/>
                      <a:pPr/>
                      <a:t>[VALUE]</a:t>
                    </a:fld>
                    <a:r>
                      <a:rPr lang="en-US"/>
                      <a:t>%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C5DB-4AEA-B9DD-3E63B38DFECB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4FD41B31-4AF7-475A-80F3-4FBB8AC2DFD8}" type="VALUE">
                      <a:rPr lang="en-US" smtClean="0"/>
                      <a:pPr/>
                      <a:t>[VALUE]</a:t>
                    </a:fld>
                    <a:r>
                      <a:rPr lang="en-US"/>
                      <a:t>%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8-C5DB-4AEA-B9DD-3E63B38DFECB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4AECC293-081C-44E6-AF9C-CA4FC347ADD1}" type="VALUE">
                      <a:rPr lang="en-US" smtClean="0"/>
                      <a:pPr/>
                      <a:t>[VALUE]</a:t>
                    </a:fld>
                    <a:r>
                      <a:rPr lang="en-US"/>
                      <a:t>%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A-C5DB-4AEA-B9DD-3E63B38DFECB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B73E0B89-BFED-44AD-8F3F-C96E777413C5}" type="VALUE">
                      <a:rPr lang="en-US" smtClean="0"/>
                      <a:pPr/>
                      <a:t>[VALUE]</a:t>
                    </a:fld>
                    <a:r>
                      <a:rPr lang="en-US"/>
                      <a:t>%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B-C5DB-4AEA-B9DD-3E63B38DFECB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8752A864-26AC-4C63-8B84-8D18F5BFB182}" type="VALUE">
                      <a:rPr lang="en-US" smtClean="0"/>
                      <a:pPr/>
                      <a:t>[VALUE]</a:t>
                    </a:fld>
                    <a:r>
                      <a:rPr lang="en-US"/>
                      <a:t>%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C-C5DB-4AEA-B9DD-3E63B38DFECB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BBF6B0DA-ED2E-45F3-BE04-E3203E327EF0}" type="VALUE">
                      <a:rPr lang="en-US" smtClean="0"/>
                      <a:pPr/>
                      <a:t>[VALUE]</a:t>
                    </a:fld>
                    <a:r>
                      <a:rPr lang="en-US"/>
                      <a:t>%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D-C5DB-4AEA-B9DD-3E63B38DFECB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3EA328C5-AEFE-48AD-ACCB-7B19B5AC85B0}" type="VALUE">
                      <a:rPr lang="en-US" smtClean="0"/>
                      <a:pPr/>
                      <a:t>[VALUE]</a:t>
                    </a:fld>
                    <a:r>
                      <a:rPr lang="en-US"/>
                      <a:t>%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E-C5DB-4AEA-B9DD-3E63B38DFEC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Totals!$R$29:$R$37</c:f>
              <c:numCache>
                <c:formatCode>General</c:formatCode>
                <c:ptCount val="9"/>
                <c:pt idx="0">
                  <c:v>93.3</c:v>
                </c:pt>
                <c:pt idx="1">
                  <c:v>84.1</c:v>
                </c:pt>
                <c:pt idx="2">
                  <c:v>38.1</c:v>
                </c:pt>
                <c:pt idx="3">
                  <c:v>93.7</c:v>
                </c:pt>
                <c:pt idx="4">
                  <c:v>83.3</c:v>
                </c:pt>
                <c:pt idx="5">
                  <c:v>61.9</c:v>
                </c:pt>
                <c:pt idx="6">
                  <c:v>79.8</c:v>
                </c:pt>
                <c:pt idx="7">
                  <c:v>65.900000000000006</c:v>
                </c:pt>
                <c:pt idx="8">
                  <c:v>52.8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5DB-4AEA-B9DD-3E63B38DFECB}"/>
            </c:ext>
          </c:extLst>
        </c:ser>
        <c:ser>
          <c:idx val="1"/>
          <c:order val="1"/>
          <c:tx>
            <c:v>No</c:v>
          </c:tx>
          <c:spPr>
            <a:gradFill rotWithShape="1">
              <a:gsLst>
                <a:gs pos="32000">
                  <a:srgbClr val="85C2FF"/>
                </a:gs>
                <a:gs pos="0">
                  <a:srgbClr val="5E9EFF"/>
                </a:gs>
                <a:gs pos="69000">
                  <a:srgbClr val="C4D6EB"/>
                </a:gs>
                <a:gs pos="100000">
                  <a:srgbClr val="FFEBFA"/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/>
              <a:lightRig rig="glow" dir="tl">
                <a:rot lat="0" lon="0" rev="900000"/>
              </a:lightRig>
            </a:scene3d>
            <a:sp3d prstMaterial="powder"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D10F854B-5394-40B0-88CA-4A2D41843595}" type="VALUE">
                      <a:rPr lang="en-US" sz="1400" smtClean="0"/>
                      <a:pPr/>
                      <a:t>[VALUE]</a:t>
                    </a:fld>
                    <a:r>
                      <a:rPr lang="en-US" sz="1400"/>
                      <a:t>%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C5DB-4AEA-B9DD-3E63B38DFECB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8DA6C52F-3280-4CA9-9958-BC0D822E9376}" type="VALUE">
                      <a:rPr lang="en-US" smtClean="0"/>
                      <a:pPr/>
                      <a:t>[VALUE]</a:t>
                    </a:fld>
                    <a:r>
                      <a:rPr lang="en-US"/>
                      <a:t>%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C5DB-4AEA-B9DD-3E63B38DFECB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21100487-8112-4FA7-8FDF-49E35D057B2F}" type="VALUE">
                      <a:rPr lang="en-US" smtClean="0"/>
                      <a:pPr/>
                      <a:t>[VALUE]</a:t>
                    </a:fld>
                    <a:r>
                      <a:rPr lang="en-US"/>
                      <a:t>%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C5DB-4AEA-B9DD-3E63B38DFECB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383CFE9B-D70E-43F5-BEFE-C98FA67F67E9}" type="VALUE">
                      <a:rPr lang="en-US" smtClean="0"/>
                      <a:pPr/>
                      <a:t>[VALUE]</a:t>
                    </a:fld>
                    <a:r>
                      <a:rPr lang="en-US"/>
                      <a:t>%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C5DB-4AEA-B9DD-3E63B38DFECB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67BB8043-24C5-42A7-94DF-ACB1FE1786B4}" type="VALUE">
                      <a:rPr lang="en-US" smtClean="0"/>
                      <a:pPr/>
                      <a:t>[VALUE]</a:t>
                    </a:fld>
                    <a:r>
                      <a:rPr lang="en-US"/>
                      <a:t>%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3-C5DB-4AEA-B9DD-3E63B38DFECB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758B43E7-C6EA-42EE-9AC2-F60B97A104D8}" type="VALUE">
                      <a:rPr lang="en-US" smtClean="0"/>
                      <a:pPr/>
                      <a:t>[VALUE]</a:t>
                    </a:fld>
                    <a:r>
                      <a:rPr lang="en-US"/>
                      <a:t>%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2-C5DB-4AEA-B9DD-3E63B38DFECB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E39DF7ED-4E6A-4C35-BC25-B153401B94FB}" type="VALUE">
                      <a:rPr lang="en-US" smtClean="0"/>
                      <a:pPr/>
                      <a:t>[VALUE]</a:t>
                    </a:fld>
                    <a:r>
                      <a:rPr lang="en-US"/>
                      <a:t>%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1-C5DB-4AEA-B9DD-3E63B38DFECB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79924702-172F-4617-B477-D021539B73A5}" type="VALUE">
                      <a:rPr lang="en-US" smtClean="0"/>
                      <a:pPr/>
                      <a:t>[VALUE]</a:t>
                    </a:fld>
                    <a:r>
                      <a:rPr lang="en-US"/>
                      <a:t>%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0-C5DB-4AEA-B9DD-3E63B38DFECB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573E4735-ADA9-42F6-9E23-82729679BDBB}" type="VALUE">
                      <a:rPr lang="en-US" smtClean="0"/>
                      <a:pPr/>
                      <a:t>[VALUE]</a:t>
                    </a:fld>
                    <a:r>
                      <a:rPr lang="en-US"/>
                      <a:t>%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F-C5DB-4AEA-B9DD-3E63B38DFEC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Totals!$S$29:$S$37</c:f>
              <c:numCache>
                <c:formatCode>General</c:formatCode>
                <c:ptCount val="9"/>
                <c:pt idx="0">
                  <c:v>6.7</c:v>
                </c:pt>
                <c:pt idx="1">
                  <c:v>15.9</c:v>
                </c:pt>
                <c:pt idx="2">
                  <c:v>61.9</c:v>
                </c:pt>
                <c:pt idx="3">
                  <c:v>6.3</c:v>
                </c:pt>
                <c:pt idx="4">
                  <c:v>16.7</c:v>
                </c:pt>
                <c:pt idx="5">
                  <c:v>38.1</c:v>
                </c:pt>
                <c:pt idx="6">
                  <c:v>20.2</c:v>
                </c:pt>
                <c:pt idx="7">
                  <c:v>34.1</c:v>
                </c:pt>
                <c:pt idx="8">
                  <c:v>47.2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5DB-4AEA-B9DD-3E63B38DFEC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552988960"/>
        <c:axId val="552992896"/>
      </c:barChart>
      <c:catAx>
        <c:axId val="55298896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GB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2992896"/>
        <c:crosses val="autoZero"/>
        <c:auto val="1"/>
        <c:lblAlgn val="ctr"/>
        <c:lblOffset val="100"/>
        <c:noMultiLvlLbl val="0"/>
      </c:catAx>
      <c:valAx>
        <c:axId val="5529928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% of people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29889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0.06822</cdr:x>
      <cdr:y>0.90411</cdr:y>
    </cdr:from>
    <cdr:to>
      <cdr:x>1</cdr:x>
      <cdr:y>0.97026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611560" y="4752528"/>
          <a:ext cx="8352928" cy="347723"/>
        </a:xfrm>
        <a:prstGeom xmlns:a="http://schemas.openxmlformats.org/drawingml/2006/main" prst="rect">
          <a:avLst/>
        </a:prstGeom>
        <a:solidFill xmlns:a="http://schemas.openxmlformats.org/drawingml/2006/main">
          <a:schemeClr val="tx1">
            <a:lumMod val="75000"/>
            <a:lumOff val="25000"/>
          </a:schemeClr>
        </a:solidFill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GB" sz="1400" dirty="0">
              <a:solidFill>
                <a:schemeClr val="bg1"/>
              </a:solidFill>
            </a:rPr>
            <a:t>Full</a:t>
          </a:r>
          <a:r>
            <a:rPr lang="en-GB" sz="1400" baseline="0" dirty="0">
              <a:solidFill>
                <a:schemeClr val="bg1"/>
              </a:solidFill>
            </a:rPr>
            <a:t> name       </a:t>
          </a:r>
          <a:r>
            <a:rPr lang="en-GB" sz="1400" baseline="0" dirty="0" err="1">
              <a:solidFill>
                <a:schemeClr val="bg1"/>
              </a:solidFill>
            </a:rPr>
            <a:t>DoB</a:t>
          </a:r>
          <a:r>
            <a:rPr lang="en-GB" sz="1400" baseline="0" dirty="0">
              <a:solidFill>
                <a:schemeClr val="bg1"/>
              </a:solidFill>
            </a:rPr>
            <a:t>	Home	     Pic              </a:t>
          </a:r>
          <a:r>
            <a:rPr lang="en-GB" sz="1400" dirty="0">
              <a:solidFill>
                <a:schemeClr val="bg1"/>
              </a:solidFill>
            </a:rPr>
            <a:t>E</a:t>
          </a:r>
          <a:r>
            <a:rPr lang="en-GB" sz="1400" baseline="0" dirty="0">
              <a:solidFill>
                <a:schemeClr val="bg1"/>
              </a:solidFill>
            </a:rPr>
            <a:t>mail           </a:t>
          </a:r>
          <a:r>
            <a:rPr lang="en-GB" sz="1400" dirty="0">
              <a:solidFill>
                <a:schemeClr val="bg1"/>
              </a:solidFill>
            </a:rPr>
            <a:t>P</a:t>
          </a:r>
          <a:r>
            <a:rPr lang="en-GB" sz="1400" baseline="0" dirty="0">
              <a:solidFill>
                <a:schemeClr val="bg1"/>
              </a:solidFill>
            </a:rPr>
            <a:t>hone	   Family          </a:t>
          </a:r>
          <a:r>
            <a:rPr lang="en-GB" sz="1400" dirty="0">
              <a:solidFill>
                <a:schemeClr val="bg1"/>
              </a:solidFill>
            </a:rPr>
            <a:t>V</a:t>
          </a:r>
          <a:r>
            <a:rPr lang="en-GB" sz="1400" baseline="0" dirty="0">
              <a:solidFill>
                <a:schemeClr val="bg1"/>
              </a:solidFill>
            </a:rPr>
            <a:t>isited        </a:t>
          </a:r>
          <a:r>
            <a:rPr lang="en-GB" sz="1400" dirty="0">
              <a:solidFill>
                <a:schemeClr val="bg1"/>
              </a:solidFill>
            </a:rPr>
            <a:t>C</a:t>
          </a:r>
          <a:r>
            <a:rPr lang="en-GB" sz="1400" baseline="0" dirty="0">
              <a:solidFill>
                <a:schemeClr val="bg1"/>
              </a:solidFill>
            </a:rPr>
            <a:t>urrent	</a:t>
          </a:r>
          <a:endParaRPr lang="en-GB" sz="1400" dirty="0">
            <a:solidFill>
              <a:schemeClr val="bg1"/>
            </a:solidFill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B3E62B-BD45-46B0-AD7E-7D5925862A1D}" type="datetimeFigureOut">
              <a:rPr lang="en-GB" smtClean="0"/>
              <a:t>10/10/2017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7B85F4-4865-4077-AFED-FA7EBBF723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5938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34bn people which is 37% of the worlds population now using some form of social media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B85F4-4865-4077-AFED-FA7EBBF723C4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39581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Demographics</a:t>
            </a:r>
          </a:p>
          <a:p>
            <a:r>
              <a:rPr lang="en-GB" dirty="0"/>
              <a:t> - Male/Female</a:t>
            </a:r>
          </a:p>
          <a:p>
            <a:r>
              <a:rPr lang="en-GB" dirty="0"/>
              <a:t> - Age</a:t>
            </a:r>
          </a:p>
          <a:p>
            <a:r>
              <a:rPr lang="en-GB" dirty="0"/>
              <a:t> - Studying or not if yes what year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What information you think can be found from three perspectives</a:t>
            </a:r>
          </a:p>
          <a:p>
            <a:endParaRPr lang="en-GB" dirty="0"/>
          </a:p>
          <a:p>
            <a:r>
              <a:rPr lang="en-GB" dirty="0"/>
              <a:t>What information do you know you have published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B85F4-4865-4077-AFED-FA7EBBF723C4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34783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Talk</a:t>
            </a:r>
            <a:r>
              <a:rPr lang="en-GB" baseline="0" dirty="0"/>
              <a:t> about age spread</a:t>
            </a:r>
          </a:p>
          <a:p>
            <a:endParaRPr lang="en-GB" baseline="0" dirty="0"/>
          </a:p>
          <a:p>
            <a:r>
              <a:rPr lang="en-GB" baseline="0" dirty="0"/>
              <a:t>AGE</a:t>
            </a:r>
          </a:p>
          <a:p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18-19</a:t>
            </a:r>
            <a:r>
              <a:rPr lang="en-GB" dirty="0"/>
              <a:t> 	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26.20%	</a:t>
            </a:r>
            <a:r>
              <a:rPr lang="en-GB" dirty="0"/>
              <a:t> 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66</a:t>
            </a:r>
            <a:r>
              <a:rPr lang="en-GB" dirty="0"/>
              <a:t> </a:t>
            </a:r>
          </a:p>
          <a:p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20-21	</a:t>
            </a:r>
            <a:r>
              <a:rPr lang="en-GB" dirty="0"/>
              <a:t> 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27.80%	</a:t>
            </a:r>
            <a:r>
              <a:rPr lang="en-GB" dirty="0"/>
              <a:t> 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70</a:t>
            </a:r>
            <a:r>
              <a:rPr lang="en-GB" dirty="0"/>
              <a:t> </a:t>
            </a:r>
          </a:p>
          <a:p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22-23	</a:t>
            </a:r>
            <a:r>
              <a:rPr lang="en-GB" dirty="0"/>
              <a:t> 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22.60%</a:t>
            </a:r>
            <a:r>
              <a:rPr lang="en-GB" dirty="0"/>
              <a:t> 	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57</a:t>
            </a:r>
            <a:r>
              <a:rPr lang="en-GB" dirty="0"/>
              <a:t> </a:t>
            </a:r>
          </a:p>
          <a:p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24-25</a:t>
            </a:r>
            <a:r>
              <a:rPr lang="en-GB" dirty="0"/>
              <a:t> 	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7.90%	</a:t>
            </a:r>
            <a:r>
              <a:rPr lang="en-GB" dirty="0"/>
              <a:t> 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</a:t>
            </a:r>
            <a:r>
              <a:rPr lang="en-GB" dirty="0"/>
              <a:t> </a:t>
            </a:r>
          </a:p>
          <a:p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26-30</a:t>
            </a:r>
            <a:r>
              <a:rPr lang="en-GB" dirty="0"/>
              <a:t> 	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6.70%</a:t>
            </a:r>
            <a:r>
              <a:rPr lang="en-GB" dirty="0"/>
              <a:t>	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17</a:t>
            </a:r>
            <a:r>
              <a:rPr lang="en-GB" dirty="0"/>
              <a:t> </a:t>
            </a:r>
          </a:p>
          <a:p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31-40</a:t>
            </a:r>
            <a:r>
              <a:rPr lang="en-GB" dirty="0"/>
              <a:t> 	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5.60%	</a:t>
            </a:r>
            <a:r>
              <a:rPr lang="en-GB" dirty="0"/>
              <a:t> 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14</a:t>
            </a:r>
            <a:r>
              <a:rPr lang="en-GB" dirty="0"/>
              <a:t> </a:t>
            </a:r>
          </a:p>
          <a:p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41-50</a:t>
            </a:r>
            <a:r>
              <a:rPr lang="en-GB" dirty="0"/>
              <a:t> 	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1.20%</a:t>
            </a:r>
            <a:r>
              <a:rPr lang="en-GB" dirty="0"/>
              <a:t> 	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en-GB" dirty="0"/>
              <a:t> </a:t>
            </a:r>
          </a:p>
          <a:p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51-60	</a:t>
            </a:r>
            <a:r>
              <a:rPr lang="en-GB" dirty="0"/>
              <a:t> 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2%	</a:t>
            </a:r>
            <a:r>
              <a:rPr lang="en-GB" dirty="0"/>
              <a:t> 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en-GB" dirty="0"/>
              <a:t> </a:t>
            </a:r>
          </a:p>
          <a:p>
            <a:r>
              <a:rPr lang="en-GB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61+	</a:t>
            </a:r>
            <a:r>
              <a:rPr lang="en-GB"/>
              <a:t> </a:t>
            </a:r>
            <a:r>
              <a:rPr lang="en-GB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0%	</a:t>
            </a:r>
            <a:r>
              <a:rPr lang="en-GB"/>
              <a:t> 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en-GB" dirty="0"/>
              <a:t> </a:t>
            </a: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B85F4-4865-4077-AFED-FA7EBBF723C4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16066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B85F4-4865-4077-AFED-FA7EBBF723C4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43411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B85F4-4865-4077-AFED-FA7EBBF723C4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72249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FULL NAME – Relatively easy to find</a:t>
            </a:r>
          </a:p>
          <a:p>
            <a:r>
              <a:rPr lang="en-GB" dirty="0"/>
              <a:t>DOB – Hard to find, blue is partial so missing a part</a:t>
            </a:r>
          </a:p>
          <a:p>
            <a:r>
              <a:rPr lang="en-GB" dirty="0"/>
              <a:t>HOME ADDRESS – potentially hard to find due to being students</a:t>
            </a:r>
          </a:p>
          <a:p>
            <a:r>
              <a:rPr lang="en-GB" dirty="0"/>
              <a:t>PICTURE – Easy to find</a:t>
            </a:r>
          </a:p>
          <a:p>
            <a:r>
              <a:rPr lang="en-GB" dirty="0"/>
              <a:t>EMAIL – Hard to find</a:t>
            </a:r>
          </a:p>
          <a:p>
            <a:r>
              <a:rPr lang="en-GB" dirty="0"/>
              <a:t>PHONE NUMBER – hard to fined most found through LinkedIn and Facebook (Facebook account creating using mobile number) hard to find because don’t have land line</a:t>
            </a:r>
          </a:p>
          <a:p>
            <a:r>
              <a:rPr lang="en-GB" dirty="0"/>
              <a:t>FAMILY – easy to find through Facebook – find through friend list one </a:t>
            </a:r>
            <a:r>
              <a:rPr lang="en-GB" dirty="0" err="1"/>
              <a:t>normalay</a:t>
            </a:r>
            <a:r>
              <a:rPr lang="en-GB" dirty="0"/>
              <a:t> has poor settings same surname</a:t>
            </a:r>
          </a:p>
          <a:p>
            <a:r>
              <a:rPr lang="en-GB" dirty="0"/>
              <a:t>RECENT LOCATIONS VISITED – twitter</a:t>
            </a:r>
          </a:p>
          <a:p>
            <a:r>
              <a:rPr lang="en-GB" dirty="0"/>
              <a:t>CURRENT LOCATION – Twitter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Other information found such as:</a:t>
            </a:r>
          </a:p>
          <a:p>
            <a:r>
              <a:rPr lang="en-GB" dirty="0"/>
              <a:t>YouTube accounts + videos of the person</a:t>
            </a:r>
          </a:p>
          <a:p>
            <a:r>
              <a:rPr lang="en-GB" dirty="0"/>
              <a:t>Snapchat accounts</a:t>
            </a:r>
          </a:p>
          <a:p>
            <a:r>
              <a:rPr lang="en-GB" dirty="0"/>
              <a:t>Personal websites</a:t>
            </a:r>
          </a:p>
          <a:p>
            <a:r>
              <a:rPr lang="en-GB" dirty="0"/>
              <a:t>Blogs</a:t>
            </a:r>
          </a:p>
          <a:p>
            <a:r>
              <a:rPr lang="en-GB" dirty="0"/>
              <a:t>Blackberry messenger accounts</a:t>
            </a:r>
          </a:p>
          <a:p>
            <a:r>
              <a:rPr lang="en-GB" dirty="0"/>
              <a:t>Skype accounts</a:t>
            </a:r>
          </a:p>
          <a:p>
            <a:r>
              <a:rPr lang="en-GB" dirty="0"/>
              <a:t>Amazon recent orders and wish lists orders from  the reviews which were for everything</a:t>
            </a:r>
          </a:p>
          <a:p>
            <a:r>
              <a:rPr lang="en-GB" dirty="0"/>
              <a:t>Ask.fm    anonymous questions asked and answered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B85F4-4865-4077-AFED-FA7EBBF723C4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88939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B85F4-4865-4077-AFED-FA7EBBF723C4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77634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B85F4-4865-4077-AFED-FA7EBBF723C4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42749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/>
              <a:t>Red line is</a:t>
            </a:r>
            <a:r>
              <a:rPr lang="en-GB" sz="1200" baseline="0" dirty="0"/>
              <a:t> 2 minute mark</a:t>
            </a:r>
          </a:p>
          <a:p>
            <a:endParaRPr lang="en-GB" sz="1200" baseline="0" dirty="0"/>
          </a:p>
          <a:p>
            <a:r>
              <a:rPr lang="en-GB" sz="1200" baseline="0" dirty="0"/>
              <a:t>Average was 1:49</a:t>
            </a:r>
          </a:p>
          <a:p>
            <a:endParaRPr lang="en-GB" sz="1200" baseline="0" dirty="0"/>
          </a:p>
          <a:p>
            <a:r>
              <a:rPr lang="en-GB" sz="1200" dirty="0"/>
              <a:t>The longest time taken for an investigation was 460 seconds / seven minutes forty seconds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B85F4-4865-4077-AFED-FA7EBBF723C4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52648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  <a:p>
            <a:r>
              <a:rPr lang="en-GB" dirty="0"/>
              <a:t>Longest one</a:t>
            </a:r>
            <a:r>
              <a:rPr lang="en-GB" baseline="0" dirty="0"/>
              <a:t> was a friend of mine, set myself a challenge of finding his information that’s why more time was spent</a:t>
            </a:r>
          </a:p>
          <a:p>
            <a:endParaRPr lang="en-GB" baseline="0" dirty="0"/>
          </a:p>
          <a:p>
            <a:r>
              <a:rPr lang="en-GB" baseline="0" dirty="0"/>
              <a:t>Some other reasons for longer time was due to coming from different countries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B85F4-4865-4077-AFED-FA7EBBF723C4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79320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Maybe live demo</a:t>
            </a:r>
          </a:p>
          <a:p>
            <a:endParaRPr lang="en-GB" dirty="0"/>
          </a:p>
          <a:p>
            <a:r>
              <a:rPr lang="en-GB" dirty="0"/>
              <a:t>Facebook before and after logging in</a:t>
            </a:r>
          </a:p>
          <a:p>
            <a:endParaRPr lang="en-GB" dirty="0"/>
          </a:p>
          <a:p>
            <a:r>
              <a:rPr lang="en-GB" dirty="0"/>
              <a:t>bemo@ethersports.org</a:t>
            </a:r>
          </a:p>
          <a:p>
            <a:r>
              <a:rPr lang="en-GB" dirty="0"/>
              <a:t>!”£123Password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Start with Facebook – look at family and other connections</a:t>
            </a:r>
          </a:p>
          <a:p>
            <a:r>
              <a:rPr lang="en-GB" dirty="0"/>
              <a:t>Talk about other profiles</a:t>
            </a:r>
          </a:p>
          <a:p>
            <a:r>
              <a:rPr lang="en-GB" dirty="0"/>
              <a:t>192.Com  - first profile    -   Sittingbourne from family on </a:t>
            </a:r>
            <a:r>
              <a:rPr lang="en-GB" dirty="0" err="1"/>
              <a:t>facebook</a:t>
            </a:r>
            <a:r>
              <a:rPr lang="en-GB" dirty="0"/>
              <a:t> – rough age – parents full names</a:t>
            </a:r>
          </a:p>
          <a:p>
            <a:r>
              <a:rPr lang="en-GB" dirty="0"/>
              <a:t>Find my past – if paid for service look at birth certificate record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B85F4-4865-4077-AFED-FA7EBBF723C4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58893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Birth certificate</a:t>
            </a:r>
          </a:p>
          <a:p>
            <a:endParaRPr lang="en-GB" dirty="0"/>
          </a:p>
          <a:p>
            <a:r>
              <a:rPr lang="en-GB" dirty="0"/>
              <a:t>Instagram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B85F4-4865-4077-AFED-FA7EBBF723C4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57409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Other</a:t>
            </a:r>
            <a:r>
              <a:rPr lang="en-GB" baseline="0" dirty="0"/>
              <a:t> notes:</a:t>
            </a:r>
          </a:p>
          <a:p>
            <a:endParaRPr lang="en-GB" baseline="0" dirty="0"/>
          </a:p>
          <a:p>
            <a:r>
              <a:rPr lang="en-GB" baseline="0" dirty="0"/>
              <a:t>Students emailing Diane instead of me 9 in total. Unware of who was emailing them or who they were replying to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B85F4-4865-4077-AFED-FA7EBBF723C4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9022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National Insurance Number</a:t>
            </a:r>
          </a:p>
          <a:p>
            <a:r>
              <a:rPr lang="en-GB" dirty="0"/>
              <a:t>Instagram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B85F4-4865-4077-AFED-FA7EBBF723C4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87719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UK Driving Licence</a:t>
            </a:r>
          </a:p>
          <a:p>
            <a:r>
              <a:rPr lang="en-GB" dirty="0"/>
              <a:t>Instagram</a:t>
            </a:r>
          </a:p>
          <a:p>
            <a:r>
              <a:rPr lang="en-GB" dirty="0"/>
              <a:t>name date and place of birth</a:t>
            </a:r>
          </a:p>
          <a:p>
            <a:r>
              <a:rPr lang="en-GB" dirty="0"/>
              <a:t>Photo</a:t>
            </a:r>
          </a:p>
          <a:p>
            <a:r>
              <a:rPr lang="en-GB" dirty="0"/>
              <a:t>Address</a:t>
            </a:r>
          </a:p>
          <a:p>
            <a:r>
              <a:rPr lang="en-GB" dirty="0"/>
              <a:t>signature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B85F4-4865-4077-AFED-FA7EBBF723C4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93973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New Debit Card</a:t>
            </a:r>
          </a:p>
          <a:p>
            <a:endParaRPr lang="en-GB" dirty="0"/>
          </a:p>
          <a:p>
            <a:r>
              <a:rPr lang="en-GB" dirty="0"/>
              <a:t>Front and Back</a:t>
            </a:r>
          </a:p>
          <a:p>
            <a:endParaRPr lang="en-GB" dirty="0"/>
          </a:p>
          <a:p>
            <a:r>
              <a:rPr lang="en-GB" dirty="0"/>
              <a:t>Twitter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B85F4-4865-4077-AFED-FA7EBBF723C4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45430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Boarding Pass</a:t>
            </a:r>
          </a:p>
          <a:p>
            <a:endParaRPr lang="en-GB" dirty="0"/>
          </a:p>
          <a:p>
            <a:r>
              <a:rPr lang="en-GB" dirty="0"/>
              <a:t>Twitter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Barcode holds frequent flyer number</a:t>
            </a:r>
          </a:p>
          <a:p>
            <a:endParaRPr lang="en-GB" dirty="0"/>
          </a:p>
          <a:p>
            <a:r>
              <a:rPr lang="en-GB" dirty="0"/>
              <a:t>Which can allow for PIN or password resets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B85F4-4865-4077-AFED-FA7EBBF723C4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0910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Pay Slip</a:t>
            </a:r>
          </a:p>
          <a:p>
            <a:endParaRPr lang="en-GB" dirty="0"/>
          </a:p>
          <a:p>
            <a:r>
              <a:rPr lang="en-GB" dirty="0"/>
              <a:t>Docs.com</a:t>
            </a:r>
          </a:p>
          <a:p>
            <a:endParaRPr lang="en-GB" dirty="0"/>
          </a:p>
          <a:p>
            <a:r>
              <a:rPr lang="en-GB" dirty="0"/>
              <a:t>Income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B85F4-4865-4077-AFED-FA7EBBF723C4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89869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Persons CV</a:t>
            </a:r>
          </a:p>
          <a:p>
            <a:endParaRPr lang="en-GB" dirty="0"/>
          </a:p>
          <a:p>
            <a:r>
              <a:rPr lang="en-GB" dirty="0"/>
              <a:t>Docs.com</a:t>
            </a:r>
          </a:p>
          <a:p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/>
              <a:t>Full Name</a:t>
            </a:r>
          </a:p>
          <a:p>
            <a:pPr marL="171450" indent="-171450">
              <a:buFontTx/>
              <a:buChar char="-"/>
            </a:pPr>
            <a:r>
              <a:rPr lang="en-GB" dirty="0"/>
              <a:t>Mobile Number</a:t>
            </a:r>
          </a:p>
          <a:p>
            <a:pPr marL="171450" indent="-171450">
              <a:buFontTx/>
              <a:buChar char="-"/>
            </a:pPr>
            <a:r>
              <a:rPr lang="en-GB" dirty="0"/>
              <a:t>Home Address</a:t>
            </a:r>
          </a:p>
          <a:p>
            <a:pPr marL="171450" indent="-171450">
              <a:buFontTx/>
              <a:buChar char="-"/>
            </a:pPr>
            <a:r>
              <a:rPr lang="en-GB" dirty="0"/>
              <a:t>Date of Birth</a:t>
            </a:r>
          </a:p>
          <a:p>
            <a:pPr marL="171450" indent="-171450">
              <a:buFontTx/>
              <a:buChar char="-"/>
            </a:pPr>
            <a:r>
              <a:rPr lang="en-GB" dirty="0"/>
              <a:t>Place of Birth</a:t>
            </a:r>
          </a:p>
          <a:p>
            <a:pPr marL="171450" indent="-171450">
              <a:buFontTx/>
              <a:buChar char="-"/>
            </a:pPr>
            <a:r>
              <a:rPr lang="en-GB" dirty="0"/>
              <a:t>Religion</a:t>
            </a:r>
          </a:p>
          <a:p>
            <a:pPr marL="171450" indent="-171450">
              <a:buFontTx/>
              <a:buChar char="-"/>
            </a:pPr>
            <a:r>
              <a:rPr lang="en-GB" dirty="0"/>
              <a:t>Nationality</a:t>
            </a:r>
          </a:p>
          <a:p>
            <a:pPr marL="171450" indent="-171450">
              <a:buFontTx/>
              <a:buChar char="-"/>
            </a:pPr>
            <a:r>
              <a:rPr lang="en-GB" dirty="0"/>
              <a:t>Martial State</a:t>
            </a:r>
          </a:p>
          <a:p>
            <a:pPr marL="171450" indent="-171450">
              <a:buFontTx/>
              <a:buChar char="-"/>
            </a:pPr>
            <a:r>
              <a:rPr lang="en-GB" dirty="0"/>
              <a:t>Gender</a:t>
            </a:r>
          </a:p>
          <a:p>
            <a:pPr marL="171450" indent="-171450">
              <a:buFontTx/>
              <a:buChar char="-"/>
            </a:pPr>
            <a:r>
              <a:rPr lang="en-GB" dirty="0"/>
              <a:t>Height</a:t>
            </a:r>
          </a:p>
          <a:p>
            <a:pPr marL="171450" indent="-171450">
              <a:buFontTx/>
              <a:buChar char="-"/>
            </a:pPr>
            <a:r>
              <a:rPr lang="en-GB" dirty="0"/>
              <a:t>Weight</a:t>
            </a:r>
          </a:p>
          <a:p>
            <a:pPr marL="171450" indent="-171450">
              <a:buFontTx/>
              <a:buChar char="-"/>
            </a:pPr>
            <a:r>
              <a:rPr lang="en-GB" dirty="0"/>
              <a:t>Blood Group</a:t>
            </a:r>
          </a:p>
          <a:p>
            <a:pPr marL="171450" indent="-171450">
              <a:buFontTx/>
              <a:buChar char="-"/>
            </a:pPr>
            <a:r>
              <a:rPr lang="en-GB" dirty="0"/>
              <a:t>Parents Names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B85F4-4865-4077-AFED-FA7EBBF723C4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26105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Ethical approval for the work and the students were aware</a:t>
            </a:r>
            <a:r>
              <a:rPr lang="en-GB" baseline="0" dirty="0"/>
              <a:t> of it happening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B85F4-4865-4077-AFED-FA7EBBF723C4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1365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BAD05-DEAE-492E-A400-5293602B4056}" type="datetimeFigureOut">
              <a:rPr lang="en-GB" smtClean="0"/>
              <a:t>10/10/2017</a:t>
            </a:fld>
            <a:endParaRPr lang="en-GB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FFB88-72B5-416F-9F80-19BA0F9E4841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BAD05-DEAE-492E-A400-5293602B4056}" type="datetimeFigureOut">
              <a:rPr lang="en-GB" smtClean="0"/>
              <a:t>10/10/2017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FFB88-72B5-416F-9F80-19BA0F9E484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BAD05-DEAE-492E-A400-5293602B4056}" type="datetimeFigureOut">
              <a:rPr lang="en-GB" smtClean="0"/>
              <a:t>10/10/2017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FFB88-72B5-416F-9F80-19BA0F9E484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BAD05-DEAE-492E-A400-5293602B4056}" type="datetimeFigureOut">
              <a:rPr lang="en-GB" smtClean="0"/>
              <a:t>10/10/2017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FFB88-72B5-416F-9F80-19BA0F9E484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BAD05-DEAE-492E-A400-5293602B4056}" type="datetimeFigureOut">
              <a:rPr lang="en-GB" smtClean="0"/>
              <a:t>10/10/2017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FFB88-72B5-416F-9F80-19BA0F9E4841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BAD05-DEAE-492E-A400-5293602B4056}" type="datetimeFigureOut">
              <a:rPr lang="en-GB" smtClean="0"/>
              <a:t>10/10/2017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FFB88-72B5-416F-9F80-19BA0F9E484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BAD05-DEAE-492E-A400-5293602B4056}" type="datetimeFigureOut">
              <a:rPr lang="en-GB" smtClean="0"/>
              <a:t>10/10/2017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FFB88-72B5-416F-9F80-19BA0F9E484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BAD05-DEAE-492E-A400-5293602B4056}" type="datetimeFigureOut">
              <a:rPr lang="en-GB" smtClean="0"/>
              <a:t>10/10/2017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FFB88-72B5-416F-9F80-19BA0F9E484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BAD05-DEAE-492E-A400-5293602B4056}" type="datetimeFigureOut">
              <a:rPr lang="en-GB" smtClean="0"/>
              <a:t>10/10/2017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FFB88-72B5-416F-9F80-19BA0F9E484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BAD05-DEAE-492E-A400-5293602B4056}" type="datetimeFigureOut">
              <a:rPr lang="en-GB" smtClean="0"/>
              <a:t>10/10/2017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FFB88-72B5-416F-9F80-19BA0F9E484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BAD05-DEAE-492E-A400-5293602B4056}" type="datetimeFigureOut">
              <a:rPr lang="en-GB" smtClean="0"/>
              <a:t>10/10/2017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9B0FFB88-72B5-416F-9F80-19BA0F9E4841}" type="slidenum">
              <a:rPr lang="en-GB" smtClean="0"/>
              <a:t>‹#›</a:t>
            </a:fld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12700" y="-7144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842000" y="-7144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DBAD05-DEAE-492E-A400-5293602B4056}" type="datetimeFigureOut">
              <a:rPr lang="en-GB" smtClean="0"/>
              <a:t>10/10/2017</a:t>
            </a:fld>
            <a:endParaRPr lang="en-GB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B0FFB88-72B5-416F-9F80-19BA0F9E4841}" type="slidenum">
              <a:rPr lang="en-GB" smtClean="0"/>
              <a:t>‹#›</a:t>
            </a:fld>
            <a:endParaRPr lang="en-GB"/>
          </a:p>
        </p:txBody>
      </p:sp>
      <p:grpSp>
        <p:nvGrpSpPr>
          <p:cNvPr id="2" name="Group 1"/>
          <p:cNvGrpSpPr/>
          <p:nvPr/>
        </p:nvGrpSpPr>
        <p:grpSpPr>
          <a:xfrm>
            <a:off x="-25356" y="202408"/>
            <a:ext cx="12240731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b="1" dirty="0"/>
              <a:t>Your personal information exposed in under 2 minutes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63552" y="3933056"/>
            <a:ext cx="7854696" cy="1752600"/>
          </a:xfrm>
        </p:spPr>
        <p:txBody>
          <a:bodyPr>
            <a:normAutofit/>
          </a:bodyPr>
          <a:lstStyle/>
          <a:p>
            <a:pPr algn="ctr"/>
            <a:r>
              <a:rPr lang="en-GB" sz="3200" dirty="0"/>
              <a:t>D. Ivory, D. Gan</a:t>
            </a:r>
          </a:p>
          <a:p>
            <a:pPr algn="ctr"/>
            <a:r>
              <a:rPr lang="en-GB" sz="3200" dirty="0"/>
              <a:t>Cyber-SAFE Research Centre</a:t>
            </a:r>
          </a:p>
          <a:p>
            <a:pPr algn="ctr"/>
            <a:r>
              <a:rPr lang="en-GB" sz="3200" dirty="0"/>
              <a:t>University of Greenwich</a:t>
            </a:r>
          </a:p>
        </p:txBody>
      </p:sp>
    </p:spTree>
    <p:extLst>
      <p:ext uri="{BB962C8B-B14F-4D97-AF65-F5344CB8AC3E}">
        <p14:creationId xmlns:p14="http://schemas.microsoft.com/office/powerpoint/2010/main" val="28755205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9536" y="908720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/>
              <a:t>The Survey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3512" y="1628800"/>
            <a:ext cx="8784976" cy="5040560"/>
          </a:xfrm>
        </p:spPr>
        <p:txBody>
          <a:bodyPr/>
          <a:lstStyle/>
          <a:p>
            <a:r>
              <a:rPr lang="en-GB" dirty="0"/>
              <a:t>Aim of this work was to determine how individuals perceived their own online privacy and identify how accurate this was</a:t>
            </a:r>
          </a:p>
          <a:p>
            <a:r>
              <a:rPr lang="en-GB" dirty="0"/>
              <a:t>Students studying at University of Greenwich Maritime campus were surveyed</a:t>
            </a:r>
          </a:p>
          <a:p>
            <a:r>
              <a:rPr lang="en-GB" dirty="0"/>
              <a:t>Survey asked participants identify </a:t>
            </a:r>
          </a:p>
          <a:p>
            <a:pPr lvl="1"/>
            <a:r>
              <a:rPr lang="en-GB" dirty="0"/>
              <a:t>what personal information they thought was freely available to others</a:t>
            </a:r>
          </a:p>
          <a:p>
            <a:pPr lvl="1"/>
            <a:r>
              <a:rPr lang="en-GB" dirty="0"/>
              <a:t>what they thought was private</a:t>
            </a:r>
          </a:p>
          <a:p>
            <a:pPr lvl="1"/>
            <a:r>
              <a:rPr lang="en-GB" dirty="0"/>
              <a:t>what information they have knowingly published</a:t>
            </a:r>
          </a:p>
          <a:p>
            <a:r>
              <a:rPr lang="en-GB" dirty="0"/>
              <a:t>252 complete responses received</a:t>
            </a:r>
          </a:p>
        </p:txBody>
      </p:sp>
    </p:spTree>
    <p:extLst>
      <p:ext uri="{BB962C8B-B14F-4D97-AF65-F5344CB8AC3E}">
        <p14:creationId xmlns:p14="http://schemas.microsoft.com/office/powerpoint/2010/main" val="15446439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544" y="778694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GB" dirty="0"/>
              <a:t>The Survey</a:t>
            </a:r>
          </a:p>
        </p:txBody>
      </p:sp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6528" y="836712"/>
            <a:ext cx="4716016" cy="576064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9496" y="1368152"/>
            <a:ext cx="4788024" cy="5661248"/>
          </a:xfrm>
          <a:noFill/>
        </p:spPr>
        <p:txBody>
          <a:bodyPr>
            <a:normAutofit fontScale="92500" lnSpcReduction="10000"/>
          </a:bodyPr>
          <a:lstStyle/>
          <a:p>
            <a:r>
              <a:rPr lang="en-US" dirty="0"/>
              <a:t>Survey created using Google Forms</a:t>
            </a:r>
          </a:p>
          <a:p>
            <a:r>
              <a:rPr lang="en-GB" dirty="0"/>
              <a:t>The types of questions that were asked were:</a:t>
            </a:r>
          </a:p>
          <a:p>
            <a:endParaRPr lang="en-GB" dirty="0"/>
          </a:p>
          <a:p>
            <a:pPr lvl="0"/>
            <a:r>
              <a:rPr lang="en-GB" dirty="0"/>
              <a:t>Demographics</a:t>
            </a:r>
          </a:p>
          <a:p>
            <a:pPr marL="0" indent="0">
              <a:buNone/>
            </a:pPr>
            <a:endParaRPr lang="en-GB" dirty="0"/>
          </a:p>
          <a:p>
            <a:pPr lvl="0"/>
            <a:r>
              <a:rPr lang="en-GB" dirty="0"/>
              <a:t>What information about yourself do you think can be found online by someone you have no connection with? </a:t>
            </a:r>
          </a:p>
          <a:p>
            <a:pPr marL="0" indent="0">
              <a:buNone/>
            </a:pPr>
            <a:endParaRPr lang="en-GB" dirty="0"/>
          </a:p>
          <a:p>
            <a:pPr lvl="0"/>
            <a:r>
              <a:rPr lang="en-GB" dirty="0"/>
              <a:t>What information have you voluntarily published online?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06344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8319570"/>
              </p:ext>
            </p:extLst>
          </p:nvPr>
        </p:nvGraphicFramePr>
        <p:xfrm>
          <a:off x="1847528" y="1772817"/>
          <a:ext cx="8228686" cy="27491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6485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01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60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800" dirty="0">
                          <a:effectLst/>
                        </a:rPr>
                        <a:t>Year of Study</a:t>
                      </a:r>
                      <a:endParaRPr lang="en-GB" sz="28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6415" marR="6641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800" dirty="0">
                          <a:effectLst/>
                        </a:rPr>
                        <a:t>% of sample</a:t>
                      </a:r>
                      <a:endParaRPr lang="en-GB" sz="28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6415" marR="66415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9655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800" dirty="0">
                          <a:effectLst/>
                        </a:rPr>
                        <a:t>1</a:t>
                      </a:r>
                      <a:r>
                        <a:rPr lang="en-GB" sz="2800" baseline="30000" dirty="0">
                          <a:effectLst/>
                        </a:rPr>
                        <a:t>st</a:t>
                      </a:r>
                      <a:r>
                        <a:rPr lang="en-GB" sz="2800" dirty="0">
                          <a:effectLst/>
                        </a:rPr>
                        <a:t> year</a:t>
                      </a:r>
                      <a:endParaRPr lang="en-GB" sz="28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6415" marR="6641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800" dirty="0">
                          <a:effectLst/>
                        </a:rPr>
                        <a:t>36.9%</a:t>
                      </a:r>
                      <a:endParaRPr lang="en-GB" sz="28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6415" marR="66415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9655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800" dirty="0">
                          <a:effectLst/>
                        </a:rPr>
                        <a:t>2</a:t>
                      </a:r>
                      <a:r>
                        <a:rPr lang="en-GB" sz="2800" baseline="30000" dirty="0">
                          <a:effectLst/>
                        </a:rPr>
                        <a:t>nd</a:t>
                      </a:r>
                      <a:r>
                        <a:rPr lang="en-GB" sz="2800" dirty="0">
                          <a:effectLst/>
                        </a:rPr>
                        <a:t> year</a:t>
                      </a:r>
                      <a:endParaRPr lang="en-GB" sz="28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6415" marR="6641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800" dirty="0">
                          <a:effectLst/>
                        </a:rPr>
                        <a:t>22.5%</a:t>
                      </a:r>
                      <a:endParaRPr lang="en-GB" sz="28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6415" marR="66415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9655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800" dirty="0">
                          <a:effectLst/>
                        </a:rPr>
                        <a:t>Final year</a:t>
                      </a:r>
                      <a:endParaRPr lang="en-GB" sz="28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6415" marR="6641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800" dirty="0">
                          <a:effectLst/>
                        </a:rPr>
                        <a:t>32%</a:t>
                      </a:r>
                      <a:endParaRPr lang="en-GB" sz="28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6415" marR="66415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9655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800" dirty="0">
                          <a:effectLst/>
                        </a:rPr>
                        <a:t>Master Degree, PhD student or a Researcher </a:t>
                      </a:r>
                      <a:endParaRPr lang="en-GB" sz="28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6415" marR="6641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800" dirty="0">
                          <a:effectLst/>
                        </a:rPr>
                        <a:t>8.6%</a:t>
                      </a:r>
                      <a:endParaRPr lang="en-GB" sz="28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6415" marR="66415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847528" y="5085184"/>
            <a:ext cx="853948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largest group were in the age ranges 18 – 23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but included five people in the range 51 to 60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01C055D-1C8A-441F-8C88-E1BE1FCF2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704088"/>
            <a:ext cx="8229600" cy="708688"/>
          </a:xfrm>
        </p:spPr>
        <p:txBody>
          <a:bodyPr>
            <a:normAutofit/>
          </a:bodyPr>
          <a:lstStyle/>
          <a:p>
            <a:r>
              <a:rPr lang="en-GB" sz="3600" b="1" dirty="0"/>
              <a:t>Demographics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26319258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704088"/>
            <a:ext cx="8229600" cy="708688"/>
          </a:xfrm>
        </p:spPr>
        <p:txBody>
          <a:bodyPr>
            <a:normAutofit/>
          </a:bodyPr>
          <a:lstStyle/>
          <a:p>
            <a:r>
              <a:rPr lang="en-GB" sz="3600" b="1" dirty="0"/>
              <a:t>Demographics</a:t>
            </a:r>
            <a:endParaRPr lang="en-GB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3512" y="1628800"/>
            <a:ext cx="8784976" cy="4896544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146 female respondents (58.4%) </a:t>
            </a:r>
          </a:p>
          <a:p>
            <a:r>
              <a:rPr lang="en-GB" dirty="0"/>
              <a:t>103 male respondents (41.2%)</a:t>
            </a:r>
          </a:p>
          <a:p>
            <a:endParaRPr lang="en-GB" dirty="0"/>
          </a:p>
          <a:p>
            <a:r>
              <a:rPr lang="en-GB" dirty="0"/>
              <a:t>43% of participants were on a computer orientated degrees</a:t>
            </a:r>
          </a:p>
          <a:p>
            <a:r>
              <a:rPr lang="en-GB" dirty="0"/>
              <a:t>57% on other degrees</a:t>
            </a:r>
          </a:p>
          <a:p>
            <a:endParaRPr lang="en-GB" dirty="0"/>
          </a:p>
          <a:p>
            <a:r>
              <a:rPr lang="en-GB" dirty="0"/>
              <a:t>Social networks regularly used by participants</a:t>
            </a:r>
          </a:p>
          <a:p>
            <a:pPr lvl="1"/>
            <a:r>
              <a:rPr lang="en-GB" dirty="0"/>
              <a:t>Facebook 	86.5% </a:t>
            </a:r>
          </a:p>
          <a:p>
            <a:pPr lvl="1"/>
            <a:r>
              <a:rPr lang="en-GB" dirty="0"/>
              <a:t>Instagram 	69.4% </a:t>
            </a:r>
          </a:p>
          <a:p>
            <a:pPr lvl="1"/>
            <a:r>
              <a:rPr lang="en-GB" dirty="0"/>
              <a:t>Twitter  		48% </a:t>
            </a:r>
          </a:p>
          <a:p>
            <a:pPr lvl="1"/>
            <a:r>
              <a:rPr lang="en-GB" dirty="0"/>
              <a:t>Tumblr 		18.7% </a:t>
            </a:r>
          </a:p>
          <a:p>
            <a:pPr lvl="1"/>
            <a:r>
              <a:rPr lang="en-GB" dirty="0"/>
              <a:t>used others 	20% </a:t>
            </a:r>
          </a:p>
        </p:txBody>
      </p:sp>
    </p:spTree>
    <p:extLst>
      <p:ext uri="{BB962C8B-B14F-4D97-AF65-F5344CB8AC3E}">
        <p14:creationId xmlns:p14="http://schemas.microsoft.com/office/powerpoint/2010/main" val="29367315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544" y="476672"/>
            <a:ext cx="8229600" cy="850106"/>
          </a:xfrm>
        </p:spPr>
        <p:txBody>
          <a:bodyPr>
            <a:normAutofit/>
          </a:bodyPr>
          <a:lstStyle/>
          <a:p>
            <a:pPr lvl="0"/>
            <a:r>
              <a:rPr lang="en-GB" sz="3200" b="1" dirty="0"/>
              <a:t>The Investigation</a:t>
            </a:r>
            <a:endParaRPr lang="en-GB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3512" y="1556792"/>
            <a:ext cx="8856984" cy="5040560"/>
          </a:xfrm>
        </p:spPr>
        <p:txBody>
          <a:bodyPr/>
          <a:lstStyle/>
          <a:p>
            <a:r>
              <a:rPr lang="en-GB" dirty="0"/>
              <a:t>Using only each subject’s first and last names</a:t>
            </a:r>
          </a:p>
          <a:p>
            <a:r>
              <a:rPr lang="en-GB" dirty="0"/>
              <a:t>searches were undertaken using:</a:t>
            </a:r>
          </a:p>
          <a:p>
            <a:pPr lvl="1"/>
            <a:r>
              <a:rPr lang="en-GB" dirty="0"/>
              <a:t>Google, </a:t>
            </a:r>
          </a:p>
          <a:p>
            <a:pPr lvl="1"/>
            <a:r>
              <a:rPr lang="en-GB" dirty="0"/>
              <a:t>Facebook, </a:t>
            </a:r>
          </a:p>
          <a:p>
            <a:pPr lvl="1"/>
            <a:r>
              <a:rPr lang="en-GB" dirty="0"/>
              <a:t>Twitter, </a:t>
            </a:r>
          </a:p>
          <a:p>
            <a:pPr lvl="1"/>
            <a:r>
              <a:rPr lang="en-GB" dirty="0"/>
              <a:t>LinkedIn, </a:t>
            </a:r>
          </a:p>
          <a:p>
            <a:pPr lvl="1"/>
            <a:r>
              <a:rPr lang="en-GB" dirty="0"/>
              <a:t>the BT Phonebook website </a:t>
            </a:r>
          </a:p>
          <a:p>
            <a:pPr lvl="1"/>
            <a:r>
              <a:rPr lang="en-GB" dirty="0" err="1"/>
              <a:t>FindMyPast</a:t>
            </a:r>
            <a:endParaRPr lang="en-GB" dirty="0"/>
          </a:p>
          <a:p>
            <a:pPr marL="393192" lvl="1" indent="0">
              <a:buNone/>
            </a:pPr>
            <a:endParaRPr lang="en-GB" dirty="0"/>
          </a:p>
          <a:p>
            <a:r>
              <a:rPr lang="en-GB" dirty="0"/>
              <a:t>information was found on 79% of survey respondents</a:t>
            </a:r>
          </a:p>
        </p:txBody>
      </p:sp>
    </p:spTree>
    <p:extLst>
      <p:ext uri="{BB962C8B-B14F-4D97-AF65-F5344CB8AC3E}">
        <p14:creationId xmlns:p14="http://schemas.microsoft.com/office/powerpoint/2010/main" val="32361582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544" y="548680"/>
            <a:ext cx="8229600" cy="778098"/>
          </a:xfrm>
        </p:spPr>
        <p:txBody>
          <a:bodyPr>
            <a:normAutofit fontScale="90000"/>
          </a:bodyPr>
          <a:lstStyle/>
          <a:p>
            <a:r>
              <a:rPr lang="en-GB" dirty="0"/>
              <a:t>Survey Results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D9D0CFF-2FCB-4306-B206-BD696550F7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8346275"/>
              </p:ext>
            </p:extLst>
          </p:nvPr>
        </p:nvGraphicFramePr>
        <p:xfrm>
          <a:off x="1524000" y="1484784"/>
          <a:ext cx="9144000" cy="52565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1">
            <a:extLst>
              <a:ext uri="{FF2B5EF4-FFF2-40B4-BE49-F238E27FC236}">
                <a16:creationId xmlns:a16="http://schemas.microsoft.com/office/drawing/2014/main" id="{8207541F-5C47-406D-8465-8DF72894BDDF}"/>
              </a:ext>
            </a:extLst>
          </p:cNvPr>
          <p:cNvSpPr txBox="1"/>
          <p:nvPr/>
        </p:nvSpPr>
        <p:spPr>
          <a:xfrm>
            <a:off x="1991544" y="6093297"/>
            <a:ext cx="8520196" cy="34772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>
                <a:solidFill>
                  <a:schemeClr val="bg1"/>
                </a:solidFill>
              </a:rPr>
              <a:t>Full name       </a:t>
            </a:r>
            <a:r>
              <a:rPr lang="en-GB" sz="1400" dirty="0" err="1">
                <a:solidFill>
                  <a:schemeClr val="bg1"/>
                </a:solidFill>
              </a:rPr>
              <a:t>DoB</a:t>
            </a:r>
            <a:r>
              <a:rPr lang="en-GB" sz="1400" dirty="0">
                <a:solidFill>
                  <a:schemeClr val="bg1"/>
                </a:solidFill>
              </a:rPr>
              <a:t>	Home	     Pic              Email           Phone	   Family          Visited        Current	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FD948A-951E-4390-8D15-1F2D9D21469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4962" t="32818" r="27163" b="60023"/>
          <a:stretch/>
        </p:blipFill>
        <p:spPr>
          <a:xfrm>
            <a:off x="9048328" y="2348880"/>
            <a:ext cx="1368152" cy="684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6944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922114"/>
          </a:xfrm>
        </p:spPr>
        <p:txBody>
          <a:bodyPr>
            <a:normAutofit/>
          </a:bodyPr>
          <a:lstStyle/>
          <a:p>
            <a:r>
              <a:rPr lang="en-GB" sz="3200" b="1" dirty="0"/>
              <a:t>Information Revealed</a:t>
            </a:r>
            <a:endParaRPr lang="en-GB" sz="3200" dirty="0"/>
          </a:p>
        </p:txBody>
      </p:sp>
      <p:graphicFrame>
        <p:nvGraphicFramePr>
          <p:cNvPr id="5" name="Chart 4" title="Information Found"/>
          <p:cNvGraphicFramePr/>
          <p:nvPr>
            <p:extLst>
              <p:ext uri="{D42A27DB-BD31-4B8C-83A1-F6EECF244321}">
                <p14:modId xmlns:p14="http://schemas.microsoft.com/office/powerpoint/2010/main" val="121962536"/>
              </p:ext>
            </p:extLst>
          </p:nvPr>
        </p:nvGraphicFramePr>
        <p:xfrm>
          <a:off x="1847528" y="1340768"/>
          <a:ext cx="8568952" cy="48245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0154976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9536" y="476672"/>
            <a:ext cx="8229600" cy="850106"/>
          </a:xfrm>
        </p:spPr>
        <p:txBody>
          <a:bodyPr>
            <a:normAutofit fontScale="90000"/>
          </a:bodyPr>
          <a:lstStyle/>
          <a:p>
            <a:r>
              <a:rPr lang="en-GB" dirty="0"/>
              <a:t>Survey Results - Secondary Leakage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E678C78-BDD7-418E-BE3E-0A3F9E7E53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3279169"/>
              </p:ext>
            </p:extLst>
          </p:nvPr>
        </p:nvGraphicFramePr>
        <p:xfrm>
          <a:off x="1524000" y="1484784"/>
          <a:ext cx="9144000" cy="52565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0ABB8D95-BC18-4B84-A679-B6945F4405B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4962" t="32818" r="27163" b="60023"/>
          <a:stretch/>
        </p:blipFill>
        <p:spPr>
          <a:xfrm>
            <a:off x="8976320" y="2132856"/>
            <a:ext cx="1368152" cy="684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2201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9536" y="476672"/>
            <a:ext cx="8229600" cy="850106"/>
          </a:xfrm>
        </p:spPr>
        <p:txBody>
          <a:bodyPr>
            <a:normAutofit fontScale="90000"/>
          </a:bodyPr>
          <a:lstStyle/>
          <a:p>
            <a:r>
              <a:rPr lang="en-GB" dirty="0"/>
              <a:t>Survey Results - Secondary Leakage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054D6B7C-CE15-44E2-9CB8-76114A7A0FC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86475372"/>
              </p:ext>
            </p:extLst>
          </p:nvPr>
        </p:nvGraphicFramePr>
        <p:xfrm>
          <a:off x="1524000" y="1484784"/>
          <a:ext cx="9144000" cy="52565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1">
            <a:extLst>
              <a:ext uri="{FF2B5EF4-FFF2-40B4-BE49-F238E27FC236}">
                <a16:creationId xmlns:a16="http://schemas.microsoft.com/office/drawing/2014/main" id="{ADEA69BA-CE5B-4EB0-A18B-1E27A52EA631}"/>
              </a:ext>
            </a:extLst>
          </p:cNvPr>
          <p:cNvSpPr txBox="1"/>
          <p:nvPr/>
        </p:nvSpPr>
        <p:spPr>
          <a:xfrm>
            <a:off x="2135561" y="6237313"/>
            <a:ext cx="8352931" cy="34772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>
                <a:solidFill>
                  <a:schemeClr val="bg1"/>
                </a:solidFill>
              </a:rPr>
              <a:t>Full name       </a:t>
            </a:r>
            <a:r>
              <a:rPr lang="en-GB" sz="1400" dirty="0" err="1">
                <a:solidFill>
                  <a:schemeClr val="bg1"/>
                </a:solidFill>
              </a:rPr>
              <a:t>DoB</a:t>
            </a:r>
            <a:r>
              <a:rPr lang="en-GB" sz="1400" dirty="0">
                <a:solidFill>
                  <a:schemeClr val="bg1"/>
                </a:solidFill>
              </a:rPr>
              <a:t>	Home	     Pic              Email           Phone	   Family          Visited        Current	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D8A31EF-A5F4-4C7C-9006-EF2AC6F436D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4962" t="32818" r="27163" b="60023"/>
          <a:stretch/>
        </p:blipFill>
        <p:spPr>
          <a:xfrm>
            <a:off x="8976320" y="2132856"/>
            <a:ext cx="1368152" cy="684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1779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922114"/>
          </a:xfrm>
        </p:spPr>
        <p:txBody>
          <a:bodyPr>
            <a:normAutofit/>
          </a:bodyPr>
          <a:lstStyle/>
          <a:p>
            <a:r>
              <a:rPr lang="en-GB" sz="3200" b="1" dirty="0"/>
              <a:t>Time taken to reveal personal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3512" y="1340768"/>
            <a:ext cx="8856984" cy="2016224"/>
          </a:xfrm>
        </p:spPr>
        <p:txBody>
          <a:bodyPr>
            <a:normAutofit/>
          </a:bodyPr>
          <a:lstStyle/>
          <a:p>
            <a:r>
              <a:rPr lang="en-GB" dirty="0"/>
              <a:t>Searches were undertaken against the clock</a:t>
            </a:r>
          </a:p>
          <a:p>
            <a:r>
              <a:rPr lang="en-GB" dirty="0"/>
              <a:t>average time taken for each search was 1 minute 49 seconds</a:t>
            </a:r>
          </a:p>
          <a:p>
            <a:r>
              <a:rPr lang="en-GB" dirty="0"/>
              <a:t>Very few searches took longer than 200 seconds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3DF50D-D95B-4918-AD3A-A81363264BE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631504" y="3068960"/>
            <a:ext cx="8784976" cy="3672408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flipV="1">
            <a:off x="3863752" y="3721795"/>
            <a:ext cx="0" cy="233339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4276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544" y="980728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en-GB" dirty="0"/>
              <a:t>Current Landscape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5520" y="1772816"/>
            <a:ext cx="8640960" cy="4824536"/>
          </a:xfrm>
        </p:spPr>
        <p:txBody>
          <a:bodyPr>
            <a:normAutofit/>
          </a:bodyPr>
          <a:lstStyle/>
          <a:p>
            <a:r>
              <a:rPr lang="en-GB" dirty="0"/>
              <a:t>Twitter users = 328 million active users per month </a:t>
            </a:r>
          </a:p>
          <a:p>
            <a:r>
              <a:rPr lang="en-GB" dirty="0"/>
              <a:t>Facebook = 1.94 billion users daily in first Q 2017</a:t>
            </a:r>
          </a:p>
          <a:p>
            <a:r>
              <a:rPr lang="en-GB" dirty="0"/>
              <a:t>Instagram users is predicted to reach 83.6 million by 2018 in the US alone</a:t>
            </a:r>
          </a:p>
          <a:p>
            <a:r>
              <a:rPr lang="en-GB" dirty="0"/>
              <a:t>60 million photos uploaded to Instagram per day</a:t>
            </a:r>
          </a:p>
          <a:p>
            <a:endParaRPr lang="en-GB" dirty="0"/>
          </a:p>
          <a:p>
            <a:r>
              <a:rPr lang="en-GB" dirty="0"/>
              <a:t>Careless posts to Twitter and Instagram</a:t>
            </a:r>
          </a:p>
          <a:p>
            <a:r>
              <a:rPr lang="en-GB" dirty="0"/>
              <a:t>Users reveal information about themselves without thinking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62250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544" y="260648"/>
            <a:ext cx="8229600" cy="1143000"/>
          </a:xfrm>
        </p:spPr>
        <p:txBody>
          <a:bodyPr>
            <a:normAutofit/>
          </a:bodyPr>
          <a:lstStyle/>
          <a:p>
            <a:r>
              <a:rPr lang="en-GB" sz="3600" b="1" dirty="0"/>
              <a:t>Time taken for the searches</a:t>
            </a:r>
            <a:endParaRPr lang="en-GB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7528" y="1556792"/>
            <a:ext cx="8363272" cy="5040560"/>
          </a:xfrm>
        </p:spPr>
        <p:txBody>
          <a:bodyPr>
            <a:normAutofit/>
          </a:bodyPr>
          <a:lstStyle/>
          <a:p>
            <a:r>
              <a:rPr lang="en-GB" dirty="0"/>
              <a:t>fastest exploit took 14 seconds </a:t>
            </a:r>
          </a:p>
          <a:p>
            <a:pPr lvl="1"/>
            <a:r>
              <a:rPr lang="en-GB" dirty="0"/>
              <a:t>full name</a:t>
            </a:r>
          </a:p>
          <a:p>
            <a:pPr lvl="1"/>
            <a:r>
              <a:rPr lang="en-GB" dirty="0"/>
              <a:t>places that they had visited </a:t>
            </a:r>
          </a:p>
          <a:p>
            <a:endParaRPr lang="en-GB" dirty="0"/>
          </a:p>
          <a:p>
            <a:r>
              <a:rPr lang="en-GB" dirty="0"/>
              <a:t>longest time taken was 7 minutes 40 seconds</a:t>
            </a:r>
          </a:p>
          <a:p>
            <a:pPr lvl="1"/>
            <a:r>
              <a:rPr lang="en-GB" dirty="0"/>
              <a:t>full name, </a:t>
            </a:r>
          </a:p>
          <a:p>
            <a:pPr lvl="1"/>
            <a:r>
              <a:rPr lang="en-GB" dirty="0"/>
              <a:t>partial date of birth (incomplete),</a:t>
            </a:r>
          </a:p>
          <a:p>
            <a:pPr lvl="1"/>
            <a:r>
              <a:rPr lang="en-GB" dirty="0"/>
              <a:t>exact home address, </a:t>
            </a:r>
          </a:p>
          <a:p>
            <a:pPr lvl="1"/>
            <a:r>
              <a:rPr lang="en-GB" dirty="0"/>
              <a:t>picture </a:t>
            </a:r>
          </a:p>
          <a:p>
            <a:pPr lvl="1"/>
            <a:r>
              <a:rPr lang="en-GB" dirty="0"/>
              <a:t>close family members names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341068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90027911"/>
              </p:ext>
            </p:extLst>
          </p:nvPr>
        </p:nvGraphicFramePr>
        <p:xfrm>
          <a:off x="1919536" y="1700808"/>
          <a:ext cx="8064896" cy="29260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305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597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958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Time Taken</a:t>
                      </a:r>
                      <a:endParaRPr lang="en-GB" sz="24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>
                          <a:effectLst/>
                        </a:rPr>
                        <a:t>Number Exploited</a:t>
                      </a:r>
                      <a:endParaRPr lang="en-GB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588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Less than 1 min</a:t>
                      </a:r>
                      <a:endParaRPr lang="en-GB" sz="24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>
                          <a:effectLst/>
                        </a:rPr>
                        <a:t>48</a:t>
                      </a:r>
                      <a:endParaRPr lang="en-GB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9588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Between 1 to 2 mins</a:t>
                      </a:r>
                      <a:endParaRPr lang="en-GB" sz="24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118</a:t>
                      </a:r>
                      <a:endParaRPr lang="en-GB" sz="24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9588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>
                          <a:effectLst/>
                        </a:rPr>
                        <a:t>Between 2  to 3 mins</a:t>
                      </a:r>
                      <a:endParaRPr lang="en-GB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57</a:t>
                      </a:r>
                      <a:endParaRPr lang="en-GB" sz="24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9588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>
                          <a:effectLst/>
                        </a:rPr>
                        <a:t>Between 3 to 4 mins</a:t>
                      </a:r>
                      <a:endParaRPr lang="en-GB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18</a:t>
                      </a:r>
                      <a:endParaRPr lang="en-GB" sz="24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9588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>
                          <a:effectLst/>
                        </a:rPr>
                        <a:t>Between 4 to 5 mins</a:t>
                      </a:r>
                      <a:endParaRPr lang="en-GB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3</a:t>
                      </a:r>
                      <a:endParaRPr lang="en-GB" sz="24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9588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Between 5 to 6 mins</a:t>
                      </a:r>
                      <a:endParaRPr lang="en-GB" sz="24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3</a:t>
                      </a:r>
                      <a:endParaRPr lang="en-GB" sz="24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9588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+ 7 minutes </a:t>
                      </a:r>
                      <a:endParaRPr lang="en-GB" sz="24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4</a:t>
                      </a:r>
                      <a:endParaRPr lang="en-GB" sz="24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788096" y="4941168"/>
            <a:ext cx="864096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66% of the total number of participants in the survey had their personal details exposed in less than 2 minutes by someone who had no connection or link with them in cyber space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361AD51-DFFF-441F-9144-88C0512759C3}"/>
              </a:ext>
            </a:extLst>
          </p:cNvPr>
          <p:cNvSpPr txBox="1">
            <a:spLocks/>
          </p:cNvSpPr>
          <p:nvPr/>
        </p:nvSpPr>
        <p:spPr>
          <a:xfrm>
            <a:off x="1991544" y="26064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b="1"/>
              <a:t>Time taken for the searches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8674653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544" y="692696"/>
            <a:ext cx="8229600" cy="922114"/>
          </a:xfrm>
        </p:spPr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7528" y="1988841"/>
            <a:ext cx="8363272" cy="4525963"/>
          </a:xfrm>
        </p:spPr>
        <p:txBody>
          <a:bodyPr/>
          <a:lstStyle/>
          <a:p>
            <a:r>
              <a:rPr lang="en-GB" dirty="0"/>
              <a:t>Still issues with personal online privacy</a:t>
            </a:r>
          </a:p>
          <a:p>
            <a:r>
              <a:rPr lang="en-GB" dirty="0"/>
              <a:t>Mainly due to lack of awareness of online privacy</a:t>
            </a:r>
          </a:p>
          <a:p>
            <a:r>
              <a:rPr lang="en-GB" dirty="0"/>
              <a:t>These results have shown that the majority of people participating in the survey did not perceive their online privacy accurately</a:t>
            </a:r>
          </a:p>
        </p:txBody>
      </p:sp>
    </p:spTree>
    <p:extLst>
      <p:ext uri="{BB962C8B-B14F-4D97-AF65-F5344CB8AC3E}">
        <p14:creationId xmlns:p14="http://schemas.microsoft.com/office/powerpoint/2010/main" val="36230719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Questions?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552" y="1916832"/>
            <a:ext cx="7992888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14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020" y="1246061"/>
            <a:ext cx="7308304" cy="53469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48947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13E8384-E90C-4D77-B909-0E6A59F78F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248" y="1569779"/>
            <a:ext cx="7449505" cy="469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075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2327" y="1352174"/>
            <a:ext cx="7349140" cy="51347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83945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1848" y="985628"/>
            <a:ext cx="7308304" cy="5867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10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2780" y="1116915"/>
            <a:ext cx="5886440" cy="56052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3920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F790C2A3-B9AA-47AD-9E15-9079B82603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8413" y="836713"/>
            <a:ext cx="7115175" cy="591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061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2D2D815-C3DB-4902-8A03-061285AECC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9089" y="908720"/>
            <a:ext cx="4653822" cy="5763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0118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213</TotalTime>
  <Words>1155</Words>
  <Application>Microsoft Office PowerPoint</Application>
  <PresentationFormat>Widescreen</PresentationFormat>
  <Paragraphs>317</Paragraphs>
  <Slides>23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Constantia</vt:lpstr>
      <vt:lpstr>Times New Roman</vt:lpstr>
      <vt:lpstr>Wingdings 2</vt:lpstr>
      <vt:lpstr>Flow</vt:lpstr>
      <vt:lpstr>Your personal information exposed in under 2 minutes</vt:lpstr>
      <vt:lpstr>Current Landscape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Survey</vt:lpstr>
      <vt:lpstr>The Survey</vt:lpstr>
      <vt:lpstr>Demographics</vt:lpstr>
      <vt:lpstr>Demographics</vt:lpstr>
      <vt:lpstr>The Investigation</vt:lpstr>
      <vt:lpstr>Survey Results</vt:lpstr>
      <vt:lpstr>Information Revealed</vt:lpstr>
      <vt:lpstr>Survey Results - Secondary Leakage</vt:lpstr>
      <vt:lpstr>Survey Results - Secondary Leakage</vt:lpstr>
      <vt:lpstr>Time taken to reveal personal data</vt:lpstr>
      <vt:lpstr>Time taken for the searches</vt:lpstr>
      <vt:lpstr>PowerPoint Presentation</vt:lpstr>
      <vt:lpstr>Conclusion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personal information exposed in under 2 minutes</dc:title>
  <dc:creator>Diane Gan</dc:creator>
  <cp:lastModifiedBy>Dennis A Ivory</cp:lastModifiedBy>
  <cp:revision>34</cp:revision>
  <dcterms:created xsi:type="dcterms:W3CDTF">2017-09-24T20:30:51Z</dcterms:created>
  <dcterms:modified xsi:type="dcterms:W3CDTF">2017-10-10T18:25:17Z</dcterms:modified>
</cp:coreProperties>
</file>