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2" r:id="rId4"/>
    <p:sldMasterId id="2147483710" r:id="rId5"/>
    <p:sldMasterId id="2147483698" r:id="rId6"/>
    <p:sldMasterId id="2147483685" r:id="rId7"/>
    <p:sldMasterId id="2147483661" r:id="rId8"/>
    <p:sldMasterId id="2147483673" r:id="rId9"/>
    <p:sldMasterId id="2147483824" r:id="rId10"/>
  </p:sldMasterIdLst>
  <p:notesMasterIdLst>
    <p:notesMasterId r:id="rId30"/>
  </p:notesMasterIdLst>
  <p:handoutMasterIdLst>
    <p:handoutMasterId r:id="rId31"/>
  </p:handoutMasterIdLst>
  <p:sldIdLst>
    <p:sldId id="256" r:id="rId11"/>
    <p:sldId id="358" r:id="rId12"/>
    <p:sldId id="260" r:id="rId13"/>
    <p:sldId id="362" r:id="rId14"/>
    <p:sldId id="286" r:id="rId15"/>
    <p:sldId id="262" r:id="rId16"/>
    <p:sldId id="287" r:id="rId17"/>
    <p:sldId id="363" r:id="rId18"/>
    <p:sldId id="364" r:id="rId19"/>
    <p:sldId id="365" r:id="rId20"/>
    <p:sldId id="367" r:id="rId21"/>
    <p:sldId id="368" r:id="rId22"/>
    <p:sldId id="369" r:id="rId23"/>
    <p:sldId id="370" r:id="rId24"/>
    <p:sldId id="371" r:id="rId25"/>
    <p:sldId id="372" r:id="rId26"/>
    <p:sldId id="373" r:id="rId27"/>
    <p:sldId id="374" r:id="rId28"/>
    <p:sldId id="3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FB8"/>
    <a:srgbClr val="F6FF72"/>
    <a:srgbClr val="C3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24" autoAdjust="0"/>
    <p:restoredTop sz="86436"/>
  </p:normalViewPr>
  <p:slideViewPr>
    <p:cSldViewPr snapToGrid="0" showGuides="1">
      <p:cViewPr varScale="1">
        <p:scale>
          <a:sx n="127" d="100"/>
          <a:sy n="127" d="100"/>
        </p:scale>
        <p:origin x="688"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Master" Target="slideMasters/slideMaster6.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uk-UA" smtClean="0"/>
              <a:t>3</a:t>
            </a:fld>
            <a:endParaRPr lang="uk-UA"/>
          </a:p>
        </p:txBody>
      </p:sp>
    </p:spTree>
    <p:extLst>
      <p:ext uri="{BB962C8B-B14F-4D97-AF65-F5344CB8AC3E}">
        <p14:creationId xmlns:p14="http://schemas.microsoft.com/office/powerpoint/2010/main" val="69444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uk-UA" smtClean="0"/>
              <a:t>4</a:t>
            </a:fld>
            <a:endParaRPr lang="uk-UA"/>
          </a:p>
        </p:txBody>
      </p:sp>
    </p:spTree>
    <p:extLst>
      <p:ext uri="{BB962C8B-B14F-4D97-AF65-F5344CB8AC3E}">
        <p14:creationId xmlns:p14="http://schemas.microsoft.com/office/powerpoint/2010/main" val="33515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A3C37BE-C303-496D-B5CD-85F2937540FC}" type="slidenum">
              <a:rPr lang="uk-UA" smtClean="0"/>
              <a:t>11</a:t>
            </a:fld>
            <a:endParaRPr lang="uk-UA"/>
          </a:p>
        </p:txBody>
      </p:sp>
    </p:spTree>
    <p:extLst>
      <p:ext uri="{BB962C8B-B14F-4D97-AF65-F5344CB8AC3E}">
        <p14:creationId xmlns:p14="http://schemas.microsoft.com/office/powerpoint/2010/main" val="178722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3C37BE-C303-496D-B5CD-85F2937540FC}" type="slidenum">
              <a:rPr lang="uk-UA" smtClean="0"/>
              <a:t>18</a:t>
            </a:fld>
            <a:endParaRPr lang="uk-UA"/>
          </a:p>
        </p:txBody>
      </p:sp>
    </p:spTree>
    <p:extLst>
      <p:ext uri="{BB962C8B-B14F-4D97-AF65-F5344CB8AC3E}">
        <p14:creationId xmlns:p14="http://schemas.microsoft.com/office/powerpoint/2010/main" val="42724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NUL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96781-80EE-884C-9B1E-3E4FCD6A348D}"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25291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F6074-265A-A94F-AB98-0827C32E9244}"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167703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21DF0-4073-1D48-8954-D8446CF7EBCE}"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223538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29152-01CD-294D-9E75-BBB27190B69E}"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1726629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33809-5030-9B4C-99A3-B54F7FCF0A6D}"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511266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00E05-9C17-0140-AF00-D04408C3AA30}"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766128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4A3289-FC3A-7C44-AD3C-5AD3CAE37C92}"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4323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15EFF9-1800-EA4E-8BA5-76DA55363C7B}" type="datetime1">
              <a:rPr lang="en-GB" smtClean="0"/>
              <a:t>20/10/2017</a:t>
            </a:fld>
            <a:endParaRPr lang="en-US"/>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1796877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F7858E-C51B-9740-8C30-5E343921F4A3}"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5321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E1CB7-C9AA-2C48-9D28-EFBBBD0144A6}" type="datetime1">
              <a:rPr lang="en-GB" smtClean="0"/>
              <a:t>20/10/2017</a:t>
            </a:fld>
            <a:endParaRPr lang="en-US"/>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969205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4328E-03B9-7C49-8343-1BF9AA45DB77}"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78149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2D040-846E-E34F-A906-5C8F13F76D99}"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790602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D7906-F8D9-7445-83E1-F41742E6CDF5}"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556076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232D43-77FE-9D46-BB9F-7054DF78A045}"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124702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2648-F989-A344-9FD1-66B65DF393C4}"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C242A1C4-6B2C-5247-8D1B-E1B147FC8B3F}" type="slidenum">
              <a:rPr lang="en-US" smtClean="0"/>
              <a:t>‹#›</a:t>
            </a:fld>
            <a:endParaRPr lang="en-US"/>
          </a:p>
        </p:txBody>
      </p:sp>
    </p:spTree>
    <p:extLst>
      <p:ext uri="{BB962C8B-B14F-4D97-AF65-F5344CB8AC3E}">
        <p14:creationId xmlns:p14="http://schemas.microsoft.com/office/powerpoint/2010/main" val="207005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DF6C9B-7865-4047-870C-FFCD660A640A}"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1785323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49770-E135-CA49-AA42-725ED5989FFE}"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1288582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ADC8F-B513-7A4C-910B-66C11235F7F0}"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1975888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DAD9D-0014-0248-BAD4-5DE78EA3FD69}"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73104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17830-6A74-C744-945D-BC4A66FD16FD}" type="datetime1">
              <a:rPr lang="en-GB" smtClean="0"/>
              <a:t>20/10/2017</a:t>
            </a:fld>
            <a:endParaRPr lang="en-US"/>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298433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C94680-B73C-714A-BC2D-E48B1C30A354}"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1392123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E1C24-B1FF-EA46-8C75-4F7E822CF1C0}" type="datetime1">
              <a:rPr lang="en-GB" smtClean="0"/>
              <a:t>20/10/2017</a:t>
            </a:fld>
            <a:endParaRPr lang="en-US"/>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58882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C88659-2607-8047-9E07-D322D00BB33C}"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1172775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2229-04D1-C549-BFCE-93235191306B}"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798827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32C6B-89FA-934B-B150-7DC2570C715D}"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1972859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3FD8E-0BB4-5348-BA19-DFE6F30253FB}"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704291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DD603-F64F-CA4D-AB49-5C1699AFDD12}"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4786A06C-3CCB-0E49-8CB1-FD962A90E0F7}" type="slidenum">
              <a:rPr lang="en-US" smtClean="0"/>
              <a:t>‹#›</a:t>
            </a:fld>
            <a:endParaRPr lang="en-US"/>
          </a:p>
        </p:txBody>
      </p:sp>
    </p:spTree>
    <p:extLst>
      <p:ext uri="{BB962C8B-B14F-4D97-AF65-F5344CB8AC3E}">
        <p14:creationId xmlns:p14="http://schemas.microsoft.com/office/powerpoint/2010/main" val="101243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D154E-74F4-3A46-BEA5-F1F3C2181774}"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1157766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1AB57-7709-3840-9383-311F23A3072C}"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2357863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E6D7D-27B8-2442-AE9D-5EBF08B11530}"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7531834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41C00-26A0-2644-AA58-EF5D1BAA1EFD}"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1485712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E0B58D-D7B6-B043-98C4-91A3EBE366AA}" type="datetime1">
              <a:rPr lang="en-GB" smtClean="0"/>
              <a:t>20/10/2017</a:t>
            </a:fld>
            <a:endParaRPr lang="en-US"/>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15821113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7419D-9859-9C4A-BD04-E05A0954BF15}"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40210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6E634-EAD6-FD41-991F-AF686D79BE09}"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1238445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80C81-DC04-7B49-B7BA-27000CFB7683}" type="datetime1">
              <a:rPr lang="en-GB" smtClean="0"/>
              <a:t>20/10/2017</a:t>
            </a:fld>
            <a:endParaRPr lang="en-US"/>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21438529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4ED35-666B-DD45-B2A8-989B1CD3FAF9}"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12560693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0C752-5797-054E-9661-9097C595189C}"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9933826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3A8CB-AFF7-924D-AF3C-49D17BDB373A}"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12446292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70FCE-3A40-F342-876E-7C6C7FEE189C}"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18D82B1-5ED8-0D43-8699-D81DDAE83D61}" type="slidenum">
              <a:rPr lang="en-US" smtClean="0"/>
              <a:t>‹#›</a:t>
            </a:fld>
            <a:endParaRPr lang="en-US"/>
          </a:p>
        </p:txBody>
      </p:sp>
    </p:spTree>
    <p:extLst>
      <p:ext uri="{BB962C8B-B14F-4D97-AF65-F5344CB8AC3E}">
        <p14:creationId xmlns:p14="http://schemas.microsoft.com/office/powerpoint/2010/main" val="1993889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3AB849-D0C3-6E47-AC99-C127E4F18515}"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20802274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56990-BF05-684A-AA1B-FCE9E5F67959}"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349668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4BEF8-5BF2-5E4B-84A0-F9E1B6474D5D}"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606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D63970-35F3-964F-8DDA-29642E2E0545}"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2369947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3A81E-70EC-7F44-BE33-8CE81E45E4CF}" type="datetime1">
              <a:rPr lang="en-GB" smtClean="0"/>
              <a:t>20/10/2017</a:t>
            </a:fld>
            <a:endParaRPr lang="en-US"/>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38211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4FE680-B61F-ED49-9F60-C594B28F9CF6}" type="datetime1">
              <a:rPr lang="en-GB" smtClean="0"/>
              <a:t>20/10/2017</a:t>
            </a:fld>
            <a:endParaRPr lang="en-US"/>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11476757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A99533-D04B-4B40-AC8D-0C4C7731A818}"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2217423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868C5-B906-BB42-B40E-D682FE6AC2C9}" type="datetime1">
              <a:rPr lang="en-GB" smtClean="0"/>
              <a:t>20/10/2017</a:t>
            </a:fld>
            <a:endParaRPr lang="en-US"/>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732342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34AB7-F59D-B244-AFBB-FDDE5692BF73}"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20463766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68BDD-49A7-CB48-8F92-EF0CAB87EE62}"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5019683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40E9B-7F5C-3744-8F7B-5A5C203A0A9F}"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20590363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F0F8F-2AB4-7346-87D0-F5A93C24369D}"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85B83D1A-F422-A945-955F-4696A2F1EFC7}" type="slidenum">
              <a:rPr lang="en-US" smtClean="0"/>
              <a:t>‹#›</a:t>
            </a:fld>
            <a:endParaRPr lang="en-US"/>
          </a:p>
        </p:txBody>
      </p:sp>
    </p:spTree>
    <p:extLst>
      <p:ext uri="{BB962C8B-B14F-4D97-AF65-F5344CB8AC3E}">
        <p14:creationId xmlns:p14="http://schemas.microsoft.com/office/powerpoint/2010/main" val="16718416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DF4A40-4544-D448-BAB1-87E284D23ED9}"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9690382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63CDB-C649-7B4B-A995-B6675CBE80F0}"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1101073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2F223D-5044-AB48-BC9B-31ABA9E28535}"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15915340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6CD2BC-4AFE-694E-BC76-04D2EF312C76}"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20045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4F5495-9F8D-834C-AA69-3260496FBE8F}"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2879607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64DE4-BD4E-084B-B98E-5623B7A1FC93}" type="datetime1">
              <a:rPr lang="en-GB" smtClean="0"/>
              <a:t>20/10/2017</a:t>
            </a:fld>
            <a:endParaRPr lang="en-US"/>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3518010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9628D-335A-3D4A-A548-778E244295BF}"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698355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E756E-7508-9F4E-A27F-9CBF23615415}" type="datetime1">
              <a:rPr lang="en-GB" smtClean="0"/>
              <a:t>20/10/2017</a:t>
            </a:fld>
            <a:endParaRPr lang="en-US"/>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12611441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C4EFA-424D-3D49-8FFF-00243543F6A8}"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3865197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537F8-B5A9-1949-A918-95546D176B8F}"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989186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C1654-8963-F541-A8F8-487BB76EC67D}"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3737775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E253D-EF65-E242-9F6E-E8065FD9FB9B}" type="datetime1">
              <a:rPr lang="en-GB" smtClean="0"/>
              <a:t>20/10/2017</a:t>
            </a:fld>
            <a:endParaRPr lang="en-US"/>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E23759D6-5C2F-1A4A-A717-A2723E371CD8}" type="slidenum">
              <a:rPr lang="en-US" smtClean="0"/>
              <a:t>‹#›</a:t>
            </a:fld>
            <a:endParaRPr lang="en-US"/>
          </a:p>
        </p:txBody>
      </p:sp>
    </p:spTree>
    <p:extLst>
      <p:ext uri="{BB962C8B-B14F-4D97-AF65-F5344CB8AC3E}">
        <p14:creationId xmlns:p14="http://schemas.microsoft.com/office/powerpoint/2010/main" val="689212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8FFB8-A70E-2547-B908-E39BCE68493F}" type="datetime1">
              <a:rPr lang="en-GB" smtClean="0"/>
              <a:t>20/10/2017</a:t>
            </a:fld>
            <a:endParaRPr lang="en-US" dirty="0"/>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6399" y="67245"/>
            <a:ext cx="1774924" cy="958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828BE-0A0B-2645-85C7-293837F9E54D}" type="datetime1">
              <a:rPr lang="en-GB" smtClean="0"/>
              <a:t>20/10/2017</a:t>
            </a:fld>
            <a:endParaRPr lang="mr-IN" dirty="0"/>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uk-UA" smtClean="0"/>
              <a:t>‹#›</a:t>
            </a:fld>
            <a:endParaRPr lang="uk-UA"/>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25543" y="76200"/>
            <a:ext cx="2579915" cy="10969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D7F09-88FB-6646-8A40-15AA18DCDDC3}" type="datetime1">
              <a:rPr lang="en-GB" smtClean="0"/>
              <a:t>20/10/2017</a:t>
            </a:fld>
            <a:endParaRPr lang="mr-IN"/>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E1246-F373-064C-A3AD-F8A9D9B2027D}" type="datetime1">
              <a:rPr lang="en-GB" smtClean="0"/>
              <a:t>20/10/2017</a:t>
            </a:fld>
            <a:endParaRPr lang="en-US"/>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1476357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79540E-7B40-4C4B-8BDC-F1D6E92CDF06}" type="datetime1">
              <a:rPr lang="en-GB" smtClean="0"/>
              <a:t>20/10/2017</a:t>
            </a:fld>
            <a:endParaRPr lang="mr-IN"/>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60801A-18B8-7C4C-A481-9536DA881BAB}" type="datetime1">
              <a:rPr lang="en-GB" smtClean="0"/>
              <a:t>20/10/2017</a:t>
            </a:fld>
            <a:endParaRPr lang="mr-IN"/>
          </a:p>
        </p:txBody>
      </p:sp>
      <p:sp>
        <p:nvSpPr>
          <p:cNvPr id="8" name="Footer Placeholder 7"/>
          <p:cNvSpPr>
            <a:spLocks noGrp="1"/>
          </p:cNvSpPr>
          <p:nvPr>
            <p:ph type="ftr" sz="quarter" idx="11"/>
          </p:nvPr>
        </p:nvSpPr>
        <p:spPr/>
        <p:txBody>
          <a:bodyPr/>
          <a:lstStyle/>
          <a:p>
            <a:r>
              <a:rPr lang="en-US" smtClean="0"/>
              <a:t>Information Security Audit Control Consultancy (ISACC)©</a:t>
            </a:r>
            <a:endParaRPr lang="en-US"/>
          </a:p>
        </p:txBody>
      </p:sp>
      <p:sp>
        <p:nvSpPr>
          <p:cNvPr id="9" name="Slide Number Placeholder 8"/>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C9166-681E-FE46-9D91-14E6E84C6B65}" type="datetime1">
              <a:rPr lang="en-GB" smtClean="0"/>
              <a:t>20/10/2017</a:t>
            </a:fld>
            <a:endParaRPr lang="mr-IN"/>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EA03C-DDAC-334A-AD0F-1E2ACF645E79}" type="datetime1">
              <a:rPr lang="en-GB" smtClean="0"/>
              <a:t>20/10/2017</a:t>
            </a:fld>
            <a:endParaRPr lang="mr-IN"/>
          </a:p>
        </p:txBody>
      </p:sp>
      <p:sp>
        <p:nvSpPr>
          <p:cNvPr id="3" name="Footer Placeholder 2"/>
          <p:cNvSpPr>
            <a:spLocks noGrp="1"/>
          </p:cNvSpPr>
          <p:nvPr>
            <p:ph type="ftr" sz="quarter" idx="11"/>
          </p:nvPr>
        </p:nvSpPr>
        <p:spPr/>
        <p:txBody>
          <a:bodyPr/>
          <a:lstStyle/>
          <a:p>
            <a:r>
              <a:rPr lang="en-US" smtClean="0"/>
              <a:t>Information Security Audit Control Consultancy (ISACC)©</a:t>
            </a:r>
            <a:endParaRPr lang="en-US"/>
          </a:p>
        </p:txBody>
      </p:sp>
      <p:sp>
        <p:nvSpPr>
          <p:cNvPr id="4" name="Slide Number Placeholder 3"/>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21BB82-D5D8-C949-A11C-7BBC496B7784}" type="datetime1">
              <a:rPr lang="en-GB" smtClean="0"/>
              <a:t>20/10/2017</a:t>
            </a:fld>
            <a:endParaRPr lang="mr-IN"/>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0F912-341A-C643-BF90-5DDFCFC90939}" type="datetime1">
              <a:rPr lang="en-GB" smtClean="0"/>
              <a:t>20/10/2017</a:t>
            </a:fld>
            <a:endParaRPr lang="mr-IN"/>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CAAB4-359B-3E4F-86A6-60AAD2958050}" type="datetime1">
              <a:rPr lang="en-GB" smtClean="0"/>
              <a:t>20/10/2017</a:t>
            </a:fld>
            <a:endParaRPr lang="mr-IN"/>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41878-BD53-1046-9092-5823131FE136}" type="datetime1">
              <a:rPr lang="en-GB" smtClean="0"/>
              <a:t>20/10/2017</a:t>
            </a:fld>
            <a:endParaRPr lang="mr-IN"/>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a:p>
        </p:txBody>
      </p:sp>
      <p:sp>
        <p:nvSpPr>
          <p:cNvPr id="6" name="Slide Number Placeholder 5"/>
          <p:cNvSpPr>
            <a:spLocks noGrp="1"/>
          </p:cNvSpPr>
          <p:nvPr>
            <p:ph type="sldNum" sz="quarter" idx="12"/>
          </p:nvPr>
        </p:nvSpPr>
        <p:spPr/>
        <p:txBody>
          <a:bodyPr/>
          <a:lstStyle/>
          <a:p>
            <a:fld id="{0FF54DE5-C571-48E8-A5BC-B369434E2F44}" type="slidenum">
              <a:rPr lang="uk-UA" smtClean="0"/>
              <a:t>‹#›</a:t>
            </a:fld>
            <a:endParaRPr lang="uk-U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solidFill>
                  <a:schemeClr val="tx2"/>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dirty="0"/>
          </a:p>
        </p:txBody>
      </p:sp>
      <p:sp>
        <p:nvSpPr>
          <p:cNvPr id="8" name="Rectangle 7"/>
          <p:cNvSpPr/>
          <p:nvPr/>
        </p:nvSpPr>
        <p:spPr>
          <a:xfrm>
            <a:off x="0" y="-34396"/>
            <a:ext cx="12192000" cy="1370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38698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Date Placeholder 4"/>
          <p:cNvSpPr>
            <a:spLocks noGrp="1"/>
          </p:cNvSpPr>
          <p:nvPr>
            <p:ph type="dt" sz="half" idx="14"/>
          </p:nvPr>
        </p:nvSpPr>
        <p:spPr/>
        <p:txBody>
          <a:bodyPr/>
          <a:lstStyle>
            <a:lvl1pPr>
              <a:defRPr b="1">
                <a:solidFill>
                  <a:schemeClr val="tx2"/>
                </a:solidFill>
              </a:defRPr>
            </a:lvl1pPr>
          </a:lstStyle>
          <a:p>
            <a:fld id="{57555867-B50B-0B41-9E8A-007462CA5D62}" type="datetime1">
              <a:rPr lang="en-GB" smtClean="0"/>
              <a:t>20/10/2017</a:t>
            </a:fld>
            <a:endParaRPr lang="en-US" dirty="0"/>
          </a:p>
        </p:txBody>
      </p:sp>
      <p:sp>
        <p:nvSpPr>
          <p:cNvPr id="6" name="Footer Placeholder 5"/>
          <p:cNvSpPr>
            <a:spLocks noGrp="1"/>
          </p:cNvSpPr>
          <p:nvPr>
            <p:ph type="ftr" sz="quarter" idx="15"/>
          </p:nvPr>
        </p:nvSpPr>
        <p:spPr/>
        <p:txBody>
          <a:bodyPr/>
          <a:lstStyle>
            <a:lvl1pPr>
              <a:defRPr b="1">
                <a:solidFill>
                  <a:schemeClr val="tx2"/>
                </a:solidFill>
              </a:defRPr>
            </a:lvl1pPr>
          </a:lstStyle>
          <a:p>
            <a:r>
              <a:rPr lang="en-US" smtClean="0"/>
              <a:t>Information Security Audit Control Consultancy (ISACC)©</a:t>
            </a:r>
            <a:endParaRPr lang="en-US" dirty="0"/>
          </a:p>
        </p:txBody>
      </p:sp>
      <p:sp>
        <p:nvSpPr>
          <p:cNvPr id="9" name="Slide Number Placeholder 8"/>
          <p:cNvSpPr>
            <a:spLocks noGrp="1"/>
          </p:cNvSpPr>
          <p:nvPr>
            <p:ph type="sldNum" sz="quarter" idx="16"/>
          </p:nvPr>
        </p:nvSpPr>
        <p:spPr/>
        <p:txBody>
          <a:bodyPr/>
          <a:lstStyle/>
          <a:p>
            <a:fld id="{0FF54DE5-C571-48E8-A5BC-B369434E2F44}" type="slidenum">
              <a:rPr lang="en-US" smtClean="0"/>
              <a:pPr/>
              <a:t>‹#›</a:t>
            </a:fld>
            <a:endParaRPr lang="en-US"/>
          </a:p>
        </p:txBody>
      </p:sp>
      <p:sp>
        <p:nvSpPr>
          <p:cNvPr id="12" name="TextBox 11"/>
          <p:cNvSpPr txBox="1"/>
          <p:nvPr userDrawn="1"/>
        </p:nvSpPr>
        <p:spPr>
          <a:xfrm>
            <a:off x="3447535" y="280523"/>
            <a:ext cx="7241060" cy="369332"/>
          </a:xfrm>
          <a:prstGeom prst="rect">
            <a:avLst/>
          </a:prstGeom>
          <a:noFill/>
        </p:spPr>
        <p:txBody>
          <a:bodyPr wrap="square" rtlCol="0">
            <a:spAutoFit/>
          </a:bodyPr>
          <a:lstStyle/>
          <a:p>
            <a:r>
              <a:rPr lang="en-US" b="1" dirty="0" smtClean="0">
                <a:solidFill>
                  <a:schemeClr val="tx1"/>
                </a:solidFill>
              </a:rPr>
              <a:t>Information Security Audit Control Consultancy (ISACC)</a:t>
            </a:r>
            <a:endParaRPr lang="en-US" b="1" dirty="0">
              <a:solidFill>
                <a:schemeClr val="tx1"/>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671" y="20462"/>
            <a:ext cx="2581729" cy="1188357"/>
          </a:xfrm>
          <a:prstGeom prst="rect">
            <a:avLst/>
          </a:prstGeom>
        </p:spPr>
      </p:pic>
    </p:spTree>
    <p:extLst>
      <p:ext uri="{BB962C8B-B14F-4D97-AF65-F5344CB8AC3E}">
        <p14:creationId xmlns:p14="http://schemas.microsoft.com/office/powerpoint/2010/main" val="948782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F83A0F-97B9-3C49-8E7B-ED4CB5DED682}" type="datetime1">
              <a:rPr lang="en-GB" smtClean="0"/>
              <a:t>20/10/2017</a:t>
            </a:fld>
            <a:endParaRPr lang="en-US"/>
          </a:p>
        </p:txBody>
      </p:sp>
      <p:sp>
        <p:nvSpPr>
          <p:cNvPr id="4" name="Footer Placeholder 3"/>
          <p:cNvSpPr>
            <a:spLocks noGrp="1"/>
          </p:cNvSpPr>
          <p:nvPr>
            <p:ph type="ftr" sz="quarter" idx="11"/>
          </p:nvPr>
        </p:nvSpPr>
        <p:spPr/>
        <p:txBody>
          <a:bodyPr/>
          <a:lstStyle/>
          <a:p>
            <a:r>
              <a:rPr lang="en-US" smtClean="0"/>
              <a:t>Information Security Audit Control Consultancy (ISACC)©</a:t>
            </a:r>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36197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94DAC-7C3A-7E42-8F77-AFCE451F6DCC}"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111689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C7B32-5D2D-084F-8D32-5181053C076D}" type="datetime1">
              <a:rPr lang="en-GB" smtClean="0"/>
              <a:t>20/10/2017</a:t>
            </a:fld>
            <a:endParaRPr lang="en-US"/>
          </a:p>
        </p:txBody>
      </p:sp>
      <p:sp>
        <p:nvSpPr>
          <p:cNvPr id="6" name="Footer Placeholder 5"/>
          <p:cNvSpPr>
            <a:spLocks noGrp="1"/>
          </p:cNvSpPr>
          <p:nvPr>
            <p:ph type="ftr" sz="quarter" idx="11"/>
          </p:nvPr>
        </p:nvSpPr>
        <p:spPr/>
        <p:txBody>
          <a:bodyPr/>
          <a:lstStyle/>
          <a:p>
            <a:r>
              <a:rPr lang="en-US" smtClean="0"/>
              <a:t>Information Security Audit Control Consultancy (ISACC)©</a:t>
            </a:r>
            <a:endParaRPr lang="en-US"/>
          </a:p>
        </p:txBody>
      </p:sp>
      <p:sp>
        <p:nvSpPr>
          <p:cNvPr id="7" name="Slide Number Placeholder 6"/>
          <p:cNvSpPr>
            <a:spLocks noGrp="1"/>
          </p:cNvSpPr>
          <p:nvPr>
            <p:ph type="sldNum" sz="quarter" idx="12"/>
          </p:nvPr>
        </p:nvSpPr>
        <p:spPr/>
        <p:txBody>
          <a:bodyPr/>
          <a:lstStyle/>
          <a:p>
            <a:fld id="{296EDD73-7847-9947-AE38-B6B2B6C4FF75}" type="slidenum">
              <a:rPr lang="en-US" smtClean="0"/>
              <a:t>‹#›</a:t>
            </a:fld>
            <a:endParaRPr lang="en-US"/>
          </a:p>
        </p:txBody>
      </p:sp>
    </p:spTree>
    <p:extLst>
      <p:ext uri="{BB962C8B-B14F-4D97-AF65-F5344CB8AC3E}">
        <p14:creationId xmlns:p14="http://schemas.microsoft.com/office/powerpoint/2010/main" val="5649849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slideLayout" Target="../slideLayouts/slideLayout78.xml"/><Relationship Id="rId13" Type="http://schemas.openxmlformats.org/officeDocument/2006/relationships/slideLayout" Target="../slideLayouts/slideLayout79.xml"/><Relationship Id="rId14"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33DCD-3D91-3346-8D01-032ADC5917A5}"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EDD73-7847-9947-AE38-B6B2B6C4FF75}" type="slidenum">
              <a:rPr lang="en-US" smtClean="0"/>
              <a:t>‹#›</a:t>
            </a:fld>
            <a:endParaRPr lang="en-US"/>
          </a:p>
        </p:txBody>
      </p:sp>
    </p:spTree>
    <p:extLst>
      <p:ext uri="{BB962C8B-B14F-4D97-AF65-F5344CB8AC3E}">
        <p14:creationId xmlns:p14="http://schemas.microsoft.com/office/powerpoint/2010/main" val="102309481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5DF8E-A17D-2345-BAA9-DAF13198395E}"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2A1C4-6B2C-5247-8D1B-E1B147FC8B3F}" type="slidenum">
              <a:rPr lang="en-US" smtClean="0"/>
              <a:t>‹#›</a:t>
            </a:fld>
            <a:endParaRPr lang="en-US"/>
          </a:p>
        </p:txBody>
      </p:sp>
    </p:spTree>
    <p:extLst>
      <p:ext uri="{BB962C8B-B14F-4D97-AF65-F5344CB8AC3E}">
        <p14:creationId xmlns:p14="http://schemas.microsoft.com/office/powerpoint/2010/main" val="31378586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08E99-4388-2541-86C4-11F9BAD62AEE}"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6A06C-3CCB-0E49-8CB1-FD962A90E0F7}" type="slidenum">
              <a:rPr lang="en-US" smtClean="0"/>
              <a:t>‹#›</a:t>
            </a:fld>
            <a:endParaRPr lang="en-US"/>
          </a:p>
        </p:txBody>
      </p:sp>
    </p:spTree>
    <p:extLst>
      <p:ext uri="{BB962C8B-B14F-4D97-AF65-F5344CB8AC3E}">
        <p14:creationId xmlns:p14="http://schemas.microsoft.com/office/powerpoint/2010/main" val="30906174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67AF1-86EE-3B47-871C-D76D1DD70407}"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D82B1-5ED8-0D43-8699-D81DDAE83D61}" type="slidenum">
              <a:rPr lang="en-US" smtClean="0"/>
              <a:t>‹#›</a:t>
            </a:fld>
            <a:endParaRPr lang="en-US"/>
          </a:p>
        </p:txBody>
      </p:sp>
    </p:spTree>
    <p:extLst>
      <p:ext uri="{BB962C8B-B14F-4D97-AF65-F5344CB8AC3E}">
        <p14:creationId xmlns:p14="http://schemas.microsoft.com/office/powerpoint/2010/main" val="5354384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7CE88-77E2-0349-9D1B-CF24D4DC5C19}"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83D1A-F422-A945-955F-4696A2F1EFC7}" type="slidenum">
              <a:rPr lang="en-US" smtClean="0"/>
              <a:t>‹#›</a:t>
            </a:fld>
            <a:endParaRPr lang="en-US"/>
          </a:p>
        </p:txBody>
      </p:sp>
    </p:spTree>
    <p:extLst>
      <p:ext uri="{BB962C8B-B14F-4D97-AF65-F5344CB8AC3E}">
        <p14:creationId xmlns:p14="http://schemas.microsoft.com/office/powerpoint/2010/main" val="15520566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94AAF-1AEE-0847-829D-EF7751442CE3}"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759D6-5C2F-1A4A-A717-A2723E371CD8}" type="slidenum">
              <a:rPr lang="en-US" smtClean="0"/>
              <a:t>‹#›</a:t>
            </a:fld>
            <a:endParaRPr lang="en-US"/>
          </a:p>
        </p:txBody>
      </p:sp>
    </p:spTree>
    <p:extLst>
      <p:ext uri="{BB962C8B-B14F-4D97-AF65-F5344CB8AC3E}">
        <p14:creationId xmlns:p14="http://schemas.microsoft.com/office/powerpoint/2010/main" val="9664061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210C5-BC94-0144-AF1A-77241BDAD866}" type="datetime1">
              <a:rPr lang="en-GB" smtClean="0"/>
              <a:t>20/10/2017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Information Security Audit Control Consultancy (ISACC)©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EDD73-7847-9947-AE38-B6B2B6C4FF75}" type="slidenum">
              <a:rPr lang="en-US" smtClean="0"/>
              <a:t>‹#›</a:t>
            </a:fld>
            <a:endParaRPr lang="en-US"/>
          </a:p>
        </p:txBody>
      </p:sp>
    </p:spTree>
    <p:extLst>
      <p:ext uri="{BB962C8B-B14F-4D97-AF65-F5344CB8AC3E}">
        <p14:creationId xmlns:p14="http://schemas.microsoft.com/office/powerpoint/2010/main" val="133988589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69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hyperlink" Target="https://www.isacc.consulting/" TargetMode="External"/><Relationship Id="rId13" Type="http://schemas.openxmlformats.org/officeDocument/2006/relationships/image" Target="../media/image12.png"/><Relationship Id="rId1" Type="http://schemas.openxmlformats.org/officeDocument/2006/relationships/slideLayout" Target="../slideLayouts/slideLayout68.xml"/><Relationship Id="rId2" Type="http://schemas.openxmlformats.org/officeDocument/2006/relationships/hyperlink" Target="mailto:info@isacc.consulting" TargetMode="External"/><Relationship Id="rId3" Type="http://schemas.openxmlformats.org/officeDocument/2006/relationships/hyperlink" Target="http://www.isacc.consulting/" TargetMode="External"/><Relationship Id="rId4" Type="http://schemas.openxmlformats.org/officeDocument/2006/relationships/image" Target="../media/image7.tiff"/><Relationship Id="rId5" Type="http://schemas.openxmlformats.org/officeDocument/2006/relationships/image" Target="../media/image8.png"/><Relationship Id="rId6" Type="http://schemas.openxmlformats.org/officeDocument/2006/relationships/hyperlink" Target="https://twitter.com/SecurityVPeople" TargetMode="External"/><Relationship Id="rId7" Type="http://schemas.openxmlformats.org/officeDocument/2006/relationships/image" Target="../media/image9.png"/><Relationship Id="rId8" Type="http://schemas.openxmlformats.org/officeDocument/2006/relationships/hyperlink" Target="https://www.facebook.com/isaccconsulting/" TargetMode="External"/><Relationship Id="rId9" Type="http://schemas.openxmlformats.org/officeDocument/2006/relationships/image" Target="../media/image10.jpg"/><Relationship Id="rId10" Type="http://schemas.openxmlformats.org/officeDocument/2006/relationships/hyperlink" Target="https://www.linkedin.com/in/reza-alav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xml"/><Relationship Id="rId3" Type="http://schemas.openxmlformats.org/officeDocument/2006/relationships/image" Target="../media/image5.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231494" y="2019719"/>
            <a:ext cx="11783028" cy="2945820"/>
          </a:xfrm>
        </p:spPr>
        <p:txBody>
          <a:bodyPr anchor="ctr">
            <a:normAutofit/>
          </a:bodyPr>
          <a:lstStyle/>
          <a:p>
            <a:pPr algn="ctr"/>
            <a:r>
              <a:rPr lang="en-GB" altLang="en-US" sz="6600" b="1" dirty="0">
                <a:solidFill>
                  <a:schemeClr val="bg1"/>
                </a:solidFill>
                <a:latin typeface="Garamond" charset="0"/>
                <a:ea typeface="Garamond" charset="0"/>
                <a:cs typeface="Garamond" charset="0"/>
              </a:rPr>
              <a:t>GDPR </a:t>
            </a:r>
            <a:r>
              <a:rPr lang="en-GB" altLang="en-US" sz="6600" b="1" dirty="0" smtClean="0">
                <a:solidFill>
                  <a:schemeClr val="bg1"/>
                </a:solidFill>
                <a:latin typeface="Garamond" charset="0"/>
                <a:ea typeface="Garamond" charset="0"/>
                <a:cs typeface="Garamond" charset="0"/>
              </a:rPr>
              <a:t>S</a:t>
            </a:r>
            <a:r>
              <a:rPr lang="en-GB" altLang="en-US" sz="6600" b="1" cap="none" dirty="0" smtClean="0">
                <a:solidFill>
                  <a:schemeClr val="bg1"/>
                </a:solidFill>
                <a:latin typeface="Garamond" charset="0"/>
                <a:ea typeface="Garamond" charset="0"/>
                <a:cs typeface="Garamond" charset="0"/>
              </a:rPr>
              <a:t>ecurity</a:t>
            </a:r>
            <a:r>
              <a:rPr lang="en-GB" altLang="en-US" sz="6600" b="1" dirty="0" smtClean="0">
                <a:solidFill>
                  <a:schemeClr val="bg1"/>
                </a:solidFill>
                <a:latin typeface="Garamond" charset="0"/>
                <a:ea typeface="Garamond" charset="0"/>
                <a:cs typeface="Garamond" charset="0"/>
              </a:rPr>
              <a:t>: H</a:t>
            </a:r>
            <a:r>
              <a:rPr lang="en-GB" altLang="en-US" sz="6600" b="1" cap="none" dirty="0" smtClean="0">
                <a:solidFill>
                  <a:schemeClr val="bg1"/>
                </a:solidFill>
                <a:latin typeface="Garamond" charset="0"/>
                <a:ea typeface="Garamond" charset="0"/>
                <a:cs typeface="Garamond" charset="0"/>
              </a:rPr>
              <a:t>ow to do </a:t>
            </a:r>
            <a:r>
              <a:rPr lang="en-GB" altLang="en-US" sz="6600" b="1" dirty="0" smtClean="0">
                <a:solidFill>
                  <a:schemeClr val="bg1"/>
                </a:solidFill>
                <a:latin typeface="Garamond" charset="0"/>
                <a:ea typeface="Garamond" charset="0"/>
                <a:cs typeface="Garamond" charset="0"/>
              </a:rPr>
              <a:t>IT?</a:t>
            </a:r>
            <a:br>
              <a:rPr lang="en-GB" altLang="en-US" sz="6600" b="1" dirty="0" smtClean="0">
                <a:solidFill>
                  <a:schemeClr val="bg1"/>
                </a:solidFill>
                <a:latin typeface="Garamond" charset="0"/>
                <a:ea typeface="Garamond" charset="0"/>
                <a:cs typeface="Garamond" charset="0"/>
              </a:rPr>
            </a:br>
            <a:r>
              <a:rPr lang="en-GB" altLang="en-US" sz="6600" b="1" dirty="0" smtClean="0">
                <a:solidFill>
                  <a:schemeClr val="bg1"/>
                </a:solidFill>
                <a:latin typeface="Garamond" charset="0"/>
                <a:ea typeface="Garamond" charset="0"/>
                <a:cs typeface="Garamond" charset="0"/>
              </a:rPr>
              <a:t/>
            </a:r>
            <a:br>
              <a:rPr lang="en-GB" altLang="en-US" sz="6600" b="1" dirty="0" smtClean="0">
                <a:solidFill>
                  <a:schemeClr val="bg1"/>
                </a:solidFill>
                <a:latin typeface="Garamond" charset="0"/>
                <a:ea typeface="Garamond" charset="0"/>
                <a:cs typeface="Garamond" charset="0"/>
              </a:rPr>
            </a:br>
            <a:r>
              <a:rPr lang="en-GB" altLang="en-US" sz="1200" b="1" dirty="0" smtClean="0">
                <a:solidFill>
                  <a:schemeClr val="bg1"/>
                </a:solidFill>
                <a:latin typeface="Garamond" charset="0"/>
                <a:ea typeface="Garamond" charset="0"/>
                <a:cs typeface="Garamond" charset="0"/>
              </a:rPr>
              <a:t/>
            </a:r>
            <a:br>
              <a:rPr lang="en-GB" altLang="en-US" sz="1200" b="1" dirty="0" smtClean="0">
                <a:solidFill>
                  <a:schemeClr val="bg1"/>
                </a:solidFill>
                <a:latin typeface="Garamond" charset="0"/>
                <a:ea typeface="Garamond" charset="0"/>
                <a:cs typeface="Garamond" charset="0"/>
              </a:rPr>
            </a:br>
            <a:r>
              <a:rPr lang="en-GB" altLang="en-US" sz="3600" b="1" dirty="0" smtClean="0">
                <a:solidFill>
                  <a:schemeClr val="bg1"/>
                </a:solidFill>
                <a:latin typeface="Garamond" charset="0"/>
                <a:ea typeface="Garamond" charset="0"/>
                <a:cs typeface="Garamond" charset="0"/>
              </a:rPr>
              <a:t>IT reediness for competitive advantage </a:t>
            </a:r>
            <a:endParaRPr lang="en-US" sz="3600" b="1" dirty="0">
              <a:solidFill>
                <a:schemeClr val="bg1"/>
              </a:solidFill>
              <a:latin typeface="Garamond" charset="0"/>
              <a:ea typeface="Garamond" charset="0"/>
              <a:cs typeface="Garamond" charset="0"/>
            </a:endParaRPr>
          </a:p>
        </p:txBody>
      </p:sp>
      <p:sp>
        <p:nvSpPr>
          <p:cNvPr id="7" name="Subtitle 6"/>
          <p:cNvSpPr>
            <a:spLocks noGrp="1"/>
          </p:cNvSpPr>
          <p:nvPr>
            <p:ph type="subTitle" idx="1"/>
          </p:nvPr>
        </p:nvSpPr>
        <p:spPr>
          <a:xfrm>
            <a:off x="9260326" y="6007261"/>
            <a:ext cx="1443748" cy="714214"/>
          </a:xfrm>
        </p:spPr>
        <p:txBody>
          <a:bodyPr>
            <a:normAutofit lnSpcReduction="10000"/>
          </a:bodyPr>
          <a:lstStyle/>
          <a:p>
            <a:pPr algn="r"/>
            <a:endParaRPr lang="en-US" sz="1200" dirty="0" smtClean="0"/>
          </a:p>
          <a:p>
            <a:pPr algn="r"/>
            <a:endParaRPr lang="en-US" sz="1200" dirty="0"/>
          </a:p>
          <a:p>
            <a:pPr algn="r"/>
            <a:endParaRPr lang="en-US" sz="1200" dirty="0" smtClean="0"/>
          </a:p>
          <a:p>
            <a:pPr algn="r"/>
            <a:r>
              <a:rPr lang="en-US" sz="1200" dirty="0" smtClean="0"/>
              <a:t>Reza Alavi</a:t>
            </a:r>
            <a:endParaRPr lang="en-US" sz="1200" dirty="0"/>
          </a:p>
        </p:txBody>
      </p:sp>
      <p:sp>
        <p:nvSpPr>
          <p:cNvPr id="2" name="Date Placeholder 1"/>
          <p:cNvSpPr>
            <a:spLocks noGrp="1"/>
          </p:cNvSpPr>
          <p:nvPr>
            <p:ph type="dt" sz="half" idx="14"/>
          </p:nvPr>
        </p:nvSpPr>
        <p:spPr/>
        <p:txBody>
          <a:bodyPr/>
          <a:lstStyle/>
          <a:p>
            <a:fld id="{89870206-B31B-8B44-B501-9AF31981F856}" type="datetime1">
              <a:rPr lang="en-GB" smtClean="0">
                <a:solidFill>
                  <a:schemeClr val="tx1"/>
                </a:solidFill>
              </a:rPr>
              <a:t>20/10/2017</a:t>
            </a:fld>
            <a:endParaRPr lang="en-US" dirty="0">
              <a:solidFill>
                <a:schemeClr val="tx1"/>
              </a:solidFill>
            </a:endParaRPr>
          </a:p>
        </p:txBody>
      </p:sp>
      <p:sp>
        <p:nvSpPr>
          <p:cNvPr id="3" name="Footer Placeholder 2"/>
          <p:cNvSpPr>
            <a:spLocks noGrp="1"/>
          </p:cNvSpPr>
          <p:nvPr>
            <p:ph type="ftr" sz="quarter" idx="15"/>
          </p:nvPr>
        </p:nvSpPr>
        <p:spPr/>
        <p:txBody>
          <a:bodyPr/>
          <a:lstStyle/>
          <a:p>
            <a:r>
              <a:rPr lang="en-US" dirty="0" smtClean="0">
                <a:solidFill>
                  <a:schemeClr val="tx1"/>
                </a:solidFill>
              </a:rPr>
              <a:t>Information Security Audit Control Consultancy (ISACC)©</a:t>
            </a:r>
            <a:endParaRPr lang="en-US" dirty="0">
              <a:solidFill>
                <a:schemeClr val="tx1"/>
              </a:solidFill>
            </a:endParaRPr>
          </a:p>
        </p:txBody>
      </p:sp>
      <p:sp>
        <p:nvSpPr>
          <p:cNvPr id="5" name="Slide Number Placeholder 4"/>
          <p:cNvSpPr>
            <a:spLocks noGrp="1"/>
          </p:cNvSpPr>
          <p:nvPr>
            <p:ph type="sldNum" sz="quarter" idx="16"/>
          </p:nvPr>
        </p:nvSpPr>
        <p:spPr/>
        <p:txBody>
          <a:bodyPr/>
          <a:lstStyle/>
          <a:p>
            <a:fld id="{0FF54DE5-C571-48E8-A5BC-B369434E2F44}" type="slidenum">
              <a:rPr lang="en-US" smtClean="0"/>
              <a:pPr/>
              <a:t>1</a:t>
            </a:fld>
            <a:endParaRPr 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Roadmap (Cont.)</a:t>
            </a:r>
            <a:endParaRPr lang="en-US" dirty="0"/>
          </a:p>
        </p:txBody>
      </p:sp>
      <p:sp>
        <p:nvSpPr>
          <p:cNvPr id="3" name="Content Placeholder 2"/>
          <p:cNvSpPr>
            <a:spLocks noGrp="1"/>
          </p:cNvSpPr>
          <p:nvPr>
            <p:ph idx="1"/>
          </p:nvPr>
        </p:nvSpPr>
        <p:spPr/>
        <p:txBody>
          <a:bodyPr>
            <a:normAutofit fontScale="25000" lnSpcReduction="20000"/>
          </a:bodyPr>
          <a:lstStyle/>
          <a:p>
            <a:pPr>
              <a:defRPr/>
            </a:pPr>
            <a:r>
              <a:rPr lang="en-GB" sz="16800" dirty="0">
                <a:solidFill>
                  <a:schemeClr val="tx1">
                    <a:lumMod val="95000"/>
                    <a:lumOff val="5000"/>
                  </a:schemeClr>
                </a:solidFill>
                <a:latin typeface="Garamond" charset="0"/>
                <a:ea typeface="Garamond" charset="0"/>
                <a:cs typeface="Garamond" charset="0"/>
              </a:rPr>
              <a:t>Resilience is related to business continuity and DR </a:t>
            </a:r>
          </a:p>
          <a:p>
            <a:pPr marL="0" indent="0">
              <a:buFont typeface="Arial" charset="0"/>
              <a:buNone/>
              <a:defRPr/>
            </a:pPr>
            <a:endParaRPr lang="en-GB" sz="12900" dirty="0">
              <a:solidFill>
                <a:schemeClr val="tx1">
                  <a:lumMod val="95000"/>
                  <a:lumOff val="5000"/>
                </a:schemeClr>
              </a:solidFill>
              <a:latin typeface="Garamond" charset="0"/>
              <a:ea typeface="Garamond" charset="0"/>
              <a:cs typeface="Garamond" charset="0"/>
            </a:endParaRPr>
          </a:p>
          <a:p>
            <a:pPr>
              <a:defRPr/>
            </a:pPr>
            <a:r>
              <a:rPr lang="en-GB" sz="16800" dirty="0">
                <a:solidFill>
                  <a:schemeClr val="tx1">
                    <a:lumMod val="95000"/>
                    <a:lumOff val="5000"/>
                  </a:schemeClr>
                </a:solidFill>
                <a:latin typeface="Garamond" charset="0"/>
                <a:ea typeface="Garamond" charset="0"/>
                <a:cs typeface="Garamond" charset="0"/>
              </a:rPr>
              <a:t>Adequate incident management</a:t>
            </a:r>
          </a:p>
          <a:p>
            <a:pPr marL="0" indent="0">
              <a:buFont typeface="Arial" charset="0"/>
              <a:buNone/>
              <a:defRPr/>
            </a:pPr>
            <a:endParaRPr lang="en-GB" sz="12900" dirty="0">
              <a:solidFill>
                <a:schemeClr val="tx1">
                  <a:lumMod val="95000"/>
                  <a:lumOff val="5000"/>
                </a:schemeClr>
              </a:solidFill>
              <a:latin typeface="Garamond" charset="0"/>
              <a:ea typeface="Garamond" charset="0"/>
              <a:cs typeface="Garamond" charset="0"/>
            </a:endParaRPr>
          </a:p>
          <a:p>
            <a:pPr>
              <a:defRPr/>
            </a:pPr>
            <a:r>
              <a:rPr lang="en-GB" sz="16800" dirty="0">
                <a:solidFill>
                  <a:schemeClr val="tx1">
                    <a:lumMod val="95000"/>
                    <a:lumOff val="5000"/>
                  </a:schemeClr>
                </a:solidFill>
                <a:latin typeface="Garamond" charset="0"/>
                <a:ea typeface="Garamond" charset="0"/>
                <a:cs typeface="Garamond" charset="0"/>
              </a:rPr>
              <a:t>GDPR requires Authenticity and Corrective Action </a:t>
            </a:r>
            <a:r>
              <a:rPr lang="en-GB" sz="16800" dirty="0" smtClean="0">
                <a:solidFill>
                  <a:schemeClr val="tx1">
                    <a:lumMod val="95000"/>
                    <a:lumOff val="5000"/>
                  </a:schemeClr>
                </a:solidFill>
                <a:latin typeface="Garamond" charset="0"/>
                <a:ea typeface="Garamond" charset="0"/>
                <a:cs typeface="Garamond" charset="0"/>
              </a:rPr>
              <a:t>Management</a:t>
            </a:r>
          </a:p>
          <a:p>
            <a:pPr marL="0" indent="0">
              <a:buNone/>
              <a:defRPr/>
            </a:pPr>
            <a:endParaRPr lang="en-GB" sz="5100" dirty="0" smtClean="0">
              <a:solidFill>
                <a:schemeClr val="tx1">
                  <a:lumMod val="95000"/>
                  <a:lumOff val="5000"/>
                </a:schemeClr>
              </a:solidFill>
              <a:latin typeface="Garamond" charset="0"/>
              <a:ea typeface="Garamond" charset="0"/>
              <a:cs typeface="Garamond" charset="0"/>
            </a:endParaRPr>
          </a:p>
          <a:p>
            <a:pPr>
              <a:defRPr/>
            </a:pPr>
            <a:endParaRPr lang="en-GB" sz="3600" dirty="0">
              <a:solidFill>
                <a:schemeClr val="tx1">
                  <a:lumMod val="95000"/>
                  <a:lumOff val="5000"/>
                </a:schemeClr>
              </a:solidFill>
              <a:latin typeface="Garamond" charset="0"/>
              <a:ea typeface="Garamond" charset="0"/>
              <a:cs typeface="Garamond" charset="0"/>
            </a:endParaRPr>
          </a:p>
          <a:p>
            <a:pPr marL="0" indent="0">
              <a:buFont typeface="Arial" charset="0"/>
              <a:buNone/>
              <a:defRPr/>
            </a:pPr>
            <a:r>
              <a:rPr lang="en-GB" sz="3600" dirty="0">
                <a:solidFill>
                  <a:schemeClr val="tx1">
                    <a:lumMod val="95000"/>
                    <a:lumOff val="5000"/>
                  </a:schemeClr>
                </a:solidFill>
                <a:latin typeface="Garamond" charset="0"/>
                <a:ea typeface="Garamond" charset="0"/>
                <a:cs typeface="Garamond"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10</a:t>
            </a:fld>
            <a:endParaRPr lang="uk-UA" sz="800" dirty="0">
              <a:solidFill>
                <a:schemeClr val="tx1"/>
              </a:solidFill>
            </a:endParaRPr>
          </a:p>
        </p:txBody>
      </p:sp>
    </p:spTree>
    <p:extLst>
      <p:ext uri="{BB962C8B-B14F-4D97-AF65-F5344CB8AC3E}">
        <p14:creationId xmlns:p14="http://schemas.microsoft.com/office/powerpoint/2010/main" val="67518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Roadmap (Cont.)</a:t>
            </a:r>
            <a:endParaRPr lang="en-GB" dirty="0"/>
          </a:p>
        </p:txBody>
      </p:sp>
      <p:sp>
        <p:nvSpPr>
          <p:cNvPr id="3" name="Content Placeholder 2"/>
          <p:cNvSpPr>
            <a:spLocks noGrp="1"/>
          </p:cNvSpPr>
          <p:nvPr>
            <p:ph idx="1"/>
          </p:nvPr>
        </p:nvSpPr>
        <p:spPr>
          <a:xfrm>
            <a:off x="838200" y="1487156"/>
            <a:ext cx="10515600" cy="4689807"/>
          </a:xfrm>
        </p:spPr>
        <p:txBody>
          <a:bodyPr>
            <a:noAutofit/>
          </a:bodyPr>
          <a:lstStyle/>
          <a:p>
            <a:pPr>
              <a:defRPr/>
            </a:pPr>
            <a:r>
              <a:rPr lang="en-GB" sz="2400" b="1" dirty="0" smtClean="0">
                <a:solidFill>
                  <a:schemeClr val="tx1">
                    <a:lumMod val="95000"/>
                    <a:lumOff val="5000"/>
                  </a:schemeClr>
                </a:solidFill>
                <a:latin typeface="Garamond" charset="0"/>
                <a:ea typeface="Garamond" charset="0"/>
                <a:cs typeface="Garamond" charset="0"/>
              </a:rPr>
              <a:t>Minimisation: </a:t>
            </a:r>
            <a:r>
              <a:rPr lang="en-GB" sz="2400" dirty="0" smtClean="0">
                <a:solidFill>
                  <a:schemeClr val="tx1">
                    <a:lumMod val="95000"/>
                    <a:lumOff val="5000"/>
                  </a:schemeClr>
                </a:solidFill>
                <a:latin typeface="Garamond" charset="0"/>
                <a:ea typeface="Garamond" charset="0"/>
                <a:cs typeface="Garamond" charset="0"/>
              </a:rPr>
              <a:t>Least Privilege</a:t>
            </a:r>
          </a:p>
          <a:p>
            <a:pPr>
              <a:defRPr/>
            </a:pPr>
            <a:r>
              <a:rPr lang="en-GB" sz="2400" b="1" dirty="0" smtClean="0">
                <a:solidFill>
                  <a:schemeClr val="tx1">
                    <a:lumMod val="95000"/>
                    <a:lumOff val="5000"/>
                  </a:schemeClr>
                </a:solidFill>
                <a:latin typeface="Garamond" charset="0"/>
                <a:ea typeface="Garamond" charset="0"/>
                <a:cs typeface="Garamond" charset="0"/>
              </a:rPr>
              <a:t>Pseudonymisation: </a:t>
            </a:r>
            <a:r>
              <a:rPr lang="en-GB" sz="2400" dirty="0" smtClean="0">
                <a:solidFill>
                  <a:schemeClr val="tx1">
                    <a:lumMod val="95000"/>
                    <a:lumOff val="5000"/>
                  </a:schemeClr>
                </a:solidFill>
                <a:latin typeface="Garamond" charset="0"/>
                <a:ea typeface="Garamond" charset="0"/>
                <a:cs typeface="Garamond" charset="0"/>
              </a:rPr>
              <a:t>the </a:t>
            </a:r>
            <a:r>
              <a:rPr lang="en-GB" sz="2400" dirty="0">
                <a:solidFill>
                  <a:schemeClr val="tx1">
                    <a:lumMod val="95000"/>
                    <a:lumOff val="5000"/>
                  </a:schemeClr>
                </a:solidFill>
                <a:latin typeface="Garamond" charset="0"/>
                <a:ea typeface="Garamond" charset="0"/>
                <a:cs typeface="Garamond" charset="0"/>
              </a:rPr>
              <a:t>processing of personal data in </a:t>
            </a:r>
            <a:r>
              <a:rPr lang="en-GB" sz="2400" dirty="0" smtClean="0">
                <a:solidFill>
                  <a:schemeClr val="tx1">
                    <a:lumMod val="95000"/>
                    <a:lumOff val="5000"/>
                  </a:schemeClr>
                </a:solidFill>
                <a:latin typeface="Garamond" charset="0"/>
                <a:ea typeface="Garamond" charset="0"/>
                <a:cs typeface="Garamond" charset="0"/>
              </a:rPr>
              <a:t>a way that they can </a:t>
            </a:r>
            <a:r>
              <a:rPr lang="en-GB" sz="2400" dirty="0">
                <a:solidFill>
                  <a:schemeClr val="tx1">
                    <a:lumMod val="95000"/>
                    <a:lumOff val="5000"/>
                  </a:schemeClr>
                </a:solidFill>
                <a:latin typeface="Garamond" charset="0"/>
                <a:ea typeface="Garamond" charset="0"/>
                <a:cs typeface="Garamond" charset="0"/>
              </a:rPr>
              <a:t>no longer be attributed to a </a:t>
            </a:r>
            <a:r>
              <a:rPr lang="en-GB" sz="2400" dirty="0" smtClean="0">
                <a:solidFill>
                  <a:schemeClr val="tx1">
                    <a:lumMod val="95000"/>
                    <a:lumOff val="5000"/>
                  </a:schemeClr>
                </a:solidFill>
                <a:latin typeface="Garamond" charset="0"/>
                <a:ea typeface="Garamond" charset="0"/>
                <a:cs typeface="Garamond" charset="0"/>
              </a:rPr>
              <a:t>specific </a:t>
            </a:r>
            <a:r>
              <a:rPr lang="en-GB" sz="2400" dirty="0">
                <a:solidFill>
                  <a:schemeClr val="tx1">
                    <a:lumMod val="95000"/>
                    <a:lumOff val="5000"/>
                  </a:schemeClr>
                </a:solidFill>
                <a:latin typeface="Garamond" charset="0"/>
                <a:ea typeface="Garamond" charset="0"/>
                <a:cs typeface="Garamond" charset="0"/>
              </a:rPr>
              <a:t>data </a:t>
            </a:r>
            <a:r>
              <a:rPr lang="en-GB" sz="2400" dirty="0" smtClean="0">
                <a:solidFill>
                  <a:schemeClr val="tx1">
                    <a:lumMod val="95000"/>
                    <a:lumOff val="5000"/>
                  </a:schemeClr>
                </a:solidFill>
                <a:latin typeface="Garamond" charset="0"/>
                <a:ea typeface="Garamond" charset="0"/>
                <a:cs typeface="Garamond" charset="0"/>
              </a:rPr>
              <a:t>subject</a:t>
            </a:r>
            <a:endParaRPr lang="en-GB" sz="2400" dirty="0">
              <a:solidFill>
                <a:schemeClr val="tx1">
                  <a:lumMod val="95000"/>
                  <a:lumOff val="5000"/>
                </a:schemeClr>
              </a:solidFill>
              <a:latin typeface="Garamond" charset="0"/>
              <a:ea typeface="Garamond" charset="0"/>
              <a:cs typeface="Garamond" charset="0"/>
            </a:endParaRPr>
          </a:p>
          <a:p>
            <a:pPr>
              <a:defRPr/>
            </a:pPr>
            <a:r>
              <a:rPr lang="en-GB" sz="2400" b="1" dirty="0" smtClean="0">
                <a:solidFill>
                  <a:schemeClr val="tx1">
                    <a:lumMod val="95000"/>
                    <a:lumOff val="5000"/>
                  </a:schemeClr>
                </a:solidFill>
                <a:latin typeface="Garamond" charset="0"/>
                <a:ea typeface="Garamond" charset="0"/>
                <a:cs typeface="Garamond" charset="0"/>
              </a:rPr>
              <a:t>Encryption</a:t>
            </a:r>
            <a:r>
              <a:rPr lang="en-GB" sz="2400" dirty="0" smtClean="0">
                <a:solidFill>
                  <a:schemeClr val="tx1">
                    <a:lumMod val="95000"/>
                    <a:lumOff val="5000"/>
                  </a:schemeClr>
                </a:solidFill>
                <a:latin typeface="Garamond" charset="0"/>
                <a:ea typeface="Garamond" charset="0"/>
                <a:cs typeface="Garamond" charset="0"/>
              </a:rPr>
              <a:t> </a:t>
            </a:r>
            <a:r>
              <a:rPr lang="en-GB" sz="2400" dirty="0">
                <a:solidFill>
                  <a:schemeClr val="tx1">
                    <a:lumMod val="95000"/>
                    <a:lumOff val="5000"/>
                  </a:schemeClr>
                </a:solidFill>
                <a:latin typeface="Garamond" charset="0"/>
                <a:ea typeface="Garamond" charset="0"/>
                <a:cs typeface="Garamond" charset="0"/>
              </a:rPr>
              <a:t>of all communication, file systems, storage, backups</a:t>
            </a:r>
            <a:r>
              <a:rPr lang="en-GB" sz="2400" dirty="0" smtClean="0">
                <a:solidFill>
                  <a:schemeClr val="tx1">
                    <a:lumMod val="95000"/>
                    <a:lumOff val="5000"/>
                  </a:schemeClr>
                </a:solidFill>
                <a:latin typeface="Garamond" charset="0"/>
                <a:ea typeface="Garamond" charset="0"/>
                <a:cs typeface="Garamond" charset="0"/>
              </a:rPr>
              <a:t>, </a:t>
            </a:r>
            <a:r>
              <a:rPr lang="mr-IN" sz="2400" dirty="0" smtClean="0">
                <a:solidFill>
                  <a:schemeClr val="tx1">
                    <a:lumMod val="95000"/>
                    <a:lumOff val="5000"/>
                  </a:schemeClr>
                </a:solidFill>
                <a:latin typeface="Garamond" charset="0"/>
                <a:ea typeface="Garamond" charset="0"/>
                <a:cs typeface="Garamond" charset="0"/>
              </a:rPr>
              <a:t>…</a:t>
            </a:r>
            <a:r>
              <a:rPr lang="en-GB" sz="2400" dirty="0" smtClean="0">
                <a:solidFill>
                  <a:schemeClr val="tx1">
                    <a:lumMod val="95000"/>
                    <a:lumOff val="5000"/>
                  </a:schemeClr>
                </a:solidFill>
                <a:latin typeface="Garamond" charset="0"/>
                <a:ea typeface="Garamond" charset="0"/>
                <a:cs typeface="Garamond" charset="0"/>
              </a:rPr>
              <a:t>..</a:t>
            </a:r>
            <a:endParaRPr lang="en-GB" sz="2400" dirty="0">
              <a:solidFill>
                <a:schemeClr val="tx1">
                  <a:lumMod val="95000"/>
                  <a:lumOff val="5000"/>
                </a:schemeClr>
              </a:solidFill>
              <a:latin typeface="Garamond" charset="0"/>
              <a:ea typeface="Garamond" charset="0"/>
              <a:cs typeface="Garamond" charset="0"/>
            </a:endParaRPr>
          </a:p>
          <a:p>
            <a:pPr>
              <a:defRPr/>
            </a:pPr>
            <a:r>
              <a:rPr lang="en-GB" sz="2400" b="1" dirty="0" smtClean="0">
                <a:solidFill>
                  <a:schemeClr val="tx1">
                    <a:lumMod val="95000"/>
                    <a:lumOff val="5000"/>
                  </a:schemeClr>
                </a:solidFill>
                <a:latin typeface="Garamond" charset="0"/>
                <a:ea typeface="Garamond" charset="0"/>
                <a:cs typeface="Garamond" charset="0"/>
              </a:rPr>
              <a:t>Documentation: </a:t>
            </a:r>
            <a:r>
              <a:rPr lang="en-GB" sz="2400" dirty="0">
                <a:solidFill>
                  <a:schemeClr val="tx1">
                    <a:lumMod val="95000"/>
                    <a:lumOff val="5000"/>
                  </a:schemeClr>
                </a:solidFill>
                <a:latin typeface="Garamond" charset="0"/>
                <a:ea typeface="Garamond" charset="0"/>
                <a:cs typeface="Garamond" charset="0"/>
              </a:rPr>
              <a:t>all relevant matters to be documented for the purpose of change management </a:t>
            </a:r>
          </a:p>
          <a:p>
            <a:pPr>
              <a:defRPr/>
            </a:pPr>
            <a:r>
              <a:rPr lang="en-GB" sz="2400" b="1" dirty="0">
                <a:solidFill>
                  <a:schemeClr val="tx1">
                    <a:lumMod val="95000"/>
                    <a:lumOff val="5000"/>
                  </a:schemeClr>
                </a:solidFill>
                <a:latin typeface="Garamond" charset="0"/>
                <a:ea typeface="Garamond" charset="0"/>
                <a:cs typeface="Garamond" charset="0"/>
              </a:rPr>
              <a:t>Risk</a:t>
            </a:r>
            <a:r>
              <a:rPr lang="en-GB" sz="2400" dirty="0">
                <a:solidFill>
                  <a:schemeClr val="tx1">
                    <a:lumMod val="95000"/>
                    <a:lumOff val="5000"/>
                  </a:schemeClr>
                </a:solidFill>
                <a:latin typeface="Garamond" charset="0"/>
                <a:ea typeface="Garamond" charset="0"/>
                <a:cs typeface="Garamond" charset="0"/>
              </a:rPr>
              <a:t> Assessment </a:t>
            </a:r>
            <a:r>
              <a:rPr lang="en-GB" sz="2400" dirty="0" smtClean="0">
                <a:solidFill>
                  <a:schemeClr val="tx1">
                    <a:lumMod val="95000"/>
                    <a:lumOff val="5000"/>
                  </a:schemeClr>
                </a:solidFill>
                <a:latin typeface="Garamond" charset="0"/>
                <a:ea typeface="Garamond" charset="0"/>
                <a:cs typeface="Garamond" charset="0"/>
              </a:rPr>
              <a:t>(GDPR does not instruct any security measures but requires the RA to be performed. </a:t>
            </a:r>
            <a:r>
              <a:rPr lang="en-GB" sz="2400" b="1" dirty="0" smtClean="0">
                <a:solidFill>
                  <a:schemeClr val="tx1">
                    <a:lumMod val="95000"/>
                    <a:lumOff val="5000"/>
                  </a:schemeClr>
                </a:solidFill>
                <a:latin typeface="Garamond" charset="0"/>
                <a:ea typeface="Garamond" charset="0"/>
                <a:cs typeface="Garamond" charset="0"/>
              </a:rPr>
              <a:t>But which Risk? </a:t>
            </a:r>
          </a:p>
          <a:p>
            <a:pPr>
              <a:defRPr/>
            </a:pPr>
            <a:r>
              <a:rPr lang="en-GB" sz="2400" b="1" dirty="0">
                <a:solidFill>
                  <a:schemeClr val="tx1">
                    <a:lumMod val="95000"/>
                    <a:lumOff val="5000"/>
                  </a:schemeClr>
                </a:solidFill>
                <a:latin typeface="Garamond" charset="0"/>
                <a:ea typeface="Garamond" charset="0"/>
                <a:cs typeface="Garamond" charset="0"/>
              </a:rPr>
              <a:t>Data Protection Impact Assessment (DPIA) </a:t>
            </a:r>
            <a:r>
              <a:rPr lang="en-GB" sz="2400" dirty="0" smtClean="0">
                <a:solidFill>
                  <a:schemeClr val="tx1">
                    <a:lumMod val="95000"/>
                    <a:lumOff val="5000"/>
                  </a:schemeClr>
                </a:solidFill>
                <a:latin typeface="Garamond" charset="0"/>
                <a:ea typeface="Garamond" charset="0"/>
                <a:cs typeface="Garamond" charset="0"/>
              </a:rPr>
              <a:t>or Privacy Impact Analysis (PIA) </a:t>
            </a:r>
            <a:r>
              <a:rPr lang="mr-IN" sz="2400" dirty="0" smtClean="0">
                <a:solidFill>
                  <a:schemeClr val="tx1">
                    <a:lumMod val="95000"/>
                    <a:lumOff val="5000"/>
                  </a:schemeClr>
                </a:solidFill>
                <a:latin typeface="Garamond" charset="0"/>
                <a:ea typeface="Garamond" charset="0"/>
                <a:cs typeface="Garamond" charset="0"/>
              </a:rPr>
              <a:t>–</a:t>
            </a:r>
            <a:r>
              <a:rPr lang="en-GB" sz="2400" dirty="0" smtClean="0">
                <a:solidFill>
                  <a:schemeClr val="tx1">
                    <a:lumMod val="95000"/>
                    <a:lumOff val="5000"/>
                  </a:schemeClr>
                </a:solidFill>
                <a:latin typeface="Garamond" charset="0"/>
                <a:ea typeface="Garamond" charset="0"/>
                <a:cs typeface="Garamond" charset="0"/>
              </a:rPr>
              <a:t> ISO/IEC31000 or ISO/IEC29134)</a:t>
            </a:r>
          </a:p>
          <a:p>
            <a:pPr>
              <a:defRPr/>
            </a:pPr>
            <a:r>
              <a:rPr lang="en-GB" sz="2400" dirty="0">
                <a:solidFill>
                  <a:schemeClr val="tx1">
                    <a:lumMod val="95000"/>
                    <a:lumOff val="5000"/>
                  </a:schemeClr>
                </a:solidFill>
                <a:latin typeface="Garamond" charset="0"/>
                <a:ea typeface="Garamond" charset="0"/>
                <a:cs typeface="Garamond" charset="0"/>
              </a:rPr>
              <a:t>Implementation of SIEM, Security Analytics, MDM,</a:t>
            </a:r>
            <a:r>
              <a:rPr lang="mr-IN" sz="2400" dirty="0">
                <a:solidFill>
                  <a:schemeClr val="tx1">
                    <a:lumMod val="95000"/>
                    <a:lumOff val="5000"/>
                  </a:schemeClr>
                </a:solidFill>
                <a:latin typeface="Garamond" charset="0"/>
                <a:ea typeface="Garamond" charset="0"/>
                <a:cs typeface="Garamond" charset="0"/>
              </a:rPr>
              <a:t>…</a:t>
            </a:r>
            <a:r>
              <a:rPr lang="en-GB" sz="2400" dirty="0">
                <a:solidFill>
                  <a:schemeClr val="tx1">
                    <a:lumMod val="95000"/>
                    <a:lumOff val="5000"/>
                  </a:schemeClr>
                </a:solidFill>
                <a:latin typeface="Garamond" charset="0"/>
                <a:ea typeface="Garamond" charset="0"/>
                <a:cs typeface="Garamond" charset="0"/>
              </a:rPr>
              <a:t> </a:t>
            </a:r>
          </a:p>
          <a:p>
            <a:pPr>
              <a:defRPr/>
            </a:pPr>
            <a:endParaRPr lang="en-GB" sz="2400" dirty="0">
              <a:solidFill>
                <a:schemeClr val="tx1">
                  <a:lumMod val="95000"/>
                  <a:lumOff val="5000"/>
                </a:schemeClr>
              </a:solidFill>
              <a:latin typeface="Garamond" charset="0"/>
              <a:ea typeface="Garamond" charset="0"/>
              <a:cs typeface="Garamond" charset="0"/>
            </a:endParaRPr>
          </a:p>
          <a:p>
            <a:pPr>
              <a:defRPr/>
            </a:pPr>
            <a:endParaRPr lang="en-GB" sz="2400" dirty="0">
              <a:solidFill>
                <a:schemeClr val="tx1">
                  <a:lumMod val="95000"/>
                  <a:lumOff val="5000"/>
                </a:schemeClr>
              </a:solidFill>
              <a:latin typeface="Garamond" charset="0"/>
              <a:ea typeface="Garamond" charset="0"/>
              <a:cs typeface="Garamond" charset="0"/>
            </a:endParaRPr>
          </a:p>
          <a:p>
            <a:pPr marL="0" indent="0">
              <a:buFont typeface="Arial" charset="0"/>
              <a:buNone/>
              <a:defRPr/>
            </a:pPr>
            <a:endParaRPr lang="en-GB" sz="2400" dirty="0">
              <a:solidFill>
                <a:schemeClr val="tx1">
                  <a:lumMod val="95000"/>
                  <a:lumOff val="5000"/>
                </a:schemeClr>
              </a:solidFill>
              <a:latin typeface="Garamond" charset="0"/>
              <a:ea typeface="Garamond" charset="0"/>
              <a:cs typeface="Garamond" charset="0"/>
            </a:endParaRPr>
          </a:p>
          <a:p>
            <a:endParaRPr lang="en-GB" sz="2400" dirty="0"/>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11</a:t>
            </a:fld>
            <a:endParaRPr lang="uk-UA" sz="800" dirty="0">
              <a:solidFill>
                <a:schemeClr val="tx1"/>
              </a:solidFill>
            </a:endParaRPr>
          </a:p>
        </p:txBody>
      </p:sp>
    </p:spTree>
    <p:extLst>
      <p:ext uri="{BB962C8B-B14F-4D97-AF65-F5344CB8AC3E}">
        <p14:creationId xmlns:p14="http://schemas.microsoft.com/office/powerpoint/2010/main" val="7691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tx1">
                    <a:lumMod val="95000"/>
                    <a:lumOff val="5000"/>
                  </a:schemeClr>
                </a:solidFill>
                <a:latin typeface="Garamond" charset="0"/>
                <a:ea typeface="Garamond" charset="0"/>
                <a:cs typeface="Garamond" charset="0"/>
              </a:rPr>
              <a:t>DATA Protection Policy </a:t>
            </a:r>
            <a:r>
              <a:rPr lang="en-GB" sz="4000" b="1" dirty="0" smtClean="0">
                <a:solidFill>
                  <a:schemeClr val="tx1">
                    <a:lumMod val="95000"/>
                    <a:lumOff val="5000"/>
                  </a:schemeClr>
                </a:solidFill>
                <a:latin typeface="Garamond" charset="0"/>
                <a:ea typeface="Garamond" charset="0"/>
                <a:cs typeface="Garamond" charset="0"/>
              </a:rPr>
              <a:t>Statement</a:t>
            </a:r>
            <a:br>
              <a:rPr lang="en-GB" sz="4000" b="1" dirty="0" smtClean="0">
                <a:solidFill>
                  <a:schemeClr val="tx1">
                    <a:lumMod val="95000"/>
                    <a:lumOff val="5000"/>
                  </a:schemeClr>
                </a:solidFill>
                <a:latin typeface="Garamond" charset="0"/>
                <a:ea typeface="Garamond" charset="0"/>
                <a:cs typeface="Garamond" charset="0"/>
              </a:rPr>
            </a:br>
            <a:r>
              <a:rPr lang="en-GB" sz="4000" b="1" dirty="0" smtClean="0">
                <a:solidFill>
                  <a:schemeClr val="tx1">
                    <a:lumMod val="95000"/>
                    <a:lumOff val="5000"/>
                  </a:schemeClr>
                </a:solidFill>
                <a:latin typeface="Garamond" charset="0"/>
                <a:ea typeface="Garamond" charset="0"/>
                <a:cs typeface="Garamond" charset="0"/>
              </a:rPr>
              <a:t>(</a:t>
            </a:r>
            <a:r>
              <a:rPr lang="en-GB" sz="4000" b="1" dirty="0">
                <a:solidFill>
                  <a:schemeClr val="tx1">
                    <a:lumMod val="95000"/>
                    <a:lumOff val="5000"/>
                  </a:schemeClr>
                </a:solidFill>
                <a:latin typeface="Garamond" charset="0"/>
                <a:ea typeface="Garamond" charset="0"/>
                <a:cs typeface="Garamond" charset="0"/>
              </a:rPr>
              <a:t>DPPS)</a:t>
            </a:r>
            <a:endParaRPr lang="en-GB" sz="4000" dirty="0"/>
          </a:p>
        </p:txBody>
      </p:sp>
      <p:sp>
        <p:nvSpPr>
          <p:cNvPr id="3" name="Content Placeholder 2"/>
          <p:cNvSpPr>
            <a:spLocks noGrp="1"/>
          </p:cNvSpPr>
          <p:nvPr>
            <p:ph idx="1"/>
          </p:nvPr>
        </p:nvSpPr>
        <p:spPr/>
        <p:txBody>
          <a:bodyPr>
            <a:noAutofit/>
          </a:bodyPr>
          <a:lstStyle/>
          <a:p>
            <a:pPr marL="0" indent="0">
              <a:buFont typeface="Arial" charset="0"/>
              <a:buNone/>
              <a:defRPr/>
            </a:pPr>
            <a:r>
              <a:rPr lang="en-GB" sz="3600" b="1" dirty="0">
                <a:solidFill>
                  <a:schemeClr val="tx1">
                    <a:lumMod val="95000"/>
                    <a:lumOff val="5000"/>
                  </a:schemeClr>
                </a:solidFill>
                <a:latin typeface="Garamond" charset="0"/>
                <a:ea typeface="Garamond" charset="0"/>
                <a:cs typeface="Garamond" charset="0"/>
              </a:rPr>
              <a:t>Organisations should answer the following questions in regards to DPPS</a:t>
            </a:r>
            <a:r>
              <a:rPr lang="en-GB" sz="3600" b="1" dirty="0" smtClean="0">
                <a:solidFill>
                  <a:schemeClr val="tx1">
                    <a:lumMod val="95000"/>
                    <a:lumOff val="5000"/>
                  </a:schemeClr>
                </a:solidFill>
                <a:latin typeface="Garamond" charset="0"/>
                <a:ea typeface="Garamond" charset="0"/>
                <a:cs typeface="Garamond" charset="0"/>
              </a:rPr>
              <a:t>:</a:t>
            </a:r>
            <a:endParaRPr lang="en-GB" sz="3600" b="1" dirty="0">
              <a:solidFill>
                <a:schemeClr val="tx1">
                  <a:lumMod val="95000"/>
                  <a:lumOff val="5000"/>
                </a:schemeClr>
              </a:solidFill>
              <a:latin typeface="Garamond" charset="0"/>
              <a:ea typeface="Garamond" charset="0"/>
              <a:cs typeface="Garamond" charset="0"/>
            </a:endParaRPr>
          </a:p>
          <a:p>
            <a:pPr>
              <a:defRPr/>
            </a:pPr>
            <a:r>
              <a:rPr lang="en-GB" sz="3600" dirty="0">
                <a:solidFill>
                  <a:schemeClr val="tx1">
                    <a:lumMod val="95000"/>
                    <a:lumOff val="5000"/>
                  </a:schemeClr>
                </a:solidFill>
                <a:latin typeface="Garamond" charset="0"/>
                <a:ea typeface="Garamond" charset="0"/>
                <a:cs typeface="Garamond" charset="0"/>
              </a:rPr>
              <a:t>what will be done?</a:t>
            </a:r>
          </a:p>
          <a:p>
            <a:pPr>
              <a:defRPr/>
            </a:pPr>
            <a:r>
              <a:rPr lang="en-GB" sz="3600" dirty="0">
                <a:solidFill>
                  <a:schemeClr val="tx1">
                    <a:lumMod val="95000"/>
                    <a:lumOff val="5000"/>
                  </a:schemeClr>
                </a:solidFill>
                <a:latin typeface="Garamond" charset="0"/>
                <a:ea typeface="Garamond" charset="0"/>
                <a:cs typeface="Garamond" charset="0"/>
              </a:rPr>
              <a:t>what resources will be required?</a:t>
            </a:r>
          </a:p>
          <a:p>
            <a:pPr>
              <a:defRPr/>
            </a:pPr>
            <a:r>
              <a:rPr lang="en-GB" sz="3600" dirty="0">
                <a:solidFill>
                  <a:schemeClr val="tx1">
                    <a:lumMod val="95000"/>
                    <a:lumOff val="5000"/>
                  </a:schemeClr>
                </a:solidFill>
                <a:latin typeface="Garamond" charset="0"/>
                <a:ea typeface="Garamond" charset="0"/>
                <a:cs typeface="Garamond" charset="0"/>
              </a:rPr>
              <a:t>who will be responsible?</a:t>
            </a:r>
          </a:p>
          <a:p>
            <a:pPr>
              <a:defRPr/>
            </a:pPr>
            <a:r>
              <a:rPr lang="en-GB" sz="3600" dirty="0">
                <a:solidFill>
                  <a:schemeClr val="tx1">
                    <a:lumMod val="95000"/>
                    <a:lumOff val="5000"/>
                  </a:schemeClr>
                </a:solidFill>
                <a:latin typeface="Garamond" charset="0"/>
                <a:ea typeface="Garamond" charset="0"/>
                <a:cs typeface="Garamond" charset="0"/>
              </a:rPr>
              <a:t>when it will be completed?</a:t>
            </a:r>
          </a:p>
          <a:p>
            <a:pPr>
              <a:defRPr/>
            </a:pPr>
            <a:r>
              <a:rPr lang="en-GB" sz="3600" dirty="0">
                <a:solidFill>
                  <a:schemeClr val="tx1">
                    <a:lumMod val="95000"/>
                    <a:lumOff val="5000"/>
                  </a:schemeClr>
                </a:solidFill>
                <a:latin typeface="Garamond" charset="0"/>
                <a:ea typeface="Garamond" charset="0"/>
                <a:cs typeface="Garamond" charset="0"/>
              </a:rPr>
              <a:t>how the results will be evaluated?</a:t>
            </a:r>
          </a:p>
          <a:p>
            <a:endParaRPr lang="en-GB" sz="3600" dirty="0"/>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12</a:t>
            </a:fld>
            <a:endParaRPr lang="uk-UA" sz="800" dirty="0">
              <a:solidFill>
                <a:schemeClr val="tx1"/>
              </a:solidFill>
            </a:endParaRPr>
          </a:p>
        </p:txBody>
      </p:sp>
    </p:spTree>
    <p:extLst>
      <p:ext uri="{BB962C8B-B14F-4D97-AF65-F5344CB8AC3E}">
        <p14:creationId xmlns:p14="http://schemas.microsoft.com/office/powerpoint/2010/main" val="173650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tx1">
                    <a:lumMod val="95000"/>
                    <a:lumOff val="5000"/>
                  </a:schemeClr>
                </a:solidFill>
                <a:latin typeface="Garamond" charset="0"/>
                <a:ea typeface="Garamond" charset="0"/>
                <a:cs typeface="Garamond" charset="0"/>
              </a:rPr>
              <a:t>DATA Protection Policy Statement </a:t>
            </a:r>
            <a:r>
              <a:rPr lang="en-GB" sz="3200" b="1" dirty="0" smtClean="0">
                <a:solidFill>
                  <a:schemeClr val="tx1">
                    <a:lumMod val="95000"/>
                    <a:lumOff val="5000"/>
                  </a:schemeClr>
                </a:solidFill>
                <a:latin typeface="Garamond" charset="0"/>
                <a:ea typeface="Garamond" charset="0"/>
                <a:cs typeface="Garamond" charset="0"/>
              </a:rPr>
              <a:t>(</a:t>
            </a:r>
            <a:r>
              <a:rPr lang="en-GB" sz="3200" b="1" dirty="0">
                <a:solidFill>
                  <a:schemeClr val="tx1">
                    <a:lumMod val="95000"/>
                    <a:lumOff val="5000"/>
                  </a:schemeClr>
                </a:solidFill>
                <a:latin typeface="Garamond" charset="0"/>
                <a:ea typeface="Garamond" charset="0"/>
                <a:cs typeface="Garamond" charset="0"/>
              </a:rPr>
              <a:t>DPPS</a:t>
            </a:r>
            <a:r>
              <a:rPr lang="en-GB" sz="3200" b="1" dirty="0" smtClean="0">
                <a:solidFill>
                  <a:schemeClr val="tx1">
                    <a:lumMod val="95000"/>
                    <a:lumOff val="5000"/>
                  </a:schemeClr>
                </a:solidFill>
                <a:latin typeface="Garamond" charset="0"/>
                <a:ea typeface="Garamond" charset="0"/>
                <a:cs typeface="Garamond" charset="0"/>
              </a:rPr>
              <a:t>)</a:t>
            </a:r>
            <a:r>
              <a:rPr lang="en-GB" sz="3200" b="1" dirty="0">
                <a:solidFill>
                  <a:schemeClr val="tx1">
                    <a:lumMod val="50000"/>
                  </a:schemeClr>
                </a:solidFill>
                <a:latin typeface="Garamond" charset="0"/>
                <a:ea typeface="Garamond" charset="0"/>
                <a:cs typeface="Garamond" charset="0"/>
              </a:rPr>
              <a:t> </a:t>
            </a:r>
            <a:r>
              <a:rPr lang="en-GB" sz="3200" b="1" dirty="0" smtClean="0">
                <a:solidFill>
                  <a:schemeClr val="tx1">
                    <a:lumMod val="50000"/>
                  </a:schemeClr>
                </a:solidFill>
                <a:latin typeface="Garamond" charset="0"/>
                <a:ea typeface="Garamond" charset="0"/>
                <a:cs typeface="Garamond" charset="0"/>
              </a:rPr>
              <a:t/>
            </a:r>
            <a:br>
              <a:rPr lang="en-GB" sz="3200" b="1" dirty="0" smtClean="0">
                <a:solidFill>
                  <a:schemeClr val="tx1">
                    <a:lumMod val="50000"/>
                  </a:schemeClr>
                </a:solidFill>
                <a:latin typeface="Garamond" charset="0"/>
                <a:ea typeface="Garamond" charset="0"/>
                <a:cs typeface="Garamond" charset="0"/>
              </a:rPr>
            </a:br>
            <a:r>
              <a:rPr lang="en-GB" sz="3200" b="1" dirty="0" smtClean="0">
                <a:solidFill>
                  <a:schemeClr val="tx1">
                    <a:lumMod val="50000"/>
                  </a:schemeClr>
                </a:solidFill>
                <a:latin typeface="Garamond" charset="0"/>
                <a:ea typeface="Garamond" charset="0"/>
                <a:cs typeface="Garamond" charset="0"/>
              </a:rPr>
              <a:t>(</a:t>
            </a:r>
            <a:r>
              <a:rPr lang="en-GB" sz="3200" b="1" dirty="0">
                <a:solidFill>
                  <a:schemeClr val="tx1">
                    <a:lumMod val="50000"/>
                  </a:schemeClr>
                </a:solidFill>
                <a:latin typeface="Garamond" charset="0"/>
                <a:ea typeface="Garamond" charset="0"/>
                <a:cs typeface="Garamond" charset="0"/>
              </a:rPr>
              <a:t>Cont.)</a:t>
            </a:r>
            <a:endParaRPr lang="en-GB" sz="3200" dirty="0"/>
          </a:p>
        </p:txBody>
      </p:sp>
      <p:sp>
        <p:nvSpPr>
          <p:cNvPr id="3" name="Content Placeholder 2"/>
          <p:cNvSpPr>
            <a:spLocks noGrp="1"/>
          </p:cNvSpPr>
          <p:nvPr>
            <p:ph idx="1"/>
          </p:nvPr>
        </p:nvSpPr>
        <p:spPr/>
        <p:txBody>
          <a:bodyPr>
            <a:normAutofit lnSpcReduction="10000"/>
          </a:bodyPr>
          <a:lstStyle/>
          <a:p>
            <a:pPr marL="0" indent="0">
              <a:buFont typeface="Arial" charset="0"/>
              <a:buNone/>
              <a:defRPr/>
            </a:pPr>
            <a:endParaRPr lang="en-GB" sz="1400" dirty="0">
              <a:solidFill>
                <a:schemeClr val="tx1">
                  <a:lumMod val="95000"/>
                  <a:lumOff val="5000"/>
                </a:schemeClr>
              </a:solidFill>
              <a:latin typeface="Garamond" charset="0"/>
              <a:ea typeface="Garamond" charset="0"/>
              <a:cs typeface="Garamond" charset="0"/>
            </a:endParaRPr>
          </a:p>
          <a:p>
            <a:pPr>
              <a:defRPr/>
            </a:pPr>
            <a:r>
              <a:rPr lang="en-US" dirty="0">
                <a:solidFill>
                  <a:schemeClr val="tx1">
                    <a:lumMod val="95000"/>
                    <a:lumOff val="5000"/>
                  </a:schemeClr>
                </a:solidFill>
                <a:latin typeface="Garamond" charset="0"/>
                <a:ea typeface="Garamond" charset="0"/>
                <a:cs typeface="Garamond" charset="0"/>
              </a:rPr>
              <a:t>DPPS describes the GDPR compliance which is relevant to other policies such as the Information Security Policy</a:t>
            </a:r>
          </a:p>
          <a:p>
            <a:pPr marL="0" indent="0">
              <a:buFont typeface="Arial" charset="0"/>
              <a:buNone/>
              <a:defRPr/>
            </a:pPr>
            <a:endParaRPr lang="en-US" sz="1400" dirty="0">
              <a:solidFill>
                <a:schemeClr val="tx1">
                  <a:lumMod val="95000"/>
                  <a:lumOff val="5000"/>
                </a:schemeClr>
              </a:solidFill>
              <a:latin typeface="Garamond" charset="0"/>
              <a:ea typeface="Garamond" charset="0"/>
              <a:cs typeface="Garamond" charset="0"/>
            </a:endParaRPr>
          </a:p>
          <a:p>
            <a:pPr>
              <a:defRPr/>
            </a:pPr>
            <a:r>
              <a:rPr lang="en-US" dirty="0">
                <a:solidFill>
                  <a:schemeClr val="tx1">
                    <a:lumMod val="95000"/>
                    <a:lumOff val="5000"/>
                  </a:schemeClr>
                </a:solidFill>
                <a:latin typeface="Garamond" charset="0"/>
                <a:ea typeface="Garamond" charset="0"/>
                <a:cs typeface="Garamond" charset="0"/>
              </a:rPr>
              <a:t>The Board of Directors should approve and support the development, implementation, maintenance and continual improvement of a documented Personal Information Management System (PIMS</a:t>
            </a:r>
            <a:r>
              <a:rPr lang="en-US" dirty="0" smtClean="0">
                <a:solidFill>
                  <a:schemeClr val="tx1">
                    <a:lumMod val="95000"/>
                    <a:lumOff val="5000"/>
                  </a:schemeClr>
                </a:solidFill>
                <a:latin typeface="Garamond" charset="0"/>
                <a:ea typeface="Garamond" charset="0"/>
                <a:cs typeface="Garamond" charset="0"/>
              </a:rPr>
              <a:t>). </a:t>
            </a:r>
            <a:r>
              <a:rPr lang="en-US" dirty="0" err="1" smtClean="0">
                <a:solidFill>
                  <a:schemeClr val="tx1">
                    <a:lumMod val="95000"/>
                    <a:lumOff val="5000"/>
                  </a:schemeClr>
                </a:solidFill>
                <a:latin typeface="Garamond" charset="0"/>
                <a:ea typeface="Garamond" charset="0"/>
                <a:cs typeface="Garamond" charset="0"/>
              </a:rPr>
              <a:t>BoD</a:t>
            </a:r>
            <a:r>
              <a:rPr lang="en-US" dirty="0" smtClean="0">
                <a:solidFill>
                  <a:schemeClr val="tx1">
                    <a:lumMod val="95000"/>
                    <a:lumOff val="5000"/>
                  </a:schemeClr>
                </a:solidFill>
                <a:latin typeface="Garamond" charset="0"/>
                <a:ea typeface="Garamond" charset="0"/>
                <a:cs typeface="Garamond" charset="0"/>
              </a:rPr>
              <a:t> </a:t>
            </a:r>
            <a:r>
              <a:rPr lang="en-US" dirty="0">
                <a:solidFill>
                  <a:schemeClr val="tx1">
                    <a:lumMod val="95000"/>
                    <a:lumOff val="5000"/>
                  </a:schemeClr>
                </a:solidFill>
                <a:latin typeface="Garamond" charset="0"/>
                <a:ea typeface="Garamond" charset="0"/>
                <a:cs typeface="Garamond" charset="0"/>
              </a:rPr>
              <a:t>are responsible</a:t>
            </a:r>
            <a:r>
              <a:rPr lang="en-GB" dirty="0">
                <a:solidFill>
                  <a:schemeClr val="tx1">
                    <a:lumMod val="95000"/>
                    <a:lumOff val="5000"/>
                  </a:schemeClr>
                </a:solidFill>
                <a:latin typeface="Garamond" charset="0"/>
                <a:ea typeface="Garamond" charset="0"/>
                <a:cs typeface="Garamond" charset="0"/>
              </a:rPr>
              <a:t> and accountable</a:t>
            </a:r>
            <a:endParaRPr lang="en-US" dirty="0">
              <a:solidFill>
                <a:schemeClr val="tx1">
                  <a:lumMod val="95000"/>
                  <a:lumOff val="5000"/>
                </a:schemeClr>
              </a:solidFill>
              <a:latin typeface="Garamond" charset="0"/>
              <a:ea typeface="Garamond" charset="0"/>
              <a:cs typeface="Garamond" charset="0"/>
            </a:endParaRPr>
          </a:p>
          <a:p>
            <a:pPr marL="0" indent="0">
              <a:buFont typeface="Arial" charset="0"/>
              <a:buNone/>
              <a:defRPr/>
            </a:pPr>
            <a:endParaRPr lang="en-US" sz="1400" dirty="0">
              <a:solidFill>
                <a:schemeClr val="tx1">
                  <a:lumMod val="95000"/>
                  <a:lumOff val="5000"/>
                </a:schemeClr>
              </a:solidFill>
              <a:latin typeface="Garamond" charset="0"/>
              <a:ea typeface="Garamond" charset="0"/>
              <a:cs typeface="Garamond" charset="0"/>
            </a:endParaRPr>
          </a:p>
          <a:p>
            <a:pPr>
              <a:defRPr/>
            </a:pPr>
            <a:r>
              <a:rPr lang="en-US" dirty="0">
                <a:solidFill>
                  <a:schemeClr val="tx1">
                    <a:lumMod val="95000"/>
                    <a:lumOff val="5000"/>
                  </a:schemeClr>
                </a:solidFill>
                <a:latin typeface="Garamond" charset="0"/>
                <a:ea typeface="Garamond" charset="0"/>
                <a:cs typeface="Garamond" charset="0"/>
              </a:rPr>
              <a:t>The establishment of objectives for data protection and privacy, which are in PIMS and GDPR Objectives </a:t>
            </a:r>
            <a:r>
              <a:rPr lang="en-US" dirty="0" smtClean="0">
                <a:solidFill>
                  <a:schemeClr val="tx1">
                    <a:lumMod val="95000"/>
                    <a:lumOff val="5000"/>
                  </a:schemeClr>
                </a:solidFill>
                <a:latin typeface="Garamond" charset="0"/>
                <a:ea typeface="Garamond" charset="0"/>
                <a:cs typeface="Garamond" charset="0"/>
              </a:rPr>
              <a:t>Record.</a:t>
            </a:r>
            <a:endParaRPr lang="en-GB" dirty="0">
              <a:solidFill>
                <a:schemeClr val="tx1">
                  <a:lumMod val="95000"/>
                  <a:lumOff val="5000"/>
                </a:schemeClr>
              </a:solidFill>
              <a:latin typeface="Garamond" charset="0"/>
              <a:ea typeface="Garamond" charset="0"/>
              <a:cs typeface="Garamond" charset="0"/>
            </a:endParaRPr>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13</a:t>
            </a:fld>
            <a:endParaRPr lang="uk-UA" sz="800" dirty="0">
              <a:solidFill>
                <a:schemeClr val="tx1"/>
              </a:solidFill>
            </a:endParaRPr>
          </a:p>
        </p:txBody>
      </p:sp>
    </p:spTree>
    <p:extLst>
      <p:ext uri="{BB962C8B-B14F-4D97-AF65-F5344CB8AC3E}">
        <p14:creationId xmlns:p14="http://schemas.microsoft.com/office/powerpoint/2010/main" val="145566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tx1">
                    <a:lumMod val="95000"/>
                    <a:lumOff val="5000"/>
                  </a:schemeClr>
                </a:solidFill>
                <a:latin typeface="Garamond" charset="0"/>
                <a:ea typeface="Garamond" charset="0"/>
                <a:cs typeface="Garamond" charset="0"/>
              </a:rPr>
              <a:t>DATA Protection Policy Statement </a:t>
            </a:r>
            <a:r>
              <a:rPr lang="en-GB" sz="3200" b="1" dirty="0" smtClean="0">
                <a:solidFill>
                  <a:schemeClr val="tx1">
                    <a:lumMod val="95000"/>
                    <a:lumOff val="5000"/>
                  </a:schemeClr>
                </a:solidFill>
                <a:latin typeface="Garamond" charset="0"/>
                <a:ea typeface="Garamond" charset="0"/>
                <a:cs typeface="Garamond" charset="0"/>
              </a:rPr>
              <a:t>(</a:t>
            </a:r>
            <a:r>
              <a:rPr lang="en-GB" sz="3200" b="1" dirty="0">
                <a:solidFill>
                  <a:schemeClr val="tx1">
                    <a:lumMod val="95000"/>
                    <a:lumOff val="5000"/>
                  </a:schemeClr>
                </a:solidFill>
                <a:latin typeface="Garamond" charset="0"/>
                <a:ea typeface="Garamond" charset="0"/>
                <a:cs typeface="Garamond" charset="0"/>
              </a:rPr>
              <a:t>DPPS</a:t>
            </a:r>
            <a:r>
              <a:rPr lang="en-GB" sz="3200" b="1" dirty="0" smtClean="0">
                <a:solidFill>
                  <a:schemeClr val="tx1">
                    <a:lumMod val="95000"/>
                    <a:lumOff val="5000"/>
                  </a:schemeClr>
                </a:solidFill>
                <a:latin typeface="Garamond" charset="0"/>
                <a:ea typeface="Garamond" charset="0"/>
                <a:cs typeface="Garamond" charset="0"/>
              </a:rPr>
              <a:t>)</a:t>
            </a:r>
            <a:r>
              <a:rPr lang="en-GB" sz="3200" b="1" dirty="0">
                <a:solidFill>
                  <a:schemeClr val="tx1">
                    <a:lumMod val="50000"/>
                  </a:schemeClr>
                </a:solidFill>
                <a:latin typeface="Garamond" charset="0"/>
                <a:ea typeface="Garamond" charset="0"/>
                <a:cs typeface="Garamond" charset="0"/>
              </a:rPr>
              <a:t> </a:t>
            </a:r>
            <a:r>
              <a:rPr lang="en-GB" sz="3200" b="1" dirty="0" smtClean="0">
                <a:solidFill>
                  <a:schemeClr val="tx1">
                    <a:lumMod val="50000"/>
                  </a:schemeClr>
                </a:solidFill>
                <a:latin typeface="Garamond" charset="0"/>
                <a:ea typeface="Garamond" charset="0"/>
                <a:cs typeface="Garamond" charset="0"/>
              </a:rPr>
              <a:t/>
            </a:r>
            <a:br>
              <a:rPr lang="en-GB" sz="3200" b="1" dirty="0" smtClean="0">
                <a:solidFill>
                  <a:schemeClr val="tx1">
                    <a:lumMod val="50000"/>
                  </a:schemeClr>
                </a:solidFill>
                <a:latin typeface="Garamond" charset="0"/>
                <a:ea typeface="Garamond" charset="0"/>
                <a:cs typeface="Garamond" charset="0"/>
              </a:rPr>
            </a:br>
            <a:r>
              <a:rPr lang="en-GB" sz="3200" b="1" dirty="0" smtClean="0">
                <a:solidFill>
                  <a:schemeClr val="tx1">
                    <a:lumMod val="50000"/>
                  </a:schemeClr>
                </a:solidFill>
                <a:latin typeface="Garamond" charset="0"/>
                <a:ea typeface="Garamond" charset="0"/>
                <a:cs typeface="Garamond" charset="0"/>
              </a:rPr>
              <a:t>(</a:t>
            </a:r>
            <a:r>
              <a:rPr lang="en-GB" sz="3200" b="1" dirty="0">
                <a:solidFill>
                  <a:schemeClr val="tx1">
                    <a:lumMod val="50000"/>
                  </a:schemeClr>
                </a:solidFill>
                <a:latin typeface="Garamond" charset="0"/>
                <a:ea typeface="Garamond" charset="0"/>
                <a:cs typeface="Garamond" charset="0"/>
              </a:rPr>
              <a:t>Cont.)</a:t>
            </a:r>
            <a:endParaRPr lang="en-GB" sz="3200" dirty="0"/>
          </a:p>
        </p:txBody>
      </p:sp>
      <p:sp>
        <p:nvSpPr>
          <p:cNvPr id="3" name="Content Placeholder 2"/>
          <p:cNvSpPr>
            <a:spLocks noGrp="1"/>
          </p:cNvSpPr>
          <p:nvPr>
            <p:ph idx="1"/>
          </p:nvPr>
        </p:nvSpPr>
        <p:spPr/>
        <p:txBody>
          <a:bodyPr>
            <a:noAutofit/>
          </a:bodyPr>
          <a:lstStyle/>
          <a:p>
            <a:pPr>
              <a:defRPr/>
            </a:pPr>
            <a:r>
              <a:rPr lang="en-GB" sz="3200" dirty="0">
                <a:solidFill>
                  <a:schemeClr val="tx1">
                    <a:lumMod val="95000"/>
                    <a:lumOff val="5000"/>
                  </a:schemeClr>
                </a:solidFill>
                <a:latin typeface="Garamond" charset="0"/>
                <a:ea typeface="Garamond" charset="0"/>
                <a:cs typeface="Garamond" charset="0"/>
              </a:rPr>
              <a:t>Data Protection Officer (DPO)/GDPR owner, is responsible for reviewing the register of processing annually in the light of any changes to organisation’s activities.  </a:t>
            </a:r>
          </a:p>
          <a:p>
            <a:pPr marL="0" indent="0">
              <a:buFont typeface="Arial" charset="0"/>
              <a:buNone/>
              <a:defRPr/>
            </a:pPr>
            <a:endParaRPr lang="en-GB" sz="1000" dirty="0">
              <a:solidFill>
                <a:schemeClr val="tx1">
                  <a:lumMod val="95000"/>
                  <a:lumOff val="5000"/>
                </a:schemeClr>
              </a:solidFill>
              <a:latin typeface="Garamond" charset="0"/>
              <a:ea typeface="Garamond" charset="0"/>
              <a:cs typeface="Garamond" charset="0"/>
            </a:endParaRPr>
          </a:p>
          <a:p>
            <a:pPr>
              <a:defRPr/>
            </a:pPr>
            <a:r>
              <a:rPr lang="en-GB" sz="3200" dirty="0">
                <a:solidFill>
                  <a:schemeClr val="tx1">
                    <a:lumMod val="95000"/>
                    <a:lumOff val="5000"/>
                  </a:schemeClr>
                </a:solidFill>
                <a:latin typeface="Garamond" charset="0"/>
                <a:ea typeface="Garamond" charset="0"/>
                <a:cs typeface="Garamond" charset="0"/>
              </a:rPr>
              <a:t>The DPPS should be applied to all Employees/Staff</a:t>
            </a:r>
          </a:p>
          <a:p>
            <a:pPr marL="0" indent="0">
              <a:buFont typeface="Arial" charset="0"/>
              <a:buNone/>
              <a:defRPr/>
            </a:pPr>
            <a:endParaRPr lang="en-GB" sz="1000" dirty="0">
              <a:solidFill>
                <a:schemeClr val="tx1">
                  <a:lumMod val="95000"/>
                  <a:lumOff val="5000"/>
                </a:schemeClr>
              </a:solidFill>
              <a:latin typeface="Garamond" charset="0"/>
              <a:ea typeface="Garamond" charset="0"/>
              <a:cs typeface="Garamond" charset="0"/>
            </a:endParaRPr>
          </a:p>
          <a:p>
            <a:pPr>
              <a:defRPr/>
            </a:pPr>
            <a:r>
              <a:rPr lang="en-GB" sz="3200" dirty="0">
                <a:solidFill>
                  <a:schemeClr val="tx1">
                    <a:lumMod val="95000"/>
                    <a:lumOff val="5000"/>
                  </a:schemeClr>
                </a:solidFill>
                <a:latin typeface="Garamond" charset="0"/>
                <a:ea typeface="Garamond" charset="0"/>
                <a:cs typeface="Garamond" charset="0"/>
              </a:rPr>
              <a:t>Partners and any third parties working with or for the organisation, and who have or may have access to personal data, will be expected to have read, understood and to comply with DPPS. </a:t>
            </a:r>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14</a:t>
            </a:fld>
            <a:endParaRPr lang="uk-UA" sz="800" dirty="0">
              <a:solidFill>
                <a:schemeClr val="tx1"/>
              </a:solidFill>
            </a:endParaRPr>
          </a:p>
        </p:txBody>
      </p:sp>
    </p:spTree>
    <p:extLst>
      <p:ext uri="{BB962C8B-B14F-4D97-AF65-F5344CB8AC3E}">
        <p14:creationId xmlns:p14="http://schemas.microsoft.com/office/powerpoint/2010/main" val="27331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Standards and Guidelines </a:t>
            </a:r>
            <a:endParaRPr lang="en-GB" dirty="0"/>
          </a:p>
        </p:txBody>
      </p:sp>
      <p:sp>
        <p:nvSpPr>
          <p:cNvPr id="3" name="Content Placeholder 2"/>
          <p:cNvSpPr>
            <a:spLocks noGrp="1"/>
          </p:cNvSpPr>
          <p:nvPr>
            <p:ph idx="1"/>
          </p:nvPr>
        </p:nvSpPr>
        <p:spPr/>
        <p:txBody>
          <a:bodyPr>
            <a:normAutofit fontScale="85000" lnSpcReduction="20000"/>
          </a:bodyPr>
          <a:lstStyle/>
          <a:p>
            <a:pPr>
              <a:defRPr/>
            </a:pPr>
            <a:r>
              <a:rPr lang="en-GB" b="1" dirty="0">
                <a:solidFill>
                  <a:schemeClr val="tx1">
                    <a:lumMod val="95000"/>
                    <a:lumOff val="5000"/>
                  </a:schemeClr>
                </a:solidFill>
                <a:latin typeface="Garamond" charset="0"/>
                <a:ea typeface="Garamond" charset="0"/>
                <a:cs typeface="Garamond" charset="0"/>
              </a:rPr>
              <a:t>ISO </a:t>
            </a:r>
            <a:r>
              <a:rPr lang="en-GB" b="1" dirty="0" smtClean="0">
                <a:solidFill>
                  <a:schemeClr val="tx1">
                    <a:lumMod val="95000"/>
                    <a:lumOff val="5000"/>
                  </a:schemeClr>
                </a:solidFill>
                <a:latin typeface="Garamond" charset="0"/>
                <a:ea typeface="Garamond" charset="0"/>
                <a:cs typeface="Garamond" charset="0"/>
              </a:rPr>
              <a:t>27000:2014</a:t>
            </a:r>
          </a:p>
          <a:p>
            <a:pPr>
              <a:defRPr/>
            </a:pPr>
            <a:r>
              <a:rPr lang="en-GB" b="1" dirty="0" smtClean="0">
                <a:solidFill>
                  <a:schemeClr val="tx1">
                    <a:lumMod val="95000"/>
                    <a:lumOff val="5000"/>
                  </a:schemeClr>
                </a:solidFill>
                <a:latin typeface="Garamond" charset="0"/>
                <a:ea typeface="Garamond" charset="0"/>
                <a:cs typeface="Garamond" charset="0"/>
              </a:rPr>
              <a:t>ISO 27001:2013</a:t>
            </a:r>
          </a:p>
          <a:p>
            <a:pPr>
              <a:defRPr/>
            </a:pPr>
            <a:r>
              <a:rPr lang="en-US" b="1" dirty="0" smtClean="0">
                <a:solidFill>
                  <a:schemeClr val="tx1">
                    <a:lumMod val="95000"/>
                    <a:lumOff val="5000"/>
                  </a:schemeClr>
                </a:solidFill>
                <a:latin typeface="Garamond" charset="0"/>
                <a:ea typeface="Garamond" charset="0"/>
                <a:cs typeface="Garamond" charset="0"/>
              </a:rPr>
              <a:t>ISO/IEC 27017:2015</a:t>
            </a:r>
            <a:endParaRPr lang="en-US" sz="900" dirty="0">
              <a:solidFill>
                <a:schemeClr val="tx1">
                  <a:lumMod val="95000"/>
                  <a:lumOff val="5000"/>
                </a:schemeClr>
              </a:solidFill>
              <a:latin typeface="Garamond" charset="0"/>
              <a:ea typeface="Garamond" charset="0"/>
              <a:cs typeface="Garamond" charset="0"/>
            </a:endParaRPr>
          </a:p>
          <a:p>
            <a:pPr>
              <a:defRPr/>
            </a:pPr>
            <a:r>
              <a:rPr lang="en-GB" b="1" dirty="0">
                <a:solidFill>
                  <a:schemeClr val="tx1">
                    <a:lumMod val="95000"/>
                    <a:lumOff val="5000"/>
                  </a:schemeClr>
                </a:solidFill>
                <a:latin typeface="Garamond" charset="0"/>
                <a:ea typeface="Garamond" charset="0"/>
                <a:cs typeface="Garamond" charset="0"/>
              </a:rPr>
              <a:t>ISO </a:t>
            </a:r>
            <a:r>
              <a:rPr lang="en-GB" b="1" dirty="0" smtClean="0">
                <a:solidFill>
                  <a:schemeClr val="tx1">
                    <a:lumMod val="95000"/>
                    <a:lumOff val="5000"/>
                  </a:schemeClr>
                </a:solidFill>
                <a:latin typeface="Garamond" charset="0"/>
                <a:ea typeface="Garamond" charset="0"/>
                <a:cs typeface="Garamond" charset="0"/>
              </a:rPr>
              <a:t>27018:2014</a:t>
            </a:r>
          </a:p>
          <a:p>
            <a:pPr>
              <a:defRPr/>
            </a:pPr>
            <a:r>
              <a:rPr lang="en-US" b="1" dirty="0">
                <a:solidFill>
                  <a:schemeClr val="tx1">
                    <a:lumMod val="95000"/>
                    <a:lumOff val="5000"/>
                  </a:schemeClr>
                </a:solidFill>
                <a:latin typeface="Garamond" charset="0"/>
                <a:ea typeface="Garamond" charset="0"/>
                <a:cs typeface="Garamond" charset="0"/>
              </a:rPr>
              <a:t>ISO/EC </a:t>
            </a:r>
            <a:r>
              <a:rPr lang="en-US" b="1" dirty="0" smtClean="0">
                <a:solidFill>
                  <a:schemeClr val="tx1">
                    <a:lumMod val="95000"/>
                    <a:lumOff val="5000"/>
                  </a:schemeClr>
                </a:solidFill>
                <a:latin typeface="Garamond" charset="0"/>
                <a:ea typeface="Garamond" charset="0"/>
                <a:cs typeface="Garamond" charset="0"/>
              </a:rPr>
              <a:t>29151 </a:t>
            </a:r>
          </a:p>
          <a:p>
            <a:pPr>
              <a:defRPr/>
            </a:pPr>
            <a:r>
              <a:rPr lang="en-GB" b="1" dirty="0" smtClean="0">
                <a:solidFill>
                  <a:schemeClr val="tx1">
                    <a:lumMod val="95000"/>
                    <a:lumOff val="5000"/>
                  </a:schemeClr>
                </a:solidFill>
                <a:latin typeface="Garamond" charset="0"/>
                <a:ea typeface="Garamond" charset="0"/>
                <a:cs typeface="Garamond" charset="0"/>
              </a:rPr>
              <a:t>ISO/IEC 29100</a:t>
            </a:r>
            <a:endParaRPr lang="en-US" sz="800" dirty="0">
              <a:solidFill>
                <a:schemeClr val="tx1">
                  <a:lumMod val="95000"/>
                  <a:lumOff val="5000"/>
                </a:schemeClr>
              </a:solidFill>
              <a:latin typeface="Garamond" charset="0"/>
              <a:ea typeface="Garamond" charset="0"/>
              <a:cs typeface="Garamond" charset="0"/>
            </a:endParaRPr>
          </a:p>
          <a:p>
            <a:pPr>
              <a:defRPr/>
            </a:pPr>
            <a:r>
              <a:rPr lang="en-GB" b="1" dirty="0">
                <a:solidFill>
                  <a:schemeClr val="tx1">
                    <a:lumMod val="95000"/>
                    <a:lumOff val="5000"/>
                  </a:schemeClr>
                </a:solidFill>
                <a:latin typeface="Garamond" charset="0"/>
                <a:ea typeface="Garamond" charset="0"/>
                <a:cs typeface="Garamond" charset="0"/>
              </a:rPr>
              <a:t>ISO/IEC </a:t>
            </a:r>
            <a:r>
              <a:rPr lang="en-GB" b="1" dirty="0" smtClean="0">
                <a:solidFill>
                  <a:schemeClr val="tx1">
                    <a:lumMod val="95000"/>
                    <a:lumOff val="5000"/>
                  </a:schemeClr>
                </a:solidFill>
                <a:latin typeface="Garamond" charset="0"/>
                <a:ea typeface="Garamond" charset="0"/>
                <a:cs typeface="Garamond" charset="0"/>
              </a:rPr>
              <a:t>29134:2017</a:t>
            </a:r>
            <a:endParaRPr lang="en-GB" sz="800" dirty="0">
              <a:solidFill>
                <a:schemeClr val="tx1">
                  <a:lumMod val="95000"/>
                  <a:lumOff val="5000"/>
                </a:schemeClr>
              </a:solidFill>
              <a:latin typeface="Garamond" charset="0"/>
              <a:ea typeface="Garamond" charset="0"/>
              <a:cs typeface="Garamond" charset="0"/>
            </a:endParaRPr>
          </a:p>
          <a:p>
            <a:pPr>
              <a:defRPr/>
            </a:pPr>
            <a:r>
              <a:rPr lang="is-IS" b="1" dirty="0">
                <a:solidFill>
                  <a:schemeClr val="tx1">
                    <a:lumMod val="95000"/>
                    <a:lumOff val="5000"/>
                  </a:schemeClr>
                </a:solidFill>
                <a:latin typeface="Garamond" charset="0"/>
                <a:ea typeface="Garamond" charset="0"/>
                <a:cs typeface="Garamond" charset="0"/>
              </a:rPr>
              <a:t>ISO/IEC </a:t>
            </a:r>
            <a:r>
              <a:rPr lang="is-IS" b="1" dirty="0" smtClean="0">
                <a:solidFill>
                  <a:schemeClr val="tx1">
                    <a:lumMod val="95000"/>
                    <a:lumOff val="5000"/>
                  </a:schemeClr>
                </a:solidFill>
                <a:latin typeface="Garamond" charset="0"/>
                <a:ea typeface="Garamond" charset="0"/>
                <a:cs typeface="Garamond" charset="0"/>
              </a:rPr>
              <a:t>29151:2017</a:t>
            </a:r>
            <a:endParaRPr lang="is-IS" b="1" dirty="0">
              <a:solidFill>
                <a:schemeClr val="tx1">
                  <a:lumMod val="95000"/>
                  <a:lumOff val="5000"/>
                </a:schemeClr>
              </a:solidFill>
              <a:latin typeface="Garamond" charset="0"/>
              <a:ea typeface="Garamond" charset="0"/>
              <a:cs typeface="Garamond" charset="0"/>
            </a:endParaRPr>
          </a:p>
          <a:p>
            <a:pPr>
              <a:defRPr/>
            </a:pPr>
            <a:r>
              <a:rPr lang="en-GB" b="1" dirty="0" smtClean="0">
                <a:solidFill>
                  <a:schemeClr val="tx1">
                    <a:lumMod val="95000"/>
                    <a:lumOff val="5000"/>
                  </a:schemeClr>
                </a:solidFill>
                <a:latin typeface="Garamond" charset="0"/>
                <a:ea typeface="Garamond" charset="0"/>
                <a:cs typeface="Garamond" charset="0"/>
              </a:rPr>
              <a:t>COBIT</a:t>
            </a:r>
            <a:endParaRPr lang="en-GB" sz="2400" b="1" dirty="0">
              <a:solidFill>
                <a:schemeClr val="tx1">
                  <a:lumMod val="95000"/>
                  <a:lumOff val="5000"/>
                </a:schemeClr>
              </a:solidFill>
              <a:latin typeface="Garamond" charset="0"/>
              <a:ea typeface="Garamond" charset="0"/>
              <a:cs typeface="Garamond" charset="0"/>
            </a:endParaRPr>
          </a:p>
          <a:p>
            <a:pPr>
              <a:defRPr/>
            </a:pPr>
            <a:r>
              <a:rPr lang="en-US" b="1" dirty="0">
                <a:solidFill>
                  <a:schemeClr val="tx1">
                    <a:lumMod val="95000"/>
                    <a:lumOff val="5000"/>
                  </a:schemeClr>
                </a:solidFill>
                <a:latin typeface="Garamond" charset="0"/>
                <a:ea typeface="Garamond" charset="0"/>
                <a:cs typeface="Garamond" charset="0"/>
              </a:rPr>
              <a:t>ISO </a:t>
            </a:r>
            <a:r>
              <a:rPr lang="en-US" b="1" dirty="0" smtClean="0">
                <a:solidFill>
                  <a:schemeClr val="tx1">
                    <a:lumMod val="95000"/>
                    <a:lumOff val="5000"/>
                  </a:schemeClr>
                </a:solidFill>
                <a:latin typeface="Garamond" charset="0"/>
                <a:ea typeface="Garamond" charset="0"/>
                <a:cs typeface="Garamond" charset="0"/>
              </a:rPr>
              <a:t>31000</a:t>
            </a:r>
            <a:endParaRPr lang="en-US" sz="2400" b="1" dirty="0">
              <a:solidFill>
                <a:schemeClr val="tx1">
                  <a:lumMod val="95000"/>
                  <a:lumOff val="5000"/>
                </a:schemeClr>
              </a:solidFill>
              <a:latin typeface="Garamond" charset="0"/>
              <a:ea typeface="Garamond" charset="0"/>
              <a:cs typeface="Garamond" charset="0"/>
            </a:endParaRPr>
          </a:p>
          <a:p>
            <a:pPr>
              <a:defRPr/>
            </a:pPr>
            <a:r>
              <a:rPr lang="en-US" b="1" dirty="0">
                <a:solidFill>
                  <a:schemeClr val="tx1">
                    <a:lumMod val="95000"/>
                    <a:lumOff val="5000"/>
                  </a:schemeClr>
                </a:solidFill>
                <a:latin typeface="Garamond" charset="0"/>
                <a:ea typeface="Garamond" charset="0"/>
                <a:cs typeface="Garamond" charset="0"/>
              </a:rPr>
              <a:t>NIST</a:t>
            </a:r>
            <a:endParaRPr lang="en-GB" dirty="0">
              <a:solidFill>
                <a:schemeClr val="tx1">
                  <a:lumMod val="95000"/>
                  <a:lumOff val="5000"/>
                </a:schemeClr>
              </a:solidFill>
              <a:latin typeface="Garamond" charset="0"/>
              <a:ea typeface="Garamond" charset="0"/>
              <a:cs typeface="Garamond" charset="0"/>
            </a:endParaRPr>
          </a:p>
          <a:p>
            <a:pPr>
              <a:defRPr/>
            </a:pPr>
            <a:endParaRPr lang="en-GB" dirty="0">
              <a:solidFill>
                <a:schemeClr val="tx1">
                  <a:lumMod val="95000"/>
                  <a:lumOff val="5000"/>
                </a:schemeClr>
              </a:solidFill>
              <a:latin typeface="Garamond" charset="0"/>
              <a:ea typeface="Garamond" charset="0"/>
              <a:cs typeface="Garamond" charset="0"/>
            </a:endParaRPr>
          </a:p>
          <a:p>
            <a:pPr>
              <a:defRPr/>
            </a:pPr>
            <a:endParaRPr lang="en-GB" dirty="0">
              <a:solidFill>
                <a:schemeClr val="tx1">
                  <a:lumMod val="95000"/>
                  <a:lumOff val="5000"/>
                </a:schemeClr>
              </a:solidFill>
              <a:latin typeface="Garamond" charset="0"/>
              <a:ea typeface="Garamond" charset="0"/>
              <a:cs typeface="Garamond" charset="0"/>
            </a:endParaRPr>
          </a:p>
          <a:p>
            <a:pPr>
              <a:defRPr/>
            </a:pPr>
            <a:endParaRPr lang="en-GB" dirty="0">
              <a:solidFill>
                <a:schemeClr val="tx1">
                  <a:lumMod val="95000"/>
                  <a:lumOff val="5000"/>
                </a:schemeClr>
              </a:solidFill>
              <a:latin typeface="Garamond" charset="0"/>
              <a:ea typeface="Garamond" charset="0"/>
              <a:cs typeface="Garamond" charset="0"/>
            </a:endParaRPr>
          </a:p>
          <a:p>
            <a:pPr>
              <a:defRPr/>
            </a:pPr>
            <a:endParaRPr lang="en-GB" dirty="0">
              <a:solidFill>
                <a:schemeClr val="tx1">
                  <a:lumMod val="95000"/>
                  <a:lumOff val="5000"/>
                </a:schemeClr>
              </a:solidFill>
              <a:latin typeface="Garamond" charset="0"/>
              <a:ea typeface="Garamond" charset="0"/>
              <a:cs typeface="Garamond" charset="0"/>
            </a:endParaRPr>
          </a:p>
          <a:p>
            <a:pPr>
              <a:defRPr/>
            </a:pPr>
            <a:endParaRPr lang="en-GB" dirty="0">
              <a:solidFill>
                <a:schemeClr val="tx1">
                  <a:lumMod val="95000"/>
                  <a:lumOff val="5000"/>
                </a:schemeClr>
              </a:solidFill>
              <a:latin typeface="Garamond" charset="0"/>
              <a:ea typeface="Garamond" charset="0"/>
              <a:cs typeface="Garamond" charset="0"/>
            </a:endParaRPr>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mtClean="0">
                <a:solidFill>
                  <a:schemeClr val="tx1"/>
                </a:solidFill>
              </a:rPr>
              <a:t>15</a:t>
            </a:fld>
            <a:endParaRPr lang="uk-UA" dirty="0">
              <a:solidFill>
                <a:schemeClr val="tx1"/>
              </a:solidFill>
            </a:endParaRPr>
          </a:p>
        </p:txBody>
      </p:sp>
    </p:spTree>
    <p:extLst>
      <p:ext uri="{BB962C8B-B14F-4D97-AF65-F5344CB8AC3E}">
        <p14:creationId xmlns:p14="http://schemas.microsoft.com/office/powerpoint/2010/main" val="16686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IT Must Ensure:</a:t>
            </a:r>
            <a:endParaRPr lang="en-GB" dirty="0"/>
          </a:p>
        </p:txBody>
      </p:sp>
      <p:sp>
        <p:nvSpPr>
          <p:cNvPr id="3" name="Content Placeholder 2"/>
          <p:cNvSpPr>
            <a:spLocks noGrp="1"/>
          </p:cNvSpPr>
          <p:nvPr>
            <p:ph idx="1"/>
          </p:nvPr>
        </p:nvSpPr>
        <p:spPr/>
        <p:txBody>
          <a:bodyPr/>
          <a:lstStyle/>
          <a:p>
            <a:pPr>
              <a:defRPr/>
            </a:pPr>
            <a:r>
              <a:rPr lang="en-GB" altLang="en-US" dirty="0">
                <a:solidFill>
                  <a:schemeClr val="tx1">
                    <a:lumMod val="95000"/>
                    <a:lumOff val="5000"/>
                  </a:schemeClr>
                </a:solidFill>
                <a:latin typeface="Garamond" charset="0"/>
                <a:ea typeface="Garamond" charset="0"/>
                <a:cs typeface="Garamond" charset="0"/>
              </a:rPr>
              <a:t>Implement controls to reduce risk of data being compromised but make sure controls really manage risks</a:t>
            </a:r>
          </a:p>
          <a:p>
            <a:pPr marL="0" indent="0">
              <a:buFont typeface="Arial" charset="0"/>
              <a:buNone/>
              <a:defRPr/>
            </a:pPr>
            <a:r>
              <a:rPr lang="en-GB" altLang="en-US" sz="800" dirty="0">
                <a:solidFill>
                  <a:schemeClr val="tx1">
                    <a:lumMod val="95000"/>
                    <a:lumOff val="5000"/>
                  </a:schemeClr>
                </a:solidFill>
                <a:latin typeface="Garamond" charset="0"/>
                <a:ea typeface="Garamond" charset="0"/>
                <a:cs typeface="Garamond" charset="0"/>
              </a:rPr>
              <a:t> </a:t>
            </a:r>
          </a:p>
          <a:p>
            <a:pPr>
              <a:defRPr/>
            </a:pPr>
            <a:r>
              <a:rPr lang="en-GB" dirty="0">
                <a:solidFill>
                  <a:schemeClr val="tx1">
                    <a:lumMod val="95000"/>
                    <a:lumOff val="5000"/>
                  </a:schemeClr>
                </a:solidFill>
                <a:latin typeface="Garamond" charset="0"/>
                <a:ea typeface="Garamond" charset="0"/>
                <a:cs typeface="Garamond" charset="0"/>
              </a:rPr>
              <a:t>Authentication and Authorisation provided to a single entity of GDPR data</a:t>
            </a:r>
          </a:p>
          <a:p>
            <a:pPr marL="0" indent="0">
              <a:buFont typeface="Arial" charset="0"/>
              <a:buNone/>
              <a:defRPr/>
            </a:pPr>
            <a:endParaRPr lang="en-GB" sz="800" dirty="0">
              <a:solidFill>
                <a:schemeClr val="tx1">
                  <a:lumMod val="95000"/>
                  <a:lumOff val="5000"/>
                </a:schemeClr>
              </a:solidFill>
              <a:latin typeface="Garamond" charset="0"/>
              <a:ea typeface="Garamond" charset="0"/>
              <a:cs typeface="Garamond" charset="0"/>
            </a:endParaRPr>
          </a:p>
          <a:p>
            <a:pPr>
              <a:defRPr/>
            </a:pPr>
            <a:r>
              <a:rPr lang="en-GB" dirty="0">
                <a:solidFill>
                  <a:schemeClr val="tx1">
                    <a:lumMod val="95000"/>
                    <a:lumOff val="5000"/>
                  </a:schemeClr>
                </a:solidFill>
                <a:latin typeface="Garamond" charset="0"/>
                <a:ea typeface="Garamond" charset="0"/>
                <a:cs typeface="Garamond" charset="0"/>
              </a:rPr>
              <a:t>The creation of a single application allocated to GDPR data</a:t>
            </a:r>
          </a:p>
          <a:p>
            <a:pPr marL="0" indent="0">
              <a:buFont typeface="Arial" charset="0"/>
              <a:buNone/>
              <a:defRPr/>
            </a:pPr>
            <a:endParaRPr lang="en-GB" sz="800" dirty="0">
              <a:solidFill>
                <a:schemeClr val="tx1">
                  <a:lumMod val="95000"/>
                  <a:lumOff val="5000"/>
                </a:schemeClr>
              </a:solidFill>
              <a:latin typeface="Garamond" charset="0"/>
              <a:ea typeface="Garamond" charset="0"/>
              <a:cs typeface="Garamond" charset="0"/>
            </a:endParaRPr>
          </a:p>
          <a:p>
            <a:pPr>
              <a:defRPr/>
            </a:pPr>
            <a:r>
              <a:rPr lang="en-GB" dirty="0">
                <a:solidFill>
                  <a:schemeClr val="tx1">
                    <a:lumMod val="95000"/>
                    <a:lumOff val="5000"/>
                  </a:schemeClr>
                </a:solidFill>
                <a:latin typeface="Garamond" charset="0"/>
                <a:ea typeface="Garamond" charset="0"/>
                <a:cs typeface="Garamond" charset="0"/>
              </a:rPr>
              <a:t>All systems and services are monitored</a:t>
            </a:r>
          </a:p>
          <a:p>
            <a:pPr marL="0" indent="0">
              <a:buFont typeface="Arial" charset="0"/>
              <a:buNone/>
              <a:defRPr/>
            </a:pPr>
            <a:endParaRPr lang="en-GB" sz="800" dirty="0">
              <a:solidFill>
                <a:schemeClr val="tx1">
                  <a:lumMod val="95000"/>
                  <a:lumOff val="5000"/>
                </a:schemeClr>
              </a:solidFill>
              <a:latin typeface="Garamond" charset="0"/>
              <a:ea typeface="Garamond" charset="0"/>
              <a:cs typeface="Garamond" charset="0"/>
            </a:endParaRPr>
          </a:p>
          <a:p>
            <a:pPr>
              <a:defRPr/>
            </a:pPr>
            <a:r>
              <a:rPr lang="en-GB" dirty="0">
                <a:solidFill>
                  <a:schemeClr val="tx1">
                    <a:lumMod val="95000"/>
                    <a:lumOff val="5000"/>
                  </a:schemeClr>
                </a:solidFill>
                <a:latin typeface="Garamond" charset="0"/>
                <a:ea typeface="Garamond" charset="0"/>
                <a:cs typeface="Garamond" charset="0"/>
              </a:rPr>
              <a:t>Incident management process is in place </a:t>
            </a:r>
            <a:endParaRPr lang="en-US" dirty="0">
              <a:solidFill>
                <a:schemeClr val="tx1">
                  <a:lumMod val="95000"/>
                  <a:lumOff val="5000"/>
                </a:schemeClr>
              </a:solidFill>
              <a:latin typeface="Garamond" charset="0"/>
              <a:ea typeface="Garamond" charset="0"/>
              <a:cs typeface="Garamond" charset="0"/>
            </a:endParaRPr>
          </a:p>
          <a:p>
            <a:pPr>
              <a:defRPr/>
            </a:pPr>
            <a:endParaRPr lang="en-US" sz="2400" dirty="0">
              <a:solidFill>
                <a:schemeClr val="tx1">
                  <a:lumMod val="95000"/>
                  <a:lumOff val="5000"/>
                </a:schemeClr>
              </a:solidFill>
              <a:latin typeface="Garamond" charset="0"/>
              <a:ea typeface="Garamond" charset="0"/>
              <a:cs typeface="Garamond" charset="0"/>
            </a:endParaRPr>
          </a:p>
          <a:p>
            <a:pPr>
              <a:defRPr/>
            </a:pPr>
            <a:endParaRPr lang="en-GB" sz="2400" dirty="0">
              <a:solidFill>
                <a:schemeClr val="tx1">
                  <a:lumMod val="95000"/>
                  <a:lumOff val="5000"/>
                </a:schemeClr>
              </a:solidFill>
              <a:latin typeface="Garamond" charset="0"/>
              <a:ea typeface="Garamond" charset="0"/>
              <a:cs typeface="Garamond" charset="0"/>
            </a:endParaRPr>
          </a:p>
          <a:p>
            <a:endParaRPr lang="en-GB" dirty="0"/>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16</a:t>
            </a:fld>
            <a:endParaRPr lang="uk-UA" sz="800" dirty="0">
              <a:solidFill>
                <a:schemeClr val="tx1"/>
              </a:solidFill>
            </a:endParaRPr>
          </a:p>
        </p:txBody>
      </p:sp>
    </p:spTree>
    <p:extLst>
      <p:ext uri="{BB962C8B-B14F-4D97-AF65-F5344CB8AC3E}">
        <p14:creationId xmlns:p14="http://schemas.microsoft.com/office/powerpoint/2010/main" val="182571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GDPR Misunderstandings </a:t>
            </a:r>
            <a:endParaRPr lang="en-GB" dirty="0"/>
          </a:p>
        </p:txBody>
      </p:sp>
      <p:sp>
        <p:nvSpPr>
          <p:cNvPr id="3" name="Content Placeholder 2"/>
          <p:cNvSpPr>
            <a:spLocks noGrp="1"/>
          </p:cNvSpPr>
          <p:nvPr>
            <p:ph idx="1"/>
          </p:nvPr>
        </p:nvSpPr>
        <p:spPr/>
        <p:txBody>
          <a:bodyPr>
            <a:noAutofit/>
          </a:bodyPr>
          <a:lstStyle/>
          <a:p>
            <a:pPr>
              <a:defRPr/>
            </a:pPr>
            <a:r>
              <a:rPr lang="en-GB" altLang="en-US" sz="3200" dirty="0">
                <a:solidFill>
                  <a:schemeClr val="tx1">
                    <a:lumMod val="95000"/>
                    <a:lumOff val="5000"/>
                  </a:schemeClr>
                </a:solidFill>
                <a:latin typeface="Garamond" charset="0"/>
                <a:ea typeface="Garamond" charset="0"/>
                <a:cs typeface="Garamond" charset="0"/>
              </a:rPr>
              <a:t>Fine obscurity </a:t>
            </a:r>
          </a:p>
          <a:p>
            <a:pPr marL="0" indent="0">
              <a:buFont typeface="Arial" charset="0"/>
              <a:buNone/>
              <a:defRPr/>
            </a:pPr>
            <a:r>
              <a:rPr lang="en-GB" altLang="en-US" sz="1000" dirty="0">
                <a:solidFill>
                  <a:schemeClr val="tx1">
                    <a:lumMod val="95000"/>
                    <a:lumOff val="5000"/>
                  </a:schemeClr>
                </a:solidFill>
                <a:latin typeface="Garamond" charset="0"/>
                <a:ea typeface="Garamond" charset="0"/>
                <a:cs typeface="Garamond" charset="0"/>
              </a:rPr>
              <a:t> </a:t>
            </a:r>
          </a:p>
          <a:p>
            <a:pPr>
              <a:defRPr/>
            </a:pPr>
            <a:r>
              <a:rPr lang="en-GB" sz="3200" dirty="0">
                <a:solidFill>
                  <a:schemeClr val="tx1">
                    <a:lumMod val="95000"/>
                    <a:lumOff val="5000"/>
                  </a:schemeClr>
                </a:solidFill>
                <a:latin typeface="Garamond" charset="0"/>
                <a:ea typeface="Garamond" charset="0"/>
                <a:cs typeface="Garamond" charset="0"/>
              </a:rPr>
              <a:t>It is not just about EU Citizens</a:t>
            </a:r>
          </a:p>
          <a:p>
            <a:pPr marL="0" indent="0">
              <a:buFont typeface="Arial" charset="0"/>
              <a:buNone/>
              <a:defRPr/>
            </a:pPr>
            <a:endParaRPr lang="en-GB" sz="1000" dirty="0">
              <a:solidFill>
                <a:schemeClr val="tx1">
                  <a:lumMod val="95000"/>
                  <a:lumOff val="5000"/>
                </a:schemeClr>
              </a:solidFill>
              <a:latin typeface="Garamond" charset="0"/>
              <a:ea typeface="Garamond" charset="0"/>
              <a:cs typeface="Garamond" charset="0"/>
            </a:endParaRPr>
          </a:p>
          <a:p>
            <a:pPr>
              <a:defRPr/>
            </a:pPr>
            <a:r>
              <a:rPr lang="en-GB" sz="3200" dirty="0">
                <a:solidFill>
                  <a:schemeClr val="tx1">
                    <a:lumMod val="95000"/>
                    <a:lumOff val="5000"/>
                  </a:schemeClr>
                </a:solidFill>
                <a:latin typeface="Garamond" charset="0"/>
                <a:ea typeface="Garamond" charset="0"/>
                <a:cs typeface="Garamond" charset="0"/>
              </a:rPr>
              <a:t>GDPR is not simply a DLP</a:t>
            </a:r>
          </a:p>
          <a:p>
            <a:pPr marL="0" indent="0">
              <a:buFont typeface="Arial" charset="0"/>
              <a:buNone/>
              <a:defRPr/>
            </a:pPr>
            <a:endParaRPr lang="en-GB" sz="1000" dirty="0">
              <a:solidFill>
                <a:schemeClr val="tx1">
                  <a:lumMod val="95000"/>
                  <a:lumOff val="5000"/>
                </a:schemeClr>
              </a:solidFill>
              <a:latin typeface="Garamond" charset="0"/>
              <a:ea typeface="Garamond" charset="0"/>
              <a:cs typeface="Garamond" charset="0"/>
            </a:endParaRPr>
          </a:p>
          <a:p>
            <a:pPr>
              <a:defRPr/>
            </a:pPr>
            <a:r>
              <a:rPr lang="en-GB" sz="3200" dirty="0">
                <a:solidFill>
                  <a:schemeClr val="tx1">
                    <a:lumMod val="95000"/>
                    <a:lumOff val="5000"/>
                  </a:schemeClr>
                </a:solidFill>
                <a:latin typeface="Garamond" charset="0"/>
                <a:ea typeface="Garamond" charset="0"/>
                <a:cs typeface="Garamond" charset="0"/>
              </a:rPr>
              <a:t>To purchase new solution doesn’t cover everything</a:t>
            </a:r>
          </a:p>
          <a:p>
            <a:pPr marL="0" indent="0">
              <a:buFont typeface="Arial" charset="0"/>
              <a:buNone/>
              <a:defRPr/>
            </a:pPr>
            <a:endParaRPr lang="en-GB" sz="1000" dirty="0">
              <a:solidFill>
                <a:schemeClr val="tx1">
                  <a:lumMod val="95000"/>
                  <a:lumOff val="5000"/>
                </a:schemeClr>
              </a:solidFill>
              <a:latin typeface="Garamond" charset="0"/>
              <a:ea typeface="Garamond" charset="0"/>
              <a:cs typeface="Garamond" charset="0"/>
            </a:endParaRPr>
          </a:p>
          <a:p>
            <a:pPr>
              <a:defRPr/>
            </a:pPr>
            <a:r>
              <a:rPr lang="en-GB" sz="3200" dirty="0">
                <a:solidFill>
                  <a:schemeClr val="tx1">
                    <a:lumMod val="95000"/>
                    <a:lumOff val="5000"/>
                  </a:schemeClr>
                </a:solidFill>
                <a:latin typeface="Garamond" charset="0"/>
                <a:ea typeface="Garamond" charset="0"/>
                <a:cs typeface="Garamond" charset="0"/>
              </a:rPr>
              <a:t>Outsourcing doesn’t let us to be free </a:t>
            </a:r>
            <a:endParaRPr lang="en-US" sz="3200" dirty="0">
              <a:solidFill>
                <a:schemeClr val="tx1">
                  <a:lumMod val="95000"/>
                  <a:lumOff val="5000"/>
                </a:schemeClr>
              </a:solidFill>
              <a:latin typeface="Garamond" charset="0"/>
              <a:ea typeface="Garamond" charset="0"/>
              <a:cs typeface="Garamond" charset="0"/>
            </a:endParaRPr>
          </a:p>
          <a:p>
            <a:pPr>
              <a:defRPr/>
            </a:pPr>
            <a:endParaRPr lang="en-US" dirty="0">
              <a:solidFill>
                <a:schemeClr val="tx1">
                  <a:lumMod val="95000"/>
                  <a:lumOff val="5000"/>
                </a:schemeClr>
              </a:solidFill>
              <a:latin typeface="Garamond" charset="0"/>
              <a:ea typeface="Garamond" charset="0"/>
              <a:cs typeface="Garamond" charset="0"/>
            </a:endParaRPr>
          </a:p>
          <a:p>
            <a:pPr>
              <a:defRPr/>
            </a:pPr>
            <a:endParaRPr lang="en-GB" dirty="0">
              <a:solidFill>
                <a:schemeClr val="tx1">
                  <a:lumMod val="95000"/>
                  <a:lumOff val="5000"/>
                </a:schemeClr>
              </a:solidFill>
              <a:latin typeface="Garamond" charset="0"/>
              <a:ea typeface="Garamond" charset="0"/>
              <a:cs typeface="Garamond" charset="0"/>
            </a:endParaRPr>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17</a:t>
            </a:fld>
            <a:endParaRPr lang="uk-UA" sz="800" dirty="0">
              <a:solidFill>
                <a:schemeClr val="tx1"/>
              </a:solidFill>
            </a:endParaRPr>
          </a:p>
        </p:txBody>
      </p:sp>
    </p:spTree>
    <p:extLst>
      <p:ext uri="{BB962C8B-B14F-4D97-AF65-F5344CB8AC3E}">
        <p14:creationId xmlns:p14="http://schemas.microsoft.com/office/powerpoint/2010/main" val="149163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Concluded Points</a:t>
            </a:r>
            <a:endParaRPr lang="en-GB" dirty="0"/>
          </a:p>
        </p:txBody>
      </p:sp>
      <p:sp>
        <p:nvSpPr>
          <p:cNvPr id="3" name="Content Placeholder 2"/>
          <p:cNvSpPr>
            <a:spLocks noGrp="1"/>
          </p:cNvSpPr>
          <p:nvPr>
            <p:ph idx="1"/>
          </p:nvPr>
        </p:nvSpPr>
        <p:spPr/>
        <p:txBody>
          <a:bodyPr>
            <a:normAutofit fontScale="92500" lnSpcReduction="20000"/>
          </a:bodyPr>
          <a:lstStyle/>
          <a:p>
            <a:pPr>
              <a:defRPr/>
            </a:pPr>
            <a:r>
              <a:rPr lang="en-GB" dirty="0">
                <a:solidFill>
                  <a:schemeClr val="tx1">
                    <a:lumMod val="95000"/>
                    <a:lumOff val="5000"/>
                  </a:schemeClr>
                </a:solidFill>
                <a:latin typeface="Garamond" charset="0"/>
                <a:ea typeface="Garamond" charset="0"/>
                <a:cs typeface="Garamond" charset="0"/>
              </a:rPr>
              <a:t>Data classifications and risk assessment are at the heart of GDPR thus, GDPR will be tied up to risks management and assurance objectives.</a:t>
            </a:r>
          </a:p>
          <a:p>
            <a:pPr marL="0" indent="0">
              <a:buFont typeface="Arial" charset="0"/>
              <a:buNone/>
              <a:defRPr/>
            </a:pPr>
            <a:endParaRPr lang="en-GB" sz="1050" dirty="0">
              <a:solidFill>
                <a:schemeClr val="tx1">
                  <a:lumMod val="95000"/>
                  <a:lumOff val="5000"/>
                </a:schemeClr>
              </a:solidFill>
              <a:latin typeface="Garamond" charset="0"/>
              <a:ea typeface="Garamond" charset="0"/>
              <a:cs typeface="Garamond" charset="0"/>
            </a:endParaRPr>
          </a:p>
          <a:p>
            <a:pPr>
              <a:defRPr/>
            </a:pPr>
            <a:r>
              <a:rPr lang="en-GB" dirty="0">
                <a:solidFill>
                  <a:schemeClr val="tx1">
                    <a:lumMod val="95000"/>
                    <a:lumOff val="5000"/>
                  </a:schemeClr>
                </a:solidFill>
                <a:latin typeface="Garamond" charset="0"/>
                <a:ea typeface="Garamond" charset="0"/>
                <a:cs typeface="Garamond" charset="0"/>
              </a:rPr>
              <a:t>The maturity level of risk mitigation and IT governance defines the maturity of GDPR </a:t>
            </a:r>
            <a:r>
              <a:rPr lang="en-GB" dirty="0" smtClean="0">
                <a:solidFill>
                  <a:schemeClr val="tx1">
                    <a:lumMod val="95000"/>
                    <a:lumOff val="5000"/>
                  </a:schemeClr>
                </a:solidFill>
                <a:latin typeface="Garamond" charset="0"/>
                <a:ea typeface="Garamond" charset="0"/>
                <a:cs typeface="Garamond" charset="0"/>
              </a:rPr>
              <a:t>readiness. </a:t>
            </a:r>
            <a:endParaRPr lang="en-GB" dirty="0">
              <a:solidFill>
                <a:schemeClr val="tx1">
                  <a:lumMod val="95000"/>
                  <a:lumOff val="5000"/>
                </a:schemeClr>
              </a:solidFill>
              <a:latin typeface="Garamond" charset="0"/>
              <a:ea typeface="Garamond" charset="0"/>
              <a:cs typeface="Garamond" charset="0"/>
            </a:endParaRPr>
          </a:p>
          <a:p>
            <a:pPr marL="0" indent="0">
              <a:buFont typeface="Arial" charset="0"/>
              <a:buNone/>
              <a:defRPr/>
            </a:pPr>
            <a:endParaRPr lang="en-GB" sz="1050" dirty="0">
              <a:solidFill>
                <a:schemeClr val="tx1">
                  <a:lumMod val="95000"/>
                  <a:lumOff val="5000"/>
                </a:schemeClr>
              </a:solidFill>
              <a:latin typeface="Garamond" charset="0"/>
              <a:ea typeface="Garamond" charset="0"/>
              <a:cs typeface="Garamond" charset="0"/>
            </a:endParaRPr>
          </a:p>
          <a:p>
            <a:pPr>
              <a:defRPr/>
            </a:pPr>
            <a:r>
              <a:rPr lang="en-GB" dirty="0">
                <a:solidFill>
                  <a:schemeClr val="tx1">
                    <a:lumMod val="95000"/>
                    <a:lumOff val="5000"/>
                  </a:schemeClr>
                </a:solidFill>
                <a:latin typeface="Garamond" charset="0"/>
                <a:ea typeface="Garamond" charset="0"/>
                <a:cs typeface="Garamond" charset="0"/>
              </a:rPr>
              <a:t>GDPR will reinforce the IT security governance framework for organisations who have one. For those who don</a:t>
            </a:r>
            <a:r>
              <a:rPr lang="mr-IN" dirty="0">
                <a:solidFill>
                  <a:schemeClr val="tx1">
                    <a:lumMod val="95000"/>
                    <a:lumOff val="5000"/>
                  </a:schemeClr>
                </a:solidFill>
                <a:latin typeface="Garamond" charset="0"/>
                <a:ea typeface="Garamond" charset="0"/>
                <a:cs typeface="Garamond" charset="0"/>
              </a:rPr>
              <a:t>’</a:t>
            </a:r>
            <a:r>
              <a:rPr lang="en-GB" dirty="0">
                <a:solidFill>
                  <a:schemeClr val="tx1">
                    <a:lumMod val="95000"/>
                    <a:lumOff val="5000"/>
                  </a:schemeClr>
                </a:solidFill>
                <a:latin typeface="Garamond" charset="0"/>
                <a:ea typeface="Garamond" charset="0"/>
                <a:cs typeface="Garamond" charset="0"/>
              </a:rPr>
              <a:t>t have it, will create a legal purpose to build one. </a:t>
            </a:r>
          </a:p>
          <a:p>
            <a:pPr>
              <a:defRPr/>
            </a:pPr>
            <a:endParaRPr lang="en-GB" dirty="0">
              <a:solidFill>
                <a:schemeClr val="tx1">
                  <a:lumMod val="95000"/>
                  <a:lumOff val="5000"/>
                </a:schemeClr>
              </a:solidFill>
              <a:latin typeface="Garamond" charset="0"/>
              <a:ea typeface="Garamond" charset="0"/>
              <a:cs typeface="Garamond" charset="0"/>
            </a:endParaRPr>
          </a:p>
          <a:p>
            <a:pPr>
              <a:defRPr/>
            </a:pPr>
            <a:r>
              <a:rPr lang="en-GB" dirty="0">
                <a:solidFill>
                  <a:schemeClr val="tx1">
                    <a:lumMod val="95000"/>
                    <a:lumOff val="5000"/>
                  </a:schemeClr>
                </a:solidFill>
                <a:latin typeface="Garamond" charset="0"/>
                <a:ea typeface="Garamond" charset="0"/>
                <a:cs typeface="Garamond" charset="0"/>
              </a:rPr>
              <a:t>GDPR will help organisations to build effective, more secure IT services and systems and create an environment of trust and simplification of complex IT security measures.</a:t>
            </a:r>
          </a:p>
          <a:p>
            <a:endParaRPr lang="en-GB" dirty="0"/>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18</a:t>
            </a:fld>
            <a:endParaRPr lang="uk-UA" sz="800" dirty="0">
              <a:solidFill>
                <a:schemeClr val="tx1"/>
              </a:solidFill>
            </a:endParaRPr>
          </a:p>
        </p:txBody>
      </p:sp>
    </p:spTree>
    <p:extLst>
      <p:ext uri="{BB962C8B-B14F-4D97-AF65-F5344CB8AC3E}">
        <p14:creationId xmlns:p14="http://schemas.microsoft.com/office/powerpoint/2010/main" val="25200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2983"/>
          </a:xfrm>
        </p:spPr>
        <p:txBody>
          <a:bodyPr>
            <a:normAutofit/>
          </a:bodyPr>
          <a:lstStyle/>
          <a:p>
            <a:r>
              <a:rPr lang="en-GB" sz="6600" b="1" dirty="0" smtClean="0"/>
              <a:t>Thank you All! </a:t>
            </a:r>
            <a:endParaRPr lang="en-GB" sz="6600" b="1" dirty="0"/>
          </a:p>
        </p:txBody>
      </p:sp>
      <p:sp>
        <p:nvSpPr>
          <p:cNvPr id="4" name="Date Placeholder 3"/>
          <p:cNvSpPr>
            <a:spLocks noGrp="1"/>
          </p:cNvSpPr>
          <p:nvPr>
            <p:ph type="dt" sz="half" idx="10"/>
          </p:nvPr>
        </p:nvSpPr>
        <p:spPr/>
        <p:txBody>
          <a:bodyPr/>
          <a:lstStyle/>
          <a:p>
            <a:fld id="{727828BE-0A0B-2645-85C7-293837F9E54D}" type="datetime1">
              <a:rPr lang="en-GB" smtClean="0"/>
              <a:t>20/10/2017</a:t>
            </a:fld>
            <a:endParaRPr lang="mr-IN" dirty="0"/>
          </a:p>
        </p:txBody>
      </p:sp>
      <p:sp>
        <p:nvSpPr>
          <p:cNvPr id="5" name="Footer Placeholder 4"/>
          <p:cNvSpPr>
            <a:spLocks noGrp="1"/>
          </p:cNvSpPr>
          <p:nvPr>
            <p:ph type="ftr" sz="quarter" idx="11"/>
          </p:nvPr>
        </p:nvSpPr>
        <p:spPr/>
        <p:txBody>
          <a:bodyPr/>
          <a:lstStyle/>
          <a:p>
            <a:r>
              <a:rPr lang="en-US" smtClean="0"/>
              <a:t>Information Security Audit Control Consultancy (ISACC)©</a:t>
            </a:r>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uk-UA" smtClean="0"/>
              <a:t>19</a:t>
            </a:fld>
            <a:endParaRPr lang="uk-UA"/>
          </a:p>
        </p:txBody>
      </p:sp>
      <p:sp>
        <p:nvSpPr>
          <p:cNvPr id="3" name="Rectangle 2"/>
          <p:cNvSpPr/>
          <p:nvPr/>
        </p:nvSpPr>
        <p:spPr>
          <a:xfrm>
            <a:off x="7013749" y="1799241"/>
            <a:ext cx="4340051" cy="2800767"/>
          </a:xfrm>
          <a:prstGeom prst="rect">
            <a:avLst/>
          </a:prstGeom>
        </p:spPr>
        <p:txBody>
          <a:bodyPr wrap="square">
            <a:spAutoFit/>
          </a:bodyPr>
          <a:lstStyle/>
          <a:p>
            <a:r>
              <a:rPr lang="en-US" sz="2800" dirty="0" smtClean="0">
                <a:solidFill>
                  <a:srgbClr val="000000"/>
                </a:solidFill>
                <a:latin typeface="Garamond" charset="0"/>
                <a:ea typeface="Garamond" charset="0"/>
                <a:cs typeface="Garamond" charset="0"/>
              </a:rPr>
              <a:t>Dr. </a:t>
            </a:r>
            <a:r>
              <a:rPr lang="en-US" sz="2800" dirty="0">
                <a:solidFill>
                  <a:srgbClr val="000000"/>
                </a:solidFill>
                <a:latin typeface="Garamond" charset="0"/>
                <a:ea typeface="Garamond" charset="0"/>
                <a:cs typeface="Garamond" charset="0"/>
              </a:rPr>
              <a:t>Reza Alavi</a:t>
            </a:r>
            <a:br>
              <a:rPr lang="en-US" sz="2800" dirty="0">
                <a:solidFill>
                  <a:srgbClr val="000000"/>
                </a:solidFill>
                <a:latin typeface="Garamond" charset="0"/>
                <a:ea typeface="Garamond" charset="0"/>
                <a:cs typeface="Garamond" charset="0"/>
              </a:rPr>
            </a:br>
            <a:r>
              <a:rPr lang="en-US" sz="2800" dirty="0">
                <a:solidFill>
                  <a:srgbClr val="000000"/>
                </a:solidFill>
                <a:latin typeface="Garamond" charset="0"/>
                <a:ea typeface="Garamond" charset="0"/>
                <a:cs typeface="Garamond" charset="0"/>
              </a:rPr>
              <a:t>Cyber Security Lead </a:t>
            </a:r>
            <a:br>
              <a:rPr lang="en-US" sz="2800" dirty="0">
                <a:solidFill>
                  <a:srgbClr val="000000"/>
                </a:solidFill>
                <a:latin typeface="Garamond" charset="0"/>
                <a:ea typeface="Garamond" charset="0"/>
                <a:cs typeface="Garamond" charset="0"/>
              </a:rPr>
            </a:br>
            <a:r>
              <a:rPr lang="en-US" sz="2800" dirty="0">
                <a:solidFill>
                  <a:srgbClr val="000000"/>
                </a:solidFill>
                <a:latin typeface="Garamond" charset="0"/>
                <a:ea typeface="Garamond" charset="0"/>
                <a:cs typeface="Garamond" charset="0"/>
              </a:rPr>
              <a:t>Tel: +44 (0)7900 480039</a:t>
            </a:r>
            <a:br>
              <a:rPr lang="en-US" sz="2800" dirty="0">
                <a:solidFill>
                  <a:srgbClr val="000000"/>
                </a:solidFill>
                <a:latin typeface="Garamond" charset="0"/>
                <a:ea typeface="Garamond" charset="0"/>
                <a:cs typeface="Garamond" charset="0"/>
              </a:rPr>
            </a:br>
            <a:r>
              <a:rPr lang="en-US" sz="2800" dirty="0" smtClean="0">
                <a:solidFill>
                  <a:srgbClr val="000000"/>
                </a:solidFill>
                <a:latin typeface="Garamond" charset="0"/>
                <a:ea typeface="Garamond" charset="0"/>
                <a:cs typeface="Garamond" charset="0"/>
                <a:hlinkClick r:id="rId2"/>
              </a:rPr>
              <a:t>info@isacc.consulting</a:t>
            </a:r>
            <a:endParaRPr lang="en-US" sz="2800" dirty="0" smtClean="0">
              <a:solidFill>
                <a:srgbClr val="000000"/>
              </a:solidFill>
              <a:latin typeface="Garamond" charset="0"/>
              <a:ea typeface="Garamond" charset="0"/>
              <a:cs typeface="Garamond" charset="0"/>
            </a:endParaRPr>
          </a:p>
          <a:p>
            <a:r>
              <a:rPr lang="en-US" sz="2800" dirty="0" smtClean="0">
                <a:solidFill>
                  <a:srgbClr val="000000"/>
                </a:solidFill>
                <a:latin typeface="Garamond" charset="0"/>
                <a:ea typeface="Garamond" charset="0"/>
                <a:cs typeface="Garamond" charset="0"/>
                <a:hlinkClick r:id="rId3"/>
              </a:rPr>
              <a:t>www.isacc.consulting</a:t>
            </a:r>
            <a:r>
              <a:rPr lang="en-US" sz="2800" dirty="0" smtClean="0">
                <a:solidFill>
                  <a:srgbClr val="000000"/>
                </a:solidFill>
                <a:latin typeface="Garamond" charset="0"/>
                <a:ea typeface="Garamond" charset="0"/>
                <a:cs typeface="Garamond" charset="0"/>
              </a:rPr>
              <a:t> </a:t>
            </a:r>
            <a:r>
              <a:rPr lang="en-US" dirty="0">
                <a:solidFill>
                  <a:srgbClr val="000000"/>
                </a:solidFill>
                <a:latin typeface="Garamond" charset="0"/>
                <a:ea typeface="Garamond" charset="0"/>
                <a:cs typeface="Garamond" charset="0"/>
              </a:rPr>
              <a:t/>
            </a:r>
            <a:br>
              <a:rPr lang="en-US" dirty="0">
                <a:solidFill>
                  <a:srgbClr val="000000"/>
                </a:solidFill>
                <a:latin typeface="Garamond" charset="0"/>
                <a:ea typeface="Garamond" charset="0"/>
                <a:cs typeface="Garamond" charset="0"/>
              </a:rPr>
            </a:br>
            <a:r>
              <a:rPr lang="en-US" dirty="0">
                <a:solidFill>
                  <a:srgbClr val="000000"/>
                </a:solidFill>
                <a:latin typeface="Garamond" charset="0"/>
                <a:ea typeface="Garamond" charset="0"/>
                <a:cs typeface="Garamond" charset="0"/>
              </a:rPr>
              <a:t/>
            </a:r>
            <a:br>
              <a:rPr lang="en-US" dirty="0">
                <a:solidFill>
                  <a:srgbClr val="000000"/>
                </a:solidFill>
                <a:latin typeface="Garamond" charset="0"/>
                <a:ea typeface="Garamond" charset="0"/>
                <a:cs typeface="Garamond" charset="0"/>
              </a:rPr>
            </a:br>
            <a:endParaRPr lang="en-GB" dirty="0">
              <a:latin typeface="Garamond" charset="0"/>
              <a:ea typeface="Garamond" charset="0"/>
              <a:cs typeface="Garamond"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765" y="2115386"/>
            <a:ext cx="2437562" cy="12900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2852" y="1799241"/>
            <a:ext cx="1976331" cy="1999036"/>
          </a:xfrm>
          <a:prstGeom prst="rect">
            <a:avLst/>
          </a:prstGeom>
        </p:spPr>
      </p:pic>
      <p:pic>
        <p:nvPicPr>
          <p:cNvPr id="10" name="Picture 9">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1509" y="4485323"/>
            <a:ext cx="713433" cy="743578"/>
          </a:xfrm>
          <a:prstGeom prst="rect">
            <a:avLst/>
          </a:prstGeom>
        </p:spPr>
      </p:pic>
      <p:sp>
        <p:nvSpPr>
          <p:cNvPr id="11" name="TextBox 10"/>
          <p:cNvSpPr txBox="1"/>
          <p:nvPr/>
        </p:nvSpPr>
        <p:spPr>
          <a:xfrm>
            <a:off x="580112" y="4672446"/>
            <a:ext cx="1919308" cy="369332"/>
          </a:xfrm>
          <a:prstGeom prst="rect">
            <a:avLst/>
          </a:prstGeom>
          <a:noFill/>
        </p:spPr>
        <p:txBody>
          <a:bodyPr wrap="none" rtlCol="0">
            <a:spAutoFit/>
          </a:bodyPr>
          <a:lstStyle/>
          <a:p>
            <a:r>
              <a:rPr lang="en-GB" dirty="0" smtClean="0">
                <a:latin typeface="Garamond" charset="0"/>
                <a:ea typeface="Garamond" charset="0"/>
                <a:cs typeface="Garamond" charset="0"/>
              </a:rPr>
              <a:t>@SecurityVPeople</a:t>
            </a:r>
            <a:endParaRPr lang="en-GB" dirty="0">
              <a:latin typeface="Garamond" charset="0"/>
              <a:ea typeface="Garamond" charset="0"/>
              <a:cs typeface="Garamond" charset="0"/>
            </a:endParaRPr>
          </a:p>
        </p:txBody>
      </p:sp>
      <p:pic>
        <p:nvPicPr>
          <p:cNvPr id="12" name="Picture 11">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7307" y="4485324"/>
            <a:ext cx="702585" cy="743577"/>
          </a:xfrm>
          <a:prstGeom prst="rect">
            <a:avLst/>
          </a:prstGeom>
        </p:spPr>
      </p:pic>
      <p:pic>
        <p:nvPicPr>
          <p:cNvPr id="13" name="Picture 12">
            <a:hlinkClick r:id="rId10"/>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36939" y="4485324"/>
            <a:ext cx="754660" cy="743577"/>
          </a:xfrm>
          <a:prstGeom prst="rect">
            <a:avLst/>
          </a:prstGeom>
        </p:spPr>
      </p:pic>
      <p:pic>
        <p:nvPicPr>
          <p:cNvPr id="15" name="Picture 14">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48442" y="4485323"/>
            <a:ext cx="1556282" cy="722393"/>
          </a:xfrm>
          <a:prstGeom prst="rect">
            <a:avLst/>
          </a:prstGeom>
        </p:spPr>
      </p:pic>
    </p:spTree>
    <p:extLst>
      <p:ext uri="{BB962C8B-B14F-4D97-AF65-F5344CB8AC3E}">
        <p14:creationId xmlns:p14="http://schemas.microsoft.com/office/powerpoint/2010/main" val="72047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84826"/>
            <a:ext cx="7085789" cy="988336"/>
          </a:xfrm>
        </p:spPr>
        <p:txBody>
          <a:bodyPr>
            <a:normAutofit fontScale="90000"/>
          </a:bodyPr>
          <a:lstStyle/>
          <a:p>
            <a:pPr>
              <a:defRPr/>
            </a:pPr>
            <a:r>
              <a:rPr lang="en-GB" b="1" dirty="0" smtClean="0">
                <a:solidFill>
                  <a:schemeClr val="tx1">
                    <a:lumMod val="50000"/>
                  </a:schemeClr>
                </a:solidFill>
                <a:latin typeface="Garamond" charset="0"/>
                <a:ea typeface="Garamond" charset="0"/>
                <a:cs typeface="Garamond" charset="0"/>
              </a:rPr>
              <a:t/>
            </a:r>
            <a:br>
              <a:rPr lang="en-GB" b="1" dirty="0" smtClean="0">
                <a:solidFill>
                  <a:schemeClr val="tx1">
                    <a:lumMod val="50000"/>
                  </a:schemeClr>
                </a:solidFill>
                <a:latin typeface="Garamond" charset="0"/>
                <a:ea typeface="Garamond" charset="0"/>
                <a:cs typeface="Garamond" charset="0"/>
              </a:rPr>
            </a:br>
            <a:r>
              <a:rPr lang="en-GB" b="1" dirty="0">
                <a:solidFill>
                  <a:schemeClr val="tx1">
                    <a:lumMod val="50000"/>
                  </a:schemeClr>
                </a:solidFill>
                <a:latin typeface="Garamond" charset="0"/>
                <a:ea typeface="Garamond" charset="0"/>
                <a:cs typeface="Garamond" charset="0"/>
              </a:rPr>
              <a:t/>
            </a:r>
            <a:br>
              <a:rPr lang="en-GB" b="1" dirty="0">
                <a:solidFill>
                  <a:schemeClr val="tx1">
                    <a:lumMod val="50000"/>
                  </a:schemeClr>
                </a:solidFill>
                <a:latin typeface="Garamond" charset="0"/>
                <a:ea typeface="Garamond" charset="0"/>
                <a:cs typeface="Garamond" charset="0"/>
              </a:rPr>
            </a:br>
            <a:r>
              <a:rPr lang="en-GB" sz="3100" b="1" dirty="0" smtClean="0">
                <a:solidFill>
                  <a:schemeClr val="tx1">
                    <a:lumMod val="50000"/>
                  </a:schemeClr>
                </a:solidFill>
                <a:latin typeface="Garamond" charset="0"/>
                <a:ea typeface="Garamond" charset="0"/>
                <a:cs typeface="Garamond" charset="0"/>
              </a:rPr>
              <a:t>GDPR </a:t>
            </a:r>
            <a:r>
              <a:rPr lang="en-GB" sz="3100" b="1" dirty="0">
                <a:solidFill>
                  <a:schemeClr val="tx1">
                    <a:lumMod val="50000"/>
                  </a:schemeClr>
                </a:solidFill>
                <a:latin typeface="Garamond" charset="0"/>
                <a:ea typeface="Garamond" charset="0"/>
                <a:cs typeface="Garamond" charset="0"/>
              </a:rPr>
              <a:t>is </a:t>
            </a:r>
            <a:r>
              <a:rPr lang="en-GB" sz="3100" b="1" dirty="0" smtClean="0">
                <a:solidFill>
                  <a:schemeClr val="tx1">
                    <a:lumMod val="50000"/>
                  </a:schemeClr>
                </a:solidFill>
                <a:latin typeface="Garamond" charset="0"/>
                <a:ea typeface="Garamond" charset="0"/>
                <a:cs typeface="Garamond" charset="0"/>
              </a:rPr>
              <a:t>approaching fast:  </a:t>
            </a:r>
            <a:r>
              <a:rPr lang="en-GB" sz="3100" b="1" u="sng" dirty="0" smtClean="0">
                <a:solidFill>
                  <a:schemeClr val="tx1">
                    <a:lumMod val="50000"/>
                  </a:schemeClr>
                </a:solidFill>
                <a:latin typeface="Garamond" charset="0"/>
                <a:ea typeface="Garamond" charset="0"/>
                <a:cs typeface="Garamond" charset="0"/>
              </a:rPr>
              <a:t>25</a:t>
            </a:r>
            <a:r>
              <a:rPr lang="en-GB" sz="3100" b="1" u="sng" baseline="30000" dirty="0" smtClean="0">
                <a:solidFill>
                  <a:schemeClr val="tx1">
                    <a:lumMod val="50000"/>
                  </a:schemeClr>
                </a:solidFill>
                <a:latin typeface="Garamond" charset="0"/>
                <a:ea typeface="Garamond" charset="0"/>
                <a:cs typeface="Garamond" charset="0"/>
              </a:rPr>
              <a:t>th</a:t>
            </a:r>
            <a:r>
              <a:rPr lang="en-GB" sz="3100" b="1" u="sng" dirty="0" smtClean="0">
                <a:solidFill>
                  <a:schemeClr val="tx1">
                    <a:lumMod val="50000"/>
                  </a:schemeClr>
                </a:solidFill>
                <a:latin typeface="Garamond" charset="0"/>
                <a:ea typeface="Garamond" charset="0"/>
                <a:cs typeface="Garamond" charset="0"/>
              </a:rPr>
              <a:t> </a:t>
            </a:r>
            <a:r>
              <a:rPr lang="en-GB" sz="3100" b="1" u="sng" dirty="0">
                <a:solidFill>
                  <a:schemeClr val="tx1">
                    <a:lumMod val="50000"/>
                  </a:schemeClr>
                </a:solidFill>
                <a:latin typeface="Garamond" charset="0"/>
                <a:ea typeface="Garamond" charset="0"/>
                <a:cs typeface="Garamond" charset="0"/>
              </a:rPr>
              <a:t>May 2018</a:t>
            </a:r>
            <a:r>
              <a:rPr lang="en-GB" b="1" u="sng" dirty="0">
                <a:solidFill>
                  <a:schemeClr val="tx1">
                    <a:lumMod val="50000"/>
                  </a:schemeClr>
                </a:solidFill>
                <a:latin typeface="Garamond" charset="0"/>
                <a:ea typeface="Garamond" charset="0"/>
                <a:cs typeface="Garamond" charset="0"/>
              </a:rPr>
              <a:t/>
            </a:r>
            <a:br>
              <a:rPr lang="en-GB" b="1" u="sng" dirty="0">
                <a:solidFill>
                  <a:schemeClr val="tx1">
                    <a:lumMod val="50000"/>
                  </a:schemeClr>
                </a:solidFill>
                <a:latin typeface="Garamond" charset="0"/>
                <a:ea typeface="Garamond" charset="0"/>
                <a:cs typeface="Garamond" charset="0"/>
              </a:rPr>
            </a:br>
            <a:endParaRPr lang="en-US" dirty="0"/>
          </a:p>
        </p:txBody>
      </p:sp>
      <p:pic>
        <p:nvPicPr>
          <p:cNvPr id="7" name="Picture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3821" y="1803265"/>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DF934FAF-DCFB-9141-A756-CB48D64BCAE3}"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2</a:t>
            </a:fld>
            <a:endParaRPr lang="uk-UA" sz="800" dirty="0">
              <a:solidFill>
                <a:schemeClr val="tx1"/>
              </a:solidFill>
            </a:endParaRPr>
          </a:p>
        </p:txBody>
      </p:sp>
    </p:spTree>
    <p:extLst>
      <p:ext uri="{BB962C8B-B14F-4D97-AF65-F5344CB8AC3E}">
        <p14:creationId xmlns:p14="http://schemas.microsoft.com/office/powerpoint/2010/main" val="90786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b="1" dirty="0" smtClean="0"/>
              <a:t>What is GDPR? </a:t>
            </a:r>
            <a:endParaRPr lang="en-US" sz="8800" b="1" dirty="0"/>
          </a:p>
        </p:txBody>
      </p:sp>
      <p:sp>
        <p:nvSpPr>
          <p:cNvPr id="3" name="Content Placeholder 2"/>
          <p:cNvSpPr>
            <a:spLocks noGrp="1"/>
          </p:cNvSpPr>
          <p:nvPr>
            <p:ph idx="1"/>
          </p:nvPr>
        </p:nvSpPr>
        <p:spPr/>
        <p:txBody>
          <a:bodyPr>
            <a:noAutofit/>
          </a:bodyPr>
          <a:lstStyle/>
          <a:p>
            <a:pPr marL="0" indent="0" algn="ctr">
              <a:buNone/>
            </a:pPr>
            <a:r>
              <a:rPr lang="en-GB" sz="5400" dirty="0" smtClean="0">
                <a:latin typeface="Garamond" charset="0"/>
                <a:ea typeface="Garamond" charset="0"/>
                <a:cs typeface="Garamond" charset="0"/>
              </a:rPr>
              <a:t>GDPR </a:t>
            </a:r>
            <a:r>
              <a:rPr lang="en-GB" sz="5400" dirty="0">
                <a:latin typeface="Garamond" charset="0"/>
                <a:ea typeface="Garamond" charset="0"/>
                <a:cs typeface="Garamond" charset="0"/>
              </a:rPr>
              <a:t>concerns </a:t>
            </a:r>
            <a:r>
              <a:rPr lang="en-GB" sz="5400" dirty="0" smtClean="0">
                <a:latin typeface="Garamond" charset="0"/>
                <a:ea typeface="Garamond" charset="0"/>
                <a:cs typeface="Garamond" charset="0"/>
              </a:rPr>
              <a:t>the </a:t>
            </a:r>
            <a:r>
              <a:rPr lang="en-GB" sz="5400" dirty="0">
                <a:latin typeface="Garamond" charset="0"/>
                <a:ea typeface="Garamond" charset="0"/>
                <a:cs typeface="Garamond" charset="0"/>
              </a:rPr>
              <a:t>protection and free movement of “personal data</a:t>
            </a:r>
            <a:r>
              <a:rPr lang="en-GB" sz="5400" dirty="0" smtClean="0">
                <a:latin typeface="Garamond" charset="0"/>
                <a:ea typeface="Garamond" charset="0"/>
                <a:cs typeface="Garamond" charset="0"/>
              </a:rPr>
              <a:t>”</a:t>
            </a:r>
          </a:p>
          <a:p>
            <a:pPr marL="0" indent="0">
              <a:buNone/>
            </a:pPr>
            <a:endParaRPr lang="en-GB" sz="4800" dirty="0"/>
          </a:p>
          <a:p>
            <a:pPr marL="0" indent="0">
              <a:buNone/>
            </a:pPr>
            <a:r>
              <a:rPr lang="en-US" sz="4800" dirty="0" smtClean="0"/>
              <a:t> </a:t>
            </a:r>
            <a:endParaRPr lang="en-US" sz="4800" dirty="0">
              <a:latin typeface="Garamond" charset="0"/>
              <a:ea typeface="Garamond" charset="0"/>
              <a:cs typeface="Garamond" charset="0"/>
            </a:endParaRPr>
          </a:p>
        </p:txBody>
      </p:sp>
      <p:sp>
        <p:nvSpPr>
          <p:cNvPr id="4" name="Date Placeholder 3"/>
          <p:cNvSpPr>
            <a:spLocks noGrp="1"/>
          </p:cNvSpPr>
          <p:nvPr>
            <p:ph type="dt" sz="half" idx="10"/>
          </p:nvPr>
        </p:nvSpPr>
        <p:spPr/>
        <p:txBody>
          <a:bodyPr/>
          <a:lstStyle/>
          <a:p>
            <a:fld id="{B2486DD4-E437-FB49-9553-9AE6E27BF022}"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3</a:t>
            </a:fld>
            <a:endParaRPr lang="uk-UA" sz="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644900"/>
            <a:ext cx="3810000" cy="2311400"/>
          </a:xfrm>
          <a:prstGeom prst="rect">
            <a:avLst/>
          </a:prstGeom>
        </p:spPr>
      </p:pic>
    </p:spTree>
    <p:extLst>
      <p:ext uri="{BB962C8B-B14F-4D97-AF65-F5344CB8AC3E}">
        <p14:creationId xmlns:p14="http://schemas.microsoft.com/office/powerpoint/2010/main" val="182835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800" b="1" dirty="0" smtClean="0"/>
              <a:t>GDPR Background</a:t>
            </a:r>
            <a:endParaRPr lang="en-US" sz="7800" b="1" dirty="0"/>
          </a:p>
        </p:txBody>
      </p:sp>
      <p:sp>
        <p:nvSpPr>
          <p:cNvPr id="3" name="Content Placeholder 2"/>
          <p:cNvSpPr>
            <a:spLocks noGrp="1"/>
          </p:cNvSpPr>
          <p:nvPr>
            <p:ph idx="1"/>
          </p:nvPr>
        </p:nvSpPr>
        <p:spPr/>
        <p:txBody>
          <a:bodyPr>
            <a:noAutofit/>
          </a:bodyPr>
          <a:lstStyle/>
          <a:p>
            <a:pPr marL="0" indent="0">
              <a:buNone/>
            </a:pPr>
            <a:endParaRPr lang="en-GB" sz="4800" dirty="0"/>
          </a:p>
          <a:p>
            <a:pPr marL="0" indent="0">
              <a:buNone/>
            </a:pPr>
            <a:r>
              <a:rPr lang="en-US" sz="4800" dirty="0" smtClean="0"/>
              <a:t> </a:t>
            </a:r>
            <a:endParaRPr lang="en-US" sz="4800" dirty="0">
              <a:latin typeface="Garamond" charset="0"/>
              <a:ea typeface="Garamond" charset="0"/>
              <a:cs typeface="Garamond" charset="0"/>
            </a:endParaRPr>
          </a:p>
        </p:txBody>
      </p:sp>
      <p:sp>
        <p:nvSpPr>
          <p:cNvPr id="4" name="Date Placeholder 3"/>
          <p:cNvSpPr>
            <a:spLocks noGrp="1"/>
          </p:cNvSpPr>
          <p:nvPr>
            <p:ph type="dt" sz="half" idx="10"/>
          </p:nvPr>
        </p:nvSpPr>
        <p:spPr/>
        <p:txBody>
          <a:bodyPr/>
          <a:lstStyle/>
          <a:p>
            <a:fld id="{B2486DD4-E437-FB49-9553-9AE6E27BF022}"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4</a:t>
            </a:fld>
            <a:endParaRPr lang="uk-UA" sz="800" dirty="0">
              <a:solidFill>
                <a:schemeClr val="tx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1870074"/>
            <a:ext cx="10058400" cy="4527021"/>
          </a:xfrm>
          <a:prstGeom prst="rect">
            <a:avLst/>
          </a:prstGeom>
        </p:spPr>
      </p:pic>
    </p:spTree>
    <p:extLst>
      <p:ext uri="{BB962C8B-B14F-4D97-AF65-F5344CB8AC3E}">
        <p14:creationId xmlns:p14="http://schemas.microsoft.com/office/powerpoint/2010/main" val="85993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The Brexit question? </a:t>
            </a:r>
            <a:endParaRPr lang="en-US" sz="6600" b="1" dirty="0"/>
          </a:p>
        </p:txBody>
      </p:sp>
      <p:sp>
        <p:nvSpPr>
          <p:cNvPr id="3" name="Content Placeholder 2"/>
          <p:cNvSpPr>
            <a:spLocks noGrp="1"/>
          </p:cNvSpPr>
          <p:nvPr>
            <p:ph idx="1"/>
          </p:nvPr>
        </p:nvSpPr>
        <p:spPr/>
        <p:txBody>
          <a:bodyPr>
            <a:normAutofit/>
          </a:bodyPr>
          <a:lstStyle/>
          <a:p>
            <a:pPr marL="0" indent="0">
              <a:buNone/>
            </a:pPr>
            <a:r>
              <a:rPr lang="en-GB" sz="4800" dirty="0" smtClean="0">
                <a:latin typeface="Garamond" charset="0"/>
                <a:ea typeface="Garamond" charset="0"/>
                <a:cs typeface="Garamond" charset="0"/>
              </a:rPr>
              <a:t>The UK firms treating identifiable personal data will need to comply with the GDPR, irrespective of Brexit. The UK government has confirmed it and the Information Commissioner Office (ICO) endorsed it.   </a:t>
            </a:r>
          </a:p>
          <a:p>
            <a:pPr marL="0" indent="0">
              <a:buNone/>
            </a:pPr>
            <a:endParaRPr lang="en-GB" sz="4800" dirty="0">
              <a:solidFill>
                <a:schemeClr val="tx2"/>
              </a:solidFill>
              <a:latin typeface="Garamond" charset="0"/>
              <a:ea typeface="Garamond" charset="0"/>
              <a:cs typeface="Garamond" charset="0"/>
            </a:endParaRPr>
          </a:p>
        </p:txBody>
      </p:sp>
      <p:sp>
        <p:nvSpPr>
          <p:cNvPr id="4" name="Date Placeholder 3"/>
          <p:cNvSpPr>
            <a:spLocks noGrp="1"/>
          </p:cNvSpPr>
          <p:nvPr>
            <p:ph type="dt" sz="half" idx="10"/>
          </p:nvPr>
        </p:nvSpPr>
        <p:spPr/>
        <p:txBody>
          <a:bodyPr/>
          <a:lstStyle/>
          <a:p>
            <a:fld id="{0F7EFE70-8148-674C-B16C-8BCA9E70BAE5}"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5</a:t>
            </a:fld>
            <a:endParaRPr lang="uk-UA" sz="800" dirty="0">
              <a:solidFill>
                <a:schemeClr val="tx1"/>
              </a:solidFill>
            </a:endParaRPr>
          </a:p>
        </p:txBody>
      </p:sp>
    </p:spTree>
    <p:extLst>
      <p:ext uri="{BB962C8B-B14F-4D97-AF65-F5344CB8AC3E}">
        <p14:creationId xmlns:p14="http://schemas.microsoft.com/office/powerpoint/2010/main" val="137718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200400" cy="491402"/>
          </a:xfrm>
        </p:spPr>
        <p:txBody>
          <a:bodyPr>
            <a:normAutofit/>
          </a:bodyPr>
          <a:lstStyle/>
          <a:p>
            <a:r>
              <a:rPr lang="en-US" sz="2400" b="1" dirty="0" smtClean="0"/>
              <a:t>GDPR Chart Chapters </a:t>
            </a:r>
            <a:endParaRPr lang="en-US" sz="2400"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584" y="1238490"/>
            <a:ext cx="10798215" cy="5117859"/>
          </a:xfrm>
        </p:spPr>
      </p:pic>
      <p:sp>
        <p:nvSpPr>
          <p:cNvPr id="4" name="Date Placeholder 3"/>
          <p:cNvSpPr>
            <a:spLocks noGrp="1"/>
          </p:cNvSpPr>
          <p:nvPr>
            <p:ph type="dt" sz="half" idx="10"/>
          </p:nvPr>
        </p:nvSpPr>
        <p:spPr/>
        <p:txBody>
          <a:bodyPr/>
          <a:lstStyle/>
          <a:p>
            <a:fld id="{29063416-848C-D04F-B448-74ED4D8632C3}"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6</a:t>
            </a:fld>
            <a:endParaRPr lang="uk-UA" sz="800" dirty="0">
              <a:solidFill>
                <a:schemeClr val="tx1"/>
              </a:solidFill>
            </a:endParaRPr>
          </a:p>
        </p:txBody>
      </p:sp>
    </p:spTree>
    <p:extLst>
      <p:ext uri="{BB962C8B-B14F-4D97-AF65-F5344CB8AC3E}">
        <p14:creationId xmlns:p14="http://schemas.microsoft.com/office/powerpoint/2010/main" val="42033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319532" cy="923128"/>
          </a:xfrm>
        </p:spPr>
        <p:txBody>
          <a:bodyPr>
            <a:normAutofit/>
          </a:bodyPr>
          <a:lstStyle/>
          <a:p>
            <a:r>
              <a:rPr lang="en-US" sz="4800" b="1">
                <a:solidFill>
                  <a:schemeClr val="tx1">
                    <a:lumMod val="50000"/>
                  </a:schemeClr>
                </a:solidFill>
                <a:latin typeface="Garamond" charset="0"/>
                <a:ea typeface="Garamond" charset="0"/>
                <a:cs typeface="Garamond" charset="0"/>
              </a:rPr>
              <a:t>Concepts/Players </a:t>
            </a:r>
            <a:endParaRPr lang="en-US" sz="4800" b="1" dirty="0"/>
          </a:p>
        </p:txBody>
      </p:sp>
      <p:sp>
        <p:nvSpPr>
          <p:cNvPr id="4" name="Date Placeholder 3"/>
          <p:cNvSpPr>
            <a:spLocks noGrp="1"/>
          </p:cNvSpPr>
          <p:nvPr>
            <p:ph type="dt" sz="half" idx="10"/>
          </p:nvPr>
        </p:nvSpPr>
        <p:spPr/>
        <p:txBody>
          <a:bodyPr/>
          <a:lstStyle/>
          <a:p>
            <a:fld id="{03B74DC1-F803-334C-98EA-01BA98B6640E}"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7</a:t>
            </a:fld>
            <a:endParaRPr lang="uk-UA" sz="8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01715478"/>
              </p:ext>
            </p:extLst>
          </p:nvPr>
        </p:nvGraphicFramePr>
        <p:xfrm>
          <a:off x="682624" y="1288251"/>
          <a:ext cx="10868910" cy="5068098"/>
        </p:xfrm>
        <a:graphic>
          <a:graphicData uri="http://schemas.openxmlformats.org/drawingml/2006/table">
            <a:tbl>
              <a:tblPr firstRow="1" bandRow="1">
                <a:tableStyleId>{5C22544A-7EE6-4342-B048-85BDC9FD1C3A}</a:tableStyleId>
              </a:tblPr>
              <a:tblGrid>
                <a:gridCol w="5434455"/>
                <a:gridCol w="5434455"/>
              </a:tblGrid>
              <a:tr h="7886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lumMod val="50000"/>
                            </a:schemeClr>
                          </a:solidFill>
                          <a:latin typeface="Garamond" charset="0"/>
                          <a:ea typeface="Garamond" charset="0"/>
                          <a:cs typeface="Garamond" charset="0"/>
                        </a:rPr>
                        <a:t>Security ≠ Privacy </a:t>
                      </a:r>
                    </a:p>
                  </a:txBody>
                  <a:tcPr marL="91441" marR="91441" marT="45707" marB="45707">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DPIA (Data Protection Impact Assessment) </a:t>
                      </a:r>
                    </a:p>
                  </a:txBody>
                  <a:tcPr marL="91441" marR="91441" marT="45707" marB="45707">
                    <a:solidFill>
                      <a:srgbClr val="FFC000"/>
                    </a:solidFill>
                  </a:tcPr>
                </a:tc>
              </a:tr>
              <a:tr h="7886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Personally Identifiable Information (PII)</a:t>
                      </a:r>
                    </a:p>
                  </a:txBody>
                  <a:tcPr marL="91441" marR="91441" marT="45707" marB="45707">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DPO (Data Protection Officer) / GDPR Owner</a:t>
                      </a:r>
                    </a:p>
                  </a:txBody>
                  <a:tcPr marL="91441" marR="91441" marT="45707" marB="45707">
                    <a:solidFill>
                      <a:srgbClr val="92D050"/>
                    </a:solidFill>
                  </a:tcPr>
                </a:tc>
              </a:tr>
              <a:tr h="7886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lumMod val="50000"/>
                            </a:schemeClr>
                          </a:solidFill>
                          <a:latin typeface="Garamond" charset="0"/>
                          <a:ea typeface="Garamond" charset="0"/>
                          <a:cs typeface="Garamond" charset="0"/>
                        </a:rPr>
                        <a:t>PIMS (Personal Information Management System)</a:t>
                      </a:r>
                    </a:p>
                  </a:txBody>
                  <a:tcPr marL="91441" marR="91441" marT="45707" marB="45707">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DPPS (Data Protection Policy Statement)</a:t>
                      </a:r>
                    </a:p>
                  </a:txBody>
                  <a:tcPr marL="91441" marR="91441" marT="45707" marB="45707">
                    <a:solidFill>
                      <a:srgbClr val="FFC000"/>
                    </a:solidFill>
                  </a:tcPr>
                </a:tc>
              </a:tr>
              <a:tr h="6268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DP (Data processor) </a:t>
                      </a:r>
                    </a:p>
                  </a:txBody>
                  <a:tcPr marL="91441" marR="91441" marT="45707" marB="45707">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DC (Data Collector) </a:t>
                      </a:r>
                    </a:p>
                  </a:txBody>
                  <a:tcPr marL="91441" marR="91441" marT="45707" marB="45707">
                    <a:solidFill>
                      <a:srgbClr val="92D050"/>
                    </a:solidFill>
                  </a:tcPr>
                </a:tc>
              </a:tr>
              <a:tr h="1037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Confidentiality, Integrity, Availability,</a:t>
                      </a:r>
                      <a:r>
                        <a:rPr lang="en-GB" sz="1800" b="1" baseline="0" dirty="0" smtClean="0">
                          <a:solidFill>
                            <a:schemeClr val="tx1">
                              <a:lumMod val="50000"/>
                            </a:schemeClr>
                          </a:solidFill>
                          <a:latin typeface="Garamond" charset="0"/>
                          <a:ea typeface="Garamond" charset="0"/>
                          <a:cs typeface="Garamond" charset="0"/>
                        </a:rPr>
                        <a:t> Authenticity, </a:t>
                      </a:r>
                      <a:r>
                        <a:rPr lang="en-GB" sz="1800" b="1" dirty="0" smtClean="0">
                          <a:solidFill>
                            <a:schemeClr val="tx1">
                              <a:lumMod val="50000"/>
                            </a:schemeClr>
                          </a:solidFill>
                          <a:latin typeface="Garamond" charset="0"/>
                          <a:ea typeface="Garamond" charset="0"/>
                          <a:cs typeface="Garamond" charset="0"/>
                        </a:rPr>
                        <a:t>Compliance, Resilience, Correctness </a:t>
                      </a:r>
                    </a:p>
                  </a:txBody>
                  <a:tcPr marL="91441" marR="91441" marT="45707" marB="45707">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ICO (Information Commissioner Office - UK)</a:t>
                      </a:r>
                    </a:p>
                    <a:p>
                      <a:pPr marL="0" marR="0" indent="0" algn="ctr" defTabSz="914400" rtl="0" eaLnBrk="1" fontAlgn="auto" latinLnBrk="0" hangingPunct="1">
                        <a:lnSpc>
                          <a:spcPct val="100000"/>
                        </a:lnSpc>
                        <a:spcBef>
                          <a:spcPts val="0"/>
                        </a:spcBef>
                        <a:spcAft>
                          <a:spcPts val="0"/>
                        </a:spcAft>
                        <a:buClrTx/>
                        <a:buSzTx/>
                        <a:buFontTx/>
                        <a:buNone/>
                        <a:tabLst/>
                        <a:defRPr/>
                      </a:pPr>
                      <a:endParaRPr lang="en-GB" sz="1800" b="1" dirty="0" smtClean="0">
                        <a:solidFill>
                          <a:schemeClr val="tx1">
                            <a:lumMod val="50000"/>
                          </a:schemeClr>
                        </a:solidFill>
                        <a:latin typeface="Garamond" charset="0"/>
                        <a:ea typeface="Garamond" charset="0"/>
                        <a:cs typeface="Garamond" charset="0"/>
                      </a:endParaRPr>
                    </a:p>
                  </a:txBody>
                  <a:tcPr marL="91441" marR="91441" marT="45707" marB="45707">
                    <a:solidFill>
                      <a:srgbClr val="FFC000"/>
                    </a:solidFill>
                  </a:tcPr>
                </a:tc>
              </a:tr>
              <a:tr h="10375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EU (European Union 28 countries, soon 27!) </a:t>
                      </a:r>
                    </a:p>
                    <a:p>
                      <a:pPr marL="0" marR="0" indent="0" algn="ctr" defTabSz="914400" rtl="0" eaLnBrk="1" fontAlgn="auto" latinLnBrk="0" hangingPunct="1">
                        <a:lnSpc>
                          <a:spcPct val="100000"/>
                        </a:lnSpc>
                        <a:spcBef>
                          <a:spcPts val="0"/>
                        </a:spcBef>
                        <a:spcAft>
                          <a:spcPts val="0"/>
                        </a:spcAft>
                        <a:buClrTx/>
                        <a:buSzTx/>
                        <a:buFontTx/>
                        <a:buNone/>
                        <a:tabLst/>
                        <a:defRPr/>
                      </a:pPr>
                      <a:endParaRPr lang="en-GB" sz="1800" b="1" dirty="0" smtClean="0">
                        <a:solidFill>
                          <a:schemeClr val="tx1">
                            <a:lumMod val="50000"/>
                          </a:schemeClr>
                        </a:solidFill>
                        <a:latin typeface="Garamond" charset="0"/>
                        <a:ea typeface="Garamond" charset="0"/>
                        <a:cs typeface="Garamond" charset="0"/>
                      </a:endParaRPr>
                    </a:p>
                  </a:txBody>
                  <a:tcPr marL="91441" marR="91441" marT="45707" marB="45707">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tx1">
                              <a:lumMod val="50000"/>
                            </a:schemeClr>
                          </a:solidFill>
                          <a:latin typeface="Garamond" charset="0"/>
                          <a:ea typeface="Garamond" charset="0"/>
                          <a:cs typeface="Garamond" charset="0"/>
                        </a:rPr>
                        <a:t>NIST (National Institute for Standards and Technology)</a:t>
                      </a:r>
                    </a:p>
                    <a:p>
                      <a:pPr marL="0" marR="0" indent="0" algn="ctr" defTabSz="914400" rtl="0" eaLnBrk="1" fontAlgn="auto" latinLnBrk="0" hangingPunct="1">
                        <a:lnSpc>
                          <a:spcPct val="100000"/>
                        </a:lnSpc>
                        <a:spcBef>
                          <a:spcPts val="0"/>
                        </a:spcBef>
                        <a:spcAft>
                          <a:spcPts val="0"/>
                        </a:spcAft>
                        <a:buClrTx/>
                        <a:buSzTx/>
                        <a:buFontTx/>
                        <a:buNone/>
                        <a:tabLst/>
                        <a:defRPr/>
                      </a:pPr>
                      <a:endParaRPr lang="en-GB" sz="1800" b="1" dirty="0" smtClean="0">
                        <a:solidFill>
                          <a:schemeClr val="tx1">
                            <a:lumMod val="50000"/>
                          </a:schemeClr>
                        </a:solidFill>
                        <a:latin typeface="Garamond" charset="0"/>
                        <a:ea typeface="Garamond" charset="0"/>
                        <a:cs typeface="Garamond" charset="0"/>
                      </a:endParaRPr>
                    </a:p>
                  </a:txBody>
                  <a:tcPr marL="91441" marR="91441" marT="45707" marB="45707">
                    <a:solidFill>
                      <a:srgbClr val="92D050"/>
                    </a:solidFill>
                  </a:tcPr>
                </a:tc>
              </a:tr>
            </a:tbl>
          </a:graphicData>
        </a:graphic>
      </p:graphicFrame>
    </p:spTree>
    <p:extLst>
      <p:ext uri="{BB962C8B-B14F-4D97-AF65-F5344CB8AC3E}">
        <p14:creationId xmlns:p14="http://schemas.microsoft.com/office/powerpoint/2010/main" val="201935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95000"/>
                    <a:lumOff val="5000"/>
                  </a:schemeClr>
                </a:solidFill>
                <a:latin typeface="Garamond" charset="0"/>
                <a:ea typeface="Garamond" charset="0"/>
                <a:cs typeface="Garamond" charset="0"/>
              </a:rPr>
              <a:t>GDPR Main Characteristics </a:t>
            </a:r>
            <a:endParaRPr lang="en-US" dirty="0"/>
          </a:p>
        </p:txBody>
      </p:sp>
      <p:sp>
        <p:nvSpPr>
          <p:cNvPr id="3" name="Content Placeholder 2"/>
          <p:cNvSpPr>
            <a:spLocks noGrp="1"/>
          </p:cNvSpPr>
          <p:nvPr>
            <p:ph idx="1"/>
          </p:nvPr>
        </p:nvSpPr>
        <p:spPr/>
        <p:txBody>
          <a:bodyPr>
            <a:noAutofit/>
          </a:bodyPr>
          <a:lstStyle/>
          <a:p>
            <a:r>
              <a:rPr lang="en-GB" altLang="en-US" sz="2600" dirty="0">
                <a:latin typeface="Garamond" charset="0"/>
                <a:ea typeface="Garamond" charset="0"/>
                <a:cs typeface="Garamond" charset="0"/>
              </a:rPr>
              <a:t>Scope</a:t>
            </a:r>
          </a:p>
          <a:p>
            <a:r>
              <a:rPr lang="en-GB" altLang="en-US" sz="2600" dirty="0">
                <a:latin typeface="Garamond" charset="0"/>
                <a:ea typeface="Garamond" charset="0"/>
                <a:cs typeface="Garamond" charset="0"/>
              </a:rPr>
              <a:t>Consent</a:t>
            </a:r>
          </a:p>
          <a:p>
            <a:r>
              <a:rPr lang="en-GB" altLang="en-US" sz="2600" dirty="0">
                <a:latin typeface="Garamond" charset="0"/>
                <a:ea typeface="Garamond" charset="0"/>
                <a:cs typeface="Garamond" charset="0"/>
              </a:rPr>
              <a:t>Fines and Penalties </a:t>
            </a:r>
          </a:p>
          <a:p>
            <a:r>
              <a:rPr lang="en-GB" altLang="en-US" sz="2600" dirty="0">
                <a:latin typeface="Garamond" charset="0"/>
                <a:ea typeface="Garamond" charset="0"/>
                <a:cs typeface="Garamond" charset="0"/>
              </a:rPr>
              <a:t>Privacy by Design </a:t>
            </a:r>
          </a:p>
          <a:p>
            <a:r>
              <a:rPr lang="en-GB" altLang="en-US" sz="2600" dirty="0">
                <a:latin typeface="Garamond" charset="0"/>
                <a:ea typeface="Garamond" charset="0"/>
                <a:cs typeface="Garamond" charset="0"/>
              </a:rPr>
              <a:t>Data Protection Impact Analysis (DPIA or PIA)</a:t>
            </a:r>
          </a:p>
          <a:p>
            <a:r>
              <a:rPr lang="en-GB" altLang="en-US" sz="2600" dirty="0">
                <a:latin typeface="Garamond" charset="0"/>
                <a:ea typeface="Garamond" charset="0"/>
                <a:cs typeface="Garamond" charset="0"/>
              </a:rPr>
              <a:t>Data Portability </a:t>
            </a:r>
          </a:p>
          <a:p>
            <a:r>
              <a:rPr lang="en-GB" altLang="en-US" sz="2600" dirty="0">
                <a:latin typeface="Garamond" charset="0"/>
                <a:ea typeface="Garamond" charset="0"/>
                <a:cs typeface="Garamond" charset="0"/>
              </a:rPr>
              <a:t>Right to Access </a:t>
            </a:r>
          </a:p>
          <a:p>
            <a:r>
              <a:rPr lang="en-GB" altLang="en-US" sz="2600" dirty="0">
                <a:latin typeface="Garamond" charset="0"/>
                <a:ea typeface="Garamond" charset="0"/>
                <a:cs typeface="Garamond" charset="0"/>
              </a:rPr>
              <a:t>Right to be Forgotten </a:t>
            </a:r>
          </a:p>
          <a:p>
            <a:r>
              <a:rPr lang="en-GB" altLang="en-US" sz="2600" dirty="0">
                <a:latin typeface="Garamond" charset="0"/>
                <a:ea typeface="Garamond" charset="0"/>
                <a:cs typeface="Garamond" charset="0"/>
              </a:rPr>
              <a:t>Breach </a:t>
            </a:r>
            <a:r>
              <a:rPr lang="en-GB" altLang="en-US" sz="2600" dirty="0" smtClean="0">
                <a:latin typeface="Garamond" charset="0"/>
                <a:ea typeface="Garamond" charset="0"/>
                <a:cs typeface="Garamond" charset="0"/>
              </a:rPr>
              <a:t>Notification </a:t>
            </a:r>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8</a:t>
            </a:fld>
            <a:endParaRPr lang="uk-UA" sz="800" dirty="0">
              <a:solidFill>
                <a:schemeClr val="tx1"/>
              </a:solidFill>
            </a:endParaRPr>
          </a:p>
        </p:txBody>
      </p:sp>
    </p:spTree>
    <p:extLst>
      <p:ext uri="{BB962C8B-B14F-4D97-AF65-F5344CB8AC3E}">
        <p14:creationId xmlns:p14="http://schemas.microsoft.com/office/powerpoint/2010/main" val="131356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lumMod val="50000"/>
                  </a:schemeClr>
                </a:solidFill>
                <a:latin typeface="Garamond" charset="0"/>
                <a:ea typeface="Garamond" charset="0"/>
                <a:cs typeface="Garamond" charset="0"/>
              </a:rPr>
              <a:t> Where to Start: Roadmap</a:t>
            </a:r>
            <a:endParaRPr lang="en-US" dirty="0"/>
          </a:p>
        </p:txBody>
      </p:sp>
      <p:sp>
        <p:nvSpPr>
          <p:cNvPr id="3" name="Content Placeholder 2"/>
          <p:cNvSpPr>
            <a:spLocks noGrp="1"/>
          </p:cNvSpPr>
          <p:nvPr>
            <p:ph idx="1"/>
          </p:nvPr>
        </p:nvSpPr>
        <p:spPr>
          <a:xfrm>
            <a:off x="838200" y="1690688"/>
            <a:ext cx="10515600" cy="4486275"/>
          </a:xfrm>
        </p:spPr>
        <p:txBody>
          <a:bodyPr>
            <a:noAutofit/>
          </a:bodyPr>
          <a:lstStyle/>
          <a:p>
            <a:pPr>
              <a:defRPr/>
            </a:pPr>
            <a:r>
              <a:rPr lang="en-GB" sz="3000" dirty="0">
                <a:solidFill>
                  <a:schemeClr val="tx1">
                    <a:lumMod val="95000"/>
                    <a:lumOff val="5000"/>
                  </a:schemeClr>
                </a:solidFill>
                <a:latin typeface="Garamond" charset="0"/>
                <a:ea typeface="Garamond" charset="0"/>
                <a:cs typeface="Garamond" charset="0"/>
              </a:rPr>
              <a:t>Identify GDPR Data </a:t>
            </a:r>
          </a:p>
          <a:p>
            <a:pPr>
              <a:defRPr/>
            </a:pPr>
            <a:r>
              <a:rPr lang="en-GB" sz="3000" dirty="0">
                <a:solidFill>
                  <a:schemeClr val="tx1">
                    <a:lumMod val="95000"/>
                    <a:lumOff val="5000"/>
                  </a:schemeClr>
                </a:solidFill>
                <a:latin typeface="Garamond" charset="0"/>
                <a:ea typeface="Garamond" charset="0"/>
                <a:cs typeface="Garamond" charset="0"/>
              </a:rPr>
              <a:t>Map GDPR Data </a:t>
            </a:r>
          </a:p>
          <a:p>
            <a:pPr>
              <a:defRPr/>
            </a:pPr>
            <a:r>
              <a:rPr lang="en-GB" sz="3000" dirty="0">
                <a:solidFill>
                  <a:schemeClr val="tx1">
                    <a:lumMod val="95000"/>
                    <a:lumOff val="5000"/>
                  </a:schemeClr>
                </a:solidFill>
                <a:latin typeface="Garamond" charset="0"/>
                <a:ea typeface="Garamond" charset="0"/>
                <a:cs typeface="Garamond" charset="0"/>
              </a:rPr>
              <a:t>Mapping GDPR data to the </a:t>
            </a:r>
            <a:r>
              <a:rPr lang="en-GB" sz="3000" dirty="0" smtClean="0">
                <a:solidFill>
                  <a:schemeClr val="tx1">
                    <a:lumMod val="95000"/>
                    <a:lumOff val="5000"/>
                  </a:schemeClr>
                </a:solidFill>
                <a:latin typeface="Garamond" charset="0"/>
                <a:ea typeface="Garamond" charset="0"/>
                <a:cs typeface="Garamond" charset="0"/>
              </a:rPr>
              <a:t>Risks </a:t>
            </a:r>
          </a:p>
          <a:p>
            <a:pPr>
              <a:defRPr/>
            </a:pPr>
            <a:r>
              <a:rPr lang="en-GB" sz="3000" dirty="0" smtClean="0">
                <a:solidFill>
                  <a:schemeClr val="tx1">
                    <a:lumMod val="95000"/>
                    <a:lumOff val="5000"/>
                  </a:schemeClr>
                </a:solidFill>
                <a:latin typeface="Garamond" charset="0"/>
                <a:ea typeface="Garamond" charset="0"/>
                <a:cs typeface="Garamond" charset="0"/>
              </a:rPr>
              <a:t>Mapping </a:t>
            </a:r>
            <a:r>
              <a:rPr lang="en-GB" sz="3000" dirty="0">
                <a:solidFill>
                  <a:schemeClr val="tx1">
                    <a:lumMod val="95000"/>
                    <a:lumOff val="5000"/>
                  </a:schemeClr>
                </a:solidFill>
                <a:latin typeface="Garamond" charset="0"/>
                <a:ea typeface="Garamond" charset="0"/>
                <a:cs typeface="Garamond" charset="0"/>
              </a:rPr>
              <a:t>safeguarding requirements to data classification</a:t>
            </a:r>
          </a:p>
          <a:p>
            <a:pPr>
              <a:defRPr/>
            </a:pPr>
            <a:r>
              <a:rPr lang="en-GB" sz="3000" dirty="0">
                <a:solidFill>
                  <a:schemeClr val="tx1">
                    <a:lumMod val="95000"/>
                    <a:lumOff val="5000"/>
                  </a:schemeClr>
                </a:solidFill>
                <a:latin typeface="Garamond" charset="0"/>
                <a:ea typeface="Garamond" charset="0"/>
                <a:cs typeface="Garamond" charset="0"/>
              </a:rPr>
              <a:t>Mapping safeguarding requirements to the IT governance framework </a:t>
            </a:r>
          </a:p>
          <a:p>
            <a:pPr>
              <a:defRPr/>
            </a:pPr>
            <a:r>
              <a:rPr lang="en-GB" sz="3000" dirty="0">
                <a:solidFill>
                  <a:schemeClr val="tx1">
                    <a:lumMod val="95000"/>
                    <a:lumOff val="5000"/>
                  </a:schemeClr>
                </a:solidFill>
                <a:latin typeface="Garamond" charset="0"/>
                <a:ea typeface="Garamond" charset="0"/>
                <a:cs typeface="Garamond" charset="0"/>
              </a:rPr>
              <a:t>Confidentiality, Integrity, Availability, Authenticity, Compliance, Resilience and Correctness </a:t>
            </a:r>
          </a:p>
        </p:txBody>
      </p:sp>
      <p:sp>
        <p:nvSpPr>
          <p:cNvPr id="4" name="Date Placeholder 3"/>
          <p:cNvSpPr>
            <a:spLocks noGrp="1"/>
          </p:cNvSpPr>
          <p:nvPr>
            <p:ph type="dt" sz="half" idx="10"/>
          </p:nvPr>
        </p:nvSpPr>
        <p:spPr/>
        <p:txBody>
          <a:bodyPr/>
          <a:lstStyle/>
          <a:p>
            <a:fld id="{727828BE-0A0B-2645-85C7-293837F9E54D}" type="datetime1">
              <a:rPr lang="en-GB" sz="800" smtClean="0">
                <a:solidFill>
                  <a:schemeClr val="tx1"/>
                </a:solidFill>
              </a:rPr>
              <a:t>20/10/2017</a:t>
            </a:fld>
            <a:endParaRPr lang="mr-IN" sz="800" dirty="0">
              <a:solidFill>
                <a:schemeClr val="tx1"/>
              </a:solidFill>
            </a:endParaRPr>
          </a:p>
        </p:txBody>
      </p:sp>
      <p:sp>
        <p:nvSpPr>
          <p:cNvPr id="5" name="Footer Placeholder 4"/>
          <p:cNvSpPr>
            <a:spLocks noGrp="1"/>
          </p:cNvSpPr>
          <p:nvPr>
            <p:ph type="ftr" sz="quarter" idx="11"/>
          </p:nvPr>
        </p:nvSpPr>
        <p:spPr/>
        <p:txBody>
          <a:bodyPr/>
          <a:lstStyle/>
          <a:p>
            <a:r>
              <a:rPr lang="en-US" sz="800" dirty="0" smtClean="0">
                <a:solidFill>
                  <a:schemeClr val="tx1"/>
                </a:solidFill>
              </a:rPr>
              <a:t>Information Security Audit Control Consultancy (ISACC)©</a:t>
            </a:r>
            <a:endParaRPr lang="en-US" sz="800" dirty="0">
              <a:solidFill>
                <a:schemeClr val="tx1"/>
              </a:solidFill>
            </a:endParaRPr>
          </a:p>
        </p:txBody>
      </p:sp>
      <p:sp>
        <p:nvSpPr>
          <p:cNvPr id="6" name="Slide Number Placeholder 5"/>
          <p:cNvSpPr>
            <a:spLocks noGrp="1"/>
          </p:cNvSpPr>
          <p:nvPr>
            <p:ph type="sldNum" sz="quarter" idx="12"/>
          </p:nvPr>
        </p:nvSpPr>
        <p:spPr/>
        <p:txBody>
          <a:bodyPr/>
          <a:lstStyle/>
          <a:p>
            <a:fld id="{0FF54DE5-C571-48E8-A5BC-B369434E2F44}" type="slidenum">
              <a:rPr lang="uk-UA" sz="800" smtClean="0">
                <a:solidFill>
                  <a:schemeClr val="tx1"/>
                </a:solidFill>
              </a:rPr>
              <a:t>9</a:t>
            </a:fld>
            <a:endParaRPr lang="uk-UA" sz="800" dirty="0">
              <a:solidFill>
                <a:schemeClr val="tx1"/>
              </a:solidFill>
            </a:endParaRPr>
          </a:p>
        </p:txBody>
      </p:sp>
    </p:spTree>
    <p:extLst>
      <p:ext uri="{BB962C8B-B14F-4D97-AF65-F5344CB8AC3E}">
        <p14:creationId xmlns:p14="http://schemas.microsoft.com/office/powerpoint/2010/main" val="153457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GDPR</Template>
  <TotalTime>11285</TotalTime>
  <Words>1018</Words>
  <Application>Microsoft Macintosh PowerPoint</Application>
  <PresentationFormat>Widescreen</PresentationFormat>
  <Paragraphs>197</Paragraphs>
  <Slides>19</Slides>
  <Notes>5</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19</vt:i4>
      </vt:variant>
    </vt:vector>
  </HeadingPairs>
  <TitlesOfParts>
    <vt:vector size="32" baseType="lpstr">
      <vt:lpstr>Calibri</vt:lpstr>
      <vt:lpstr>Calibri Light</vt:lpstr>
      <vt:lpstr>Euphemia</vt:lpstr>
      <vt:lpstr>Garamond</vt:lpstr>
      <vt:lpstr>Mangal</vt:lpstr>
      <vt:lpstr>Arial</vt:lpstr>
      <vt:lpstr>5_Custom Design</vt:lpstr>
      <vt:lpstr>4_Custom Design</vt:lpstr>
      <vt:lpstr>3_Custom Design</vt:lpstr>
      <vt:lpstr>2_Custom Design</vt:lpstr>
      <vt:lpstr>Custom Design</vt:lpstr>
      <vt:lpstr>1_Custom Design</vt:lpstr>
      <vt:lpstr>Office Theme</vt:lpstr>
      <vt:lpstr>GDPR Security: How to do IT?   IT reediness for competitive advantage </vt:lpstr>
      <vt:lpstr>  GDPR is approaching fast:  25th May 2018 </vt:lpstr>
      <vt:lpstr>What is GDPR? </vt:lpstr>
      <vt:lpstr>GDPR Background</vt:lpstr>
      <vt:lpstr>The Brexit question? </vt:lpstr>
      <vt:lpstr>GDPR Chart Chapters </vt:lpstr>
      <vt:lpstr>Concepts/Players </vt:lpstr>
      <vt:lpstr>GDPR Main Characteristics </vt:lpstr>
      <vt:lpstr> Where to Start: Roadmap</vt:lpstr>
      <vt:lpstr>Roadmap (Cont.)</vt:lpstr>
      <vt:lpstr>Roadmap (Cont.)</vt:lpstr>
      <vt:lpstr>DATA Protection Policy Statement (DPPS)</vt:lpstr>
      <vt:lpstr>DATA Protection Policy Statement (DPPS)  (Cont.)</vt:lpstr>
      <vt:lpstr>DATA Protection Policy Statement (DPPS)  (Cont.)</vt:lpstr>
      <vt:lpstr>Standards and Guidelines </vt:lpstr>
      <vt:lpstr>IT Must Ensure:</vt:lpstr>
      <vt:lpstr>GDPR Misunderstandings </vt:lpstr>
      <vt:lpstr>Concluded Points</vt:lpstr>
      <vt:lpstr>Thank you All!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 General data protection regulation (GDPR)</dc:title>
  <dc:creator>Reza Alavi</dc:creator>
  <cp:lastModifiedBy>Reza Alavi</cp:lastModifiedBy>
  <cp:revision>630</cp:revision>
  <cp:lastPrinted>2017-08-30T21:46:30Z</cp:lastPrinted>
  <dcterms:created xsi:type="dcterms:W3CDTF">2017-08-05T11:59:24Z</dcterms:created>
  <dcterms:modified xsi:type="dcterms:W3CDTF">2017-10-20T22:08:02Z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