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99" r:id="rId6"/>
    <p:sldId id="280" r:id="rId7"/>
    <p:sldId id="288" r:id="rId8"/>
    <p:sldId id="285" r:id="rId9"/>
    <p:sldId id="289" r:id="rId10"/>
    <p:sldId id="290" r:id="rId11"/>
    <p:sldId id="291" r:id="rId12"/>
    <p:sldId id="293" r:id="rId13"/>
    <p:sldId id="295" r:id="rId14"/>
    <p:sldId id="297" r:id="rId15"/>
    <p:sldId id="296" r:id="rId16"/>
    <p:sldId id="274" r:id="rId17"/>
    <p:sldId id="298" r:id="rId18"/>
    <p:sldId id="292" r:id="rId19"/>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47C"/>
    <a:srgbClr val="9AB5E4"/>
    <a:srgbClr val="4F81BD"/>
    <a:srgbClr val="1B4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400" autoAdjust="0"/>
  </p:normalViewPr>
  <p:slideViewPr>
    <p:cSldViewPr>
      <p:cViewPr>
        <p:scale>
          <a:sx n="90" d="100"/>
          <a:sy n="90" d="100"/>
        </p:scale>
        <p:origin x="-1596"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19470A-E8AE-42A5-A220-05CF9AC5E8F0}"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EEDEF7BF-00EE-405D-AABA-4140E94504AE}">
      <dgm:prSet phldrT="[Text]"/>
      <dgm:spPr>
        <a:solidFill>
          <a:srgbClr val="FFC000"/>
        </a:solidFill>
      </dgm:spPr>
      <dgm:t>
        <a:bodyPr/>
        <a:lstStyle/>
        <a:p>
          <a:r>
            <a:rPr lang="en-GB" dirty="0" smtClean="0"/>
            <a:t>Function</a:t>
          </a:r>
          <a:endParaRPr lang="en-GB" dirty="0"/>
        </a:p>
      </dgm:t>
    </dgm:pt>
    <dgm:pt modelId="{94DA77D8-1FB5-4D91-8A84-2AB9CB82B118}" type="parTrans" cxnId="{960E5F18-F2DC-4ED5-8C76-8935FAEEBCE9}">
      <dgm:prSet/>
      <dgm:spPr/>
      <dgm:t>
        <a:bodyPr/>
        <a:lstStyle/>
        <a:p>
          <a:endParaRPr lang="en-GB"/>
        </a:p>
      </dgm:t>
    </dgm:pt>
    <dgm:pt modelId="{297244BD-2463-46F3-8EF2-AB738757D9BD}" type="sibTrans" cxnId="{960E5F18-F2DC-4ED5-8C76-8935FAEEBCE9}">
      <dgm:prSet/>
      <dgm:spPr/>
      <dgm:t>
        <a:bodyPr/>
        <a:lstStyle/>
        <a:p>
          <a:endParaRPr lang="en-GB"/>
        </a:p>
      </dgm:t>
    </dgm:pt>
    <dgm:pt modelId="{BE6F2592-D817-4E6F-8FBD-5E8DAC313A4D}">
      <dgm:prSet phldrT="[Text]"/>
      <dgm:spPr>
        <a:solidFill>
          <a:srgbClr val="C00000"/>
        </a:solidFill>
      </dgm:spPr>
      <dgm:t>
        <a:bodyPr/>
        <a:lstStyle/>
        <a:p>
          <a:r>
            <a:rPr lang="en-GB" dirty="0" smtClean="0"/>
            <a:t>Protection</a:t>
          </a:r>
          <a:endParaRPr lang="en-GB" dirty="0"/>
        </a:p>
      </dgm:t>
    </dgm:pt>
    <dgm:pt modelId="{0A854030-7247-4248-B68B-EE669BC544AD}" type="parTrans" cxnId="{518A85D2-B39E-475A-887D-18FCE0C3F7C0}">
      <dgm:prSet/>
      <dgm:spPr/>
      <dgm:t>
        <a:bodyPr/>
        <a:lstStyle/>
        <a:p>
          <a:endParaRPr lang="en-GB"/>
        </a:p>
      </dgm:t>
    </dgm:pt>
    <dgm:pt modelId="{558A650F-BBD7-4C7C-882D-89A195410775}" type="sibTrans" cxnId="{518A85D2-B39E-475A-887D-18FCE0C3F7C0}">
      <dgm:prSet/>
      <dgm:spPr/>
      <dgm:t>
        <a:bodyPr/>
        <a:lstStyle/>
        <a:p>
          <a:endParaRPr lang="en-GB"/>
        </a:p>
      </dgm:t>
    </dgm:pt>
    <dgm:pt modelId="{12E88059-FEBB-4F73-9439-0EAA79611EC4}">
      <dgm:prSet phldrT="[Text]"/>
      <dgm:spPr>
        <a:solidFill>
          <a:srgbClr val="00B050"/>
        </a:solidFill>
      </dgm:spPr>
      <dgm:t>
        <a:bodyPr/>
        <a:lstStyle/>
        <a:p>
          <a:r>
            <a:rPr lang="en-GB" dirty="0" smtClean="0"/>
            <a:t>Digital</a:t>
          </a:r>
        </a:p>
        <a:p>
          <a:r>
            <a:rPr lang="en-GB" dirty="0" smtClean="0"/>
            <a:t>Single</a:t>
          </a:r>
        </a:p>
        <a:p>
          <a:r>
            <a:rPr lang="en-GB" dirty="0" smtClean="0"/>
            <a:t>Market</a:t>
          </a:r>
          <a:endParaRPr lang="en-GB" dirty="0"/>
        </a:p>
      </dgm:t>
    </dgm:pt>
    <dgm:pt modelId="{FF4F8223-2DF6-4A93-9957-F5C6A4613BFD}" type="parTrans" cxnId="{7F53C29C-97EB-4769-A406-D1D66C17F78A}">
      <dgm:prSet/>
      <dgm:spPr/>
      <dgm:t>
        <a:bodyPr/>
        <a:lstStyle/>
        <a:p>
          <a:endParaRPr lang="en-GB"/>
        </a:p>
      </dgm:t>
    </dgm:pt>
    <dgm:pt modelId="{23F162CD-19D7-4991-AEBD-11A2A12249D3}" type="sibTrans" cxnId="{7F53C29C-97EB-4769-A406-D1D66C17F78A}">
      <dgm:prSet/>
      <dgm:spPr/>
      <dgm:t>
        <a:bodyPr/>
        <a:lstStyle/>
        <a:p>
          <a:endParaRPr lang="en-GB"/>
        </a:p>
      </dgm:t>
    </dgm:pt>
    <dgm:pt modelId="{DFE74FB5-1D13-4122-AC09-7D81544B7008}" type="pres">
      <dgm:prSet presAssocID="{6119470A-E8AE-42A5-A220-05CF9AC5E8F0}" presName="linearFlow" presStyleCnt="0">
        <dgm:presLayoutVars>
          <dgm:dir/>
          <dgm:resizeHandles val="exact"/>
        </dgm:presLayoutVars>
      </dgm:prSet>
      <dgm:spPr/>
    </dgm:pt>
    <dgm:pt modelId="{472B843E-700D-4D12-A0DF-F7AD3D7E7D68}" type="pres">
      <dgm:prSet presAssocID="{EEDEF7BF-00EE-405D-AABA-4140E94504AE}" presName="node" presStyleLbl="node1" presStyleIdx="0" presStyleCnt="3">
        <dgm:presLayoutVars>
          <dgm:bulletEnabled val="1"/>
        </dgm:presLayoutVars>
      </dgm:prSet>
      <dgm:spPr/>
    </dgm:pt>
    <dgm:pt modelId="{694179C0-E725-4C64-83DE-03F9155A1236}" type="pres">
      <dgm:prSet presAssocID="{297244BD-2463-46F3-8EF2-AB738757D9BD}" presName="spacerL" presStyleCnt="0"/>
      <dgm:spPr/>
    </dgm:pt>
    <dgm:pt modelId="{C2A0C374-46D3-4AC5-9051-154F06507F12}" type="pres">
      <dgm:prSet presAssocID="{297244BD-2463-46F3-8EF2-AB738757D9BD}" presName="sibTrans" presStyleLbl="sibTrans2D1" presStyleIdx="0" presStyleCnt="2"/>
      <dgm:spPr/>
    </dgm:pt>
    <dgm:pt modelId="{FA7B0625-3C08-403A-9028-45F013AA9832}" type="pres">
      <dgm:prSet presAssocID="{297244BD-2463-46F3-8EF2-AB738757D9BD}" presName="spacerR" presStyleCnt="0"/>
      <dgm:spPr/>
    </dgm:pt>
    <dgm:pt modelId="{F76FC36F-576F-41FE-9A80-F0177C1564E5}" type="pres">
      <dgm:prSet presAssocID="{BE6F2592-D817-4E6F-8FBD-5E8DAC313A4D}" presName="node" presStyleLbl="node1" presStyleIdx="1" presStyleCnt="3">
        <dgm:presLayoutVars>
          <dgm:bulletEnabled val="1"/>
        </dgm:presLayoutVars>
      </dgm:prSet>
      <dgm:spPr/>
    </dgm:pt>
    <dgm:pt modelId="{7F9253C2-4CEF-44E8-A5A0-6EB1A86343BF}" type="pres">
      <dgm:prSet presAssocID="{558A650F-BBD7-4C7C-882D-89A195410775}" presName="spacerL" presStyleCnt="0"/>
      <dgm:spPr/>
    </dgm:pt>
    <dgm:pt modelId="{9CCC09F1-EC5F-4B64-85AC-B6270D10EF65}" type="pres">
      <dgm:prSet presAssocID="{558A650F-BBD7-4C7C-882D-89A195410775}" presName="sibTrans" presStyleLbl="sibTrans2D1" presStyleIdx="1" presStyleCnt="2"/>
      <dgm:spPr/>
    </dgm:pt>
    <dgm:pt modelId="{E1CE813F-9FF1-4CE5-8D9C-2D512EFF997A}" type="pres">
      <dgm:prSet presAssocID="{558A650F-BBD7-4C7C-882D-89A195410775}" presName="spacerR" presStyleCnt="0"/>
      <dgm:spPr/>
    </dgm:pt>
    <dgm:pt modelId="{461589BB-02B8-48FE-9C0D-BE52E63AB45D}" type="pres">
      <dgm:prSet presAssocID="{12E88059-FEBB-4F73-9439-0EAA79611EC4}" presName="node" presStyleLbl="node1" presStyleIdx="2" presStyleCnt="3">
        <dgm:presLayoutVars>
          <dgm:bulletEnabled val="1"/>
        </dgm:presLayoutVars>
      </dgm:prSet>
      <dgm:spPr/>
      <dgm:t>
        <a:bodyPr/>
        <a:lstStyle/>
        <a:p>
          <a:endParaRPr lang="en-GB"/>
        </a:p>
      </dgm:t>
    </dgm:pt>
  </dgm:ptLst>
  <dgm:cxnLst>
    <dgm:cxn modelId="{4B9F2BB9-82FF-42AB-AEA3-F057CE82526B}" type="presOf" srcId="{EEDEF7BF-00EE-405D-AABA-4140E94504AE}" destId="{472B843E-700D-4D12-A0DF-F7AD3D7E7D68}" srcOrd="0" destOrd="0" presId="urn:microsoft.com/office/officeart/2005/8/layout/equation1"/>
    <dgm:cxn modelId="{1D1074F5-8503-4B67-B4BF-ADD5D29BFEBD}" type="presOf" srcId="{297244BD-2463-46F3-8EF2-AB738757D9BD}" destId="{C2A0C374-46D3-4AC5-9051-154F06507F12}" srcOrd="0" destOrd="0" presId="urn:microsoft.com/office/officeart/2005/8/layout/equation1"/>
    <dgm:cxn modelId="{518A85D2-B39E-475A-887D-18FCE0C3F7C0}" srcId="{6119470A-E8AE-42A5-A220-05CF9AC5E8F0}" destId="{BE6F2592-D817-4E6F-8FBD-5E8DAC313A4D}" srcOrd="1" destOrd="0" parTransId="{0A854030-7247-4248-B68B-EE669BC544AD}" sibTransId="{558A650F-BBD7-4C7C-882D-89A195410775}"/>
    <dgm:cxn modelId="{A99E4E4F-0923-4546-8152-DFF5F59125A9}" type="presOf" srcId="{12E88059-FEBB-4F73-9439-0EAA79611EC4}" destId="{461589BB-02B8-48FE-9C0D-BE52E63AB45D}" srcOrd="0" destOrd="0" presId="urn:microsoft.com/office/officeart/2005/8/layout/equation1"/>
    <dgm:cxn modelId="{960E5F18-F2DC-4ED5-8C76-8935FAEEBCE9}" srcId="{6119470A-E8AE-42A5-A220-05CF9AC5E8F0}" destId="{EEDEF7BF-00EE-405D-AABA-4140E94504AE}" srcOrd="0" destOrd="0" parTransId="{94DA77D8-1FB5-4D91-8A84-2AB9CB82B118}" sibTransId="{297244BD-2463-46F3-8EF2-AB738757D9BD}"/>
    <dgm:cxn modelId="{826EFB8A-B6AC-4070-A79D-9CAD1A286C2F}" type="presOf" srcId="{BE6F2592-D817-4E6F-8FBD-5E8DAC313A4D}" destId="{F76FC36F-576F-41FE-9A80-F0177C1564E5}" srcOrd="0" destOrd="0" presId="urn:microsoft.com/office/officeart/2005/8/layout/equation1"/>
    <dgm:cxn modelId="{26E26ECC-913B-480A-888E-ECE4650A2036}" type="presOf" srcId="{558A650F-BBD7-4C7C-882D-89A195410775}" destId="{9CCC09F1-EC5F-4B64-85AC-B6270D10EF65}" srcOrd="0" destOrd="0" presId="urn:microsoft.com/office/officeart/2005/8/layout/equation1"/>
    <dgm:cxn modelId="{7F53C29C-97EB-4769-A406-D1D66C17F78A}" srcId="{6119470A-E8AE-42A5-A220-05CF9AC5E8F0}" destId="{12E88059-FEBB-4F73-9439-0EAA79611EC4}" srcOrd="2" destOrd="0" parTransId="{FF4F8223-2DF6-4A93-9957-F5C6A4613BFD}" sibTransId="{23F162CD-19D7-4991-AEBD-11A2A12249D3}"/>
    <dgm:cxn modelId="{362323E6-F665-4811-A00E-A9449FA2F843}" type="presOf" srcId="{6119470A-E8AE-42A5-A220-05CF9AC5E8F0}" destId="{DFE74FB5-1D13-4122-AC09-7D81544B7008}" srcOrd="0" destOrd="0" presId="urn:microsoft.com/office/officeart/2005/8/layout/equation1"/>
    <dgm:cxn modelId="{AD317677-C5F5-4A51-A878-C0D94E2246BE}" type="presParOf" srcId="{DFE74FB5-1D13-4122-AC09-7D81544B7008}" destId="{472B843E-700D-4D12-A0DF-F7AD3D7E7D68}" srcOrd="0" destOrd="0" presId="urn:microsoft.com/office/officeart/2005/8/layout/equation1"/>
    <dgm:cxn modelId="{4D977D2D-FC8B-4733-92C9-3482242F49DE}" type="presParOf" srcId="{DFE74FB5-1D13-4122-AC09-7D81544B7008}" destId="{694179C0-E725-4C64-83DE-03F9155A1236}" srcOrd="1" destOrd="0" presId="urn:microsoft.com/office/officeart/2005/8/layout/equation1"/>
    <dgm:cxn modelId="{4154ADFB-0EF5-428E-B4F0-CC2933CE7A54}" type="presParOf" srcId="{DFE74FB5-1D13-4122-AC09-7D81544B7008}" destId="{C2A0C374-46D3-4AC5-9051-154F06507F12}" srcOrd="2" destOrd="0" presId="urn:microsoft.com/office/officeart/2005/8/layout/equation1"/>
    <dgm:cxn modelId="{2BD38451-C216-42DF-99F9-ECEAAD711E07}" type="presParOf" srcId="{DFE74FB5-1D13-4122-AC09-7D81544B7008}" destId="{FA7B0625-3C08-403A-9028-45F013AA9832}" srcOrd="3" destOrd="0" presId="urn:microsoft.com/office/officeart/2005/8/layout/equation1"/>
    <dgm:cxn modelId="{01A86A66-3FE4-41B4-9B0A-36F40BF16533}" type="presParOf" srcId="{DFE74FB5-1D13-4122-AC09-7D81544B7008}" destId="{F76FC36F-576F-41FE-9A80-F0177C1564E5}" srcOrd="4" destOrd="0" presId="urn:microsoft.com/office/officeart/2005/8/layout/equation1"/>
    <dgm:cxn modelId="{C256BEE2-30A3-4927-8E7E-28B4B1C60FC4}" type="presParOf" srcId="{DFE74FB5-1D13-4122-AC09-7D81544B7008}" destId="{7F9253C2-4CEF-44E8-A5A0-6EB1A86343BF}" srcOrd="5" destOrd="0" presId="urn:microsoft.com/office/officeart/2005/8/layout/equation1"/>
    <dgm:cxn modelId="{9151BC97-FF20-4EC6-8028-4B233514EA09}" type="presParOf" srcId="{DFE74FB5-1D13-4122-AC09-7D81544B7008}" destId="{9CCC09F1-EC5F-4B64-85AC-B6270D10EF65}" srcOrd="6" destOrd="0" presId="urn:microsoft.com/office/officeart/2005/8/layout/equation1"/>
    <dgm:cxn modelId="{1E67140F-7A5A-4B4E-B9E7-E93248D429AA}" type="presParOf" srcId="{DFE74FB5-1D13-4122-AC09-7D81544B7008}" destId="{E1CE813F-9FF1-4CE5-8D9C-2D512EFF997A}" srcOrd="7" destOrd="0" presId="urn:microsoft.com/office/officeart/2005/8/layout/equation1"/>
    <dgm:cxn modelId="{09A19950-DB55-4A92-A845-E82358B9E95E}" type="presParOf" srcId="{DFE74FB5-1D13-4122-AC09-7D81544B7008}" destId="{461589BB-02B8-48FE-9C0D-BE52E63AB45D}"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19470A-E8AE-42A5-A220-05CF9AC5E8F0}" type="doc">
      <dgm:prSet loTypeId="urn:microsoft.com/office/officeart/2005/8/layout/equation1" loCatId="relationship" qsTypeId="urn:microsoft.com/office/officeart/2005/8/quickstyle/simple1" qsCatId="simple" csTypeId="urn:microsoft.com/office/officeart/2005/8/colors/accent1_2" csCatId="accent1" phldr="1"/>
      <dgm:spPr/>
    </dgm:pt>
    <dgm:pt modelId="{EEDEF7BF-00EE-405D-AABA-4140E94504AE}">
      <dgm:prSet phldrT="[Text]"/>
      <dgm:spPr>
        <a:solidFill>
          <a:srgbClr val="FFC000"/>
        </a:solidFill>
      </dgm:spPr>
      <dgm:t>
        <a:bodyPr/>
        <a:lstStyle/>
        <a:p>
          <a:r>
            <a:rPr lang="en-GB" dirty="0" smtClean="0"/>
            <a:t>Capability</a:t>
          </a:r>
          <a:endParaRPr lang="en-GB" dirty="0"/>
        </a:p>
      </dgm:t>
    </dgm:pt>
    <dgm:pt modelId="{94DA77D8-1FB5-4D91-8A84-2AB9CB82B118}" type="parTrans" cxnId="{960E5F18-F2DC-4ED5-8C76-8935FAEEBCE9}">
      <dgm:prSet/>
      <dgm:spPr/>
      <dgm:t>
        <a:bodyPr/>
        <a:lstStyle/>
        <a:p>
          <a:endParaRPr lang="en-GB"/>
        </a:p>
      </dgm:t>
    </dgm:pt>
    <dgm:pt modelId="{297244BD-2463-46F3-8EF2-AB738757D9BD}" type="sibTrans" cxnId="{960E5F18-F2DC-4ED5-8C76-8935FAEEBCE9}">
      <dgm:prSet/>
      <dgm:spPr/>
      <dgm:t>
        <a:bodyPr/>
        <a:lstStyle/>
        <a:p>
          <a:endParaRPr lang="en-GB"/>
        </a:p>
      </dgm:t>
    </dgm:pt>
    <dgm:pt modelId="{BE6F2592-D817-4E6F-8FBD-5E8DAC313A4D}">
      <dgm:prSet phldrT="[Text]"/>
      <dgm:spPr>
        <a:solidFill>
          <a:srgbClr val="C00000"/>
        </a:solidFill>
      </dgm:spPr>
      <dgm:t>
        <a:bodyPr/>
        <a:lstStyle/>
        <a:p>
          <a:r>
            <a:rPr lang="en-GB" dirty="0" smtClean="0"/>
            <a:t>Assurance</a:t>
          </a:r>
          <a:endParaRPr lang="en-GB" dirty="0"/>
        </a:p>
      </dgm:t>
    </dgm:pt>
    <dgm:pt modelId="{0A854030-7247-4248-B68B-EE669BC544AD}" type="parTrans" cxnId="{518A85D2-B39E-475A-887D-18FCE0C3F7C0}">
      <dgm:prSet/>
      <dgm:spPr/>
      <dgm:t>
        <a:bodyPr/>
        <a:lstStyle/>
        <a:p>
          <a:endParaRPr lang="en-GB"/>
        </a:p>
      </dgm:t>
    </dgm:pt>
    <dgm:pt modelId="{558A650F-BBD7-4C7C-882D-89A195410775}" type="sibTrans" cxnId="{518A85D2-B39E-475A-887D-18FCE0C3F7C0}">
      <dgm:prSet/>
      <dgm:spPr/>
      <dgm:t>
        <a:bodyPr/>
        <a:lstStyle/>
        <a:p>
          <a:endParaRPr lang="en-GB"/>
        </a:p>
      </dgm:t>
    </dgm:pt>
    <dgm:pt modelId="{12E88059-FEBB-4F73-9439-0EAA79611EC4}">
      <dgm:prSet phldrT="[Text]"/>
      <dgm:spPr>
        <a:solidFill>
          <a:srgbClr val="00B050"/>
        </a:solidFill>
      </dgm:spPr>
      <dgm:t>
        <a:bodyPr/>
        <a:lstStyle/>
        <a:p>
          <a:r>
            <a:rPr lang="en-GB" dirty="0" smtClean="0"/>
            <a:t>Digital</a:t>
          </a:r>
        </a:p>
        <a:p>
          <a:r>
            <a:rPr lang="en-GB" dirty="0" smtClean="0"/>
            <a:t>Economy</a:t>
          </a:r>
        </a:p>
        <a:p>
          <a:r>
            <a:rPr lang="en-GB" dirty="0" smtClean="0"/>
            <a:t>Bill</a:t>
          </a:r>
          <a:endParaRPr lang="en-GB" dirty="0"/>
        </a:p>
      </dgm:t>
    </dgm:pt>
    <dgm:pt modelId="{FF4F8223-2DF6-4A93-9957-F5C6A4613BFD}" type="parTrans" cxnId="{7F53C29C-97EB-4769-A406-D1D66C17F78A}">
      <dgm:prSet/>
      <dgm:spPr/>
      <dgm:t>
        <a:bodyPr/>
        <a:lstStyle/>
        <a:p>
          <a:endParaRPr lang="en-GB"/>
        </a:p>
      </dgm:t>
    </dgm:pt>
    <dgm:pt modelId="{23F162CD-19D7-4991-AEBD-11A2A12249D3}" type="sibTrans" cxnId="{7F53C29C-97EB-4769-A406-D1D66C17F78A}">
      <dgm:prSet/>
      <dgm:spPr/>
      <dgm:t>
        <a:bodyPr/>
        <a:lstStyle/>
        <a:p>
          <a:endParaRPr lang="en-GB"/>
        </a:p>
      </dgm:t>
    </dgm:pt>
    <dgm:pt modelId="{DFE74FB5-1D13-4122-AC09-7D81544B7008}" type="pres">
      <dgm:prSet presAssocID="{6119470A-E8AE-42A5-A220-05CF9AC5E8F0}" presName="linearFlow" presStyleCnt="0">
        <dgm:presLayoutVars>
          <dgm:dir/>
          <dgm:resizeHandles val="exact"/>
        </dgm:presLayoutVars>
      </dgm:prSet>
      <dgm:spPr/>
    </dgm:pt>
    <dgm:pt modelId="{472B843E-700D-4D12-A0DF-F7AD3D7E7D68}" type="pres">
      <dgm:prSet presAssocID="{EEDEF7BF-00EE-405D-AABA-4140E94504AE}" presName="node" presStyleLbl="node1" presStyleIdx="0" presStyleCnt="3">
        <dgm:presLayoutVars>
          <dgm:bulletEnabled val="1"/>
        </dgm:presLayoutVars>
      </dgm:prSet>
      <dgm:spPr/>
    </dgm:pt>
    <dgm:pt modelId="{694179C0-E725-4C64-83DE-03F9155A1236}" type="pres">
      <dgm:prSet presAssocID="{297244BD-2463-46F3-8EF2-AB738757D9BD}" presName="spacerL" presStyleCnt="0"/>
      <dgm:spPr/>
    </dgm:pt>
    <dgm:pt modelId="{C2A0C374-46D3-4AC5-9051-154F06507F12}" type="pres">
      <dgm:prSet presAssocID="{297244BD-2463-46F3-8EF2-AB738757D9BD}" presName="sibTrans" presStyleLbl="sibTrans2D1" presStyleIdx="0" presStyleCnt="2"/>
      <dgm:spPr/>
    </dgm:pt>
    <dgm:pt modelId="{FA7B0625-3C08-403A-9028-45F013AA9832}" type="pres">
      <dgm:prSet presAssocID="{297244BD-2463-46F3-8EF2-AB738757D9BD}" presName="spacerR" presStyleCnt="0"/>
      <dgm:spPr/>
    </dgm:pt>
    <dgm:pt modelId="{F76FC36F-576F-41FE-9A80-F0177C1564E5}" type="pres">
      <dgm:prSet presAssocID="{BE6F2592-D817-4E6F-8FBD-5E8DAC313A4D}" presName="node" presStyleLbl="node1" presStyleIdx="1" presStyleCnt="3">
        <dgm:presLayoutVars>
          <dgm:bulletEnabled val="1"/>
        </dgm:presLayoutVars>
      </dgm:prSet>
      <dgm:spPr/>
      <dgm:t>
        <a:bodyPr/>
        <a:lstStyle/>
        <a:p>
          <a:endParaRPr lang="en-GB"/>
        </a:p>
      </dgm:t>
    </dgm:pt>
    <dgm:pt modelId="{7F9253C2-4CEF-44E8-A5A0-6EB1A86343BF}" type="pres">
      <dgm:prSet presAssocID="{558A650F-BBD7-4C7C-882D-89A195410775}" presName="spacerL" presStyleCnt="0"/>
      <dgm:spPr/>
    </dgm:pt>
    <dgm:pt modelId="{9CCC09F1-EC5F-4B64-85AC-B6270D10EF65}" type="pres">
      <dgm:prSet presAssocID="{558A650F-BBD7-4C7C-882D-89A195410775}" presName="sibTrans" presStyleLbl="sibTrans2D1" presStyleIdx="1" presStyleCnt="2"/>
      <dgm:spPr/>
    </dgm:pt>
    <dgm:pt modelId="{E1CE813F-9FF1-4CE5-8D9C-2D512EFF997A}" type="pres">
      <dgm:prSet presAssocID="{558A650F-BBD7-4C7C-882D-89A195410775}" presName="spacerR" presStyleCnt="0"/>
      <dgm:spPr/>
    </dgm:pt>
    <dgm:pt modelId="{461589BB-02B8-48FE-9C0D-BE52E63AB45D}" type="pres">
      <dgm:prSet presAssocID="{12E88059-FEBB-4F73-9439-0EAA79611EC4}" presName="node" presStyleLbl="node1" presStyleIdx="2" presStyleCnt="3">
        <dgm:presLayoutVars>
          <dgm:bulletEnabled val="1"/>
        </dgm:presLayoutVars>
      </dgm:prSet>
      <dgm:spPr/>
      <dgm:t>
        <a:bodyPr/>
        <a:lstStyle/>
        <a:p>
          <a:endParaRPr lang="en-GB"/>
        </a:p>
      </dgm:t>
    </dgm:pt>
  </dgm:ptLst>
  <dgm:cxnLst>
    <dgm:cxn modelId="{592B32B9-303A-47ED-B4D0-0CEA6876BA4B}" type="presOf" srcId="{297244BD-2463-46F3-8EF2-AB738757D9BD}" destId="{C2A0C374-46D3-4AC5-9051-154F06507F12}" srcOrd="0" destOrd="0" presId="urn:microsoft.com/office/officeart/2005/8/layout/equation1"/>
    <dgm:cxn modelId="{518A85D2-B39E-475A-887D-18FCE0C3F7C0}" srcId="{6119470A-E8AE-42A5-A220-05CF9AC5E8F0}" destId="{BE6F2592-D817-4E6F-8FBD-5E8DAC313A4D}" srcOrd="1" destOrd="0" parTransId="{0A854030-7247-4248-B68B-EE669BC544AD}" sibTransId="{558A650F-BBD7-4C7C-882D-89A195410775}"/>
    <dgm:cxn modelId="{8434E147-380A-4852-9EAD-9845B79A7A54}" type="presOf" srcId="{12E88059-FEBB-4F73-9439-0EAA79611EC4}" destId="{461589BB-02B8-48FE-9C0D-BE52E63AB45D}" srcOrd="0" destOrd="0" presId="urn:microsoft.com/office/officeart/2005/8/layout/equation1"/>
    <dgm:cxn modelId="{E4C1E168-A188-4334-9D5C-E3D82874A2CC}" type="presOf" srcId="{6119470A-E8AE-42A5-A220-05CF9AC5E8F0}" destId="{DFE74FB5-1D13-4122-AC09-7D81544B7008}" srcOrd="0" destOrd="0" presId="urn:microsoft.com/office/officeart/2005/8/layout/equation1"/>
    <dgm:cxn modelId="{960E5F18-F2DC-4ED5-8C76-8935FAEEBCE9}" srcId="{6119470A-E8AE-42A5-A220-05CF9AC5E8F0}" destId="{EEDEF7BF-00EE-405D-AABA-4140E94504AE}" srcOrd="0" destOrd="0" parTransId="{94DA77D8-1FB5-4D91-8A84-2AB9CB82B118}" sibTransId="{297244BD-2463-46F3-8EF2-AB738757D9BD}"/>
    <dgm:cxn modelId="{31512C8A-9DB9-4128-8716-260B08538550}" type="presOf" srcId="{BE6F2592-D817-4E6F-8FBD-5E8DAC313A4D}" destId="{F76FC36F-576F-41FE-9A80-F0177C1564E5}" srcOrd="0" destOrd="0" presId="urn:microsoft.com/office/officeart/2005/8/layout/equation1"/>
    <dgm:cxn modelId="{7F53C29C-97EB-4769-A406-D1D66C17F78A}" srcId="{6119470A-E8AE-42A5-A220-05CF9AC5E8F0}" destId="{12E88059-FEBB-4F73-9439-0EAA79611EC4}" srcOrd="2" destOrd="0" parTransId="{FF4F8223-2DF6-4A93-9957-F5C6A4613BFD}" sibTransId="{23F162CD-19D7-4991-AEBD-11A2A12249D3}"/>
    <dgm:cxn modelId="{3CF547EF-59F1-4786-BC7B-1CE44357DF37}" type="presOf" srcId="{EEDEF7BF-00EE-405D-AABA-4140E94504AE}" destId="{472B843E-700D-4D12-A0DF-F7AD3D7E7D68}" srcOrd="0" destOrd="0" presId="urn:microsoft.com/office/officeart/2005/8/layout/equation1"/>
    <dgm:cxn modelId="{718E472B-E7A5-46AE-90CC-19353488F7DF}" type="presOf" srcId="{558A650F-BBD7-4C7C-882D-89A195410775}" destId="{9CCC09F1-EC5F-4B64-85AC-B6270D10EF65}" srcOrd="0" destOrd="0" presId="urn:microsoft.com/office/officeart/2005/8/layout/equation1"/>
    <dgm:cxn modelId="{FB935E40-807D-4CF9-89BF-6E42BA95C9AE}" type="presParOf" srcId="{DFE74FB5-1D13-4122-AC09-7D81544B7008}" destId="{472B843E-700D-4D12-A0DF-F7AD3D7E7D68}" srcOrd="0" destOrd="0" presId="urn:microsoft.com/office/officeart/2005/8/layout/equation1"/>
    <dgm:cxn modelId="{23B00988-1CE4-43BC-89B0-C69B8B0ED064}" type="presParOf" srcId="{DFE74FB5-1D13-4122-AC09-7D81544B7008}" destId="{694179C0-E725-4C64-83DE-03F9155A1236}" srcOrd="1" destOrd="0" presId="urn:microsoft.com/office/officeart/2005/8/layout/equation1"/>
    <dgm:cxn modelId="{97736D8D-8CB3-4EC7-8B0E-29788F0E251E}" type="presParOf" srcId="{DFE74FB5-1D13-4122-AC09-7D81544B7008}" destId="{C2A0C374-46D3-4AC5-9051-154F06507F12}" srcOrd="2" destOrd="0" presId="urn:microsoft.com/office/officeart/2005/8/layout/equation1"/>
    <dgm:cxn modelId="{C88CAAEC-6E9C-4AA2-8B40-C5EE0A406C8D}" type="presParOf" srcId="{DFE74FB5-1D13-4122-AC09-7D81544B7008}" destId="{FA7B0625-3C08-403A-9028-45F013AA9832}" srcOrd="3" destOrd="0" presId="urn:microsoft.com/office/officeart/2005/8/layout/equation1"/>
    <dgm:cxn modelId="{90528C1B-B5F4-483B-9233-1AAFF704B13C}" type="presParOf" srcId="{DFE74FB5-1D13-4122-AC09-7D81544B7008}" destId="{F76FC36F-576F-41FE-9A80-F0177C1564E5}" srcOrd="4" destOrd="0" presId="urn:microsoft.com/office/officeart/2005/8/layout/equation1"/>
    <dgm:cxn modelId="{4C0ACC0C-937A-4802-AD2D-9D26C1CC2262}" type="presParOf" srcId="{DFE74FB5-1D13-4122-AC09-7D81544B7008}" destId="{7F9253C2-4CEF-44E8-A5A0-6EB1A86343BF}" srcOrd="5" destOrd="0" presId="urn:microsoft.com/office/officeart/2005/8/layout/equation1"/>
    <dgm:cxn modelId="{DF16B337-6889-4E8B-A679-4F445ED6728A}" type="presParOf" srcId="{DFE74FB5-1D13-4122-AC09-7D81544B7008}" destId="{9CCC09F1-EC5F-4B64-85AC-B6270D10EF65}" srcOrd="6" destOrd="0" presId="urn:microsoft.com/office/officeart/2005/8/layout/equation1"/>
    <dgm:cxn modelId="{FC666202-F9DE-416D-9F56-C1661D2FA83A}" type="presParOf" srcId="{DFE74FB5-1D13-4122-AC09-7D81544B7008}" destId="{E1CE813F-9FF1-4CE5-8D9C-2D512EFF997A}" srcOrd="7" destOrd="0" presId="urn:microsoft.com/office/officeart/2005/8/layout/equation1"/>
    <dgm:cxn modelId="{30A3ECB2-F13D-4186-9AAA-2BDA517DC03C}" type="presParOf" srcId="{DFE74FB5-1D13-4122-AC09-7D81544B7008}" destId="{461589BB-02B8-48FE-9C0D-BE52E63AB45D}"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B843E-700D-4D12-A0DF-F7AD3D7E7D68}">
      <dsp:nvSpPr>
        <dsp:cNvPr id="0" name=""/>
        <dsp:cNvSpPr/>
      </dsp:nvSpPr>
      <dsp:spPr>
        <a:xfrm>
          <a:off x="1025" y="1352599"/>
          <a:ext cx="1358800" cy="1358800"/>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Function</a:t>
          </a:r>
          <a:endParaRPr lang="en-GB" sz="1700" kern="1200" dirty="0"/>
        </a:p>
      </dsp:txBody>
      <dsp:txXfrm>
        <a:off x="200017" y="1551591"/>
        <a:ext cx="960816" cy="960816"/>
      </dsp:txXfrm>
    </dsp:sp>
    <dsp:sp modelId="{C2A0C374-46D3-4AC5-9051-154F06507F12}">
      <dsp:nvSpPr>
        <dsp:cNvPr id="0" name=""/>
        <dsp:cNvSpPr/>
      </dsp:nvSpPr>
      <dsp:spPr>
        <a:xfrm>
          <a:off x="1470160" y="1637947"/>
          <a:ext cx="788104" cy="7881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1574623" y="1939318"/>
        <a:ext cx="579178" cy="185362"/>
      </dsp:txXfrm>
    </dsp:sp>
    <dsp:sp modelId="{F76FC36F-576F-41FE-9A80-F0177C1564E5}">
      <dsp:nvSpPr>
        <dsp:cNvPr id="0" name=""/>
        <dsp:cNvSpPr/>
      </dsp:nvSpPr>
      <dsp:spPr>
        <a:xfrm>
          <a:off x="2368599" y="1352599"/>
          <a:ext cx="1358800" cy="1358800"/>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Protection</a:t>
          </a:r>
          <a:endParaRPr lang="en-GB" sz="1700" kern="1200" dirty="0"/>
        </a:p>
      </dsp:txBody>
      <dsp:txXfrm>
        <a:off x="2567591" y="1551591"/>
        <a:ext cx="960816" cy="960816"/>
      </dsp:txXfrm>
    </dsp:sp>
    <dsp:sp modelId="{9CCC09F1-EC5F-4B64-85AC-B6270D10EF65}">
      <dsp:nvSpPr>
        <dsp:cNvPr id="0" name=""/>
        <dsp:cNvSpPr/>
      </dsp:nvSpPr>
      <dsp:spPr>
        <a:xfrm>
          <a:off x="3837735" y="1637947"/>
          <a:ext cx="788104" cy="78810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GB" sz="1600" kern="1200"/>
        </a:p>
      </dsp:txBody>
      <dsp:txXfrm>
        <a:off x="3942198" y="1800296"/>
        <a:ext cx="579178" cy="463406"/>
      </dsp:txXfrm>
    </dsp:sp>
    <dsp:sp modelId="{461589BB-02B8-48FE-9C0D-BE52E63AB45D}">
      <dsp:nvSpPr>
        <dsp:cNvPr id="0" name=""/>
        <dsp:cNvSpPr/>
      </dsp:nvSpPr>
      <dsp:spPr>
        <a:xfrm>
          <a:off x="4736174" y="1352599"/>
          <a:ext cx="1358800" cy="135880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Digital</a:t>
          </a:r>
        </a:p>
        <a:p>
          <a:pPr lvl="0" algn="ctr" defTabSz="755650">
            <a:lnSpc>
              <a:spcPct val="90000"/>
            </a:lnSpc>
            <a:spcBef>
              <a:spcPct val="0"/>
            </a:spcBef>
            <a:spcAft>
              <a:spcPct val="35000"/>
            </a:spcAft>
          </a:pPr>
          <a:r>
            <a:rPr lang="en-GB" sz="1700" kern="1200" dirty="0" smtClean="0"/>
            <a:t>Single</a:t>
          </a:r>
        </a:p>
        <a:p>
          <a:pPr lvl="0" algn="ctr" defTabSz="755650">
            <a:lnSpc>
              <a:spcPct val="90000"/>
            </a:lnSpc>
            <a:spcBef>
              <a:spcPct val="0"/>
            </a:spcBef>
            <a:spcAft>
              <a:spcPct val="35000"/>
            </a:spcAft>
          </a:pPr>
          <a:r>
            <a:rPr lang="en-GB" sz="1700" kern="1200" dirty="0" smtClean="0"/>
            <a:t>Market</a:t>
          </a:r>
          <a:endParaRPr lang="en-GB" sz="1700" kern="1200" dirty="0"/>
        </a:p>
      </dsp:txBody>
      <dsp:txXfrm>
        <a:off x="4935166" y="1551591"/>
        <a:ext cx="960816" cy="960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2B843E-700D-4D12-A0DF-F7AD3D7E7D68}">
      <dsp:nvSpPr>
        <dsp:cNvPr id="0" name=""/>
        <dsp:cNvSpPr/>
      </dsp:nvSpPr>
      <dsp:spPr>
        <a:xfrm>
          <a:off x="1025" y="1352599"/>
          <a:ext cx="1358800" cy="1358800"/>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Capability</a:t>
          </a:r>
          <a:endParaRPr lang="en-GB" sz="1700" kern="1200" dirty="0"/>
        </a:p>
      </dsp:txBody>
      <dsp:txXfrm>
        <a:off x="200017" y="1551591"/>
        <a:ext cx="960816" cy="960816"/>
      </dsp:txXfrm>
    </dsp:sp>
    <dsp:sp modelId="{C2A0C374-46D3-4AC5-9051-154F06507F12}">
      <dsp:nvSpPr>
        <dsp:cNvPr id="0" name=""/>
        <dsp:cNvSpPr/>
      </dsp:nvSpPr>
      <dsp:spPr>
        <a:xfrm>
          <a:off x="1470160" y="1637947"/>
          <a:ext cx="788104" cy="78810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GB" sz="1300" kern="1200"/>
        </a:p>
      </dsp:txBody>
      <dsp:txXfrm>
        <a:off x="1574623" y="1939318"/>
        <a:ext cx="579178" cy="185362"/>
      </dsp:txXfrm>
    </dsp:sp>
    <dsp:sp modelId="{F76FC36F-576F-41FE-9A80-F0177C1564E5}">
      <dsp:nvSpPr>
        <dsp:cNvPr id="0" name=""/>
        <dsp:cNvSpPr/>
      </dsp:nvSpPr>
      <dsp:spPr>
        <a:xfrm>
          <a:off x="2368599" y="1352599"/>
          <a:ext cx="1358800" cy="1358800"/>
        </a:xfrm>
        <a:prstGeom prst="ellipse">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Assurance</a:t>
          </a:r>
          <a:endParaRPr lang="en-GB" sz="1700" kern="1200" dirty="0"/>
        </a:p>
      </dsp:txBody>
      <dsp:txXfrm>
        <a:off x="2567591" y="1551591"/>
        <a:ext cx="960816" cy="960816"/>
      </dsp:txXfrm>
    </dsp:sp>
    <dsp:sp modelId="{9CCC09F1-EC5F-4B64-85AC-B6270D10EF65}">
      <dsp:nvSpPr>
        <dsp:cNvPr id="0" name=""/>
        <dsp:cNvSpPr/>
      </dsp:nvSpPr>
      <dsp:spPr>
        <a:xfrm>
          <a:off x="3837735" y="1637947"/>
          <a:ext cx="788104" cy="788104"/>
        </a:xfrm>
        <a:prstGeom prst="mathEqual">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66850">
            <a:lnSpc>
              <a:spcPct val="90000"/>
            </a:lnSpc>
            <a:spcBef>
              <a:spcPct val="0"/>
            </a:spcBef>
            <a:spcAft>
              <a:spcPct val="35000"/>
            </a:spcAft>
          </a:pPr>
          <a:endParaRPr lang="en-GB" sz="3300" kern="1200"/>
        </a:p>
      </dsp:txBody>
      <dsp:txXfrm>
        <a:off x="3942198" y="1800296"/>
        <a:ext cx="579178" cy="463406"/>
      </dsp:txXfrm>
    </dsp:sp>
    <dsp:sp modelId="{461589BB-02B8-48FE-9C0D-BE52E63AB45D}">
      <dsp:nvSpPr>
        <dsp:cNvPr id="0" name=""/>
        <dsp:cNvSpPr/>
      </dsp:nvSpPr>
      <dsp:spPr>
        <a:xfrm>
          <a:off x="4736174" y="1352599"/>
          <a:ext cx="1358800" cy="1358800"/>
        </a:xfrm>
        <a:prstGeom prst="ellipse">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GB" sz="1700" kern="1200" dirty="0" smtClean="0"/>
            <a:t>Digital</a:t>
          </a:r>
        </a:p>
        <a:p>
          <a:pPr lvl="0" algn="ctr" defTabSz="755650">
            <a:lnSpc>
              <a:spcPct val="90000"/>
            </a:lnSpc>
            <a:spcBef>
              <a:spcPct val="0"/>
            </a:spcBef>
            <a:spcAft>
              <a:spcPct val="35000"/>
            </a:spcAft>
          </a:pPr>
          <a:r>
            <a:rPr lang="en-GB" sz="1700" kern="1200" dirty="0" smtClean="0"/>
            <a:t>Economy</a:t>
          </a:r>
        </a:p>
        <a:p>
          <a:pPr lvl="0" algn="ctr" defTabSz="755650">
            <a:lnSpc>
              <a:spcPct val="90000"/>
            </a:lnSpc>
            <a:spcBef>
              <a:spcPct val="0"/>
            </a:spcBef>
            <a:spcAft>
              <a:spcPct val="35000"/>
            </a:spcAft>
          </a:pPr>
          <a:r>
            <a:rPr lang="en-GB" sz="1700" kern="1200" dirty="0" smtClean="0"/>
            <a:t>Bill</a:t>
          </a:r>
          <a:endParaRPr lang="en-GB" sz="1700" kern="1200" dirty="0"/>
        </a:p>
      </dsp:txBody>
      <dsp:txXfrm>
        <a:off x="4935166" y="1551591"/>
        <a:ext cx="960816" cy="96081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DBE39F67-679C-4E57-8AA3-500B4740A683}" type="datetimeFigureOut">
              <a:rPr lang="en-GB" smtClean="0"/>
              <a:t>19/01/2017</a:t>
            </a:fld>
            <a:endParaRPr lang="en-GB"/>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21186"/>
            <a:ext cx="5444490" cy="447270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823C002D-6345-406A-A49C-2E0ED00603CF}" type="slidenum">
              <a:rPr lang="en-GB" smtClean="0"/>
              <a:t>‹#›</a:t>
            </a:fld>
            <a:endParaRPr lang="en-GB"/>
          </a:p>
        </p:txBody>
      </p:sp>
    </p:spTree>
    <p:extLst>
      <p:ext uri="{BB962C8B-B14F-4D97-AF65-F5344CB8AC3E}">
        <p14:creationId xmlns:p14="http://schemas.microsoft.com/office/powerpoint/2010/main" val="3369941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23C002D-6345-406A-A49C-2E0ED00603CF}" type="slidenum">
              <a:rPr lang="en-GB" smtClean="0"/>
              <a:t>1</a:t>
            </a:fld>
            <a:endParaRPr lang="en-GB"/>
          </a:p>
        </p:txBody>
      </p:sp>
    </p:spTree>
    <p:extLst>
      <p:ext uri="{BB962C8B-B14F-4D97-AF65-F5344CB8AC3E}">
        <p14:creationId xmlns:p14="http://schemas.microsoft.com/office/powerpoint/2010/main" val="1903930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10</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11</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12</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13</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14</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23C002D-6345-406A-A49C-2E0ED00603CF}" type="slidenum">
              <a:rPr lang="en-GB" smtClean="0"/>
              <a:t>15</a:t>
            </a:fld>
            <a:endParaRPr lang="en-GB"/>
          </a:p>
        </p:txBody>
      </p:sp>
    </p:spTree>
    <p:extLst>
      <p:ext uri="{BB962C8B-B14F-4D97-AF65-F5344CB8AC3E}">
        <p14:creationId xmlns:p14="http://schemas.microsoft.com/office/powerpoint/2010/main" val="1903930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2</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3</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4</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5</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6</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7</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8</a:t>
            </a:fld>
            <a:endParaRPr lang="en-GB"/>
          </a:p>
        </p:txBody>
      </p:sp>
    </p:spTree>
    <p:extLst>
      <p:ext uri="{BB962C8B-B14F-4D97-AF65-F5344CB8AC3E}">
        <p14:creationId xmlns:p14="http://schemas.microsoft.com/office/powerpoint/2010/main" val="4144693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823C002D-6345-406A-A49C-2E0ED00603CF}" type="slidenum">
              <a:rPr lang="en-GB" smtClean="0"/>
              <a:t>9</a:t>
            </a:fld>
            <a:endParaRPr lang="en-GB"/>
          </a:p>
        </p:txBody>
      </p:sp>
    </p:spTree>
    <p:extLst>
      <p:ext uri="{BB962C8B-B14F-4D97-AF65-F5344CB8AC3E}">
        <p14:creationId xmlns:p14="http://schemas.microsoft.com/office/powerpoint/2010/main" val="4144693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3A529BD-DCF9-4942-8132-11A13ABFCC1A}" type="datetimeFigureOut">
              <a:rPr lang="en-GB" smtClean="0"/>
              <a:t>19/01/2017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65255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3A529BD-DCF9-4942-8132-11A13ABFCC1A}" type="datetimeFigureOut">
              <a:rPr lang="en-GB" smtClean="0"/>
              <a:t>19/01/2017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292393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3A529BD-DCF9-4942-8132-11A13ABFCC1A}" type="datetimeFigureOut">
              <a:rPr lang="en-GB" smtClean="0"/>
              <a:t>19/01/2017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3101072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3A529BD-DCF9-4942-8132-11A13ABFCC1A}" type="datetimeFigureOut">
              <a:rPr lang="en-GB" smtClean="0"/>
              <a:t>19/01/2017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32917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A529BD-DCF9-4942-8132-11A13ABFCC1A}" type="datetimeFigureOut">
              <a:rPr lang="en-GB" smtClean="0"/>
              <a:t>19/01/2017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425640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3A529BD-DCF9-4942-8132-11A13ABFCC1A}" type="datetimeFigureOut">
              <a:rPr lang="en-GB" smtClean="0"/>
              <a:t>19/01/2017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191358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3A529BD-DCF9-4942-8132-11A13ABFCC1A}" type="datetimeFigureOut">
              <a:rPr lang="en-GB" smtClean="0"/>
              <a:t>19/01/2017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172748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3A529BD-DCF9-4942-8132-11A13ABFCC1A}" type="datetimeFigureOut">
              <a:rPr lang="en-GB" smtClean="0"/>
              <a:t>19/01/2017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22667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529BD-DCF9-4942-8132-11A13ABFCC1A}" type="datetimeFigureOut">
              <a:rPr lang="en-GB" smtClean="0"/>
              <a:t>19/01/2017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3812786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529BD-DCF9-4942-8132-11A13ABFCC1A}" type="datetimeFigureOut">
              <a:rPr lang="en-GB" smtClean="0"/>
              <a:t>19/01/2017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28953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A529BD-DCF9-4942-8132-11A13ABFCC1A}" type="datetimeFigureOut">
              <a:rPr lang="en-GB" smtClean="0"/>
              <a:t>19/01/2017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183AED8-EC4A-4F9E-9E2C-49FAE61D053A}" type="slidenum">
              <a:rPr lang="en-GB" smtClean="0"/>
              <a:t>‹#›</a:t>
            </a:fld>
            <a:endParaRPr lang="en-GB"/>
          </a:p>
        </p:txBody>
      </p:sp>
    </p:spTree>
    <p:extLst>
      <p:ext uri="{BB962C8B-B14F-4D97-AF65-F5344CB8AC3E}">
        <p14:creationId xmlns:p14="http://schemas.microsoft.com/office/powerpoint/2010/main" val="58085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529BD-DCF9-4942-8132-11A13ABFCC1A}" type="datetimeFigureOut">
              <a:rPr lang="en-GB" smtClean="0"/>
              <a:t>19/01/2017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3AED8-EC4A-4F9E-9E2C-49FAE61D053A}" type="slidenum">
              <a:rPr lang="en-GB" smtClean="0"/>
              <a:t>‹#›</a:t>
            </a:fld>
            <a:endParaRPr lang="en-GB"/>
          </a:p>
        </p:txBody>
      </p:sp>
    </p:spTree>
    <p:extLst>
      <p:ext uri="{BB962C8B-B14F-4D97-AF65-F5344CB8AC3E}">
        <p14:creationId xmlns:p14="http://schemas.microsoft.com/office/powerpoint/2010/main" val="4083526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mailto:paul.rowley@havebury.com"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12"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10.jpeg"/><Relationship Id="rId5" Type="http://schemas.openxmlformats.org/officeDocument/2006/relationships/diagramLayout" Target="../diagrams/layout1.xml"/><Relationship Id="rId10" Type="http://schemas.openxmlformats.org/officeDocument/2006/relationships/image" Target="../media/image9.jpeg"/><Relationship Id="rId4" Type="http://schemas.openxmlformats.org/officeDocument/2006/relationships/diagramData" Target="../diagrams/data1.xml"/><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824" y="21332"/>
            <a:ext cx="3313176" cy="1709928"/>
          </a:xfrm>
          <a:prstGeom prst="rect">
            <a:avLst/>
          </a:prstGeom>
        </p:spPr>
      </p:pic>
      <p:grpSp>
        <p:nvGrpSpPr>
          <p:cNvPr id="6" name="Group 5"/>
          <p:cNvGrpSpPr/>
          <p:nvPr/>
        </p:nvGrpSpPr>
        <p:grpSpPr>
          <a:xfrm>
            <a:off x="0" y="4133825"/>
            <a:ext cx="9143999" cy="2708920"/>
            <a:chOff x="0" y="4149080"/>
            <a:chExt cx="9143999" cy="2708920"/>
          </a:xfrm>
        </p:grpSpPr>
        <p:sp>
          <p:nvSpPr>
            <p:cNvPr id="7" name="Rectangle 6"/>
            <p:cNvSpPr/>
            <p:nvPr/>
          </p:nvSpPr>
          <p:spPr>
            <a:xfrm>
              <a:off x="0" y="6180584"/>
              <a:ext cx="9143999" cy="67741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0" y="4149080"/>
              <a:ext cx="9143999" cy="2031504"/>
              <a:chOff x="0" y="4149080"/>
              <a:chExt cx="9143999" cy="2031504"/>
            </a:xfrm>
          </p:grpSpPr>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10"/>
              <a:stretch/>
            </p:blipFill>
            <p:spPr bwMode="auto">
              <a:xfrm>
                <a:off x="0" y="4149080"/>
                <a:ext cx="5951079" cy="2031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 r="46674"/>
              <a:stretch/>
            </p:blipFill>
            <p:spPr bwMode="auto">
              <a:xfrm>
                <a:off x="5951078" y="4149080"/>
                <a:ext cx="3192921" cy="2031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2" name="Title 1"/>
          <p:cNvSpPr>
            <a:spLocks noGrp="1"/>
          </p:cNvSpPr>
          <p:nvPr>
            <p:ph type="ctrTitle"/>
          </p:nvPr>
        </p:nvSpPr>
        <p:spPr>
          <a:xfrm>
            <a:off x="179512" y="1845059"/>
            <a:ext cx="6222317" cy="2201796"/>
          </a:xfrm>
        </p:spPr>
        <p:txBody>
          <a:bodyPr>
            <a:normAutofit/>
          </a:bodyPr>
          <a:lstStyle/>
          <a:p>
            <a:pPr algn="l"/>
            <a:r>
              <a:rPr lang="en-GB" sz="2800" b="1" dirty="0" smtClean="0">
                <a:solidFill>
                  <a:srgbClr val="00447C"/>
                </a:solidFill>
                <a:latin typeface="Trebuchet MS" panose="020B0603020202020204" pitchFamily="34" charset="0"/>
              </a:rPr>
              <a:t>Navigating Brexit and GDPR</a:t>
            </a:r>
            <a:r>
              <a:rPr lang="en-GB" sz="2800" dirty="0" smtClean="0">
                <a:solidFill>
                  <a:srgbClr val="00447C"/>
                </a:solidFill>
                <a:latin typeface="Trebuchet MS" panose="020B0603020202020204" pitchFamily="34" charset="0"/>
              </a:rPr>
              <a:t/>
            </a:r>
            <a:br>
              <a:rPr lang="en-GB" sz="2800" dirty="0" smtClean="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rPr>
              <a:t>25</a:t>
            </a:r>
            <a:r>
              <a:rPr lang="en-GB" sz="2000" baseline="30000" dirty="0" smtClean="0">
                <a:solidFill>
                  <a:srgbClr val="00447C"/>
                </a:solidFill>
                <a:latin typeface="Trebuchet MS" panose="020B0603020202020204" pitchFamily="34" charset="0"/>
              </a:rPr>
              <a:t>th</a:t>
            </a:r>
            <a:r>
              <a:rPr lang="en-GB" sz="2000" dirty="0" smtClean="0">
                <a:solidFill>
                  <a:srgbClr val="00447C"/>
                </a:solidFill>
                <a:latin typeface="Trebuchet MS" panose="020B0603020202020204" pitchFamily="34" charset="0"/>
              </a:rPr>
              <a:t> January 2017</a:t>
            </a:r>
            <a:br>
              <a:rPr lang="en-GB" sz="2000" dirty="0" smtClean="0">
                <a:solidFill>
                  <a:srgbClr val="00447C"/>
                </a:solidFill>
                <a:latin typeface="Trebuchet MS" panose="020B0603020202020204" pitchFamily="34" charset="0"/>
              </a:rPr>
            </a:br>
            <a:r>
              <a:rPr lang="en-GB" sz="2000" dirty="0">
                <a:solidFill>
                  <a:srgbClr val="00447C"/>
                </a:solidFill>
                <a:latin typeface="Trebuchet MS" panose="020B0603020202020204" pitchFamily="34" charset="0"/>
              </a:rPr>
              <a:t/>
            </a:r>
            <a:br>
              <a:rPr lang="en-GB" sz="2000" dirty="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rPr>
              <a:t>Paul Rowley</a:t>
            </a:r>
            <a:br>
              <a:rPr lang="en-GB" sz="2000" dirty="0" smtClean="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rPr>
              <a:t>Head of Information Services</a:t>
            </a:r>
            <a:br>
              <a:rPr lang="en-GB" sz="2000" dirty="0" smtClean="0">
                <a:solidFill>
                  <a:srgbClr val="00447C"/>
                </a:solidFill>
                <a:latin typeface="Trebuchet MS" panose="020B0603020202020204" pitchFamily="34" charset="0"/>
              </a:rPr>
            </a:br>
            <a:r>
              <a:rPr lang="en-GB" sz="2000" dirty="0" err="1" smtClean="0">
                <a:solidFill>
                  <a:srgbClr val="00447C"/>
                </a:solidFill>
                <a:latin typeface="Trebuchet MS" panose="020B0603020202020204" pitchFamily="34" charset="0"/>
              </a:rPr>
              <a:t>Havebury</a:t>
            </a:r>
            <a:r>
              <a:rPr lang="en-GB" sz="2000" dirty="0" smtClean="0">
                <a:solidFill>
                  <a:srgbClr val="00447C"/>
                </a:solidFill>
                <a:latin typeface="Trebuchet MS" panose="020B0603020202020204" pitchFamily="34" charset="0"/>
              </a:rPr>
              <a:t> Housing Partnership</a:t>
            </a:r>
            <a:endParaRPr lang="en-GB" sz="2000" dirty="0">
              <a:solidFill>
                <a:srgbClr val="00447C"/>
              </a:solidFill>
              <a:latin typeface="Trebuchet MS" panose="020B0603020202020204" pitchFamily="34" charset="0"/>
            </a:endParaRPr>
          </a:p>
        </p:txBody>
      </p:sp>
      <p:grpSp>
        <p:nvGrpSpPr>
          <p:cNvPr id="13" name="Group 12"/>
          <p:cNvGrpSpPr/>
          <p:nvPr/>
        </p:nvGrpSpPr>
        <p:grpSpPr>
          <a:xfrm>
            <a:off x="0" y="6734"/>
            <a:ext cx="9036496" cy="1838325"/>
            <a:chOff x="0" y="6499"/>
            <a:chExt cx="9036496" cy="1838325"/>
          </a:xfrm>
        </p:grpSpPr>
        <p:pic>
          <p:nvPicPr>
            <p:cNvPr id="14" name="Picture 2" descr="K:\Communications\Logos\Havebury logos\Swoosh.jpg"/>
            <p:cNvPicPr>
              <a:picLocks noChangeAspect="1" noChangeArrowheads="1"/>
            </p:cNvPicPr>
            <p:nvPr/>
          </p:nvPicPr>
          <p:blipFill rotWithShape="1">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t="9012" r="5625" b="64172"/>
            <a:stretch/>
          </p:blipFill>
          <p:spPr bwMode="auto">
            <a:xfrm>
              <a:off x="0" y="6499"/>
              <a:ext cx="8629650" cy="1838325"/>
            </a:xfrm>
            <a:prstGeom prst="rect">
              <a:avLst/>
            </a:prstGeom>
            <a:noFill/>
            <a:effectLst>
              <a:glow rad="228600">
                <a:schemeClr val="bg1">
                  <a:alpha val="40000"/>
                </a:schemeClr>
              </a:glow>
            </a:effectLst>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7152" t="6746" r="7426" b="16344"/>
            <a:stretch/>
          </p:blipFill>
          <p:spPr>
            <a:xfrm>
              <a:off x="7283896" y="310357"/>
              <a:ext cx="1752600" cy="814387"/>
            </a:xfrm>
            <a:prstGeom prst="rect">
              <a:avLst/>
            </a:prstGeom>
          </p:spPr>
        </p:pic>
      </p:grpSp>
    </p:spTree>
    <p:extLst>
      <p:ext uri="{BB962C8B-B14F-4D97-AF65-F5344CB8AC3E}">
        <p14:creationId xmlns:p14="http://schemas.microsoft.com/office/powerpoint/2010/main" val="2470701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Why do we collect personal data?</a:t>
            </a:r>
            <a:endParaRPr lang="en-GB" sz="2800" b="1" dirty="0">
              <a:solidFill>
                <a:srgbClr val="00447C"/>
              </a:solidFill>
              <a:latin typeface="Trebuchet MS" panose="020B0603020202020204" pitchFamily="34" charset="0"/>
            </a:endParaRPr>
          </a:p>
        </p:txBody>
      </p:sp>
      <p:sp>
        <p:nvSpPr>
          <p:cNvPr id="6" name="Rounded Rectangle 5"/>
          <p:cNvSpPr/>
          <p:nvPr/>
        </p:nvSpPr>
        <p:spPr>
          <a:xfrm>
            <a:off x="1719300" y="2132856"/>
            <a:ext cx="1800200"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 service the contract you have with customers</a:t>
            </a:r>
            <a:endParaRPr lang="en-GB" dirty="0"/>
          </a:p>
        </p:txBody>
      </p:sp>
      <p:sp>
        <p:nvSpPr>
          <p:cNvPr id="17" name="Rounded Rectangle 16"/>
          <p:cNvSpPr/>
          <p:nvPr/>
        </p:nvSpPr>
        <p:spPr>
          <a:xfrm>
            <a:off x="5625365" y="2128568"/>
            <a:ext cx="1800200"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 invite them or others to buy more from you</a:t>
            </a:r>
            <a:endParaRPr lang="en-GB" dirty="0"/>
          </a:p>
        </p:txBody>
      </p:sp>
      <p:sp>
        <p:nvSpPr>
          <p:cNvPr id="19" name="Rounded Rectangle 18"/>
          <p:cNvSpPr/>
          <p:nvPr/>
        </p:nvSpPr>
        <p:spPr>
          <a:xfrm>
            <a:off x="3671900" y="2128568"/>
            <a:ext cx="1800200"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To make better decisions about your business</a:t>
            </a:r>
            <a:endParaRPr lang="en-GB" dirty="0"/>
          </a:p>
        </p:txBody>
      </p:sp>
      <p:sp>
        <p:nvSpPr>
          <p:cNvPr id="8" name="Rectangle 7"/>
          <p:cNvSpPr/>
          <p:nvPr/>
        </p:nvSpPr>
        <p:spPr>
          <a:xfrm>
            <a:off x="3875977" y="4481682"/>
            <a:ext cx="1392048"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Request</a:t>
            </a:r>
            <a:endPar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0" name="Rectangle 19"/>
          <p:cNvSpPr/>
          <p:nvPr/>
        </p:nvSpPr>
        <p:spPr>
          <a:xfrm>
            <a:off x="1896285" y="4481682"/>
            <a:ext cx="1446230" cy="523220"/>
          </a:xfrm>
          <a:prstGeom prst="rect">
            <a:avLst/>
          </a:prstGeom>
          <a:noFill/>
        </p:spPr>
        <p:txBody>
          <a:bodyPr wrap="none" lIns="91440" tIns="45720" rIns="91440" bIns="4572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Demand</a:t>
            </a:r>
            <a:endParaRPr lang="en-US" sz="28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1" name="Rectangle 20"/>
          <p:cNvSpPr/>
          <p:nvPr/>
        </p:nvSpPr>
        <p:spPr>
          <a:xfrm>
            <a:off x="5639647" y="4543237"/>
            <a:ext cx="1771639" cy="400110"/>
          </a:xfrm>
          <a:prstGeom prst="rect">
            <a:avLst/>
          </a:prstGeom>
          <a:noFill/>
        </p:spPr>
        <p:txBody>
          <a:bodyPr wrap="none" lIns="91440" tIns="45720" rIns="91440" bIns="45720">
            <a:spAutoFit/>
          </a:bodyPr>
          <a:lstStyle/>
          <a:p>
            <a:pPr algn="ctr"/>
            <a:r>
              <a:rPr 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Beg or Mislead</a:t>
            </a:r>
            <a:endParaRPr lang="en-US" sz="2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4046103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Personal data lifecycle</a:t>
            </a:r>
            <a:endParaRPr lang="en-GB" sz="2800" b="1" dirty="0">
              <a:solidFill>
                <a:srgbClr val="00447C"/>
              </a:solidFill>
              <a:latin typeface="Trebuchet MS" panose="020B060302020202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08" y="1556792"/>
            <a:ext cx="8964487" cy="3538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3579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Title 1"/>
          <p:cNvSpPr>
            <a:spLocks noGrp="1"/>
          </p:cNvSpPr>
          <p:nvPr>
            <p:ph type="title"/>
          </p:nvPr>
        </p:nvSpPr>
        <p:spPr>
          <a:xfrm>
            <a:off x="455734" y="222080"/>
            <a:ext cx="8229600" cy="1143000"/>
          </a:xfrm>
        </p:spPr>
        <p:txBody>
          <a:bodyPr>
            <a:normAutofit/>
          </a:bodyPr>
          <a:lstStyle/>
          <a:p>
            <a:r>
              <a:rPr lang="en-GB" sz="2800" b="1" dirty="0" smtClean="0">
                <a:solidFill>
                  <a:srgbClr val="00447C"/>
                </a:solidFill>
                <a:latin typeface="Trebuchet MS" panose="020B0603020202020204" pitchFamily="34" charset="0"/>
              </a:rPr>
              <a:t>We all have Finance departments</a:t>
            </a:r>
            <a:endParaRPr lang="en-GB" sz="2800" b="1" dirty="0">
              <a:solidFill>
                <a:srgbClr val="00447C"/>
              </a:solidFill>
              <a:latin typeface="Trebuchet MS" panose="020B0603020202020204" pitchFamily="34" charset="0"/>
            </a:endParaRPr>
          </a:p>
        </p:txBody>
      </p:sp>
      <p:pic>
        <p:nvPicPr>
          <p:cNvPr id="5124" name="Picture 4" descr="http://www.sheeplaughs.com/scrooge/scrooge0_l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584" y="1268760"/>
            <a:ext cx="5726832" cy="429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824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Title 1"/>
          <p:cNvSpPr>
            <a:spLocks noGrp="1"/>
          </p:cNvSpPr>
          <p:nvPr>
            <p:ph type="title"/>
          </p:nvPr>
        </p:nvSpPr>
        <p:spPr>
          <a:xfrm>
            <a:off x="455734" y="222080"/>
            <a:ext cx="8229600" cy="1143000"/>
          </a:xfrm>
        </p:spPr>
        <p:txBody>
          <a:bodyPr>
            <a:normAutofit/>
          </a:bodyPr>
          <a:lstStyle/>
          <a:p>
            <a:r>
              <a:rPr lang="en-GB" sz="2800" b="1" dirty="0" smtClean="0">
                <a:solidFill>
                  <a:srgbClr val="00447C"/>
                </a:solidFill>
                <a:latin typeface="Trebuchet MS" panose="020B0603020202020204" pitchFamily="34" charset="0"/>
              </a:rPr>
              <a:t>What is ‘Data Protection’ culture?</a:t>
            </a:r>
            <a:endParaRPr lang="en-GB" sz="2800" b="1" dirty="0">
              <a:solidFill>
                <a:srgbClr val="00447C"/>
              </a:solidFill>
              <a:latin typeface="Trebuchet MS" panose="020B0603020202020204" pitchFamily="34" charset="0"/>
            </a:endParaRPr>
          </a:p>
        </p:txBody>
      </p:sp>
      <p:pic>
        <p:nvPicPr>
          <p:cNvPr id="2050" name="Picture 2" descr="Rel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3812" t="5970" r="5358" b="6144"/>
          <a:stretch/>
        </p:blipFill>
        <p:spPr bwMode="auto">
          <a:xfrm>
            <a:off x="1422000" y="1268760"/>
            <a:ext cx="6300000" cy="410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8695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Digital Economy Bill</a:t>
            </a:r>
            <a:endParaRPr lang="en-GB" sz="2800" b="1" dirty="0">
              <a:solidFill>
                <a:srgbClr val="00447C"/>
              </a:solidFill>
              <a:latin typeface="Trebuchet MS" panose="020B0603020202020204" pitchFamily="34" charset="0"/>
            </a:endParaRPr>
          </a:p>
        </p:txBody>
      </p:sp>
      <p:graphicFrame>
        <p:nvGraphicFramePr>
          <p:cNvPr id="5" name="Diagram 4"/>
          <p:cNvGraphicFramePr/>
          <p:nvPr>
            <p:extLst>
              <p:ext uri="{D42A27DB-BD31-4B8C-83A1-F6EECF244321}">
                <p14:modId xmlns:p14="http://schemas.microsoft.com/office/powerpoint/2010/main" val="1190488793"/>
              </p:ext>
            </p:extLst>
          </p:nvPr>
        </p:nvGraphicFramePr>
        <p:xfrm>
          <a:off x="1524000" y="905436"/>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25" name="Straight Arrow Connector 24"/>
          <p:cNvCxnSpPr/>
          <p:nvPr/>
        </p:nvCxnSpPr>
        <p:spPr>
          <a:xfrm flipV="1">
            <a:off x="3951500" y="3627683"/>
            <a:ext cx="288032" cy="5040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4914800" y="3626912"/>
            <a:ext cx="251520" cy="5040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3629150" y="4131739"/>
            <a:ext cx="89166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GDPR</a:t>
            </a:r>
            <a:endParaRPr lang="en-GB" sz="1600" b="1" dirty="0"/>
          </a:p>
        </p:txBody>
      </p:sp>
      <p:sp>
        <p:nvSpPr>
          <p:cNvPr id="37" name="Rounded Rectangle 36"/>
          <p:cNvSpPr/>
          <p:nvPr/>
        </p:nvSpPr>
        <p:spPr>
          <a:xfrm>
            <a:off x="4720486" y="4148309"/>
            <a:ext cx="89166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NIS</a:t>
            </a:r>
            <a:endParaRPr lang="en-GB" sz="1600" b="1" dirty="0"/>
          </a:p>
        </p:txBody>
      </p:sp>
      <p:cxnSp>
        <p:nvCxnSpPr>
          <p:cNvPr id="38" name="Straight Arrow Connector 37"/>
          <p:cNvCxnSpPr/>
          <p:nvPr/>
        </p:nvCxnSpPr>
        <p:spPr>
          <a:xfrm>
            <a:off x="3920288" y="1844824"/>
            <a:ext cx="319244" cy="43204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3453922" y="1556792"/>
            <a:ext cx="89166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Culture</a:t>
            </a:r>
            <a:endParaRPr lang="en-GB" sz="1600" b="1" dirty="0"/>
          </a:p>
        </p:txBody>
      </p:sp>
    </p:spTree>
    <p:extLst>
      <p:ext uri="{BB962C8B-B14F-4D97-AF65-F5344CB8AC3E}">
        <p14:creationId xmlns:p14="http://schemas.microsoft.com/office/powerpoint/2010/main" val="990761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0824" y="21332"/>
            <a:ext cx="3313176" cy="1709928"/>
          </a:xfrm>
          <a:prstGeom prst="rect">
            <a:avLst/>
          </a:prstGeom>
        </p:spPr>
      </p:pic>
      <p:grpSp>
        <p:nvGrpSpPr>
          <p:cNvPr id="6" name="Group 5"/>
          <p:cNvGrpSpPr/>
          <p:nvPr/>
        </p:nvGrpSpPr>
        <p:grpSpPr>
          <a:xfrm>
            <a:off x="0" y="4133825"/>
            <a:ext cx="9143999" cy="2708920"/>
            <a:chOff x="0" y="4149080"/>
            <a:chExt cx="9143999" cy="2708920"/>
          </a:xfrm>
        </p:grpSpPr>
        <p:sp>
          <p:nvSpPr>
            <p:cNvPr id="7" name="Rectangle 6"/>
            <p:cNvSpPr/>
            <p:nvPr/>
          </p:nvSpPr>
          <p:spPr>
            <a:xfrm>
              <a:off x="0" y="6180584"/>
              <a:ext cx="9143999" cy="67741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p:cNvGrpSpPr/>
            <p:nvPr/>
          </p:nvGrpSpPr>
          <p:grpSpPr>
            <a:xfrm>
              <a:off x="0" y="4149080"/>
              <a:ext cx="9143999" cy="2031504"/>
              <a:chOff x="0" y="4149080"/>
              <a:chExt cx="9143999" cy="2031504"/>
            </a:xfrm>
          </p:grpSpPr>
          <p:pic>
            <p:nvPicPr>
              <p:cNvPr id="1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10"/>
              <a:stretch/>
            </p:blipFill>
            <p:spPr bwMode="auto">
              <a:xfrm>
                <a:off x="0" y="4149080"/>
                <a:ext cx="5951079" cy="2031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 r="46674"/>
              <a:stretch/>
            </p:blipFill>
            <p:spPr bwMode="auto">
              <a:xfrm>
                <a:off x="5951078" y="4149080"/>
                <a:ext cx="3192921" cy="2031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2" name="Title 1"/>
          <p:cNvSpPr>
            <a:spLocks noGrp="1"/>
          </p:cNvSpPr>
          <p:nvPr>
            <p:ph type="ctrTitle"/>
          </p:nvPr>
        </p:nvSpPr>
        <p:spPr>
          <a:xfrm>
            <a:off x="179512" y="1731260"/>
            <a:ext cx="7980684" cy="2402565"/>
          </a:xfrm>
        </p:spPr>
        <p:txBody>
          <a:bodyPr>
            <a:normAutofit fontScale="90000"/>
          </a:bodyPr>
          <a:lstStyle/>
          <a:p>
            <a:pPr algn="l"/>
            <a:r>
              <a:rPr lang="en-GB" sz="2000" b="1" dirty="0" smtClean="0">
                <a:solidFill>
                  <a:srgbClr val="00447C"/>
                </a:solidFill>
                <a:latin typeface="Trebuchet MS" panose="020B0603020202020204" pitchFamily="34" charset="0"/>
              </a:rPr>
              <a:t>Thank you</a:t>
            </a:r>
            <a:br>
              <a:rPr lang="en-GB" sz="2000" b="1" dirty="0" smtClean="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rPr>
              <a:t/>
            </a:r>
            <a:br>
              <a:rPr lang="en-GB" sz="2000" dirty="0" smtClean="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rPr>
              <a:t>Paul Rowley, Head of Information Services</a:t>
            </a:r>
            <a:br>
              <a:rPr lang="en-GB" sz="2000" dirty="0" smtClean="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hlinkClick r:id="rId5"/>
              </a:rPr>
              <a:t>paul.rowley@havebury.com</a:t>
            </a:r>
            <a:r>
              <a:rPr lang="en-GB" sz="2000" dirty="0" smtClean="0">
                <a:solidFill>
                  <a:srgbClr val="00447C"/>
                </a:solidFill>
                <a:latin typeface="Trebuchet MS" panose="020B0603020202020204" pitchFamily="34" charset="0"/>
              </a:rPr>
              <a:t/>
            </a:r>
            <a:br>
              <a:rPr lang="en-GB" sz="2000" dirty="0" smtClean="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rPr>
              <a:t>01284 722217</a:t>
            </a:r>
            <a:br>
              <a:rPr lang="en-GB" sz="2000" dirty="0" smtClean="0">
                <a:solidFill>
                  <a:srgbClr val="00447C"/>
                </a:solidFill>
                <a:latin typeface="Trebuchet MS" panose="020B0603020202020204" pitchFamily="34" charset="0"/>
              </a:rPr>
            </a:br>
            <a:r>
              <a:rPr lang="en-GB" sz="2000" dirty="0">
                <a:solidFill>
                  <a:srgbClr val="00447C"/>
                </a:solidFill>
                <a:latin typeface="Trebuchet MS" panose="020B0603020202020204" pitchFamily="34" charset="0"/>
              </a:rPr>
              <a:t/>
            </a:r>
            <a:br>
              <a:rPr lang="en-GB" sz="2000" dirty="0">
                <a:solidFill>
                  <a:srgbClr val="00447C"/>
                </a:solidFill>
                <a:latin typeface="Trebuchet MS" panose="020B0603020202020204" pitchFamily="34" charset="0"/>
              </a:rPr>
            </a:br>
            <a:r>
              <a:rPr lang="en-GB" sz="2000" dirty="0" smtClean="0">
                <a:solidFill>
                  <a:srgbClr val="00447C"/>
                </a:solidFill>
                <a:latin typeface="Trebuchet MS" panose="020B0603020202020204" pitchFamily="34" charset="0"/>
              </a:rPr>
              <a:t/>
            </a:r>
            <a:br>
              <a:rPr lang="en-GB" sz="2000" dirty="0" smtClean="0">
                <a:solidFill>
                  <a:srgbClr val="00447C"/>
                </a:solidFill>
                <a:latin typeface="Trebuchet MS" panose="020B0603020202020204" pitchFamily="34" charset="0"/>
              </a:rPr>
            </a:br>
            <a:endParaRPr lang="en-GB" sz="2000" dirty="0">
              <a:solidFill>
                <a:srgbClr val="00447C"/>
              </a:solidFill>
              <a:latin typeface="Trebuchet MS" panose="020B0603020202020204" pitchFamily="34" charset="0"/>
            </a:endParaRPr>
          </a:p>
        </p:txBody>
      </p:sp>
      <p:grpSp>
        <p:nvGrpSpPr>
          <p:cNvPr id="13" name="Group 12"/>
          <p:cNvGrpSpPr/>
          <p:nvPr/>
        </p:nvGrpSpPr>
        <p:grpSpPr>
          <a:xfrm>
            <a:off x="0" y="6734"/>
            <a:ext cx="9036496" cy="1838325"/>
            <a:chOff x="0" y="6499"/>
            <a:chExt cx="9036496" cy="1838325"/>
          </a:xfrm>
        </p:grpSpPr>
        <p:pic>
          <p:nvPicPr>
            <p:cNvPr id="14" name="Picture 2" descr="K:\Communications\Logos\Havebury logos\Swoosh.jpg"/>
            <p:cNvPicPr>
              <a:picLocks noChangeAspect="1" noChangeArrowheads="1"/>
            </p:cNvPicPr>
            <p:nvPr/>
          </p:nvPicPr>
          <p:blipFill rotWithShape="1">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t="9012" r="5625" b="64172"/>
            <a:stretch/>
          </p:blipFill>
          <p:spPr bwMode="auto">
            <a:xfrm>
              <a:off x="0" y="6499"/>
              <a:ext cx="8629650" cy="1838325"/>
            </a:xfrm>
            <a:prstGeom prst="rect">
              <a:avLst/>
            </a:prstGeom>
            <a:noFill/>
            <a:effectLst>
              <a:glow rad="228600">
                <a:schemeClr val="bg1">
                  <a:alpha val="40000"/>
                </a:schemeClr>
              </a:glow>
            </a:effectLst>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7152" t="6746" r="7426" b="16344"/>
            <a:stretch/>
          </p:blipFill>
          <p:spPr>
            <a:xfrm>
              <a:off x="7283896" y="310357"/>
              <a:ext cx="1752600" cy="814387"/>
            </a:xfrm>
            <a:prstGeom prst="rect">
              <a:avLst/>
            </a:prstGeom>
          </p:spPr>
        </p:pic>
      </p:grpSp>
      <p:sp>
        <p:nvSpPr>
          <p:cNvPr id="4" name="AutoShape 4" descr="Image result for twitter ic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6" descr="Image result for twitter ic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8" descr="Image result for twitter ic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58" name="Picture 10" descr="http://icons.iconarchive.com/icons/limav/flat-gradient-social/512/Twitter-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3898" y="3484534"/>
            <a:ext cx="717753" cy="717753"/>
          </a:xfrm>
          <a:prstGeom prst="rect">
            <a:avLst/>
          </a:prstGeom>
          <a:noFill/>
          <a:extLst>
            <a:ext uri="{909E8E84-426E-40DD-AFC4-6F175D3DCCD1}">
              <a14:hiddenFill xmlns:a14="http://schemas.microsoft.com/office/drawing/2010/main">
                <a:solidFill>
                  <a:srgbClr val="FFFFFF"/>
                </a:solidFill>
              </a14:hiddenFill>
            </a:ext>
          </a:extLst>
        </p:spPr>
      </p:pic>
      <p:sp>
        <p:nvSpPr>
          <p:cNvPr id="22" name="Title 1"/>
          <p:cNvSpPr txBox="1">
            <a:spLocks/>
          </p:cNvSpPr>
          <p:nvPr/>
        </p:nvSpPr>
        <p:spPr>
          <a:xfrm>
            <a:off x="971651" y="3484533"/>
            <a:ext cx="2376213" cy="64929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000" dirty="0" smtClean="0">
                <a:solidFill>
                  <a:srgbClr val="00447C"/>
                </a:solidFill>
                <a:latin typeface="Trebuchet MS" panose="020B0603020202020204" pitchFamily="34" charset="0"/>
              </a:rPr>
              <a:t>@</a:t>
            </a:r>
            <a:r>
              <a:rPr lang="en-GB" sz="2000" dirty="0" err="1" smtClean="0">
                <a:solidFill>
                  <a:srgbClr val="00447C"/>
                </a:solidFill>
                <a:latin typeface="Trebuchet MS" panose="020B0603020202020204" pitchFamily="34" charset="0"/>
              </a:rPr>
              <a:t>PaulRowleyFBCS</a:t>
            </a:r>
            <a:endParaRPr lang="en-GB" sz="2000" dirty="0">
              <a:solidFill>
                <a:srgbClr val="00447C"/>
              </a:solidFill>
              <a:latin typeface="Trebuchet MS" panose="020B0603020202020204" pitchFamily="34" charset="0"/>
            </a:endParaRPr>
          </a:p>
        </p:txBody>
      </p:sp>
    </p:spTree>
    <p:extLst>
      <p:ext uri="{BB962C8B-B14F-4D97-AF65-F5344CB8AC3E}">
        <p14:creationId xmlns:p14="http://schemas.microsoft.com/office/powerpoint/2010/main" val="339547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The Rosetta Stone of Data Protection</a:t>
            </a:r>
            <a:endParaRPr lang="en-GB" sz="2800" b="1" dirty="0">
              <a:solidFill>
                <a:srgbClr val="00447C"/>
              </a:solidFill>
              <a:latin typeface="Trebuchet MS" panose="020B0603020202020204" pitchFamily="34" charset="0"/>
            </a:endParaRPr>
          </a:p>
        </p:txBody>
      </p:sp>
      <p:pic>
        <p:nvPicPr>
          <p:cNvPr id="1026" name="Picture 2" descr="http://pbs.twimg.com/media/BBcza6DCMAALzwg.jpg:lar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5" y="1484784"/>
            <a:ext cx="9144000" cy="36165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91366" y="4912440"/>
            <a:ext cx="2754560"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6244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763389"/>
            <a:ext cx="6877050" cy="44767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7" name="Rectangle 16"/>
          <p:cNvSpPr/>
          <p:nvPr/>
        </p:nvSpPr>
        <p:spPr>
          <a:xfrm rot="10800000">
            <a:off x="734206" y="3001764"/>
            <a:ext cx="7368183" cy="1451098"/>
          </a:xfrm>
          <a:prstGeom prst="rect">
            <a:avLst/>
          </a:prstGeom>
          <a:gradFill flip="none" rotWithShape="1">
            <a:gsLst>
              <a:gs pos="0">
                <a:schemeClr val="bg1"/>
              </a:gs>
              <a:gs pos="50000">
                <a:schemeClr val="bg1">
                  <a:alpha val="49000"/>
                </a:schemeClr>
              </a:gs>
              <a:gs pos="100000">
                <a:schemeClr val="bg1">
                  <a:alpha val="0"/>
                  <a:lumMod val="0"/>
                  <a:lumOff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rot="10800000">
            <a:off x="899592" y="3789041"/>
            <a:ext cx="7368183" cy="1451098"/>
          </a:xfrm>
          <a:prstGeom prst="rect">
            <a:avLst/>
          </a:prstGeom>
          <a:gradFill flip="none" rotWithShape="1">
            <a:gsLst>
              <a:gs pos="0">
                <a:schemeClr val="bg1"/>
              </a:gs>
              <a:gs pos="50000">
                <a:schemeClr val="bg1">
                  <a:alpha val="49000"/>
                </a:schemeClr>
              </a:gs>
              <a:gs pos="100000">
                <a:schemeClr val="bg1">
                  <a:alpha val="0"/>
                  <a:lumMod val="0"/>
                  <a:lumOff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rot="10800000">
            <a:off x="886605" y="4003749"/>
            <a:ext cx="7368183" cy="1451098"/>
          </a:xfrm>
          <a:prstGeom prst="rect">
            <a:avLst/>
          </a:prstGeom>
          <a:gradFill flip="none" rotWithShape="1">
            <a:gsLst>
              <a:gs pos="0">
                <a:schemeClr val="bg1"/>
              </a:gs>
              <a:gs pos="50000">
                <a:schemeClr val="bg1">
                  <a:alpha val="49000"/>
                </a:schemeClr>
              </a:gs>
              <a:gs pos="100000">
                <a:schemeClr val="bg1">
                  <a:alpha val="0"/>
                  <a:lumMod val="0"/>
                  <a:lumOff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rot="10800000">
            <a:off x="886604" y="4003749"/>
            <a:ext cx="7368183" cy="1451098"/>
          </a:xfrm>
          <a:prstGeom prst="rect">
            <a:avLst/>
          </a:prstGeom>
          <a:gradFill flip="none" rotWithShape="1">
            <a:gsLst>
              <a:gs pos="0">
                <a:schemeClr val="bg1"/>
              </a:gs>
              <a:gs pos="50000">
                <a:schemeClr val="bg1">
                  <a:alpha val="49000"/>
                </a:schemeClr>
              </a:gs>
              <a:gs pos="100000">
                <a:schemeClr val="bg1">
                  <a:alpha val="0"/>
                  <a:lumMod val="0"/>
                  <a:lumOff val="10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rot="10800000">
            <a:off x="584962" y="4238154"/>
            <a:ext cx="7368183" cy="14510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698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3" name="Group 12"/>
          <p:cNvGrpSpPr/>
          <p:nvPr/>
        </p:nvGrpSpPr>
        <p:grpSpPr>
          <a:xfrm rot="21247861">
            <a:off x="513081" y="663595"/>
            <a:ext cx="3744416" cy="1723549"/>
            <a:chOff x="539552" y="790309"/>
            <a:chExt cx="3744416" cy="1723549"/>
          </a:xfrm>
        </p:grpSpPr>
        <p:sp>
          <p:nvSpPr>
            <p:cNvPr id="6" name="TextBox 5"/>
            <p:cNvSpPr txBox="1"/>
            <p:nvPr/>
          </p:nvSpPr>
          <p:spPr>
            <a:xfrm>
              <a:off x="539552" y="790309"/>
              <a:ext cx="3744416" cy="1723549"/>
            </a:xfrm>
            <a:prstGeom prst="rect">
              <a:avLst/>
            </a:prstGeom>
            <a:solidFill>
              <a:schemeClr val="bg1">
                <a:lumMod val="95000"/>
              </a:schemeClr>
            </a:solidFill>
          </p:spPr>
          <p:txBody>
            <a:bodyPr wrap="square" rtlCol="0">
              <a:spAutoFit/>
            </a:bodyPr>
            <a:lstStyle/>
            <a:p>
              <a:r>
                <a:rPr lang="en-GB" sz="2000" b="1" dirty="0" smtClean="0"/>
                <a:t>“Post-Brexit </a:t>
              </a:r>
              <a:r>
                <a:rPr lang="en-GB" sz="2000" b="1" dirty="0"/>
                <a:t>UK success depends </a:t>
              </a:r>
              <a:r>
                <a:rPr lang="en-GB" sz="2000" b="1" dirty="0" smtClean="0"/>
                <a:t>  on </a:t>
              </a:r>
              <a:r>
                <a:rPr lang="en-GB" sz="2000" b="1" dirty="0"/>
                <a:t>securing benefits of the digital </a:t>
              </a:r>
              <a:r>
                <a:rPr lang="en-GB" sz="2000" b="1" dirty="0" smtClean="0"/>
                <a:t>age”</a:t>
              </a:r>
            </a:p>
            <a:p>
              <a:endParaRPr lang="en-GB" dirty="0" smtClean="0"/>
            </a:p>
            <a:p>
              <a:r>
                <a:rPr lang="en-GB" sz="1400" dirty="0" smtClean="0"/>
                <a:t>Antony Walker, CEO, </a:t>
              </a:r>
              <a:r>
                <a:rPr lang="en-GB" sz="1400" dirty="0" err="1" smtClean="0"/>
                <a:t>TechUK</a:t>
              </a:r>
              <a:endParaRPr lang="en-GB" sz="1400" dirty="0" smtClean="0"/>
            </a:p>
            <a:p>
              <a:r>
                <a:rPr lang="en-GB" sz="1400" dirty="0" smtClean="0"/>
                <a:t>17 January 2017</a:t>
              </a:r>
              <a:endParaRPr lang="en-GB" sz="1400" dirty="0"/>
            </a:p>
          </p:txBody>
        </p:sp>
        <p:cxnSp>
          <p:nvCxnSpPr>
            <p:cNvPr id="8" name="Straight Connector 7"/>
            <p:cNvCxnSpPr/>
            <p:nvPr/>
          </p:nvCxnSpPr>
          <p:spPr>
            <a:xfrm>
              <a:off x="539552" y="1916832"/>
              <a:ext cx="374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rot="266757">
            <a:off x="4660832" y="377074"/>
            <a:ext cx="3744416" cy="1415772"/>
            <a:chOff x="4067944" y="3789040"/>
            <a:chExt cx="3744416" cy="1415772"/>
          </a:xfrm>
        </p:grpSpPr>
        <p:sp>
          <p:nvSpPr>
            <p:cNvPr id="19" name="TextBox 18"/>
            <p:cNvSpPr txBox="1"/>
            <p:nvPr/>
          </p:nvSpPr>
          <p:spPr>
            <a:xfrm>
              <a:off x="4067944" y="3789040"/>
              <a:ext cx="3744416" cy="1415772"/>
            </a:xfrm>
            <a:prstGeom prst="rect">
              <a:avLst/>
            </a:prstGeom>
            <a:solidFill>
              <a:schemeClr val="bg1">
                <a:lumMod val="95000"/>
              </a:schemeClr>
            </a:solidFill>
          </p:spPr>
          <p:txBody>
            <a:bodyPr wrap="square" rtlCol="0">
              <a:spAutoFit/>
            </a:bodyPr>
            <a:lstStyle/>
            <a:p>
              <a:r>
                <a:rPr lang="en-GB" sz="2000" b="1" dirty="0"/>
                <a:t>“Government promises £2bn extra R&amp;D investment”</a:t>
              </a:r>
              <a:endParaRPr lang="en-GB" sz="2000" b="1" dirty="0" smtClean="0"/>
            </a:p>
            <a:p>
              <a:endParaRPr lang="en-GB" dirty="0"/>
            </a:p>
            <a:p>
              <a:r>
                <a:rPr lang="en-GB" sz="1400" dirty="0" smtClean="0"/>
                <a:t>Theresa May</a:t>
              </a:r>
            </a:p>
            <a:p>
              <a:r>
                <a:rPr lang="en-GB" sz="1400" dirty="0" smtClean="0"/>
                <a:t>21 November 2016</a:t>
              </a:r>
              <a:endParaRPr lang="en-GB" sz="1400" dirty="0"/>
            </a:p>
          </p:txBody>
        </p:sp>
        <p:cxnSp>
          <p:nvCxnSpPr>
            <p:cNvPr id="20" name="Straight Connector 19"/>
            <p:cNvCxnSpPr/>
            <p:nvPr/>
          </p:nvCxnSpPr>
          <p:spPr>
            <a:xfrm>
              <a:off x="4067944" y="4627531"/>
              <a:ext cx="374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21432005">
            <a:off x="306415" y="2920935"/>
            <a:ext cx="3744416" cy="2339102"/>
            <a:chOff x="3635896" y="2924944"/>
            <a:chExt cx="3744416" cy="2339102"/>
          </a:xfrm>
        </p:grpSpPr>
        <p:sp>
          <p:nvSpPr>
            <p:cNvPr id="22" name="TextBox 21"/>
            <p:cNvSpPr txBox="1"/>
            <p:nvPr/>
          </p:nvSpPr>
          <p:spPr>
            <a:xfrm>
              <a:off x="3635896" y="2924944"/>
              <a:ext cx="3744416" cy="2339102"/>
            </a:xfrm>
            <a:prstGeom prst="rect">
              <a:avLst/>
            </a:prstGeom>
            <a:solidFill>
              <a:schemeClr val="bg1">
                <a:lumMod val="95000"/>
              </a:schemeClr>
            </a:solidFill>
          </p:spPr>
          <p:txBody>
            <a:bodyPr wrap="square" rtlCol="0">
              <a:spAutoFit/>
            </a:bodyPr>
            <a:lstStyle/>
            <a:p>
              <a:r>
                <a:rPr lang="en-GB" sz="2000" b="1" dirty="0"/>
                <a:t>"Our primary conclusion is that the UK’s future success outside the EU will be underpinned by our choices on major digital </a:t>
              </a:r>
              <a:r>
                <a:rPr lang="en-GB" sz="2000" b="1" dirty="0" smtClean="0"/>
                <a:t>issues“</a:t>
              </a:r>
            </a:p>
            <a:p>
              <a:endParaRPr lang="en-GB" dirty="0"/>
            </a:p>
            <a:p>
              <a:r>
                <a:rPr lang="en-GB" sz="1400" dirty="0" smtClean="0"/>
                <a:t>British Computer Society</a:t>
              </a:r>
            </a:p>
            <a:p>
              <a:r>
                <a:rPr lang="en-GB" sz="1400" dirty="0" smtClean="0"/>
                <a:t>November 2016</a:t>
              </a:r>
              <a:endParaRPr lang="en-GB" sz="1400" dirty="0"/>
            </a:p>
          </p:txBody>
        </p:sp>
        <p:cxnSp>
          <p:nvCxnSpPr>
            <p:cNvPr id="23" name="Straight Connector 22"/>
            <p:cNvCxnSpPr/>
            <p:nvPr/>
          </p:nvCxnSpPr>
          <p:spPr>
            <a:xfrm>
              <a:off x="3635896" y="4653136"/>
              <a:ext cx="374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rot="161683">
            <a:off x="4672415" y="2098634"/>
            <a:ext cx="3760173" cy="3293209"/>
            <a:chOff x="4645075" y="2276872"/>
            <a:chExt cx="3760173" cy="3293209"/>
          </a:xfrm>
        </p:grpSpPr>
        <p:sp>
          <p:nvSpPr>
            <p:cNvPr id="25" name="TextBox 24"/>
            <p:cNvSpPr txBox="1"/>
            <p:nvPr/>
          </p:nvSpPr>
          <p:spPr>
            <a:xfrm>
              <a:off x="4645075" y="2276872"/>
              <a:ext cx="3744416" cy="3293209"/>
            </a:xfrm>
            <a:prstGeom prst="rect">
              <a:avLst/>
            </a:prstGeom>
            <a:solidFill>
              <a:schemeClr val="bg1">
                <a:lumMod val="95000"/>
              </a:schemeClr>
            </a:solidFill>
          </p:spPr>
          <p:txBody>
            <a:bodyPr wrap="square" rtlCol="0">
              <a:spAutoFit/>
            </a:bodyPr>
            <a:lstStyle/>
            <a:p>
              <a:r>
                <a:rPr lang="en-GB" b="1" dirty="0" smtClean="0"/>
                <a:t>"We </a:t>
              </a:r>
              <a:r>
                <a:rPr lang="en-GB" b="1" dirty="0"/>
                <a:t>could have led on the Digital Single Market, but instead we will be having to follow. The Government must address this situation, to stop investor confidence further draining away, with firms relocating into other countries in Europe to take advantage of the Digital Single </a:t>
              </a:r>
              <a:r>
                <a:rPr lang="en-GB" b="1" dirty="0" smtClean="0"/>
                <a:t>Market“</a:t>
              </a:r>
            </a:p>
            <a:p>
              <a:endParaRPr lang="en-GB" dirty="0"/>
            </a:p>
            <a:p>
              <a:r>
                <a:rPr lang="en-GB" sz="1400" dirty="0" smtClean="0"/>
                <a:t>House of Commons</a:t>
              </a:r>
            </a:p>
            <a:p>
              <a:r>
                <a:rPr lang="en-GB" sz="1400" dirty="0" smtClean="0"/>
                <a:t>July 2016</a:t>
              </a:r>
            </a:p>
          </p:txBody>
        </p:sp>
        <p:cxnSp>
          <p:nvCxnSpPr>
            <p:cNvPr id="26" name="Straight Connector 25"/>
            <p:cNvCxnSpPr/>
            <p:nvPr/>
          </p:nvCxnSpPr>
          <p:spPr>
            <a:xfrm>
              <a:off x="4660832" y="4941168"/>
              <a:ext cx="37444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5878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Digital Single Market</a:t>
            </a:r>
            <a:endParaRPr lang="en-GB" sz="2800" b="1" dirty="0">
              <a:solidFill>
                <a:srgbClr val="00447C"/>
              </a:solidFill>
              <a:latin typeface="Trebuchet MS" panose="020B0603020202020204" pitchFamily="34" charset="0"/>
            </a:endParaRPr>
          </a:p>
        </p:txBody>
      </p:sp>
      <p:graphicFrame>
        <p:nvGraphicFramePr>
          <p:cNvPr id="5" name="Diagram 4"/>
          <p:cNvGraphicFramePr/>
          <p:nvPr>
            <p:extLst>
              <p:ext uri="{D42A27DB-BD31-4B8C-83A1-F6EECF244321}">
                <p14:modId xmlns:p14="http://schemas.microsoft.com/office/powerpoint/2010/main" val="1322434636"/>
              </p:ext>
            </p:extLst>
          </p:nvPr>
        </p:nvGraphicFramePr>
        <p:xfrm>
          <a:off x="1524000" y="905436"/>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7" name="Straight Arrow Connector 6"/>
          <p:cNvCxnSpPr/>
          <p:nvPr/>
        </p:nvCxnSpPr>
        <p:spPr>
          <a:xfrm flipV="1">
            <a:off x="3951500" y="3627683"/>
            <a:ext cx="288032" cy="5040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914800" y="3626912"/>
            <a:ext cx="251520" cy="50405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629150" y="4131739"/>
            <a:ext cx="89166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GDPR</a:t>
            </a:r>
            <a:endParaRPr lang="en-GB" sz="1600" b="1" dirty="0"/>
          </a:p>
        </p:txBody>
      </p:sp>
      <p:sp>
        <p:nvSpPr>
          <p:cNvPr id="18" name="Rounded Rectangle 17"/>
          <p:cNvSpPr/>
          <p:nvPr/>
        </p:nvSpPr>
        <p:spPr>
          <a:xfrm>
            <a:off x="4720486" y="4148309"/>
            <a:ext cx="89166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t>NIS</a:t>
            </a:r>
            <a:endParaRPr lang="en-GB" sz="1600" b="1" dirty="0"/>
          </a:p>
        </p:txBody>
      </p:sp>
      <p:pic>
        <p:nvPicPr>
          <p:cNvPr id="3074" name="Picture 2" descr="Small Plush Sheep - Keel Toy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5846" y="2582442"/>
            <a:ext cx="787496" cy="84655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Small Plush Sheep - Keel Toy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9594" y="3545814"/>
            <a:ext cx="619768" cy="66625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Small Plush Sheep - Keel Toy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337478" y="3995377"/>
            <a:ext cx="889544" cy="9562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Small Plush Sheep - Keel Toy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78926" y="3950623"/>
            <a:ext cx="486403" cy="522884"/>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p:cNvCxnSpPr/>
          <p:nvPr/>
        </p:nvCxnSpPr>
        <p:spPr>
          <a:xfrm flipV="1">
            <a:off x="981156" y="2933713"/>
            <a:ext cx="494500" cy="72008"/>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16027" y="3423540"/>
            <a:ext cx="319258" cy="184967"/>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2483768" y="3627684"/>
            <a:ext cx="108520" cy="251256"/>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844197" y="3627684"/>
            <a:ext cx="172293" cy="267925"/>
          </a:xfrm>
          <a:prstGeom prst="straightConnector1">
            <a:avLst/>
          </a:prstGeom>
          <a:ln w="57150">
            <a:solidFill>
              <a:schemeClr val="bg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567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Content Placeholder 2"/>
          <p:cNvSpPr>
            <a:spLocks noGrp="1"/>
          </p:cNvSpPr>
          <p:nvPr>
            <p:ph idx="1"/>
          </p:nvPr>
        </p:nvSpPr>
        <p:spPr>
          <a:xfrm>
            <a:off x="3798168" y="1700808"/>
            <a:ext cx="1522512" cy="892695"/>
          </a:xfrm>
        </p:spPr>
        <p:txBody>
          <a:bodyPr>
            <a:noAutofit/>
          </a:bodyPr>
          <a:lstStyle/>
          <a:p>
            <a:pPr marL="0" indent="0">
              <a:buNone/>
            </a:pPr>
            <a:r>
              <a:rPr lang="en-GB" sz="5400" b="1" dirty="0" smtClean="0">
                <a:solidFill>
                  <a:srgbClr val="00447C"/>
                </a:solidFill>
                <a:latin typeface="Trebuchet MS" panose="020B0603020202020204" pitchFamily="34" charset="0"/>
              </a:rPr>
              <a:t>Yes! </a:t>
            </a:r>
            <a:endParaRPr lang="en-GB" sz="5400" b="1" dirty="0" smtClean="0">
              <a:solidFill>
                <a:srgbClr val="00447C"/>
              </a:solidFill>
              <a:latin typeface="Trebuchet MS" panose="020B0603020202020204" pitchFamily="34" charset="0"/>
            </a:endParaRPr>
          </a:p>
        </p:txBody>
      </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Do we need to follow GDPR?</a:t>
            </a:r>
            <a:endParaRPr lang="en-GB" sz="2800" b="1" dirty="0">
              <a:solidFill>
                <a:srgbClr val="00447C"/>
              </a:solidFill>
              <a:latin typeface="Trebuchet MS" panose="020B0603020202020204" pitchFamily="34" charset="0"/>
            </a:endParaRPr>
          </a:p>
        </p:txBody>
      </p:sp>
      <p:sp>
        <p:nvSpPr>
          <p:cNvPr id="4" name="Rectangle 3"/>
          <p:cNvSpPr/>
          <p:nvPr/>
        </p:nvSpPr>
        <p:spPr>
          <a:xfrm>
            <a:off x="2286000" y="2996952"/>
            <a:ext cx="4572000" cy="2554545"/>
          </a:xfrm>
          <a:prstGeom prst="rect">
            <a:avLst/>
          </a:prstGeom>
        </p:spPr>
        <p:txBody>
          <a:bodyPr>
            <a:spAutoFit/>
          </a:bodyPr>
          <a:lstStyle/>
          <a:p>
            <a:pPr algn="ctr"/>
            <a:r>
              <a:rPr lang="en-GB" sz="2000" dirty="0" smtClean="0">
                <a:solidFill>
                  <a:srgbClr val="00447C"/>
                </a:solidFill>
              </a:rPr>
              <a:t>Up to when we leave. And then…</a:t>
            </a:r>
          </a:p>
          <a:p>
            <a:pPr algn="ctr"/>
            <a:endParaRPr lang="en-GB" sz="2000" dirty="0">
              <a:solidFill>
                <a:srgbClr val="00447C"/>
              </a:solidFill>
            </a:endParaRPr>
          </a:p>
          <a:p>
            <a:pPr algn="ctr"/>
            <a:r>
              <a:rPr lang="en-GB" sz="2000" dirty="0" smtClean="0">
                <a:solidFill>
                  <a:srgbClr val="00447C"/>
                </a:solidFill>
              </a:rPr>
              <a:t>“If </a:t>
            </a:r>
            <a:r>
              <a:rPr lang="en-GB" sz="2000" dirty="0">
                <a:solidFill>
                  <a:srgbClr val="00447C"/>
                </a:solidFill>
              </a:rPr>
              <a:t>you are doing business in </a:t>
            </a:r>
            <a:r>
              <a:rPr lang="en-GB" sz="2000" dirty="0" smtClean="0">
                <a:solidFill>
                  <a:srgbClr val="00447C"/>
                </a:solidFill>
              </a:rPr>
              <a:t>Europe, </a:t>
            </a:r>
            <a:r>
              <a:rPr lang="en-GB" sz="2000" dirty="0">
                <a:solidFill>
                  <a:srgbClr val="00447C"/>
                </a:solidFill>
              </a:rPr>
              <a:t>whether that is selling to European customers, accepting their membership signups, or collecting data on them for professional purposes, </a:t>
            </a:r>
            <a:r>
              <a:rPr lang="en-GB" sz="2000" dirty="0" smtClean="0">
                <a:solidFill>
                  <a:srgbClr val="00447C"/>
                </a:solidFill>
              </a:rPr>
              <a:t>you need to be in full compliance with GDPR”</a:t>
            </a:r>
            <a:endParaRPr lang="en-GB" sz="2000" dirty="0">
              <a:solidFill>
                <a:srgbClr val="00447C"/>
              </a:solidFill>
            </a:endParaRPr>
          </a:p>
        </p:txBody>
      </p:sp>
    </p:spTree>
    <p:extLst>
      <p:ext uri="{BB962C8B-B14F-4D97-AF65-F5344CB8AC3E}">
        <p14:creationId xmlns:p14="http://schemas.microsoft.com/office/powerpoint/2010/main" val="2120244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Content Placeholder 2"/>
          <p:cNvSpPr>
            <a:spLocks noGrp="1"/>
          </p:cNvSpPr>
          <p:nvPr>
            <p:ph idx="1"/>
          </p:nvPr>
        </p:nvSpPr>
        <p:spPr>
          <a:xfrm>
            <a:off x="3798168" y="1700808"/>
            <a:ext cx="1522512" cy="892695"/>
          </a:xfrm>
        </p:spPr>
        <p:txBody>
          <a:bodyPr>
            <a:noAutofit/>
          </a:bodyPr>
          <a:lstStyle/>
          <a:p>
            <a:pPr marL="0" indent="0">
              <a:buNone/>
            </a:pPr>
            <a:r>
              <a:rPr lang="en-GB" sz="5400" b="1" dirty="0" smtClean="0">
                <a:solidFill>
                  <a:srgbClr val="00447C"/>
                </a:solidFill>
                <a:latin typeface="Trebuchet MS" panose="020B0603020202020204" pitchFamily="34" charset="0"/>
              </a:rPr>
              <a:t>Yes! </a:t>
            </a:r>
            <a:endParaRPr lang="en-GB" sz="5400" b="1" dirty="0" smtClean="0">
              <a:solidFill>
                <a:srgbClr val="00447C"/>
              </a:solidFill>
              <a:latin typeface="Trebuchet MS" panose="020B0603020202020204" pitchFamily="34" charset="0"/>
            </a:endParaRPr>
          </a:p>
        </p:txBody>
      </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Do we need to follow GDPR, if we don’t do business in Europe?</a:t>
            </a:r>
            <a:endParaRPr lang="en-GB" sz="2800" b="1" dirty="0">
              <a:solidFill>
                <a:srgbClr val="00447C"/>
              </a:solidFill>
              <a:latin typeface="Trebuchet MS" panose="020B0603020202020204" pitchFamily="34" charset="0"/>
            </a:endParaRPr>
          </a:p>
        </p:txBody>
      </p:sp>
      <p:sp>
        <p:nvSpPr>
          <p:cNvPr id="4" name="Rectangle 3"/>
          <p:cNvSpPr/>
          <p:nvPr/>
        </p:nvSpPr>
        <p:spPr>
          <a:xfrm>
            <a:off x="1520788" y="3068960"/>
            <a:ext cx="6102424" cy="1938992"/>
          </a:xfrm>
          <a:prstGeom prst="rect">
            <a:avLst/>
          </a:prstGeom>
        </p:spPr>
        <p:txBody>
          <a:bodyPr wrap="square">
            <a:spAutoFit/>
          </a:bodyPr>
          <a:lstStyle/>
          <a:p>
            <a:pPr algn="ctr"/>
            <a:r>
              <a:rPr lang="en-GB" sz="2000" dirty="0" smtClean="0">
                <a:solidFill>
                  <a:srgbClr val="00447C"/>
                </a:solidFill>
              </a:rPr>
              <a:t>Existing UK Data Protection Act nearly 20 years old</a:t>
            </a:r>
          </a:p>
          <a:p>
            <a:pPr algn="ctr"/>
            <a:endParaRPr lang="en-GB" sz="2000" dirty="0">
              <a:solidFill>
                <a:srgbClr val="00447C"/>
              </a:solidFill>
            </a:endParaRPr>
          </a:p>
          <a:p>
            <a:pPr algn="ctr"/>
            <a:r>
              <a:rPr lang="en-GB" sz="2000" dirty="0" smtClean="0">
                <a:solidFill>
                  <a:srgbClr val="00447C"/>
                </a:solidFill>
              </a:rPr>
              <a:t>GDPR responds well to current needs – nothing fundamentally wrong with it at all</a:t>
            </a:r>
          </a:p>
          <a:p>
            <a:pPr algn="ctr"/>
            <a:endParaRPr lang="en-GB" sz="2000" dirty="0">
              <a:solidFill>
                <a:srgbClr val="00447C"/>
              </a:solidFill>
            </a:endParaRPr>
          </a:p>
          <a:p>
            <a:pPr algn="ctr"/>
            <a:r>
              <a:rPr lang="en-GB" sz="2000" dirty="0" smtClean="0">
                <a:solidFill>
                  <a:srgbClr val="00447C"/>
                </a:solidFill>
              </a:rPr>
              <a:t>We need to be mindful of the Digital Single Market</a:t>
            </a:r>
          </a:p>
        </p:txBody>
      </p:sp>
    </p:spTree>
    <p:extLst>
      <p:ext uri="{BB962C8B-B14F-4D97-AF65-F5344CB8AC3E}">
        <p14:creationId xmlns:p14="http://schemas.microsoft.com/office/powerpoint/2010/main" val="3112587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Content Placeholder 2"/>
          <p:cNvSpPr>
            <a:spLocks noGrp="1"/>
          </p:cNvSpPr>
          <p:nvPr>
            <p:ph idx="1"/>
          </p:nvPr>
        </p:nvSpPr>
        <p:spPr>
          <a:xfrm>
            <a:off x="3794795" y="1772816"/>
            <a:ext cx="1879543" cy="892695"/>
          </a:xfrm>
        </p:spPr>
        <p:txBody>
          <a:bodyPr>
            <a:noAutofit/>
          </a:bodyPr>
          <a:lstStyle/>
          <a:p>
            <a:pPr marL="0" indent="0">
              <a:buNone/>
            </a:pPr>
            <a:r>
              <a:rPr lang="en-GB" sz="7200" b="1" dirty="0" smtClean="0">
                <a:solidFill>
                  <a:srgbClr val="00447C"/>
                </a:solidFill>
                <a:latin typeface="Trebuchet MS" panose="020B0603020202020204" pitchFamily="34" charset="0"/>
              </a:rPr>
              <a:t>No! </a:t>
            </a:r>
            <a:endParaRPr lang="en-GB" sz="7200" b="1" dirty="0" smtClean="0">
              <a:solidFill>
                <a:srgbClr val="00447C"/>
              </a:solidFill>
              <a:latin typeface="Trebuchet MS" panose="020B0603020202020204" pitchFamily="34" charset="0"/>
            </a:endParaRPr>
          </a:p>
        </p:txBody>
      </p:sp>
      <p:sp>
        <p:nvSpPr>
          <p:cNvPr id="2" name="Title 1"/>
          <p:cNvSpPr>
            <a:spLocks noGrp="1"/>
          </p:cNvSpPr>
          <p:nvPr>
            <p:ph type="title"/>
          </p:nvPr>
        </p:nvSpPr>
        <p:spPr/>
        <p:txBody>
          <a:bodyPr>
            <a:normAutofit/>
          </a:bodyPr>
          <a:lstStyle/>
          <a:p>
            <a:r>
              <a:rPr lang="en-GB" sz="2800" b="1" dirty="0" smtClean="0">
                <a:solidFill>
                  <a:srgbClr val="00447C"/>
                </a:solidFill>
                <a:latin typeface="Trebuchet MS" panose="020B0603020202020204" pitchFamily="34" charset="0"/>
              </a:rPr>
              <a:t>Is data protection all about GDPR?</a:t>
            </a:r>
            <a:endParaRPr lang="en-GB" sz="2800" b="1" dirty="0">
              <a:solidFill>
                <a:srgbClr val="00447C"/>
              </a:solidFill>
              <a:latin typeface="Trebuchet MS" panose="020B0603020202020204" pitchFamily="34" charset="0"/>
            </a:endParaRPr>
          </a:p>
        </p:txBody>
      </p:sp>
      <p:sp>
        <p:nvSpPr>
          <p:cNvPr id="11" name="Rectangle 10"/>
          <p:cNvSpPr/>
          <p:nvPr/>
        </p:nvSpPr>
        <p:spPr>
          <a:xfrm>
            <a:off x="1520788" y="3068960"/>
            <a:ext cx="6102424" cy="707886"/>
          </a:xfrm>
          <a:prstGeom prst="rect">
            <a:avLst/>
          </a:prstGeom>
        </p:spPr>
        <p:txBody>
          <a:bodyPr wrap="square">
            <a:spAutoFit/>
          </a:bodyPr>
          <a:lstStyle/>
          <a:p>
            <a:pPr algn="ctr"/>
            <a:endParaRPr lang="en-GB" sz="2000" dirty="0">
              <a:solidFill>
                <a:srgbClr val="00447C"/>
              </a:solidFill>
            </a:endParaRPr>
          </a:p>
          <a:p>
            <a:pPr algn="ctr"/>
            <a:r>
              <a:rPr lang="en-GB" sz="2000" dirty="0" smtClean="0">
                <a:solidFill>
                  <a:srgbClr val="00447C"/>
                </a:solidFill>
              </a:rPr>
              <a:t>Think about the role you play</a:t>
            </a:r>
          </a:p>
        </p:txBody>
      </p:sp>
    </p:spTree>
    <p:extLst>
      <p:ext uri="{BB962C8B-B14F-4D97-AF65-F5344CB8AC3E}">
        <p14:creationId xmlns:p14="http://schemas.microsoft.com/office/powerpoint/2010/main" val="12608500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p:cNvGrpSpPr/>
          <p:nvPr/>
        </p:nvGrpSpPr>
        <p:grpSpPr>
          <a:xfrm>
            <a:off x="0" y="5692756"/>
            <a:ext cx="9144000" cy="1192628"/>
            <a:chOff x="0" y="5692756"/>
            <a:chExt cx="9144000" cy="1192628"/>
          </a:xfrm>
        </p:grpSpPr>
        <p:sp>
          <p:nvSpPr>
            <p:cNvPr id="29" name="TextBox 28"/>
            <p:cNvSpPr txBox="1"/>
            <p:nvPr/>
          </p:nvSpPr>
          <p:spPr>
            <a:xfrm>
              <a:off x="0" y="6516052"/>
              <a:ext cx="9144000" cy="369332"/>
            </a:xfrm>
            <a:prstGeom prst="rect">
              <a:avLst/>
            </a:prstGeom>
            <a:solidFill>
              <a:srgbClr val="1B416F"/>
            </a:solidFill>
          </p:spPr>
          <p:txBody>
            <a:bodyPr wrap="square" rtlCol="0">
              <a:spAutoFit/>
            </a:bodyPr>
            <a:lstStyle/>
            <a:p>
              <a:endParaRPr lang="en-GB" dirty="0"/>
            </a:p>
          </p:txBody>
        </p:sp>
        <p:pic>
          <p:nvPicPr>
            <p:cNvPr id="3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7200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2592288"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10"/>
            <a:stretch/>
          </p:blipFill>
          <p:spPr bwMode="auto">
            <a:xfrm>
              <a:off x="5040560" y="5692756"/>
              <a:ext cx="2411760"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800"/>
            <a:stretch/>
          </p:blipFill>
          <p:spPr bwMode="auto">
            <a:xfrm>
              <a:off x="7476708" y="5692756"/>
              <a:ext cx="1582134" cy="823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3" name="Title 1"/>
          <p:cNvSpPr>
            <a:spLocks noGrp="1"/>
          </p:cNvSpPr>
          <p:nvPr>
            <p:ph type="title"/>
          </p:nvPr>
        </p:nvSpPr>
        <p:spPr>
          <a:xfrm>
            <a:off x="455734" y="222080"/>
            <a:ext cx="8229600" cy="1143000"/>
          </a:xfrm>
        </p:spPr>
        <p:txBody>
          <a:bodyPr>
            <a:normAutofit/>
          </a:bodyPr>
          <a:lstStyle/>
          <a:p>
            <a:r>
              <a:rPr lang="en-GB" sz="2800" b="1" dirty="0" smtClean="0">
                <a:solidFill>
                  <a:srgbClr val="00447C"/>
                </a:solidFill>
                <a:latin typeface="Trebuchet MS" panose="020B0603020202020204" pitchFamily="34" charset="0"/>
              </a:rPr>
              <a:t>Cultural change is vital</a:t>
            </a:r>
            <a:endParaRPr lang="en-GB" sz="2800" b="1" dirty="0">
              <a:solidFill>
                <a:srgbClr val="00447C"/>
              </a:solidFill>
              <a:latin typeface="Trebuchet MS" panose="020B0603020202020204" pitchFamily="34" charset="0"/>
            </a:endParaRPr>
          </a:p>
        </p:txBody>
      </p:sp>
      <p:pic>
        <p:nvPicPr>
          <p:cNvPr id="4098" name="Picture 2" descr="Image result for office humour safe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7" y="1201554"/>
            <a:ext cx="5762625"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646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29CBEE20C7764B93736A935DCAE297" ma:contentTypeVersion="0" ma:contentTypeDescription="Create a new document." ma:contentTypeScope="" ma:versionID="787fd6fb638c3a23d2e50708777c7f7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86F5F4-072C-4FFD-8561-0D5AB683281D}">
  <ds:schemaRefs>
    <ds:schemaRef ds:uri="http://schemas.microsoft.com/sharepoint/v3/contenttype/forms"/>
  </ds:schemaRefs>
</ds:datastoreItem>
</file>

<file path=customXml/itemProps2.xml><?xml version="1.0" encoding="utf-8"?>
<ds:datastoreItem xmlns:ds="http://schemas.openxmlformats.org/officeDocument/2006/customXml" ds:itemID="{0234FB5F-B168-49F5-B589-F857F816C3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A7A1997-D17E-4AAD-970D-F6C660B3446D}">
  <ds:schemaRefs>
    <ds:schemaRef ds:uri="http://schemas.microsoft.com/office/2006/documentManagement/types"/>
    <ds:schemaRef ds:uri="http://purl.org/dc/dcmitype/"/>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5987</TotalTime>
  <Words>353</Words>
  <Application>Microsoft Office PowerPoint</Application>
  <PresentationFormat>On-screen Show (4:3)</PresentationFormat>
  <Paragraphs>79</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Navigating Brexit and GDPR 25th January 2017  Paul Rowley Head of Information Services Havebury Housing Partnership</vt:lpstr>
      <vt:lpstr>The Rosetta Stone of Data Protection</vt:lpstr>
      <vt:lpstr>PowerPoint Presentation</vt:lpstr>
      <vt:lpstr>PowerPoint Presentation</vt:lpstr>
      <vt:lpstr>Digital Single Market</vt:lpstr>
      <vt:lpstr>Do we need to follow GDPR?</vt:lpstr>
      <vt:lpstr>Do we need to follow GDPR, if we don’t do business in Europe?</vt:lpstr>
      <vt:lpstr>Is data protection all about GDPR?</vt:lpstr>
      <vt:lpstr>Cultural change is vital</vt:lpstr>
      <vt:lpstr>Why do we collect personal data?</vt:lpstr>
      <vt:lpstr>Personal data lifecycle</vt:lpstr>
      <vt:lpstr>We all have Finance departments</vt:lpstr>
      <vt:lpstr>What is ‘Data Protection’ culture?</vt:lpstr>
      <vt:lpstr>Digital Economy Bill</vt:lpstr>
      <vt:lpstr>Thank you  Paul Rowley, Head of Information Services paul.rowley@havebury.com 01284 722217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Rayner, Joanna</dc:creator>
  <cp:lastModifiedBy>Rowley, Paul</cp:lastModifiedBy>
  <cp:revision>82</cp:revision>
  <cp:lastPrinted>2015-02-09T12:45:25Z</cp:lastPrinted>
  <dcterms:created xsi:type="dcterms:W3CDTF">2015-02-06T14:48:24Z</dcterms:created>
  <dcterms:modified xsi:type="dcterms:W3CDTF">2017-01-20T12:06:18Z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0x0101000D29CBEE20C7764B93736A935DCAE297</vt:lpwstr>
  </property>
</Properties>
</file>