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0"/>
  </p:notesMasterIdLst>
  <p:handoutMasterIdLst>
    <p:handoutMasterId r:id="rId11"/>
  </p:handoutMasterIdLst>
  <p:sldIdLst>
    <p:sldId id="323" r:id="rId2"/>
    <p:sldId id="313" r:id="rId3"/>
    <p:sldId id="320" r:id="rId4"/>
    <p:sldId id="326" r:id="rId5"/>
    <p:sldId id="325" r:id="rId6"/>
    <p:sldId id="324" r:id="rId7"/>
    <p:sldId id="329" r:id="rId8"/>
    <p:sldId id="32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72">
          <p15:clr>
            <a:srgbClr val="A4A3A4"/>
          </p15:clr>
        </p15:guide>
        <p15:guide id="2" orient="horz" pos="2504">
          <p15:clr>
            <a:srgbClr val="A4A3A4"/>
          </p15:clr>
        </p15:guide>
        <p15:guide id="3" pos="3264">
          <p15:clr>
            <a:srgbClr val="A4A3A4"/>
          </p15:clr>
        </p15:guide>
        <p15:guide id="4"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CFF"/>
    <a:srgbClr val="004987"/>
    <a:srgbClr val="42B6E6"/>
    <a:srgbClr val="A6BBC8"/>
    <a:srgbClr val="00BFB3"/>
    <a:srgbClr val="CE0037"/>
    <a:srgbClr val="00A9E0"/>
    <a:srgbClr val="F1B434"/>
    <a:srgbClr val="9FAEE5"/>
    <a:srgbClr val="B5BD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88863" autoAdjust="0"/>
  </p:normalViewPr>
  <p:slideViewPr>
    <p:cSldViewPr snapToGrid="0" snapToObjects="1" showGuides="1">
      <p:cViewPr varScale="1">
        <p:scale>
          <a:sx n="101" d="100"/>
          <a:sy n="101" d="100"/>
        </p:scale>
        <p:origin x="1578" y="138"/>
      </p:cViewPr>
      <p:guideLst>
        <p:guide orient="horz" pos="4072"/>
        <p:guide orient="horz" pos="2504"/>
        <p:guide pos="3264"/>
        <p:guide pos="2880"/>
      </p:guideLst>
    </p:cSldViewPr>
  </p:slideViewPr>
  <p:outlineViewPr>
    <p:cViewPr>
      <p:scale>
        <a:sx n="33" d="100"/>
        <a:sy n="33" d="100"/>
      </p:scale>
      <p:origin x="0" y="2696"/>
    </p:cViewPr>
  </p:outlineViewPr>
  <p:notesTextViewPr>
    <p:cViewPr>
      <p:scale>
        <a:sx n="100" d="100"/>
        <a:sy n="100" d="100"/>
      </p:scale>
      <p:origin x="0" y="0"/>
    </p:cViewPr>
  </p:notesTextViewPr>
  <p:sorterViewPr>
    <p:cViewPr>
      <p:scale>
        <a:sx n="97" d="100"/>
        <a:sy n="97" d="100"/>
      </p:scale>
      <p:origin x="0" y="0"/>
    </p:cViewPr>
  </p:sorterViewPr>
  <p:notesViewPr>
    <p:cSldViewPr snapToGrid="0" snapToObjects="1">
      <p:cViewPr varScale="1">
        <p:scale>
          <a:sx n="57" d="100"/>
          <a:sy n="57" d="100"/>
        </p:scale>
        <p:origin x="-343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F213A4-DAAC-744B-9009-C38B54EEC56F}" type="doc">
      <dgm:prSet loTypeId="urn:microsoft.com/office/officeart/2005/8/layout/matrix1" loCatId="" qsTypeId="urn:microsoft.com/office/officeart/2005/8/quickstyle/3D4" qsCatId="3D" csTypeId="urn:microsoft.com/office/officeart/2005/8/colors/accent1_2" csCatId="accent1" phldr="1"/>
      <dgm:spPr/>
      <dgm:t>
        <a:bodyPr/>
        <a:lstStyle/>
        <a:p>
          <a:endParaRPr lang="en-US"/>
        </a:p>
      </dgm:t>
    </dgm:pt>
    <dgm:pt modelId="{4E65A17F-9141-4C46-AA45-09D99B5B67BE}">
      <dgm:prSet phldrT="[Text]"/>
      <dgm:spPr/>
      <dgm:t>
        <a:bodyPr/>
        <a:lstStyle/>
        <a:p>
          <a:r>
            <a:rPr lang="en-US" dirty="0" smtClean="0"/>
            <a:t>Police forces,  national policing bodies</a:t>
          </a:r>
          <a:endParaRPr lang="en-US" dirty="0"/>
        </a:p>
      </dgm:t>
    </dgm:pt>
    <dgm:pt modelId="{F59EC69B-D71D-1E4F-88D3-0B962C802968}" type="parTrans" cxnId="{B3A57837-765C-AB47-9811-C314CB049DD6}">
      <dgm:prSet/>
      <dgm:spPr/>
      <dgm:t>
        <a:bodyPr/>
        <a:lstStyle/>
        <a:p>
          <a:endParaRPr lang="en-US"/>
        </a:p>
      </dgm:t>
    </dgm:pt>
    <dgm:pt modelId="{7BB4DD78-30A2-724C-A701-EBC4D0F21B9F}" type="sibTrans" cxnId="{B3A57837-765C-AB47-9811-C314CB049DD6}">
      <dgm:prSet/>
      <dgm:spPr/>
      <dgm:t>
        <a:bodyPr/>
        <a:lstStyle/>
        <a:p>
          <a:endParaRPr lang="en-US"/>
        </a:p>
      </dgm:t>
    </dgm:pt>
    <dgm:pt modelId="{3248BD31-B2A5-4F4F-B4E7-2DA90A95C6DA}">
      <dgm:prSet phldrT="[Text]"/>
      <dgm:spPr/>
      <dgm:t>
        <a:bodyPr/>
        <a:lstStyle/>
        <a:p>
          <a:r>
            <a:rPr lang="en-US" dirty="0" smtClean="0"/>
            <a:t>Universities/policing networks</a:t>
          </a:r>
          <a:endParaRPr lang="en-US" dirty="0"/>
        </a:p>
      </dgm:t>
    </dgm:pt>
    <dgm:pt modelId="{8B7A8986-987F-7B44-A1B7-5B4302D5C840}" type="parTrans" cxnId="{8F0515EB-158A-D742-B571-0553A2EAE960}">
      <dgm:prSet/>
      <dgm:spPr/>
      <dgm:t>
        <a:bodyPr/>
        <a:lstStyle/>
        <a:p>
          <a:endParaRPr lang="en-US"/>
        </a:p>
      </dgm:t>
    </dgm:pt>
    <dgm:pt modelId="{45EC876F-66C3-EC4C-9B93-317C22B9BB77}" type="sibTrans" cxnId="{8F0515EB-158A-D742-B571-0553A2EAE960}">
      <dgm:prSet/>
      <dgm:spPr/>
      <dgm:t>
        <a:bodyPr/>
        <a:lstStyle/>
        <a:p>
          <a:endParaRPr lang="en-US"/>
        </a:p>
      </dgm:t>
    </dgm:pt>
    <dgm:pt modelId="{9A24BBF3-FF67-F344-93B0-22D1DEE3E5B1}">
      <dgm:prSet phldrT="[Text]"/>
      <dgm:spPr/>
      <dgm:t>
        <a:bodyPr/>
        <a:lstStyle/>
        <a:p>
          <a:r>
            <a:rPr lang="en-US" dirty="0" smtClean="0"/>
            <a:t>Public sector partners and third sector agencies</a:t>
          </a:r>
          <a:endParaRPr lang="en-US" dirty="0"/>
        </a:p>
      </dgm:t>
    </dgm:pt>
    <dgm:pt modelId="{88E66DC0-E057-CD45-9C97-27B1CC116C3D}" type="parTrans" cxnId="{F514DA13-4DBB-4047-9845-2B79C3C7704B}">
      <dgm:prSet/>
      <dgm:spPr/>
      <dgm:t>
        <a:bodyPr/>
        <a:lstStyle/>
        <a:p>
          <a:endParaRPr lang="en-US"/>
        </a:p>
      </dgm:t>
    </dgm:pt>
    <dgm:pt modelId="{64DF5CF9-C9C8-BF41-911F-73E98725AA92}" type="sibTrans" cxnId="{F514DA13-4DBB-4047-9845-2B79C3C7704B}">
      <dgm:prSet/>
      <dgm:spPr/>
      <dgm:t>
        <a:bodyPr/>
        <a:lstStyle/>
        <a:p>
          <a:endParaRPr lang="en-US"/>
        </a:p>
      </dgm:t>
    </dgm:pt>
    <dgm:pt modelId="{98CB1F72-8B9F-3C41-8905-C34A495EBA9E}">
      <dgm:prSet phldrT="[Text]"/>
      <dgm:spPr/>
      <dgm:t>
        <a:bodyPr/>
        <a:lstStyle/>
        <a:p>
          <a:r>
            <a:rPr lang="en-US" dirty="0" smtClean="0"/>
            <a:t> ARU faculties</a:t>
          </a:r>
          <a:endParaRPr lang="en-US" dirty="0"/>
        </a:p>
      </dgm:t>
    </dgm:pt>
    <dgm:pt modelId="{4E5A9EF1-66D3-CC4A-8027-B3E3A6F56EE7}" type="sibTrans" cxnId="{78F1A8D7-3E78-EA4B-B095-1EE0C1C691BC}">
      <dgm:prSet/>
      <dgm:spPr/>
      <dgm:t>
        <a:bodyPr/>
        <a:lstStyle/>
        <a:p>
          <a:endParaRPr lang="en-US"/>
        </a:p>
      </dgm:t>
    </dgm:pt>
    <dgm:pt modelId="{D883CB44-D770-2C4B-B25E-2B770AD329BB}" type="parTrans" cxnId="{78F1A8D7-3E78-EA4B-B095-1EE0C1C691BC}">
      <dgm:prSet/>
      <dgm:spPr/>
      <dgm:t>
        <a:bodyPr/>
        <a:lstStyle/>
        <a:p>
          <a:endParaRPr lang="en-US"/>
        </a:p>
      </dgm:t>
    </dgm:pt>
    <dgm:pt modelId="{20D2E4ED-BA2B-4D4E-A5FD-C695B2620B41}">
      <dgm:prSet phldrT="[Text]"/>
      <dgm:spPr/>
      <dgm:t>
        <a:bodyPr/>
        <a:lstStyle/>
        <a:p>
          <a:endParaRPr lang="en-US" dirty="0"/>
        </a:p>
      </dgm:t>
    </dgm:pt>
    <dgm:pt modelId="{309FA7F0-C64B-5944-8E84-6DD19F400779}" type="sibTrans" cxnId="{6C0E4AB6-13FB-CF44-AED1-9B969131C555}">
      <dgm:prSet/>
      <dgm:spPr/>
      <dgm:t>
        <a:bodyPr/>
        <a:lstStyle/>
        <a:p>
          <a:endParaRPr lang="en-US"/>
        </a:p>
      </dgm:t>
    </dgm:pt>
    <dgm:pt modelId="{85E21196-6A49-7646-A96C-0190E558DCF2}" type="parTrans" cxnId="{6C0E4AB6-13FB-CF44-AED1-9B969131C555}">
      <dgm:prSet/>
      <dgm:spPr/>
      <dgm:t>
        <a:bodyPr/>
        <a:lstStyle/>
        <a:p>
          <a:endParaRPr lang="en-US"/>
        </a:p>
      </dgm:t>
    </dgm:pt>
    <dgm:pt modelId="{8CA3F205-A7DE-2447-AF89-33EA417C68DD}" type="pres">
      <dgm:prSet presAssocID="{3CF213A4-DAAC-744B-9009-C38B54EEC56F}" presName="diagram" presStyleCnt="0">
        <dgm:presLayoutVars>
          <dgm:chMax val="1"/>
          <dgm:dir/>
          <dgm:animLvl val="ctr"/>
          <dgm:resizeHandles val="exact"/>
        </dgm:presLayoutVars>
      </dgm:prSet>
      <dgm:spPr/>
      <dgm:t>
        <a:bodyPr/>
        <a:lstStyle/>
        <a:p>
          <a:endParaRPr lang="en-US"/>
        </a:p>
      </dgm:t>
    </dgm:pt>
    <dgm:pt modelId="{EF477290-7085-C342-A937-4699B3969B22}" type="pres">
      <dgm:prSet presAssocID="{3CF213A4-DAAC-744B-9009-C38B54EEC56F}" presName="matrix" presStyleCnt="0"/>
      <dgm:spPr/>
    </dgm:pt>
    <dgm:pt modelId="{C81EFF60-4CED-054A-8C4F-E531B8364093}" type="pres">
      <dgm:prSet presAssocID="{3CF213A4-DAAC-744B-9009-C38B54EEC56F}" presName="tile1" presStyleLbl="node1" presStyleIdx="0" presStyleCnt="4"/>
      <dgm:spPr/>
      <dgm:t>
        <a:bodyPr/>
        <a:lstStyle/>
        <a:p>
          <a:endParaRPr lang="en-US"/>
        </a:p>
      </dgm:t>
    </dgm:pt>
    <dgm:pt modelId="{F4D6476F-70C4-D84D-8DA1-7A560841C133}" type="pres">
      <dgm:prSet presAssocID="{3CF213A4-DAAC-744B-9009-C38B54EEC56F}" presName="tile1text" presStyleLbl="node1" presStyleIdx="0" presStyleCnt="4">
        <dgm:presLayoutVars>
          <dgm:chMax val="0"/>
          <dgm:chPref val="0"/>
          <dgm:bulletEnabled val="1"/>
        </dgm:presLayoutVars>
      </dgm:prSet>
      <dgm:spPr/>
      <dgm:t>
        <a:bodyPr/>
        <a:lstStyle/>
        <a:p>
          <a:endParaRPr lang="en-US"/>
        </a:p>
      </dgm:t>
    </dgm:pt>
    <dgm:pt modelId="{B6884D84-8E91-D947-AFAC-373EDEB1AA1D}" type="pres">
      <dgm:prSet presAssocID="{3CF213A4-DAAC-744B-9009-C38B54EEC56F}" presName="tile2" presStyleLbl="node1" presStyleIdx="1" presStyleCnt="4" custLinFactNeighborX="631"/>
      <dgm:spPr/>
      <dgm:t>
        <a:bodyPr/>
        <a:lstStyle/>
        <a:p>
          <a:endParaRPr lang="en-US"/>
        </a:p>
      </dgm:t>
    </dgm:pt>
    <dgm:pt modelId="{71573194-668B-284B-AA70-5D00EDF6B0EB}" type="pres">
      <dgm:prSet presAssocID="{3CF213A4-DAAC-744B-9009-C38B54EEC56F}" presName="tile2text" presStyleLbl="node1" presStyleIdx="1" presStyleCnt="4">
        <dgm:presLayoutVars>
          <dgm:chMax val="0"/>
          <dgm:chPref val="0"/>
          <dgm:bulletEnabled val="1"/>
        </dgm:presLayoutVars>
      </dgm:prSet>
      <dgm:spPr/>
      <dgm:t>
        <a:bodyPr/>
        <a:lstStyle/>
        <a:p>
          <a:endParaRPr lang="en-US"/>
        </a:p>
      </dgm:t>
    </dgm:pt>
    <dgm:pt modelId="{4857B4F9-58CB-6948-A5D1-7A281ADD0198}" type="pres">
      <dgm:prSet presAssocID="{3CF213A4-DAAC-744B-9009-C38B54EEC56F}" presName="tile3" presStyleLbl="node1" presStyleIdx="2" presStyleCnt="4"/>
      <dgm:spPr/>
      <dgm:t>
        <a:bodyPr/>
        <a:lstStyle/>
        <a:p>
          <a:endParaRPr lang="en-US"/>
        </a:p>
      </dgm:t>
    </dgm:pt>
    <dgm:pt modelId="{1E158233-9FA3-6E4C-B451-DCDFDF6DE2AF}" type="pres">
      <dgm:prSet presAssocID="{3CF213A4-DAAC-744B-9009-C38B54EEC56F}" presName="tile3text" presStyleLbl="node1" presStyleIdx="2" presStyleCnt="4">
        <dgm:presLayoutVars>
          <dgm:chMax val="0"/>
          <dgm:chPref val="0"/>
          <dgm:bulletEnabled val="1"/>
        </dgm:presLayoutVars>
      </dgm:prSet>
      <dgm:spPr/>
      <dgm:t>
        <a:bodyPr/>
        <a:lstStyle/>
        <a:p>
          <a:endParaRPr lang="en-US"/>
        </a:p>
      </dgm:t>
    </dgm:pt>
    <dgm:pt modelId="{8DC8A096-39E6-F042-AB2E-B92C7EE0B924}" type="pres">
      <dgm:prSet presAssocID="{3CF213A4-DAAC-744B-9009-C38B54EEC56F}" presName="tile4" presStyleLbl="node1" presStyleIdx="3" presStyleCnt="4"/>
      <dgm:spPr/>
      <dgm:t>
        <a:bodyPr/>
        <a:lstStyle/>
        <a:p>
          <a:endParaRPr lang="en-US"/>
        </a:p>
      </dgm:t>
    </dgm:pt>
    <dgm:pt modelId="{EFA69AC5-9F31-2444-AA48-B1806B906C54}" type="pres">
      <dgm:prSet presAssocID="{3CF213A4-DAAC-744B-9009-C38B54EEC56F}" presName="tile4text" presStyleLbl="node1" presStyleIdx="3" presStyleCnt="4">
        <dgm:presLayoutVars>
          <dgm:chMax val="0"/>
          <dgm:chPref val="0"/>
          <dgm:bulletEnabled val="1"/>
        </dgm:presLayoutVars>
      </dgm:prSet>
      <dgm:spPr/>
      <dgm:t>
        <a:bodyPr/>
        <a:lstStyle/>
        <a:p>
          <a:endParaRPr lang="en-US"/>
        </a:p>
      </dgm:t>
    </dgm:pt>
    <dgm:pt modelId="{6C9C75B1-04E1-2244-B1C5-23F0ACE5732C}" type="pres">
      <dgm:prSet presAssocID="{3CF213A4-DAAC-744B-9009-C38B54EEC56F}" presName="centerTile" presStyleLbl="fgShp" presStyleIdx="0" presStyleCnt="1" custFlipVert="1" custFlipHor="1" custScaleX="5980" custScaleY="4500" custLinFactNeighborX="3717" custLinFactNeighborY="9131">
        <dgm:presLayoutVars>
          <dgm:chMax val="0"/>
          <dgm:chPref val="0"/>
        </dgm:presLayoutVars>
      </dgm:prSet>
      <dgm:spPr/>
      <dgm:t>
        <a:bodyPr/>
        <a:lstStyle/>
        <a:p>
          <a:endParaRPr lang="en-US"/>
        </a:p>
      </dgm:t>
    </dgm:pt>
  </dgm:ptLst>
  <dgm:cxnLst>
    <dgm:cxn modelId="{6C0E4AB6-13FB-CF44-AED1-9B969131C555}" srcId="{3CF213A4-DAAC-744B-9009-C38B54EEC56F}" destId="{20D2E4ED-BA2B-4D4E-A5FD-C695B2620B41}" srcOrd="0" destOrd="0" parTransId="{85E21196-6A49-7646-A96C-0190E558DCF2}" sibTransId="{309FA7F0-C64B-5944-8E84-6DD19F400779}"/>
    <dgm:cxn modelId="{91A7D96F-A096-A441-A79E-45559D52D131}" type="presOf" srcId="{9A24BBF3-FF67-F344-93B0-22D1DEE3E5B1}" destId="{EFA69AC5-9F31-2444-AA48-B1806B906C54}" srcOrd="1" destOrd="0" presId="urn:microsoft.com/office/officeart/2005/8/layout/matrix1"/>
    <dgm:cxn modelId="{E7D70D75-30C4-8246-BD8A-E0FC1CE34CF3}" type="presOf" srcId="{4E65A17F-9141-4C46-AA45-09D99B5B67BE}" destId="{71573194-668B-284B-AA70-5D00EDF6B0EB}" srcOrd="1" destOrd="0" presId="urn:microsoft.com/office/officeart/2005/8/layout/matrix1"/>
    <dgm:cxn modelId="{78F1A8D7-3E78-EA4B-B095-1EE0C1C691BC}" srcId="{20D2E4ED-BA2B-4D4E-A5FD-C695B2620B41}" destId="{98CB1F72-8B9F-3C41-8905-C34A495EBA9E}" srcOrd="0" destOrd="0" parTransId="{D883CB44-D770-2C4B-B25E-2B770AD329BB}" sibTransId="{4E5A9EF1-66D3-CC4A-8027-B3E3A6F56EE7}"/>
    <dgm:cxn modelId="{8F0515EB-158A-D742-B571-0553A2EAE960}" srcId="{20D2E4ED-BA2B-4D4E-A5FD-C695B2620B41}" destId="{3248BD31-B2A5-4F4F-B4E7-2DA90A95C6DA}" srcOrd="2" destOrd="0" parTransId="{8B7A8986-987F-7B44-A1B7-5B4302D5C840}" sibTransId="{45EC876F-66C3-EC4C-9B93-317C22B9BB77}"/>
    <dgm:cxn modelId="{1774A9A0-6C89-8243-8277-662DF5D6B892}" type="presOf" srcId="{4E65A17F-9141-4C46-AA45-09D99B5B67BE}" destId="{B6884D84-8E91-D947-AFAC-373EDEB1AA1D}" srcOrd="0" destOrd="0" presId="urn:microsoft.com/office/officeart/2005/8/layout/matrix1"/>
    <dgm:cxn modelId="{3D3DC662-8C69-4C4A-B13D-DD4123BE03C7}" type="presOf" srcId="{3248BD31-B2A5-4F4F-B4E7-2DA90A95C6DA}" destId="{4857B4F9-58CB-6948-A5D1-7A281ADD0198}" srcOrd="0" destOrd="0" presId="urn:microsoft.com/office/officeart/2005/8/layout/matrix1"/>
    <dgm:cxn modelId="{2FFBA1E4-E238-8E46-848A-FD8B6343C12A}" type="presOf" srcId="{20D2E4ED-BA2B-4D4E-A5FD-C695B2620B41}" destId="{6C9C75B1-04E1-2244-B1C5-23F0ACE5732C}" srcOrd="0" destOrd="0" presId="urn:microsoft.com/office/officeart/2005/8/layout/matrix1"/>
    <dgm:cxn modelId="{4F30E5C0-3A6B-4045-A958-0A54AC6C5685}" type="presOf" srcId="{3CF213A4-DAAC-744B-9009-C38B54EEC56F}" destId="{8CA3F205-A7DE-2447-AF89-33EA417C68DD}" srcOrd="0" destOrd="0" presId="urn:microsoft.com/office/officeart/2005/8/layout/matrix1"/>
    <dgm:cxn modelId="{F514DA13-4DBB-4047-9845-2B79C3C7704B}" srcId="{20D2E4ED-BA2B-4D4E-A5FD-C695B2620B41}" destId="{9A24BBF3-FF67-F344-93B0-22D1DEE3E5B1}" srcOrd="3" destOrd="0" parTransId="{88E66DC0-E057-CD45-9C97-27B1CC116C3D}" sibTransId="{64DF5CF9-C9C8-BF41-911F-73E98725AA92}"/>
    <dgm:cxn modelId="{7A8A8BD7-E4C1-874E-94C2-72F44ED920E0}" type="presOf" srcId="{3248BD31-B2A5-4F4F-B4E7-2DA90A95C6DA}" destId="{1E158233-9FA3-6E4C-B451-DCDFDF6DE2AF}" srcOrd="1" destOrd="0" presId="urn:microsoft.com/office/officeart/2005/8/layout/matrix1"/>
    <dgm:cxn modelId="{E25C9F71-5016-2D48-971B-C8625EBF07CC}" type="presOf" srcId="{9A24BBF3-FF67-F344-93B0-22D1DEE3E5B1}" destId="{8DC8A096-39E6-F042-AB2E-B92C7EE0B924}" srcOrd="0" destOrd="0" presId="urn:microsoft.com/office/officeart/2005/8/layout/matrix1"/>
    <dgm:cxn modelId="{B3A57837-765C-AB47-9811-C314CB049DD6}" srcId="{20D2E4ED-BA2B-4D4E-A5FD-C695B2620B41}" destId="{4E65A17F-9141-4C46-AA45-09D99B5B67BE}" srcOrd="1" destOrd="0" parTransId="{F59EC69B-D71D-1E4F-88D3-0B962C802968}" sibTransId="{7BB4DD78-30A2-724C-A701-EBC4D0F21B9F}"/>
    <dgm:cxn modelId="{79C63DF5-6ED1-5B47-86AE-AB6F38D9DE99}" type="presOf" srcId="{98CB1F72-8B9F-3C41-8905-C34A495EBA9E}" destId="{F4D6476F-70C4-D84D-8DA1-7A560841C133}" srcOrd="1" destOrd="0" presId="urn:microsoft.com/office/officeart/2005/8/layout/matrix1"/>
    <dgm:cxn modelId="{2B8342D0-5881-0E4E-BDBF-00B0E9977FFB}" type="presOf" srcId="{98CB1F72-8B9F-3C41-8905-C34A495EBA9E}" destId="{C81EFF60-4CED-054A-8C4F-E531B8364093}" srcOrd="0" destOrd="0" presId="urn:microsoft.com/office/officeart/2005/8/layout/matrix1"/>
    <dgm:cxn modelId="{7BE5924B-FEA8-C24D-BA87-9C28BE76F20E}" type="presParOf" srcId="{8CA3F205-A7DE-2447-AF89-33EA417C68DD}" destId="{EF477290-7085-C342-A937-4699B3969B22}" srcOrd="0" destOrd="0" presId="urn:microsoft.com/office/officeart/2005/8/layout/matrix1"/>
    <dgm:cxn modelId="{4850ABD1-BAC8-7249-928F-8822D8CF975F}" type="presParOf" srcId="{EF477290-7085-C342-A937-4699B3969B22}" destId="{C81EFF60-4CED-054A-8C4F-E531B8364093}" srcOrd="0" destOrd="0" presId="urn:microsoft.com/office/officeart/2005/8/layout/matrix1"/>
    <dgm:cxn modelId="{93F39EED-C1B0-3042-8900-F382902A3079}" type="presParOf" srcId="{EF477290-7085-C342-A937-4699B3969B22}" destId="{F4D6476F-70C4-D84D-8DA1-7A560841C133}" srcOrd="1" destOrd="0" presId="urn:microsoft.com/office/officeart/2005/8/layout/matrix1"/>
    <dgm:cxn modelId="{C74EAA8D-7A5C-694C-B539-80E86767D740}" type="presParOf" srcId="{EF477290-7085-C342-A937-4699B3969B22}" destId="{B6884D84-8E91-D947-AFAC-373EDEB1AA1D}" srcOrd="2" destOrd="0" presId="urn:microsoft.com/office/officeart/2005/8/layout/matrix1"/>
    <dgm:cxn modelId="{B39FBB64-A08A-4A44-BE79-D97E43E48EA3}" type="presParOf" srcId="{EF477290-7085-C342-A937-4699B3969B22}" destId="{71573194-668B-284B-AA70-5D00EDF6B0EB}" srcOrd="3" destOrd="0" presId="urn:microsoft.com/office/officeart/2005/8/layout/matrix1"/>
    <dgm:cxn modelId="{BCF0B775-5A93-BF4F-BBD7-E55D72CBE063}" type="presParOf" srcId="{EF477290-7085-C342-A937-4699B3969B22}" destId="{4857B4F9-58CB-6948-A5D1-7A281ADD0198}" srcOrd="4" destOrd="0" presId="urn:microsoft.com/office/officeart/2005/8/layout/matrix1"/>
    <dgm:cxn modelId="{5BE2E2A8-AF0E-5345-B734-D2F572362E32}" type="presParOf" srcId="{EF477290-7085-C342-A937-4699B3969B22}" destId="{1E158233-9FA3-6E4C-B451-DCDFDF6DE2AF}" srcOrd="5" destOrd="0" presId="urn:microsoft.com/office/officeart/2005/8/layout/matrix1"/>
    <dgm:cxn modelId="{7490213C-B4CB-AE46-A0E5-16EC8015188B}" type="presParOf" srcId="{EF477290-7085-C342-A937-4699B3969B22}" destId="{8DC8A096-39E6-F042-AB2E-B92C7EE0B924}" srcOrd="6" destOrd="0" presId="urn:microsoft.com/office/officeart/2005/8/layout/matrix1"/>
    <dgm:cxn modelId="{117A4300-02F0-2443-9E78-B91B2A674EDC}" type="presParOf" srcId="{EF477290-7085-C342-A937-4699B3969B22}" destId="{EFA69AC5-9F31-2444-AA48-B1806B906C54}" srcOrd="7" destOrd="0" presId="urn:microsoft.com/office/officeart/2005/8/layout/matrix1"/>
    <dgm:cxn modelId="{B09F30F3-D7DD-0C42-B5E0-5A602D6AE357}" type="presParOf" srcId="{8CA3F205-A7DE-2447-AF89-33EA417C68DD}" destId="{6C9C75B1-04E1-2244-B1C5-23F0ACE5732C}"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ource Sans Pro"/>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040536-42AE-0940-B1D8-28D002B9A2FA}" type="datetimeFigureOut">
              <a:rPr lang="en-US" smtClean="0">
                <a:latin typeface="Source Sans Pro"/>
              </a:rPr>
              <a:t>1/24/2017</a:t>
            </a:fld>
            <a:endParaRPr lang="en-US" dirty="0">
              <a:latin typeface="Source Sans Pro"/>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Source Sans Pro"/>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C4C26B-855F-CF4A-A252-EF83F4FD0F28}" type="slidenum">
              <a:rPr lang="en-US" smtClean="0">
                <a:latin typeface="Source Sans Pro"/>
              </a:rPr>
              <a:t>‹#›</a:t>
            </a:fld>
            <a:endParaRPr lang="en-US" dirty="0">
              <a:latin typeface="Source Sans Pro"/>
            </a:endParaRPr>
          </a:p>
        </p:txBody>
      </p:sp>
    </p:spTree>
    <p:extLst>
      <p:ext uri="{BB962C8B-B14F-4D97-AF65-F5344CB8AC3E}">
        <p14:creationId xmlns:p14="http://schemas.microsoft.com/office/powerpoint/2010/main" val="703236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4E6F9-4F50-2245-89C8-1DAC5763CAC5}" type="datetimeFigureOut">
              <a:rPr lang="en-US" smtClean="0"/>
              <a:t>1/24/2017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13EC0D-150D-BB4D-B5FA-0C6D850CDC56}" type="slidenum">
              <a:rPr lang="en-US" smtClean="0"/>
              <a:t>‹#›</a:t>
            </a:fld>
            <a:endParaRPr lang="en-US"/>
          </a:p>
        </p:txBody>
      </p:sp>
    </p:spTree>
    <p:extLst>
      <p:ext uri="{BB962C8B-B14F-4D97-AF65-F5344CB8AC3E}">
        <p14:creationId xmlns:p14="http://schemas.microsoft.com/office/powerpoint/2010/main" val="22842442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13EC0D-150D-BB4D-B5FA-0C6D850CDC56}" type="slidenum">
              <a:rPr lang="en-US" smtClean="0"/>
              <a:t>1</a:t>
            </a:fld>
            <a:endParaRPr lang="en-US"/>
          </a:p>
        </p:txBody>
      </p:sp>
    </p:spTree>
    <p:extLst>
      <p:ext uri="{BB962C8B-B14F-4D97-AF65-F5344CB8AC3E}">
        <p14:creationId xmlns:p14="http://schemas.microsoft.com/office/powerpoint/2010/main" val="233209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F13EC0D-150D-BB4D-B5FA-0C6D850CDC56}" type="slidenum">
              <a:rPr lang="en-US" smtClean="0"/>
              <a:t>2</a:t>
            </a:fld>
            <a:endParaRPr lang="en-US"/>
          </a:p>
        </p:txBody>
      </p:sp>
    </p:spTree>
    <p:extLst>
      <p:ext uri="{BB962C8B-B14F-4D97-AF65-F5344CB8AC3E}">
        <p14:creationId xmlns:p14="http://schemas.microsoft.com/office/powerpoint/2010/main" val="365032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EC0D-150D-BB4D-B5FA-0C6D850CDC56}" type="slidenum">
              <a:rPr lang="en-US" smtClean="0"/>
              <a:t>3</a:t>
            </a:fld>
            <a:endParaRPr lang="en-US"/>
          </a:p>
        </p:txBody>
      </p:sp>
    </p:spTree>
    <p:extLst>
      <p:ext uri="{BB962C8B-B14F-4D97-AF65-F5344CB8AC3E}">
        <p14:creationId xmlns:p14="http://schemas.microsoft.com/office/powerpoint/2010/main" val="2303733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F13EC0D-150D-BB4D-B5FA-0C6D850CDC56}" type="slidenum">
              <a:rPr lang="en-US" smtClean="0"/>
              <a:t>5</a:t>
            </a:fld>
            <a:endParaRPr lang="en-US"/>
          </a:p>
        </p:txBody>
      </p:sp>
    </p:spTree>
    <p:extLst>
      <p:ext uri="{BB962C8B-B14F-4D97-AF65-F5344CB8AC3E}">
        <p14:creationId xmlns:p14="http://schemas.microsoft.com/office/powerpoint/2010/main" val="390360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EC0D-150D-BB4D-B5FA-0C6D850CDC56}" type="slidenum">
              <a:rPr lang="en-US" smtClean="0"/>
              <a:t>8</a:t>
            </a:fld>
            <a:endParaRPr lang="en-US"/>
          </a:p>
        </p:txBody>
      </p:sp>
    </p:spTree>
    <p:extLst>
      <p:ext uri="{BB962C8B-B14F-4D97-AF65-F5344CB8AC3E}">
        <p14:creationId xmlns:p14="http://schemas.microsoft.com/office/powerpoint/2010/main" val="496346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743200"/>
            <a:ext cx="7772400" cy="857250"/>
          </a:xfrm>
        </p:spPr>
        <p:txBody>
          <a:bodyPr/>
          <a:lstStyle>
            <a:lvl1pPr algn="l">
              <a:defRPr/>
            </a:lvl1pPr>
          </a:lstStyle>
          <a:p>
            <a:r>
              <a:rPr lang="en-GB" dirty="0" smtClean="0"/>
              <a:t>Click to edit Master title style</a:t>
            </a:r>
            <a:endParaRPr lang="en-US" dirty="0"/>
          </a:p>
        </p:txBody>
      </p:sp>
      <p:sp>
        <p:nvSpPr>
          <p:cNvPr id="3" name="Subtitle 2"/>
          <p:cNvSpPr>
            <a:spLocks noGrp="1"/>
          </p:cNvSpPr>
          <p:nvPr>
            <p:ph type="subTitle" idx="1"/>
          </p:nvPr>
        </p:nvSpPr>
        <p:spPr>
          <a:xfrm>
            <a:off x="457200" y="3672840"/>
            <a:ext cx="6400800" cy="6350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4" name="Date Placeholder 3"/>
          <p:cNvSpPr>
            <a:spLocks noGrp="1"/>
          </p:cNvSpPr>
          <p:nvPr>
            <p:ph type="dt" sz="half" idx="10"/>
          </p:nvPr>
        </p:nvSpPr>
        <p:spPr/>
        <p:txBody>
          <a:bodyPr/>
          <a:lstStyle/>
          <a:p>
            <a:fld id="{938B1DCE-078B-9B45-8AF1-08EF51FD2EC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035AD-ED86-F747-91EE-6D9099079B32}" type="slidenum">
              <a:rPr lang="en-US" smtClean="0"/>
              <a:t>‹#›</a:t>
            </a:fld>
            <a:endParaRPr lang="en-US"/>
          </a:p>
        </p:txBody>
      </p:sp>
    </p:spTree>
    <p:extLst>
      <p:ext uri="{BB962C8B-B14F-4D97-AF65-F5344CB8AC3E}">
        <p14:creationId xmlns:p14="http://schemas.microsoft.com/office/powerpoint/2010/main" val="384770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38B1DCE-078B-9B45-8AF1-08EF51FD2EC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035AD-ED86-F747-91EE-6D9099079B32}" type="slidenum">
              <a:rPr lang="en-US" smtClean="0"/>
              <a:t>‹#›</a:t>
            </a:fld>
            <a:endParaRPr lang="en-US"/>
          </a:p>
        </p:txBody>
      </p:sp>
    </p:spTree>
    <p:extLst>
      <p:ext uri="{BB962C8B-B14F-4D97-AF65-F5344CB8AC3E}">
        <p14:creationId xmlns:p14="http://schemas.microsoft.com/office/powerpoint/2010/main" val="214451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938B1DCE-078B-9B45-8AF1-08EF51FD2ECA}"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2035AD-ED86-F747-91EE-6D9099079B32}" type="slidenum">
              <a:rPr lang="en-US" smtClean="0"/>
              <a:t>‹#›</a:t>
            </a:fld>
            <a:endParaRPr lang="en-US"/>
          </a:p>
        </p:txBody>
      </p:sp>
    </p:spTree>
    <p:extLst>
      <p:ext uri="{BB962C8B-B14F-4D97-AF65-F5344CB8AC3E}">
        <p14:creationId xmlns:p14="http://schemas.microsoft.com/office/powerpoint/2010/main" val="284844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B1DCE-078B-9B45-8AF1-08EF51FD2ECA}"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2035AD-ED86-F747-91EE-6D9099079B32}" type="slidenum">
              <a:rPr lang="en-US" smtClean="0"/>
              <a:t>‹#›</a:t>
            </a:fld>
            <a:endParaRPr lang="en-US"/>
          </a:p>
        </p:txBody>
      </p:sp>
    </p:spTree>
    <p:extLst>
      <p:ext uri="{BB962C8B-B14F-4D97-AF65-F5344CB8AC3E}">
        <p14:creationId xmlns:p14="http://schemas.microsoft.com/office/powerpoint/2010/main" val="129973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498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60686"/>
            <a:ext cx="8229600" cy="1143000"/>
          </a:xfrm>
          <a:prstGeom prst="rect">
            <a:avLst/>
          </a:prstGeom>
        </p:spPr>
        <p:txBody>
          <a:bodyPr vert="horz" lIns="91440" tIns="45720" rIns="91440" bIns="45720" rtlCol="0" anchor="ctr">
            <a:no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2608900"/>
            <a:ext cx="8229600" cy="3517264"/>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FFFFFF"/>
                </a:solidFill>
                <a:latin typeface="Source Sans Pro"/>
                <a:cs typeface="Source Sans Pro"/>
              </a:defRPr>
            </a:lvl1pPr>
          </a:lstStyle>
          <a:p>
            <a:fld id="{938B1DCE-078B-9B45-8AF1-08EF51FD2ECA}" type="datetimeFigureOut">
              <a:rPr lang="en-US" smtClean="0"/>
              <a:pPr/>
              <a:t>1/24/2017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FFFFFF"/>
                </a:solidFill>
                <a:latin typeface="Source Sans Pro"/>
                <a:cs typeface="Source Sans Pro"/>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FFFFFF"/>
                </a:solidFill>
                <a:latin typeface="Source Sans Pro"/>
                <a:cs typeface="Source Sans Pro"/>
              </a:defRPr>
            </a:lvl1pPr>
          </a:lstStyle>
          <a:p>
            <a:fld id="{CC2035AD-ED86-F747-91EE-6D9099079B32}" type="slidenum">
              <a:rPr lang="en-US" smtClean="0"/>
              <a:pPr/>
              <a:t>‹#›</a:t>
            </a:fld>
            <a:endParaRPr lang="en-US" dirty="0"/>
          </a:p>
        </p:txBody>
      </p:sp>
      <p:grpSp>
        <p:nvGrpSpPr>
          <p:cNvPr id="49" name="Group 48"/>
          <p:cNvGrpSpPr/>
          <p:nvPr userDrawn="1"/>
        </p:nvGrpSpPr>
        <p:grpSpPr>
          <a:xfrm>
            <a:off x="9602301" y="373598"/>
            <a:ext cx="2176315" cy="962352"/>
            <a:chOff x="7550001" y="1111278"/>
            <a:chExt cx="962352" cy="962352"/>
          </a:xfrm>
        </p:grpSpPr>
        <p:sp>
          <p:nvSpPr>
            <p:cNvPr id="50" name="Rectangle 49"/>
            <p:cNvSpPr/>
            <p:nvPr userDrawn="1"/>
          </p:nvSpPr>
          <p:spPr>
            <a:xfrm>
              <a:off x="7550001" y="1111278"/>
              <a:ext cx="962352" cy="962352"/>
            </a:xfrm>
            <a:prstGeom prst="rect">
              <a:avLst/>
            </a:prstGeom>
            <a:solidFill>
              <a:srgbClr val="702F8A"/>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tag Medium"/>
                <a:ea typeface="+mn-ea"/>
                <a:cs typeface="+mn-cs"/>
              </a:endParaRPr>
            </a:p>
          </p:txBody>
        </p:sp>
        <p:sp>
          <p:nvSpPr>
            <p:cNvPr id="51" name="TextBox 50"/>
            <p:cNvSpPr txBox="1"/>
            <p:nvPr userDrawn="1"/>
          </p:nvSpPr>
          <p:spPr>
            <a:xfrm>
              <a:off x="7604840" y="1315455"/>
              <a:ext cx="783499" cy="553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R= 112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G= 47</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B= 138</a:t>
              </a:r>
              <a:endParaRPr kumimoji="0" lang="en-US" sz="1000" b="0" i="0" u="none" strike="noStrike" kern="0" cap="none" spc="0" normalizeH="0" baseline="0" noProof="0" dirty="0">
                <a:ln>
                  <a:noFill/>
                </a:ln>
                <a:solidFill>
                  <a:sysClr val="window" lastClr="FFFFFF"/>
                </a:solidFill>
                <a:effectLst/>
                <a:uLnTx/>
                <a:uFillTx/>
                <a:latin typeface="Source Sans Pro"/>
              </a:endParaRPr>
            </a:p>
          </p:txBody>
        </p:sp>
      </p:grpSp>
      <p:grpSp>
        <p:nvGrpSpPr>
          <p:cNvPr id="56" name="Group 55"/>
          <p:cNvGrpSpPr/>
          <p:nvPr userDrawn="1"/>
        </p:nvGrpSpPr>
        <p:grpSpPr>
          <a:xfrm>
            <a:off x="9602302" y="3256124"/>
            <a:ext cx="962352" cy="962352"/>
            <a:chOff x="7550001" y="1111278"/>
            <a:chExt cx="962352" cy="962352"/>
          </a:xfrm>
          <a:solidFill>
            <a:srgbClr val="0099FF"/>
          </a:solidFill>
        </p:grpSpPr>
        <p:sp>
          <p:nvSpPr>
            <p:cNvPr id="57" name="Rectangle 56"/>
            <p:cNvSpPr/>
            <p:nvPr userDrawn="1"/>
          </p:nvSpPr>
          <p:spPr>
            <a:xfrm>
              <a:off x="7550001" y="1111278"/>
              <a:ext cx="962352" cy="962352"/>
            </a:xfrm>
            <a:prstGeom prst="rect">
              <a:avLst/>
            </a:prstGeom>
            <a:solidFill>
              <a:srgbClr val="F1B434"/>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tag Medium"/>
                <a:ea typeface="+mn-ea"/>
                <a:cs typeface="+mn-cs"/>
              </a:endParaRPr>
            </a:p>
          </p:txBody>
        </p:sp>
        <p:sp>
          <p:nvSpPr>
            <p:cNvPr id="58" name="TextBox 57"/>
            <p:cNvSpPr txBox="1"/>
            <p:nvPr userDrawn="1"/>
          </p:nvSpPr>
          <p:spPr>
            <a:xfrm>
              <a:off x="7674015" y="1315455"/>
              <a:ext cx="714324" cy="553998"/>
            </a:xfrm>
            <a:prstGeom prst="rect">
              <a:avLst/>
            </a:prstGeom>
            <a:solidFill>
              <a:srgbClr val="F1B434"/>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R= 241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G= 180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B= 52</a:t>
              </a:r>
              <a:endParaRPr kumimoji="0" lang="en-US" sz="1000" b="0" i="0" u="none" strike="noStrike" kern="0" cap="none" spc="0" normalizeH="0" baseline="0" noProof="0" dirty="0">
                <a:ln>
                  <a:noFill/>
                </a:ln>
                <a:solidFill>
                  <a:sysClr val="window" lastClr="FFFFFF"/>
                </a:solidFill>
                <a:effectLst/>
                <a:uLnTx/>
                <a:uFillTx/>
                <a:latin typeface="Source Sans Pro"/>
              </a:endParaRPr>
            </a:p>
          </p:txBody>
        </p:sp>
      </p:grpSp>
      <p:grpSp>
        <p:nvGrpSpPr>
          <p:cNvPr id="59" name="Group 58"/>
          <p:cNvGrpSpPr/>
          <p:nvPr userDrawn="1"/>
        </p:nvGrpSpPr>
        <p:grpSpPr>
          <a:xfrm>
            <a:off x="9602302" y="4578225"/>
            <a:ext cx="962352" cy="962352"/>
            <a:chOff x="7550001" y="1111278"/>
            <a:chExt cx="962352" cy="962352"/>
          </a:xfrm>
          <a:solidFill>
            <a:srgbClr val="CE0037"/>
          </a:solidFill>
        </p:grpSpPr>
        <p:sp>
          <p:nvSpPr>
            <p:cNvPr id="60" name="Rectangle 59"/>
            <p:cNvSpPr/>
            <p:nvPr userDrawn="1"/>
          </p:nvSpPr>
          <p:spPr>
            <a:xfrm>
              <a:off x="7550001" y="1111278"/>
              <a:ext cx="962352" cy="962352"/>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tag Medium"/>
                <a:ea typeface="+mn-ea"/>
                <a:cs typeface="+mn-cs"/>
              </a:endParaRPr>
            </a:p>
          </p:txBody>
        </p:sp>
        <p:sp>
          <p:nvSpPr>
            <p:cNvPr id="61" name="TextBox 60"/>
            <p:cNvSpPr txBox="1"/>
            <p:nvPr userDrawn="1"/>
          </p:nvSpPr>
          <p:spPr>
            <a:xfrm>
              <a:off x="7674015" y="1315455"/>
              <a:ext cx="714324" cy="553998"/>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R= 206</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G=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B= 55</a:t>
              </a:r>
              <a:endParaRPr kumimoji="0" lang="en-US" sz="1000" b="0" i="0" u="none" strike="noStrike" kern="0" cap="none" spc="0" normalizeH="0" baseline="0" noProof="0" dirty="0">
                <a:ln>
                  <a:noFill/>
                </a:ln>
                <a:solidFill>
                  <a:sysClr val="window" lastClr="FFFFFF"/>
                </a:solidFill>
                <a:effectLst/>
                <a:uLnTx/>
                <a:uFillTx/>
                <a:latin typeface="Source Sans Pro"/>
              </a:endParaRPr>
            </a:p>
          </p:txBody>
        </p:sp>
      </p:grpSp>
      <p:grpSp>
        <p:nvGrpSpPr>
          <p:cNvPr id="62" name="Group 61"/>
          <p:cNvGrpSpPr/>
          <p:nvPr userDrawn="1"/>
        </p:nvGrpSpPr>
        <p:grpSpPr>
          <a:xfrm>
            <a:off x="10816265" y="3256124"/>
            <a:ext cx="962352" cy="962352"/>
            <a:chOff x="7550001" y="1111278"/>
            <a:chExt cx="962352" cy="962352"/>
          </a:xfrm>
          <a:solidFill>
            <a:srgbClr val="00A9E0"/>
          </a:solidFill>
        </p:grpSpPr>
        <p:sp>
          <p:nvSpPr>
            <p:cNvPr id="63" name="Rectangle 62"/>
            <p:cNvSpPr/>
            <p:nvPr userDrawn="1"/>
          </p:nvSpPr>
          <p:spPr>
            <a:xfrm>
              <a:off x="7550001" y="1111278"/>
              <a:ext cx="962352" cy="962352"/>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tag Medium"/>
                <a:ea typeface="+mn-ea"/>
                <a:cs typeface="+mn-cs"/>
              </a:endParaRPr>
            </a:p>
          </p:txBody>
        </p:sp>
        <p:sp>
          <p:nvSpPr>
            <p:cNvPr id="64" name="TextBox 63"/>
            <p:cNvSpPr txBox="1"/>
            <p:nvPr userDrawn="1"/>
          </p:nvSpPr>
          <p:spPr>
            <a:xfrm>
              <a:off x="7674015" y="1315455"/>
              <a:ext cx="714324" cy="553998"/>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R=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G= 169</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B= 224</a:t>
              </a:r>
              <a:endParaRPr kumimoji="0" lang="en-US" sz="1000" b="0" i="0" u="none" strike="noStrike" kern="0" cap="none" spc="0" normalizeH="0" baseline="0" noProof="0" dirty="0">
                <a:ln>
                  <a:noFill/>
                </a:ln>
                <a:solidFill>
                  <a:sysClr val="window" lastClr="FFFFFF"/>
                </a:solidFill>
                <a:effectLst/>
                <a:uLnTx/>
                <a:uFillTx/>
                <a:latin typeface="Source Sans Pro"/>
              </a:endParaRPr>
            </a:p>
          </p:txBody>
        </p:sp>
      </p:grpSp>
      <p:grpSp>
        <p:nvGrpSpPr>
          <p:cNvPr id="65" name="Group 64"/>
          <p:cNvGrpSpPr/>
          <p:nvPr userDrawn="1"/>
        </p:nvGrpSpPr>
        <p:grpSpPr>
          <a:xfrm>
            <a:off x="10816265" y="4578225"/>
            <a:ext cx="962352" cy="962352"/>
            <a:chOff x="7550001" y="1111278"/>
            <a:chExt cx="962352" cy="962352"/>
          </a:xfrm>
          <a:solidFill>
            <a:srgbClr val="00BFB3"/>
          </a:solidFill>
        </p:grpSpPr>
        <p:sp>
          <p:nvSpPr>
            <p:cNvPr id="66" name="Rectangle 65"/>
            <p:cNvSpPr/>
            <p:nvPr userDrawn="1"/>
          </p:nvSpPr>
          <p:spPr>
            <a:xfrm>
              <a:off x="7550001" y="1111278"/>
              <a:ext cx="962352" cy="962352"/>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tag Medium"/>
                <a:ea typeface="+mn-ea"/>
                <a:cs typeface="+mn-cs"/>
              </a:endParaRPr>
            </a:p>
          </p:txBody>
        </p:sp>
        <p:sp>
          <p:nvSpPr>
            <p:cNvPr id="67" name="TextBox 66"/>
            <p:cNvSpPr txBox="1"/>
            <p:nvPr userDrawn="1"/>
          </p:nvSpPr>
          <p:spPr>
            <a:xfrm>
              <a:off x="7674015" y="1315455"/>
              <a:ext cx="714324" cy="553998"/>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R=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G= 191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B= 179</a:t>
              </a:r>
              <a:endParaRPr kumimoji="0" lang="en-US" sz="1000" b="0" i="0" u="none" strike="noStrike" kern="0" cap="none" spc="0" normalizeH="0" baseline="0" noProof="0" dirty="0">
                <a:ln>
                  <a:noFill/>
                </a:ln>
                <a:solidFill>
                  <a:sysClr val="window" lastClr="FFFFFF"/>
                </a:solidFill>
                <a:effectLst/>
                <a:uLnTx/>
                <a:uFillTx/>
                <a:latin typeface="Source Sans Pro"/>
              </a:endParaRPr>
            </a:p>
          </p:txBody>
        </p:sp>
      </p:grpSp>
      <p:grpSp>
        <p:nvGrpSpPr>
          <p:cNvPr id="68" name="Group 67"/>
          <p:cNvGrpSpPr/>
          <p:nvPr userDrawn="1"/>
        </p:nvGrpSpPr>
        <p:grpSpPr>
          <a:xfrm>
            <a:off x="10816265" y="5888825"/>
            <a:ext cx="962352" cy="962352"/>
            <a:chOff x="7550001" y="1111278"/>
            <a:chExt cx="962352" cy="962352"/>
          </a:xfrm>
          <a:solidFill>
            <a:srgbClr val="A6BBC8"/>
          </a:solidFill>
        </p:grpSpPr>
        <p:sp>
          <p:nvSpPr>
            <p:cNvPr id="69" name="Rectangle 68"/>
            <p:cNvSpPr/>
            <p:nvPr userDrawn="1"/>
          </p:nvSpPr>
          <p:spPr>
            <a:xfrm>
              <a:off x="7550001" y="1111278"/>
              <a:ext cx="962352" cy="962352"/>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tag Medium"/>
                <a:ea typeface="+mn-ea"/>
                <a:cs typeface="+mn-cs"/>
              </a:endParaRPr>
            </a:p>
          </p:txBody>
        </p:sp>
        <p:sp>
          <p:nvSpPr>
            <p:cNvPr id="70" name="TextBox 69"/>
            <p:cNvSpPr txBox="1"/>
            <p:nvPr userDrawn="1"/>
          </p:nvSpPr>
          <p:spPr>
            <a:xfrm>
              <a:off x="7674015" y="1315455"/>
              <a:ext cx="714324" cy="553998"/>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R= 166</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G= 187</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B= 200</a:t>
              </a:r>
              <a:endParaRPr kumimoji="0" lang="en-US" sz="1000" b="0" i="0" u="none" strike="noStrike" kern="0" cap="none" spc="0" normalizeH="0" baseline="0" noProof="0" dirty="0">
                <a:ln>
                  <a:noFill/>
                </a:ln>
                <a:solidFill>
                  <a:sysClr val="window" lastClr="FFFFFF"/>
                </a:solidFill>
                <a:effectLst/>
                <a:uLnTx/>
                <a:uFillTx/>
                <a:latin typeface="Source Sans Pro"/>
              </a:endParaRPr>
            </a:p>
          </p:txBody>
        </p:sp>
      </p:grpSp>
      <p:grpSp>
        <p:nvGrpSpPr>
          <p:cNvPr id="71" name="Group 70"/>
          <p:cNvGrpSpPr/>
          <p:nvPr userDrawn="1"/>
        </p:nvGrpSpPr>
        <p:grpSpPr>
          <a:xfrm>
            <a:off x="3626934" y="-1181201"/>
            <a:ext cx="962352" cy="962352"/>
            <a:chOff x="7550001" y="1111278"/>
            <a:chExt cx="962352" cy="962352"/>
          </a:xfrm>
          <a:solidFill>
            <a:srgbClr val="B08A42"/>
          </a:solidFill>
        </p:grpSpPr>
        <p:sp>
          <p:nvSpPr>
            <p:cNvPr id="72" name="Rectangle 71"/>
            <p:cNvSpPr/>
            <p:nvPr userDrawn="1"/>
          </p:nvSpPr>
          <p:spPr>
            <a:xfrm>
              <a:off x="7550001" y="1111278"/>
              <a:ext cx="962352" cy="962352"/>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tag Medium"/>
                <a:ea typeface="+mn-ea"/>
                <a:cs typeface="+mn-cs"/>
              </a:endParaRPr>
            </a:p>
          </p:txBody>
        </p:sp>
        <p:sp>
          <p:nvSpPr>
            <p:cNvPr id="73" name="TextBox 72"/>
            <p:cNvSpPr txBox="1"/>
            <p:nvPr userDrawn="1"/>
          </p:nvSpPr>
          <p:spPr>
            <a:xfrm>
              <a:off x="7674015" y="1315455"/>
              <a:ext cx="714324" cy="553998"/>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R= 176</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G= 138</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B= 66</a:t>
              </a:r>
              <a:endParaRPr kumimoji="0" lang="en-US" sz="1000" b="0" i="0" u="none" strike="noStrike" kern="0" cap="none" spc="0" normalizeH="0" baseline="0" noProof="0" dirty="0">
                <a:ln>
                  <a:noFill/>
                </a:ln>
                <a:solidFill>
                  <a:sysClr val="window" lastClr="FFFFFF"/>
                </a:solidFill>
                <a:effectLst/>
                <a:uLnTx/>
                <a:uFillTx/>
                <a:latin typeface="Source Sans Pro"/>
              </a:endParaRPr>
            </a:p>
          </p:txBody>
        </p:sp>
      </p:grpSp>
      <p:grpSp>
        <p:nvGrpSpPr>
          <p:cNvPr id="74" name="Group 73"/>
          <p:cNvGrpSpPr/>
          <p:nvPr userDrawn="1"/>
        </p:nvGrpSpPr>
        <p:grpSpPr>
          <a:xfrm>
            <a:off x="9602302" y="1764521"/>
            <a:ext cx="962352" cy="962352"/>
            <a:chOff x="7550001" y="1111278"/>
            <a:chExt cx="962352" cy="962352"/>
          </a:xfrm>
          <a:solidFill>
            <a:srgbClr val="B5BD00"/>
          </a:solidFill>
        </p:grpSpPr>
        <p:sp>
          <p:nvSpPr>
            <p:cNvPr id="75" name="Rectangle 74"/>
            <p:cNvSpPr/>
            <p:nvPr userDrawn="1"/>
          </p:nvSpPr>
          <p:spPr>
            <a:xfrm>
              <a:off x="7550001" y="1111278"/>
              <a:ext cx="962352" cy="962352"/>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tag Medium"/>
                <a:ea typeface="+mn-ea"/>
                <a:cs typeface="+mn-cs"/>
              </a:endParaRPr>
            </a:p>
          </p:txBody>
        </p:sp>
        <p:sp>
          <p:nvSpPr>
            <p:cNvPr id="76" name="TextBox 75"/>
            <p:cNvSpPr txBox="1"/>
            <p:nvPr userDrawn="1"/>
          </p:nvSpPr>
          <p:spPr>
            <a:xfrm>
              <a:off x="7674015" y="1315455"/>
              <a:ext cx="714324" cy="553998"/>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R= 181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G= 189</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B= 0</a:t>
              </a:r>
              <a:endParaRPr kumimoji="0" lang="en-US" sz="1000" b="0" i="0" u="none" strike="noStrike" kern="0" cap="none" spc="0" normalizeH="0" baseline="0" noProof="0" dirty="0">
                <a:ln>
                  <a:noFill/>
                </a:ln>
                <a:solidFill>
                  <a:sysClr val="window" lastClr="FFFFFF"/>
                </a:solidFill>
                <a:effectLst/>
                <a:uLnTx/>
                <a:uFillTx/>
                <a:latin typeface="Source Sans Pro"/>
              </a:endParaRPr>
            </a:p>
          </p:txBody>
        </p:sp>
      </p:grpSp>
      <p:grpSp>
        <p:nvGrpSpPr>
          <p:cNvPr id="77" name="Group 76"/>
          <p:cNvGrpSpPr/>
          <p:nvPr userDrawn="1"/>
        </p:nvGrpSpPr>
        <p:grpSpPr>
          <a:xfrm>
            <a:off x="10816265" y="1764521"/>
            <a:ext cx="962352" cy="962352"/>
            <a:chOff x="7550001" y="1111278"/>
            <a:chExt cx="962352" cy="962352"/>
          </a:xfrm>
          <a:solidFill>
            <a:srgbClr val="9FAEE5"/>
          </a:solidFill>
        </p:grpSpPr>
        <p:sp>
          <p:nvSpPr>
            <p:cNvPr id="78" name="Rectangle 77"/>
            <p:cNvSpPr/>
            <p:nvPr userDrawn="1"/>
          </p:nvSpPr>
          <p:spPr>
            <a:xfrm>
              <a:off x="7550001" y="1111278"/>
              <a:ext cx="962352" cy="962352"/>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tag Medium"/>
                <a:ea typeface="+mn-ea"/>
                <a:cs typeface="+mn-cs"/>
              </a:endParaRPr>
            </a:p>
          </p:txBody>
        </p:sp>
        <p:sp>
          <p:nvSpPr>
            <p:cNvPr id="79" name="TextBox 78"/>
            <p:cNvSpPr txBox="1"/>
            <p:nvPr userDrawn="1"/>
          </p:nvSpPr>
          <p:spPr>
            <a:xfrm>
              <a:off x="7674015" y="1315455"/>
              <a:ext cx="714324" cy="553998"/>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R= 159</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G= 174</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B= 229</a:t>
              </a:r>
              <a:endParaRPr kumimoji="0" lang="en-US" sz="1000" b="0" i="0" u="none" strike="noStrike" kern="0" cap="none" spc="0" normalizeH="0" baseline="0" noProof="0" dirty="0">
                <a:ln>
                  <a:noFill/>
                </a:ln>
                <a:solidFill>
                  <a:sysClr val="window" lastClr="FFFFFF"/>
                </a:solidFill>
                <a:effectLst/>
                <a:uLnTx/>
                <a:uFillTx/>
                <a:latin typeface="Source Sans Pro"/>
              </a:endParaRPr>
            </a:p>
          </p:txBody>
        </p:sp>
      </p:grpSp>
      <p:grpSp>
        <p:nvGrpSpPr>
          <p:cNvPr id="80" name="Group 79"/>
          <p:cNvGrpSpPr/>
          <p:nvPr userDrawn="1"/>
        </p:nvGrpSpPr>
        <p:grpSpPr>
          <a:xfrm>
            <a:off x="396254" y="-1181548"/>
            <a:ext cx="1978646" cy="962352"/>
            <a:chOff x="7550001" y="1111278"/>
            <a:chExt cx="962352" cy="962352"/>
          </a:xfrm>
          <a:solidFill>
            <a:srgbClr val="003366"/>
          </a:solidFill>
        </p:grpSpPr>
        <p:sp>
          <p:nvSpPr>
            <p:cNvPr id="81" name="Rectangle 80"/>
            <p:cNvSpPr/>
            <p:nvPr userDrawn="1"/>
          </p:nvSpPr>
          <p:spPr>
            <a:xfrm>
              <a:off x="7550001" y="1111278"/>
              <a:ext cx="962352" cy="962352"/>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tag Medium"/>
                <a:ea typeface="+mn-ea"/>
                <a:cs typeface="+mn-cs"/>
              </a:endParaRPr>
            </a:p>
          </p:txBody>
        </p:sp>
        <p:sp>
          <p:nvSpPr>
            <p:cNvPr id="82" name="TextBox 81"/>
            <p:cNvSpPr txBox="1"/>
            <p:nvPr userDrawn="1"/>
          </p:nvSpPr>
          <p:spPr>
            <a:xfrm>
              <a:off x="7674015" y="1315455"/>
              <a:ext cx="714324" cy="553998"/>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R=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G= 51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B= 102</a:t>
              </a:r>
              <a:endParaRPr kumimoji="0" lang="en-US" sz="1000" b="0" i="0" u="none" strike="noStrike" kern="0" cap="none" spc="0" normalizeH="0" baseline="0" noProof="0" dirty="0">
                <a:ln>
                  <a:noFill/>
                </a:ln>
                <a:solidFill>
                  <a:sysClr val="window" lastClr="FFFFFF"/>
                </a:solidFill>
                <a:effectLst/>
                <a:uLnTx/>
                <a:uFillTx/>
                <a:latin typeface="Source Sans Pro"/>
              </a:endParaRPr>
            </a:p>
          </p:txBody>
        </p:sp>
      </p:grpSp>
      <p:grpSp>
        <p:nvGrpSpPr>
          <p:cNvPr id="83" name="Group 82"/>
          <p:cNvGrpSpPr/>
          <p:nvPr userDrawn="1"/>
        </p:nvGrpSpPr>
        <p:grpSpPr>
          <a:xfrm>
            <a:off x="2522034" y="-1181201"/>
            <a:ext cx="962352" cy="962352"/>
            <a:chOff x="7550001" y="1111278"/>
            <a:chExt cx="962352" cy="962352"/>
          </a:xfrm>
          <a:solidFill>
            <a:srgbClr val="42B6E6"/>
          </a:solidFill>
        </p:grpSpPr>
        <p:sp>
          <p:nvSpPr>
            <p:cNvPr id="84" name="Rectangle 83"/>
            <p:cNvSpPr/>
            <p:nvPr userDrawn="1"/>
          </p:nvSpPr>
          <p:spPr>
            <a:xfrm>
              <a:off x="7550001" y="1111278"/>
              <a:ext cx="962352" cy="962352"/>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tag Medium"/>
                <a:ea typeface="+mn-ea"/>
                <a:cs typeface="+mn-cs"/>
              </a:endParaRPr>
            </a:p>
          </p:txBody>
        </p:sp>
        <p:sp>
          <p:nvSpPr>
            <p:cNvPr id="85" name="TextBox 84"/>
            <p:cNvSpPr txBox="1"/>
            <p:nvPr userDrawn="1"/>
          </p:nvSpPr>
          <p:spPr>
            <a:xfrm>
              <a:off x="7674015" y="1315455"/>
              <a:ext cx="714324" cy="553998"/>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R= 66</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G= 182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ource Sans Pro"/>
                </a:rPr>
                <a:t>B= 230</a:t>
              </a:r>
              <a:endParaRPr kumimoji="0" lang="en-US" sz="1000" b="0" i="0" u="none" strike="noStrike" kern="0" cap="none" spc="0" normalizeH="0" baseline="0" noProof="0" dirty="0">
                <a:ln>
                  <a:noFill/>
                </a:ln>
                <a:solidFill>
                  <a:sysClr val="window" lastClr="FFFFFF"/>
                </a:solidFill>
                <a:effectLst/>
                <a:uLnTx/>
                <a:uFillTx/>
                <a:latin typeface="Source Sans Pro"/>
              </a:endParaRPr>
            </a:p>
          </p:txBody>
        </p:sp>
      </p:grpSp>
      <p:sp>
        <p:nvSpPr>
          <p:cNvPr id="86" name="TextBox 85"/>
          <p:cNvSpPr txBox="1"/>
          <p:nvPr userDrawn="1"/>
        </p:nvSpPr>
        <p:spPr>
          <a:xfrm>
            <a:off x="396254" y="-1628076"/>
            <a:ext cx="5029200" cy="369332"/>
          </a:xfrm>
          <a:prstGeom prst="rect">
            <a:avLst/>
          </a:prstGeom>
          <a:noFill/>
        </p:spPr>
        <p:txBody>
          <a:bodyPr wrap="square" rtlCol="0">
            <a:spAutoFit/>
          </a:bodyPr>
          <a:lstStyle/>
          <a:p>
            <a:r>
              <a:rPr lang="en-US" b="0" i="0" dirty="0" smtClean="0">
                <a:latin typeface="Source Sans Pro"/>
                <a:cs typeface="Source Sans Pro"/>
              </a:rPr>
              <a:t>Top line palette</a:t>
            </a:r>
            <a:endParaRPr lang="en-US" b="0" i="0" dirty="0">
              <a:latin typeface="Source Sans Pro"/>
              <a:cs typeface="Source Sans Pro"/>
            </a:endParaRPr>
          </a:p>
        </p:txBody>
      </p:sp>
      <p:sp>
        <p:nvSpPr>
          <p:cNvPr id="87" name="TextBox 86"/>
          <p:cNvSpPr txBox="1"/>
          <p:nvPr userDrawn="1"/>
        </p:nvSpPr>
        <p:spPr>
          <a:xfrm>
            <a:off x="9602302" y="-76031"/>
            <a:ext cx="5029200" cy="369332"/>
          </a:xfrm>
          <a:prstGeom prst="rect">
            <a:avLst/>
          </a:prstGeom>
          <a:noFill/>
        </p:spPr>
        <p:txBody>
          <a:bodyPr wrap="square" rtlCol="0">
            <a:spAutoFit/>
          </a:bodyPr>
          <a:lstStyle/>
          <a:p>
            <a:r>
              <a:rPr lang="en-US" b="0" i="0" dirty="0" smtClean="0">
                <a:latin typeface="Source Sans Pro"/>
                <a:cs typeface="Source Sans Pro"/>
              </a:rPr>
              <a:t>Education palette</a:t>
            </a:r>
            <a:endParaRPr lang="en-US" b="0" i="0" dirty="0">
              <a:latin typeface="Source Sans Pro"/>
              <a:cs typeface="Source Sans Pro"/>
            </a:endParaRPr>
          </a:p>
        </p:txBody>
      </p:sp>
      <p:sp>
        <p:nvSpPr>
          <p:cNvPr id="88" name="TextBox 87"/>
          <p:cNvSpPr txBox="1"/>
          <p:nvPr userDrawn="1"/>
        </p:nvSpPr>
        <p:spPr>
          <a:xfrm>
            <a:off x="9602301" y="1404522"/>
            <a:ext cx="962353" cy="276999"/>
          </a:xfrm>
          <a:prstGeom prst="rect">
            <a:avLst/>
          </a:prstGeom>
          <a:noFill/>
        </p:spPr>
        <p:txBody>
          <a:bodyPr wrap="square" rtlCol="0">
            <a:spAutoFit/>
          </a:bodyPr>
          <a:lstStyle/>
          <a:p>
            <a:r>
              <a:rPr lang="en-US" sz="1200" b="0" i="0" dirty="0" smtClean="0">
                <a:latin typeface="Source Sans Pro"/>
                <a:cs typeface="Source Sans Pro"/>
              </a:rPr>
              <a:t>Undergrad</a:t>
            </a:r>
            <a:endParaRPr lang="en-US" sz="1200" b="0" i="0" dirty="0">
              <a:latin typeface="Source Sans Pro"/>
              <a:cs typeface="Source Sans Pro"/>
            </a:endParaRPr>
          </a:p>
        </p:txBody>
      </p:sp>
      <p:sp>
        <p:nvSpPr>
          <p:cNvPr id="89" name="TextBox 88"/>
          <p:cNvSpPr txBox="1"/>
          <p:nvPr userDrawn="1"/>
        </p:nvSpPr>
        <p:spPr>
          <a:xfrm>
            <a:off x="10816265" y="1402065"/>
            <a:ext cx="962353" cy="276999"/>
          </a:xfrm>
          <a:prstGeom prst="rect">
            <a:avLst/>
          </a:prstGeom>
          <a:noFill/>
        </p:spPr>
        <p:txBody>
          <a:bodyPr wrap="square" rtlCol="0">
            <a:spAutoFit/>
          </a:bodyPr>
          <a:lstStyle/>
          <a:p>
            <a:r>
              <a:rPr lang="en-US" sz="1200" b="0" i="0" dirty="0" smtClean="0">
                <a:latin typeface="Source Sans Pro"/>
                <a:cs typeface="Source Sans Pro"/>
              </a:rPr>
              <a:t>Postgrad</a:t>
            </a:r>
            <a:endParaRPr lang="en-US" sz="1200" b="0" i="0" dirty="0">
              <a:latin typeface="Source Sans Pro"/>
              <a:cs typeface="Source Sans Pro"/>
            </a:endParaRPr>
          </a:p>
        </p:txBody>
      </p:sp>
      <p:sp>
        <p:nvSpPr>
          <p:cNvPr id="90" name="TextBox 89"/>
          <p:cNvSpPr txBox="1"/>
          <p:nvPr userDrawn="1"/>
        </p:nvSpPr>
        <p:spPr>
          <a:xfrm>
            <a:off x="9602301" y="2968203"/>
            <a:ext cx="962353" cy="276999"/>
          </a:xfrm>
          <a:prstGeom prst="rect">
            <a:avLst/>
          </a:prstGeom>
          <a:noFill/>
        </p:spPr>
        <p:txBody>
          <a:bodyPr wrap="square" rtlCol="0">
            <a:spAutoFit/>
          </a:bodyPr>
          <a:lstStyle/>
          <a:p>
            <a:r>
              <a:rPr lang="en-US" sz="1200" b="0" i="0" dirty="0" smtClean="0">
                <a:latin typeface="Source Sans Pro"/>
                <a:cs typeface="Source Sans Pro"/>
              </a:rPr>
              <a:t>ALSS</a:t>
            </a:r>
            <a:endParaRPr lang="en-US" sz="1200" b="0" i="0" dirty="0">
              <a:latin typeface="Source Sans Pro"/>
              <a:cs typeface="Source Sans Pro"/>
            </a:endParaRPr>
          </a:p>
        </p:txBody>
      </p:sp>
      <p:sp>
        <p:nvSpPr>
          <p:cNvPr id="91" name="TextBox 90"/>
          <p:cNvSpPr txBox="1"/>
          <p:nvPr userDrawn="1"/>
        </p:nvSpPr>
        <p:spPr>
          <a:xfrm>
            <a:off x="10816265" y="2965746"/>
            <a:ext cx="962353" cy="276999"/>
          </a:xfrm>
          <a:prstGeom prst="rect">
            <a:avLst/>
          </a:prstGeom>
          <a:noFill/>
        </p:spPr>
        <p:txBody>
          <a:bodyPr wrap="square" rtlCol="0">
            <a:spAutoFit/>
          </a:bodyPr>
          <a:lstStyle/>
          <a:p>
            <a:r>
              <a:rPr lang="en-US" sz="1200" b="0" i="0" dirty="0" smtClean="0">
                <a:latin typeface="Source Sans Pro"/>
                <a:cs typeface="Source Sans Pro"/>
              </a:rPr>
              <a:t>HSCE</a:t>
            </a:r>
            <a:endParaRPr lang="en-US" sz="1200" b="0" i="0" dirty="0">
              <a:latin typeface="Source Sans Pro"/>
              <a:cs typeface="Source Sans Pro"/>
            </a:endParaRPr>
          </a:p>
        </p:txBody>
      </p:sp>
      <p:sp>
        <p:nvSpPr>
          <p:cNvPr id="92" name="TextBox 91"/>
          <p:cNvSpPr txBox="1"/>
          <p:nvPr userDrawn="1"/>
        </p:nvSpPr>
        <p:spPr>
          <a:xfrm>
            <a:off x="9602301" y="4303683"/>
            <a:ext cx="962353" cy="276999"/>
          </a:xfrm>
          <a:prstGeom prst="rect">
            <a:avLst/>
          </a:prstGeom>
          <a:noFill/>
        </p:spPr>
        <p:txBody>
          <a:bodyPr wrap="square" rtlCol="0">
            <a:spAutoFit/>
          </a:bodyPr>
          <a:lstStyle/>
          <a:p>
            <a:r>
              <a:rPr lang="en-US" sz="1200" b="0" i="0" dirty="0" smtClean="0">
                <a:latin typeface="Source Sans Pro"/>
                <a:cs typeface="Source Sans Pro"/>
              </a:rPr>
              <a:t>MS</a:t>
            </a:r>
            <a:endParaRPr lang="en-US" sz="1200" b="0" i="0" dirty="0">
              <a:latin typeface="Source Sans Pro"/>
              <a:cs typeface="Source Sans Pro"/>
            </a:endParaRPr>
          </a:p>
        </p:txBody>
      </p:sp>
      <p:sp>
        <p:nvSpPr>
          <p:cNvPr id="93" name="TextBox 92"/>
          <p:cNvSpPr txBox="1"/>
          <p:nvPr userDrawn="1"/>
        </p:nvSpPr>
        <p:spPr>
          <a:xfrm>
            <a:off x="10816265" y="4301226"/>
            <a:ext cx="962353" cy="276999"/>
          </a:xfrm>
          <a:prstGeom prst="rect">
            <a:avLst/>
          </a:prstGeom>
          <a:noFill/>
        </p:spPr>
        <p:txBody>
          <a:bodyPr wrap="square" rtlCol="0">
            <a:spAutoFit/>
          </a:bodyPr>
          <a:lstStyle/>
          <a:p>
            <a:r>
              <a:rPr lang="en-US" sz="1200" b="0" i="0" dirty="0" smtClean="0">
                <a:latin typeface="Source Sans Pro"/>
                <a:cs typeface="Source Sans Pro"/>
              </a:rPr>
              <a:t>S&amp;T</a:t>
            </a:r>
            <a:endParaRPr lang="en-US" sz="1200" b="0" i="0" dirty="0">
              <a:latin typeface="Source Sans Pro"/>
              <a:cs typeface="Source Sans Pro"/>
            </a:endParaRPr>
          </a:p>
        </p:txBody>
      </p:sp>
      <p:sp>
        <p:nvSpPr>
          <p:cNvPr id="94" name="TextBox 93"/>
          <p:cNvSpPr txBox="1"/>
          <p:nvPr userDrawn="1"/>
        </p:nvSpPr>
        <p:spPr>
          <a:xfrm>
            <a:off x="10816265" y="5611826"/>
            <a:ext cx="962353" cy="276999"/>
          </a:xfrm>
          <a:prstGeom prst="rect">
            <a:avLst/>
          </a:prstGeom>
          <a:noFill/>
        </p:spPr>
        <p:txBody>
          <a:bodyPr wrap="square" rtlCol="0">
            <a:spAutoFit/>
          </a:bodyPr>
          <a:lstStyle/>
          <a:p>
            <a:r>
              <a:rPr lang="en-US" sz="1200" b="0" i="0" dirty="0" smtClean="0">
                <a:latin typeface="Source Sans Pro"/>
                <a:cs typeface="Source Sans Pro"/>
              </a:rPr>
              <a:t>LAIBS</a:t>
            </a:r>
            <a:endParaRPr lang="en-US" sz="1200" b="0" i="0" dirty="0">
              <a:latin typeface="Source Sans Pro"/>
              <a:cs typeface="Source Sans Pro"/>
            </a:endParaRPr>
          </a:p>
        </p:txBody>
      </p:sp>
      <p:pic>
        <p:nvPicPr>
          <p:cNvPr id="95" name="Picture 94" descr="Anglia_Ruskin_Logo_BLACK.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87600" y="1865428"/>
            <a:ext cx="2045208" cy="679704"/>
          </a:xfrm>
          <a:prstGeom prst="rect">
            <a:avLst/>
          </a:prstGeom>
        </p:spPr>
      </p:pic>
      <p:pic>
        <p:nvPicPr>
          <p:cNvPr id="97" name="Picture 96" descr="Anglia_Ruskin_Logo_RGB.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387600" y="114393"/>
            <a:ext cx="2045208" cy="679704"/>
          </a:xfrm>
          <a:prstGeom prst="rect">
            <a:avLst/>
          </a:prstGeom>
        </p:spPr>
      </p:pic>
      <p:pic>
        <p:nvPicPr>
          <p:cNvPr id="98" name="Picture 97" descr="Anglia_Ruskin_Logo_WHITE.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387600" y="1001817"/>
            <a:ext cx="2045208" cy="679704"/>
          </a:xfrm>
          <a:prstGeom prst="rect">
            <a:avLst/>
          </a:prstGeom>
        </p:spPr>
      </p:pic>
      <p:pic>
        <p:nvPicPr>
          <p:cNvPr id="7" name="Picture 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552761" y="-423373"/>
            <a:ext cx="4096497" cy="1478845"/>
          </a:xfrm>
          <a:prstGeom prst="rect">
            <a:avLst/>
          </a:prstGeom>
        </p:spPr>
      </p:pic>
    </p:spTree>
    <p:extLst>
      <p:ext uri="{BB962C8B-B14F-4D97-AF65-F5344CB8AC3E}">
        <p14:creationId xmlns:p14="http://schemas.microsoft.com/office/powerpoint/2010/main" val="317260897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xStyles>
    <p:titleStyle>
      <a:lvl1pPr algn="l" defTabSz="457200" rtl="0" eaLnBrk="1" latinLnBrk="0" hangingPunct="1">
        <a:spcBef>
          <a:spcPct val="0"/>
        </a:spcBef>
        <a:buNone/>
        <a:defRPr sz="4400" b="0" i="0" kern="1200">
          <a:solidFill>
            <a:schemeClr val="bg1"/>
          </a:solidFill>
          <a:latin typeface="Stag Medium"/>
          <a:ea typeface="+mj-ea"/>
          <a:cs typeface="Stag Medium"/>
        </a:defRPr>
      </a:lvl1pPr>
    </p:titleStyle>
    <p:bodyStyle>
      <a:lvl1pPr marL="342900" indent="-342900" algn="l" defTabSz="457200" rtl="0" eaLnBrk="1" latinLnBrk="0" hangingPunct="1">
        <a:spcBef>
          <a:spcPct val="20000"/>
        </a:spcBef>
        <a:buFont typeface="Arial"/>
        <a:buChar char="•"/>
        <a:defRPr sz="2400" kern="1200">
          <a:solidFill>
            <a:srgbClr val="FFFFFF"/>
          </a:solidFill>
          <a:latin typeface="Source Sans Pro"/>
          <a:ea typeface="+mn-ea"/>
          <a:cs typeface="Source Sans Pro"/>
        </a:defRPr>
      </a:lvl1pPr>
      <a:lvl2pPr marL="800100" indent="-342900" algn="l" defTabSz="457200" rtl="0" eaLnBrk="1" latinLnBrk="0" hangingPunct="1">
        <a:spcBef>
          <a:spcPct val="20000"/>
        </a:spcBef>
        <a:buFont typeface="Arial"/>
        <a:buChar char="•"/>
        <a:defRPr sz="2400" kern="1200">
          <a:solidFill>
            <a:srgbClr val="FFFFFF"/>
          </a:solidFill>
          <a:latin typeface="Source Sans Pro"/>
          <a:ea typeface="+mn-ea"/>
          <a:cs typeface="Source Sans Pro"/>
        </a:defRPr>
      </a:lvl2pPr>
      <a:lvl3pPr marL="1257300" indent="-342900" algn="l" defTabSz="457200" rtl="0" eaLnBrk="1" latinLnBrk="0" hangingPunct="1">
        <a:spcBef>
          <a:spcPct val="20000"/>
        </a:spcBef>
        <a:buFont typeface="Arial"/>
        <a:buChar char="•"/>
        <a:defRPr sz="2400" kern="1200">
          <a:solidFill>
            <a:srgbClr val="FFFFFF"/>
          </a:solidFill>
          <a:latin typeface="Source Sans Pro"/>
          <a:ea typeface="+mn-ea"/>
          <a:cs typeface="Source Sans Pro"/>
        </a:defRPr>
      </a:lvl3pPr>
      <a:lvl4pPr marL="1714500" indent="-342900" algn="l" defTabSz="457200" rtl="0" eaLnBrk="1" latinLnBrk="0" hangingPunct="1">
        <a:spcBef>
          <a:spcPct val="20000"/>
        </a:spcBef>
        <a:buFont typeface="Arial"/>
        <a:buChar char="•"/>
        <a:defRPr sz="2400" kern="1200">
          <a:solidFill>
            <a:srgbClr val="FFFFFF"/>
          </a:solidFill>
          <a:latin typeface="Source Sans Pro"/>
          <a:ea typeface="+mn-ea"/>
          <a:cs typeface="Source Sans Pro"/>
        </a:defRPr>
      </a:lvl4pPr>
      <a:lvl5pPr marL="2171700" indent="-342900" algn="l" defTabSz="457200" rtl="0" eaLnBrk="1" latinLnBrk="0" hangingPunct="1">
        <a:spcBef>
          <a:spcPct val="20000"/>
        </a:spcBef>
        <a:buFont typeface="Arial"/>
        <a:buChar char="•"/>
        <a:defRPr sz="2400" kern="1200">
          <a:solidFill>
            <a:srgbClr val="FFFFFF"/>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Cyber enabled </a:t>
            </a:r>
            <a:r>
              <a:rPr lang="en-GB" b="1" dirty="0" smtClean="0"/>
              <a:t>crime</a:t>
            </a:r>
            <a:r>
              <a:rPr lang="en-GB" dirty="0"/>
              <a:t/>
            </a:r>
            <a:br>
              <a:rPr lang="en-GB" dirty="0"/>
            </a:br>
            <a:endParaRPr lang="en-GB" dirty="0"/>
          </a:p>
        </p:txBody>
      </p:sp>
      <p:sp>
        <p:nvSpPr>
          <p:cNvPr id="3" name="Content Placeholder 2"/>
          <p:cNvSpPr>
            <a:spLocks noGrp="1"/>
          </p:cNvSpPr>
          <p:nvPr>
            <p:ph idx="1"/>
          </p:nvPr>
        </p:nvSpPr>
        <p:spPr/>
        <p:txBody>
          <a:bodyPr/>
          <a:lstStyle/>
          <a:p>
            <a:pPr marL="0" indent="0">
              <a:buNone/>
            </a:pPr>
            <a:r>
              <a:rPr lang="en-GB" sz="2800" b="1" dirty="0"/>
              <a:t>T</a:t>
            </a:r>
            <a:r>
              <a:rPr lang="en-GB" sz="2800" b="1" dirty="0" smtClean="0"/>
              <a:t>he challenge for national and local police</a:t>
            </a:r>
            <a:r>
              <a:rPr lang="en-GB" b="1" dirty="0" smtClean="0"/>
              <a:t>.</a:t>
            </a:r>
            <a:endParaRPr lang="en-GB" dirty="0" smtClean="0"/>
          </a:p>
          <a:p>
            <a:pPr marL="0" indent="0">
              <a:buNone/>
            </a:pPr>
            <a:endParaRPr lang="en-GB" dirty="0" smtClean="0"/>
          </a:p>
          <a:p>
            <a:pPr marL="0" indent="0">
              <a:buNone/>
            </a:pPr>
            <a:endParaRPr lang="en-GB" dirty="0"/>
          </a:p>
          <a:p>
            <a:pPr marL="0" indent="0">
              <a:buNone/>
            </a:pPr>
            <a:endParaRPr lang="en-GB" dirty="0"/>
          </a:p>
          <a:p>
            <a:pPr marL="0" indent="0" algn="r">
              <a:buNone/>
            </a:pPr>
            <a:r>
              <a:rPr lang="en-GB" dirty="0" smtClean="0"/>
              <a:t>Nick Alston CBE</a:t>
            </a:r>
          </a:p>
          <a:p>
            <a:pPr marL="0" indent="0" algn="r">
              <a:buNone/>
            </a:pPr>
            <a:r>
              <a:rPr lang="en-GB" dirty="0" smtClean="0"/>
              <a:t>Chair of PIER</a:t>
            </a:r>
          </a:p>
          <a:p>
            <a:pPr marL="0" indent="0" algn="r">
              <a:buNone/>
            </a:pPr>
            <a:r>
              <a:rPr lang="en-GB" dirty="0" smtClean="0"/>
              <a:t>25 January 2017</a:t>
            </a:r>
          </a:p>
        </p:txBody>
      </p:sp>
    </p:spTree>
    <p:extLst>
      <p:ext uri="{BB962C8B-B14F-4D97-AF65-F5344CB8AC3E}">
        <p14:creationId xmlns:p14="http://schemas.microsoft.com/office/powerpoint/2010/main" val="1274825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PIER’s  core activities</a:t>
            </a:r>
            <a:endParaRPr lang="en-US" dirty="0"/>
          </a:p>
        </p:txBody>
      </p:sp>
      <p:sp>
        <p:nvSpPr>
          <p:cNvPr id="5" name="Content Placeholder 4"/>
          <p:cNvSpPr>
            <a:spLocks noGrp="1"/>
          </p:cNvSpPr>
          <p:nvPr>
            <p:ph idx="1"/>
          </p:nvPr>
        </p:nvSpPr>
        <p:spPr/>
        <p:txBody>
          <a:bodyPr>
            <a:noAutofit/>
          </a:bodyPr>
          <a:lstStyle/>
          <a:p>
            <a:r>
              <a:rPr lang="en-US" sz="2800" dirty="0" smtClean="0"/>
              <a:t>Facilitating </a:t>
            </a:r>
            <a:r>
              <a:rPr lang="en-US" sz="2800" dirty="0"/>
              <a:t>p</a:t>
            </a:r>
            <a:r>
              <a:rPr lang="en-US" sz="2800" dirty="0" smtClean="0"/>
              <a:t>olice-led research</a:t>
            </a:r>
            <a:endParaRPr lang="en-US" sz="2800" dirty="0"/>
          </a:p>
          <a:p>
            <a:endParaRPr lang="en-US" sz="2800" dirty="0" smtClean="0"/>
          </a:p>
          <a:p>
            <a:r>
              <a:rPr lang="en-US" sz="2800" dirty="0" smtClean="0"/>
              <a:t>Continuing professional development</a:t>
            </a:r>
          </a:p>
          <a:p>
            <a:endParaRPr lang="en-US" sz="2800" dirty="0" smtClean="0"/>
          </a:p>
          <a:p>
            <a:r>
              <a:rPr lang="en-US" sz="2800" dirty="0" smtClean="0"/>
              <a:t>Knowledge </a:t>
            </a:r>
            <a:r>
              <a:rPr lang="en-US" sz="2800" dirty="0"/>
              <a:t>exchange</a:t>
            </a:r>
          </a:p>
          <a:p>
            <a:pPr marL="0" indent="0">
              <a:buNone/>
            </a:pPr>
            <a:endParaRPr lang="en-US" sz="2800" dirty="0"/>
          </a:p>
          <a:p>
            <a:pPr marL="0" indent="0">
              <a:buNone/>
            </a:pPr>
            <a:endParaRPr lang="en-US" sz="2800" dirty="0" smtClean="0"/>
          </a:p>
          <a:p>
            <a:endParaRPr lang="en-US" sz="2800" dirty="0"/>
          </a:p>
          <a:p>
            <a:endParaRPr lang="en-US" sz="2800" dirty="0" smtClean="0"/>
          </a:p>
          <a:p>
            <a:endParaRPr lang="en-US" sz="2800" dirty="0"/>
          </a:p>
        </p:txBody>
      </p:sp>
    </p:spTree>
    <p:extLst>
      <p:ext uri="{BB962C8B-B14F-4D97-AF65-F5344CB8AC3E}">
        <p14:creationId xmlns:p14="http://schemas.microsoft.com/office/powerpoint/2010/main" val="643268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750412060"/>
              </p:ext>
            </p:extLst>
          </p:nvPr>
        </p:nvGraphicFramePr>
        <p:xfrm>
          <a:off x="1562480" y="176263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p:cNvSpPr txBox="1">
            <a:spLocks/>
          </p:cNvSpPr>
          <p:nvPr/>
        </p:nvSpPr>
        <p:spPr>
          <a:xfrm>
            <a:off x="10909306" y="5826632"/>
            <a:ext cx="1944081" cy="1154624"/>
          </a:xfrm>
          <a:prstGeom prst="roundRect">
            <a:avLst/>
          </a:prstGeom>
          <a:solidFill>
            <a:schemeClr val="tx2">
              <a:lumMod val="60000"/>
              <a:lumOff val="40000"/>
            </a:schemeClr>
          </a:solidFill>
        </p:spPr>
        <p:txBody>
          <a:bodyPr vert="horz" lIns="91440" tIns="45720" rIns="91440" bIns="45720" rtlCol="0" anchor="ctr">
            <a:noAutofit/>
          </a:bodyPr>
          <a:lstStyle>
            <a:lvl1pPr algn="l" defTabSz="457200" rtl="0" eaLnBrk="1" latinLnBrk="0" hangingPunct="1">
              <a:spcBef>
                <a:spcPct val="0"/>
              </a:spcBef>
              <a:buNone/>
              <a:defRPr sz="4400" b="0" i="0" kern="1200">
                <a:solidFill>
                  <a:schemeClr val="bg1"/>
                </a:solidFill>
                <a:latin typeface="Stag Medium"/>
                <a:ea typeface="+mj-ea"/>
                <a:cs typeface="Stag Medium"/>
              </a:defRPr>
            </a:lvl1pPr>
          </a:lstStyle>
          <a:p>
            <a:r>
              <a:rPr lang="en-US" sz="1800" dirty="0" smtClean="0"/>
              <a:t>Victims, witnesses and perpetrators</a:t>
            </a:r>
            <a:endParaRPr lang="en-US" sz="1800" dirty="0"/>
          </a:p>
        </p:txBody>
      </p:sp>
      <p:sp>
        <p:nvSpPr>
          <p:cNvPr id="12" name="Rounded Rectangle 4"/>
          <p:cNvSpPr/>
          <p:nvPr/>
        </p:nvSpPr>
        <p:spPr>
          <a:xfrm>
            <a:off x="3707197" y="2970597"/>
            <a:ext cx="1729606" cy="916806"/>
          </a:xfrm>
          <a:prstGeom prst="rect">
            <a:avLst/>
          </a:prstGeom>
          <a:scene3d>
            <a:camera prst="orthographicFront"/>
            <a:lightRig rig="chilly" dir="t"/>
          </a:scene3d>
          <a:sp3d z="127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endParaRPr lang="en-US" sz="2700" kern="1200" dirty="0"/>
          </a:p>
        </p:txBody>
      </p:sp>
      <p:sp>
        <p:nvSpPr>
          <p:cNvPr id="14" name="Rounded Rectangle 13"/>
          <p:cNvSpPr/>
          <p:nvPr/>
        </p:nvSpPr>
        <p:spPr>
          <a:xfrm>
            <a:off x="3493923" y="3136735"/>
            <a:ext cx="2096803" cy="1366308"/>
          </a:xfrm>
          <a:prstGeom prst="roundRect">
            <a:avLst/>
          </a:prstGeom>
          <a:solidFill>
            <a:srgbClr val="F1B434"/>
          </a:solidFill>
          <a:scene3d>
            <a:camera prst="orthographicFront"/>
            <a:lightRig rig="chilly" dir="t"/>
          </a:scene3d>
          <a:sp3d z="12700" extrusionH="1700" prstMaterial="translucentPowder">
            <a:bevelT w="25400" h="6350" prst="softRound"/>
            <a:bevelB w="0" h="0" prst="convex"/>
          </a:sp3d>
        </p:spPr>
        <p:style>
          <a:lnRef idx="0">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pPr algn="ctr"/>
            <a:endParaRPr lang="en-US" dirty="0" smtClean="0"/>
          </a:p>
          <a:p>
            <a:pPr algn="ctr"/>
            <a:r>
              <a:rPr lang="en-US" sz="3600" dirty="0" smtClean="0"/>
              <a:t>PIER</a:t>
            </a:r>
          </a:p>
          <a:p>
            <a:pPr algn="ctr"/>
            <a:endParaRPr lang="en-US" sz="3600" dirty="0" smtClean="0"/>
          </a:p>
          <a:p>
            <a:pPr algn="ctr"/>
            <a:endParaRPr lang="en-US" sz="3600" dirty="0"/>
          </a:p>
        </p:txBody>
      </p:sp>
      <p:sp>
        <p:nvSpPr>
          <p:cNvPr id="17" name="Rounded Rectangle 16"/>
          <p:cNvSpPr/>
          <p:nvPr/>
        </p:nvSpPr>
        <p:spPr>
          <a:xfrm>
            <a:off x="4002003" y="3521611"/>
            <a:ext cx="1096703" cy="59655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1913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UK response to Cyber crime</a:t>
            </a:r>
            <a:endParaRPr lang="en-GB" dirty="0"/>
          </a:p>
        </p:txBody>
      </p:sp>
      <p:sp>
        <p:nvSpPr>
          <p:cNvPr id="3" name="Content Placeholder 2"/>
          <p:cNvSpPr>
            <a:spLocks noGrp="1"/>
          </p:cNvSpPr>
          <p:nvPr>
            <p:ph idx="1"/>
          </p:nvPr>
        </p:nvSpPr>
        <p:spPr/>
        <p:txBody>
          <a:bodyPr/>
          <a:lstStyle/>
          <a:p>
            <a:r>
              <a:rPr lang="en-GB" dirty="0" smtClean="0"/>
              <a:t>National Cyber Security Centre </a:t>
            </a:r>
          </a:p>
          <a:p>
            <a:r>
              <a:rPr lang="en-GB" dirty="0" smtClean="0"/>
              <a:t>National Crime Agency (National Cyber Crime Unit)</a:t>
            </a:r>
          </a:p>
          <a:p>
            <a:r>
              <a:rPr lang="en-GB" dirty="0" smtClean="0"/>
              <a:t>Action Fraud  - National Cyber Crime reporting centre</a:t>
            </a:r>
          </a:p>
          <a:p>
            <a:r>
              <a:rPr lang="en-GB" dirty="0" smtClean="0"/>
              <a:t>Metropolitan Police Cyber Crime Unit</a:t>
            </a:r>
          </a:p>
          <a:p>
            <a:r>
              <a:rPr lang="en-GB" dirty="0" smtClean="0"/>
              <a:t>Local police forces</a:t>
            </a:r>
          </a:p>
          <a:p>
            <a:endParaRPr lang="en-GB" dirty="0" smtClean="0"/>
          </a:p>
          <a:p>
            <a:endParaRPr lang="en-GB" dirty="0"/>
          </a:p>
        </p:txBody>
      </p:sp>
    </p:spTree>
    <p:extLst>
      <p:ext uri="{BB962C8B-B14F-4D97-AF65-F5344CB8AC3E}">
        <p14:creationId xmlns:p14="http://schemas.microsoft.com/office/powerpoint/2010/main" val="3402781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8624"/>
            <a:ext cx="8229600" cy="1143000"/>
          </a:xfrm>
        </p:spPr>
        <p:txBody>
          <a:bodyPr/>
          <a:lstStyle/>
          <a:p>
            <a:r>
              <a:rPr lang="en-US" altLang="en-US" sz="2800" b="1" dirty="0">
                <a:latin typeface="Calibri" pitchFamily="34" charset="0"/>
                <a:ea typeface="Times New Roman" pitchFamily="18" charset="0"/>
                <a:cs typeface="Times New Roman" pitchFamily="18" charset="0"/>
              </a:rPr>
              <a:t>CSEW fraud and computer misuse – numbers of incidents for year ending September 2016</a:t>
            </a:r>
            <a:endParaRPr lang="en-GB"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8282627"/>
              </p:ext>
            </p:extLst>
          </p:nvPr>
        </p:nvGraphicFramePr>
        <p:xfrm>
          <a:off x="457200" y="2321624"/>
          <a:ext cx="8229600" cy="3651538"/>
        </p:xfrm>
        <a:graphic>
          <a:graphicData uri="http://schemas.openxmlformats.org/drawingml/2006/table">
            <a:tbl>
              <a:tblPr firstRow="1" firstCol="1" bandRow="1">
                <a:tableStyleId>{5C22544A-7EE6-4342-B048-85BDC9FD1C3A}</a:tableStyleId>
              </a:tblPr>
              <a:tblGrid>
                <a:gridCol w="1447417"/>
                <a:gridCol w="6782183"/>
              </a:tblGrid>
              <a:tr h="268430">
                <a:tc>
                  <a:txBody>
                    <a:bodyPr/>
                    <a:lstStyle/>
                    <a:p>
                      <a:pPr>
                        <a:lnSpc>
                          <a:spcPct val="115000"/>
                        </a:lnSpc>
                        <a:spcAft>
                          <a:spcPts val="0"/>
                        </a:spcAft>
                      </a:pPr>
                      <a:r>
                        <a:rPr lang="en-GB" sz="1200" dirty="0">
                          <a:effectLst/>
                        </a:rPr>
                        <a:t>Offence group</a:t>
                      </a:r>
                      <a:endParaRPr lang="en-GB" sz="1100" dirty="0">
                        <a:effectLst/>
                        <a:latin typeface="Calibri"/>
                        <a:ea typeface="Calibri"/>
                        <a:cs typeface="Times New Roman"/>
                      </a:endParaRPr>
                    </a:p>
                  </a:txBody>
                  <a:tcPr marL="9525" marR="9525" marT="9525" marB="9525" anchor="ctr"/>
                </a:tc>
                <a:tc>
                  <a:txBody>
                    <a:bodyPr/>
                    <a:lstStyle/>
                    <a:p>
                      <a:pPr algn="r">
                        <a:lnSpc>
                          <a:spcPct val="115000"/>
                        </a:lnSpc>
                        <a:spcAft>
                          <a:spcPts val="0"/>
                        </a:spcAft>
                      </a:pPr>
                      <a:r>
                        <a:rPr lang="en-GB" sz="1200" dirty="0">
                          <a:effectLst/>
                        </a:rPr>
                        <a:t>Number of incidents (thousands)</a:t>
                      </a:r>
                      <a:endParaRPr lang="en-GB" sz="1100" dirty="0">
                        <a:effectLst/>
                        <a:latin typeface="Calibri"/>
                        <a:ea typeface="Calibri"/>
                        <a:cs typeface="Times New Roman"/>
                      </a:endParaRPr>
                    </a:p>
                  </a:txBody>
                  <a:tcPr marL="9525" marR="9525" marT="9525" marB="9525" anchor="ctr"/>
                </a:tc>
              </a:tr>
              <a:tr h="289953">
                <a:tc>
                  <a:txBody>
                    <a:bodyPr/>
                    <a:lstStyle/>
                    <a:p>
                      <a:pPr>
                        <a:lnSpc>
                          <a:spcPct val="115000"/>
                        </a:lnSpc>
                        <a:spcAft>
                          <a:spcPts val="0"/>
                        </a:spcAft>
                      </a:pPr>
                      <a:r>
                        <a:rPr lang="en-GB" sz="1200" b="1" dirty="0">
                          <a:effectLst/>
                        </a:rPr>
                        <a:t>Fraud</a:t>
                      </a:r>
                      <a:endParaRPr lang="en-GB" sz="1100" b="1" dirty="0">
                        <a:effectLst/>
                        <a:latin typeface="Calibri"/>
                        <a:ea typeface="Calibri"/>
                        <a:cs typeface="Times New Roman"/>
                      </a:endParaRPr>
                    </a:p>
                  </a:txBody>
                  <a:tcPr marL="9525" marR="9525" marT="9525" marB="9525" anchor="ctr"/>
                </a:tc>
                <a:tc>
                  <a:txBody>
                    <a:bodyPr/>
                    <a:lstStyle/>
                    <a:p>
                      <a:pPr algn="r">
                        <a:lnSpc>
                          <a:spcPct val="115000"/>
                        </a:lnSpc>
                        <a:spcAft>
                          <a:spcPts val="0"/>
                        </a:spcAft>
                      </a:pPr>
                      <a:r>
                        <a:rPr lang="en-GB" sz="1200" b="1" dirty="0">
                          <a:effectLst/>
                        </a:rPr>
                        <a:t>3,617</a:t>
                      </a:r>
                      <a:endParaRPr lang="en-GB" sz="1100" b="1" dirty="0">
                        <a:effectLst/>
                        <a:latin typeface="Calibri"/>
                        <a:ea typeface="Calibri"/>
                        <a:cs typeface="Times New Roman"/>
                      </a:endParaRPr>
                    </a:p>
                  </a:txBody>
                  <a:tcPr marL="9525" marR="9525" marT="9525" marB="9525" anchor="ctr"/>
                </a:tc>
              </a:tr>
              <a:tr h="555824">
                <a:tc>
                  <a:txBody>
                    <a:bodyPr/>
                    <a:lstStyle/>
                    <a:p>
                      <a:pPr>
                        <a:lnSpc>
                          <a:spcPct val="115000"/>
                        </a:lnSpc>
                        <a:spcAft>
                          <a:spcPts val="0"/>
                        </a:spcAft>
                      </a:pPr>
                      <a:r>
                        <a:rPr lang="en-GB" sz="1200" b="0" dirty="0">
                          <a:effectLst/>
                        </a:rPr>
                        <a:t>Bank and credit account fraud</a:t>
                      </a:r>
                      <a:endParaRPr lang="en-GB" sz="1100" b="0" dirty="0">
                        <a:effectLst/>
                        <a:latin typeface="Calibri"/>
                        <a:ea typeface="Calibri"/>
                        <a:cs typeface="Times New Roman"/>
                      </a:endParaRPr>
                    </a:p>
                  </a:txBody>
                  <a:tcPr marL="9525" marR="9525" marT="9525" marB="9525" anchor="ctr"/>
                </a:tc>
                <a:tc>
                  <a:txBody>
                    <a:bodyPr/>
                    <a:lstStyle/>
                    <a:p>
                      <a:pPr algn="r">
                        <a:lnSpc>
                          <a:spcPct val="115000"/>
                        </a:lnSpc>
                        <a:spcAft>
                          <a:spcPts val="0"/>
                        </a:spcAft>
                      </a:pPr>
                      <a:r>
                        <a:rPr lang="en-GB" sz="1200" b="0" dirty="0">
                          <a:effectLst/>
                        </a:rPr>
                        <a:t>2,452</a:t>
                      </a:r>
                      <a:endParaRPr lang="en-GB" sz="1100" b="0" dirty="0">
                        <a:effectLst/>
                        <a:latin typeface="Calibri"/>
                        <a:ea typeface="Calibri"/>
                        <a:cs typeface="Times New Roman"/>
                      </a:endParaRPr>
                    </a:p>
                  </a:txBody>
                  <a:tcPr marL="9525" marR="9525" marT="9525" marB="9525" anchor="ctr"/>
                </a:tc>
              </a:tr>
              <a:tr h="289953">
                <a:tc>
                  <a:txBody>
                    <a:bodyPr/>
                    <a:lstStyle/>
                    <a:p>
                      <a:pPr>
                        <a:lnSpc>
                          <a:spcPct val="115000"/>
                        </a:lnSpc>
                        <a:spcAft>
                          <a:spcPts val="0"/>
                        </a:spcAft>
                      </a:pPr>
                      <a:r>
                        <a:rPr lang="en-GB" sz="1200" b="0" dirty="0">
                          <a:effectLst/>
                        </a:rPr>
                        <a:t>Non-investment fraud</a:t>
                      </a:r>
                      <a:endParaRPr lang="en-GB" sz="1100" b="0" dirty="0">
                        <a:effectLst/>
                        <a:latin typeface="Calibri"/>
                        <a:ea typeface="Calibri"/>
                        <a:cs typeface="Times New Roman"/>
                      </a:endParaRPr>
                    </a:p>
                  </a:txBody>
                  <a:tcPr marL="9525" marR="9525" marT="9525" marB="9525" anchor="ctr"/>
                </a:tc>
                <a:tc>
                  <a:txBody>
                    <a:bodyPr/>
                    <a:lstStyle/>
                    <a:p>
                      <a:pPr algn="r">
                        <a:lnSpc>
                          <a:spcPct val="115000"/>
                        </a:lnSpc>
                        <a:spcAft>
                          <a:spcPts val="0"/>
                        </a:spcAft>
                      </a:pPr>
                      <a:r>
                        <a:rPr lang="en-GB" sz="1200" b="0" dirty="0" smtClean="0">
                          <a:effectLst/>
                        </a:rPr>
                        <a:t>39</a:t>
                      </a:r>
                      <a:endParaRPr lang="en-GB" sz="1100" b="0" dirty="0">
                        <a:effectLst/>
                        <a:latin typeface="Calibri"/>
                        <a:ea typeface="Calibri"/>
                        <a:cs typeface="Times New Roman"/>
                      </a:endParaRPr>
                    </a:p>
                  </a:txBody>
                  <a:tcPr marL="9525" marR="9525" marT="9525" marB="9525" anchor="ctr"/>
                </a:tc>
              </a:tr>
              <a:tr h="289953">
                <a:tc>
                  <a:txBody>
                    <a:bodyPr/>
                    <a:lstStyle/>
                    <a:p>
                      <a:pPr>
                        <a:lnSpc>
                          <a:spcPct val="115000"/>
                        </a:lnSpc>
                        <a:spcAft>
                          <a:spcPts val="0"/>
                        </a:spcAft>
                      </a:pPr>
                      <a:r>
                        <a:rPr lang="en-GB" sz="1200" b="0" dirty="0">
                          <a:effectLst/>
                        </a:rPr>
                        <a:t>Advance fee fraud</a:t>
                      </a:r>
                      <a:endParaRPr lang="en-GB" sz="1100" b="0" dirty="0">
                        <a:effectLst/>
                        <a:latin typeface="Calibri"/>
                        <a:ea typeface="Calibri"/>
                        <a:cs typeface="Times New Roman"/>
                      </a:endParaRPr>
                    </a:p>
                  </a:txBody>
                  <a:tcPr marL="9525" marR="9525" marT="9525" marB="9525" anchor="ctr"/>
                </a:tc>
                <a:tc>
                  <a:txBody>
                    <a:bodyPr/>
                    <a:lstStyle/>
                    <a:p>
                      <a:pPr algn="r">
                        <a:lnSpc>
                          <a:spcPct val="115000"/>
                        </a:lnSpc>
                        <a:spcAft>
                          <a:spcPts val="0"/>
                        </a:spcAft>
                      </a:pPr>
                      <a:r>
                        <a:rPr lang="en-GB" sz="1200" b="0" dirty="0">
                          <a:effectLst/>
                        </a:rPr>
                        <a:t>118</a:t>
                      </a:r>
                      <a:endParaRPr lang="en-GB" sz="1100" b="0" dirty="0">
                        <a:effectLst/>
                        <a:latin typeface="Calibri"/>
                        <a:ea typeface="Calibri"/>
                        <a:cs typeface="Times New Roman"/>
                      </a:endParaRPr>
                    </a:p>
                  </a:txBody>
                  <a:tcPr marL="9525" marR="9525" marT="9525" marB="9525" anchor="ctr"/>
                </a:tc>
              </a:tr>
              <a:tr h="289953">
                <a:tc>
                  <a:txBody>
                    <a:bodyPr/>
                    <a:lstStyle/>
                    <a:p>
                      <a:pPr>
                        <a:lnSpc>
                          <a:spcPct val="115000"/>
                        </a:lnSpc>
                        <a:spcAft>
                          <a:spcPts val="0"/>
                        </a:spcAft>
                      </a:pPr>
                      <a:r>
                        <a:rPr lang="en-GB" sz="1200" b="0" dirty="0">
                          <a:effectLst/>
                        </a:rPr>
                        <a:t>Other fraud</a:t>
                      </a:r>
                      <a:endParaRPr lang="en-GB" sz="1100" b="0" dirty="0">
                        <a:effectLst/>
                        <a:latin typeface="Calibri"/>
                        <a:ea typeface="Calibri"/>
                        <a:cs typeface="Times New Roman"/>
                      </a:endParaRPr>
                    </a:p>
                  </a:txBody>
                  <a:tcPr marL="9525" marR="9525" marT="9525" marB="9525" anchor="ctr"/>
                </a:tc>
                <a:tc>
                  <a:txBody>
                    <a:bodyPr/>
                    <a:lstStyle/>
                    <a:p>
                      <a:pPr algn="r">
                        <a:lnSpc>
                          <a:spcPct val="115000"/>
                        </a:lnSpc>
                        <a:spcAft>
                          <a:spcPts val="0"/>
                        </a:spcAft>
                      </a:pPr>
                      <a:r>
                        <a:rPr lang="en-GB" sz="1200" b="0" dirty="0">
                          <a:effectLst/>
                        </a:rPr>
                        <a:t>108</a:t>
                      </a:r>
                      <a:endParaRPr lang="en-GB" sz="1100" b="0" dirty="0">
                        <a:effectLst/>
                        <a:latin typeface="Calibri"/>
                        <a:ea typeface="Calibri"/>
                        <a:cs typeface="Times New Roman"/>
                      </a:endParaRPr>
                    </a:p>
                  </a:txBody>
                  <a:tcPr marL="9525" marR="9525" marT="9525" marB="9525" anchor="ctr"/>
                </a:tc>
              </a:tr>
              <a:tr h="289953">
                <a:tc>
                  <a:txBody>
                    <a:bodyPr/>
                    <a:lstStyle/>
                    <a:p>
                      <a:pPr>
                        <a:lnSpc>
                          <a:spcPct val="115000"/>
                        </a:lnSpc>
                        <a:spcAft>
                          <a:spcPts val="0"/>
                        </a:spcAft>
                      </a:pPr>
                      <a:r>
                        <a:rPr lang="en-GB" sz="1200">
                          <a:effectLst/>
                        </a:rPr>
                        <a:t>Computer misuse</a:t>
                      </a:r>
                      <a:endParaRPr lang="en-GB" sz="1100">
                        <a:effectLst/>
                        <a:latin typeface="Calibri"/>
                        <a:ea typeface="Calibri"/>
                        <a:cs typeface="Times New Roman"/>
                      </a:endParaRPr>
                    </a:p>
                  </a:txBody>
                  <a:tcPr marL="9525" marR="9525" marT="9525" marB="9525" anchor="ctr"/>
                </a:tc>
                <a:tc>
                  <a:txBody>
                    <a:bodyPr/>
                    <a:lstStyle/>
                    <a:p>
                      <a:pPr algn="r">
                        <a:lnSpc>
                          <a:spcPct val="115000"/>
                        </a:lnSpc>
                        <a:spcAft>
                          <a:spcPts val="0"/>
                        </a:spcAft>
                      </a:pPr>
                      <a:r>
                        <a:rPr lang="en-GB" sz="1200" b="1" dirty="0">
                          <a:effectLst/>
                        </a:rPr>
                        <a:t>1,966</a:t>
                      </a:r>
                      <a:endParaRPr lang="en-GB" sz="1100" b="1" dirty="0">
                        <a:effectLst/>
                        <a:latin typeface="Calibri"/>
                        <a:ea typeface="Calibri"/>
                        <a:cs typeface="Times New Roman"/>
                      </a:endParaRPr>
                    </a:p>
                  </a:txBody>
                  <a:tcPr marL="9525" marR="9525" marT="9525" marB="9525" anchor="ctr"/>
                </a:tc>
              </a:tr>
              <a:tr h="289953">
                <a:tc>
                  <a:txBody>
                    <a:bodyPr/>
                    <a:lstStyle/>
                    <a:p>
                      <a:pPr>
                        <a:lnSpc>
                          <a:spcPct val="115000"/>
                        </a:lnSpc>
                        <a:spcAft>
                          <a:spcPts val="0"/>
                        </a:spcAft>
                      </a:pPr>
                      <a:r>
                        <a:rPr lang="en-GB" sz="1200" b="0" dirty="0">
                          <a:effectLst/>
                        </a:rPr>
                        <a:t>Computer virus</a:t>
                      </a:r>
                      <a:endParaRPr lang="en-GB" sz="1100" b="0" dirty="0">
                        <a:effectLst/>
                        <a:latin typeface="Calibri"/>
                        <a:ea typeface="Calibri"/>
                        <a:cs typeface="Times New Roman"/>
                      </a:endParaRPr>
                    </a:p>
                  </a:txBody>
                  <a:tcPr marL="9525" marR="9525" marT="9525" marB="9525" anchor="ctr"/>
                </a:tc>
                <a:tc>
                  <a:txBody>
                    <a:bodyPr/>
                    <a:lstStyle/>
                    <a:p>
                      <a:pPr algn="r">
                        <a:lnSpc>
                          <a:spcPct val="115000"/>
                        </a:lnSpc>
                        <a:spcAft>
                          <a:spcPts val="0"/>
                        </a:spcAft>
                      </a:pPr>
                      <a:r>
                        <a:rPr lang="en-GB" sz="1200" b="0" dirty="0">
                          <a:effectLst/>
                        </a:rPr>
                        <a:t>1,300</a:t>
                      </a:r>
                      <a:endParaRPr lang="en-GB" sz="1100" b="0" dirty="0">
                        <a:effectLst/>
                        <a:latin typeface="Calibri"/>
                        <a:ea typeface="Calibri"/>
                        <a:cs typeface="Times New Roman"/>
                      </a:endParaRPr>
                    </a:p>
                  </a:txBody>
                  <a:tcPr marL="9525" marR="9525" marT="9525" marB="9525" anchor="ctr"/>
                </a:tc>
              </a:tr>
              <a:tr h="1087566">
                <a:tc>
                  <a:txBody>
                    <a:bodyPr/>
                    <a:lstStyle/>
                    <a:p>
                      <a:pPr>
                        <a:lnSpc>
                          <a:spcPct val="115000"/>
                        </a:lnSpc>
                        <a:spcAft>
                          <a:spcPts val="0"/>
                        </a:spcAft>
                      </a:pPr>
                      <a:r>
                        <a:rPr lang="en-GB" sz="1200" b="0" dirty="0">
                          <a:effectLst/>
                        </a:rPr>
                        <a:t>Unauthorised access to personal information (including hacking)</a:t>
                      </a:r>
                      <a:endParaRPr lang="en-GB" sz="1100" b="0" dirty="0">
                        <a:effectLst/>
                        <a:latin typeface="Calibri"/>
                        <a:ea typeface="Calibri"/>
                        <a:cs typeface="Times New Roman"/>
                      </a:endParaRPr>
                    </a:p>
                  </a:txBody>
                  <a:tcPr marL="9525" marR="9525" marT="9525" marB="9525" anchor="ctr"/>
                </a:tc>
                <a:tc>
                  <a:txBody>
                    <a:bodyPr/>
                    <a:lstStyle/>
                    <a:p>
                      <a:pPr algn="r">
                        <a:lnSpc>
                          <a:spcPct val="115000"/>
                        </a:lnSpc>
                        <a:spcAft>
                          <a:spcPts val="0"/>
                        </a:spcAft>
                      </a:pPr>
                      <a:r>
                        <a:rPr lang="en-GB" sz="1200" b="0" dirty="0">
                          <a:effectLst/>
                        </a:rPr>
                        <a:t>667</a:t>
                      </a:r>
                      <a:endParaRPr lang="en-GB" sz="1100" b="0" dirty="0">
                        <a:effectLst/>
                        <a:latin typeface="Calibri"/>
                        <a:ea typeface="Calibri"/>
                        <a:cs typeface="Times New Roman"/>
                      </a:endParaRPr>
                    </a:p>
                  </a:txBody>
                  <a:tcPr marL="9525" marR="9525" marT="9525" marB="9525" anchor="ctr"/>
                </a:tc>
              </a:tr>
            </a:tbl>
          </a:graphicData>
        </a:graphic>
      </p:graphicFrame>
      <p:sp>
        <p:nvSpPr>
          <p:cNvPr id="3" name="Footer Placeholder 2"/>
          <p:cNvSpPr>
            <a:spLocks noGrp="1"/>
          </p:cNvSpPr>
          <p:nvPr>
            <p:ph type="ftr" sz="quarter" idx="11"/>
          </p:nvPr>
        </p:nvSpPr>
        <p:spPr/>
        <p:txBody>
          <a:bodyPr/>
          <a:lstStyle/>
          <a:p>
            <a:r>
              <a:rPr lang="en-US" smtClean="0"/>
              <a:t>ONS Jan 17 data</a:t>
            </a:r>
            <a:endParaRPr lang="en-US"/>
          </a:p>
        </p:txBody>
      </p:sp>
    </p:spTree>
    <p:extLst>
      <p:ext uri="{BB962C8B-B14F-4D97-AF65-F5344CB8AC3E}">
        <p14:creationId xmlns:p14="http://schemas.microsoft.com/office/powerpoint/2010/main" val="1803500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Chief Constable Stephen Kavanagh   Jan ‘17</a:t>
            </a:r>
            <a:endParaRPr lang="en-GB" sz="3200" dirty="0"/>
          </a:p>
        </p:txBody>
      </p:sp>
      <p:sp>
        <p:nvSpPr>
          <p:cNvPr id="3" name="Content Placeholder 2"/>
          <p:cNvSpPr>
            <a:spLocks noGrp="1"/>
          </p:cNvSpPr>
          <p:nvPr>
            <p:ph idx="1"/>
          </p:nvPr>
        </p:nvSpPr>
        <p:spPr/>
        <p:txBody>
          <a:bodyPr/>
          <a:lstStyle/>
          <a:p>
            <a:pPr marL="0" indent="0">
              <a:buNone/>
            </a:pPr>
            <a:r>
              <a:rPr lang="en-GB" sz="2800" i="1" dirty="0"/>
              <a:t>The internet challenges our existing geographical structure of policing and concepts of social space, victimhood and crime types. A fraudster or hacker can target multiple victims in numerous locations from the comfort of their bedroom. Evidence can exist in multiple jurisdictions and formats but needs to be brought together into one digital case file for presentation at court.</a:t>
            </a:r>
            <a:endParaRPr lang="en-GB" sz="2800" dirty="0"/>
          </a:p>
          <a:p>
            <a:endParaRPr lang="en-GB" dirty="0"/>
          </a:p>
        </p:txBody>
      </p:sp>
    </p:spTree>
    <p:extLst>
      <p:ext uri="{BB962C8B-B14F-4D97-AF65-F5344CB8AC3E}">
        <p14:creationId xmlns:p14="http://schemas.microsoft.com/office/powerpoint/2010/main" val="210922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reality…</a:t>
            </a:r>
            <a:endParaRPr lang="en-GB" dirty="0"/>
          </a:p>
        </p:txBody>
      </p:sp>
      <p:sp>
        <p:nvSpPr>
          <p:cNvPr id="3" name="Content Placeholder 2"/>
          <p:cNvSpPr>
            <a:spLocks noGrp="1"/>
          </p:cNvSpPr>
          <p:nvPr>
            <p:ph idx="1"/>
          </p:nvPr>
        </p:nvSpPr>
        <p:spPr/>
        <p:txBody>
          <a:bodyPr>
            <a:normAutofit fontScale="92500"/>
          </a:bodyPr>
          <a:lstStyle/>
          <a:p>
            <a:r>
              <a:rPr lang="en-GB" dirty="0" smtClean="0"/>
              <a:t>The threat to data is growing but</a:t>
            </a:r>
          </a:p>
          <a:p>
            <a:r>
              <a:rPr lang="en-GB" dirty="0"/>
              <a:t>p</a:t>
            </a:r>
            <a:r>
              <a:rPr lang="en-GB" dirty="0" smtClean="0"/>
              <a:t>olicing action and prosecutions are likely to be the exception rather than the rule</a:t>
            </a:r>
          </a:p>
          <a:p>
            <a:r>
              <a:rPr lang="en-GB" dirty="0" smtClean="0"/>
              <a:t>Good protection will be essential – so thanks for taking an interest</a:t>
            </a:r>
          </a:p>
          <a:p>
            <a:r>
              <a:rPr lang="en-GB" dirty="0" smtClean="0"/>
              <a:t>The GDPR may help bring a focus but national laws will lag behind and responsible national authorities may well struggle</a:t>
            </a:r>
          </a:p>
          <a:p>
            <a:r>
              <a:rPr lang="en-GB" dirty="0" smtClean="0"/>
              <a:t>There could be </a:t>
            </a:r>
            <a:r>
              <a:rPr lang="en-GB" smtClean="0"/>
              <a:t>perverse impacts:  </a:t>
            </a:r>
            <a:r>
              <a:rPr lang="en-GB" dirty="0" smtClean="0"/>
              <a:t>‘dare to share’ is crucial in delivering better, ‘joined up’ public protection from the police and partner agencies – even though police data excluded from GDPR </a:t>
            </a:r>
          </a:p>
          <a:p>
            <a:endParaRPr lang="en-GB" dirty="0"/>
          </a:p>
        </p:txBody>
      </p:sp>
    </p:spTree>
    <p:extLst>
      <p:ext uri="{BB962C8B-B14F-4D97-AF65-F5344CB8AC3E}">
        <p14:creationId xmlns:p14="http://schemas.microsoft.com/office/powerpoint/2010/main" val="728943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details</a:t>
            </a:r>
            <a:endParaRPr lang="en-US" dirty="0"/>
          </a:p>
        </p:txBody>
      </p:sp>
      <p:sp>
        <p:nvSpPr>
          <p:cNvPr id="3" name="Content Placeholder 2"/>
          <p:cNvSpPr>
            <a:spLocks noGrp="1"/>
          </p:cNvSpPr>
          <p:nvPr>
            <p:ph idx="1"/>
          </p:nvPr>
        </p:nvSpPr>
        <p:spPr/>
        <p:txBody>
          <a:bodyPr/>
          <a:lstStyle/>
          <a:p>
            <a:pPr marL="0" indent="0">
              <a:buNone/>
            </a:pPr>
            <a:r>
              <a:rPr lang="en-US" dirty="0" smtClean="0"/>
              <a:t>Where you can find us: </a:t>
            </a:r>
            <a:endParaRPr lang="en-US" dirty="0" smtClean="0">
              <a:solidFill>
                <a:srgbClr val="D5ECFF"/>
              </a:solidFill>
              <a:latin typeface="Stag Medium" panose="02000603060000020004" pitchFamily="50" charset="0"/>
            </a:endParaRPr>
          </a:p>
          <a:p>
            <a:pPr marL="0" indent="0">
              <a:buNone/>
            </a:pPr>
            <a:r>
              <a:rPr lang="en-US" dirty="0" smtClean="0">
                <a:solidFill>
                  <a:srgbClr val="D5ECFF"/>
                </a:solidFill>
                <a:latin typeface="Stag Medium" panose="02000603060000020004" pitchFamily="50" charset="0"/>
              </a:rPr>
              <a:t>Chelmsford: Marconi 304</a:t>
            </a:r>
          </a:p>
          <a:p>
            <a:pPr marL="0" indent="0">
              <a:buNone/>
            </a:pPr>
            <a:r>
              <a:rPr lang="en-US" b="1" dirty="0" smtClean="0"/>
              <a:t>Cambridge: </a:t>
            </a:r>
            <a:r>
              <a:rPr lang="en-US" b="1" dirty="0" err="1" smtClean="0"/>
              <a:t>Helmore</a:t>
            </a:r>
            <a:r>
              <a:rPr lang="en-US" b="1" dirty="0" smtClean="0"/>
              <a:t> 257</a:t>
            </a:r>
          </a:p>
          <a:p>
            <a:pPr marL="0" indent="0">
              <a:buNone/>
            </a:pPr>
            <a:r>
              <a:rPr lang="en-US" dirty="0">
                <a:solidFill>
                  <a:schemeClr val="bg1"/>
                </a:solidFill>
              </a:rPr>
              <a:t>E</a:t>
            </a:r>
            <a:r>
              <a:rPr lang="en-US" dirty="0" smtClean="0">
                <a:solidFill>
                  <a:schemeClr val="bg1"/>
                </a:solidFill>
              </a:rPr>
              <a:t>mail: </a:t>
            </a:r>
            <a:br>
              <a:rPr lang="en-US" dirty="0" smtClean="0">
                <a:solidFill>
                  <a:schemeClr val="bg1"/>
                </a:solidFill>
              </a:rPr>
            </a:br>
            <a:r>
              <a:rPr lang="en-US" dirty="0" smtClean="0">
                <a:solidFill>
                  <a:schemeClr val="bg1"/>
                </a:solidFill>
                <a:latin typeface="Stag Medium" panose="02000603060000020004" pitchFamily="50" charset="0"/>
              </a:rPr>
              <a:t>samantha.lundrigan@anglia.ac.uk</a:t>
            </a:r>
          </a:p>
          <a:p>
            <a:pPr marL="0" indent="0">
              <a:buNone/>
            </a:pPr>
            <a:r>
              <a:rPr lang="en-US" dirty="0" smtClean="0">
                <a:solidFill>
                  <a:schemeClr val="bg1"/>
                </a:solidFill>
                <a:latin typeface="Stag Medium" panose="02000603060000020004" pitchFamily="50" charset="0"/>
              </a:rPr>
              <a:t>n</a:t>
            </a:r>
            <a:r>
              <a:rPr lang="en-US" dirty="0" smtClean="0">
                <a:solidFill>
                  <a:srgbClr val="D5ECFF"/>
                </a:solidFill>
                <a:latin typeface="Stag Medium" panose="02000603060000020004" pitchFamily="50" charset="0"/>
              </a:rPr>
              <a:t>icholas.alston@anglia.ac.uk</a:t>
            </a:r>
          </a:p>
          <a:p>
            <a:pPr marL="0" indent="0">
              <a:buNone/>
            </a:pPr>
            <a:r>
              <a:rPr lang="en-US" dirty="0" err="1">
                <a:solidFill>
                  <a:srgbClr val="D5ECFF"/>
                </a:solidFill>
                <a:latin typeface="Stag Medium" panose="02000603060000020004" pitchFamily="50" charset="0"/>
              </a:rPr>
              <a:t>j</a:t>
            </a:r>
            <a:r>
              <a:rPr lang="en-US" dirty="0" err="1" smtClean="0">
                <a:solidFill>
                  <a:srgbClr val="D5ECFF"/>
                </a:solidFill>
                <a:latin typeface="Stag Medium" panose="02000603060000020004" pitchFamily="50" charset="0"/>
              </a:rPr>
              <a:t>ason.slater</a:t>
            </a:r>
            <a:r>
              <a:rPr lang="en-US" dirty="0" smtClean="0">
                <a:solidFill>
                  <a:srgbClr val="D5ECFF"/>
                </a:solidFill>
                <a:latin typeface="Stag Medium" panose="02000603060000020004" pitchFamily="50" charset="0"/>
              </a:rPr>
              <a:t>@@</a:t>
            </a:r>
            <a:r>
              <a:rPr lang="en-US" dirty="0" err="1" smtClean="0">
                <a:solidFill>
                  <a:srgbClr val="D5ECFF"/>
                </a:solidFill>
                <a:latin typeface="Stag Medium" panose="02000603060000020004" pitchFamily="50" charset="0"/>
              </a:rPr>
              <a:t>anglia.ac.uk</a:t>
            </a:r>
            <a:endParaRPr lang="en-US" dirty="0">
              <a:solidFill>
                <a:srgbClr val="D5ECFF"/>
              </a:solidFill>
              <a:latin typeface="Stag Medium" panose="02000603060000020004" pitchFamily="50" charset="0"/>
            </a:endParaRPr>
          </a:p>
        </p:txBody>
      </p:sp>
    </p:spTree>
    <p:extLst>
      <p:ext uri="{BB962C8B-B14F-4D97-AF65-F5344CB8AC3E}">
        <p14:creationId xmlns:p14="http://schemas.microsoft.com/office/powerpoint/2010/main" val="2300553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5835</TotalTime>
  <Words>334</Words>
  <Application>Microsoft Office PowerPoint</Application>
  <PresentationFormat>On-screen Show (4:3)</PresentationFormat>
  <Paragraphs>70</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Source Sans Pro</vt:lpstr>
      <vt:lpstr>Stag Medium</vt:lpstr>
      <vt:lpstr>Times New Roman</vt:lpstr>
      <vt:lpstr>2_Office Theme</vt:lpstr>
      <vt:lpstr>Cyber enabled crime </vt:lpstr>
      <vt:lpstr>PIER’s  core activities</vt:lpstr>
      <vt:lpstr>PowerPoint Presentation</vt:lpstr>
      <vt:lpstr>UK response to Cyber crime</vt:lpstr>
      <vt:lpstr>CSEW fraud and computer misuse – numbers of incidents for year ending September 2016</vt:lpstr>
      <vt:lpstr>Chief Constable Stephen Kavanagh   Jan ‘17</vt:lpstr>
      <vt:lpstr>In reality…</vt:lpstr>
      <vt:lpstr>Contact details</vt:lpstr>
    </vt:vector>
  </TitlesOfParts>
  <Company>Anglia Ruskin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Vaughan</dc:creator>
  <cp:lastModifiedBy>Alston, Nick</cp:lastModifiedBy>
  <cp:revision>129</cp:revision>
  <dcterms:created xsi:type="dcterms:W3CDTF">2014-10-02T14:24:42Z</dcterms:created>
  <dcterms:modified xsi:type="dcterms:W3CDTF">2017-01-24T14:48:34Z</dcterms:modified>
</cp:coreProperties>
</file>