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7" r:id="rId1"/>
  </p:sldMasterIdLst>
  <p:notesMasterIdLst>
    <p:notesMasterId r:id="rId25"/>
  </p:notesMasterIdLst>
  <p:handoutMasterIdLst>
    <p:handoutMasterId r:id="rId26"/>
  </p:handoutMasterIdLst>
  <p:sldIdLst>
    <p:sldId id="481" r:id="rId2"/>
    <p:sldId id="482" r:id="rId3"/>
    <p:sldId id="483" r:id="rId4"/>
    <p:sldId id="488" r:id="rId5"/>
    <p:sldId id="489" r:id="rId6"/>
    <p:sldId id="497" r:id="rId7"/>
    <p:sldId id="490" r:id="rId8"/>
    <p:sldId id="493" r:id="rId9"/>
    <p:sldId id="504" r:id="rId10"/>
    <p:sldId id="494" r:id="rId11"/>
    <p:sldId id="495" r:id="rId12"/>
    <p:sldId id="496" r:id="rId13"/>
    <p:sldId id="510" r:id="rId14"/>
    <p:sldId id="498" r:id="rId15"/>
    <p:sldId id="505" r:id="rId16"/>
    <p:sldId id="502" r:id="rId17"/>
    <p:sldId id="506" r:id="rId18"/>
    <p:sldId id="508" r:id="rId19"/>
    <p:sldId id="507" r:id="rId20"/>
    <p:sldId id="503" r:id="rId21"/>
    <p:sldId id="509" r:id="rId22"/>
    <p:sldId id="499" r:id="rId23"/>
    <p:sldId id="424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marL="0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523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1078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630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2166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7716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3255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8791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4325" algn="l" defTabSz="9110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2" autoAdjust="0"/>
    <p:restoredTop sz="70520" autoAdjust="0"/>
  </p:normalViewPr>
  <p:slideViewPr>
    <p:cSldViewPr>
      <p:cViewPr>
        <p:scale>
          <a:sx n="40" d="100"/>
          <a:sy n="40" d="100"/>
        </p:scale>
        <p:origin x="-134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Architecture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Script Kiddies</c:v>
                </c:pt>
                <c:pt idx="1">
                  <c:v>Cyber Criminals</c:v>
                </c:pt>
                <c:pt idx="2">
                  <c:v>Funded hacking teams</c:v>
                </c:pt>
                <c:pt idx="3">
                  <c:v>State sponsored hacking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Passive Defence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Script Kiddies</c:v>
                </c:pt>
                <c:pt idx="1">
                  <c:v>Cyber Criminals</c:v>
                </c:pt>
                <c:pt idx="2">
                  <c:v>Funded hacking teams</c:v>
                </c:pt>
                <c:pt idx="3">
                  <c:v>State sponsored hacking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Threat Hunting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Script Kiddies</c:v>
                </c:pt>
                <c:pt idx="1">
                  <c:v>Cyber Criminals</c:v>
                </c:pt>
                <c:pt idx="2">
                  <c:v>Funded hacking teams</c:v>
                </c:pt>
                <c:pt idx="3">
                  <c:v>State sponsored hacking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Threat Intelligence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Script Kiddies</c:v>
                </c:pt>
                <c:pt idx="1">
                  <c:v>Cyber Criminals</c:v>
                </c:pt>
                <c:pt idx="2">
                  <c:v>Funded hacking teams</c:v>
                </c:pt>
                <c:pt idx="3">
                  <c:v>State sponsored hacking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2">
                  <c:v>0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710912"/>
        <c:axId val="108598016"/>
      </c:barChart>
      <c:catAx>
        <c:axId val="108710912"/>
        <c:scaling>
          <c:orientation val="minMax"/>
        </c:scaling>
        <c:delete val="0"/>
        <c:axPos val="l"/>
        <c:majorTickMark val="out"/>
        <c:minorTickMark val="none"/>
        <c:tickLblPos val="nextTo"/>
        <c:crossAx val="108598016"/>
        <c:crosses val="autoZero"/>
        <c:auto val="1"/>
        <c:lblAlgn val="ctr"/>
        <c:lblOffset val="100"/>
        <c:noMultiLvlLbl val="0"/>
      </c:catAx>
      <c:valAx>
        <c:axId val="10859801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8710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FD49CC9-663E-4C5F-91AE-7B731F305BCA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6DCC166-90B8-498F-BE2D-E95A78AF4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2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A22ED8-71C8-4C80-984A-B3B49AB1CD05}" type="datetimeFigureOut">
              <a:rPr lang="en-MY" smtClean="0"/>
              <a:pPr/>
              <a:t>15/1/2018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2B31450-479B-4FBF-94BE-98D582B38306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66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523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1078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630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2166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7716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3255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8791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4325" algn="l" defTabSz="911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</a:t>
            </a:fld>
            <a:endParaRPr lang="en-M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11</a:t>
            </a:fld>
            <a:endParaRPr lang="en-MY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12</a:t>
            </a:fld>
            <a:endParaRPr lang="en-MY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0647-578A-44C7-A59B-0D68306A73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14</a:t>
            </a:fld>
            <a:endParaRPr lang="en-MY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15</a:t>
            </a:fld>
            <a:endParaRPr lang="en-MY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16</a:t>
            </a:fld>
            <a:endParaRPr lang="en-MY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17</a:t>
            </a:fld>
            <a:endParaRPr lang="en-MY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18</a:t>
            </a:fld>
            <a:endParaRPr lang="en-MY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1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19</a:t>
            </a:fld>
            <a:endParaRPr lang="en-MY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20</a:t>
            </a:fld>
            <a:endParaRPr lang="en-M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>
                <a:solidFill>
                  <a:prstClr val="black"/>
                </a:solidFill>
              </a:rPr>
              <a:pPr/>
              <a:t>3</a:t>
            </a:fld>
            <a:endParaRPr lang="en-MY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4443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22</a:t>
            </a:fld>
            <a:endParaRPr lang="en-M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0647-578A-44C7-A59B-0D68306A7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0647-578A-44C7-A59B-0D68306A7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40647-578A-44C7-A59B-0D68306A7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7</a:t>
            </a:fld>
            <a:endParaRPr lang="en-M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8</a:t>
            </a:fld>
            <a:endParaRPr lang="en-M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9</a:t>
            </a:fld>
            <a:endParaRPr lang="en-M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31450-479B-4FBF-94BE-98D582B38306}" type="slidenum">
              <a:rPr lang="en-MY" smtClean="0"/>
              <a:pPr/>
              <a:t>10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25" y="26828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387" y="4152900"/>
            <a:ext cx="4129088" cy="14954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425022-F452-438D-AE0F-614C1C376E88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FA4BF67-6E95-40BD-AC0C-6EA00A77F71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2" descr="MASTER_Salford logo_REVERSED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0"/>
            <a:ext cx="17018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72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5275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>
              <a:buClr>
                <a:schemeClr val="tx1"/>
              </a:buClr>
              <a:defRPr sz="2800"/>
            </a:lvl2pPr>
            <a:lvl3pPr>
              <a:buClr>
                <a:schemeClr val="tx1"/>
              </a:buClr>
              <a:defRPr sz="2400"/>
            </a:lvl3pPr>
            <a:lvl4pPr>
              <a:buClr>
                <a:schemeClr val="tx1"/>
              </a:buClr>
              <a:defRPr sz="2000"/>
            </a:lvl4pPr>
            <a:lvl5pPr>
              <a:buClr>
                <a:schemeClr val="tx1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33475"/>
            <a:ext cx="3008313" cy="4992689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60C30"/>
              </a:buClr>
              <a:buFont typeface="Arial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7BF11C-D909-47EA-B066-2EBDE4EC895E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903CD7-AEFA-40C1-9A39-B6A11605F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6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0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90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90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AC491F-0372-4379-8CAD-253365AC0030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C236EA-34D1-417B-B835-CCE48A37F1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8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074" y="1819276"/>
            <a:ext cx="7956725" cy="4306888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tx1"/>
              </a:buClr>
              <a:buFont typeface="Arial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30074" y="342900"/>
            <a:ext cx="7956725" cy="1476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DC9B03-D9F1-44A6-B183-B34489B2276D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33F64A-5705-4687-8FC8-068EAE120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61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tx1"/>
              </a:buClr>
              <a:buFont typeface="Arial" pitchFamily="34" charset="0"/>
              <a:buChar char="•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287B47-3E3D-4268-8C2E-000883A5FFB7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80C276-D88C-40BC-B480-D024DC89FE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4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9" y="2905124"/>
            <a:ext cx="7956726" cy="322103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0999" y="1428749"/>
            <a:ext cx="8175801" cy="147637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AED5C4-3697-4827-8A1A-C50FD80CFFE6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108CF7E-99B0-4279-BC6A-B600402D6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87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F1B2FD6-C479-4F0A-8A0B-448E490EA9A4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387EF8D-BEC4-4720-94E5-2E0014CA5BF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2" descr="MASTER_Salford logo_REVERSED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0"/>
            <a:ext cx="17018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238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998" y="2905124"/>
            <a:ext cx="3984801" cy="3221038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905123"/>
            <a:ext cx="4038600" cy="322103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0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0999" y="1428749"/>
            <a:ext cx="8175801" cy="147637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6D59CC5-34FF-4F76-A98A-FCD587B3076E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FBC982-6EE8-4021-A2A9-921C102F9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5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998" y="2541588"/>
            <a:ext cx="3986389" cy="782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998" y="3343274"/>
            <a:ext cx="3986390" cy="2782887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541588"/>
            <a:ext cx="4041775" cy="782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324225"/>
            <a:ext cx="4041775" cy="2801938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10999" y="1428749"/>
            <a:ext cx="8175801" cy="147637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D248C4-26BE-4942-94E8-E83C4650DC97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DB3ADDE-3C42-49BA-A97C-6F00185B1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39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998" y="2905125"/>
            <a:ext cx="8175801" cy="1038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510996" y="4657725"/>
            <a:ext cx="8175803" cy="1468436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Font typeface="Arial" pitchFamily="34" charset="0"/>
              <a:buChar char="•"/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997" y="4210051"/>
            <a:ext cx="8175801" cy="4476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0999" y="1428749"/>
            <a:ext cx="8175801" cy="147637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244511F-CB66-4078-BEBB-40E02E6CADBC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E37E33-46AC-4D97-8D1E-E9E6390D3F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2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0999" y="1428749"/>
            <a:ext cx="8175801" cy="1476375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B971BF-7BAF-4BFB-A03F-59BA69185E47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2CEB22-EA1A-4EFF-93F6-857121AE5C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8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AADA87E-2D3E-457A-97E4-85D1892F0F3A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F10263-546D-4B3F-BCCB-D00B6578E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85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257174" y="0"/>
            <a:ext cx="88868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181474"/>
            <a:ext cx="2800350" cy="1838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9D13FC-3159-47D7-83B0-038AFE3C1091}" type="datetime1">
              <a:rPr lang="en-US" altLang="en-US"/>
              <a:pPr/>
              <a:t>1/15/2018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5D4F59-D26B-4BBB-BD79-93E3C9631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87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C60C30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3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C60C30"/>
          </a:solidFill>
          <a:latin typeface="Arial Bold"/>
          <a:ea typeface="ＭＳ Ｐゴシック" charset="-128"/>
          <a:cs typeface="Arial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  <a:cs typeface="Arial Bold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C60C30"/>
          </a:solidFill>
          <a:latin typeface="Arial Bold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3400" y="1583346"/>
            <a:ext cx="8217965" cy="3674454"/>
          </a:xfrm>
          <a:prstGeom prst="rect">
            <a:avLst/>
          </a:prstGeom>
          <a:noFill/>
        </p:spPr>
        <p:txBody>
          <a:bodyPr wrap="square" lIns="0" tIns="0" rIns="0" bIns="32118" rtlCol="0">
            <a:spAutoFit/>
          </a:bodyPr>
          <a:lstStyle/>
          <a:p>
            <a:pPr algn="ctr" defTabSz="642387">
              <a:lnSpc>
                <a:spcPts val="7101"/>
              </a:lnSpc>
            </a:pPr>
            <a:r>
              <a:rPr lang="en-GB" altLang="zh-CN" sz="6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Myths and </a:t>
            </a:r>
            <a:r>
              <a:rPr lang="en-GB" altLang="zh-CN" sz="6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Truths: Cyber </a:t>
            </a:r>
            <a:r>
              <a:rPr lang="en-GB" altLang="zh-CN" sz="6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Threat Hunting and </a:t>
            </a:r>
            <a:r>
              <a:rPr lang="en-GB" altLang="zh-CN" sz="6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Intelligence in </a:t>
            </a:r>
            <a:r>
              <a:rPr lang="en-GB" altLang="zh-CN" sz="6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altLang="zh-CN" sz="6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Environments</a:t>
            </a:r>
            <a:endParaRPr lang="en-US" altLang="zh-CN" sz="60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6096000"/>
            <a:ext cx="8686800" cy="449584"/>
          </a:xfrm>
          <a:prstGeom prst="rect">
            <a:avLst/>
          </a:prstGeom>
        </p:spPr>
        <p:txBody>
          <a:bodyPr wrap="square" lIns="64239" tIns="32118" rIns="64239" bIns="32118">
            <a:spAutoFit/>
          </a:bodyPr>
          <a:lstStyle/>
          <a:p>
            <a:pPr algn="ctr" defTabSz="642387">
              <a:lnSpc>
                <a:spcPts val="2953"/>
              </a:lnSpc>
            </a:pPr>
            <a:r>
              <a:rPr lang="en-US" altLang="zh-C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Ali </a:t>
            </a:r>
            <a:r>
              <a:rPr lang="en-US" altLang="zh-CN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Dehghantanha</a:t>
            </a:r>
            <a:r>
              <a:rPr lang="en-US" altLang="zh-CN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www.AliD.info;  ALID@ALID.info</a:t>
            </a:r>
            <a:endParaRPr lang="en-US" altLang="zh-CN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804672" cy="942813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&amp; Complex, Unique Password   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57511" y="933918"/>
            <a:ext cx="8832550" cy="5695482"/>
          </a:xfrm>
          <a:prstGeom prst="rect">
            <a:avLst/>
          </a:prstGeom>
          <a:noFill/>
        </p:spPr>
        <p:txBody>
          <a:bodyPr vert="horz" wrap="square" lIns="0" tIns="0" rIns="0" bIns="32080" rtlCol="0" anchor="ctr">
            <a:spAutoFit/>
          </a:bodyPr>
          <a:lstStyle/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is more risky:</a:t>
            </a:r>
          </a:p>
          <a:p>
            <a:pPr marL="1198473" lvl="1" indent="-742950" defTabSz="912713">
              <a:spcBef>
                <a:spcPct val="0"/>
              </a:spcBef>
              <a:buFont typeface="+mj-lt"/>
              <a:buAutoNum type="arabicPeriod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 ICS operator can not remember the password and since the password is changed, the vendor can not remotely connect too! So you can not timely recover a faulty controller and restore the operation.</a:t>
            </a:r>
          </a:p>
          <a:p>
            <a:pPr marL="1198473" lvl="1" indent="-742950" defTabSz="912713">
              <a:spcBef>
                <a:spcPct val="0"/>
              </a:spcBef>
              <a:buFont typeface="+mj-lt"/>
              <a:buAutoNum type="arabicPeriod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Russian hackers found vendor password and remotely  get access to your controller?</a:t>
            </a:r>
          </a:p>
        </p:txBody>
      </p:sp>
    </p:spTree>
    <p:extLst>
      <p:ext uri="{BB962C8B-B14F-4D97-AF65-F5344CB8AC3E}">
        <p14:creationId xmlns:p14="http://schemas.microsoft.com/office/powerpoint/2010/main" val="4172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804672" cy="847467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/ICS Patching Curse! 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990600" y="838200"/>
            <a:ext cx="7814072" cy="709502"/>
          </a:xfrm>
          <a:prstGeom prst="rect">
            <a:avLst/>
          </a:prstGeom>
          <a:noFill/>
        </p:spPr>
        <p:txBody>
          <a:bodyPr vert="horz" wrap="square" lIns="0" tIns="0" rIns="0" bIns="32080" rtlCol="0" anchor="ctr">
            <a:spAutoFit/>
          </a:bodyPr>
          <a:lstStyle/>
          <a:p>
            <a:pPr defTabSz="912713">
              <a:spcBef>
                <a:spcPct val="0"/>
              </a:spcBef>
              <a:defRPr/>
            </a:pP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we actually patching? </a:t>
            </a:r>
          </a:p>
        </p:txBody>
      </p:sp>
      <p:pic>
        <p:nvPicPr>
          <p:cNvPr id="1026" name="Picture 2" descr="C:\Users\sgs421\Desktop\a-child-like-approach-to-grid-cybersecurity-4-6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8" y="1879358"/>
            <a:ext cx="8977661" cy="497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6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804672" cy="847467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/ICS Patching Curse! 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39326" y="1359931"/>
            <a:ext cx="8631683" cy="4710597"/>
          </a:xfrm>
          <a:prstGeom prst="rect">
            <a:avLst/>
          </a:prstGeom>
          <a:noFill/>
        </p:spPr>
        <p:txBody>
          <a:bodyPr vert="horz" wrap="square" lIns="0" tIns="0" rIns="0" bIns="32080" rtlCol="0" anchor="ctr">
            <a:spAutoFit/>
          </a:bodyPr>
          <a:lstStyle/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90%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ICS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lang="en-GB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increase  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organisational risk (see: Dale Peterson research in S4)!</a:t>
            </a:r>
          </a:p>
          <a:p>
            <a:pPr marL="1027023" lvl="1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to HMI port and root privilege on PLC – so what?!</a:t>
            </a:r>
          </a:p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big question is can you jump to other places in the network (the remaining </a:t>
            </a:r>
            <a:r>
              <a:rPr lang="en-GB" sz="4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 </a:t>
            </a:r>
          </a:p>
        </p:txBody>
      </p:sp>
    </p:spTree>
    <p:extLst>
      <p:ext uri="{BB962C8B-B14F-4D97-AF65-F5344CB8AC3E}">
        <p14:creationId xmlns:p14="http://schemas.microsoft.com/office/powerpoint/2010/main" val="19531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975"/>
          </a:xfrm>
        </p:spPr>
        <p:txBody>
          <a:bodyPr/>
          <a:lstStyle/>
          <a:p>
            <a:pPr algn="ctr"/>
            <a:r>
              <a:rPr lang="en-GB" sz="4000" dirty="0" smtClean="0">
                <a:solidFill>
                  <a:srgbClr val="FFFF00"/>
                </a:solidFill>
              </a:rPr>
              <a:t>How Easy It Is to Attack </a:t>
            </a:r>
            <a:r>
              <a:rPr lang="en-GB" sz="4000" dirty="0" err="1" smtClean="0">
                <a:solidFill>
                  <a:srgbClr val="FFFF00"/>
                </a:solidFill>
              </a:rPr>
              <a:t>IoT</a:t>
            </a:r>
            <a:r>
              <a:rPr lang="en-GB" sz="4000" dirty="0" smtClean="0">
                <a:solidFill>
                  <a:srgbClr val="FFFF00"/>
                </a:solidFill>
              </a:rPr>
              <a:t>/ICS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sgs421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915400" cy="559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599" y="6357174"/>
            <a:ext cx="8763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Image source: </a:t>
            </a:r>
            <a:r>
              <a:rPr lang="en-GB" sz="1200" dirty="0"/>
              <a:t>Webinar: End-to-End Cyber Security Strategies: Protecting Critical ICS Assets</a:t>
            </a:r>
          </a:p>
        </p:txBody>
      </p:sp>
    </p:spTree>
    <p:extLst>
      <p:ext uri="{BB962C8B-B14F-4D97-AF65-F5344CB8AC3E}">
        <p14:creationId xmlns:p14="http://schemas.microsoft.com/office/powerpoint/2010/main" val="38930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\Desktop\Pyramid of Pain 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610600" cy="5181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152400"/>
            <a:ext cx="8915400" cy="586305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Pyramid of Pain! </a:t>
            </a:r>
          </a:p>
        </p:txBody>
      </p:sp>
      <p:sp>
        <p:nvSpPr>
          <p:cNvPr id="9" name="TextBox 8"/>
          <p:cNvSpPr txBox="1"/>
          <p:nvPr/>
        </p:nvSpPr>
        <p:spPr>
          <a:xfrm rot="18053194">
            <a:off x="469463" y="2918777"/>
            <a:ext cx="22744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Pyramid of Pain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sz="1200" dirty="0" smtClean="0">
                <a:solidFill>
                  <a:schemeClr val="bg1"/>
                </a:solidFill>
              </a:rPr>
              <a:t>David </a:t>
            </a:r>
            <a:r>
              <a:rPr lang="en-US" sz="1200" dirty="0" err="1" smtClean="0">
                <a:solidFill>
                  <a:schemeClr val="bg1"/>
                </a:solidFill>
              </a:rPr>
              <a:t>Bianco</a:t>
            </a:r>
            <a:r>
              <a:rPr lang="en-US" sz="1200" dirty="0" smtClean="0">
                <a:solidFill>
                  <a:schemeClr val="bg1"/>
                </a:solidFill>
              </a:rPr>
              <a:t>- </a:t>
            </a:r>
            <a:r>
              <a:rPr lang="en-US" sz="1200" dirty="0" err="1" smtClean="0">
                <a:solidFill>
                  <a:schemeClr val="bg1"/>
                </a:solidFill>
              </a:rPr>
              <a:t>Mandiant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1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86472"/>
            <a:ext cx="8915400" cy="524750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AI &amp; Cyber Threat Pattern Intelligence in 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endParaRPr lang="en-US" altLang="zh-CN" sz="32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sgs421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066800"/>
            <a:ext cx="8914289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276671"/>
            <a:ext cx="868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environments are having a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</a:t>
            </a:r>
            <a:r>
              <a:rPr lang="en-GB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predictable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(rarely changing) pattern of behaviour and (usually )the main purpose of compromise is pivoting to other nodes in the network (</a:t>
            </a:r>
            <a:r>
              <a:rPr lang="en-GB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out of norm pattern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ideal environment for AI agents!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9" y="4953505"/>
            <a:ext cx="8763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Image source: https</a:t>
            </a:r>
            <a:r>
              <a:rPr lang="en-GB" sz="1200" dirty="0"/>
              <a:t>://vpnservice.reviews/understanding-threat-intelligence-role-cyber-security/</a:t>
            </a:r>
          </a:p>
        </p:txBody>
      </p:sp>
    </p:spTree>
    <p:extLst>
      <p:ext uri="{BB962C8B-B14F-4D97-AF65-F5344CB8AC3E}">
        <p14:creationId xmlns:p14="http://schemas.microsoft.com/office/powerpoint/2010/main" val="21742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915400" cy="894082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Case Study1: Detecting Ransomware Based on Abnormal Pattern of Activities </a:t>
            </a:r>
          </a:p>
        </p:txBody>
      </p:sp>
      <p:pic>
        <p:nvPicPr>
          <p:cNvPr id="4" name="Picture 3" descr="D:\PhD\PhD. Thesis\MyWork\Papers\2nd-Ransom\Ransomware Paper-May 10\IEEEtran\Final-Submition-Know-Abnormal-Find-Evil\all_binary_features-eps-converted-to_001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 b="5809"/>
          <a:stretch/>
        </p:blipFill>
        <p:spPr bwMode="auto">
          <a:xfrm>
            <a:off x="1066800" y="1031242"/>
            <a:ext cx="7010400" cy="53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66700" y="5638800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4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915400" cy="894082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Case Study1: Detecting Ransomware Based on Abnormal Pattern of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700" y="5638800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1264919"/>
            <a:ext cx="3657600" cy="4968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20" y="1280161"/>
            <a:ext cx="4792980" cy="242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20" y="4130040"/>
            <a:ext cx="4792980" cy="21031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1518285" y="6265094"/>
            <a:ext cx="127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Cerber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3729930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TeslaCrypt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30240" y="6265094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Locky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915400" cy="894082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Case Study1: Detecting Ransomware Based on Abnormal Pattern of Activities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114800"/>
            <a:ext cx="127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Cerber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4200" y="3990945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TeslaCrypt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00567" y="6332100"/>
            <a:ext cx="1676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Locky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gs421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974" y="4017978"/>
            <a:ext cx="4055586" cy="23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gs421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" y="1143000"/>
            <a:ext cx="3330576" cy="27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gs421\Desktop\Captu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505200" cy="273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915400" cy="894082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Case Study1: Detecting Ransomware Based on Abnormal Pattern of Activities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66700" y="5638800"/>
            <a:ext cx="8648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44348"/>
              </p:ext>
            </p:extLst>
          </p:nvPr>
        </p:nvGraphicFramePr>
        <p:xfrm>
          <a:off x="381000" y="1752600"/>
          <a:ext cx="8534400" cy="3288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2539">
                  <a:extLst>
                    <a:ext uri="{9D8B030D-6E8A-4147-A177-3AD203B41FA5}">
                      <a16:colId xmlns="" xmlns:a16="http://schemas.microsoft.com/office/drawing/2014/main" val="3253036671"/>
                    </a:ext>
                  </a:extLst>
                </a:gridCol>
                <a:gridCol w="2583809"/>
                <a:gridCol w="1487648">
                  <a:extLst>
                    <a:ext uri="{9D8B030D-6E8A-4147-A177-3AD203B41FA5}">
                      <a16:colId xmlns="" xmlns:a16="http://schemas.microsoft.com/office/drawing/2014/main" val="2055014159"/>
                    </a:ext>
                  </a:extLst>
                </a:gridCol>
                <a:gridCol w="1252756">
                  <a:extLst>
                    <a:ext uri="{9D8B030D-6E8A-4147-A177-3AD203B41FA5}">
                      <a16:colId xmlns="" xmlns:a16="http://schemas.microsoft.com/office/drawing/2014/main" val="2661230698"/>
                    </a:ext>
                  </a:extLst>
                </a:gridCol>
                <a:gridCol w="1487648">
                  <a:extLst>
                    <a:ext uri="{9D8B030D-6E8A-4147-A177-3AD203B41FA5}">
                      <a16:colId xmlns="" xmlns:a16="http://schemas.microsoft.com/office/drawing/2014/main" val="75572995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FPR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2130361"/>
                  </a:ext>
                </a:extLst>
              </a:tr>
              <a:tr h="416100">
                <a:tc rowSpan="2"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Ransomware Detection 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Bagging</a:t>
                      </a:r>
                    </a:p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(seen ransomware)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97.7%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61842783"/>
                  </a:ext>
                </a:extLst>
              </a:tr>
              <a:tr h="615600">
                <a:tc vMerge="1"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(unseen/new</a:t>
                      </a:r>
                      <a:r>
                        <a:rPr lang="en-US" sz="2000" b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ransomware</a:t>
                      </a: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99.6%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5600">
                <a:tc rowSpan="2"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Family Detection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98.3%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39849768"/>
                  </a:ext>
                </a:extLst>
              </a:tr>
              <a:tr h="615600">
                <a:tc vMerge="1"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</a:p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(unseen ransomware)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97.8%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251031" cy="883566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5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Who am I?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1219200"/>
            <a:ext cx="8534400" cy="4956732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indent="457200" defTabSz="640048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Nobody important, nobody special!</a:t>
            </a:r>
          </a:p>
          <a:p>
            <a:pPr lvl="1" indent="457200" defTabSz="640048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MC IIF and Dr. of </a:t>
            </a:r>
            <a:r>
              <a:rPr lang="en-US" altLang="zh-CN" sz="32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SiC</a:t>
            </a: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! </a:t>
            </a:r>
          </a:p>
          <a:p>
            <a:pPr marL="914400" lvl="1" indent="-403225" defTabSz="640048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 classical career track (software developer, security analyst, forensics investigator, higher education, next?)</a:t>
            </a:r>
          </a:p>
          <a:p>
            <a:pPr lvl="1" indent="457200" defTabSz="640048"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www.alid.info</a:t>
            </a:r>
          </a:p>
          <a:p>
            <a:pPr lvl="1" indent="457200" defTabSz="640048"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b="1" dirty="0" smtClean="0">
                <a:solidFill>
                  <a:srgbClr val="FFFF00"/>
                </a:solidFill>
              </a:rPr>
              <a:t>@</a:t>
            </a:r>
            <a:r>
              <a:rPr lang="en-US" sz="3200" b="1" u="sng" dirty="0" err="1" smtClean="0">
                <a:solidFill>
                  <a:srgbClr val="FFFF00"/>
                </a:solidFill>
              </a:rPr>
              <a:t>alidehghantanha</a:t>
            </a:r>
            <a:endParaRPr lang="en-US" sz="3200" b="1" u="sng" dirty="0" smtClean="0">
              <a:solidFill>
                <a:srgbClr val="FFFF00"/>
              </a:solidFill>
            </a:endParaRPr>
          </a:p>
          <a:p>
            <a:pPr lvl="1" indent="457200" defTabSz="640048">
              <a:buFont typeface="Arial" pitchFamily="34" charset="0"/>
              <a:buChar char="•"/>
            </a:pPr>
            <a:r>
              <a:rPr lang="en-US" altLang="zh-CN" sz="3200" u="sng" dirty="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altLang="zh-CN" sz="3200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AliD@AliD.info</a:t>
            </a:r>
          </a:p>
          <a:p>
            <a:pPr lvl="1" indent="457200" defTabSz="640048">
              <a:buFont typeface="Arial" pitchFamily="34" charset="0"/>
              <a:buChar char="•"/>
            </a:pPr>
            <a:endParaRPr lang="en-US" altLang="zh-CN" sz="3200" u="sng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7200" defTabSz="640048">
              <a:buFont typeface="Arial" pitchFamily="34" charset="0"/>
              <a:buChar char="•"/>
            </a:pPr>
            <a:r>
              <a:rPr lang="en-US" altLang="zh-CN" sz="3200" u="sng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Goal: just to enjoy having a conversation!</a:t>
            </a:r>
            <a:endParaRPr lang="en-US" altLang="zh-CN" sz="28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52400"/>
            <a:ext cx="8915400" cy="894082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Case Study2: Detecting Ransomware on 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Nodes based on Pattern of Power Consumption </a:t>
            </a:r>
          </a:p>
        </p:txBody>
      </p:sp>
      <p:pic>
        <p:nvPicPr>
          <p:cNvPr id="3074" name="Picture 2" descr="C:\Users\sgs421\Desktop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" y="3637282"/>
            <a:ext cx="8930481" cy="200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458" y="325749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GB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power usage pattern with a normal application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540" y="561969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</a:t>
            </a:r>
            <a:r>
              <a:rPr lang="en-GB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power usage pattern when infected by a ransomware </a:t>
            </a:r>
            <a:endParaRPr lang="en-GB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C:\Users\sgs421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470"/>
            <a:ext cx="8770539" cy="229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19596"/>
              </p:ext>
            </p:extLst>
          </p:nvPr>
        </p:nvGraphicFramePr>
        <p:xfrm>
          <a:off x="3200400" y="6019800"/>
          <a:ext cx="3210187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2539">
                  <a:extLst>
                    <a:ext uri="{9D8B030D-6E8A-4147-A177-3AD203B41FA5}">
                      <a16:colId xmlns="" xmlns:a16="http://schemas.microsoft.com/office/drawing/2014/main" val="3253036671"/>
                    </a:ext>
                  </a:extLst>
                </a:gridCol>
                <a:gridCol w="1487648">
                  <a:extLst>
                    <a:ext uri="{9D8B030D-6E8A-4147-A177-3AD203B41FA5}">
                      <a16:colId xmlns="" xmlns:a16="http://schemas.microsoft.com/office/drawing/2014/main" val="75572995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42130361"/>
                  </a:ext>
                </a:extLst>
              </a:tr>
              <a:tr h="243759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83.70%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3984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4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"/>
            <a:ext cx="8458200" cy="76200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 for Arms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 descr="C:\Users\A\Desktop\Cap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5560" y="1524000"/>
            <a:ext cx="2758440" cy="1843454"/>
          </a:xfrm>
          <a:prstGeom prst="rect">
            <a:avLst/>
          </a:prstGeom>
          <a:noFill/>
        </p:spPr>
      </p:pic>
      <p:pic>
        <p:nvPicPr>
          <p:cNvPr id="12" name="Picture 3" descr="C:\Users\A\Desktop\H202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600200"/>
            <a:ext cx="2895600" cy="1828800"/>
          </a:xfrm>
          <a:prstGeom prst="rect">
            <a:avLst/>
          </a:prstGeom>
          <a:noFill/>
        </p:spPr>
      </p:pic>
      <p:pic>
        <p:nvPicPr>
          <p:cNvPr id="13" name="Picture 4" descr="C:\Users\A\Desktop\KTP-log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600200"/>
            <a:ext cx="2819400" cy="1828800"/>
          </a:xfrm>
          <a:prstGeom prst="rect">
            <a:avLst/>
          </a:prstGeom>
          <a:noFill/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381000" y="4343400"/>
            <a:ext cx="8458200" cy="76200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 Bold"/>
                <a:ea typeface="ＭＳ Ｐゴシック" charset="-128"/>
                <a:cs typeface="Arial Bold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  <a:cs typeface="Arial Bold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C60C30"/>
                </a:solidFill>
                <a:latin typeface="Arial Bold" charset="0"/>
                <a:ea typeface="ＭＳ Ｐゴシック" charset="-128"/>
              </a:defRPr>
            </a:lvl9pPr>
          </a:lstStyle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Regardless: We are looking for collaboration!  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576072" cy="942813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 Still </a:t>
            </a:r>
            <a:r>
              <a:rPr lang="en-US" altLang="zh-CN" sz="4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Devices are at Risk</a:t>
            </a:r>
          </a:p>
        </p:txBody>
      </p:sp>
      <p:pic>
        <p:nvPicPr>
          <p:cNvPr id="7170" name="Picture 2" descr="C:\Users\A\Desktop\B7UcpDeIEAAsZ4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8305800" cy="3429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6200000">
            <a:off x="-996413" y="2520414"/>
            <a:ext cx="2819400" cy="216973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/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Source: @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bruces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419600"/>
            <a:ext cx="86106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</a:rPr>
              <a:t>“At one point, the penetration into the [US] Chamber of Commerce was so complete that a Chamber thermostat was communicating with a computer in China. Another time, chamber employees were surprised to see one of their printers printing in Chinese</a:t>
            </a:r>
            <a:r>
              <a:rPr lang="en-US" sz="2400" dirty="0" smtClean="0"/>
              <a:t>.”</a:t>
            </a:r>
          </a:p>
          <a:p>
            <a:r>
              <a:rPr lang="en-US" dirty="0" smtClean="0"/>
              <a:t>21 Dec 2011 – ABC News!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3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2915"/>
            <a:ext cx="39624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7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Thanks!</a:t>
            </a:r>
            <a:endParaRPr lang="en-MY" dirty="0"/>
          </a:p>
        </p:txBody>
      </p:sp>
      <p:pic>
        <p:nvPicPr>
          <p:cNvPr id="10" name="Picture 2" descr="C:\Users\sgs421\Desktop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86000"/>
            <a:ext cx="8839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19200" y="1519297"/>
            <a:ext cx="723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457200" defTabSz="640048"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Blog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www.alid.info</a:t>
            </a:r>
          </a:p>
          <a:p>
            <a:pPr lvl="1" indent="457200" defTabSz="640048">
              <a:buFont typeface="Arial" pitchFamily="34" charset="0"/>
              <a:buChar char="•"/>
            </a:pP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Twitter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sz="32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alidehghantanha</a:t>
            </a:r>
            <a:endParaRPr lang="en-US" sz="3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457200" defTabSz="640048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en-US" sz="32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AliD@AliD.info</a:t>
            </a:r>
          </a:p>
          <a:p>
            <a:pPr lvl="1" indent="457200" defTabSz="640048"/>
            <a:endParaRPr lang="en-US" sz="3200" b="1" u="sng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251031" cy="883566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5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What We Do?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1069021"/>
            <a:ext cx="8763000" cy="4341179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marL="514350" indent="-514350" defTabSz="640048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research in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EU-wide LEAs and SMEs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in cyber security, forensics and malware analysis.</a:t>
            </a:r>
          </a:p>
          <a:p>
            <a:pPr marL="514350" indent="-514350" defTabSz="640048">
              <a:buFont typeface="Arial" pitchFamily="34" charset="0"/>
              <a:buChar char="•"/>
            </a:pPr>
            <a:r>
              <a:rPr lang="en-US" altLang="zh-CN" sz="2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 of our recent projects :</a:t>
            </a:r>
          </a:p>
          <a:p>
            <a:pPr marL="969873" lvl="1" indent="-514350" defTabSz="640048">
              <a:buFont typeface="Wingdings" pitchFamily="2" charset="2"/>
              <a:buChar char="Ø"/>
            </a:pPr>
            <a:r>
              <a:rPr lang="en-GB" altLang="zh-CN" sz="2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Automated detection of Crypto Ransomware in Android mobile devices based on energy consumption footprints</a:t>
            </a:r>
          </a:p>
          <a:p>
            <a:pPr marL="969873" lvl="1" indent="-514350" defTabSz="640048">
              <a:buFont typeface="Wingdings" pitchFamily="2" charset="2"/>
              <a:buChar char="Ø"/>
            </a:pPr>
            <a:r>
              <a:rPr lang="en-GB" altLang="zh-CN" sz="2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Machine learning aided Android malware analysis</a:t>
            </a:r>
          </a:p>
          <a:p>
            <a:pPr marL="969873" lvl="1" indent="-514350" defTabSz="640048">
              <a:buFont typeface="Wingdings" pitchFamily="2" charset="2"/>
              <a:buChar char="Ø"/>
            </a:pPr>
            <a:r>
              <a:rPr lang="en-GB" altLang="zh-CN" sz="2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Automated detection of compromised ATM machines based on their encrypted network communication</a:t>
            </a:r>
          </a:p>
          <a:p>
            <a:pPr marL="969873" lvl="1" indent="-514350" defTabSz="640048">
              <a:buFont typeface="Wingdings" pitchFamily="2" charset="2"/>
              <a:buChar char="Ø"/>
            </a:pPr>
            <a:r>
              <a:rPr lang="en-GB" altLang="zh-CN" sz="2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An anomaly-based intrusion detection and threat hunting in </a:t>
            </a:r>
            <a:r>
              <a:rPr lang="en-GB" altLang="zh-CN" sz="2400" dirty="0" err="1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altLang="zh-CN" sz="2400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backbone </a:t>
            </a:r>
            <a:r>
              <a:rPr lang="en-GB" altLang="zh-CN" sz="2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networks</a:t>
            </a:r>
            <a:endParaRPr lang="en-US" altLang="zh-CN" sz="2400" dirty="0" smtClean="0">
              <a:solidFill>
                <a:prstClr val="white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975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FFFF00"/>
                </a:solidFill>
              </a:rPr>
              <a:t>The Sliding Scale of Cyber Security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sgs421\Desktop\Cap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14400"/>
            <a:ext cx="9144000" cy="317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gs421\Desktop\Captur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4191000"/>
            <a:ext cx="4556125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412468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Image Source: Rob M Lee, </a:t>
            </a:r>
            <a:r>
              <a:rPr lang="en-GB" sz="1600" dirty="0" err="1" smtClean="0"/>
              <a:t>Dragos</a:t>
            </a:r>
            <a:r>
              <a:rPr lang="en-GB" sz="1600" dirty="0" smtClean="0"/>
              <a:t> Security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932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975"/>
          </a:xfrm>
        </p:spPr>
        <p:txBody>
          <a:bodyPr/>
          <a:lstStyle/>
          <a:p>
            <a:pPr algn="ctr"/>
            <a:r>
              <a:rPr lang="en-GB" sz="4000" dirty="0" smtClean="0">
                <a:solidFill>
                  <a:srgbClr val="FFFF00"/>
                </a:solidFill>
              </a:rPr>
              <a:t>Where to Invest?!</a:t>
            </a:r>
            <a:endParaRPr lang="en-US" sz="4000" dirty="0">
              <a:solidFill>
                <a:srgbClr val="FFFF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18244"/>
              </p:ext>
            </p:extLst>
          </p:nvPr>
        </p:nvGraphicFramePr>
        <p:xfrm>
          <a:off x="457200" y="1371600"/>
          <a:ext cx="8480425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14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975"/>
          </a:xfrm>
        </p:spPr>
        <p:txBody>
          <a:bodyPr/>
          <a:lstStyle/>
          <a:p>
            <a:pPr algn="ctr"/>
            <a:r>
              <a:rPr lang="en-GB" sz="4000" dirty="0" err="1" smtClean="0">
                <a:solidFill>
                  <a:srgbClr val="FFFF00"/>
                </a:solidFill>
              </a:rPr>
              <a:t>IoCs</a:t>
            </a:r>
            <a:r>
              <a:rPr lang="en-GB" sz="4000" dirty="0" smtClean="0">
                <a:solidFill>
                  <a:srgbClr val="FFFF00"/>
                </a:solidFill>
              </a:rPr>
              <a:t>, </a:t>
            </a:r>
            <a:r>
              <a:rPr lang="en-GB" sz="4000" dirty="0" err="1" smtClean="0">
                <a:solidFill>
                  <a:srgbClr val="FFFF00"/>
                </a:solidFill>
              </a:rPr>
              <a:t>IoAs</a:t>
            </a:r>
            <a:r>
              <a:rPr lang="en-GB" sz="4000" dirty="0" smtClean="0">
                <a:solidFill>
                  <a:srgbClr val="FFFF00"/>
                </a:solidFill>
              </a:rPr>
              <a:t> are NOT </a:t>
            </a:r>
            <a:r>
              <a:rPr lang="en-GB" sz="4000" dirty="0" err="1" smtClean="0">
                <a:solidFill>
                  <a:srgbClr val="FFFF00"/>
                </a:solidFill>
              </a:rPr>
              <a:t>not</a:t>
            </a:r>
            <a:r>
              <a:rPr lang="en-GB" sz="4000" dirty="0" smtClean="0">
                <a:solidFill>
                  <a:srgbClr val="FFFF00"/>
                </a:solidFill>
              </a:rPr>
              <a:t> Snort Rules!  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7" name="Picture 4" descr="C:\Users\A\Desktop\Reactive_Proactiv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8686800" cy="1828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04800" y="30480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 </a:t>
            </a:r>
            <a:r>
              <a:rPr lang="en-GB" sz="2400" dirty="0" err="1" smtClean="0">
                <a:solidFill>
                  <a:srgbClr val="FFFF00"/>
                </a:solidFill>
              </a:rPr>
              <a:t>IoCs</a:t>
            </a:r>
            <a:r>
              <a:rPr lang="en-GB" sz="2400" dirty="0" smtClean="0">
                <a:solidFill>
                  <a:srgbClr val="FFFF00"/>
                </a:solidFill>
              </a:rPr>
              <a:t> to scope and hunt with </a:t>
            </a:r>
            <a:r>
              <a:rPr lang="en-GB" sz="2400" dirty="0" err="1" smtClean="0">
                <a:solidFill>
                  <a:srgbClr val="FFFF00"/>
                </a:solidFill>
              </a:rPr>
              <a:t>IoAs</a:t>
            </a:r>
            <a:r>
              <a:rPr lang="en-GB" sz="2400" dirty="0" smtClean="0">
                <a:solidFill>
                  <a:srgbClr val="FFFF00"/>
                </a:solidFill>
              </a:rPr>
              <a:t> </a:t>
            </a:r>
            <a:r>
              <a:rPr lang="en-GB" sz="2400" dirty="0" smtClean="0"/>
              <a:t>but NOT for detection! And throw them away after their short life time! Do NOT treat your </a:t>
            </a:r>
            <a:r>
              <a:rPr lang="en-GB" sz="2400" dirty="0" err="1" smtClean="0"/>
              <a:t>IoAs</a:t>
            </a:r>
            <a:r>
              <a:rPr lang="en-GB" sz="2400" dirty="0" smtClean="0"/>
              <a:t>/</a:t>
            </a:r>
            <a:r>
              <a:rPr lang="en-GB" sz="2400" dirty="0" err="1" smtClean="0"/>
              <a:t>IoCs</a:t>
            </a:r>
            <a:r>
              <a:rPr lang="en-GB" sz="2400" dirty="0" smtClean="0"/>
              <a:t> as Snort rules!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CTI is very valuable BUT </a:t>
            </a:r>
            <a:r>
              <a:rPr lang="en-GB" sz="2400" dirty="0">
                <a:solidFill>
                  <a:srgbClr val="FFFF00"/>
                </a:solidFill>
              </a:rPr>
              <a:t>nothing costs more than bad intel driving your processes</a:t>
            </a:r>
            <a:r>
              <a:rPr lang="en-GB" sz="2400" dirty="0"/>
              <a:t>! 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future of industry is in Cyber Threat Analytic – </a:t>
            </a:r>
            <a:r>
              <a:rPr lang="en-GB" sz="2400" b="1" dirty="0" smtClean="0"/>
              <a:t>finding </a:t>
            </a:r>
            <a:r>
              <a:rPr lang="en-GB" sz="2400" b="1" dirty="0" smtClean="0">
                <a:solidFill>
                  <a:srgbClr val="FFFF00"/>
                </a:solidFill>
              </a:rPr>
              <a:t>attackers pattern of activities</a:t>
            </a: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Malicious </a:t>
            </a:r>
            <a:r>
              <a:rPr lang="en-GB" sz="2400" b="1" dirty="0" smtClean="0">
                <a:solidFill>
                  <a:srgbClr val="FFFF00"/>
                </a:solidFill>
              </a:rPr>
              <a:t>patterns </a:t>
            </a:r>
            <a:r>
              <a:rPr lang="en-GB" sz="2400" dirty="0" smtClean="0"/>
              <a:t>are always malicious regardless of tools or techniques!</a:t>
            </a:r>
          </a:p>
        </p:txBody>
      </p:sp>
    </p:spTree>
    <p:extLst>
      <p:ext uri="{BB962C8B-B14F-4D97-AF65-F5344CB8AC3E}">
        <p14:creationId xmlns:p14="http://schemas.microsoft.com/office/powerpoint/2010/main" val="40878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804672" cy="942813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 Security View of </a:t>
            </a:r>
            <a:r>
              <a:rPr lang="en-US" altLang="zh-CN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/ICS Security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339328" y="655431"/>
            <a:ext cx="8832550" cy="6126369"/>
          </a:xfrm>
          <a:prstGeom prst="rect">
            <a:avLst/>
          </a:prstGeom>
          <a:noFill/>
        </p:spPr>
        <p:txBody>
          <a:bodyPr vert="horz" wrap="square" lIns="0" tIns="0" rIns="0" bIns="32080" rtlCol="0" anchor="ctr">
            <a:spAutoFit/>
          </a:bodyPr>
          <a:lstStyle/>
          <a:p>
            <a:pPr marL="285750" indent="-28575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/ICS environments are not having as many users and not so many changes/update – so should be easy to secure, right? Just do following: </a:t>
            </a:r>
          </a:p>
          <a:p>
            <a:pPr marL="1198473" lvl="1" indent="-742950" defTabSz="912713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Anti Virus on your </a:t>
            </a:r>
            <a:r>
              <a:rPr lang="en-GB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/ICS network!</a:t>
            </a:r>
          </a:p>
          <a:p>
            <a:pPr marL="1198473" lvl="1" indent="-742950" defTabSz="912713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default password and make more complex customized password</a:t>
            </a:r>
          </a:p>
          <a:p>
            <a:pPr marL="1198473" lvl="1" indent="-742950" defTabSz="912713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programming</a:t>
            </a:r>
          </a:p>
          <a:p>
            <a:pPr marL="1198473" lvl="1" indent="-742950" defTabSz="912713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/ICS devices (i.e. through HMI or automatically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sgs421\Desktop\keep-calm-and-for-once-accept-the-fact-that-you-are-wrong-damm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7" y="1676400"/>
            <a:ext cx="7814072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804672" cy="942813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AVs in ICS/</a:t>
            </a:r>
            <a:r>
              <a:rPr lang="en-US" altLang="zh-CN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? 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157511" y="1380292"/>
            <a:ext cx="8832550" cy="4095044"/>
          </a:xfrm>
          <a:prstGeom prst="rect">
            <a:avLst/>
          </a:prstGeom>
          <a:noFill/>
        </p:spPr>
        <p:txBody>
          <a:bodyPr vert="horz" wrap="square" lIns="0" tIns="0" rIns="0" bIns="32080" rtlCol="0" anchor="ctr">
            <a:spAutoFit/>
          </a:bodyPr>
          <a:lstStyle/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your AV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 ICS folder path; ICS processes and </a:t>
            </a: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ICS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</a:t>
            </a: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path? I bet not or better not!</a:t>
            </a:r>
          </a:p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GB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 is not protecting ICS portion of your network!    </a:t>
            </a:r>
          </a:p>
        </p:txBody>
      </p:sp>
    </p:spTree>
    <p:extLst>
      <p:ext uri="{BB962C8B-B14F-4D97-AF65-F5344CB8AC3E}">
        <p14:creationId xmlns:p14="http://schemas.microsoft.com/office/powerpoint/2010/main" val="32709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39328" y="32"/>
            <a:ext cx="8804672" cy="847467"/>
          </a:xfrm>
          <a:prstGeom prst="rect">
            <a:avLst/>
          </a:prstGeom>
          <a:noFill/>
        </p:spPr>
        <p:txBody>
          <a:bodyPr wrap="square" lIns="0" tIns="0" rIns="0" bIns="31995" rtlCol="0">
            <a:spAutoFit/>
          </a:bodyPr>
          <a:lstStyle/>
          <a:p>
            <a:pPr algn="ctr" defTabSz="640048">
              <a:lnSpc>
                <a:spcPts val="7101"/>
              </a:lnSpc>
            </a:pPr>
            <a:r>
              <a:rPr lang="en-US" altLang="zh-CN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altLang="zh-CN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/ICS Secure Programming Myth! </a:t>
            </a: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425822" y="1600200"/>
            <a:ext cx="8631683" cy="3417935"/>
          </a:xfrm>
          <a:prstGeom prst="rect">
            <a:avLst/>
          </a:prstGeom>
          <a:noFill/>
        </p:spPr>
        <p:txBody>
          <a:bodyPr vert="horz" wrap="square" lIns="0" tIns="0" rIns="0" bIns="32080" rtlCol="0" anchor="ctr">
            <a:spAutoFit/>
          </a:bodyPr>
          <a:lstStyle/>
          <a:p>
            <a:pPr marL="571500" indent="-571500" defTabSz="912713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GB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Unless you do it, you won’t know it!</a:t>
            </a:r>
          </a:p>
          <a:p>
            <a:pPr marL="1027023" lvl="1" indent="-571500" defTabSz="91271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input format</a:t>
            </a:r>
          </a:p>
          <a:p>
            <a:pPr marL="1027023" lvl="1" indent="-571500" defTabSz="91271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deployment context</a:t>
            </a:r>
          </a:p>
          <a:p>
            <a:pPr marL="1027023" lvl="1" indent="-571500" defTabSz="91271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date of first deployment</a:t>
            </a:r>
          </a:p>
          <a:p>
            <a:pPr marL="1027023" lvl="1" indent="-571500" defTabSz="91271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have no functionality flaw! </a:t>
            </a:r>
          </a:p>
          <a:p>
            <a:pPr marL="1027023" lvl="1" indent="-571500" defTabSz="912713"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many recovery options! </a:t>
            </a:r>
          </a:p>
        </p:txBody>
      </p:sp>
    </p:spTree>
    <p:extLst>
      <p:ext uri="{BB962C8B-B14F-4D97-AF65-F5344CB8AC3E}">
        <p14:creationId xmlns:p14="http://schemas.microsoft.com/office/powerpoint/2010/main" val="1503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Bounce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UoS template_no_logo_black">
  <a:themeElements>
    <a:clrScheme name="UoS01">
      <a:dk1>
        <a:sysClr val="windowText" lastClr="000000"/>
      </a:dk1>
      <a:lt1>
        <a:sysClr val="window" lastClr="FFFFFF"/>
      </a:lt1>
      <a:dk2>
        <a:srgbClr val="C60C30"/>
      </a:dk2>
      <a:lt2>
        <a:srgbClr val="FFFFFF"/>
      </a:lt2>
      <a:accent1>
        <a:srgbClr val="C60C30"/>
      </a:accent1>
      <a:accent2>
        <a:srgbClr val="009AA6"/>
      </a:accent2>
      <a:accent3>
        <a:srgbClr val="920075"/>
      </a:accent3>
      <a:accent4>
        <a:srgbClr val="BED600"/>
      </a:accent4>
      <a:accent5>
        <a:srgbClr val="E37222"/>
      </a:accent5>
      <a:accent6>
        <a:srgbClr val="782327"/>
      </a:accent6>
      <a:hlink>
        <a:srgbClr val="A5A5A5"/>
      </a:hlink>
      <a:folHlink>
        <a:srgbClr val="C2BD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844</Words>
  <Application>Microsoft Office PowerPoint</Application>
  <PresentationFormat>On-screen Show (4:3)</PresentationFormat>
  <Paragraphs>133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UoS template_no_logo_black</vt:lpstr>
      <vt:lpstr>PowerPoint Presentation</vt:lpstr>
      <vt:lpstr>PowerPoint Presentation</vt:lpstr>
      <vt:lpstr>PowerPoint Presentation</vt:lpstr>
      <vt:lpstr>The Sliding Scale of Cyber Security</vt:lpstr>
      <vt:lpstr>Where to Invest?!</vt:lpstr>
      <vt:lpstr>IoCs, IoAs are NOT not Snort Rules!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It Is to Attack IoT/ICS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 for Arms</vt:lpstr>
      <vt:lpstr>PowerPoint Presentation</vt:lpstr>
      <vt:lpstr>  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 Dehghan Tanha</dc:creator>
  <cp:lastModifiedBy>Dehghantanha Ali</cp:lastModifiedBy>
  <cp:revision>1073</cp:revision>
  <dcterms:created xsi:type="dcterms:W3CDTF">2006-08-16T00:00:00Z</dcterms:created>
  <dcterms:modified xsi:type="dcterms:W3CDTF">2018-01-15T10:06:02Z</dcterms:modified>
</cp:coreProperties>
</file>