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99" r:id="rId2"/>
    <p:sldId id="527" r:id="rId3"/>
    <p:sldId id="529" r:id="rId4"/>
    <p:sldId id="528" r:id="rId5"/>
    <p:sldId id="536" r:id="rId6"/>
    <p:sldId id="530" r:id="rId7"/>
    <p:sldId id="537" r:id="rId8"/>
    <p:sldId id="532" r:id="rId9"/>
    <p:sldId id="533" r:id="rId10"/>
    <p:sldId id="535" r:id="rId11"/>
    <p:sldId id="534" r:id="rId12"/>
    <p:sldId id="5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86818" autoAdjust="0"/>
  </p:normalViewPr>
  <p:slideViewPr>
    <p:cSldViewPr snapToGrid="0">
      <p:cViewPr>
        <p:scale>
          <a:sx n="100" d="100"/>
          <a:sy n="100" d="100"/>
        </p:scale>
        <p:origin x="126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E19A-E14D-496C-A8C7-72723136974D}" type="datetimeFigureOut">
              <a:rPr lang="en-AU" smtClean="0"/>
              <a:t>18/05/2021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5ACF-4E10-4B68-BF80-E32CB090D6B3}" type="slidenum">
              <a:rPr lang="en-AU" smtClean="0"/>
              <a:t>‹#›</a:t>
            </a:fld>
            <a:endParaRPr lang="en-AU" dirty="0"/>
          </a:p>
        </p:txBody>
      </p:sp>
    </p:spTree>
    <p:extLst>
      <p:ext uri="{BB962C8B-B14F-4D97-AF65-F5344CB8AC3E}">
        <p14:creationId xmlns:p14="http://schemas.microsoft.com/office/powerpoint/2010/main" val="377025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ecureflag.com/owasp.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work.withgoogle.com/print/guides/572131265583513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Disclaimer any opinions shared are those of my own and not those of my work place.</a:t>
            </a:r>
          </a:p>
          <a:p>
            <a:endParaRPr lang="en-AU" dirty="0"/>
          </a:p>
          <a:p>
            <a:r>
              <a:rPr lang="en-AU" b="1" dirty="0"/>
              <a:t>There are many benefits to membership including:</a:t>
            </a:r>
            <a:endParaRPr lang="en-AU" dirty="0"/>
          </a:p>
          <a:p>
            <a:r>
              <a:rPr lang="en-AU" dirty="0"/>
              <a:t>Discounts at our global and participating regional conferences</a:t>
            </a:r>
          </a:p>
          <a:p>
            <a:r>
              <a:rPr lang="en-AU" dirty="0"/>
              <a:t>Training discounts</a:t>
            </a:r>
          </a:p>
          <a:p>
            <a:r>
              <a:rPr lang="en-AU" dirty="0"/>
              <a:t>OWASP email address and Google Workplace access</a:t>
            </a:r>
          </a:p>
          <a:p>
            <a:r>
              <a:rPr lang="en-AU" dirty="0"/>
              <a:t>Hands-on application security training through the </a:t>
            </a:r>
            <a:r>
              <a:rPr lang="en-AU" dirty="0">
                <a:hlinkClick r:id="rId3"/>
              </a:rPr>
              <a:t>SecureFlag Platform</a:t>
            </a:r>
            <a:endParaRPr lang="en-AU" dirty="0"/>
          </a:p>
          <a:p>
            <a:r>
              <a:rPr lang="en-AU" dirty="0"/>
              <a:t>Networking and directory access</a:t>
            </a:r>
          </a:p>
          <a:p>
            <a:r>
              <a:rPr lang="en-AU" dirty="0"/>
              <a:t>Flexible online learning discounts</a:t>
            </a:r>
          </a:p>
          <a:p>
            <a:r>
              <a:rPr lang="en-AU" dirty="0"/>
              <a:t>Professional mentoring programs</a:t>
            </a:r>
          </a:p>
          <a:p>
            <a:r>
              <a:rPr lang="en-AU" dirty="0"/>
              <a:t>Exclusive, industry-specific offers</a:t>
            </a:r>
          </a:p>
        </p:txBody>
      </p:sp>
      <p:sp>
        <p:nvSpPr>
          <p:cNvPr id="4" name="Slide Number Placeholder 3"/>
          <p:cNvSpPr>
            <a:spLocks noGrp="1"/>
          </p:cNvSpPr>
          <p:nvPr>
            <p:ph type="sldNum" sz="quarter" idx="5"/>
          </p:nvPr>
        </p:nvSpPr>
        <p:spPr/>
        <p:txBody>
          <a:bodyPr/>
          <a:lstStyle/>
          <a:p>
            <a:fld id="{4C875ACF-4E10-4B68-BF80-E32CB090D6B3}" type="slidenum">
              <a:rPr lang="en-AU" smtClean="0"/>
              <a:t>3</a:t>
            </a:fld>
            <a:endParaRPr lang="en-AU" dirty="0"/>
          </a:p>
        </p:txBody>
      </p:sp>
    </p:spTree>
    <p:extLst>
      <p:ext uri="{BB962C8B-B14F-4D97-AF65-F5344CB8AC3E}">
        <p14:creationId xmlns:p14="http://schemas.microsoft.com/office/powerpoint/2010/main" val="241790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TEAM – Together We Achieve More</a:t>
            </a:r>
          </a:p>
          <a:p>
            <a:endParaRPr lang="en-AU" dirty="0">
              <a:hlinkClick r:id="rId3"/>
            </a:endParaRPr>
          </a:p>
          <a:p>
            <a:endParaRPr lang="en-AU" dirty="0">
              <a:hlinkClick r:id="rId3"/>
            </a:endParaRPr>
          </a:p>
          <a:p>
            <a:r>
              <a:rPr lang="en-AU" dirty="0">
                <a:hlinkClick r:id="rId3"/>
              </a:rPr>
              <a:t>Project Achilles </a:t>
            </a:r>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4C875ACF-4E10-4B68-BF80-E32CB090D6B3}" type="slidenum">
              <a:rPr lang="en-AU" smtClean="0"/>
              <a:t>8</a:t>
            </a:fld>
            <a:endParaRPr lang="en-AU" dirty="0"/>
          </a:p>
        </p:txBody>
      </p:sp>
    </p:spTree>
    <p:extLst>
      <p:ext uri="{BB962C8B-B14F-4D97-AF65-F5344CB8AC3E}">
        <p14:creationId xmlns:p14="http://schemas.microsoft.com/office/powerpoint/2010/main" val="1810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Cyber champions</a:t>
            </a:r>
          </a:p>
          <a:p>
            <a:r>
              <a:rPr lang="en-AU" dirty="0"/>
              <a:t>Phishing training</a:t>
            </a:r>
          </a:p>
          <a:p>
            <a:r>
              <a:rPr lang="en-AU" dirty="0"/>
              <a:t>Cyber sprints</a:t>
            </a:r>
          </a:p>
          <a:p>
            <a:r>
              <a:rPr lang="en-AU" dirty="0"/>
              <a:t>Knowledge sharing sessions</a:t>
            </a:r>
          </a:p>
          <a:p>
            <a:endParaRPr lang="en-AU" dirty="0"/>
          </a:p>
        </p:txBody>
      </p:sp>
      <p:sp>
        <p:nvSpPr>
          <p:cNvPr id="4" name="Slide Number Placeholder 3"/>
          <p:cNvSpPr>
            <a:spLocks noGrp="1"/>
          </p:cNvSpPr>
          <p:nvPr>
            <p:ph type="sldNum" sz="quarter" idx="5"/>
          </p:nvPr>
        </p:nvSpPr>
        <p:spPr/>
        <p:txBody>
          <a:bodyPr/>
          <a:lstStyle/>
          <a:p>
            <a:fld id="{4C875ACF-4E10-4B68-BF80-E32CB090D6B3}" type="slidenum">
              <a:rPr lang="en-AU" smtClean="0"/>
              <a:t>9</a:t>
            </a:fld>
            <a:endParaRPr lang="en-AU" dirty="0"/>
          </a:p>
        </p:txBody>
      </p:sp>
    </p:spTree>
    <p:extLst>
      <p:ext uri="{BB962C8B-B14F-4D97-AF65-F5344CB8AC3E}">
        <p14:creationId xmlns:p14="http://schemas.microsoft.com/office/powerpoint/2010/main" val="405430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02FF-3A79-49E9-AAFB-EBA48033E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D07821B-F61B-470F-B9E8-A5C76E254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78F111F-1F60-4403-B909-D835A6D2CC20}"/>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A6E5B294-BC10-41A0-AA60-944C21643096}"/>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22A3AFA-F1C8-4D65-A1F7-F7040A7B2522}"/>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108628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6583-B9D7-4907-9D6F-BFC234F452F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2BE93C-705E-45D5-93C4-75B77753E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AB2D2EC-5167-46C2-82FF-7A1E02AD4C99}"/>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4727DDB7-2B93-4CB8-A532-63C53310034B}"/>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A255548-4FDA-4877-914B-F5EE4B7C0363}"/>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41935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87129-B721-40C8-B858-99DA72296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477FA6-B99A-449E-AC6D-10F68ADE0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74ABDF-6BE1-4024-B567-FE19907616A2}"/>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1F44963F-BA2C-4E51-84AF-89E0532F7D9C}"/>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E7C45450-8E61-4D9A-B53F-27B5CF3CD610}"/>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3712306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_extra title">
    <p:spTree>
      <p:nvGrpSpPr>
        <p:cNvPr id="1" name=""/>
        <p:cNvGrpSpPr/>
        <p:nvPr/>
      </p:nvGrpSpPr>
      <p:grpSpPr>
        <a:xfrm>
          <a:off x="0" y="0"/>
          <a:ext cx="0" cy="0"/>
          <a:chOff x="0" y="0"/>
          <a:chExt cx="0" cy="0"/>
        </a:xfrm>
      </p:grpSpPr>
      <p:sp>
        <p:nvSpPr>
          <p:cNvPr id="15" name="Content Placeholder 10"/>
          <p:cNvSpPr>
            <a:spLocks noGrp="1"/>
          </p:cNvSpPr>
          <p:nvPr>
            <p:ph sz="quarter" idx="15" hasCustomPrompt="1"/>
          </p:nvPr>
        </p:nvSpPr>
        <p:spPr>
          <a:xfrm>
            <a:off x="6273800" y="2169842"/>
            <a:ext cx="5134708" cy="3962671"/>
          </a:xfrm>
        </p:spPr>
        <p:txBody>
          <a:bodyPr>
            <a:normAutofit/>
          </a:bodyPr>
          <a:lstStyle>
            <a:lvl1pPr marL="402153" indent="-402153" algn="l" defTabSz="536204" rtl="0" eaLnBrk="1" latinLnBrk="0" hangingPunct="1">
              <a:lnSpc>
                <a:spcPts val="1642"/>
              </a:lnSpc>
              <a:spcBef>
                <a:spcPts val="394"/>
              </a:spcBef>
              <a:spcAft>
                <a:spcPts val="394"/>
              </a:spcAft>
              <a:buFont typeface="Arial" panose="020B0604020202020204" pitchFamily="34" charset="0"/>
              <a:buChar char="•"/>
              <a:defRPr lang="en-US" sz="1050" kern="1200" spc="6" baseline="0" dirty="0">
                <a:solidFill>
                  <a:schemeClr val="tx1"/>
                </a:solidFill>
                <a:latin typeface="+mn-lt"/>
                <a:ea typeface="+mn-ea"/>
                <a:cs typeface="HelveticaNeueLTCom-Roman"/>
              </a:defRPr>
            </a:lvl1pPr>
          </a:lstStyle>
          <a:p>
            <a:pPr marL="402153" lvl="0" indent="-402153" algn="l" defTabSz="536204" rtl="0" eaLnBrk="1" latinLnBrk="0" hangingPunct="1">
              <a:lnSpc>
                <a:spcPct val="100000"/>
              </a:lnSpc>
              <a:spcBef>
                <a:spcPts val="394"/>
              </a:spcBef>
              <a:spcAft>
                <a:spcPts val="394"/>
              </a:spcAft>
              <a:buFont typeface="Arial" panose="020B0604020202020204" pitchFamily="34" charset="0"/>
              <a:buChar char="•"/>
            </a:pPr>
            <a:r>
              <a:rPr lang="en-AU" dirty="0"/>
              <a:t>Insert text or graphic here.</a:t>
            </a:r>
            <a:endParaRPr lang="en-US" dirty="0"/>
          </a:p>
        </p:txBody>
      </p:sp>
      <p:sp>
        <p:nvSpPr>
          <p:cNvPr id="10" name="Content Placeholder 10"/>
          <p:cNvSpPr>
            <a:spLocks noGrp="1"/>
          </p:cNvSpPr>
          <p:nvPr>
            <p:ph sz="quarter" idx="13" hasCustomPrompt="1"/>
          </p:nvPr>
        </p:nvSpPr>
        <p:spPr>
          <a:xfrm>
            <a:off x="775678" y="2169842"/>
            <a:ext cx="5136208" cy="3962671"/>
          </a:xfrm>
        </p:spPr>
        <p:txBody>
          <a:bodyPr>
            <a:normAutofit/>
          </a:bodyPr>
          <a:lstStyle>
            <a:lvl1pPr marL="214110" indent="-214110" algn="l" defTabSz="536204" rtl="0" eaLnBrk="1" latinLnBrk="0" hangingPunct="1">
              <a:lnSpc>
                <a:spcPts val="1642"/>
              </a:lnSpc>
              <a:spcBef>
                <a:spcPts val="394"/>
              </a:spcBef>
              <a:spcAft>
                <a:spcPts val="394"/>
              </a:spcAft>
              <a:buFont typeface="Arial" panose="020B0604020202020204" pitchFamily="34" charset="0"/>
              <a:buChar char="•"/>
              <a:defRPr lang="en-AU" sz="1050" kern="1200" spc="6" baseline="0" dirty="0" smtClean="0">
                <a:solidFill>
                  <a:schemeClr val="tx1"/>
                </a:solidFill>
                <a:latin typeface="+mn-lt"/>
                <a:ea typeface="+mn-ea"/>
                <a:cs typeface="HelveticaNeueLTCom-Roman"/>
              </a:defRPr>
            </a:lvl1pPr>
          </a:lstStyle>
          <a:p>
            <a:pPr marL="402153" lvl="0" indent="-402153" algn="l" defTabSz="536204" rtl="0" eaLnBrk="1" latinLnBrk="0" hangingPunct="1">
              <a:lnSpc>
                <a:spcPct val="100000"/>
              </a:lnSpc>
              <a:spcBef>
                <a:spcPts val="394"/>
              </a:spcBef>
              <a:spcAft>
                <a:spcPts val="394"/>
              </a:spcAft>
              <a:buFont typeface="Arial" panose="020B0604020202020204" pitchFamily="34" charset="0"/>
              <a:buChar char="•"/>
            </a:pPr>
            <a:r>
              <a:rPr lang="en-AU" dirty="0"/>
              <a:t>Insert text or graphic here.</a:t>
            </a:r>
            <a:endParaRPr lang="en-US" dirty="0"/>
          </a:p>
        </p:txBody>
      </p:sp>
      <p:sp>
        <p:nvSpPr>
          <p:cNvPr id="9" name="Title 1"/>
          <p:cNvSpPr>
            <a:spLocks noGrp="1"/>
          </p:cNvSpPr>
          <p:nvPr>
            <p:ph type="title" hasCustomPrompt="1"/>
          </p:nvPr>
        </p:nvSpPr>
        <p:spPr>
          <a:xfrm>
            <a:off x="775678" y="589824"/>
            <a:ext cx="7936523" cy="680177"/>
          </a:xfrm>
        </p:spPr>
        <p:txBody>
          <a:bodyPr anchor="t">
            <a:noAutofit/>
          </a:bodyPr>
          <a:lstStyle>
            <a:lvl1pPr algn="l">
              <a:lnSpc>
                <a:spcPts val="2932"/>
              </a:lnSpc>
              <a:spcBef>
                <a:spcPts val="235"/>
              </a:spcBef>
              <a:spcAft>
                <a:spcPts val="235"/>
              </a:spcAft>
              <a:defRPr sz="2400" b="0" cap="none">
                <a:solidFill>
                  <a:schemeClr val="tx2"/>
                </a:solidFill>
              </a:defRPr>
            </a:lvl1pPr>
          </a:lstStyle>
          <a:p>
            <a:r>
              <a:rPr lang="en-AU" dirty="0"/>
              <a:t>Click to edit heading</a:t>
            </a:r>
            <a:br>
              <a:rPr lang="en-AU" dirty="0"/>
            </a:br>
            <a:endParaRPr lang="en-US" dirty="0"/>
          </a:p>
        </p:txBody>
      </p:sp>
      <p:sp>
        <p:nvSpPr>
          <p:cNvPr id="11" name="Content Placeholder 2"/>
          <p:cNvSpPr>
            <a:spLocks noGrp="1"/>
          </p:cNvSpPr>
          <p:nvPr>
            <p:ph idx="27" hasCustomPrompt="1"/>
          </p:nvPr>
        </p:nvSpPr>
        <p:spPr>
          <a:xfrm>
            <a:off x="775678" y="1691975"/>
            <a:ext cx="5136208" cy="382172"/>
          </a:xfrm>
        </p:spPr>
        <p:txBody>
          <a:bodyPr anchor="ctr" anchorCtr="0">
            <a:normAutofit/>
          </a:bodyPr>
          <a:lstStyle>
            <a:lvl1pPr marL="0" indent="0" algn="l">
              <a:buNone/>
              <a:defRPr sz="1500" b="1">
                <a:latin typeface="+mn-lt"/>
              </a:defRPr>
            </a:lvl1pPr>
          </a:lstStyle>
          <a:p>
            <a:pPr lvl="0"/>
            <a:r>
              <a:rPr lang="en-AU" dirty="0"/>
              <a:t>Title</a:t>
            </a:r>
          </a:p>
        </p:txBody>
      </p:sp>
      <p:sp>
        <p:nvSpPr>
          <p:cNvPr id="12" name="Content Placeholder 2"/>
          <p:cNvSpPr>
            <a:spLocks noGrp="1"/>
          </p:cNvSpPr>
          <p:nvPr>
            <p:ph idx="28" hasCustomPrompt="1"/>
          </p:nvPr>
        </p:nvSpPr>
        <p:spPr>
          <a:xfrm>
            <a:off x="6273801" y="1691975"/>
            <a:ext cx="5134709" cy="382172"/>
          </a:xfrm>
        </p:spPr>
        <p:txBody>
          <a:bodyPr anchor="ctr" anchorCtr="0">
            <a:normAutofit/>
          </a:bodyPr>
          <a:lstStyle>
            <a:lvl1pPr marL="0" indent="0" algn="l">
              <a:buNone/>
              <a:defRPr sz="1500" b="1">
                <a:latin typeface="+mn-lt"/>
              </a:defRPr>
            </a:lvl1pPr>
          </a:lstStyle>
          <a:p>
            <a:pPr lvl="0"/>
            <a:r>
              <a:rPr lang="en-AU" dirty="0"/>
              <a:t>Title</a:t>
            </a:r>
          </a:p>
        </p:txBody>
      </p:sp>
      <p:pic>
        <p:nvPicPr>
          <p:cNvPr id="18" name="Picture 17" descr="header_strip_100dpi copy.png"/>
          <p:cNvPicPr>
            <a:picLocks noChangeAspect="1"/>
          </p:cNvPicPr>
          <p:nvPr userDrawn="1"/>
        </p:nvPicPr>
        <p:blipFill>
          <a:blip r:embed="rId2"/>
          <a:stretch>
            <a:fillRect/>
          </a:stretch>
        </p:blipFill>
        <p:spPr>
          <a:xfrm>
            <a:off x="0" y="1"/>
            <a:ext cx="12192000" cy="219185"/>
          </a:xfrm>
          <a:prstGeom prst="rect">
            <a:avLst/>
          </a:prstGeom>
        </p:spPr>
      </p:pic>
      <p:sp>
        <p:nvSpPr>
          <p:cNvPr id="13" name="Content Placeholder 2"/>
          <p:cNvSpPr>
            <a:spLocks noGrp="1"/>
          </p:cNvSpPr>
          <p:nvPr>
            <p:ph idx="14" hasCustomPrompt="1"/>
          </p:nvPr>
        </p:nvSpPr>
        <p:spPr>
          <a:xfrm>
            <a:off x="775678" y="6337284"/>
            <a:ext cx="5293527" cy="360000"/>
          </a:xfrm>
        </p:spPr>
        <p:txBody>
          <a:bodyPr anchor="ctr">
            <a:normAutofit/>
          </a:bodyPr>
          <a:lstStyle>
            <a:lvl1pPr marL="0" marR="0" indent="0" algn="l" defTabSz="536204" rtl="0" eaLnBrk="1" fontAlgn="auto" latinLnBrk="0" hangingPunct="1">
              <a:lnSpc>
                <a:spcPts val="1642"/>
              </a:lnSpc>
              <a:spcBef>
                <a:spcPts val="352"/>
              </a:spcBef>
              <a:spcAft>
                <a:spcPts val="352"/>
              </a:spcAft>
              <a:buClrTx/>
              <a:buSzTx/>
              <a:buFontTx/>
              <a:buNone/>
              <a:tabLst/>
              <a:defRPr lang="en-US" sz="900" smtClean="0">
                <a:solidFill>
                  <a:srgbClr val="898989"/>
                </a:solidFill>
              </a:defRPr>
            </a:lvl1pPr>
          </a:lstStyle>
          <a:p>
            <a:r>
              <a:rPr lang="en-US" sz="800" dirty="0">
                <a:latin typeface="+mn-lt"/>
              </a:rPr>
              <a:t>CLASSIFICATION - TITLE</a:t>
            </a:r>
          </a:p>
        </p:txBody>
      </p:sp>
      <p:sp>
        <p:nvSpPr>
          <p:cNvPr id="14" name="Content Placeholder 2"/>
          <p:cNvSpPr>
            <a:spLocks noGrp="1"/>
          </p:cNvSpPr>
          <p:nvPr>
            <p:ph idx="34" hasCustomPrompt="1"/>
          </p:nvPr>
        </p:nvSpPr>
        <p:spPr>
          <a:xfrm>
            <a:off x="10613094" y="6337284"/>
            <a:ext cx="795414" cy="360000"/>
          </a:xfrm>
        </p:spPr>
        <p:txBody>
          <a:bodyPr anchor="ctr">
            <a:normAutofit/>
          </a:bodyPr>
          <a:lstStyle>
            <a:lvl1pPr marL="0" marR="0" indent="0" algn="r" defTabSz="536204" rtl="0" eaLnBrk="1" fontAlgn="auto" latinLnBrk="0" hangingPunct="1">
              <a:lnSpc>
                <a:spcPts val="1642"/>
              </a:lnSpc>
              <a:spcBef>
                <a:spcPts val="352"/>
              </a:spcBef>
              <a:spcAft>
                <a:spcPts val="352"/>
              </a:spcAft>
              <a:buClrTx/>
              <a:buSzTx/>
              <a:buFontTx/>
              <a:buNone/>
              <a:tabLst/>
              <a:defRPr lang="en-US" sz="800" smtClean="0">
                <a:solidFill>
                  <a:srgbClr val="898989"/>
                </a:solidFill>
              </a:defRPr>
            </a:lvl1pPr>
          </a:lstStyle>
          <a:p>
            <a:fld id="{B933C3A0-0665-A044-9F1E-E986F0AA2CA9}" type="slidenum">
              <a:rPr lang="en-AU" smtClean="0"/>
              <a:pPr/>
              <a:t>‹#›</a:t>
            </a:fld>
            <a:endParaRPr lang="en-US" sz="800" dirty="0">
              <a:latin typeface="+mn-lt"/>
            </a:endParaRPr>
          </a:p>
        </p:txBody>
      </p:sp>
    </p:spTree>
    <p:extLst>
      <p:ext uri="{BB962C8B-B14F-4D97-AF65-F5344CB8AC3E}">
        <p14:creationId xmlns:p14="http://schemas.microsoft.com/office/powerpoint/2010/main" val="1082316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ll ">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775677" y="1703389"/>
            <a:ext cx="10632830" cy="4429125"/>
          </a:xfrm>
        </p:spPr>
        <p:txBody>
          <a:bodyPr/>
          <a:lstStyle>
            <a:lvl1pPr>
              <a:defRPr>
                <a:solidFill>
                  <a:schemeClr val="tx1"/>
                </a:solidFill>
              </a:defRPr>
            </a:lvl1pPr>
          </a:lstStyle>
          <a:p>
            <a:pPr lvl="0"/>
            <a:r>
              <a:rPr lang="en-AU" dirty="0"/>
              <a:t>Bulleted list, replace positional text with your own.</a:t>
            </a:r>
          </a:p>
        </p:txBody>
      </p:sp>
      <p:sp>
        <p:nvSpPr>
          <p:cNvPr id="7" name="Title 1"/>
          <p:cNvSpPr>
            <a:spLocks noGrp="1"/>
          </p:cNvSpPr>
          <p:nvPr>
            <p:ph type="title" hasCustomPrompt="1"/>
          </p:nvPr>
        </p:nvSpPr>
        <p:spPr>
          <a:xfrm>
            <a:off x="775678" y="589824"/>
            <a:ext cx="7936523" cy="680177"/>
          </a:xfrm>
        </p:spPr>
        <p:txBody>
          <a:bodyPr anchor="t">
            <a:noAutofit/>
          </a:bodyPr>
          <a:lstStyle>
            <a:lvl1pPr algn="l">
              <a:lnSpc>
                <a:spcPts val="2932"/>
              </a:lnSpc>
              <a:spcBef>
                <a:spcPts val="235"/>
              </a:spcBef>
              <a:spcAft>
                <a:spcPts val="235"/>
              </a:spcAft>
              <a:defRPr sz="2400" b="0" cap="none">
                <a:solidFill>
                  <a:schemeClr val="tx2"/>
                </a:solidFill>
              </a:defRPr>
            </a:lvl1pPr>
          </a:lstStyle>
          <a:p>
            <a:r>
              <a:rPr lang="en-AU" dirty="0"/>
              <a:t>Click to edit heading</a:t>
            </a:r>
            <a:br>
              <a:rPr lang="en-AU" dirty="0"/>
            </a:br>
            <a:endParaRPr lang="en-US" dirty="0"/>
          </a:p>
        </p:txBody>
      </p:sp>
      <p:pic>
        <p:nvPicPr>
          <p:cNvPr id="13" name="Picture 12" descr="header_strip_100dpi copy.png"/>
          <p:cNvPicPr>
            <a:picLocks noChangeAspect="1"/>
          </p:cNvPicPr>
          <p:nvPr userDrawn="1"/>
        </p:nvPicPr>
        <p:blipFill>
          <a:blip r:embed="rId2"/>
          <a:stretch>
            <a:fillRect/>
          </a:stretch>
        </p:blipFill>
        <p:spPr>
          <a:xfrm>
            <a:off x="0" y="1"/>
            <a:ext cx="12192000" cy="219185"/>
          </a:xfrm>
          <a:prstGeom prst="rect">
            <a:avLst/>
          </a:prstGeom>
        </p:spPr>
      </p:pic>
      <p:sp>
        <p:nvSpPr>
          <p:cNvPr id="8" name="Content Placeholder 2"/>
          <p:cNvSpPr>
            <a:spLocks noGrp="1"/>
          </p:cNvSpPr>
          <p:nvPr>
            <p:ph idx="14" hasCustomPrompt="1"/>
          </p:nvPr>
        </p:nvSpPr>
        <p:spPr>
          <a:xfrm>
            <a:off x="775678" y="6337284"/>
            <a:ext cx="5293527" cy="360000"/>
          </a:xfrm>
        </p:spPr>
        <p:txBody>
          <a:bodyPr anchor="ctr">
            <a:normAutofit/>
          </a:bodyPr>
          <a:lstStyle>
            <a:lvl1pPr marL="0" marR="0" indent="0" algn="l" defTabSz="536204" rtl="0" eaLnBrk="1" fontAlgn="auto" latinLnBrk="0" hangingPunct="1">
              <a:lnSpc>
                <a:spcPts val="1642"/>
              </a:lnSpc>
              <a:spcBef>
                <a:spcPts val="352"/>
              </a:spcBef>
              <a:spcAft>
                <a:spcPts val="352"/>
              </a:spcAft>
              <a:buClrTx/>
              <a:buSzTx/>
              <a:buFontTx/>
              <a:buNone/>
              <a:tabLst/>
              <a:defRPr lang="en-US" sz="900" smtClean="0">
                <a:solidFill>
                  <a:srgbClr val="898989"/>
                </a:solidFill>
              </a:defRPr>
            </a:lvl1pPr>
          </a:lstStyle>
          <a:p>
            <a:r>
              <a:rPr lang="en-US" sz="800" dirty="0">
                <a:latin typeface="+mn-lt"/>
              </a:rPr>
              <a:t>CLASSIFICATION - TITLE</a:t>
            </a:r>
          </a:p>
        </p:txBody>
      </p:sp>
      <p:sp>
        <p:nvSpPr>
          <p:cNvPr id="9" name="Content Placeholder 2"/>
          <p:cNvSpPr>
            <a:spLocks noGrp="1"/>
          </p:cNvSpPr>
          <p:nvPr>
            <p:ph idx="34" hasCustomPrompt="1"/>
          </p:nvPr>
        </p:nvSpPr>
        <p:spPr>
          <a:xfrm>
            <a:off x="10613094" y="6337284"/>
            <a:ext cx="795414" cy="360000"/>
          </a:xfrm>
        </p:spPr>
        <p:txBody>
          <a:bodyPr anchor="ctr">
            <a:normAutofit/>
          </a:bodyPr>
          <a:lstStyle>
            <a:lvl1pPr marL="0" marR="0" indent="0" algn="r" defTabSz="536204" rtl="0" eaLnBrk="1" fontAlgn="auto" latinLnBrk="0" hangingPunct="1">
              <a:lnSpc>
                <a:spcPts val="1642"/>
              </a:lnSpc>
              <a:spcBef>
                <a:spcPts val="352"/>
              </a:spcBef>
              <a:spcAft>
                <a:spcPts val="352"/>
              </a:spcAft>
              <a:buClrTx/>
              <a:buSzTx/>
              <a:buFontTx/>
              <a:buNone/>
              <a:tabLst/>
              <a:defRPr lang="en-US" sz="800" smtClean="0">
                <a:solidFill>
                  <a:srgbClr val="898989"/>
                </a:solidFill>
              </a:defRPr>
            </a:lvl1pPr>
          </a:lstStyle>
          <a:p>
            <a:fld id="{B933C3A0-0665-A044-9F1E-E986F0AA2CA9}" type="slidenum">
              <a:rPr lang="en-AU" smtClean="0"/>
              <a:pPr/>
              <a:t>‹#›</a:t>
            </a:fld>
            <a:endParaRPr lang="en-US" sz="800" dirty="0">
              <a:latin typeface="+mn-lt"/>
            </a:endParaRPr>
          </a:p>
        </p:txBody>
      </p:sp>
    </p:spTree>
    <p:extLst>
      <p:ext uri="{BB962C8B-B14F-4D97-AF65-F5344CB8AC3E}">
        <p14:creationId xmlns:p14="http://schemas.microsoft.com/office/powerpoint/2010/main" val="302231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A74D-B51C-4BBB-86A6-04116F6C16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BFE2D5F-BD2E-485F-A92F-06DCDFB32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F33AEC3-2428-4405-8199-D94805740C8D}"/>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2A686E56-AB9C-4444-B15A-45A45824160C}"/>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B0E5F8C7-22F6-4307-97C2-A96F197101D7}"/>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7253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6A6-05C1-4AAB-8E63-751852A53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89F18AE-4ABD-47C2-A8F0-32FD7DA20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81B83-D3F0-45BB-BC83-505498A981DC}"/>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501A0EA7-2129-44B1-87EA-B1EC6D8AC2D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0E9AB6B3-623D-47B2-A308-A1851F018B16}"/>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114900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F867-25EE-4783-8D55-CEE17DEAF75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C5CAC2F-185E-4610-99F1-0D2A8923D0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B6F586-3A23-406C-A72F-1849C32C9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7A6CEFE-798C-4644-9E61-9C813F156C2C}"/>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6" name="Footer Placeholder 5">
            <a:extLst>
              <a:ext uri="{FF2B5EF4-FFF2-40B4-BE49-F238E27FC236}">
                <a16:creationId xmlns:a16="http://schemas.microsoft.com/office/drawing/2014/main" id="{75138751-3B00-44CE-B5AC-A3466B21B05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9A5BAFF7-1C75-4095-9C04-7807803ACD23}"/>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48261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CD10-1E46-4E7B-98E7-31848E5BFA0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3865736-B18E-4A27-8AA5-CF18BDB24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62A95-23BB-45FF-9DB4-ECC405D05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7802C7-1F21-4843-ABFC-16C73C0FA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FE873-8373-466B-BC65-1CE231E5E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1436A3F-49A7-4580-90FE-3DC7DC57672E}"/>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8" name="Footer Placeholder 7">
            <a:extLst>
              <a:ext uri="{FF2B5EF4-FFF2-40B4-BE49-F238E27FC236}">
                <a16:creationId xmlns:a16="http://schemas.microsoft.com/office/drawing/2014/main" id="{2A404BC5-B42C-44D7-B9DA-0FD969EC6503}"/>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92F46AE4-0CD5-4088-A707-8785A1A15D46}"/>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11019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C0E4-2CA4-4894-A7F4-87D3B5B9EAB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863C352-2555-40EF-A303-ED3FA5F56A76}"/>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4" name="Footer Placeholder 3">
            <a:extLst>
              <a:ext uri="{FF2B5EF4-FFF2-40B4-BE49-F238E27FC236}">
                <a16:creationId xmlns:a16="http://schemas.microsoft.com/office/drawing/2014/main" id="{87601874-A872-4DD4-A214-9361DF8730E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FE96D9BA-EA1B-4A05-B30D-66D42556B18A}"/>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28709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6F730-4AA7-4009-AA9E-C204AD118D64}"/>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3" name="Footer Placeholder 2">
            <a:extLst>
              <a:ext uri="{FF2B5EF4-FFF2-40B4-BE49-F238E27FC236}">
                <a16:creationId xmlns:a16="http://schemas.microsoft.com/office/drawing/2014/main" id="{7198C92F-9EE2-44F9-B386-5B762058B8DF}"/>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5B10F1BB-4D29-40FB-A91E-5CFAABA2FFE6}"/>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204006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920A-0D56-439F-9129-C850CEC82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67248C-BDF9-4D5C-A3F1-EF878ADE5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629A399-1178-4C98-AA6F-96FA0AFCE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BC4CB-1AC3-49E2-8F4F-A175FCE1EBA3}"/>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6" name="Footer Placeholder 5">
            <a:extLst>
              <a:ext uri="{FF2B5EF4-FFF2-40B4-BE49-F238E27FC236}">
                <a16:creationId xmlns:a16="http://schemas.microsoft.com/office/drawing/2014/main" id="{EDB8045A-B1C0-4105-8FB8-B20081E80175}"/>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7915480F-1426-40D2-B614-EA97059272CE}"/>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162729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1263-8157-46AE-9F7F-B27272DD5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A708F04-1738-447F-BA47-E7E92BFCF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a:extLst>
              <a:ext uri="{FF2B5EF4-FFF2-40B4-BE49-F238E27FC236}">
                <a16:creationId xmlns:a16="http://schemas.microsoft.com/office/drawing/2014/main" id="{69EE2EB6-0073-48B9-81D5-80C701C65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9B935-2A34-4329-A734-EFD381ED1090}"/>
              </a:ext>
            </a:extLst>
          </p:cNvPr>
          <p:cNvSpPr>
            <a:spLocks noGrp="1"/>
          </p:cNvSpPr>
          <p:nvPr>
            <p:ph type="dt" sz="half" idx="10"/>
          </p:nvPr>
        </p:nvSpPr>
        <p:spPr/>
        <p:txBody>
          <a:bodyPr/>
          <a:lstStyle/>
          <a:p>
            <a:fld id="{4C55628A-EE4A-4DD0-B322-A113D17B0779}" type="datetimeFigureOut">
              <a:rPr lang="en-AU" smtClean="0"/>
              <a:t>18/05/2021</a:t>
            </a:fld>
            <a:endParaRPr lang="en-AU" dirty="0"/>
          </a:p>
        </p:txBody>
      </p:sp>
      <p:sp>
        <p:nvSpPr>
          <p:cNvPr id="6" name="Footer Placeholder 5">
            <a:extLst>
              <a:ext uri="{FF2B5EF4-FFF2-40B4-BE49-F238E27FC236}">
                <a16:creationId xmlns:a16="http://schemas.microsoft.com/office/drawing/2014/main" id="{AAE71560-BFD8-40C2-84BC-BCF9482F054F}"/>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CD5FAEB0-DEBB-4596-AB6C-27BB8FE3C10A}"/>
              </a:ext>
            </a:extLst>
          </p:cNvPr>
          <p:cNvSpPr>
            <a:spLocks noGrp="1"/>
          </p:cNvSpPr>
          <p:nvPr>
            <p:ph type="sldNum" sz="quarter" idx="12"/>
          </p:nvPr>
        </p:nvSpPr>
        <p:spPr/>
        <p:txBody>
          <a:bodyPr/>
          <a:lstStyle/>
          <a:p>
            <a:fld id="{755AFAB2-141D-44E5-AC9A-B64F61158A4F}" type="slidenum">
              <a:rPr lang="en-AU" smtClean="0"/>
              <a:t>‹#›</a:t>
            </a:fld>
            <a:endParaRPr lang="en-AU" dirty="0"/>
          </a:p>
        </p:txBody>
      </p:sp>
    </p:spTree>
    <p:extLst>
      <p:ext uri="{BB962C8B-B14F-4D97-AF65-F5344CB8AC3E}">
        <p14:creationId xmlns:p14="http://schemas.microsoft.com/office/powerpoint/2010/main" val="392911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E096A-2BAF-4476-AE88-15A4946E8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D573B05-C116-43F3-BAAD-358BEB420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CAD434-78CB-4C41-8B1F-3E1469F35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5628A-EE4A-4DD0-B322-A113D17B0779}" type="datetimeFigureOut">
              <a:rPr lang="en-AU" smtClean="0"/>
              <a:t>18/05/2021</a:t>
            </a:fld>
            <a:endParaRPr lang="en-AU" dirty="0"/>
          </a:p>
        </p:txBody>
      </p:sp>
      <p:sp>
        <p:nvSpPr>
          <p:cNvPr id="5" name="Footer Placeholder 4">
            <a:extLst>
              <a:ext uri="{FF2B5EF4-FFF2-40B4-BE49-F238E27FC236}">
                <a16:creationId xmlns:a16="http://schemas.microsoft.com/office/drawing/2014/main" id="{873C1BD3-767A-4112-9F1B-C04D44112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DC6C7599-100B-4414-9E00-2DEAEA8EF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AFAB2-141D-44E5-AC9A-B64F61158A4F}" type="slidenum">
              <a:rPr lang="en-AU" smtClean="0"/>
              <a:t>‹#›</a:t>
            </a:fld>
            <a:endParaRPr lang="en-AU" dirty="0"/>
          </a:p>
        </p:txBody>
      </p:sp>
    </p:spTree>
    <p:extLst>
      <p:ext uri="{BB962C8B-B14F-4D97-AF65-F5344CB8AC3E}">
        <p14:creationId xmlns:p14="http://schemas.microsoft.com/office/powerpoint/2010/main" val="357518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meetup.com/OWASP-Canberra-Chapter/"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s://www.google.com/url?sa=t&amp;rct=j&amp;q=&amp;esrc=s&amp;source=web&amp;cd=&amp;ved=2ahUKEwjPmO2WltLwAhVt_XMBHcc-BN8QFjAJegQIAxAD&amp;url=https%3A%2F%2Fwww.cyber.gov.au%2Fsites%2Fdefault%2Ffiles%2F2020-09%2FASD-Cyber-Skills-Framework-v2.pdf&amp;usg=AOvVaw1VwZzlviKQFXOQBnt_imeC" TargetMode="External"/><Relationship Id="rId3" Type="http://schemas.openxmlformats.org/officeDocument/2006/relationships/hyperlink" Target="https://www.sans.org/" TargetMode="External"/><Relationship Id="rId7" Type="http://schemas.openxmlformats.org/officeDocument/2006/relationships/hyperlink" Target="https://www.devsecops.org/blog/2015/2/15/what-is-devsecops" TargetMode="External"/><Relationship Id="rId2" Type="http://schemas.openxmlformats.org/officeDocument/2006/relationships/hyperlink" Target="https://owasp.org/" TargetMode="External"/><Relationship Id="rId1" Type="http://schemas.openxmlformats.org/officeDocument/2006/relationships/slideLayout" Target="../slideLayouts/slideLayout13.xml"/><Relationship Id="rId6" Type="http://schemas.openxmlformats.org/officeDocument/2006/relationships/hyperlink" Target="https://www.mooveteam.com/market/hacked/" TargetMode="External"/><Relationship Id="rId11" Type="http://schemas.openxmlformats.org/officeDocument/2006/relationships/hyperlink" Target="https://www.iso.org/isoiec-27001-information-security.html" TargetMode="External"/><Relationship Id="rId5" Type="http://schemas.openxmlformats.org/officeDocument/2006/relationships/hyperlink" Target="https://www.cyber.gc.ca/en/cyber-security-learning-pathways" TargetMode="External"/><Relationship Id="rId10" Type="http://schemas.openxmlformats.org/officeDocument/2006/relationships/hyperlink" Target="https://www.nist.gov/cyberframework" TargetMode="External"/><Relationship Id="rId4" Type="http://schemas.openxmlformats.org/officeDocument/2006/relationships/hyperlink" Target="https://www.sans.org/cyber-security-career-roadmap" TargetMode="External"/><Relationship Id="rId9" Type="http://schemas.openxmlformats.org/officeDocument/2006/relationships/hyperlink" Target="https://www.cyber.gov.a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Web_application_securit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28"/>
          </p:nvPr>
        </p:nvSpPr>
        <p:spPr>
          <a:xfrm>
            <a:off x="897925" y="1691975"/>
            <a:ext cx="10510586" cy="382172"/>
          </a:xfrm>
        </p:spPr>
        <p:txBody>
          <a:bodyPr>
            <a:noAutofit/>
          </a:bodyPr>
          <a:lstStyle/>
          <a:p>
            <a:r>
              <a:rPr lang="en-AU" sz="4400" b="0" dirty="0">
                <a:solidFill>
                  <a:schemeClr val="accent1">
                    <a:lumMod val="75000"/>
                  </a:schemeClr>
                </a:solidFill>
              </a:rPr>
              <a:t>Cyber Skill Building</a:t>
            </a:r>
          </a:p>
        </p:txBody>
      </p:sp>
      <p:pic>
        <p:nvPicPr>
          <p:cNvPr id="5" name="Content Placeholder 4">
            <a:extLst>
              <a:ext uri="{FF2B5EF4-FFF2-40B4-BE49-F238E27FC236}">
                <a16:creationId xmlns:a16="http://schemas.microsoft.com/office/drawing/2014/main" id="{6EBE1F47-1414-4511-9C37-2812E880AC0C}"/>
              </a:ext>
            </a:extLst>
          </p:cNvPr>
          <p:cNvPicPr>
            <a:picLocks noGrp="1" noChangeAspect="1"/>
          </p:cNvPicPr>
          <p:nvPr>
            <p:ph idx="14"/>
          </p:nvPr>
        </p:nvPicPr>
        <p:blipFill>
          <a:blip r:embed="rId2">
            <a:extLst>
              <a:ext uri="{28A0092B-C50C-407E-A947-70E740481C1C}">
                <a14:useLocalDpi xmlns:a14="http://schemas.microsoft.com/office/drawing/2010/main" val="0"/>
              </a:ext>
            </a:extLst>
          </a:blip>
          <a:stretch>
            <a:fillRect/>
          </a:stretch>
        </p:blipFill>
        <p:spPr>
          <a:xfrm>
            <a:off x="3287026" y="4336298"/>
            <a:ext cx="5732384" cy="1909703"/>
          </a:xfrm>
        </p:spPr>
      </p:pic>
      <p:pic>
        <p:nvPicPr>
          <p:cNvPr id="16" name="Picture 15">
            <a:extLst>
              <a:ext uri="{FF2B5EF4-FFF2-40B4-BE49-F238E27FC236}">
                <a16:creationId xmlns:a16="http://schemas.microsoft.com/office/drawing/2014/main" id="{38EA2B46-4B2D-4B82-BBBE-59C78F238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060" y="312877"/>
            <a:ext cx="3112184" cy="1112078"/>
          </a:xfrm>
          <a:prstGeom prst="rect">
            <a:avLst/>
          </a:prstGeom>
        </p:spPr>
      </p:pic>
      <p:grpSp>
        <p:nvGrpSpPr>
          <p:cNvPr id="23" name="Group 22">
            <a:extLst>
              <a:ext uri="{FF2B5EF4-FFF2-40B4-BE49-F238E27FC236}">
                <a16:creationId xmlns:a16="http://schemas.microsoft.com/office/drawing/2014/main" id="{A87AF22A-B538-4CB7-8453-9A762CA0AB04}"/>
              </a:ext>
            </a:extLst>
          </p:cNvPr>
          <p:cNvGrpSpPr/>
          <p:nvPr/>
        </p:nvGrpSpPr>
        <p:grpSpPr>
          <a:xfrm>
            <a:off x="0" y="4326422"/>
            <a:ext cx="12192001" cy="1929293"/>
            <a:chOff x="0" y="4326422"/>
            <a:chExt cx="12192001" cy="1929293"/>
          </a:xfrm>
        </p:grpSpPr>
        <p:sp>
          <p:nvSpPr>
            <p:cNvPr id="6" name="Rectangle 5">
              <a:extLst>
                <a:ext uri="{FF2B5EF4-FFF2-40B4-BE49-F238E27FC236}">
                  <a16:creationId xmlns:a16="http://schemas.microsoft.com/office/drawing/2014/main" id="{033F4E59-2462-4B4E-9180-47EE024FB809}"/>
                </a:ext>
              </a:extLst>
            </p:cNvPr>
            <p:cNvSpPr/>
            <p:nvPr/>
          </p:nvSpPr>
          <p:spPr>
            <a:xfrm>
              <a:off x="8915061" y="4326422"/>
              <a:ext cx="3276940" cy="1919417"/>
            </a:xfrm>
            <a:prstGeom prst="rect">
              <a:avLst/>
            </a:prstGeom>
            <a:gradFill flip="none" rotWithShape="1">
              <a:gsLst>
                <a:gs pos="0">
                  <a:schemeClr val="accent1">
                    <a:lumMod val="7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grpSp>
          <p:nvGrpSpPr>
            <p:cNvPr id="22" name="Group 21">
              <a:extLst>
                <a:ext uri="{FF2B5EF4-FFF2-40B4-BE49-F238E27FC236}">
                  <a16:creationId xmlns:a16="http://schemas.microsoft.com/office/drawing/2014/main" id="{E5439EBC-B24A-4FF1-B7A1-FD8A1EC9B2AA}"/>
                </a:ext>
              </a:extLst>
            </p:cNvPr>
            <p:cNvGrpSpPr/>
            <p:nvPr/>
          </p:nvGrpSpPr>
          <p:grpSpPr>
            <a:xfrm>
              <a:off x="0" y="4336295"/>
              <a:ext cx="3276940" cy="1919420"/>
              <a:chOff x="0" y="4336295"/>
              <a:chExt cx="3276940" cy="1919420"/>
            </a:xfrm>
          </p:grpSpPr>
          <p:sp>
            <p:nvSpPr>
              <p:cNvPr id="17" name="Rectangle 16">
                <a:extLst>
                  <a:ext uri="{FF2B5EF4-FFF2-40B4-BE49-F238E27FC236}">
                    <a16:creationId xmlns:a16="http://schemas.microsoft.com/office/drawing/2014/main" id="{3F2C8E8C-C05C-4165-A1C4-7C794A14DEA6}"/>
                  </a:ext>
                </a:extLst>
              </p:cNvPr>
              <p:cNvSpPr/>
              <p:nvPr/>
            </p:nvSpPr>
            <p:spPr>
              <a:xfrm>
                <a:off x="0" y="4336298"/>
                <a:ext cx="2998573" cy="1919417"/>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Parallelogram 7">
                <a:extLst>
                  <a:ext uri="{FF2B5EF4-FFF2-40B4-BE49-F238E27FC236}">
                    <a16:creationId xmlns:a16="http://schemas.microsoft.com/office/drawing/2014/main" id="{DEDBEDBC-5763-40BF-947C-635591A2DAB1}"/>
                  </a:ext>
                </a:extLst>
              </p:cNvPr>
              <p:cNvSpPr/>
              <p:nvPr/>
            </p:nvSpPr>
            <p:spPr>
              <a:xfrm>
                <a:off x="2133600" y="4336295"/>
                <a:ext cx="1143340" cy="1919417"/>
              </a:xfrm>
              <a:prstGeom prst="parallelogram">
                <a:avLst/>
              </a:prstGeom>
              <a:gradFill flip="none" rotWithShape="1">
                <a:gsLst>
                  <a:gs pos="0">
                    <a:schemeClr val="tx2">
                      <a:lumMod val="60000"/>
                      <a:lumOff val="40000"/>
                      <a:alpha val="62000"/>
                    </a:schemeClr>
                  </a:gs>
                  <a:gs pos="74000">
                    <a:schemeClr val="accent1">
                      <a:lumMod val="45000"/>
                      <a:lumOff val="55000"/>
                      <a:alpha val="94000"/>
                    </a:schemeClr>
                  </a:gs>
                  <a:gs pos="83000">
                    <a:schemeClr val="accent1">
                      <a:lumMod val="45000"/>
                      <a:lumOff val="55000"/>
                    </a:schemeClr>
                  </a:gs>
                  <a:gs pos="100000">
                    <a:schemeClr val="accent1">
                      <a:lumMod val="30000"/>
                      <a:lumOff val="70000"/>
                      <a:alpha val="7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Parallelogram 17">
                <a:extLst>
                  <a:ext uri="{FF2B5EF4-FFF2-40B4-BE49-F238E27FC236}">
                    <a16:creationId xmlns:a16="http://schemas.microsoft.com/office/drawing/2014/main" id="{1223646F-2129-429B-A2D4-6BF3CB36AD5F}"/>
                  </a:ext>
                </a:extLst>
              </p:cNvPr>
              <p:cNvSpPr/>
              <p:nvPr/>
            </p:nvSpPr>
            <p:spPr>
              <a:xfrm>
                <a:off x="1288403" y="4336295"/>
                <a:ext cx="1143340" cy="1919417"/>
              </a:xfrm>
              <a:prstGeom prst="parallelogram">
                <a:avLst/>
              </a:prstGeom>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19" name="Content Placeholder 12">
            <a:extLst>
              <a:ext uri="{FF2B5EF4-FFF2-40B4-BE49-F238E27FC236}">
                <a16:creationId xmlns:a16="http://schemas.microsoft.com/office/drawing/2014/main" id="{0F8F15F9-B522-496C-9C40-4C7519134944}"/>
              </a:ext>
            </a:extLst>
          </p:cNvPr>
          <p:cNvSpPr txBox="1">
            <a:spLocks/>
          </p:cNvSpPr>
          <p:nvPr/>
        </p:nvSpPr>
        <p:spPr>
          <a:xfrm>
            <a:off x="897925" y="2302430"/>
            <a:ext cx="10510586" cy="883532"/>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5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accent1">
                    <a:lumMod val="75000"/>
                  </a:schemeClr>
                </a:solidFill>
              </a:rPr>
              <a:t>Toby Amodio </a:t>
            </a:r>
          </a:p>
          <a:p>
            <a:r>
              <a:rPr lang="en-AU" dirty="0">
                <a:solidFill>
                  <a:schemeClr val="accent1">
                    <a:lumMod val="75000"/>
                  </a:schemeClr>
                </a:solidFill>
              </a:rPr>
              <a:t>A/g CISO Australian Taxation Office</a:t>
            </a:r>
          </a:p>
        </p:txBody>
      </p:sp>
    </p:spTree>
    <p:extLst>
      <p:ext uri="{BB962C8B-B14F-4D97-AF65-F5344CB8AC3E}">
        <p14:creationId xmlns:p14="http://schemas.microsoft.com/office/powerpoint/2010/main" val="57911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75677" y="2169842"/>
            <a:ext cx="10225697" cy="3962671"/>
          </a:xfrm>
        </p:spPr>
        <p:txBody>
          <a:bodyPr>
            <a:normAutofit/>
          </a:bodyPr>
          <a:lstStyle/>
          <a:p>
            <a:pPr marL="0" indent="0">
              <a:lnSpc>
                <a:spcPct val="150000"/>
              </a:lnSpc>
              <a:buNone/>
            </a:pPr>
            <a:r>
              <a:rPr lang="en-AU" sz="1400" dirty="0"/>
              <a:t>Please join our meetup group to stay updated on latest events. All Our Online events will be usually scheduled via Zoom and face to face events venues may vary. Please follow OWASP Canberra Chapter (this) page and </a:t>
            </a:r>
            <a:r>
              <a:rPr lang="en-AU" sz="1400" u="sng" dirty="0">
                <a:hlinkClick r:id="rId2"/>
              </a:rPr>
              <a:t>OWASP Canberra Meetup Group</a:t>
            </a:r>
            <a:r>
              <a:rPr lang="en-AU" sz="1400" dirty="0"/>
              <a:t> page for more upto date details of all the events.</a:t>
            </a:r>
          </a:p>
          <a:p>
            <a:pPr>
              <a:lnSpc>
                <a:spcPct val="150000"/>
              </a:lnSpc>
            </a:pPr>
            <a:r>
              <a:rPr lang="en-AU" sz="1400" b="1" dirty="0"/>
              <a:t>Event:</a:t>
            </a:r>
            <a:r>
              <a:rPr lang="en-AU" sz="1400" dirty="0"/>
              <a:t> Drop In Session - Canberra OWASP Online Meet and Greet</a:t>
            </a:r>
            <a:br>
              <a:rPr lang="en-AU" sz="1400" dirty="0"/>
            </a:br>
            <a:r>
              <a:rPr lang="en-AU" sz="1400" b="1" dirty="0"/>
              <a:t>Date:</a:t>
            </a:r>
            <a:r>
              <a:rPr lang="en-AU" sz="1400" dirty="0"/>
              <a:t> 16th Jun 2021 6:00 pm - 7:00 pm</a:t>
            </a:r>
          </a:p>
          <a:p>
            <a:pPr>
              <a:lnSpc>
                <a:spcPct val="150000"/>
              </a:lnSpc>
            </a:pPr>
            <a:r>
              <a:rPr lang="en-AU" sz="1400" b="1" dirty="0"/>
              <a:t>Event:</a:t>
            </a:r>
            <a:r>
              <a:rPr lang="en-AU" sz="1400" dirty="0"/>
              <a:t> Online Presentation - Insights into Cyber Assessment - TBC</a:t>
            </a:r>
            <a:br>
              <a:rPr lang="en-AU" sz="1400" dirty="0"/>
            </a:br>
            <a:r>
              <a:rPr lang="en-AU" sz="1400" b="1" dirty="0"/>
              <a:t>Proposed Date: </a:t>
            </a:r>
            <a:r>
              <a:rPr lang="en-AU" sz="1400" dirty="0"/>
              <a:t>21st July 2021 - 6:00 pm - 7:00 pm</a:t>
            </a:r>
          </a:p>
          <a:p>
            <a:pPr>
              <a:lnSpc>
                <a:spcPct val="150000"/>
              </a:lnSpc>
            </a:pPr>
            <a:r>
              <a:rPr lang="en-AU" sz="1400" b="1" dirty="0"/>
              <a:t>Event:</a:t>
            </a:r>
            <a:r>
              <a:rPr lang="en-AU" sz="1400" dirty="0"/>
              <a:t> Drop In Session - Canberra OWASP Online Meet and Greet</a:t>
            </a:r>
            <a:br>
              <a:rPr lang="en-AU" sz="1400" dirty="0"/>
            </a:br>
            <a:r>
              <a:rPr lang="en-AU" sz="1400" b="1" dirty="0"/>
              <a:t>Date:</a:t>
            </a:r>
            <a:r>
              <a:rPr lang="en-AU" sz="1400" dirty="0"/>
              <a:t> 18th August 2021 6:00 pm - 7:00 pm</a:t>
            </a:r>
          </a:p>
          <a:p>
            <a:pPr>
              <a:spcBef>
                <a:spcPts val="0"/>
              </a:spcBef>
              <a:spcAft>
                <a:spcPts val="0"/>
              </a:spcAft>
            </a:pPr>
            <a:endParaRPr lang="en-AU" dirty="0"/>
          </a:p>
        </p:txBody>
      </p:sp>
      <p:sp>
        <p:nvSpPr>
          <p:cNvPr id="12" name="Content Placeholder 11"/>
          <p:cNvSpPr>
            <a:spLocks noGrp="1"/>
          </p:cNvSpPr>
          <p:nvPr>
            <p:ph idx="27"/>
          </p:nvPr>
        </p:nvSpPr>
        <p:spPr/>
        <p:txBody>
          <a:bodyPr/>
          <a:lstStyle/>
          <a:p>
            <a:r>
              <a:rPr lang="en-AU" dirty="0"/>
              <a:t>Next Sessions</a:t>
            </a:r>
          </a:p>
        </p:txBody>
      </p:sp>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p:txBody>
          <a:bodyPr/>
          <a:lstStyle/>
          <a:p>
            <a:r>
              <a:rPr lang="en-AU" dirty="0"/>
              <a:t>Thankyou! Questions, suggestions and reflections! </a:t>
            </a:r>
          </a:p>
        </p:txBody>
      </p:sp>
    </p:spTree>
    <p:extLst>
      <p:ext uri="{BB962C8B-B14F-4D97-AF65-F5344CB8AC3E}">
        <p14:creationId xmlns:p14="http://schemas.microsoft.com/office/powerpoint/2010/main" val="342049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4"/>
          </p:nvPr>
        </p:nvSpPr>
        <p:spPr/>
        <p:txBody>
          <a:bodyPr/>
          <a:lstStyle/>
          <a:p>
            <a:r>
              <a:rPr lang="en-AU" dirty="0"/>
              <a:t>Cyber Skill Building – Toby Amodio</a:t>
            </a:r>
          </a:p>
        </p:txBody>
      </p:sp>
      <p:sp>
        <p:nvSpPr>
          <p:cNvPr id="9" name="Content Placeholder 8"/>
          <p:cNvSpPr>
            <a:spLocks noGrp="1"/>
          </p:cNvSpPr>
          <p:nvPr>
            <p:ph idx="34"/>
          </p:nvPr>
        </p:nvSpPr>
        <p:spPr/>
        <p:txBody>
          <a:bodyPr/>
          <a:lstStyle/>
          <a:p>
            <a:endParaRPr lang="en-AU" dirty="0"/>
          </a:p>
        </p:txBody>
      </p:sp>
      <p:sp>
        <p:nvSpPr>
          <p:cNvPr id="42" name="Title 14">
            <a:extLst>
              <a:ext uri="{FF2B5EF4-FFF2-40B4-BE49-F238E27FC236}">
                <a16:creationId xmlns:a16="http://schemas.microsoft.com/office/drawing/2014/main" id="{C24C53D2-BD17-488D-93DC-98921FFA3204}"/>
              </a:ext>
            </a:extLst>
          </p:cNvPr>
          <p:cNvSpPr>
            <a:spLocks noGrp="1"/>
          </p:cNvSpPr>
          <p:nvPr>
            <p:ph type="title"/>
          </p:nvPr>
        </p:nvSpPr>
        <p:spPr>
          <a:xfrm>
            <a:off x="775678" y="589824"/>
            <a:ext cx="7936523" cy="680177"/>
          </a:xfrm>
        </p:spPr>
        <p:txBody>
          <a:bodyPr/>
          <a:lstStyle/>
          <a:p>
            <a:r>
              <a:rPr lang="en-AU" dirty="0"/>
              <a:t>Resources</a:t>
            </a:r>
          </a:p>
        </p:txBody>
      </p:sp>
      <p:sp>
        <p:nvSpPr>
          <p:cNvPr id="43" name="Content Placeholder 8">
            <a:extLst>
              <a:ext uri="{FF2B5EF4-FFF2-40B4-BE49-F238E27FC236}">
                <a16:creationId xmlns:a16="http://schemas.microsoft.com/office/drawing/2014/main" id="{DE85182E-8458-47B4-B86C-B8519558E920}"/>
              </a:ext>
            </a:extLst>
          </p:cNvPr>
          <p:cNvSpPr txBox="1">
            <a:spLocks/>
          </p:cNvSpPr>
          <p:nvPr/>
        </p:nvSpPr>
        <p:spPr>
          <a:xfrm>
            <a:off x="775678" y="1162050"/>
            <a:ext cx="10632830" cy="49704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AU" sz="1400" dirty="0"/>
              <a:t>You:</a:t>
            </a:r>
            <a:endParaRPr lang="en-AU" sz="1400" dirty="0">
              <a:hlinkClick r:id="rId2"/>
            </a:endParaRPr>
          </a:p>
          <a:p>
            <a:pPr>
              <a:spcBef>
                <a:spcPts val="0"/>
              </a:spcBef>
            </a:pPr>
            <a:r>
              <a:rPr lang="en-AU" sz="1400" dirty="0">
                <a:hlinkClick r:id="rId2"/>
              </a:rPr>
              <a:t>https://owasp.org/</a:t>
            </a:r>
            <a:endParaRPr lang="en-AU" sz="1400" dirty="0"/>
          </a:p>
          <a:p>
            <a:pPr>
              <a:spcBef>
                <a:spcPts val="0"/>
              </a:spcBef>
            </a:pPr>
            <a:r>
              <a:rPr lang="en-AU" sz="1400" dirty="0"/>
              <a:t>https://owasp.org/membership/</a:t>
            </a:r>
          </a:p>
          <a:p>
            <a:pPr>
              <a:spcBef>
                <a:spcPts val="0"/>
              </a:spcBef>
            </a:pPr>
            <a:r>
              <a:rPr lang="en-AU" sz="1400" dirty="0"/>
              <a:t>OWASP – YouTube - https://www.youtube.com › user › OWASPGLOBAL</a:t>
            </a:r>
          </a:p>
          <a:p>
            <a:pPr>
              <a:spcBef>
                <a:spcPts val="0"/>
              </a:spcBef>
            </a:pPr>
            <a:r>
              <a:rPr lang="en-AU" sz="1400" dirty="0"/>
              <a:t>https://www.isaca.org/</a:t>
            </a:r>
          </a:p>
          <a:p>
            <a:pPr>
              <a:spcBef>
                <a:spcPts val="0"/>
              </a:spcBef>
            </a:pPr>
            <a:r>
              <a:rPr lang="en-AU" sz="1400" dirty="0">
                <a:hlinkClick r:id="rId3"/>
              </a:rPr>
              <a:t>https://www.sans.org/</a:t>
            </a:r>
            <a:endParaRPr lang="en-AU" sz="1400" dirty="0"/>
          </a:p>
          <a:p>
            <a:pPr>
              <a:spcBef>
                <a:spcPts val="0"/>
              </a:spcBef>
            </a:pPr>
            <a:r>
              <a:rPr lang="en-AU" sz="1400" dirty="0">
                <a:hlinkClick r:id="rId4"/>
              </a:rPr>
              <a:t>https://www.sans.org/cyber-security-career-roadmap</a:t>
            </a:r>
            <a:endParaRPr lang="en-AU" sz="1400" dirty="0"/>
          </a:p>
          <a:p>
            <a:pPr>
              <a:spcBef>
                <a:spcPts val="0"/>
              </a:spcBef>
            </a:pPr>
            <a:r>
              <a:rPr lang="en-AU" sz="1400" dirty="0">
                <a:hlinkClick r:id="rId5"/>
              </a:rPr>
              <a:t>https://www.cyber.gc.ca/en/cyber-security-learning-pathways</a:t>
            </a:r>
            <a:endParaRPr lang="en-AU" sz="1400" dirty="0"/>
          </a:p>
          <a:p>
            <a:pPr>
              <a:spcBef>
                <a:spcPts val="0"/>
              </a:spcBef>
            </a:pPr>
            <a:endParaRPr lang="en-AU" sz="1400" dirty="0"/>
          </a:p>
          <a:p>
            <a:pPr marL="0" indent="0">
              <a:spcBef>
                <a:spcPts val="0"/>
              </a:spcBef>
              <a:buNone/>
            </a:pPr>
            <a:endParaRPr lang="en-AU" sz="1400" dirty="0"/>
          </a:p>
          <a:p>
            <a:pPr marL="0" indent="0">
              <a:spcBef>
                <a:spcPts val="0"/>
              </a:spcBef>
              <a:buNone/>
            </a:pPr>
            <a:endParaRPr lang="en-AU" sz="1400" dirty="0"/>
          </a:p>
          <a:p>
            <a:pPr marL="0" indent="0">
              <a:spcBef>
                <a:spcPts val="0"/>
              </a:spcBef>
              <a:buNone/>
            </a:pPr>
            <a:r>
              <a:rPr lang="en-AU" sz="1400" dirty="0"/>
              <a:t>Team</a:t>
            </a:r>
            <a:endParaRPr lang="en-AU" sz="1400" dirty="0">
              <a:hlinkClick r:id="rId2"/>
            </a:endParaRPr>
          </a:p>
          <a:p>
            <a:pPr>
              <a:spcBef>
                <a:spcPts val="0"/>
              </a:spcBef>
            </a:pPr>
            <a:r>
              <a:rPr lang="en-AU" sz="1400" dirty="0"/>
              <a:t>Project Achilles - https://rework.withgoogle.com/print/guides/5721312655835136/</a:t>
            </a:r>
          </a:p>
          <a:p>
            <a:pPr>
              <a:spcBef>
                <a:spcPts val="0"/>
              </a:spcBef>
            </a:pPr>
            <a:r>
              <a:rPr lang="en-AU" sz="1400" dirty="0"/>
              <a:t>Cyber games - https://cyberescaperoom.com.au/, </a:t>
            </a:r>
            <a:r>
              <a:rPr lang="en-AU" sz="1400" dirty="0">
                <a:hlinkClick r:id="rId6"/>
              </a:rPr>
              <a:t>https://www.mooveteam.com/market/hacked/</a:t>
            </a:r>
            <a:endParaRPr lang="en-AU" sz="1400" dirty="0"/>
          </a:p>
          <a:p>
            <a:pPr>
              <a:spcBef>
                <a:spcPts val="0"/>
              </a:spcBef>
            </a:pPr>
            <a:r>
              <a:rPr lang="en-AU" sz="1400" dirty="0">
                <a:hlinkClick r:id="rId7"/>
              </a:rPr>
              <a:t>https://www.devsecops.org/blog/2015/2/15/what-is-devsecops</a:t>
            </a:r>
            <a:endParaRPr lang="en-AU" sz="1400" dirty="0"/>
          </a:p>
          <a:p>
            <a:pPr>
              <a:spcBef>
                <a:spcPts val="0"/>
              </a:spcBef>
            </a:pPr>
            <a:r>
              <a:rPr lang="en-AU" sz="1400" dirty="0">
                <a:hlinkClick r:id="rId8"/>
              </a:rPr>
              <a:t>ASD Cyber Skills framework</a:t>
            </a:r>
            <a:endParaRPr lang="en-AU" sz="1400" dirty="0"/>
          </a:p>
          <a:p>
            <a:pPr marL="0" indent="0">
              <a:spcBef>
                <a:spcPts val="0"/>
              </a:spcBef>
              <a:buNone/>
            </a:pPr>
            <a:endParaRPr lang="en-AU" sz="1400" dirty="0"/>
          </a:p>
          <a:p>
            <a:pPr marL="0" indent="0">
              <a:spcBef>
                <a:spcPts val="0"/>
              </a:spcBef>
              <a:buNone/>
            </a:pPr>
            <a:r>
              <a:rPr lang="en-AU" sz="1400" dirty="0"/>
              <a:t>Organisation</a:t>
            </a:r>
          </a:p>
          <a:p>
            <a:pPr>
              <a:spcBef>
                <a:spcPts val="0"/>
              </a:spcBef>
            </a:pPr>
            <a:r>
              <a:rPr lang="en-AU" sz="1400" dirty="0">
                <a:hlinkClick r:id="rId9"/>
              </a:rPr>
              <a:t>https://www.cyber.gov.au/</a:t>
            </a:r>
            <a:endParaRPr lang="en-AU" sz="1400" dirty="0"/>
          </a:p>
          <a:p>
            <a:pPr>
              <a:spcBef>
                <a:spcPts val="0"/>
              </a:spcBef>
            </a:pPr>
            <a:r>
              <a:rPr lang="en-AU" sz="1400" dirty="0">
                <a:hlinkClick r:id="rId10"/>
              </a:rPr>
              <a:t>https://www.nist.gov/cyberframework</a:t>
            </a:r>
            <a:endParaRPr lang="en-AU" sz="1400" dirty="0"/>
          </a:p>
          <a:p>
            <a:pPr>
              <a:spcBef>
                <a:spcPts val="0"/>
              </a:spcBef>
            </a:pPr>
            <a:r>
              <a:rPr lang="en-AU" sz="1400" dirty="0">
                <a:hlinkClick r:id="rId11"/>
              </a:rPr>
              <a:t>https://www.iso.org/isoiec-27001-information-security.html</a:t>
            </a:r>
            <a:endParaRPr lang="en-AU" sz="1400" dirty="0"/>
          </a:p>
          <a:p>
            <a:pPr>
              <a:spcBef>
                <a:spcPts val="0"/>
              </a:spcBef>
            </a:pPr>
            <a:endParaRPr lang="en-AU" sz="1400" dirty="0"/>
          </a:p>
          <a:p>
            <a:pPr>
              <a:spcBef>
                <a:spcPts val="0"/>
              </a:spcBef>
            </a:pPr>
            <a:endParaRPr lang="en-AU" sz="1400" dirty="0"/>
          </a:p>
          <a:p>
            <a:pPr marL="0" indent="0">
              <a:spcBef>
                <a:spcPts val="0"/>
              </a:spcBef>
              <a:buNone/>
            </a:pPr>
            <a:endParaRPr lang="en-AU" dirty="0"/>
          </a:p>
        </p:txBody>
      </p:sp>
    </p:spTree>
    <p:extLst>
      <p:ext uri="{BB962C8B-B14F-4D97-AF65-F5344CB8AC3E}">
        <p14:creationId xmlns:p14="http://schemas.microsoft.com/office/powerpoint/2010/main" val="366789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483541-B864-4EB3-9599-CC53153F279D}"/>
              </a:ext>
            </a:extLst>
          </p:cNvPr>
          <p:cNvGrpSpPr/>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3461469-5DBD-424B-8D5F-61CCBFD80D70}"/>
                </a:ext>
              </a:extLst>
            </p:cNvPr>
            <p:cNvSpPr/>
            <p:nvPr/>
          </p:nvSpPr>
          <p:spPr>
            <a:xfrm>
              <a:off x="3914775" y="0"/>
              <a:ext cx="8277225" cy="6858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 name="Parallelogram 5">
              <a:extLst>
                <a:ext uri="{FF2B5EF4-FFF2-40B4-BE49-F238E27FC236}">
                  <a16:creationId xmlns:a16="http://schemas.microsoft.com/office/drawing/2014/main" id="{FF209DDD-C8C2-4D41-B09D-88BFF998F62F}"/>
                </a:ext>
              </a:extLst>
            </p:cNvPr>
            <p:cNvSpPr/>
            <p:nvPr/>
          </p:nvSpPr>
          <p:spPr>
            <a:xfrm>
              <a:off x="0" y="0"/>
              <a:ext cx="5618205" cy="6858000"/>
            </a:xfrm>
            <a:prstGeom prst="parallelogram">
              <a:avLst/>
            </a:prstGeom>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9" name="Right Triangle 8">
              <a:extLst>
                <a:ext uri="{FF2B5EF4-FFF2-40B4-BE49-F238E27FC236}">
                  <a16:creationId xmlns:a16="http://schemas.microsoft.com/office/drawing/2014/main" id="{92DA9579-9C7E-49A2-B854-2E5E2699D3C8}"/>
                </a:ext>
              </a:extLst>
            </p:cNvPr>
            <p:cNvSpPr/>
            <p:nvPr/>
          </p:nvSpPr>
          <p:spPr>
            <a:xfrm rot="10800000" flipH="1">
              <a:off x="0" y="0"/>
              <a:ext cx="3238500" cy="6858000"/>
            </a:xfrm>
            <a:prstGeom prst="rtTriangle">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grpSp>
      <p:pic>
        <p:nvPicPr>
          <p:cNvPr id="11" name="Picture 4">
            <a:extLst>
              <a:ext uri="{FF2B5EF4-FFF2-40B4-BE49-F238E27FC236}">
                <a16:creationId xmlns:a16="http://schemas.microsoft.com/office/drawing/2014/main" id="{FF2DA3E2-C5B2-4553-942E-17344B379A5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6155" y="2473676"/>
            <a:ext cx="406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a:extLst>
              <a:ext uri="{FF2B5EF4-FFF2-40B4-BE49-F238E27FC236}">
                <a16:creationId xmlns:a16="http://schemas.microsoft.com/office/drawing/2014/main" id="{6B48D88B-AC95-43DC-B703-294A719CFE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93091" y="4530826"/>
            <a:ext cx="406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B876E90-2E2D-431E-B053-ADACC98E7939}"/>
              </a:ext>
            </a:extLst>
          </p:cNvPr>
          <p:cNvSpPr txBox="1"/>
          <p:nvPr/>
        </p:nvSpPr>
        <p:spPr>
          <a:xfrm>
            <a:off x="6573797" y="2769634"/>
            <a:ext cx="4411266" cy="1938992"/>
          </a:xfrm>
          <a:prstGeom prst="rect">
            <a:avLst/>
          </a:prstGeom>
          <a:noFill/>
        </p:spPr>
        <p:txBody>
          <a:bodyPr wrap="square" rtlCol="0">
            <a:spAutoFit/>
          </a:bodyPr>
          <a:lstStyle/>
          <a:p>
            <a:pPr algn="ctr"/>
            <a:r>
              <a:rPr lang="en-AU" sz="4000" i="1" dirty="0">
                <a:solidFill>
                  <a:schemeClr val="bg1"/>
                </a:solidFill>
              </a:rPr>
              <a:t>Cyber is a team sport - Together wE Achieve More</a:t>
            </a:r>
          </a:p>
        </p:txBody>
      </p:sp>
    </p:spTree>
    <p:extLst>
      <p:ext uri="{BB962C8B-B14F-4D97-AF65-F5344CB8AC3E}">
        <p14:creationId xmlns:p14="http://schemas.microsoft.com/office/powerpoint/2010/main" val="36180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75677" y="2169842"/>
            <a:ext cx="10968647" cy="3962671"/>
          </a:xfrm>
        </p:spPr>
        <p:txBody>
          <a:bodyPr anchor="t">
            <a:normAutofit/>
          </a:bodyPr>
          <a:lstStyle/>
          <a:p>
            <a:pPr marL="0" indent="0" algn="ctr">
              <a:lnSpc>
                <a:spcPct val="150000"/>
              </a:lnSpc>
              <a:spcBef>
                <a:spcPts val="1200"/>
              </a:spcBef>
              <a:spcAft>
                <a:spcPts val="1200"/>
              </a:spcAft>
              <a:buNone/>
            </a:pPr>
            <a:r>
              <a:rPr lang="en-AU" sz="2400" dirty="0">
                <a:solidFill>
                  <a:schemeClr val="tx2"/>
                </a:solidFill>
                <a:latin typeface="+mj-lt"/>
                <a:ea typeface="+mj-ea"/>
                <a:cs typeface="+mj-cs"/>
              </a:rPr>
              <a:t>We wish to acknowledge the traditional custodians of the land we are meeting on, the Ngunnawal people. We wish to acknowledge and respect their continuing culture and the contribution they make to the life of this city and this region. We would also like to acknowledge and welcome other Aboriginal and Torres Strait Islander people who may be attending today’s event.</a:t>
            </a:r>
          </a:p>
        </p:txBody>
      </p:sp>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a:xfrm>
            <a:off x="775678" y="589824"/>
            <a:ext cx="10844822" cy="680177"/>
          </a:xfrm>
        </p:spPr>
        <p:txBody>
          <a:bodyPr/>
          <a:lstStyle/>
          <a:p>
            <a:pPr algn="ctr"/>
            <a:r>
              <a:rPr lang="en-AU" dirty="0"/>
              <a:t>Acknowledgement to country</a:t>
            </a:r>
          </a:p>
        </p:txBody>
      </p:sp>
    </p:spTree>
    <p:extLst>
      <p:ext uri="{BB962C8B-B14F-4D97-AF65-F5344CB8AC3E}">
        <p14:creationId xmlns:p14="http://schemas.microsoft.com/office/powerpoint/2010/main" val="293089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75678" y="1270002"/>
            <a:ext cx="10632830" cy="4862512"/>
          </a:xfrm>
        </p:spPr>
        <p:txBody>
          <a:bodyPr>
            <a:normAutofit/>
          </a:bodyPr>
          <a:lstStyle/>
          <a:p>
            <a:pPr>
              <a:lnSpc>
                <a:spcPct val="150000"/>
              </a:lnSpc>
              <a:spcBef>
                <a:spcPts val="0"/>
              </a:spcBef>
              <a:spcAft>
                <a:spcPts val="0"/>
              </a:spcAft>
            </a:pPr>
            <a:r>
              <a:rPr lang="en-AU" sz="1600" dirty="0"/>
              <a:t>The </a:t>
            </a:r>
            <a:r>
              <a:rPr lang="en-AU" sz="1600" b="1" dirty="0"/>
              <a:t>Open Web Application Security Project</a:t>
            </a:r>
            <a:r>
              <a:rPr lang="en-AU" sz="1600" dirty="0"/>
              <a:t> (</a:t>
            </a:r>
            <a:r>
              <a:rPr lang="en-AU" sz="1600" b="1" dirty="0"/>
              <a:t>OWASP</a:t>
            </a:r>
            <a:r>
              <a:rPr lang="en-AU" sz="1600" dirty="0"/>
              <a:t>) is an online community that produces freely-available articles, methodologies, documentation, tools, and technologies in the field of </a:t>
            </a:r>
            <a:r>
              <a:rPr lang="en-AU" sz="1600" dirty="0">
                <a:hlinkClick r:id="rId3"/>
              </a:rPr>
              <a:t>web application security</a:t>
            </a:r>
            <a:endParaRPr lang="en-AU" sz="1600" dirty="0"/>
          </a:p>
          <a:p>
            <a:pPr>
              <a:lnSpc>
                <a:spcPct val="150000"/>
              </a:lnSpc>
              <a:spcBef>
                <a:spcPts val="0"/>
              </a:spcBef>
              <a:spcAft>
                <a:spcPts val="0"/>
              </a:spcAft>
            </a:pPr>
            <a:endParaRPr lang="en-AU" sz="1600" dirty="0"/>
          </a:p>
          <a:p>
            <a:pPr>
              <a:lnSpc>
                <a:spcPct val="150000"/>
              </a:lnSpc>
              <a:spcBef>
                <a:spcPts val="0"/>
              </a:spcBef>
              <a:spcAft>
                <a:spcPts val="0"/>
              </a:spcAft>
            </a:pPr>
            <a:r>
              <a:rPr lang="en-AU" sz="1600" dirty="0"/>
              <a:t>Canberra chapter has been on and off – Akshay and I have rebooted.</a:t>
            </a:r>
          </a:p>
          <a:p>
            <a:pPr>
              <a:lnSpc>
                <a:spcPct val="150000"/>
              </a:lnSpc>
              <a:spcBef>
                <a:spcPts val="0"/>
              </a:spcBef>
              <a:spcAft>
                <a:spcPts val="0"/>
              </a:spcAft>
            </a:pPr>
            <a:endParaRPr lang="en-AU" sz="1600" dirty="0"/>
          </a:p>
          <a:p>
            <a:pPr>
              <a:lnSpc>
                <a:spcPct val="150000"/>
              </a:lnSpc>
              <a:spcBef>
                <a:spcPts val="0"/>
              </a:spcBef>
              <a:spcAft>
                <a:spcPts val="0"/>
              </a:spcAft>
            </a:pPr>
            <a:r>
              <a:rPr lang="en-AU" sz="1600" dirty="0"/>
              <a:t>Intention is to have monthly sessions – alternating between speakers and social drop ins (all virtual at the moment). </a:t>
            </a:r>
          </a:p>
          <a:p>
            <a:pPr marL="0" indent="0">
              <a:lnSpc>
                <a:spcPct val="150000"/>
              </a:lnSpc>
              <a:spcBef>
                <a:spcPts val="0"/>
              </a:spcBef>
              <a:spcAft>
                <a:spcPts val="0"/>
              </a:spcAft>
              <a:buNone/>
            </a:pPr>
            <a:endParaRPr lang="en-AU" sz="1600" dirty="0"/>
          </a:p>
          <a:p>
            <a:pPr>
              <a:lnSpc>
                <a:spcPct val="150000"/>
              </a:lnSpc>
              <a:spcBef>
                <a:spcPts val="0"/>
              </a:spcBef>
              <a:spcAft>
                <a:spcPts val="0"/>
              </a:spcAft>
            </a:pPr>
            <a:r>
              <a:rPr lang="en-AU" sz="1600" dirty="0"/>
              <a:t>Focus will be on web application security and promoting cyber security through people, process and technology.</a:t>
            </a:r>
          </a:p>
          <a:p>
            <a:pPr>
              <a:spcBef>
                <a:spcPts val="0"/>
              </a:spcBef>
              <a:spcAft>
                <a:spcPts val="0"/>
              </a:spcAft>
            </a:pPr>
            <a:endParaRPr lang="en-AU" sz="1600" dirty="0"/>
          </a:p>
          <a:p>
            <a:pPr>
              <a:spcBef>
                <a:spcPts val="0"/>
              </a:spcBef>
              <a:spcAft>
                <a:spcPts val="0"/>
              </a:spcAft>
            </a:pPr>
            <a:endParaRPr lang="en-AU" sz="1600" dirty="0"/>
          </a:p>
          <a:p>
            <a:pPr>
              <a:spcBef>
                <a:spcPts val="0"/>
              </a:spcBef>
              <a:spcAft>
                <a:spcPts val="0"/>
              </a:spcAft>
            </a:pPr>
            <a:endParaRPr lang="en-AU" sz="1600" dirty="0"/>
          </a:p>
          <a:p>
            <a:pPr>
              <a:spcBef>
                <a:spcPts val="0"/>
              </a:spcBef>
              <a:spcAft>
                <a:spcPts val="0"/>
              </a:spcAft>
            </a:pPr>
            <a:r>
              <a:rPr lang="en-AU" sz="1600" dirty="0"/>
              <a:t>We welcome speakers who would be interesting / interested.</a:t>
            </a:r>
          </a:p>
          <a:p>
            <a:pPr>
              <a:spcBef>
                <a:spcPts val="0"/>
              </a:spcBef>
              <a:spcAft>
                <a:spcPts val="0"/>
              </a:spcAft>
            </a:pPr>
            <a:endParaRPr lang="en-AU" sz="1600" dirty="0"/>
          </a:p>
          <a:p>
            <a:pPr>
              <a:spcBef>
                <a:spcPts val="0"/>
              </a:spcBef>
              <a:spcAft>
                <a:spcPts val="0"/>
              </a:spcAft>
            </a:pPr>
            <a:endParaRPr lang="en-AU" dirty="0"/>
          </a:p>
          <a:p>
            <a:pPr>
              <a:spcBef>
                <a:spcPts val="0"/>
              </a:spcBef>
              <a:spcAft>
                <a:spcPts val="0"/>
              </a:spcAft>
            </a:pPr>
            <a:endParaRPr lang="en-AU" dirty="0"/>
          </a:p>
          <a:p>
            <a:pPr>
              <a:spcBef>
                <a:spcPts val="0"/>
              </a:spcBef>
              <a:spcAft>
                <a:spcPts val="0"/>
              </a:spcAft>
            </a:pPr>
            <a:endParaRPr lang="en-AU" dirty="0"/>
          </a:p>
        </p:txBody>
      </p:sp>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p:txBody>
          <a:bodyPr/>
          <a:lstStyle/>
          <a:p>
            <a:r>
              <a:rPr lang="en-AU" dirty="0"/>
              <a:t>House keeping</a:t>
            </a:r>
          </a:p>
        </p:txBody>
      </p:sp>
    </p:spTree>
    <p:extLst>
      <p:ext uri="{BB962C8B-B14F-4D97-AF65-F5344CB8AC3E}">
        <p14:creationId xmlns:p14="http://schemas.microsoft.com/office/powerpoint/2010/main" val="17360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75678" y="2169842"/>
            <a:ext cx="7625372" cy="3962671"/>
          </a:xfrm>
        </p:spPr>
        <p:txBody>
          <a:bodyPr>
            <a:normAutofit/>
          </a:bodyPr>
          <a:lstStyle/>
          <a:p>
            <a:pPr marL="0" indent="0" algn="ctr">
              <a:spcBef>
                <a:spcPts val="0"/>
              </a:spcBef>
              <a:spcAft>
                <a:spcPts val="0"/>
              </a:spcAft>
              <a:buNone/>
            </a:pPr>
            <a:r>
              <a:rPr lang="en-AU" sz="1600" dirty="0"/>
              <a:t>Toby is a trusted public servant and leader with a proven history of building strong capabilities aligned to tomorrows challenges. He has led large, diverse and geographically dispersed teams of over 120 security professionals to protect, detect and respond to cyber challenges. He is a people focused leader with a deep technical background with achievements that include establishing the first Strategic Security Architecture for the Australian Taxation Office. He is proven to deliver, has a relentless drive for improving his teams and is laser focused on building enduring effective relationships.</a:t>
            </a:r>
          </a:p>
          <a:p>
            <a:pPr marL="0" indent="0">
              <a:spcBef>
                <a:spcPts val="0"/>
              </a:spcBef>
              <a:spcAft>
                <a:spcPts val="0"/>
              </a:spcAft>
              <a:buNone/>
            </a:pPr>
            <a:endParaRPr lang="en-AU" sz="1200" dirty="0"/>
          </a:p>
          <a:p>
            <a:pPr marL="0" indent="0" algn="ctr">
              <a:spcBef>
                <a:spcPts val="0"/>
              </a:spcBef>
              <a:spcAft>
                <a:spcPts val="0"/>
              </a:spcAft>
              <a:buNone/>
            </a:pPr>
            <a:endParaRPr lang="en-AU" sz="1200" dirty="0">
              <a:solidFill>
                <a:schemeClr val="accent1"/>
              </a:solidFill>
            </a:endParaRPr>
          </a:p>
          <a:p>
            <a:pPr marL="0" indent="0" algn="ctr">
              <a:spcBef>
                <a:spcPts val="0"/>
              </a:spcBef>
              <a:spcAft>
                <a:spcPts val="0"/>
              </a:spcAft>
              <a:buNone/>
            </a:pPr>
            <a:endParaRPr lang="en-AU" sz="1200" dirty="0">
              <a:solidFill>
                <a:schemeClr val="accent1"/>
              </a:solidFill>
            </a:endParaRPr>
          </a:p>
          <a:p>
            <a:pPr marL="0" indent="0" algn="ctr">
              <a:spcBef>
                <a:spcPts val="0"/>
              </a:spcBef>
              <a:spcAft>
                <a:spcPts val="0"/>
              </a:spcAft>
              <a:buNone/>
            </a:pPr>
            <a:r>
              <a:rPr lang="en-AU" sz="1200" dirty="0">
                <a:solidFill>
                  <a:schemeClr val="accent1"/>
                </a:solidFill>
              </a:rPr>
              <a:t>****</a:t>
            </a:r>
          </a:p>
          <a:p>
            <a:pPr marL="0" indent="0" algn="ctr">
              <a:spcBef>
                <a:spcPts val="0"/>
              </a:spcBef>
              <a:spcAft>
                <a:spcPts val="0"/>
              </a:spcAft>
              <a:buNone/>
            </a:pPr>
            <a:endParaRPr lang="en-AU" sz="1200" dirty="0">
              <a:solidFill>
                <a:schemeClr val="accent1"/>
              </a:solidFill>
            </a:endParaRPr>
          </a:p>
          <a:p>
            <a:pPr marL="0" indent="0" algn="ctr">
              <a:lnSpc>
                <a:spcPct val="200000"/>
              </a:lnSpc>
              <a:spcBef>
                <a:spcPts val="0"/>
              </a:spcBef>
              <a:spcAft>
                <a:spcPts val="0"/>
              </a:spcAft>
              <a:buNone/>
            </a:pPr>
            <a:r>
              <a:rPr lang="en-AU" sz="1600" dirty="0">
                <a:solidFill>
                  <a:schemeClr val="accent1"/>
                </a:solidFill>
              </a:rPr>
              <a:t>10+ years cyber experience | Acting CISO | CISM | CISA | CDPSE</a:t>
            </a:r>
          </a:p>
          <a:p>
            <a:pPr marL="0" indent="0" algn="ctr">
              <a:lnSpc>
                <a:spcPct val="200000"/>
              </a:lnSpc>
              <a:spcBef>
                <a:spcPts val="0"/>
              </a:spcBef>
              <a:spcAft>
                <a:spcPts val="0"/>
              </a:spcAft>
              <a:buNone/>
            </a:pPr>
            <a:r>
              <a:rPr lang="en-AU" sz="1600" dirty="0">
                <a:solidFill>
                  <a:schemeClr val="accent1"/>
                </a:solidFill>
              </a:rPr>
              <a:t>Heavy metal tragic | Loves cats</a:t>
            </a:r>
          </a:p>
          <a:p>
            <a:pPr marL="0" indent="0" algn="ctr">
              <a:spcBef>
                <a:spcPts val="0"/>
              </a:spcBef>
              <a:spcAft>
                <a:spcPts val="0"/>
              </a:spcAft>
              <a:buNone/>
            </a:pPr>
            <a:endParaRPr lang="en-AU" sz="1200" dirty="0"/>
          </a:p>
          <a:p>
            <a:pPr marL="0" indent="0" algn="ctr">
              <a:spcBef>
                <a:spcPts val="0"/>
              </a:spcBef>
              <a:spcAft>
                <a:spcPts val="0"/>
              </a:spcAft>
              <a:buNone/>
            </a:pPr>
            <a:endParaRPr lang="en-AU" sz="1200" dirty="0"/>
          </a:p>
          <a:p>
            <a:pPr marL="0" indent="0">
              <a:spcBef>
                <a:spcPts val="0"/>
              </a:spcBef>
              <a:spcAft>
                <a:spcPts val="0"/>
              </a:spcAft>
              <a:buNone/>
            </a:pPr>
            <a:endParaRPr lang="en-AU" dirty="0"/>
          </a:p>
        </p:txBody>
      </p:sp>
      <p:pic>
        <p:nvPicPr>
          <p:cNvPr id="3" name="Content Placeholder 2">
            <a:extLst>
              <a:ext uri="{FF2B5EF4-FFF2-40B4-BE49-F238E27FC236}">
                <a16:creationId xmlns:a16="http://schemas.microsoft.com/office/drawing/2014/main" id="{D98336D5-F506-48EC-9423-0364E37AB0FD}"/>
              </a:ext>
            </a:extLst>
          </p:cNvPr>
          <p:cNvPicPr>
            <a:picLocks noGrp="1" noChangeAspect="1"/>
          </p:cNvPicPr>
          <p:nvPr>
            <p:ph idx="27"/>
          </p:nvPr>
        </p:nvPicPr>
        <p:blipFill>
          <a:blip r:embed="rId2">
            <a:extLst>
              <a:ext uri="{28A0092B-C50C-407E-A947-70E740481C1C}">
                <a14:useLocalDpi xmlns:a14="http://schemas.microsoft.com/office/drawing/2010/main" val="0"/>
              </a:ext>
            </a:extLst>
          </a:blip>
          <a:stretch>
            <a:fillRect/>
          </a:stretch>
        </p:blipFill>
        <p:spPr>
          <a:xfrm>
            <a:off x="8609698" y="1965071"/>
            <a:ext cx="2477402" cy="3278058"/>
          </a:xfrm>
        </p:spPr>
      </p:pic>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p:txBody>
          <a:bodyPr/>
          <a:lstStyle/>
          <a:p>
            <a:r>
              <a:rPr lang="en-AU" dirty="0"/>
              <a:t>Who am I</a:t>
            </a:r>
          </a:p>
        </p:txBody>
      </p:sp>
    </p:spTree>
    <p:extLst>
      <p:ext uri="{BB962C8B-B14F-4D97-AF65-F5344CB8AC3E}">
        <p14:creationId xmlns:p14="http://schemas.microsoft.com/office/powerpoint/2010/main" val="1581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p:txBody>
          <a:bodyPr/>
          <a:lstStyle/>
          <a:p>
            <a:r>
              <a:rPr lang="en-AU" dirty="0"/>
              <a:t>Agenda</a:t>
            </a:r>
          </a:p>
        </p:txBody>
      </p:sp>
      <p:sp>
        <p:nvSpPr>
          <p:cNvPr id="6" name="Content Placeholder 5">
            <a:extLst>
              <a:ext uri="{FF2B5EF4-FFF2-40B4-BE49-F238E27FC236}">
                <a16:creationId xmlns:a16="http://schemas.microsoft.com/office/drawing/2014/main" id="{7E42E564-D977-4EEC-89BD-86A36B4C2BEE}"/>
              </a:ext>
            </a:extLst>
          </p:cNvPr>
          <p:cNvSpPr>
            <a:spLocks noGrp="1"/>
          </p:cNvSpPr>
          <p:nvPr>
            <p:ph sz="quarter" idx="13"/>
          </p:nvPr>
        </p:nvSpPr>
        <p:spPr>
          <a:xfrm>
            <a:off x="775678" y="1270002"/>
            <a:ext cx="8977922" cy="4862512"/>
          </a:xfrm>
        </p:spPr>
        <p:txBody>
          <a:bodyPr>
            <a:normAutofit/>
          </a:bodyPr>
          <a:lstStyle/>
          <a:p>
            <a:pPr marL="0" indent="0">
              <a:lnSpc>
                <a:spcPct val="200000"/>
              </a:lnSpc>
              <a:spcBef>
                <a:spcPts val="0"/>
              </a:spcBef>
              <a:buNone/>
            </a:pPr>
            <a:r>
              <a:rPr lang="en-AU" sz="2000" dirty="0">
                <a:solidFill>
                  <a:schemeClr val="accent1">
                    <a:lumMod val="75000"/>
                  </a:schemeClr>
                </a:solidFill>
              </a:rPr>
              <a:t>Cyber Skill Building</a:t>
            </a:r>
            <a:endParaRPr lang="en-AU" sz="2000" dirty="0"/>
          </a:p>
          <a:p>
            <a:pPr lvl="1">
              <a:lnSpc>
                <a:spcPct val="200000"/>
              </a:lnSpc>
              <a:spcBef>
                <a:spcPts val="0"/>
              </a:spcBef>
              <a:buFont typeface="Courier New" panose="02070309020205020404" pitchFamily="49" charset="0"/>
              <a:buChar char="o"/>
            </a:pPr>
            <a:r>
              <a:rPr lang="en-AU" sz="1600" dirty="0"/>
              <a:t>You</a:t>
            </a:r>
          </a:p>
          <a:p>
            <a:pPr lvl="1">
              <a:lnSpc>
                <a:spcPct val="200000"/>
              </a:lnSpc>
              <a:spcBef>
                <a:spcPts val="0"/>
              </a:spcBef>
              <a:buFont typeface="Courier New" panose="02070309020205020404" pitchFamily="49" charset="0"/>
              <a:buChar char="o"/>
            </a:pPr>
            <a:r>
              <a:rPr lang="en-AU" sz="1600" dirty="0"/>
              <a:t>Your team</a:t>
            </a:r>
          </a:p>
          <a:p>
            <a:pPr lvl="1">
              <a:lnSpc>
                <a:spcPct val="200000"/>
              </a:lnSpc>
              <a:spcBef>
                <a:spcPts val="0"/>
              </a:spcBef>
              <a:buFont typeface="Courier New" panose="02070309020205020404" pitchFamily="49" charset="0"/>
              <a:buChar char="o"/>
            </a:pPr>
            <a:r>
              <a:rPr lang="en-AU" sz="1600" dirty="0"/>
              <a:t>Your Organisation</a:t>
            </a:r>
          </a:p>
          <a:p>
            <a:pPr lvl="1">
              <a:lnSpc>
                <a:spcPct val="200000"/>
              </a:lnSpc>
              <a:spcBef>
                <a:spcPts val="0"/>
              </a:spcBef>
              <a:buFont typeface="Courier New" panose="02070309020205020404" pitchFamily="49" charset="0"/>
              <a:buChar char="o"/>
            </a:pPr>
            <a:r>
              <a:rPr lang="en-AU" sz="1600" dirty="0"/>
              <a:t>Questions</a:t>
            </a:r>
          </a:p>
          <a:p>
            <a:endParaRPr lang="en-AU" dirty="0"/>
          </a:p>
        </p:txBody>
      </p:sp>
    </p:spTree>
    <p:extLst>
      <p:ext uri="{BB962C8B-B14F-4D97-AF65-F5344CB8AC3E}">
        <p14:creationId xmlns:p14="http://schemas.microsoft.com/office/powerpoint/2010/main" val="109312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224875" y="1447664"/>
            <a:ext cx="5136208" cy="3962671"/>
          </a:xfrm>
        </p:spPr>
        <p:txBody>
          <a:bodyPr>
            <a:normAutofit/>
          </a:bodyPr>
          <a:lstStyle/>
          <a:p>
            <a:pPr marL="0" indent="0" algn="ctr">
              <a:spcBef>
                <a:spcPts val="0"/>
              </a:spcBef>
              <a:spcAft>
                <a:spcPts val="0"/>
              </a:spcAft>
              <a:buNone/>
            </a:pPr>
            <a:r>
              <a:rPr lang="en-AU" sz="1200" dirty="0">
                <a:solidFill>
                  <a:schemeClr val="tx1">
                    <a:lumMod val="95000"/>
                    <a:lumOff val="5000"/>
                  </a:schemeClr>
                </a:solidFill>
              </a:rPr>
              <a:t>Baseline your IT knowledge </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Align your knowledge plan to your goals</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Incorporate your cyber learning into your role</a:t>
            </a:r>
          </a:p>
          <a:p>
            <a:pPr algn="ctr">
              <a:spcBef>
                <a:spcPts val="0"/>
              </a:spcBef>
              <a:spcAft>
                <a:spcPts val="0"/>
              </a:spcAft>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Certifications</a:t>
            </a:r>
          </a:p>
          <a:p>
            <a:pPr algn="ctr">
              <a:spcBef>
                <a:spcPts val="0"/>
              </a:spcBef>
              <a:spcAft>
                <a:spcPts val="0"/>
              </a:spcAft>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Continual Learning</a:t>
            </a:r>
          </a:p>
          <a:p>
            <a:pPr>
              <a:spcBef>
                <a:spcPts val="0"/>
              </a:spcBef>
              <a:spcAft>
                <a:spcPts val="0"/>
              </a:spcAft>
            </a:pPr>
            <a:endParaRPr lang="en-AU" dirty="0"/>
          </a:p>
        </p:txBody>
      </p:sp>
      <p:pic>
        <p:nvPicPr>
          <p:cNvPr id="3" name="Content Placeholder 2">
            <a:extLst>
              <a:ext uri="{FF2B5EF4-FFF2-40B4-BE49-F238E27FC236}">
                <a16:creationId xmlns:a16="http://schemas.microsoft.com/office/drawing/2014/main" id="{9B6992BC-4FFC-4588-948D-38266CFAA9AC}"/>
              </a:ext>
            </a:extLst>
          </p:cNvPr>
          <p:cNvPicPr>
            <a:picLocks noGrp="1" noChangeAspect="1"/>
          </p:cNvPicPr>
          <p:nvPr>
            <p:ph idx="27"/>
          </p:nvPr>
        </p:nvPicPr>
        <p:blipFill>
          <a:blip r:embed="rId2">
            <a:extLst>
              <a:ext uri="{28A0092B-C50C-407E-A947-70E740481C1C}">
                <a14:useLocalDpi xmlns:a14="http://schemas.microsoft.com/office/drawing/2010/main" val="0"/>
              </a:ext>
            </a:extLst>
          </a:blip>
          <a:stretch>
            <a:fillRect/>
          </a:stretch>
        </p:blipFill>
        <p:spPr>
          <a:xfrm>
            <a:off x="4076098" y="4130674"/>
            <a:ext cx="3433763" cy="2289175"/>
          </a:xfrm>
          <a:effectLst>
            <a:softEdge rad="101600"/>
          </a:effectLst>
        </p:spPr>
      </p:pic>
      <p:sp>
        <p:nvSpPr>
          <p:cNvPr id="10" name="Content Placeholder 9"/>
          <p:cNvSpPr>
            <a:spLocks noGrp="1"/>
          </p:cNvSpPr>
          <p:nvPr>
            <p:ph idx="14"/>
          </p:nvPr>
        </p:nvSpPr>
        <p:spPr/>
        <p:txBody>
          <a:bodyPr/>
          <a:lstStyle/>
          <a:p>
            <a:r>
              <a:rPr lang="en-AU" dirty="0"/>
              <a:t>Cyber Skill Building – Toby Amodio</a:t>
            </a:r>
          </a:p>
        </p:txBody>
      </p:sp>
      <p:sp>
        <p:nvSpPr>
          <p:cNvPr id="14" name="Content Placeholder 13"/>
          <p:cNvSpPr>
            <a:spLocks noGrp="1"/>
          </p:cNvSpPr>
          <p:nvPr>
            <p:ph idx="34"/>
          </p:nvPr>
        </p:nvSpPr>
        <p:spPr/>
        <p:txBody>
          <a:bodyPr/>
          <a:lstStyle/>
          <a:p>
            <a:endParaRPr lang="en-AU" dirty="0"/>
          </a:p>
        </p:txBody>
      </p:sp>
      <p:sp>
        <p:nvSpPr>
          <p:cNvPr id="15" name="Title 14"/>
          <p:cNvSpPr>
            <a:spLocks noGrp="1"/>
          </p:cNvSpPr>
          <p:nvPr>
            <p:ph type="title"/>
          </p:nvPr>
        </p:nvSpPr>
        <p:spPr/>
        <p:txBody>
          <a:bodyPr/>
          <a:lstStyle/>
          <a:p>
            <a:r>
              <a:rPr lang="en-AU" dirty="0"/>
              <a:t>You</a:t>
            </a:r>
          </a:p>
        </p:txBody>
      </p:sp>
      <p:sp>
        <p:nvSpPr>
          <p:cNvPr id="5" name="Rectangle: Rounded Corners 4">
            <a:extLst>
              <a:ext uri="{FF2B5EF4-FFF2-40B4-BE49-F238E27FC236}">
                <a16:creationId xmlns:a16="http://schemas.microsoft.com/office/drawing/2014/main" id="{FDE6EEF8-3D19-4E9B-BD8D-1027C9947010}"/>
              </a:ext>
            </a:extLst>
          </p:cNvPr>
          <p:cNvSpPr/>
          <p:nvPr/>
        </p:nvSpPr>
        <p:spPr>
          <a:xfrm>
            <a:off x="4076098" y="4130674"/>
            <a:ext cx="3433763" cy="228917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35876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CB51AC6-46EC-478C-921F-EEC92610F62B}"/>
              </a:ext>
            </a:extLst>
          </p:cNvPr>
          <p:cNvPicPr>
            <a:picLocks noGrp="1" noChangeAspect="1"/>
          </p:cNvPicPr>
          <p:nvPr>
            <p:ph idx="34"/>
          </p:nvPr>
        </p:nvPicPr>
        <p:blipFill>
          <a:blip r:embed="rId2">
            <a:extLst>
              <a:ext uri="{28A0092B-C50C-407E-A947-70E740481C1C}">
                <a14:useLocalDpi xmlns:a14="http://schemas.microsoft.com/office/drawing/2010/main" val="0"/>
              </a:ext>
            </a:extLst>
          </a:blip>
          <a:stretch>
            <a:fillRect/>
          </a:stretch>
        </p:blipFill>
        <p:spPr>
          <a:xfrm>
            <a:off x="857250" y="574691"/>
            <a:ext cx="10257541" cy="5708617"/>
          </a:xfrm>
        </p:spPr>
      </p:pic>
      <p:sp>
        <p:nvSpPr>
          <p:cNvPr id="9" name="Content Placeholder 9">
            <a:extLst>
              <a:ext uri="{FF2B5EF4-FFF2-40B4-BE49-F238E27FC236}">
                <a16:creationId xmlns:a16="http://schemas.microsoft.com/office/drawing/2014/main" id="{23DB8D56-C3DB-4F3C-A374-70F6BA37D6DD}"/>
              </a:ext>
            </a:extLst>
          </p:cNvPr>
          <p:cNvSpPr txBox="1">
            <a:spLocks/>
          </p:cNvSpPr>
          <p:nvPr/>
        </p:nvSpPr>
        <p:spPr>
          <a:xfrm>
            <a:off x="928078" y="6489684"/>
            <a:ext cx="5293527" cy="360000"/>
          </a:xfrm>
          <a:prstGeom prst="rect">
            <a:avLst/>
          </a:prstGeom>
        </p:spPr>
        <p:txBody>
          <a:bodyPr vert="horz" lIns="91440" tIns="45720" rIns="91440" bIns="45720" rtlCol="0" anchor="ctr">
            <a:normAutofit/>
          </a:bodyPr>
          <a:lstStyle>
            <a:lvl1pPr marL="0" marR="0" indent="0" algn="l" defTabSz="536204" rtl="0" eaLnBrk="1" fontAlgn="auto" latinLnBrk="0" hangingPunct="1">
              <a:lnSpc>
                <a:spcPts val="1642"/>
              </a:lnSpc>
              <a:spcBef>
                <a:spcPts val="352"/>
              </a:spcBef>
              <a:spcAft>
                <a:spcPts val="352"/>
              </a:spcAft>
              <a:buClrTx/>
              <a:buSzTx/>
              <a:buFontTx/>
              <a:buNone/>
              <a:tabLst/>
              <a:defRPr lang="en-US" sz="900" kern="1200" smtClean="0">
                <a:solidFill>
                  <a:srgbClr val="89898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Cyber Skill Building – Toby Amodio</a:t>
            </a:r>
          </a:p>
        </p:txBody>
      </p:sp>
    </p:spTree>
    <p:extLst>
      <p:ext uri="{BB962C8B-B14F-4D97-AF65-F5344CB8AC3E}">
        <p14:creationId xmlns:p14="http://schemas.microsoft.com/office/powerpoint/2010/main" val="408960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144866" y="1279526"/>
            <a:ext cx="5136208" cy="3962671"/>
          </a:xfrm>
        </p:spPr>
        <p:txBody>
          <a:bodyPr>
            <a:normAutofit/>
          </a:bodyPr>
          <a:lstStyle/>
          <a:p>
            <a:pPr marL="0" indent="0" algn="ctr">
              <a:spcBef>
                <a:spcPts val="0"/>
              </a:spcBef>
              <a:spcAft>
                <a:spcPts val="0"/>
              </a:spcAft>
              <a:buNone/>
            </a:pPr>
            <a:r>
              <a:rPr lang="en-AU" sz="1200" dirty="0">
                <a:solidFill>
                  <a:schemeClr val="tx1">
                    <a:lumMod val="95000"/>
                    <a:lumOff val="5000"/>
                  </a:schemeClr>
                </a:solidFill>
              </a:rPr>
              <a:t>Baseline the capabilities within the team.</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Align the skills investment to the field you work in.</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Nourish subject matter experts (we cant all be best at everything)</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Invest in continual learning to maintain currency</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Ensure team diversity to avoid</a:t>
            </a:r>
          </a:p>
          <a:p>
            <a:pPr marL="0" indent="0" algn="ctr">
              <a:spcBef>
                <a:spcPts val="0"/>
              </a:spcBef>
              <a:spcAft>
                <a:spcPts val="0"/>
              </a:spcAft>
              <a:buNone/>
            </a:pPr>
            <a:endParaRPr lang="en-AU" sz="1200" dirty="0">
              <a:solidFill>
                <a:schemeClr val="tx1">
                  <a:lumMod val="95000"/>
                  <a:lumOff val="5000"/>
                </a:schemeClr>
              </a:solidFill>
            </a:endParaRPr>
          </a:p>
          <a:p>
            <a:pPr marL="0" indent="0" algn="ctr">
              <a:spcBef>
                <a:spcPts val="0"/>
              </a:spcBef>
              <a:spcAft>
                <a:spcPts val="0"/>
              </a:spcAft>
              <a:buNone/>
            </a:pPr>
            <a:r>
              <a:rPr lang="en-AU" sz="1200" dirty="0">
                <a:solidFill>
                  <a:schemeClr val="tx1">
                    <a:lumMod val="95000"/>
                    <a:lumOff val="5000"/>
                  </a:schemeClr>
                </a:solidFill>
              </a:rPr>
              <a:t>Shift Security Left</a:t>
            </a:r>
          </a:p>
          <a:p>
            <a:pPr>
              <a:spcBef>
                <a:spcPts val="0"/>
              </a:spcBef>
              <a:spcAft>
                <a:spcPts val="0"/>
              </a:spcAft>
            </a:pPr>
            <a:endParaRPr lang="en-AU" dirty="0"/>
          </a:p>
        </p:txBody>
      </p:sp>
      <p:sp>
        <p:nvSpPr>
          <p:cNvPr id="10" name="Content Placeholder 9"/>
          <p:cNvSpPr>
            <a:spLocks noGrp="1"/>
          </p:cNvSpPr>
          <p:nvPr>
            <p:ph idx="14"/>
          </p:nvPr>
        </p:nvSpPr>
        <p:spPr/>
        <p:txBody>
          <a:bodyPr/>
          <a:lstStyle/>
          <a:p>
            <a:r>
              <a:rPr lang="en-AU" dirty="0"/>
              <a:t>Cyber Skill Building – Toby Amodio</a:t>
            </a:r>
          </a:p>
        </p:txBody>
      </p:sp>
      <p:pic>
        <p:nvPicPr>
          <p:cNvPr id="7" name="Content Placeholder 6">
            <a:extLst>
              <a:ext uri="{FF2B5EF4-FFF2-40B4-BE49-F238E27FC236}">
                <a16:creationId xmlns:a16="http://schemas.microsoft.com/office/drawing/2014/main" id="{2CBB75A8-128A-48BB-AD94-CD5B5D77875C}"/>
              </a:ext>
            </a:extLst>
          </p:cNvPr>
          <p:cNvPicPr>
            <a:picLocks noGrp="1" noChangeAspect="1"/>
          </p:cNvPicPr>
          <p:nvPr>
            <p:ph idx="34"/>
          </p:nvPr>
        </p:nvPicPr>
        <p:blipFill>
          <a:blip r:embed="rId3">
            <a:extLst>
              <a:ext uri="{28A0092B-C50C-407E-A947-70E740481C1C}">
                <a14:useLocalDpi xmlns:a14="http://schemas.microsoft.com/office/drawing/2010/main" val="0"/>
              </a:ext>
            </a:extLst>
          </a:blip>
          <a:stretch>
            <a:fillRect/>
          </a:stretch>
        </p:blipFill>
        <p:spPr>
          <a:xfrm>
            <a:off x="4156422" y="4200526"/>
            <a:ext cx="3294725" cy="1868488"/>
          </a:xfrm>
        </p:spPr>
      </p:pic>
      <p:sp>
        <p:nvSpPr>
          <p:cNvPr id="15" name="Title 14"/>
          <p:cNvSpPr>
            <a:spLocks noGrp="1"/>
          </p:cNvSpPr>
          <p:nvPr>
            <p:ph type="title"/>
          </p:nvPr>
        </p:nvSpPr>
        <p:spPr/>
        <p:txBody>
          <a:bodyPr/>
          <a:lstStyle/>
          <a:p>
            <a:r>
              <a:rPr lang="en-AU" dirty="0"/>
              <a:t>Your Team</a:t>
            </a:r>
          </a:p>
        </p:txBody>
      </p:sp>
      <p:sp>
        <p:nvSpPr>
          <p:cNvPr id="8" name="Rectangle: Rounded Corners 7">
            <a:extLst>
              <a:ext uri="{FF2B5EF4-FFF2-40B4-BE49-F238E27FC236}">
                <a16:creationId xmlns:a16="http://schemas.microsoft.com/office/drawing/2014/main" id="{50E79DA8-14B8-450B-AC04-AF3E10B5C8D2}"/>
              </a:ext>
            </a:extLst>
          </p:cNvPr>
          <p:cNvSpPr/>
          <p:nvPr/>
        </p:nvSpPr>
        <p:spPr>
          <a:xfrm>
            <a:off x="3962401" y="4086225"/>
            <a:ext cx="3676650" cy="2114550"/>
          </a:xfrm>
          <a:prstGeom prst="roundRect">
            <a:avLst>
              <a:gd name="adj" fmla="val 47748"/>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BD40EBBC-57E6-4374-B6BB-0FB7F2010083}"/>
              </a:ext>
            </a:extLst>
          </p:cNvPr>
          <p:cNvSpPr txBox="1"/>
          <p:nvPr/>
        </p:nvSpPr>
        <p:spPr>
          <a:xfrm>
            <a:off x="5539019" y="5823314"/>
            <a:ext cx="523413" cy="369332"/>
          </a:xfrm>
          <a:prstGeom prst="rect">
            <a:avLst/>
          </a:prstGeom>
          <a:noFill/>
        </p:spPr>
        <p:txBody>
          <a:bodyPr wrap="none" rtlCol="0">
            <a:spAutoFit/>
          </a:bodyPr>
          <a:lstStyle/>
          <a:p>
            <a:r>
              <a:rPr lang="en-AU" dirty="0">
                <a:solidFill>
                  <a:schemeClr val="accent1">
                    <a:lumMod val="50000"/>
                  </a:schemeClr>
                </a:solidFill>
              </a:rPr>
              <a:t>SEC</a:t>
            </a:r>
          </a:p>
        </p:txBody>
      </p:sp>
    </p:spTree>
    <p:extLst>
      <p:ext uri="{BB962C8B-B14F-4D97-AF65-F5344CB8AC3E}">
        <p14:creationId xmlns:p14="http://schemas.microsoft.com/office/powerpoint/2010/main" val="39382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242720" y="1747246"/>
            <a:ext cx="5136208" cy="3962671"/>
          </a:xfrm>
        </p:spPr>
        <p:txBody>
          <a:bodyPr>
            <a:normAutofit/>
          </a:bodyPr>
          <a:lstStyle/>
          <a:p>
            <a:pPr marL="0" indent="0" algn="ctr">
              <a:lnSpc>
                <a:spcPct val="200000"/>
              </a:lnSpc>
              <a:spcBef>
                <a:spcPts val="0"/>
              </a:spcBef>
              <a:spcAft>
                <a:spcPts val="0"/>
              </a:spcAft>
              <a:buNone/>
            </a:pPr>
            <a:r>
              <a:rPr lang="en-AU" sz="1200" dirty="0">
                <a:solidFill>
                  <a:schemeClr val="tx1">
                    <a:lumMod val="95000"/>
                    <a:lumOff val="5000"/>
                  </a:schemeClr>
                </a:solidFill>
              </a:rPr>
              <a:t>Baseline the organisational cyber capability against a framework</a:t>
            </a:r>
          </a:p>
          <a:p>
            <a:pPr marL="0" indent="0" algn="ctr">
              <a:lnSpc>
                <a:spcPct val="200000"/>
              </a:lnSpc>
              <a:spcBef>
                <a:spcPts val="0"/>
              </a:spcBef>
              <a:spcAft>
                <a:spcPts val="0"/>
              </a:spcAft>
              <a:buNone/>
            </a:pPr>
            <a:r>
              <a:rPr lang="en-AU" sz="1200" dirty="0">
                <a:solidFill>
                  <a:schemeClr val="tx1">
                    <a:lumMod val="95000"/>
                    <a:lumOff val="5000"/>
                  </a:schemeClr>
                </a:solidFill>
              </a:rPr>
              <a:t>Undertake gap analysis</a:t>
            </a:r>
          </a:p>
          <a:p>
            <a:pPr marL="0" indent="0" algn="ctr">
              <a:lnSpc>
                <a:spcPct val="200000"/>
              </a:lnSpc>
              <a:spcBef>
                <a:spcPts val="0"/>
              </a:spcBef>
              <a:spcAft>
                <a:spcPts val="0"/>
              </a:spcAft>
              <a:buNone/>
            </a:pPr>
            <a:r>
              <a:rPr lang="en-AU" sz="1200" dirty="0">
                <a:solidFill>
                  <a:schemeClr val="tx1">
                    <a:lumMod val="95000"/>
                    <a:lumOff val="5000"/>
                  </a:schemeClr>
                </a:solidFill>
              </a:rPr>
              <a:t>Drive awareness outside of IT / cyber</a:t>
            </a:r>
          </a:p>
          <a:p>
            <a:pPr marL="0" indent="0" algn="ctr">
              <a:lnSpc>
                <a:spcPct val="200000"/>
              </a:lnSpc>
              <a:spcBef>
                <a:spcPts val="0"/>
              </a:spcBef>
              <a:spcAft>
                <a:spcPts val="0"/>
              </a:spcAft>
              <a:buNone/>
            </a:pPr>
            <a:r>
              <a:rPr lang="en-AU" sz="1200" dirty="0">
                <a:solidFill>
                  <a:schemeClr val="tx1">
                    <a:lumMod val="95000"/>
                    <a:lumOff val="5000"/>
                  </a:schemeClr>
                </a:solidFill>
              </a:rPr>
              <a:t>Hygiene</a:t>
            </a:r>
          </a:p>
          <a:p>
            <a:pPr marL="0" indent="0">
              <a:spcBef>
                <a:spcPts val="0"/>
              </a:spcBef>
              <a:spcAft>
                <a:spcPts val="0"/>
              </a:spcAft>
              <a:buNone/>
            </a:pPr>
            <a:endParaRPr lang="en-AU" dirty="0"/>
          </a:p>
          <a:p>
            <a:pPr>
              <a:spcBef>
                <a:spcPts val="0"/>
              </a:spcBef>
              <a:spcAft>
                <a:spcPts val="0"/>
              </a:spcAft>
            </a:pPr>
            <a:endParaRPr lang="en-AU" dirty="0"/>
          </a:p>
        </p:txBody>
      </p:sp>
      <p:sp>
        <p:nvSpPr>
          <p:cNvPr id="10" name="Content Placeholder 9"/>
          <p:cNvSpPr>
            <a:spLocks noGrp="1"/>
          </p:cNvSpPr>
          <p:nvPr>
            <p:ph idx="14"/>
          </p:nvPr>
        </p:nvSpPr>
        <p:spPr/>
        <p:txBody>
          <a:bodyPr/>
          <a:lstStyle/>
          <a:p>
            <a:r>
              <a:rPr lang="en-AU" dirty="0"/>
              <a:t>Cyber Skill Building – Toby Amodio</a:t>
            </a:r>
          </a:p>
        </p:txBody>
      </p:sp>
      <p:pic>
        <p:nvPicPr>
          <p:cNvPr id="3" name="Content Placeholder 2">
            <a:extLst>
              <a:ext uri="{FF2B5EF4-FFF2-40B4-BE49-F238E27FC236}">
                <a16:creationId xmlns:a16="http://schemas.microsoft.com/office/drawing/2014/main" id="{34B95DB6-8221-4BA5-81FA-85A46A941A14}"/>
              </a:ext>
            </a:extLst>
          </p:cNvPr>
          <p:cNvPicPr>
            <a:picLocks noGrp="1" noChangeAspect="1"/>
          </p:cNvPicPr>
          <p:nvPr>
            <p:ph idx="34"/>
          </p:nvPr>
        </p:nvPicPr>
        <p:blipFill>
          <a:blip r:embed="rId3">
            <a:extLst>
              <a:ext uri="{28A0092B-C50C-407E-A947-70E740481C1C}">
                <a14:useLocalDpi xmlns:a14="http://schemas.microsoft.com/office/drawing/2010/main" val="0"/>
              </a:ext>
            </a:extLst>
          </a:blip>
          <a:stretch>
            <a:fillRect/>
          </a:stretch>
        </p:blipFill>
        <p:spPr>
          <a:xfrm>
            <a:off x="4506473" y="3908582"/>
            <a:ext cx="2608702" cy="2608702"/>
          </a:xfrm>
        </p:spPr>
      </p:pic>
      <p:sp>
        <p:nvSpPr>
          <p:cNvPr id="15" name="Title 14"/>
          <p:cNvSpPr>
            <a:spLocks noGrp="1"/>
          </p:cNvSpPr>
          <p:nvPr>
            <p:ph type="title"/>
          </p:nvPr>
        </p:nvSpPr>
        <p:spPr/>
        <p:txBody>
          <a:bodyPr/>
          <a:lstStyle/>
          <a:p>
            <a:r>
              <a:rPr lang="en-AU" dirty="0"/>
              <a:t>Your Organisation</a:t>
            </a:r>
          </a:p>
        </p:txBody>
      </p:sp>
    </p:spTree>
    <p:extLst>
      <p:ext uri="{BB962C8B-B14F-4D97-AF65-F5344CB8AC3E}">
        <p14:creationId xmlns:p14="http://schemas.microsoft.com/office/powerpoint/2010/main" val="158233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365 powerpoint test report.potx" id="{DCC81E4B-54C7-49D9-9790-51EDFBDA01B1}" vid="{BC028551-B0F4-4D1E-9F61-867AB84D4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2024 report</Template>
  <TotalTime>613</TotalTime>
  <Words>851</Words>
  <Application>Microsoft Office PowerPoint</Application>
  <PresentationFormat>Widescreen</PresentationFormat>
  <Paragraphs>126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PowerPoint Presentation</vt:lpstr>
      <vt:lpstr>Acknowledgement to country</vt:lpstr>
      <vt:lpstr>House keeping</vt:lpstr>
      <vt:lpstr>Who am I</vt:lpstr>
      <vt:lpstr>Agenda</vt:lpstr>
      <vt:lpstr>You</vt:lpstr>
      <vt:lpstr>PowerPoint Presentation</vt:lpstr>
      <vt:lpstr>Your Team</vt:lpstr>
      <vt:lpstr>Your Organisation</vt:lpstr>
      <vt:lpstr>Thankyou! Questions, suggestions and reflections! </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Cyber Skills</dc:title>
  <dc:creator>Toby Amodio</dc:creator>
  <cp:lastModifiedBy>Toby Amodio</cp:lastModifiedBy>
  <cp:revision>41</cp:revision>
  <dcterms:created xsi:type="dcterms:W3CDTF">2021-05-17T21:28:55Z</dcterms:created>
  <dcterms:modified xsi:type="dcterms:W3CDTF">2021-05-18T07:42:50Z</dcterms:modified>
  <cp:category>OWASP</cp:category>
</cp:coreProperties>
</file>