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 id="214748366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ASSOGBA Emery"/>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2.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2-06T09:05:31.955">
    <p:pos x="6000" y="0"/>
    <p:text>Le Français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a3614de2d_2_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13a3614de2d_2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059f0f95b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059f0f95b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059f0f95b6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059f0f95b6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059f0f95b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059f0f95b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059f0f95b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059f0f95b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175000"/>
              </a:lnSpc>
              <a:spcBef>
                <a:spcPts val="1500"/>
              </a:spcBef>
              <a:spcAft>
                <a:spcPts val="0"/>
              </a:spcAft>
              <a:buClr>
                <a:schemeClr val="dk1"/>
              </a:buClr>
              <a:buSzPts val="1200"/>
              <a:buChar char="●"/>
            </a:pPr>
            <a:r>
              <a:rPr lang="fr" sz="1200">
                <a:solidFill>
                  <a:schemeClr val="dk1"/>
                </a:solidFill>
                <a:highlight>
                  <a:srgbClr val="FFFFFF"/>
                </a:highlight>
              </a:rPr>
              <a:t>En 2020, un chercheur en sécurité a découvert une vulnérabilité IDOR qui aurait permis à un attaquant de modifier le mot de passe des comptes d'utilisateurs sur les serveurs Web du département américain de la Défense. Les attaquants peuvent utiliser des vulnérabilités similaires pour ajouter des données non autorisées telles que des informations financières falsifiées ou des documents incriminants à un utilisateur sans méfiance.</a:t>
            </a:r>
            <a:endParaRPr sz="1200">
              <a:solidFill>
                <a:schemeClr val="dk1"/>
              </a:solidFill>
              <a:highlight>
                <a:srgbClr val="FFFFFF"/>
              </a:highlight>
            </a:endParaRPr>
          </a:p>
          <a:p>
            <a:pPr indent="0" lvl="0" marL="0" rtl="0" algn="l">
              <a:spcBef>
                <a:spcPts val="15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059f0f95b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059f0f95b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2059f0f95b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2059f0f95b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900"/>
              </a:spcBef>
              <a:spcAft>
                <a:spcPts val="1900"/>
              </a:spcAft>
              <a:buNone/>
            </a:pPr>
            <a:r>
              <a:rPr lang="fr" sz="1200">
                <a:solidFill>
                  <a:srgbClr val="212234"/>
                </a:solidFill>
                <a:highlight>
                  <a:srgbClr val="FFFFFF"/>
                </a:highlight>
              </a:rPr>
              <a:t>Dans les applications qui utilisent des identificateurs ou des valeurs de paramètres itératifs ou séquentiels, l'énumération d'une vulnérabilité de référence d'objet directe non sécurisée est un jeu d'enfant. Si je remarque que mon ID utilisateur ressemble à quelque chose comme 0001, par exemple, je peux faire une supposition éclairée qu'il y a un utilisateur 0002. La puissance de calcul moderne et les techniques d'automatisation permettent d'essayer ensuite toutes les valeurs possibles de 0000 à 9999 jusqu'à ce que je trouve le utilisateur que je recherche.</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3a3614de2d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13a3614de2d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3b948c3762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13b948c376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3a3614de2d_2_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13a3614de2d_2_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059f0f95b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059f0f95b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059f0f95b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059f0f95b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059f0f95b6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059f0f95b6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059f0f95b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059f0f95b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059f0f95b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059f0f95b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738107" y="591721"/>
            <a:ext cx="7667786" cy="1710929"/>
          </a:xfrm>
          <a:prstGeom prst="rect">
            <a:avLst/>
          </a:prstGeom>
          <a:noFill/>
          <a:ln>
            <a:noFill/>
          </a:ln>
        </p:spPr>
        <p:txBody>
          <a:bodyPr anchorCtr="0" anchor="b" bIns="34275" lIns="68575" spcFirstLastPara="1" rIns="68575" wrap="square" tIns="34275">
            <a:noAutofit/>
          </a:bodyPr>
          <a:lstStyle>
            <a:lvl1pPr lvl="0" algn="ctr">
              <a:lnSpc>
                <a:spcPct val="90000"/>
              </a:lnSpc>
              <a:spcBef>
                <a:spcPts val="0"/>
              </a:spcBef>
              <a:spcAft>
                <a:spcPts val="0"/>
              </a:spcAft>
              <a:buClr>
                <a:schemeClr val="dk1"/>
              </a:buClr>
              <a:buSzPts val="4500"/>
              <a:buFont typeface="Calibri"/>
              <a:buNone/>
              <a:defRPr b="1"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6" name="Google Shape;56;p14"/>
          <p:cNvSpPr txBox="1"/>
          <p:nvPr>
            <p:ph idx="1" type="subTitle"/>
          </p:nvPr>
        </p:nvSpPr>
        <p:spPr>
          <a:xfrm>
            <a:off x="738107" y="2571750"/>
            <a:ext cx="7667786" cy="1021556"/>
          </a:xfrm>
          <a:prstGeom prst="rect">
            <a:avLst/>
          </a:prstGeom>
          <a:noFill/>
          <a:ln>
            <a:noFill/>
          </a:ln>
        </p:spPr>
        <p:txBody>
          <a:bodyPr anchorCtr="0" anchor="t" bIns="34275" lIns="68575" spcFirstLastPara="1" rIns="68575" wrap="square" tIns="34275">
            <a:no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7" name="Google Shape;57;p14"/>
          <p:cNvSpPr/>
          <p:nvPr/>
        </p:nvSpPr>
        <p:spPr>
          <a:xfrm>
            <a:off x="0" y="4240116"/>
            <a:ext cx="9144000" cy="921544"/>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58" name="Google Shape;58;p14"/>
          <p:cNvPicPr preferRelativeResize="0"/>
          <p:nvPr/>
        </p:nvPicPr>
        <p:blipFill rotWithShape="1">
          <a:blip r:embed="rId2">
            <a:alphaModFix/>
          </a:blip>
          <a:srcRect b="0" l="0" r="0" t="0"/>
          <a:stretch/>
        </p:blipFill>
        <p:spPr>
          <a:xfrm>
            <a:off x="360335" y="4511381"/>
            <a:ext cx="1237249" cy="379015"/>
          </a:xfrm>
          <a:prstGeom prst="rect">
            <a:avLst/>
          </a:prstGeom>
          <a:noFill/>
          <a:ln>
            <a:noFill/>
          </a:ln>
        </p:spPr>
      </p:pic>
      <p:sp>
        <p:nvSpPr>
          <p:cNvPr id="59" name="Google Shape;59;p14"/>
          <p:cNvSpPr txBox="1"/>
          <p:nvPr/>
        </p:nvSpPr>
        <p:spPr>
          <a:xfrm>
            <a:off x="6007100" y="4527764"/>
            <a:ext cx="2921000" cy="346249"/>
          </a:xfrm>
          <a:prstGeom prst="rect">
            <a:avLst/>
          </a:prstGeom>
          <a:noFill/>
          <a:ln>
            <a:noFill/>
          </a:ln>
        </p:spPr>
        <p:txBody>
          <a:bodyPr anchorCtr="0" anchor="t" bIns="34275" lIns="68575" spcFirstLastPara="1" rIns="68575" wrap="square" tIns="34275">
            <a:noAutofit/>
          </a:bodyPr>
          <a:lstStyle/>
          <a:p>
            <a:pPr indent="0" lvl="0" marL="0" marR="0" rtl="0" algn="r">
              <a:lnSpc>
                <a:spcPct val="100000"/>
              </a:lnSpc>
              <a:spcBef>
                <a:spcPts val="0"/>
              </a:spcBef>
              <a:spcAft>
                <a:spcPts val="0"/>
              </a:spcAft>
              <a:buClr>
                <a:srgbClr val="000000"/>
              </a:buClr>
              <a:buSzPts val="1800"/>
              <a:buFont typeface="Arial"/>
              <a:buNone/>
            </a:pPr>
            <a:r>
              <a:rPr b="1" i="0" lang="fr" sz="1800" u="none" cap="none" strike="noStrike">
                <a:solidFill>
                  <a:schemeClr val="lt1"/>
                </a:solidFill>
                <a:latin typeface="Calibri"/>
                <a:ea typeface="Calibri"/>
                <a:cs typeface="Calibri"/>
                <a:sym typeface="Calibri"/>
              </a:rPr>
              <a:t>OWASP FOUNDATION</a:t>
            </a:r>
            <a:endParaRPr b="0" i="0" sz="1100" u="none" cap="none" strike="noStrike">
              <a:solidFill>
                <a:srgbClr val="000000"/>
              </a:solidFill>
              <a:latin typeface="Arial"/>
              <a:ea typeface="Arial"/>
              <a:cs typeface="Arial"/>
              <a:sym typeface="Arial"/>
            </a:endParaRPr>
          </a:p>
        </p:txBody>
      </p:sp>
      <p:sp>
        <p:nvSpPr>
          <p:cNvPr id="60" name="Google Shape;60;p14"/>
          <p:cNvSpPr txBox="1"/>
          <p:nvPr/>
        </p:nvSpPr>
        <p:spPr>
          <a:xfrm>
            <a:off x="1497776" y="4454226"/>
            <a:ext cx="725175" cy="465075"/>
          </a:xfrm>
          <a:prstGeom prst="rect">
            <a:avLst/>
          </a:prstGeom>
          <a:noFill/>
          <a:ln>
            <a:noFill/>
          </a:ln>
        </p:spPr>
        <p:txBody>
          <a:bodyPr anchorCtr="0" anchor="t" bIns="34275" lIns="68575" spcFirstLastPara="1" rIns="68575" wrap="square" tIns="34275">
            <a:noAutofit/>
          </a:bodyPr>
          <a:lstStyle/>
          <a:p>
            <a:pPr indent="0" lvl="0" marL="0" marR="0" rtl="0" algn="l">
              <a:lnSpc>
                <a:spcPct val="123076"/>
              </a:lnSpc>
              <a:spcBef>
                <a:spcPts val="2000"/>
              </a:spcBef>
              <a:spcAft>
                <a:spcPts val="0"/>
              </a:spcAft>
              <a:buClr>
                <a:schemeClr val="dk1"/>
              </a:buClr>
              <a:buSzPts val="800"/>
              <a:buFont typeface="Arial"/>
              <a:buNone/>
            </a:pPr>
            <a:r>
              <a:rPr b="0" i="0" lang="fr" sz="900" u="none" cap="none" strike="noStrike">
                <a:solidFill>
                  <a:srgbClr val="FFFFFF"/>
                </a:solidFill>
                <a:latin typeface="Arial"/>
                <a:ea typeface="Arial"/>
                <a:cs typeface="Arial"/>
                <a:sym typeface="Arial"/>
              </a:rPr>
              <a:t>®</a:t>
            </a:r>
            <a:endParaRPr b="0" i="0" sz="1500" u="none" cap="none" strike="noStrike">
              <a:solidFill>
                <a:srgbClr val="FFFFFF"/>
              </a:solidFill>
              <a:latin typeface="Arial"/>
              <a:ea typeface="Arial"/>
              <a:cs typeface="Arial"/>
              <a:sym typeface="Arial"/>
            </a:endParaRPr>
          </a:p>
          <a:p>
            <a:pPr indent="0" lvl="0" marL="0" marR="0" rtl="0" algn="l">
              <a:lnSpc>
                <a:spcPct val="100000"/>
              </a:lnSpc>
              <a:spcBef>
                <a:spcPts val="1400"/>
              </a:spcBef>
              <a:spcAft>
                <a:spcPts val="0"/>
              </a:spcAft>
              <a:buClr>
                <a:srgbClr val="000000"/>
              </a:buClr>
              <a:buSzPts val="1100"/>
              <a:buFont typeface="Arial"/>
              <a:buNone/>
            </a:pPr>
            <a:r>
              <a:t/>
            </a:r>
            <a:endParaRPr b="0" i="0" sz="1100" u="none" cap="none" strike="noStrike">
              <a:solidFill>
                <a:srgbClr val="FFFFFF"/>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1" name="Shape 61"/>
        <p:cNvGrpSpPr/>
        <p:nvPr/>
      </p:nvGrpSpPr>
      <p:grpSpPr>
        <a:xfrm>
          <a:off x="0" y="0"/>
          <a:ext cx="0" cy="0"/>
          <a:chOff x="0" y="0"/>
          <a:chExt cx="0" cy="0"/>
        </a:xfrm>
      </p:grpSpPr>
      <p:sp>
        <p:nvSpPr>
          <p:cNvPr id="62" name="Google Shape;62;p15"/>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i="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p15"/>
          <p:cNvSpPr txBox="1"/>
          <p:nvPr>
            <p:ph idx="1" type="body"/>
          </p:nvPr>
        </p:nvSpPr>
        <p:spPr>
          <a:xfrm>
            <a:off x="628650" y="135105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4" name="Google Shape;64;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grpSp>
        <p:nvGrpSpPr>
          <p:cNvPr id="65" name="Google Shape;65;p15"/>
          <p:cNvGrpSpPr/>
          <p:nvPr/>
        </p:nvGrpSpPr>
        <p:grpSpPr>
          <a:xfrm>
            <a:off x="0" y="4614563"/>
            <a:ext cx="9144000" cy="528938"/>
            <a:chOff x="0" y="6152750"/>
            <a:chExt cx="12192000" cy="705250"/>
          </a:xfrm>
        </p:grpSpPr>
        <p:sp>
          <p:nvSpPr>
            <p:cNvPr id="66" name="Google Shape;66;p15"/>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67" name="Google Shape;67;p15"/>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fr" sz="1400" u="none" cap="none" strike="noStrike">
                  <a:solidFill>
                    <a:schemeClr val="lt1"/>
                  </a:solidFill>
                  <a:latin typeface="Calibri"/>
                  <a:ea typeface="Calibri"/>
                  <a:cs typeface="Calibri"/>
                  <a:sym typeface="Calibri"/>
                </a:rPr>
                <a:t>OWASP FOUNDATION</a:t>
              </a:r>
              <a:endParaRPr b="0" i="0" sz="1100" u="none" cap="none" strike="noStrike">
                <a:solidFill>
                  <a:srgbClr val="000000"/>
                </a:solidFill>
                <a:latin typeface="Arial"/>
                <a:ea typeface="Arial"/>
                <a:cs typeface="Arial"/>
                <a:sym typeface="Arial"/>
              </a:endParaRPr>
            </a:p>
          </p:txBody>
        </p:sp>
      </p:grpSp>
      <p:sp>
        <p:nvSpPr>
          <p:cNvPr id="68" name="Google Shape;68;p15"/>
          <p:cNvSpPr txBox="1"/>
          <p:nvPr/>
        </p:nvSpPr>
        <p:spPr>
          <a:xfrm>
            <a:off x="190500" y="4712266"/>
            <a:ext cx="8686800"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Calibri"/>
                <a:ea typeface="Calibri"/>
                <a:cs typeface="Calibri"/>
                <a:sym typeface="Calibri"/>
              </a:rPr>
              <a:t>owasp.org</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with Callout">
  <p:cSld name="Title and Content with Callout">
    <p:spTree>
      <p:nvGrpSpPr>
        <p:cNvPr id="69" name="Shape 69"/>
        <p:cNvGrpSpPr/>
        <p:nvPr/>
      </p:nvGrpSpPr>
      <p:grpSpPr>
        <a:xfrm>
          <a:off x="0" y="0"/>
          <a:ext cx="0" cy="0"/>
          <a:chOff x="0" y="0"/>
          <a:chExt cx="0" cy="0"/>
        </a:xfrm>
      </p:grpSpPr>
      <p:sp>
        <p:nvSpPr>
          <p:cNvPr id="70" name="Google Shape;70;p16"/>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i="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p16"/>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2" name="Google Shape;72;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grpSp>
        <p:nvGrpSpPr>
          <p:cNvPr id="73" name="Google Shape;73;p16"/>
          <p:cNvGrpSpPr/>
          <p:nvPr/>
        </p:nvGrpSpPr>
        <p:grpSpPr>
          <a:xfrm>
            <a:off x="0" y="4614563"/>
            <a:ext cx="9144000" cy="528938"/>
            <a:chOff x="0" y="6152750"/>
            <a:chExt cx="12192000" cy="705250"/>
          </a:xfrm>
        </p:grpSpPr>
        <p:sp>
          <p:nvSpPr>
            <p:cNvPr id="74" name="Google Shape;74;p16"/>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5" name="Google Shape;75;p16"/>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fr" sz="1400" u="none" cap="none" strike="noStrike">
                  <a:solidFill>
                    <a:schemeClr val="lt1"/>
                  </a:solidFill>
                  <a:latin typeface="Calibri"/>
                  <a:ea typeface="Calibri"/>
                  <a:cs typeface="Calibri"/>
                  <a:sym typeface="Calibri"/>
                </a:rPr>
                <a:t>OWASP FOUNDATION</a:t>
              </a:r>
              <a:endParaRPr b="0" i="0" sz="1100" u="none" cap="none" strike="noStrike">
                <a:solidFill>
                  <a:srgbClr val="000000"/>
                </a:solidFill>
                <a:latin typeface="Arial"/>
                <a:ea typeface="Arial"/>
                <a:cs typeface="Arial"/>
                <a:sym typeface="Arial"/>
              </a:endParaRPr>
            </a:p>
          </p:txBody>
        </p:sp>
      </p:grpSp>
      <p:sp>
        <p:nvSpPr>
          <p:cNvPr id="76" name="Google Shape;76;p16"/>
          <p:cNvSpPr txBox="1"/>
          <p:nvPr/>
        </p:nvSpPr>
        <p:spPr>
          <a:xfrm>
            <a:off x="6269107" y="2571749"/>
            <a:ext cx="2246244" cy="1685077"/>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2100"/>
              <a:buFont typeface="Arial"/>
              <a:buNone/>
            </a:pPr>
            <a:r>
              <a:rPr b="0" i="0" lang="fr" sz="2100" u="none" cap="none" strike="noStrike">
                <a:solidFill>
                  <a:srgbClr val="7F7F7F"/>
                </a:solidFill>
                <a:latin typeface="Calibri"/>
                <a:ea typeface="Calibri"/>
                <a:cs typeface="Calibri"/>
                <a:sym typeface="Calibri"/>
              </a:rPr>
              <a:t>“Sample call out quote design for highlighting a particular point in your bullets”</a:t>
            </a:r>
            <a:endParaRPr b="0" i="0" sz="1100" u="none" cap="none" strike="noStrike">
              <a:solidFill>
                <a:srgbClr val="000000"/>
              </a:solidFill>
              <a:latin typeface="Arial"/>
              <a:ea typeface="Arial"/>
              <a:cs typeface="Arial"/>
              <a:sym typeface="Arial"/>
            </a:endParaRPr>
          </a:p>
        </p:txBody>
      </p:sp>
      <p:sp>
        <p:nvSpPr>
          <p:cNvPr id="77" name="Google Shape;77;p16"/>
          <p:cNvSpPr/>
          <p:nvPr/>
        </p:nvSpPr>
        <p:spPr>
          <a:xfrm>
            <a:off x="6000750" y="2571749"/>
            <a:ext cx="111815" cy="1625048"/>
          </a:xfrm>
          <a:prstGeom prst="snip2DiagRect">
            <a:avLst>
              <a:gd fmla="val 50000" name="adj1"/>
              <a:gd fmla="val 46305" name="adj2"/>
            </a:avLst>
          </a:prstGeom>
          <a:solidFill>
            <a:srgbClr val="BFBFBF"/>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78" name="Google Shape;78;p16"/>
          <p:cNvSpPr txBox="1"/>
          <p:nvPr/>
        </p:nvSpPr>
        <p:spPr>
          <a:xfrm>
            <a:off x="190500" y="4712266"/>
            <a:ext cx="8686800"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Calibri"/>
                <a:ea typeface="Calibri"/>
                <a:cs typeface="Calibri"/>
                <a:sym typeface="Calibri"/>
              </a:rPr>
              <a:t>owasp.org</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9" name="Shape 79"/>
        <p:cNvGrpSpPr/>
        <p:nvPr/>
      </p:nvGrpSpPr>
      <p:grpSpPr>
        <a:xfrm>
          <a:off x="0" y="0"/>
          <a:ext cx="0" cy="0"/>
          <a:chOff x="0" y="0"/>
          <a:chExt cx="0" cy="0"/>
        </a:xfrm>
      </p:grpSpPr>
      <p:grpSp>
        <p:nvGrpSpPr>
          <p:cNvPr id="80" name="Google Shape;80;p17"/>
          <p:cNvGrpSpPr/>
          <p:nvPr/>
        </p:nvGrpSpPr>
        <p:grpSpPr>
          <a:xfrm>
            <a:off x="0" y="4614563"/>
            <a:ext cx="9144000" cy="528938"/>
            <a:chOff x="0" y="6152750"/>
            <a:chExt cx="12192000" cy="705250"/>
          </a:xfrm>
        </p:grpSpPr>
        <p:sp>
          <p:nvSpPr>
            <p:cNvPr id="81" name="Google Shape;81;p17"/>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82" name="Google Shape;82;p17"/>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fr" sz="1400" u="none" cap="none" strike="noStrike">
                  <a:solidFill>
                    <a:schemeClr val="lt1"/>
                  </a:solidFill>
                  <a:latin typeface="Calibri"/>
                  <a:ea typeface="Calibri"/>
                  <a:cs typeface="Calibri"/>
                  <a:sym typeface="Calibri"/>
                </a:rPr>
                <a:t>OWASP FOUNDATION</a:t>
              </a:r>
              <a:endParaRPr b="0" i="0" sz="1100" u="none" cap="none" strike="noStrike">
                <a:solidFill>
                  <a:srgbClr val="000000"/>
                </a:solidFill>
                <a:latin typeface="Arial"/>
                <a:ea typeface="Arial"/>
                <a:cs typeface="Arial"/>
                <a:sym typeface="Arial"/>
              </a:endParaRPr>
            </a:p>
          </p:txBody>
        </p:sp>
      </p:grpSp>
      <p:sp>
        <p:nvSpPr>
          <p:cNvPr id="83" name="Google Shape;83;p17"/>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6" name="Google Shape;86;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
        <p:nvSpPr>
          <p:cNvPr id="87" name="Google Shape;87;p17"/>
          <p:cNvSpPr txBox="1"/>
          <p:nvPr/>
        </p:nvSpPr>
        <p:spPr>
          <a:xfrm>
            <a:off x="190500" y="4712266"/>
            <a:ext cx="8686800"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Calibri"/>
                <a:ea typeface="Calibri"/>
                <a:cs typeface="Calibri"/>
                <a:sym typeface="Calibri"/>
              </a:rPr>
              <a:t>owasp.org</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8" name="Shape 88"/>
        <p:cNvGrpSpPr/>
        <p:nvPr/>
      </p:nvGrpSpPr>
      <p:grpSpPr>
        <a:xfrm>
          <a:off x="0" y="0"/>
          <a:ext cx="0" cy="0"/>
          <a:chOff x="0" y="0"/>
          <a:chExt cx="0" cy="0"/>
        </a:xfrm>
      </p:grpSpPr>
      <p:grpSp>
        <p:nvGrpSpPr>
          <p:cNvPr id="89" name="Google Shape;89;p18"/>
          <p:cNvGrpSpPr/>
          <p:nvPr/>
        </p:nvGrpSpPr>
        <p:grpSpPr>
          <a:xfrm>
            <a:off x="0" y="4614563"/>
            <a:ext cx="9144000" cy="528938"/>
            <a:chOff x="0" y="6152750"/>
            <a:chExt cx="12192000" cy="705250"/>
          </a:xfrm>
        </p:grpSpPr>
        <p:sp>
          <p:nvSpPr>
            <p:cNvPr id="90" name="Google Shape;90;p18"/>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91" name="Google Shape;91;p18"/>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fr" sz="1400" u="none" cap="none" strike="noStrike">
                  <a:solidFill>
                    <a:schemeClr val="lt1"/>
                  </a:solidFill>
                  <a:latin typeface="Calibri"/>
                  <a:ea typeface="Calibri"/>
                  <a:cs typeface="Calibri"/>
                  <a:sym typeface="Calibri"/>
                </a:rPr>
                <a:t>OWASP FOUNDATION</a:t>
              </a:r>
              <a:endParaRPr b="0" i="0" sz="1100" u="none" cap="none" strike="noStrike">
                <a:solidFill>
                  <a:srgbClr val="000000"/>
                </a:solidFill>
                <a:latin typeface="Arial"/>
                <a:ea typeface="Arial"/>
                <a:cs typeface="Arial"/>
                <a:sym typeface="Arial"/>
              </a:endParaRPr>
            </a:p>
          </p:txBody>
        </p:sp>
      </p:grpSp>
      <p:sp>
        <p:nvSpPr>
          <p:cNvPr id="92" name="Google Shape;9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1D7BD7"/>
              </a:buClr>
              <a:buSzPts val="1800"/>
              <a:buNone/>
              <a:defRPr b="1" sz="1800">
                <a:solidFill>
                  <a:srgbClr val="1D7BD7"/>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4" name="Google Shape;9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5" name="Google Shape;9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Autofit/>
          </a:bodyPr>
          <a:lstStyle>
            <a:lvl1pPr indent="-228600" lvl="0" marL="457200" algn="l">
              <a:lnSpc>
                <a:spcPct val="90000"/>
              </a:lnSpc>
              <a:spcBef>
                <a:spcPts val="800"/>
              </a:spcBef>
              <a:spcAft>
                <a:spcPts val="0"/>
              </a:spcAft>
              <a:buClr>
                <a:srgbClr val="1D7BD7"/>
              </a:buClr>
              <a:buSzPts val="1800"/>
              <a:buNone/>
              <a:defRPr b="1" sz="1800">
                <a:solidFill>
                  <a:srgbClr val="1D7BD7"/>
                </a:solidFill>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96" name="Google Shape;9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97" name="Google Shape;97;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
        <p:nvSpPr>
          <p:cNvPr id="98" name="Google Shape;98;p18"/>
          <p:cNvSpPr txBox="1"/>
          <p:nvPr/>
        </p:nvSpPr>
        <p:spPr>
          <a:xfrm>
            <a:off x="190500" y="4712266"/>
            <a:ext cx="8686800"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Calibri"/>
                <a:ea typeface="Calibri"/>
                <a:cs typeface="Calibri"/>
                <a:sym typeface="Calibri"/>
              </a:rPr>
              <a:t>owasp.org</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19"/>
          <p:cNvGrpSpPr/>
          <p:nvPr/>
        </p:nvGrpSpPr>
        <p:grpSpPr>
          <a:xfrm>
            <a:off x="0" y="4614563"/>
            <a:ext cx="9144000" cy="528938"/>
            <a:chOff x="0" y="6152750"/>
            <a:chExt cx="12192000" cy="705250"/>
          </a:xfrm>
        </p:grpSpPr>
        <p:sp>
          <p:nvSpPr>
            <p:cNvPr id="101" name="Google Shape;101;p19"/>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2" name="Google Shape;102;p19"/>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fr" sz="1400" u="none" cap="none" strike="noStrike">
                  <a:solidFill>
                    <a:schemeClr val="lt1"/>
                  </a:solidFill>
                  <a:latin typeface="Calibri"/>
                  <a:ea typeface="Calibri"/>
                  <a:cs typeface="Calibri"/>
                  <a:sym typeface="Calibri"/>
                </a:rPr>
                <a:t>OWASP FOUNDATION</a:t>
              </a:r>
              <a:endParaRPr b="0" i="0" sz="1100" u="none" cap="none" strike="noStrike">
                <a:solidFill>
                  <a:srgbClr val="000000"/>
                </a:solidFill>
                <a:latin typeface="Arial"/>
                <a:ea typeface="Arial"/>
                <a:cs typeface="Arial"/>
                <a:sym typeface="Arial"/>
              </a:endParaRPr>
            </a:p>
          </p:txBody>
        </p:sp>
      </p:grpSp>
      <p:sp>
        <p:nvSpPr>
          <p:cNvPr id="103" name="Google Shape;103;p19"/>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algn="l">
              <a:lnSpc>
                <a:spcPct val="90000"/>
              </a:lnSpc>
              <a:spcBef>
                <a:spcPts val="0"/>
              </a:spcBef>
              <a:spcAft>
                <a:spcPts val="0"/>
              </a:spcAft>
              <a:buClr>
                <a:schemeClr val="dk1"/>
              </a:buClr>
              <a:buSzPts val="3300"/>
              <a:buFont typeface="Calibri"/>
              <a:buNone/>
              <a:defRPr b="1"/>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4" name="Google Shape;104;p19"/>
          <p:cNvSpPr txBox="1"/>
          <p:nvPr>
            <p:ph idx="12" type="sldNum"/>
          </p:nvPr>
        </p:nvSpPr>
        <p:spPr>
          <a:xfrm>
            <a:off x="6457950" y="4732734"/>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
        <p:nvSpPr>
          <p:cNvPr id="105" name="Google Shape;105;p19"/>
          <p:cNvSpPr txBox="1"/>
          <p:nvPr/>
        </p:nvSpPr>
        <p:spPr>
          <a:xfrm>
            <a:off x="190500" y="4712266"/>
            <a:ext cx="8686800"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Calibri"/>
                <a:ea typeface="Calibri"/>
                <a:cs typeface="Calibri"/>
                <a:sym typeface="Calibri"/>
              </a:rPr>
              <a:t>owasp.org</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6" name="Shape 106"/>
        <p:cNvGrpSpPr/>
        <p:nvPr/>
      </p:nvGrpSpPr>
      <p:grpSpPr>
        <a:xfrm>
          <a:off x="0" y="0"/>
          <a:ext cx="0" cy="0"/>
          <a:chOff x="0" y="0"/>
          <a:chExt cx="0" cy="0"/>
        </a:xfrm>
      </p:grpSpPr>
      <p:grpSp>
        <p:nvGrpSpPr>
          <p:cNvPr id="107" name="Google Shape;107;p20"/>
          <p:cNvGrpSpPr/>
          <p:nvPr/>
        </p:nvGrpSpPr>
        <p:grpSpPr>
          <a:xfrm>
            <a:off x="0" y="4614563"/>
            <a:ext cx="9144000" cy="528938"/>
            <a:chOff x="0" y="6152750"/>
            <a:chExt cx="12192000" cy="705250"/>
          </a:xfrm>
        </p:grpSpPr>
        <p:sp>
          <p:nvSpPr>
            <p:cNvPr id="108" name="Google Shape;108;p20"/>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09" name="Google Shape;109;p20"/>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fr" sz="1400" u="none" cap="none" strike="noStrike">
                  <a:solidFill>
                    <a:schemeClr val="lt1"/>
                  </a:solidFill>
                  <a:latin typeface="Calibri"/>
                  <a:ea typeface="Calibri"/>
                  <a:cs typeface="Calibri"/>
                  <a:sym typeface="Calibri"/>
                </a:rPr>
                <a:t>OWASP FOUNDATION</a:t>
              </a:r>
              <a:endParaRPr b="0" i="0" sz="1100" u="none" cap="none" strike="noStrike">
                <a:solidFill>
                  <a:srgbClr val="000000"/>
                </a:solidFill>
                <a:latin typeface="Arial"/>
                <a:ea typeface="Arial"/>
                <a:cs typeface="Arial"/>
                <a:sym typeface="Arial"/>
              </a:endParaRPr>
            </a:p>
          </p:txBody>
        </p:sp>
      </p:grpSp>
      <p:sp>
        <p:nvSpPr>
          <p:cNvPr id="110" name="Google Shape;110;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
        <p:nvSpPr>
          <p:cNvPr id="111" name="Google Shape;111;p20"/>
          <p:cNvSpPr txBox="1"/>
          <p:nvPr/>
        </p:nvSpPr>
        <p:spPr>
          <a:xfrm>
            <a:off x="190500" y="4712266"/>
            <a:ext cx="8686800"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Calibri"/>
                <a:ea typeface="Calibri"/>
                <a:cs typeface="Calibri"/>
                <a:sym typeface="Calibri"/>
              </a:rPr>
              <a:t>owasp.org</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lank">
  <p:cSld name="1_Blank">
    <p:spTree>
      <p:nvGrpSpPr>
        <p:cNvPr id="112" name="Shape 112"/>
        <p:cNvGrpSpPr/>
        <p:nvPr/>
      </p:nvGrpSpPr>
      <p:grpSpPr>
        <a:xfrm>
          <a:off x="0" y="0"/>
          <a:ext cx="0" cy="0"/>
          <a:chOff x="0" y="0"/>
          <a:chExt cx="0" cy="0"/>
        </a:xfrm>
      </p:grpSpPr>
      <p:sp>
        <p:nvSpPr>
          <p:cNvPr id="113" name="Google Shape;113;p21"/>
          <p:cNvSpPr/>
          <p:nvPr/>
        </p:nvSpPr>
        <p:spPr>
          <a:xfrm>
            <a:off x="0" y="0"/>
            <a:ext cx="9144000" cy="514350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pic>
        <p:nvPicPr>
          <p:cNvPr id="114" name="Google Shape;114;p21"/>
          <p:cNvPicPr preferRelativeResize="0"/>
          <p:nvPr/>
        </p:nvPicPr>
        <p:blipFill rotWithShape="1">
          <a:blip r:embed="rId2">
            <a:alphaModFix/>
          </a:blip>
          <a:srcRect b="0" l="0" r="0" t="0"/>
          <a:stretch/>
        </p:blipFill>
        <p:spPr>
          <a:xfrm>
            <a:off x="1594490" y="1660171"/>
            <a:ext cx="5955018" cy="1823156"/>
          </a:xfrm>
          <a:prstGeom prst="rect">
            <a:avLst/>
          </a:prstGeom>
          <a:noFill/>
          <a:ln>
            <a:noFill/>
          </a:ln>
        </p:spPr>
      </p:pic>
      <p:sp>
        <p:nvSpPr>
          <p:cNvPr id="115" name="Google Shape;115;p21"/>
          <p:cNvSpPr txBox="1"/>
          <p:nvPr/>
        </p:nvSpPr>
        <p:spPr>
          <a:xfrm>
            <a:off x="7294631" y="2864363"/>
            <a:ext cx="617175" cy="493875"/>
          </a:xfrm>
          <a:prstGeom prst="rect">
            <a:avLst/>
          </a:prstGeom>
          <a:noFill/>
          <a:ln>
            <a:noFill/>
          </a:ln>
        </p:spPr>
        <p:txBody>
          <a:bodyPr anchorCtr="0" anchor="t" bIns="68575" lIns="68575" spcFirstLastPara="1" rIns="68575" wrap="square" tIns="68575">
            <a:noAutofit/>
          </a:bodyPr>
          <a:lstStyle/>
          <a:p>
            <a:pPr indent="0" lvl="0" marL="0" marR="0" rtl="0" algn="l">
              <a:lnSpc>
                <a:spcPct val="100000"/>
              </a:lnSpc>
              <a:spcBef>
                <a:spcPts val="0"/>
              </a:spcBef>
              <a:spcAft>
                <a:spcPts val="0"/>
              </a:spcAft>
              <a:buClr>
                <a:srgbClr val="FFFFFF"/>
              </a:buClr>
              <a:buSzPts val="1400"/>
              <a:buFont typeface="Calibri"/>
              <a:buNone/>
            </a:pPr>
            <a:r>
              <a:rPr b="0" i="0" lang="fr" sz="1400" u="none" cap="none" strike="noStrike">
                <a:solidFill>
                  <a:srgbClr val="FFFFFF"/>
                </a:solidFill>
                <a:latin typeface="Calibri"/>
                <a:ea typeface="Calibri"/>
                <a:cs typeface="Calibri"/>
                <a:sym typeface="Calibri"/>
              </a:rPr>
              <a:t>TM</a:t>
            </a:r>
            <a:endParaRPr b="0" i="0" sz="1400" u="none" cap="none" strike="noStrike">
              <a:solidFill>
                <a:srgbClr val="FFFFFF"/>
              </a:solidFill>
              <a:latin typeface="Calibri"/>
              <a:ea typeface="Calibri"/>
              <a:cs typeface="Calibri"/>
              <a:sym typeface="Calibri"/>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6" name="Shape 116"/>
        <p:cNvGrpSpPr/>
        <p:nvPr/>
      </p:nvGrpSpPr>
      <p:grpSpPr>
        <a:xfrm>
          <a:off x="0" y="0"/>
          <a:ext cx="0" cy="0"/>
          <a:chOff x="0" y="0"/>
          <a:chExt cx="0" cy="0"/>
        </a:xfrm>
      </p:grpSpPr>
      <p:grpSp>
        <p:nvGrpSpPr>
          <p:cNvPr id="117" name="Google Shape;117;p22"/>
          <p:cNvGrpSpPr/>
          <p:nvPr/>
        </p:nvGrpSpPr>
        <p:grpSpPr>
          <a:xfrm>
            <a:off x="0" y="4614563"/>
            <a:ext cx="9144000" cy="528938"/>
            <a:chOff x="0" y="6152750"/>
            <a:chExt cx="12192000" cy="705250"/>
          </a:xfrm>
        </p:grpSpPr>
        <p:sp>
          <p:nvSpPr>
            <p:cNvPr id="118" name="Google Shape;118;p22"/>
            <p:cNvSpPr/>
            <p:nvPr/>
          </p:nvSpPr>
          <p:spPr>
            <a:xfrm>
              <a:off x="0" y="6152750"/>
              <a:ext cx="12192000" cy="705250"/>
            </a:xfrm>
            <a:prstGeom prst="rect">
              <a:avLst/>
            </a:prstGeom>
            <a:solidFill>
              <a:srgbClr val="1D7BD7"/>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Calibri"/>
                <a:ea typeface="Calibri"/>
                <a:cs typeface="Calibri"/>
                <a:sym typeface="Calibri"/>
              </a:endParaRPr>
            </a:p>
          </p:txBody>
        </p:sp>
        <p:sp>
          <p:nvSpPr>
            <p:cNvPr id="119" name="Google Shape;119;p22"/>
            <p:cNvSpPr txBox="1"/>
            <p:nvPr/>
          </p:nvSpPr>
          <p:spPr>
            <a:xfrm>
              <a:off x="838200" y="6311900"/>
              <a:ext cx="3599812" cy="369332"/>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rPr b="1" i="0" lang="fr" sz="1400" u="none" cap="none" strike="noStrike">
                  <a:solidFill>
                    <a:schemeClr val="lt1"/>
                  </a:solidFill>
                  <a:latin typeface="Calibri"/>
                  <a:ea typeface="Calibri"/>
                  <a:cs typeface="Calibri"/>
                  <a:sym typeface="Calibri"/>
                </a:rPr>
                <a:t>OWASP FOUNDATION</a:t>
              </a:r>
              <a:endParaRPr b="0" i="0" sz="1100" u="none" cap="none" strike="noStrike">
                <a:solidFill>
                  <a:srgbClr val="000000"/>
                </a:solidFill>
                <a:latin typeface="Arial"/>
                <a:ea typeface="Arial"/>
                <a:cs typeface="Arial"/>
                <a:sym typeface="Arial"/>
              </a:endParaRPr>
            </a:p>
          </p:txBody>
        </p:sp>
      </p:grpSp>
      <p:sp>
        <p:nvSpPr>
          <p:cNvPr id="120" name="Google Shape;120;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1"/>
              </a:buClr>
              <a:buSzPts val="2400"/>
              <a:buFont typeface="Calibri"/>
              <a:buNone/>
              <a:defRPr b="1"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22"/>
          <p:cNvSpPr/>
          <p:nvPr>
            <p:ph idx="2" type="pic"/>
          </p:nvPr>
        </p:nvSpPr>
        <p:spPr>
          <a:xfrm>
            <a:off x="3887391" y="740569"/>
            <a:ext cx="4629150" cy="3655219"/>
          </a:xfrm>
          <a:prstGeom prst="rect">
            <a:avLst/>
          </a:prstGeom>
          <a:noFill/>
          <a:ln>
            <a:noFill/>
          </a:ln>
        </p:spPr>
      </p:sp>
      <p:sp>
        <p:nvSpPr>
          <p:cNvPr id="122" name="Google Shape;122;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3" name="Google Shape;123;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
        <p:nvSpPr>
          <p:cNvPr id="124" name="Google Shape;124;p22"/>
          <p:cNvSpPr txBox="1"/>
          <p:nvPr/>
        </p:nvSpPr>
        <p:spPr>
          <a:xfrm>
            <a:off x="190500" y="4712266"/>
            <a:ext cx="8686800" cy="276999"/>
          </a:xfrm>
          <a:prstGeom prst="rect">
            <a:avLst/>
          </a:prstGeom>
          <a:noFill/>
          <a:ln>
            <a:noFill/>
          </a:ln>
        </p:spPr>
        <p:txBody>
          <a:bodyPr anchorCtr="0" anchor="t"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rPr b="0" i="0" lang="fr" sz="1400" u="none" cap="none" strike="noStrike">
                <a:solidFill>
                  <a:schemeClr val="lt1"/>
                </a:solidFill>
                <a:latin typeface="Calibri"/>
                <a:ea typeface="Calibri"/>
                <a:cs typeface="Calibri"/>
                <a:sym typeface="Calibri"/>
              </a:rPr>
              <a:t>owasp.org</a:t>
            </a:r>
            <a:endParaRPr b="0" i="0" sz="1100" u="none" cap="none" strike="noStrike">
              <a:solidFill>
                <a:srgbClr val="000000"/>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0"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5F7FC"/>
            </a:gs>
            <a:gs pos="65000">
              <a:srgbClr val="F5F7FC"/>
            </a:gs>
            <a:gs pos="100000">
              <a:srgbClr val="D8D8D8"/>
            </a:gs>
          </a:gsLst>
          <a:path path="circle">
            <a:fillToRect b="100%" r="100%"/>
          </a:path>
          <a:tileRect l="-100%" t="-100%"/>
        </a:gra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162028"/>
            <a:ext cx="7886700" cy="994172"/>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chemeClr val="dk1"/>
              </a:buClr>
              <a:buSzPts val="3300"/>
              <a:buFont typeface="Calibri"/>
              <a:buNone/>
              <a:defRPr b="1" i="0" sz="3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hyperlink" Target="https://www.varonis.com/blog/what-is-idor-insecure-direct-object-reference#preven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comments" Target="../comments/commen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hyperlink" Target="https://www.educative.io/answers/what-are-insecure-direct-object-references-idor"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hyperlink" Target="https://portswigger.net/burp" TargetMode="External"/><Relationship Id="rId4" Type="http://schemas.openxmlformats.org/officeDocument/2006/relationships/hyperlink" Target="https://owasp.org/www-project-zap/"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ctrTitle"/>
          </p:nvPr>
        </p:nvSpPr>
        <p:spPr>
          <a:xfrm>
            <a:off x="738113" y="591713"/>
            <a:ext cx="7667775" cy="715275"/>
          </a:xfrm>
          <a:prstGeom prst="rect">
            <a:avLst/>
          </a:prstGeom>
          <a:noFill/>
          <a:ln>
            <a:noFill/>
          </a:ln>
        </p:spPr>
        <p:txBody>
          <a:bodyPr anchorCtr="0" anchor="b" bIns="34275" lIns="68575" spcFirstLastPara="1" rIns="68575" wrap="square" tIns="34275">
            <a:noAutofit/>
          </a:bodyPr>
          <a:lstStyle/>
          <a:p>
            <a:pPr indent="0" lvl="0" marL="0" rtl="0" algn="ctr">
              <a:lnSpc>
                <a:spcPct val="90000"/>
              </a:lnSpc>
              <a:spcBef>
                <a:spcPts val="0"/>
              </a:spcBef>
              <a:spcAft>
                <a:spcPts val="0"/>
              </a:spcAft>
              <a:buSzPts val="4500"/>
              <a:buNone/>
            </a:pPr>
            <a:r>
              <a:rPr lang="fr"/>
              <a:t>OWASP-Cotonou</a:t>
            </a:r>
            <a:endParaRPr/>
          </a:p>
        </p:txBody>
      </p:sp>
      <p:sp>
        <p:nvSpPr>
          <p:cNvPr id="130" name="Google Shape;130;p23"/>
          <p:cNvSpPr txBox="1"/>
          <p:nvPr>
            <p:ph idx="1" type="subTitle"/>
          </p:nvPr>
        </p:nvSpPr>
        <p:spPr>
          <a:xfrm>
            <a:off x="738113" y="1306988"/>
            <a:ext cx="7667775" cy="980100"/>
          </a:xfrm>
          <a:prstGeom prst="rect">
            <a:avLst/>
          </a:prstGeom>
          <a:noFill/>
          <a:ln>
            <a:noFill/>
          </a:ln>
        </p:spPr>
        <p:txBody>
          <a:bodyPr anchorCtr="0" anchor="t" bIns="34275" lIns="68575" spcFirstLastPara="1" rIns="68575" wrap="square" tIns="34275">
            <a:noAutofit/>
          </a:bodyPr>
          <a:lstStyle/>
          <a:p>
            <a:pPr indent="0" lvl="0" marL="0" rtl="0" algn="ctr">
              <a:lnSpc>
                <a:spcPct val="90000"/>
              </a:lnSpc>
              <a:spcBef>
                <a:spcPts val="800"/>
              </a:spcBef>
              <a:spcAft>
                <a:spcPts val="0"/>
              </a:spcAft>
              <a:buSzPts val="1800"/>
              <a:buNone/>
            </a:pPr>
            <a:r>
              <a:rPr lang="fr" sz="2000"/>
              <a:t>Ing KASSA Célia</a:t>
            </a:r>
            <a:endParaRPr sz="2000"/>
          </a:p>
        </p:txBody>
      </p:sp>
      <p:pic>
        <p:nvPicPr>
          <p:cNvPr id="131" name="Google Shape;131;p23"/>
          <p:cNvPicPr preferRelativeResize="0"/>
          <p:nvPr/>
        </p:nvPicPr>
        <p:blipFill rotWithShape="1">
          <a:blip r:embed="rId3">
            <a:alphaModFix/>
          </a:blip>
          <a:srcRect b="0" l="0" r="0" t="0"/>
          <a:stretch/>
        </p:blipFill>
        <p:spPr>
          <a:xfrm>
            <a:off x="1992244" y="2436300"/>
            <a:ext cx="5159514" cy="171815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2"/>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fr"/>
              <a:t>Types d’attaque IDOR</a:t>
            </a:r>
            <a:endParaRPr/>
          </a:p>
          <a:p>
            <a:pPr indent="0" lvl="0" marL="0" rtl="0" algn="l">
              <a:spcBef>
                <a:spcPts val="0"/>
              </a:spcBef>
              <a:spcAft>
                <a:spcPts val="0"/>
              </a:spcAft>
              <a:buNone/>
            </a:pPr>
            <a:r>
              <a:t/>
            </a:r>
            <a:endParaRPr/>
          </a:p>
        </p:txBody>
      </p:sp>
      <p:sp>
        <p:nvSpPr>
          <p:cNvPr id="186" name="Google Shape;186;p32"/>
          <p:cNvSpPr txBox="1"/>
          <p:nvPr>
            <p:ph idx="1" type="body"/>
          </p:nvPr>
        </p:nvSpPr>
        <p:spPr>
          <a:xfrm>
            <a:off x="628650" y="815799"/>
            <a:ext cx="7886700" cy="35313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fr" sz="1500">
                <a:solidFill>
                  <a:srgbClr val="212234"/>
                </a:solidFill>
                <a:latin typeface="Arial"/>
                <a:ea typeface="Arial"/>
                <a:cs typeface="Arial"/>
                <a:sym typeface="Arial"/>
              </a:rPr>
              <a:t>2. Manipulation du corps</a:t>
            </a:r>
            <a:endParaRPr b="1" sz="1500">
              <a:solidFill>
                <a:srgbClr val="212234"/>
              </a:solidFill>
              <a:latin typeface="Arial"/>
              <a:ea typeface="Arial"/>
              <a:cs typeface="Arial"/>
              <a:sym typeface="Arial"/>
            </a:endParaRPr>
          </a:p>
          <a:p>
            <a:pPr indent="0" lvl="0" marL="0" rtl="0" algn="l">
              <a:lnSpc>
                <a:spcPct val="115000"/>
              </a:lnSpc>
              <a:spcBef>
                <a:spcPts val="1900"/>
              </a:spcBef>
              <a:spcAft>
                <a:spcPts val="0"/>
              </a:spcAft>
              <a:buClr>
                <a:schemeClr val="dk1"/>
              </a:buClr>
              <a:buSzPts val="1100"/>
              <a:buFont typeface="Arial"/>
              <a:buNone/>
            </a:pPr>
            <a:r>
              <a:rPr lang="fr" sz="1500">
                <a:solidFill>
                  <a:srgbClr val="212234"/>
                </a:solidFill>
                <a:latin typeface="Arial"/>
                <a:ea typeface="Arial"/>
                <a:cs typeface="Arial"/>
                <a:sym typeface="Arial"/>
              </a:rPr>
              <a:t>La manipulation du corps est très similaire à la falsification d'URL, sauf que l'attaquant modifie une ou plusieurs valeurs dans le corps du document plutôt que dans l'URL. Cela peut signifier modifier les valeurs des boutons radio, des cases à cocher ou d'autres éléments de formulaire. Il est également possible de modifier les valeurs de formulaire masquées. </a:t>
            </a:r>
            <a:endParaRPr sz="1500">
              <a:solidFill>
                <a:srgbClr val="212234"/>
              </a:solidFill>
              <a:latin typeface="Arial"/>
              <a:ea typeface="Arial"/>
              <a:cs typeface="Arial"/>
              <a:sym typeface="Arial"/>
            </a:endParaRPr>
          </a:p>
          <a:p>
            <a:pPr indent="0" lvl="0" marL="0" rtl="0" algn="l">
              <a:lnSpc>
                <a:spcPct val="115000"/>
              </a:lnSpc>
              <a:spcBef>
                <a:spcPts val="1900"/>
              </a:spcBef>
              <a:spcAft>
                <a:spcPts val="0"/>
              </a:spcAft>
              <a:buClr>
                <a:schemeClr val="dk1"/>
              </a:buClr>
              <a:buSzPts val="1100"/>
              <a:buFont typeface="Arial"/>
              <a:buNone/>
            </a:pPr>
            <a:r>
              <a:rPr lang="fr" sz="1500">
                <a:solidFill>
                  <a:srgbClr val="212234"/>
                </a:solidFill>
                <a:latin typeface="Arial"/>
                <a:ea typeface="Arial"/>
                <a:cs typeface="Arial"/>
                <a:sym typeface="Arial"/>
              </a:rPr>
              <a:t>Un contact a peut-être une valeur de formulaire masquée qui transmet l'ID utilisateur du compte actuellement connecté. Si nous pouvons modifier cette valeur masquée avant la soumission du formulaire, nous pouvons donner l'impression que notre demande provient d'un autre utilisateur.</a:t>
            </a:r>
            <a:endParaRPr sz="1500">
              <a:solidFill>
                <a:srgbClr val="212234"/>
              </a:solidFill>
              <a:latin typeface="Arial"/>
              <a:ea typeface="Arial"/>
              <a:cs typeface="Arial"/>
              <a:sym typeface="Arial"/>
            </a:endParaRPr>
          </a:p>
          <a:p>
            <a:pPr indent="0" lvl="0" marL="0" rtl="0" algn="l">
              <a:spcBef>
                <a:spcPts val="190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fr"/>
              <a:t>Types d’attaque IDOR</a:t>
            </a:r>
            <a:endParaRPr/>
          </a:p>
          <a:p>
            <a:pPr indent="0" lvl="0" marL="0" rtl="0" algn="l">
              <a:spcBef>
                <a:spcPts val="0"/>
              </a:spcBef>
              <a:spcAft>
                <a:spcPts val="0"/>
              </a:spcAft>
              <a:buNone/>
            </a:pPr>
            <a:r>
              <a:t/>
            </a:r>
            <a:endParaRPr/>
          </a:p>
        </p:txBody>
      </p:sp>
      <p:sp>
        <p:nvSpPr>
          <p:cNvPr id="192" name="Google Shape;192;p33"/>
          <p:cNvSpPr txBox="1"/>
          <p:nvPr>
            <p:ph idx="1" type="body"/>
          </p:nvPr>
        </p:nvSpPr>
        <p:spPr>
          <a:xfrm>
            <a:off x="628650" y="992149"/>
            <a:ext cx="7886700" cy="36222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fr" sz="1500">
                <a:solidFill>
                  <a:srgbClr val="212234"/>
                </a:solidFill>
                <a:latin typeface="Arial"/>
                <a:ea typeface="Arial"/>
                <a:cs typeface="Arial"/>
                <a:sym typeface="Arial"/>
              </a:rPr>
              <a:t>3-Manipulation des cookies ou des identifiants JSON</a:t>
            </a:r>
            <a:endParaRPr b="1" sz="1500">
              <a:solidFill>
                <a:srgbClr val="212234"/>
              </a:solidFill>
              <a:latin typeface="Arial"/>
              <a:ea typeface="Arial"/>
              <a:cs typeface="Arial"/>
              <a:sym typeface="Arial"/>
            </a:endParaRPr>
          </a:p>
          <a:p>
            <a:pPr indent="0" lvl="0" marL="0" rtl="0" algn="l">
              <a:lnSpc>
                <a:spcPct val="115000"/>
              </a:lnSpc>
              <a:spcBef>
                <a:spcPts val="1900"/>
              </a:spcBef>
              <a:spcAft>
                <a:spcPts val="0"/>
              </a:spcAft>
              <a:buClr>
                <a:schemeClr val="dk1"/>
              </a:buClr>
              <a:buSzPts val="1100"/>
              <a:buFont typeface="Arial"/>
              <a:buNone/>
            </a:pPr>
            <a:r>
              <a:rPr lang="fr" sz="1500">
                <a:solidFill>
                  <a:srgbClr val="212234"/>
                </a:solidFill>
                <a:latin typeface="Arial"/>
                <a:ea typeface="Arial"/>
                <a:cs typeface="Arial"/>
                <a:sym typeface="Arial"/>
              </a:rPr>
              <a:t>Les cookies et JavaScript Object Notation (JSON) sont tous deux largement utilisés dans les coulisses pour stocker et échanger des données entre le client et le serveur, contribuant ainsi à rendre les pages Web plus dynamiques. Lorsque nous nous connectons à un site Web, par exemple, le serveur peut stocker une valeur d'utilisateur ou d'ID de session dans un cookie ou un objet JSON. Si l'application contient une vulnérabilité IDOR, un attaquant pourrait modifier ces valeurs.  </a:t>
            </a:r>
            <a:r>
              <a:rPr lang="fr" sz="1200">
                <a:solidFill>
                  <a:srgbClr val="212234"/>
                </a:solidFill>
                <a:highlight>
                  <a:srgbClr val="FFFFFF"/>
                </a:highlight>
                <a:latin typeface="Arial"/>
                <a:ea typeface="Arial"/>
                <a:cs typeface="Arial"/>
                <a:sym typeface="Arial"/>
              </a:rPr>
              <a:t> </a:t>
            </a:r>
            <a:endParaRPr sz="1200">
              <a:solidFill>
                <a:srgbClr val="212234"/>
              </a:solidFill>
              <a:highlight>
                <a:srgbClr val="FFFFFF"/>
              </a:highlight>
              <a:latin typeface="Arial"/>
              <a:ea typeface="Arial"/>
              <a:cs typeface="Arial"/>
              <a:sym typeface="Arial"/>
            </a:endParaRPr>
          </a:p>
          <a:p>
            <a:pPr indent="0" lvl="0" marL="0" rtl="0" algn="l">
              <a:spcBef>
                <a:spcPts val="1900"/>
              </a:spcBef>
              <a:spcAft>
                <a:spcPts val="0"/>
              </a:spcAft>
              <a:buNone/>
            </a:pPr>
            <a:r>
              <a:t/>
            </a:r>
            <a:endParaRPr b="1" sz="1300">
              <a:solidFill>
                <a:srgbClr val="212234"/>
              </a:solidFill>
              <a:highlight>
                <a:srgbClr val="FFFFFF"/>
              </a:highlight>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fr"/>
              <a:t>Types d’attaque IDOR</a:t>
            </a:r>
            <a:endParaRPr/>
          </a:p>
          <a:p>
            <a:pPr indent="0" lvl="0" marL="0" rtl="0" algn="l">
              <a:spcBef>
                <a:spcPts val="0"/>
              </a:spcBef>
              <a:spcAft>
                <a:spcPts val="0"/>
              </a:spcAft>
              <a:buNone/>
            </a:pPr>
            <a:r>
              <a:t/>
            </a:r>
            <a:endParaRPr/>
          </a:p>
        </p:txBody>
      </p:sp>
      <p:sp>
        <p:nvSpPr>
          <p:cNvPr id="198" name="Google Shape;198;p34"/>
          <p:cNvSpPr txBox="1"/>
          <p:nvPr>
            <p:ph idx="1" type="body"/>
          </p:nvPr>
        </p:nvSpPr>
        <p:spPr>
          <a:xfrm>
            <a:off x="628650" y="135105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None/>
            </a:pPr>
            <a:r>
              <a:rPr b="1" lang="fr" sz="1500">
                <a:solidFill>
                  <a:srgbClr val="212234"/>
                </a:solidFill>
                <a:latin typeface="Arial"/>
                <a:ea typeface="Arial"/>
                <a:cs typeface="Arial"/>
                <a:sym typeface="Arial"/>
              </a:rPr>
              <a:t>4. Traversée de chemin</a:t>
            </a:r>
            <a:endParaRPr b="1" sz="1500">
              <a:solidFill>
                <a:srgbClr val="212234"/>
              </a:solidFill>
              <a:latin typeface="Arial"/>
              <a:ea typeface="Arial"/>
              <a:cs typeface="Arial"/>
              <a:sym typeface="Arial"/>
            </a:endParaRPr>
          </a:p>
          <a:p>
            <a:pPr indent="0" lvl="0" marL="0" rtl="0" algn="l">
              <a:lnSpc>
                <a:spcPct val="115000"/>
              </a:lnSpc>
              <a:spcBef>
                <a:spcPts val="1900"/>
              </a:spcBef>
              <a:spcAft>
                <a:spcPts val="0"/>
              </a:spcAft>
              <a:buNone/>
            </a:pPr>
            <a:r>
              <a:rPr lang="fr" sz="1500">
                <a:solidFill>
                  <a:srgbClr val="212234"/>
                </a:solidFill>
                <a:latin typeface="Arial"/>
                <a:ea typeface="Arial"/>
                <a:cs typeface="Arial"/>
                <a:sym typeface="Arial"/>
              </a:rPr>
              <a:t>La traversée de chemin, également appelée traversée de répertoire, est un type unique de vulnérabilité IDOR qu'un attaquant exploite pour accéder ou manipuler des fichiers ou des dossiers directement sur le serveur qui exécute l'application Web. Il s'agit d'un niveau plus profond que les autres types d'attaques IDOR car il permet un accès direct aux ressources du système de fichiers au lieu des enregistrements de la base de données. La traversée de chemin peut permettre à un attaquant d'accéder aux fichiers de configuration, de découvrir les informations d'identification de l'utilisateur ou même d'obtenir un shell entièrement fonctionnel sur la cible.</a:t>
            </a:r>
            <a:endParaRPr sz="1500">
              <a:solidFill>
                <a:srgbClr val="212234"/>
              </a:solidFill>
              <a:latin typeface="Arial"/>
              <a:ea typeface="Arial"/>
              <a:cs typeface="Arial"/>
              <a:sym typeface="Arial"/>
            </a:endParaRPr>
          </a:p>
          <a:p>
            <a:pPr indent="0" lvl="0" marL="0" rtl="0" algn="l">
              <a:lnSpc>
                <a:spcPct val="115000"/>
              </a:lnSpc>
              <a:spcBef>
                <a:spcPts val="1900"/>
              </a:spcBef>
              <a:spcAft>
                <a:spcPts val="0"/>
              </a:spcAft>
              <a:buNone/>
            </a:pPr>
            <a:r>
              <a:t/>
            </a:r>
            <a:endParaRPr b="1" sz="1300">
              <a:solidFill>
                <a:srgbClr val="212234"/>
              </a:solidFill>
              <a:highlight>
                <a:srgbClr val="FFFFFF"/>
              </a:highlight>
              <a:latin typeface="Arial"/>
              <a:ea typeface="Arial"/>
              <a:cs typeface="Arial"/>
              <a:sym typeface="Arial"/>
            </a:endParaRPr>
          </a:p>
          <a:p>
            <a:pPr indent="0" lvl="0" marL="0" rtl="0" algn="l">
              <a:spcBef>
                <a:spcPts val="1900"/>
              </a:spcBef>
              <a:spcAft>
                <a:spcPts val="0"/>
              </a:spcAft>
              <a:buNone/>
            </a:pPr>
            <a:r>
              <a:t/>
            </a:r>
            <a:endParaRPr b="1" sz="1300">
              <a:solidFill>
                <a:srgbClr val="212234"/>
              </a:solidFill>
              <a:highlight>
                <a:srgbClr val="FFFFFF"/>
              </a:highlight>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5"/>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fr"/>
              <a:t>Impact des attaques IDOR</a:t>
            </a:r>
            <a:endParaRPr/>
          </a:p>
        </p:txBody>
      </p:sp>
      <p:sp>
        <p:nvSpPr>
          <p:cNvPr id="204" name="Google Shape;204;p35"/>
          <p:cNvSpPr txBox="1"/>
          <p:nvPr>
            <p:ph idx="1" type="body"/>
          </p:nvPr>
        </p:nvSpPr>
        <p:spPr>
          <a:xfrm>
            <a:off x="628650" y="1351059"/>
            <a:ext cx="7886700" cy="3263400"/>
          </a:xfrm>
          <a:prstGeom prst="rect">
            <a:avLst/>
          </a:prstGeom>
        </p:spPr>
        <p:txBody>
          <a:bodyPr anchorCtr="0" anchor="t" bIns="34275" lIns="68575" spcFirstLastPara="1" rIns="68575" wrap="square" tIns="34275">
            <a:noAutofit/>
          </a:bodyPr>
          <a:lstStyle/>
          <a:p>
            <a:pPr indent="-317500" lvl="0" marL="457200" rtl="0" algn="l">
              <a:lnSpc>
                <a:spcPct val="175000"/>
              </a:lnSpc>
              <a:spcBef>
                <a:spcPts val="1500"/>
              </a:spcBef>
              <a:spcAft>
                <a:spcPts val="0"/>
              </a:spcAft>
              <a:buClr>
                <a:schemeClr val="dk1"/>
              </a:buClr>
              <a:buSzPts val="1400"/>
              <a:buChar char="●"/>
            </a:pPr>
            <a:r>
              <a:rPr lang="fr" sz="1400">
                <a:latin typeface="Arial"/>
                <a:ea typeface="Arial"/>
                <a:cs typeface="Arial"/>
                <a:sym typeface="Arial"/>
              </a:rPr>
              <a:t>Confidentialité -  une attaque IDOR réussie permet à un attaquant d'accéder à quelque chose qu'il ne devrait pas pouvoir voir. Cela peut aller d'un code de réduction pour les acheteurs fréquents sur une vitrine numérique à des informations de santé personnelles sensibles ou à des secrets commerciaux. </a:t>
            </a:r>
            <a:endParaRPr sz="1400">
              <a:latin typeface="Arial"/>
              <a:ea typeface="Arial"/>
              <a:cs typeface="Arial"/>
              <a:sym typeface="Arial"/>
            </a:endParaRPr>
          </a:p>
          <a:p>
            <a:pPr indent="-317500" lvl="0" marL="457200" rtl="0" algn="l">
              <a:lnSpc>
                <a:spcPct val="175000"/>
              </a:lnSpc>
              <a:spcBef>
                <a:spcPts val="0"/>
              </a:spcBef>
              <a:spcAft>
                <a:spcPts val="0"/>
              </a:spcAft>
              <a:buClr>
                <a:schemeClr val="dk1"/>
              </a:buClr>
              <a:buSzPts val="1400"/>
              <a:buChar char="●"/>
            </a:pPr>
            <a:r>
              <a:rPr lang="fr" sz="1400">
                <a:latin typeface="Arial"/>
                <a:ea typeface="Arial"/>
                <a:cs typeface="Arial"/>
                <a:sym typeface="Arial"/>
              </a:rPr>
              <a:t>Intégrité - Dans certains cas, un attaquant peut être en mesure d'utiliser un IDOR pour modifier des données.</a:t>
            </a:r>
            <a:endParaRPr sz="1400">
              <a:latin typeface="Arial"/>
              <a:ea typeface="Arial"/>
              <a:cs typeface="Arial"/>
              <a:sym typeface="Arial"/>
            </a:endParaRPr>
          </a:p>
          <a:p>
            <a:pPr indent="-317500" lvl="0" marL="457200" rtl="0" algn="l">
              <a:lnSpc>
                <a:spcPct val="175000"/>
              </a:lnSpc>
              <a:spcBef>
                <a:spcPts val="0"/>
              </a:spcBef>
              <a:spcAft>
                <a:spcPts val="0"/>
              </a:spcAft>
              <a:buClr>
                <a:schemeClr val="dk1"/>
              </a:buClr>
              <a:buSzPts val="1400"/>
              <a:buChar char="●"/>
            </a:pPr>
            <a:r>
              <a:rPr lang="fr" sz="1400">
                <a:latin typeface="Arial"/>
                <a:ea typeface="Arial"/>
                <a:cs typeface="Arial"/>
                <a:sym typeface="Arial"/>
              </a:rPr>
              <a:t>Disponibilité - </a:t>
            </a:r>
            <a:r>
              <a:rPr lang="fr" sz="1400">
                <a:latin typeface="Arial"/>
                <a:ea typeface="Arial"/>
                <a:cs typeface="Arial"/>
                <a:sym typeface="Arial"/>
              </a:rPr>
              <a:t> Sans vérifications d'autorisation appropriées, un attaquant peut être en mesure de modifier le nom du fichier et de supprimer des documents auxquels il n'a même pas accès ! </a:t>
            </a:r>
            <a:endParaRPr sz="1400">
              <a:latin typeface="Arial"/>
              <a:ea typeface="Arial"/>
              <a:cs typeface="Arial"/>
              <a:sym typeface="Arial"/>
            </a:endParaRPr>
          </a:p>
          <a:p>
            <a:pPr indent="0" lvl="0" marL="0" rtl="0" algn="l">
              <a:spcBef>
                <a:spcPts val="15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fr"/>
              <a:t>Prévention des vulnérabilités IDOR</a:t>
            </a:r>
            <a:endParaRPr/>
          </a:p>
        </p:txBody>
      </p:sp>
      <p:sp>
        <p:nvSpPr>
          <p:cNvPr id="210" name="Google Shape;210;p36"/>
          <p:cNvSpPr txBox="1"/>
          <p:nvPr>
            <p:ph idx="1" type="body"/>
          </p:nvPr>
        </p:nvSpPr>
        <p:spPr>
          <a:xfrm>
            <a:off x="628650" y="135105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fr" sz="1300">
                <a:solidFill>
                  <a:srgbClr val="212234"/>
                </a:solidFill>
                <a:latin typeface="Arial"/>
                <a:ea typeface="Arial"/>
                <a:cs typeface="Arial"/>
                <a:sym typeface="Arial"/>
              </a:rPr>
              <a:t>1. Mettre en œuvre un contrôle d'accès et une gestion de session appropriés  </a:t>
            </a:r>
            <a:endParaRPr b="1" sz="1300">
              <a:solidFill>
                <a:srgbClr val="212234"/>
              </a:solidFill>
              <a:latin typeface="Arial"/>
              <a:ea typeface="Arial"/>
              <a:cs typeface="Arial"/>
              <a:sym typeface="Arial"/>
            </a:endParaRPr>
          </a:p>
          <a:p>
            <a:pPr indent="0" lvl="0" marL="0" rtl="0" algn="l">
              <a:lnSpc>
                <a:spcPct val="115000"/>
              </a:lnSpc>
              <a:spcBef>
                <a:spcPts val="1900"/>
              </a:spcBef>
              <a:spcAft>
                <a:spcPts val="0"/>
              </a:spcAft>
              <a:buNone/>
            </a:pPr>
            <a:r>
              <a:rPr lang="fr" sz="1200">
                <a:solidFill>
                  <a:srgbClr val="212234"/>
                </a:solidFill>
                <a:latin typeface="Arial"/>
                <a:ea typeface="Arial"/>
                <a:cs typeface="Arial"/>
                <a:sym typeface="Arial"/>
              </a:rPr>
              <a:t>L'OWASP, qui a inventé le terme « référence d'objet directe non sécurisée », considère l'IDOR comme un problème de contrôle d'accès avant tout. Des vérifications de contrôle d'accès et des fonctionnalités de gestion de session appropriées doivent empêcher un utilisateur malveillant d'accéder aux données ou de les manipuler, même lorsque des identifiants faciles à énumérer sont utilisés. </a:t>
            </a:r>
            <a:endParaRPr sz="1200">
              <a:solidFill>
                <a:srgbClr val="212234"/>
              </a:solidFill>
              <a:latin typeface="Arial"/>
              <a:ea typeface="Arial"/>
              <a:cs typeface="Arial"/>
              <a:sym typeface="Arial"/>
            </a:endParaRPr>
          </a:p>
          <a:p>
            <a:pPr indent="0" lvl="0" marL="0" rtl="0" algn="l">
              <a:lnSpc>
                <a:spcPct val="115000"/>
              </a:lnSpc>
              <a:spcBef>
                <a:spcPts val="1900"/>
              </a:spcBef>
              <a:spcAft>
                <a:spcPts val="0"/>
              </a:spcAft>
              <a:buClr>
                <a:schemeClr val="dk1"/>
              </a:buClr>
              <a:buSzPts val="1100"/>
              <a:buFont typeface="Arial"/>
              <a:buNone/>
            </a:pPr>
            <a:r>
              <a:rPr b="1" lang="fr" sz="1300">
                <a:solidFill>
                  <a:srgbClr val="212234"/>
                </a:solidFill>
                <a:latin typeface="Arial"/>
                <a:ea typeface="Arial"/>
                <a:cs typeface="Arial"/>
                <a:sym typeface="Arial"/>
              </a:rPr>
              <a:t>2. Évitez les références directes aux objets</a:t>
            </a:r>
            <a:endParaRPr b="1" sz="1300">
              <a:solidFill>
                <a:srgbClr val="212234"/>
              </a:solidFill>
              <a:latin typeface="Arial"/>
              <a:ea typeface="Arial"/>
              <a:cs typeface="Arial"/>
              <a:sym typeface="Arial"/>
            </a:endParaRPr>
          </a:p>
          <a:p>
            <a:pPr indent="0" lvl="0" marL="0" rtl="0" algn="l">
              <a:lnSpc>
                <a:spcPct val="115000"/>
              </a:lnSpc>
              <a:spcBef>
                <a:spcPts val="1900"/>
              </a:spcBef>
              <a:spcAft>
                <a:spcPts val="0"/>
              </a:spcAft>
              <a:buClr>
                <a:schemeClr val="dk1"/>
              </a:buClr>
              <a:buSzPts val="1100"/>
              <a:buFont typeface="Arial"/>
              <a:buNone/>
            </a:pPr>
            <a:r>
              <a:rPr lang="fr" sz="1200">
                <a:solidFill>
                  <a:srgbClr val="212234"/>
                </a:solidFill>
                <a:latin typeface="Arial"/>
                <a:ea typeface="Arial"/>
                <a:cs typeface="Arial"/>
                <a:sym typeface="Arial"/>
              </a:rPr>
              <a:t>Mis à part les problèmes de contrôle d'accès, l'utilisation de références d'objets directes dans votre application est souvent considérée comme une pratique de codage bâclée. Cela est particulièrement vrai lorsqu'il s'agit de données sensibles telles que les identifiants d'étudiants/employés, les numéros de compte, etc. côté serveur. Si des hachages sont utilisés, assurez-vous d'inclure un sel fort et unique, car les algorithmes de hachage de base comme MD5 sont faciles à inverser. </a:t>
            </a:r>
            <a:endParaRPr sz="1200">
              <a:solidFill>
                <a:srgbClr val="212234"/>
              </a:solidFill>
              <a:latin typeface="Arial"/>
              <a:ea typeface="Arial"/>
              <a:cs typeface="Arial"/>
              <a:sym typeface="Arial"/>
            </a:endParaRPr>
          </a:p>
          <a:p>
            <a:pPr indent="0" lvl="0" marL="0" rtl="0" algn="l">
              <a:spcBef>
                <a:spcPts val="19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fr"/>
              <a:t>Prévention des vulnérabilités IDOR</a:t>
            </a:r>
            <a:endParaRPr/>
          </a:p>
        </p:txBody>
      </p:sp>
      <p:sp>
        <p:nvSpPr>
          <p:cNvPr id="216" name="Google Shape;216;p37"/>
          <p:cNvSpPr txBox="1"/>
          <p:nvPr>
            <p:ph idx="1" type="body"/>
          </p:nvPr>
        </p:nvSpPr>
        <p:spPr>
          <a:xfrm>
            <a:off x="628650" y="1351059"/>
            <a:ext cx="7886700" cy="32634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None/>
            </a:pPr>
            <a:r>
              <a:rPr b="1" lang="fr" sz="1400">
                <a:solidFill>
                  <a:srgbClr val="212234"/>
                </a:solidFill>
                <a:latin typeface="Arial"/>
                <a:ea typeface="Arial"/>
                <a:cs typeface="Arial"/>
                <a:sym typeface="Arial"/>
              </a:rPr>
              <a:t>3. Utilisez des GUID ou des identifiants aléatoires </a:t>
            </a:r>
            <a:endParaRPr sz="1300">
              <a:solidFill>
                <a:srgbClr val="212234"/>
              </a:solidFill>
              <a:latin typeface="Arial"/>
              <a:ea typeface="Arial"/>
              <a:cs typeface="Arial"/>
              <a:sym typeface="Arial"/>
            </a:endParaRPr>
          </a:p>
          <a:p>
            <a:pPr indent="0" lvl="0" marL="0" rtl="0" algn="l">
              <a:lnSpc>
                <a:spcPct val="115000"/>
              </a:lnSpc>
              <a:spcBef>
                <a:spcPts val="1900"/>
              </a:spcBef>
              <a:spcAft>
                <a:spcPts val="0"/>
              </a:spcAft>
              <a:buNone/>
            </a:pPr>
            <a:r>
              <a:rPr lang="fr" sz="1300">
                <a:solidFill>
                  <a:srgbClr val="212234"/>
                </a:solidFill>
                <a:latin typeface="Arial"/>
                <a:ea typeface="Arial"/>
                <a:cs typeface="Arial"/>
                <a:sym typeface="Arial"/>
              </a:rPr>
              <a:t>Ni les GUID ni les identifiants universels uniques ne suppriment la vulnérabilité sous-jacente, mais ils la rendent beaucoup plus difficile à énumérer et à exploiter. Un identifiant comme f492325c-ae75-4335-a2a6-1a716b723f2a est beaucoup plus difficile à déchiffrer que quelque chose de moins complexe.</a:t>
            </a:r>
            <a:endParaRPr sz="1300">
              <a:solidFill>
                <a:srgbClr val="212234"/>
              </a:solidFill>
              <a:latin typeface="Arial"/>
              <a:ea typeface="Arial"/>
              <a:cs typeface="Arial"/>
              <a:sym typeface="Arial"/>
            </a:endParaRPr>
          </a:p>
          <a:p>
            <a:pPr indent="0" lvl="0" marL="0" rtl="0" algn="l">
              <a:lnSpc>
                <a:spcPct val="115000"/>
              </a:lnSpc>
              <a:spcBef>
                <a:spcPts val="1900"/>
              </a:spcBef>
              <a:spcAft>
                <a:spcPts val="0"/>
              </a:spcAft>
              <a:buNone/>
            </a:pPr>
            <a:r>
              <a:rPr b="1" lang="fr" sz="1400">
                <a:solidFill>
                  <a:srgbClr val="212234"/>
                </a:solidFill>
                <a:latin typeface="Arial"/>
                <a:ea typeface="Arial"/>
                <a:cs typeface="Arial"/>
                <a:sym typeface="Arial"/>
              </a:rPr>
              <a:t>4. Valider l'entrée de l'utilisateur</a:t>
            </a:r>
            <a:endParaRPr b="1" sz="1400">
              <a:solidFill>
                <a:srgbClr val="212234"/>
              </a:solidFill>
              <a:latin typeface="Arial"/>
              <a:ea typeface="Arial"/>
              <a:cs typeface="Arial"/>
              <a:sym typeface="Arial"/>
            </a:endParaRPr>
          </a:p>
          <a:p>
            <a:pPr indent="0" lvl="0" marL="0" rtl="0" algn="l">
              <a:lnSpc>
                <a:spcPct val="115000"/>
              </a:lnSpc>
              <a:spcBef>
                <a:spcPts val="1900"/>
              </a:spcBef>
              <a:spcAft>
                <a:spcPts val="0"/>
              </a:spcAft>
              <a:buNone/>
            </a:pPr>
            <a:r>
              <a:rPr lang="fr" sz="1300">
                <a:solidFill>
                  <a:srgbClr val="212234"/>
                </a:solidFill>
                <a:latin typeface="Arial"/>
                <a:ea typeface="Arial"/>
                <a:cs typeface="Arial"/>
                <a:sym typeface="Arial"/>
              </a:rPr>
              <a:t>La validation des entrées utilisateur peut aider à atténuer un grand nombre de problèmes de sécurité, y compris IDOR. L'énumération des identifiants devient beaucoup plus difficile si nous validons strictement les paramètres fournis par l'utilisateur pour une longueur et un format appropriés. La validation peut avoir lieu côté client ou côté serveur selon ce qui est le plus approprié.</a:t>
            </a:r>
            <a:endParaRPr sz="1300">
              <a:solidFill>
                <a:srgbClr val="212234"/>
              </a:solidFill>
              <a:latin typeface="Arial"/>
              <a:ea typeface="Arial"/>
              <a:cs typeface="Arial"/>
              <a:sym typeface="Arial"/>
            </a:endParaRPr>
          </a:p>
          <a:p>
            <a:pPr indent="0" lvl="0" marL="0" rtl="0" algn="l">
              <a:lnSpc>
                <a:spcPct val="115000"/>
              </a:lnSpc>
              <a:spcBef>
                <a:spcPts val="1900"/>
              </a:spcBef>
              <a:spcAft>
                <a:spcPts val="0"/>
              </a:spcAft>
              <a:buNone/>
            </a:pPr>
            <a:r>
              <a:t/>
            </a:r>
            <a:endParaRPr sz="1200">
              <a:solidFill>
                <a:srgbClr val="212234"/>
              </a:solidFill>
              <a:highlight>
                <a:srgbClr val="FFFFFF"/>
              </a:highlight>
              <a:latin typeface="Arial"/>
              <a:ea typeface="Arial"/>
              <a:cs typeface="Arial"/>
              <a:sym typeface="Arial"/>
            </a:endParaRPr>
          </a:p>
          <a:p>
            <a:pPr indent="0" lvl="0" marL="0" rtl="0" algn="l">
              <a:lnSpc>
                <a:spcPct val="115000"/>
              </a:lnSpc>
              <a:spcBef>
                <a:spcPts val="1900"/>
              </a:spcBef>
              <a:spcAft>
                <a:spcPts val="0"/>
              </a:spcAft>
              <a:buNone/>
            </a:pPr>
            <a:r>
              <a:t/>
            </a:r>
            <a:endParaRPr b="1" sz="1300">
              <a:solidFill>
                <a:srgbClr val="212234"/>
              </a:solidFill>
              <a:highlight>
                <a:srgbClr val="FFFFFF"/>
              </a:highlight>
              <a:latin typeface="Arial"/>
              <a:ea typeface="Arial"/>
              <a:cs typeface="Arial"/>
              <a:sym typeface="Arial"/>
            </a:endParaRPr>
          </a:p>
          <a:p>
            <a:pPr indent="0" lvl="0" marL="0" rtl="0" algn="l">
              <a:spcBef>
                <a:spcPts val="130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628650" y="226459"/>
            <a:ext cx="7886700" cy="566100"/>
          </a:xfrm>
          <a:prstGeom prst="rect">
            <a:avLst/>
          </a:prstGeom>
          <a:noFill/>
          <a:ln>
            <a:noFill/>
          </a:ln>
        </p:spPr>
        <p:txBody>
          <a:bodyPr anchorCtr="0" anchor="b" bIns="34275" lIns="68575" spcFirstLastPara="1" rIns="68575" wrap="square" tIns="34275">
            <a:noAutofit/>
          </a:bodyPr>
          <a:lstStyle/>
          <a:p>
            <a:pPr indent="0" lvl="0" marL="0" rtl="0" algn="l">
              <a:lnSpc>
                <a:spcPct val="90000"/>
              </a:lnSpc>
              <a:spcBef>
                <a:spcPts val="0"/>
              </a:spcBef>
              <a:spcAft>
                <a:spcPts val="0"/>
              </a:spcAft>
              <a:buSzPts val="3300"/>
              <a:buNone/>
            </a:pPr>
            <a:r>
              <a:rPr b="0" lang="fr" sz="2300">
                <a:latin typeface="Arial"/>
                <a:ea typeface="Arial"/>
                <a:cs typeface="Arial"/>
                <a:sym typeface="Arial"/>
              </a:rPr>
              <a:t>Plan</a:t>
            </a:r>
            <a:endParaRPr b="0" sz="2300">
              <a:latin typeface="Arial"/>
              <a:ea typeface="Arial"/>
              <a:cs typeface="Arial"/>
              <a:sym typeface="Arial"/>
            </a:endParaRPr>
          </a:p>
        </p:txBody>
      </p:sp>
      <p:sp>
        <p:nvSpPr>
          <p:cNvPr id="137" name="Google Shape;137;p24"/>
          <p:cNvSpPr txBox="1"/>
          <p:nvPr>
            <p:ph idx="1" type="body"/>
          </p:nvPr>
        </p:nvSpPr>
        <p:spPr>
          <a:xfrm>
            <a:off x="787331" y="902999"/>
            <a:ext cx="7886700" cy="3642900"/>
          </a:xfrm>
          <a:prstGeom prst="rect">
            <a:avLst/>
          </a:prstGeom>
          <a:noFill/>
          <a:ln>
            <a:noFill/>
          </a:ln>
        </p:spPr>
        <p:txBody>
          <a:bodyPr anchorCtr="0" anchor="t" bIns="34275" lIns="68575" spcFirstLastPara="1" rIns="68575" wrap="square" tIns="34275">
            <a:noAutofit/>
          </a:bodyPr>
          <a:lstStyle/>
          <a:p>
            <a:pPr indent="0" lvl="0" marL="342900" rtl="0" algn="l">
              <a:lnSpc>
                <a:spcPct val="115000"/>
              </a:lnSpc>
              <a:spcBef>
                <a:spcPts val="500"/>
              </a:spcBef>
              <a:spcAft>
                <a:spcPts val="0"/>
              </a:spcAft>
              <a:buNone/>
            </a:pPr>
            <a:r>
              <a:t/>
            </a:r>
            <a:endParaRPr b="1" sz="1200"/>
          </a:p>
          <a:p>
            <a:pPr indent="-241300" lvl="0" marL="342900" rtl="0" algn="l">
              <a:lnSpc>
                <a:spcPct val="115000"/>
              </a:lnSpc>
              <a:spcBef>
                <a:spcPts val="500"/>
              </a:spcBef>
              <a:spcAft>
                <a:spcPts val="0"/>
              </a:spcAft>
              <a:buSzPts val="1200"/>
              <a:buFont typeface="Calibri"/>
              <a:buChar char="•"/>
            </a:pPr>
            <a:r>
              <a:rPr b="1" lang="fr" sz="1800">
                <a:latin typeface="Arial"/>
                <a:ea typeface="Arial"/>
                <a:cs typeface="Arial"/>
                <a:sym typeface="Arial"/>
              </a:rPr>
              <a:t>Introduction-Définition d’IDOR</a:t>
            </a:r>
            <a:endParaRPr i="1" sz="1700">
              <a:latin typeface="Arial"/>
              <a:ea typeface="Arial"/>
              <a:cs typeface="Arial"/>
              <a:sym typeface="Arial"/>
            </a:endParaRPr>
          </a:p>
          <a:p>
            <a:pPr indent="-241300" lvl="0" marL="342900" rtl="0" algn="l">
              <a:lnSpc>
                <a:spcPct val="115000"/>
              </a:lnSpc>
              <a:spcBef>
                <a:spcPts val="500"/>
              </a:spcBef>
              <a:spcAft>
                <a:spcPts val="0"/>
              </a:spcAft>
              <a:buSzPts val="1200"/>
              <a:buFont typeface="Calibri"/>
              <a:buChar char="•"/>
            </a:pPr>
            <a:r>
              <a:rPr b="1" lang="fr" sz="1800">
                <a:latin typeface="Arial"/>
                <a:ea typeface="Arial"/>
                <a:cs typeface="Arial"/>
                <a:sym typeface="Arial"/>
              </a:rPr>
              <a:t>Description-Fonctionnement </a:t>
            </a:r>
            <a:endParaRPr i="1" sz="1700">
              <a:latin typeface="Arial"/>
              <a:ea typeface="Arial"/>
              <a:cs typeface="Arial"/>
              <a:sym typeface="Arial"/>
            </a:endParaRPr>
          </a:p>
          <a:p>
            <a:pPr indent="-241300" lvl="0" marL="342900" rtl="0" algn="l">
              <a:lnSpc>
                <a:spcPct val="115000"/>
              </a:lnSpc>
              <a:spcBef>
                <a:spcPts val="500"/>
              </a:spcBef>
              <a:spcAft>
                <a:spcPts val="0"/>
              </a:spcAft>
              <a:buSzPts val="1200"/>
              <a:buChar char="•"/>
            </a:pPr>
            <a:r>
              <a:rPr b="1" lang="fr" sz="1800">
                <a:latin typeface="Arial"/>
                <a:ea typeface="Arial"/>
                <a:cs typeface="Arial"/>
                <a:sym typeface="Arial"/>
              </a:rPr>
              <a:t>Types courant d’IDOR</a:t>
            </a:r>
            <a:endParaRPr i="1" sz="1700">
              <a:latin typeface="Arial"/>
              <a:ea typeface="Arial"/>
              <a:cs typeface="Arial"/>
              <a:sym typeface="Arial"/>
            </a:endParaRPr>
          </a:p>
          <a:p>
            <a:pPr indent="-279400" lvl="0" marL="342900" rtl="0" algn="l">
              <a:lnSpc>
                <a:spcPct val="100000"/>
              </a:lnSpc>
              <a:spcBef>
                <a:spcPts val="0"/>
              </a:spcBef>
              <a:spcAft>
                <a:spcPts val="0"/>
              </a:spcAft>
              <a:buSzPts val="1800"/>
              <a:buChar char="•"/>
            </a:pPr>
            <a:r>
              <a:rPr b="1" lang="fr" sz="1700">
                <a:latin typeface="Arial"/>
                <a:ea typeface="Arial"/>
                <a:cs typeface="Arial"/>
                <a:sym typeface="Arial"/>
              </a:rPr>
              <a:t>Identification des vulnérabilités IDOR</a:t>
            </a:r>
            <a:endParaRPr i="1" sz="1700">
              <a:latin typeface="Arial"/>
              <a:ea typeface="Arial"/>
              <a:cs typeface="Arial"/>
              <a:sym typeface="Arial"/>
            </a:endParaRPr>
          </a:p>
          <a:p>
            <a:pPr indent="-241300" lvl="0" marL="342900" rtl="0" algn="l">
              <a:lnSpc>
                <a:spcPct val="115000"/>
              </a:lnSpc>
              <a:spcBef>
                <a:spcPts val="500"/>
              </a:spcBef>
              <a:spcAft>
                <a:spcPts val="0"/>
              </a:spcAft>
              <a:buSzPts val="1200"/>
              <a:buChar char="•"/>
            </a:pPr>
            <a:r>
              <a:rPr b="1" lang="fr" sz="1800">
                <a:latin typeface="Arial"/>
                <a:ea typeface="Arial"/>
                <a:cs typeface="Arial"/>
                <a:sym typeface="Arial"/>
              </a:rPr>
              <a:t>Types d’Attaques IDOR</a:t>
            </a:r>
            <a:endParaRPr i="1" sz="1700">
              <a:latin typeface="Arial"/>
              <a:ea typeface="Arial"/>
              <a:cs typeface="Arial"/>
              <a:sym typeface="Arial"/>
            </a:endParaRPr>
          </a:p>
          <a:p>
            <a:pPr indent="-279400" lvl="0" marL="342900" rtl="0" algn="l">
              <a:lnSpc>
                <a:spcPct val="100000"/>
              </a:lnSpc>
              <a:spcBef>
                <a:spcPts val="0"/>
              </a:spcBef>
              <a:spcAft>
                <a:spcPts val="0"/>
              </a:spcAft>
              <a:buSzPts val="1800"/>
              <a:buChar char="•"/>
            </a:pPr>
            <a:r>
              <a:rPr b="1" lang="fr" sz="1700">
                <a:latin typeface="Arial"/>
                <a:ea typeface="Arial"/>
                <a:cs typeface="Arial"/>
                <a:sym typeface="Arial"/>
              </a:rPr>
              <a:t>Impact des attaques IDOR</a:t>
            </a:r>
            <a:endParaRPr i="1" sz="1700">
              <a:latin typeface="Arial"/>
              <a:ea typeface="Arial"/>
              <a:cs typeface="Arial"/>
              <a:sym typeface="Arial"/>
            </a:endParaRPr>
          </a:p>
          <a:p>
            <a:pPr indent="-279400" lvl="0" marL="342900" rtl="0" algn="l">
              <a:lnSpc>
                <a:spcPct val="175000"/>
              </a:lnSpc>
              <a:spcBef>
                <a:spcPts val="0"/>
              </a:spcBef>
              <a:spcAft>
                <a:spcPts val="0"/>
              </a:spcAft>
              <a:buSzPts val="1800"/>
              <a:buChar char="•"/>
            </a:pPr>
            <a:r>
              <a:rPr b="1" lang="fr" sz="1800">
                <a:highlight>
                  <a:srgbClr val="FFFFFF"/>
                </a:highlight>
                <a:uFill>
                  <a:noFill/>
                </a:uFill>
                <a:latin typeface="Arial"/>
                <a:ea typeface="Arial"/>
                <a:cs typeface="Arial"/>
                <a:sym typeface="Arial"/>
                <a:hlinkClick r:id="rId3"/>
              </a:rPr>
              <a:t>Prévention des vulnérabilités IDOR</a:t>
            </a:r>
            <a:endParaRPr b="1"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675075" y="207884"/>
            <a:ext cx="7886700" cy="566100"/>
          </a:xfrm>
          <a:prstGeom prst="rect">
            <a:avLst/>
          </a:prstGeom>
          <a:noFill/>
          <a:ln>
            <a:noFill/>
          </a:ln>
        </p:spPr>
        <p:txBody>
          <a:bodyPr anchorCtr="0" anchor="b" bIns="34275" lIns="68575" spcFirstLastPara="1" rIns="68575" wrap="square" tIns="34275">
            <a:noAutofit/>
          </a:bodyPr>
          <a:lstStyle/>
          <a:p>
            <a:pPr indent="0" lvl="0" marL="0" rtl="0" algn="l">
              <a:lnSpc>
                <a:spcPct val="115000"/>
              </a:lnSpc>
              <a:spcBef>
                <a:spcPts val="500"/>
              </a:spcBef>
              <a:spcAft>
                <a:spcPts val="0"/>
              </a:spcAft>
              <a:buNone/>
            </a:pPr>
            <a:r>
              <a:t/>
            </a:r>
            <a:endParaRPr sz="1800">
              <a:latin typeface="Arial"/>
              <a:ea typeface="Arial"/>
              <a:cs typeface="Arial"/>
              <a:sym typeface="Arial"/>
            </a:endParaRPr>
          </a:p>
          <a:p>
            <a:pPr indent="0" lvl="0" marL="0" rtl="0" algn="l">
              <a:lnSpc>
                <a:spcPct val="115000"/>
              </a:lnSpc>
              <a:spcBef>
                <a:spcPts val="500"/>
              </a:spcBef>
              <a:spcAft>
                <a:spcPts val="0"/>
              </a:spcAft>
              <a:buNone/>
            </a:pPr>
            <a:r>
              <a:t/>
            </a:r>
            <a:endParaRPr sz="1800">
              <a:latin typeface="Arial"/>
              <a:ea typeface="Arial"/>
              <a:cs typeface="Arial"/>
              <a:sym typeface="Arial"/>
            </a:endParaRPr>
          </a:p>
          <a:p>
            <a:pPr indent="0" lvl="0" marL="0" rtl="0" algn="l">
              <a:lnSpc>
                <a:spcPct val="115000"/>
              </a:lnSpc>
              <a:spcBef>
                <a:spcPts val="500"/>
              </a:spcBef>
              <a:spcAft>
                <a:spcPts val="0"/>
              </a:spcAft>
              <a:buNone/>
            </a:pPr>
            <a:r>
              <a:t/>
            </a:r>
            <a:endParaRPr sz="1800">
              <a:latin typeface="Arial"/>
              <a:ea typeface="Arial"/>
              <a:cs typeface="Arial"/>
              <a:sym typeface="Arial"/>
            </a:endParaRPr>
          </a:p>
          <a:p>
            <a:pPr indent="0" lvl="0" marL="0" rtl="0" algn="l">
              <a:lnSpc>
                <a:spcPct val="115000"/>
              </a:lnSpc>
              <a:spcBef>
                <a:spcPts val="500"/>
              </a:spcBef>
              <a:spcAft>
                <a:spcPts val="0"/>
              </a:spcAft>
              <a:buNone/>
            </a:pPr>
            <a:r>
              <a:t/>
            </a:r>
            <a:endParaRPr sz="1800">
              <a:latin typeface="Arial"/>
              <a:ea typeface="Arial"/>
              <a:cs typeface="Arial"/>
              <a:sym typeface="Arial"/>
            </a:endParaRPr>
          </a:p>
          <a:p>
            <a:pPr indent="0" lvl="0" marL="0" rtl="0" algn="l">
              <a:lnSpc>
                <a:spcPct val="115000"/>
              </a:lnSpc>
              <a:spcBef>
                <a:spcPts val="500"/>
              </a:spcBef>
              <a:spcAft>
                <a:spcPts val="0"/>
              </a:spcAft>
              <a:buNone/>
            </a:pPr>
            <a:r>
              <a:t/>
            </a:r>
            <a:endParaRPr sz="1800">
              <a:latin typeface="Arial"/>
              <a:ea typeface="Arial"/>
              <a:cs typeface="Arial"/>
              <a:sym typeface="Arial"/>
            </a:endParaRPr>
          </a:p>
          <a:p>
            <a:pPr indent="0" lvl="0" marL="0" rtl="0" algn="l">
              <a:lnSpc>
                <a:spcPct val="115000"/>
              </a:lnSpc>
              <a:spcBef>
                <a:spcPts val="500"/>
              </a:spcBef>
              <a:spcAft>
                <a:spcPts val="0"/>
              </a:spcAft>
              <a:buNone/>
            </a:pPr>
            <a:r>
              <a:t/>
            </a:r>
            <a:endParaRPr sz="1800">
              <a:latin typeface="Arial"/>
              <a:ea typeface="Arial"/>
              <a:cs typeface="Arial"/>
              <a:sym typeface="Arial"/>
            </a:endParaRPr>
          </a:p>
          <a:p>
            <a:pPr indent="0" lvl="0" marL="0" rtl="0" algn="l">
              <a:lnSpc>
                <a:spcPct val="115000"/>
              </a:lnSpc>
              <a:spcBef>
                <a:spcPts val="500"/>
              </a:spcBef>
              <a:spcAft>
                <a:spcPts val="0"/>
              </a:spcAft>
              <a:buNone/>
            </a:pPr>
            <a:r>
              <a:t/>
            </a:r>
            <a:endParaRPr sz="1800">
              <a:latin typeface="Arial"/>
              <a:ea typeface="Arial"/>
              <a:cs typeface="Arial"/>
              <a:sym typeface="Arial"/>
            </a:endParaRPr>
          </a:p>
          <a:p>
            <a:pPr indent="0" lvl="0" marL="0" rtl="0" algn="l">
              <a:lnSpc>
                <a:spcPct val="115000"/>
              </a:lnSpc>
              <a:spcBef>
                <a:spcPts val="500"/>
              </a:spcBef>
              <a:spcAft>
                <a:spcPts val="0"/>
              </a:spcAft>
              <a:buSzPts val="1100"/>
              <a:buNone/>
            </a:pPr>
            <a:r>
              <a:rPr lang="fr" sz="1800">
                <a:latin typeface="Arial"/>
                <a:ea typeface="Arial"/>
                <a:cs typeface="Arial"/>
                <a:sym typeface="Arial"/>
              </a:rPr>
              <a:t>Introduction-Définition d’IDOR</a:t>
            </a:r>
            <a:endParaRPr sz="1800">
              <a:latin typeface="Arial"/>
              <a:ea typeface="Arial"/>
              <a:cs typeface="Arial"/>
              <a:sym typeface="Arial"/>
            </a:endParaRPr>
          </a:p>
        </p:txBody>
      </p:sp>
      <p:sp>
        <p:nvSpPr>
          <p:cNvPr id="143" name="Google Shape;143;p25"/>
          <p:cNvSpPr txBox="1"/>
          <p:nvPr>
            <p:ph idx="1" type="body"/>
          </p:nvPr>
        </p:nvSpPr>
        <p:spPr>
          <a:xfrm>
            <a:off x="787331" y="902999"/>
            <a:ext cx="7886700" cy="3642900"/>
          </a:xfrm>
          <a:prstGeom prst="rect">
            <a:avLst/>
          </a:prstGeom>
          <a:noFill/>
          <a:ln>
            <a:noFill/>
          </a:ln>
        </p:spPr>
        <p:txBody>
          <a:bodyPr anchorCtr="0" anchor="t" bIns="34275" lIns="68575" spcFirstLastPara="1" rIns="68575" wrap="square" tIns="34275">
            <a:noAutofit/>
          </a:bodyPr>
          <a:lstStyle/>
          <a:p>
            <a:pPr indent="0" lvl="0" marL="342900" rtl="0" algn="l">
              <a:lnSpc>
                <a:spcPct val="115000"/>
              </a:lnSpc>
              <a:spcBef>
                <a:spcPts val="500"/>
              </a:spcBef>
              <a:spcAft>
                <a:spcPts val="0"/>
              </a:spcAft>
              <a:buNone/>
            </a:pPr>
            <a:r>
              <a:t/>
            </a:r>
            <a:endParaRPr b="1" sz="1500">
              <a:latin typeface="Arial"/>
              <a:ea typeface="Arial"/>
              <a:cs typeface="Arial"/>
              <a:sym typeface="Arial"/>
            </a:endParaRPr>
          </a:p>
          <a:p>
            <a:pPr indent="-323850" lvl="0" marL="457200" rtl="0" algn="l">
              <a:lnSpc>
                <a:spcPct val="115000"/>
              </a:lnSpc>
              <a:spcBef>
                <a:spcPts val="500"/>
              </a:spcBef>
              <a:spcAft>
                <a:spcPts val="0"/>
              </a:spcAft>
              <a:buSzPts val="1500"/>
              <a:buFont typeface="Arial"/>
              <a:buChar char="•"/>
            </a:pPr>
            <a:r>
              <a:rPr lang="fr" sz="1500">
                <a:latin typeface="Arial"/>
                <a:ea typeface="Arial"/>
                <a:cs typeface="Arial"/>
                <a:sym typeface="Arial"/>
              </a:rPr>
              <a:t>IDOR signifie Insecure Direct Object Reference (</a:t>
            </a:r>
            <a:r>
              <a:rPr b="1" lang="fr" sz="1500">
                <a:latin typeface="Arial"/>
                <a:ea typeface="Arial"/>
                <a:cs typeface="Arial"/>
                <a:sym typeface="Arial"/>
              </a:rPr>
              <a:t>Une référence d'objet directe non sécurisée )</a:t>
            </a:r>
            <a:r>
              <a:rPr lang="fr" sz="1500">
                <a:latin typeface="Arial"/>
                <a:ea typeface="Arial"/>
                <a:cs typeface="Arial"/>
                <a:sym typeface="Arial"/>
              </a:rPr>
              <a:t>qui est une vulnérabilité arrivant en 4ième position du top10 OWASP 2013.</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lang="fr" sz="1500">
                <a:latin typeface="Arial"/>
                <a:ea typeface="Arial"/>
                <a:cs typeface="Arial"/>
                <a:sym typeface="Arial"/>
              </a:rPr>
              <a:t>Cette vulnérabilité survient lorsqu'une application utilise une entrée fournie par l'utilisateur pour accéder directement à un objet.</a:t>
            </a:r>
            <a:endParaRPr sz="1500">
              <a:latin typeface="Arial"/>
              <a:ea typeface="Arial"/>
              <a:cs typeface="Arial"/>
              <a:sym typeface="Arial"/>
            </a:endParaRPr>
          </a:p>
          <a:p>
            <a:pPr indent="-323850" lvl="0" marL="457200" rtl="0" algn="l">
              <a:lnSpc>
                <a:spcPct val="115000"/>
              </a:lnSpc>
              <a:spcBef>
                <a:spcPts val="0"/>
              </a:spcBef>
              <a:spcAft>
                <a:spcPts val="0"/>
              </a:spcAft>
              <a:buSzPts val="1500"/>
              <a:buChar char="•"/>
            </a:pPr>
            <a:r>
              <a:rPr lang="fr" sz="1500">
                <a:latin typeface="Arial"/>
                <a:ea typeface="Arial"/>
                <a:cs typeface="Arial"/>
                <a:sym typeface="Arial"/>
              </a:rPr>
              <a:t>En utilisant une vulnérabilité de référence d'objet directe non sécurisée, il est possible d'obtenir une élévation horizontale des privilèges et, dans certains cas, cela peut également conduire à une élévation verticale des privilèges.</a:t>
            </a:r>
            <a:endParaRPr sz="1500">
              <a:latin typeface="Arial"/>
              <a:ea typeface="Arial"/>
              <a:cs typeface="Arial"/>
              <a:sym typeface="Arial"/>
            </a:endParaRPr>
          </a:p>
          <a:p>
            <a:pPr indent="0" lvl="0" marL="457200" rtl="0" algn="l">
              <a:lnSpc>
                <a:spcPct val="115000"/>
              </a:lnSpc>
              <a:spcBef>
                <a:spcPts val="500"/>
              </a:spcBef>
              <a:spcAft>
                <a:spcPts val="0"/>
              </a:spcAft>
              <a:buNone/>
            </a:pPr>
            <a:r>
              <a:t/>
            </a:r>
            <a:endParaRPr b="1" sz="1400">
              <a:highlight>
                <a:schemeClr val="lt1"/>
              </a:highlight>
              <a:latin typeface="Arial"/>
              <a:ea typeface="Arial"/>
              <a:cs typeface="Arial"/>
              <a:sym typeface="Arial"/>
            </a:endParaRPr>
          </a:p>
          <a:p>
            <a:pPr indent="0" lvl="0" marL="457200" rtl="0" algn="l">
              <a:lnSpc>
                <a:spcPct val="115000"/>
              </a:lnSpc>
              <a:spcBef>
                <a:spcPts val="500"/>
              </a:spcBef>
              <a:spcAft>
                <a:spcPts val="0"/>
              </a:spcAft>
              <a:buNone/>
            </a:pPr>
            <a:r>
              <a:t/>
            </a:r>
            <a:endParaRPr b="1" sz="1400">
              <a:latin typeface="Arial"/>
              <a:ea typeface="Arial"/>
              <a:cs typeface="Arial"/>
              <a:sym typeface="Arial"/>
            </a:endParaRPr>
          </a:p>
          <a:p>
            <a:pPr indent="0" lvl="0" marL="457200" rtl="0" algn="l">
              <a:lnSpc>
                <a:spcPct val="115000"/>
              </a:lnSpc>
              <a:spcBef>
                <a:spcPts val="500"/>
              </a:spcBef>
              <a:spcAft>
                <a:spcPts val="0"/>
              </a:spcAft>
              <a:buNone/>
            </a:pPr>
            <a:r>
              <a:t/>
            </a:r>
            <a:endParaRPr b="1" sz="1400">
              <a:latin typeface="Arial"/>
              <a:ea typeface="Arial"/>
              <a:cs typeface="Arial"/>
              <a:sym typeface="Arial"/>
            </a:endParaRPr>
          </a:p>
          <a:p>
            <a:pPr indent="0" lvl="0" marL="457200" rtl="0" algn="l">
              <a:lnSpc>
                <a:spcPct val="115000"/>
              </a:lnSpc>
              <a:spcBef>
                <a:spcPts val="500"/>
              </a:spcBef>
              <a:spcAft>
                <a:spcPts val="0"/>
              </a:spcAft>
              <a:buNone/>
            </a:pPr>
            <a:r>
              <a:t/>
            </a:r>
            <a:endParaRPr b="1" sz="1400">
              <a:latin typeface="Arial"/>
              <a:ea typeface="Arial"/>
              <a:cs typeface="Arial"/>
              <a:sym typeface="Arial"/>
            </a:endParaRPr>
          </a:p>
          <a:p>
            <a:pPr indent="0" lvl="0" marL="457200" rtl="0" algn="l">
              <a:lnSpc>
                <a:spcPct val="115000"/>
              </a:lnSpc>
              <a:spcBef>
                <a:spcPts val="500"/>
              </a:spcBef>
              <a:spcAft>
                <a:spcPts val="0"/>
              </a:spcAft>
              <a:buNone/>
            </a:pPr>
            <a:r>
              <a:t/>
            </a:r>
            <a:endParaRPr b="1" sz="1400">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628650" y="240109"/>
            <a:ext cx="7886700" cy="566100"/>
          </a:xfrm>
          <a:prstGeom prst="rect">
            <a:avLst/>
          </a:prstGeom>
          <a:noFill/>
          <a:ln>
            <a:noFill/>
          </a:ln>
        </p:spPr>
        <p:txBody>
          <a:bodyPr anchorCtr="0" anchor="b" bIns="34275" lIns="68575" spcFirstLastPara="1" rIns="68575" wrap="square" tIns="34275">
            <a:noAutofit/>
          </a:bodyPr>
          <a:lstStyle/>
          <a:p>
            <a:pPr indent="0" lvl="0" marL="0" rtl="0" algn="l">
              <a:lnSpc>
                <a:spcPct val="130000"/>
              </a:lnSpc>
              <a:spcBef>
                <a:spcPts val="0"/>
              </a:spcBef>
              <a:spcAft>
                <a:spcPts val="0"/>
              </a:spcAft>
              <a:buClr>
                <a:schemeClr val="dk1"/>
              </a:buClr>
              <a:buSzPts val="1100"/>
              <a:buFont typeface="Arial"/>
              <a:buNone/>
            </a:pPr>
            <a:r>
              <a:t/>
            </a:r>
            <a:endParaRPr b="0" sz="2300">
              <a:highlight>
                <a:srgbClr val="FFFFFF"/>
              </a:highlight>
              <a:latin typeface="Roboto"/>
              <a:ea typeface="Roboto"/>
              <a:cs typeface="Roboto"/>
              <a:sym typeface="Roboto"/>
            </a:endParaRPr>
          </a:p>
          <a:p>
            <a:pPr indent="0" lvl="0" marL="0" rtl="0" algn="l">
              <a:lnSpc>
                <a:spcPct val="115000"/>
              </a:lnSpc>
              <a:spcBef>
                <a:spcPts val="2900"/>
              </a:spcBef>
              <a:spcAft>
                <a:spcPts val="0"/>
              </a:spcAft>
              <a:buClr>
                <a:schemeClr val="dk1"/>
              </a:buClr>
              <a:buSzPts val="1100"/>
              <a:buFont typeface="Arial"/>
              <a:buNone/>
            </a:pPr>
            <a:r>
              <a:rPr lang="fr" sz="1800">
                <a:latin typeface="Arial"/>
                <a:ea typeface="Arial"/>
                <a:cs typeface="Arial"/>
                <a:sym typeface="Arial"/>
              </a:rPr>
              <a:t>Introduction-Définition d’IDOR</a:t>
            </a:r>
            <a:endParaRPr b="0" sz="2200">
              <a:highlight>
                <a:srgbClr val="FFFFFF"/>
              </a:highlight>
              <a:latin typeface="Roboto"/>
              <a:ea typeface="Roboto"/>
              <a:cs typeface="Roboto"/>
              <a:sym typeface="Roboto"/>
            </a:endParaRPr>
          </a:p>
        </p:txBody>
      </p:sp>
      <p:sp>
        <p:nvSpPr>
          <p:cNvPr id="149" name="Google Shape;149;p26"/>
          <p:cNvSpPr txBox="1"/>
          <p:nvPr>
            <p:ph idx="1" type="body"/>
          </p:nvPr>
        </p:nvSpPr>
        <p:spPr>
          <a:xfrm>
            <a:off x="787331" y="902999"/>
            <a:ext cx="7886700" cy="3642900"/>
          </a:xfrm>
          <a:prstGeom prst="rect">
            <a:avLst/>
          </a:prstGeom>
          <a:noFill/>
          <a:ln>
            <a:noFill/>
          </a:ln>
        </p:spPr>
        <p:txBody>
          <a:bodyPr anchorCtr="0" anchor="t" bIns="34275" lIns="68575" spcFirstLastPara="1" rIns="68575" wrap="square" tIns="34275">
            <a:noAutofit/>
          </a:bodyPr>
          <a:lstStyle/>
          <a:p>
            <a:pPr indent="0" lvl="0" marL="342900" rtl="0" algn="l">
              <a:lnSpc>
                <a:spcPct val="115000"/>
              </a:lnSpc>
              <a:spcBef>
                <a:spcPts val="500"/>
              </a:spcBef>
              <a:spcAft>
                <a:spcPts val="0"/>
              </a:spcAft>
              <a:buNone/>
            </a:pPr>
            <a:r>
              <a:t/>
            </a:r>
            <a:endParaRPr sz="1500">
              <a:latin typeface="Arial"/>
              <a:ea typeface="Arial"/>
              <a:cs typeface="Arial"/>
              <a:sym typeface="Arial"/>
            </a:endParaRPr>
          </a:p>
          <a:p>
            <a:pPr indent="-260350" lvl="0" marL="342900" rtl="0" algn="l">
              <a:lnSpc>
                <a:spcPct val="115000"/>
              </a:lnSpc>
              <a:spcBef>
                <a:spcPts val="500"/>
              </a:spcBef>
              <a:spcAft>
                <a:spcPts val="0"/>
              </a:spcAft>
              <a:buSzPts val="1500"/>
              <a:buChar char="•"/>
            </a:pPr>
            <a:r>
              <a:rPr lang="fr" sz="1500">
                <a:latin typeface="Arial"/>
                <a:ea typeface="Arial"/>
                <a:cs typeface="Arial"/>
                <a:sym typeface="Arial"/>
              </a:rPr>
              <a:t> En utilisant cette méthode, un IDOR révèle l'identifiant réel et le format ou le modèle utilisé de l'élément dans le backend de stockage.</a:t>
            </a:r>
            <a:endParaRPr sz="1500">
              <a:latin typeface="Arial"/>
              <a:ea typeface="Arial"/>
              <a:cs typeface="Arial"/>
              <a:sym typeface="Arial"/>
            </a:endParaRPr>
          </a:p>
          <a:p>
            <a:pPr indent="-260350" lvl="0" marL="342900" rtl="0" algn="l">
              <a:lnSpc>
                <a:spcPct val="115000"/>
              </a:lnSpc>
              <a:spcBef>
                <a:spcPts val="500"/>
              </a:spcBef>
              <a:spcAft>
                <a:spcPts val="0"/>
              </a:spcAft>
              <a:buSzPts val="1500"/>
              <a:buFont typeface="Roboto"/>
              <a:buChar char="•"/>
            </a:pPr>
            <a:r>
              <a:rPr lang="fr" sz="1500">
                <a:latin typeface="Arial"/>
                <a:ea typeface="Arial"/>
                <a:cs typeface="Arial"/>
                <a:sym typeface="Arial"/>
              </a:rPr>
              <a:t>IDOR apporte, selon le format ou le modèle en place, une capacité pour l'attaquant de monter une attaque par énumération et de sonder l'accès aux objets associés.</a:t>
            </a:r>
            <a:endParaRPr sz="1500">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lnSpc>
                <a:spcPct val="115000"/>
              </a:lnSpc>
              <a:spcBef>
                <a:spcPts val="500"/>
              </a:spcBef>
              <a:spcAft>
                <a:spcPts val="0"/>
              </a:spcAft>
              <a:buNone/>
            </a:pPr>
            <a:r>
              <a:rPr lang="fr" sz="1800">
                <a:latin typeface="Arial"/>
                <a:ea typeface="Arial"/>
                <a:cs typeface="Arial"/>
                <a:sym typeface="Arial"/>
              </a:rPr>
              <a:t>Description-Fonctionnement </a:t>
            </a:r>
            <a:endParaRPr b="0" i="1" sz="1700">
              <a:latin typeface="Arial"/>
              <a:ea typeface="Arial"/>
              <a:cs typeface="Arial"/>
              <a:sym typeface="Arial"/>
            </a:endParaRPr>
          </a:p>
          <a:p>
            <a:pPr indent="0" lvl="0" marL="0" rtl="0" algn="l">
              <a:spcBef>
                <a:spcPts val="0"/>
              </a:spcBef>
              <a:spcAft>
                <a:spcPts val="0"/>
              </a:spcAft>
              <a:buNone/>
            </a:pPr>
            <a:r>
              <a:t/>
            </a:r>
            <a:endParaRPr/>
          </a:p>
        </p:txBody>
      </p:sp>
      <p:sp>
        <p:nvSpPr>
          <p:cNvPr id="155" name="Google Shape;155;p27"/>
          <p:cNvSpPr txBox="1"/>
          <p:nvPr>
            <p:ph idx="1" type="body"/>
          </p:nvPr>
        </p:nvSpPr>
        <p:spPr>
          <a:xfrm>
            <a:off x="850575" y="78970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500">
              <a:solidFill>
                <a:srgbClr val="292929"/>
              </a:solidFill>
              <a:highlight>
                <a:srgbClr val="FFFFFF"/>
              </a:highlight>
              <a:latin typeface="Arial"/>
              <a:ea typeface="Arial"/>
              <a:cs typeface="Arial"/>
              <a:sym typeface="Arial"/>
            </a:endParaRPr>
          </a:p>
          <a:p>
            <a:pPr indent="0" lvl="0" marL="0" rtl="0" algn="l">
              <a:lnSpc>
                <a:spcPct val="218181"/>
              </a:lnSpc>
              <a:spcBef>
                <a:spcPts val="3000"/>
              </a:spcBef>
              <a:spcAft>
                <a:spcPts val="0"/>
              </a:spcAft>
              <a:buNone/>
            </a:pPr>
            <a:r>
              <a:rPr lang="fr" sz="1500">
                <a:solidFill>
                  <a:srgbClr val="292929"/>
                </a:solidFill>
                <a:latin typeface="Arial"/>
                <a:ea typeface="Arial"/>
                <a:cs typeface="Arial"/>
                <a:sym typeface="Arial"/>
              </a:rPr>
              <a:t> Exemple d’une application qui stocke l’ID de l’utilisateur dans la session, si aucune vérification n’est faite, la simple modification de cette valeur conduit à une élévation horizontale des privilèges et un attaquant pourrait u</a:t>
            </a:r>
            <a:r>
              <a:rPr lang="fr" sz="1500">
                <a:solidFill>
                  <a:srgbClr val="292929"/>
                </a:solidFill>
                <a:latin typeface="Arial"/>
                <a:ea typeface="Arial"/>
                <a:cs typeface="Arial"/>
                <a:sym typeface="Arial"/>
              </a:rPr>
              <a:t>tiliser le compte d'un autre utilisateur pour détourner des fonds disponibles.</a:t>
            </a:r>
            <a:endParaRPr sz="1500">
              <a:solidFill>
                <a:srgbClr val="292929"/>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lnSpc>
                <a:spcPct val="115000"/>
              </a:lnSpc>
              <a:spcBef>
                <a:spcPts val="500"/>
              </a:spcBef>
              <a:spcAft>
                <a:spcPts val="0"/>
              </a:spcAft>
              <a:buNone/>
            </a:pPr>
            <a:r>
              <a:rPr lang="fr" sz="1800">
                <a:latin typeface="Arial"/>
                <a:ea typeface="Arial"/>
                <a:cs typeface="Arial"/>
                <a:sym typeface="Arial"/>
              </a:rPr>
              <a:t>Description-Fonctionnement </a:t>
            </a:r>
            <a:endParaRPr/>
          </a:p>
        </p:txBody>
      </p:sp>
      <p:sp>
        <p:nvSpPr>
          <p:cNvPr id="161" name="Google Shape;161;p28"/>
          <p:cNvSpPr txBox="1"/>
          <p:nvPr>
            <p:ph idx="1" type="body"/>
          </p:nvPr>
        </p:nvSpPr>
        <p:spPr>
          <a:xfrm>
            <a:off x="628650" y="1042159"/>
            <a:ext cx="7886700" cy="3263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t/>
            </a:r>
            <a:endParaRPr sz="1700">
              <a:solidFill>
                <a:srgbClr val="292929"/>
              </a:solidFill>
              <a:latin typeface="Georgia"/>
              <a:ea typeface="Georgia"/>
              <a:cs typeface="Georgia"/>
              <a:sym typeface="Georgia"/>
            </a:endParaRPr>
          </a:p>
          <a:p>
            <a:pPr indent="0" lvl="0" marL="0" rtl="0" algn="l">
              <a:spcBef>
                <a:spcPts val="800"/>
              </a:spcBef>
              <a:spcAft>
                <a:spcPts val="0"/>
              </a:spcAft>
              <a:buNone/>
            </a:pPr>
            <a:r>
              <a:t/>
            </a:r>
            <a:endParaRPr sz="1700">
              <a:solidFill>
                <a:srgbClr val="292929"/>
              </a:solidFill>
              <a:latin typeface="Georgia"/>
              <a:ea typeface="Georgia"/>
              <a:cs typeface="Georgia"/>
              <a:sym typeface="Georgia"/>
            </a:endParaRPr>
          </a:p>
          <a:p>
            <a:pPr indent="-336550" lvl="0" marL="457200" rtl="0" algn="l">
              <a:spcBef>
                <a:spcPts val="800"/>
              </a:spcBef>
              <a:spcAft>
                <a:spcPts val="0"/>
              </a:spcAft>
              <a:buSzPts val="1700"/>
              <a:buChar char="•"/>
            </a:pPr>
            <a:r>
              <a:rPr lang="fr" sz="1700">
                <a:solidFill>
                  <a:srgbClr val="292929"/>
                </a:solidFill>
                <a:latin typeface="Georgia"/>
                <a:ea typeface="Georgia"/>
                <a:cs typeface="Georgia"/>
                <a:sym typeface="Georgia"/>
              </a:rPr>
              <a:t> </a:t>
            </a:r>
            <a:r>
              <a:rPr lang="fr" sz="1700">
                <a:solidFill>
                  <a:srgbClr val="212234"/>
                </a:solidFill>
                <a:latin typeface="Arial"/>
                <a:ea typeface="Arial"/>
                <a:cs typeface="Arial"/>
                <a:sym typeface="Arial"/>
              </a:rPr>
              <a:t>L’aspect </a:t>
            </a:r>
            <a:r>
              <a:rPr lang="fr" sz="1700">
                <a:solidFill>
                  <a:srgbClr val="212234"/>
                </a:solidFill>
                <a:latin typeface="Arial"/>
                <a:ea typeface="Arial"/>
                <a:cs typeface="Arial"/>
                <a:sym typeface="Arial"/>
              </a:rPr>
              <a:t>"non sécurisé" dans la référence d'objet direct non sécurisé vient de ce qu’ </a:t>
            </a:r>
            <a:r>
              <a:rPr lang="fr" sz="1700">
                <a:solidFill>
                  <a:srgbClr val="212234"/>
                </a:solidFill>
                <a:latin typeface="Arial"/>
                <a:ea typeface="Arial"/>
                <a:cs typeface="Arial"/>
                <a:sym typeface="Arial"/>
              </a:rPr>
              <a:t>aucune vérification d'autorisation n’est effectué dans l’application</a:t>
            </a:r>
            <a:endParaRPr sz="1700">
              <a:solidFill>
                <a:srgbClr val="212234"/>
              </a:solidFill>
              <a:latin typeface="Arial"/>
              <a:ea typeface="Arial"/>
              <a:cs typeface="Arial"/>
              <a:sym typeface="Arial"/>
            </a:endParaRPr>
          </a:p>
          <a:p>
            <a:pPr indent="-336550" lvl="0" marL="457200" rtl="0" algn="l">
              <a:lnSpc>
                <a:spcPct val="115000"/>
              </a:lnSpc>
              <a:spcBef>
                <a:spcPts val="0"/>
              </a:spcBef>
              <a:spcAft>
                <a:spcPts val="0"/>
              </a:spcAft>
              <a:buClr>
                <a:srgbClr val="212234"/>
              </a:buClr>
              <a:buSzPts val="1700"/>
              <a:buFont typeface="Arial"/>
              <a:buChar char="•"/>
            </a:pPr>
            <a:r>
              <a:rPr lang="fr" sz="1700">
                <a:solidFill>
                  <a:srgbClr val="212234"/>
                </a:solidFill>
                <a:latin typeface="Arial"/>
                <a:ea typeface="Arial"/>
                <a:cs typeface="Arial"/>
                <a:sym typeface="Arial"/>
              </a:rPr>
              <a:t>Les recherches d'enregistrements de base de données  se font  uniquement sur un </a:t>
            </a:r>
            <a:r>
              <a:rPr lang="fr" sz="1700">
                <a:solidFill>
                  <a:srgbClr val="212234"/>
                </a:solidFill>
                <a:latin typeface="Arial"/>
                <a:ea typeface="Arial"/>
                <a:cs typeface="Arial"/>
                <a:sym typeface="Arial"/>
              </a:rPr>
              <a:t>identifiant</a:t>
            </a:r>
            <a:r>
              <a:rPr lang="fr" sz="1700">
                <a:solidFill>
                  <a:srgbClr val="212234"/>
                </a:solidFill>
                <a:latin typeface="Arial"/>
                <a:ea typeface="Arial"/>
                <a:cs typeface="Arial"/>
                <a:sym typeface="Arial"/>
              </a:rPr>
              <a:t> simple : on parle de "référence directe d'objet". </a:t>
            </a:r>
            <a:endParaRPr sz="1700">
              <a:solidFill>
                <a:srgbClr val="212234"/>
              </a:solidFill>
              <a:latin typeface="Arial"/>
              <a:ea typeface="Arial"/>
              <a:cs typeface="Arial"/>
              <a:sym typeface="Arial"/>
            </a:endParaRPr>
          </a:p>
          <a:p>
            <a:pPr indent="-336550" lvl="0" marL="457200" rtl="0" algn="l">
              <a:lnSpc>
                <a:spcPct val="115000"/>
              </a:lnSpc>
              <a:spcBef>
                <a:spcPts val="0"/>
              </a:spcBef>
              <a:spcAft>
                <a:spcPts val="0"/>
              </a:spcAft>
              <a:buClr>
                <a:srgbClr val="212234"/>
              </a:buClr>
              <a:buSzPts val="1700"/>
              <a:buFont typeface="Arial"/>
              <a:buChar char="•"/>
            </a:pPr>
            <a:r>
              <a:rPr lang="fr" sz="1700">
                <a:solidFill>
                  <a:srgbClr val="212234"/>
                </a:solidFill>
                <a:latin typeface="Arial"/>
                <a:ea typeface="Arial"/>
                <a:cs typeface="Arial"/>
                <a:sym typeface="Arial"/>
              </a:rPr>
              <a:t>Les</a:t>
            </a:r>
            <a:r>
              <a:rPr lang="fr" sz="1700">
                <a:solidFill>
                  <a:srgbClr val="212234"/>
                </a:solidFill>
                <a:latin typeface="Arial"/>
                <a:ea typeface="Arial"/>
                <a:cs typeface="Arial"/>
                <a:sym typeface="Arial"/>
              </a:rPr>
              <a:t> identifiants sont répertoriés dans la barre d'adresse dans un format facile à reconnaître.</a:t>
            </a:r>
            <a:endParaRPr sz="1500">
              <a:solidFill>
                <a:srgbClr val="292929"/>
              </a:solidFill>
              <a:highlight>
                <a:srgbClr val="FFFFFF"/>
              </a:highlight>
              <a:latin typeface="Georgia"/>
              <a:ea typeface="Georgia"/>
              <a:cs typeface="Georgia"/>
              <a:sym typeface="Georgi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fr"/>
              <a:t>Types courant d’IDOR</a:t>
            </a:r>
            <a:endParaRPr/>
          </a:p>
        </p:txBody>
      </p:sp>
      <p:sp>
        <p:nvSpPr>
          <p:cNvPr id="167" name="Google Shape;167;p29"/>
          <p:cNvSpPr txBox="1"/>
          <p:nvPr>
            <p:ph idx="1" type="body"/>
          </p:nvPr>
        </p:nvSpPr>
        <p:spPr>
          <a:xfrm>
            <a:off x="628650" y="966049"/>
            <a:ext cx="7886700" cy="3648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fr" sz="1500">
                <a:latin typeface="Arial"/>
                <a:ea typeface="Arial"/>
                <a:cs typeface="Arial"/>
                <a:sym typeface="Arial"/>
              </a:rPr>
              <a:t>IDOR ne crée pas lui-même un problème de sécurité direct car, par lui-même, il ne révèle que le format ou le modèle utilisé pour l'identifiant d'objet. Cependant, IDOR apporte, selon le format ou le modèle en place, une capacité pour l'attaquant de monter une attaque par énumération, permettant à l'attaquant d'essayer de sonder l'accès aux objets associés.</a:t>
            </a:r>
            <a:endParaRPr sz="1500">
              <a:latin typeface="Arial"/>
              <a:ea typeface="Arial"/>
              <a:cs typeface="Arial"/>
              <a:sym typeface="Arial"/>
            </a:endParaRPr>
          </a:p>
          <a:p>
            <a:pPr indent="0" lvl="0" marL="0" rtl="0" algn="l">
              <a:spcBef>
                <a:spcPts val="800"/>
              </a:spcBef>
              <a:spcAft>
                <a:spcPts val="0"/>
              </a:spcAft>
              <a:buNone/>
            </a:pPr>
            <a:r>
              <a:rPr lang="fr" sz="1500">
                <a:latin typeface="Arial"/>
                <a:ea typeface="Arial"/>
                <a:cs typeface="Arial"/>
                <a:sym typeface="Arial"/>
              </a:rPr>
              <a:t>La nature</a:t>
            </a:r>
            <a:r>
              <a:rPr lang="fr" sz="1500">
                <a:latin typeface="Arial"/>
                <a:ea typeface="Arial"/>
                <a:cs typeface="Arial"/>
                <a:sym typeface="Arial"/>
              </a:rPr>
              <a:t> dynamique de la plupart des sites Web signifie que les identifiants et les paramètres sont encore largement utilisés sous une forme ou une autre. Les identifiants peuvent inclure :</a:t>
            </a:r>
            <a:endParaRPr sz="1500">
              <a:latin typeface="Arial"/>
              <a:ea typeface="Arial"/>
              <a:cs typeface="Arial"/>
              <a:sym typeface="Arial"/>
            </a:endParaRPr>
          </a:p>
          <a:p>
            <a:pPr indent="-323850" lvl="0" marL="457200" rtl="0" algn="l">
              <a:lnSpc>
                <a:spcPct val="175000"/>
              </a:lnSpc>
              <a:spcBef>
                <a:spcPts val="1500"/>
              </a:spcBef>
              <a:spcAft>
                <a:spcPts val="0"/>
              </a:spcAft>
              <a:buSzPts val="1500"/>
              <a:buChar char="•"/>
            </a:pPr>
            <a:r>
              <a:rPr lang="fr" sz="1500">
                <a:latin typeface="Arial"/>
                <a:ea typeface="Arial"/>
                <a:cs typeface="Arial"/>
                <a:sym typeface="Arial"/>
              </a:rPr>
              <a:t>Clés de base de données</a:t>
            </a:r>
            <a:endParaRPr sz="1500">
              <a:latin typeface="Arial"/>
              <a:ea typeface="Arial"/>
              <a:cs typeface="Arial"/>
              <a:sym typeface="Arial"/>
            </a:endParaRPr>
          </a:p>
          <a:p>
            <a:pPr indent="-323850" lvl="0" marL="457200" rtl="0" algn="l">
              <a:lnSpc>
                <a:spcPct val="175000"/>
              </a:lnSpc>
              <a:spcBef>
                <a:spcPts val="0"/>
              </a:spcBef>
              <a:spcAft>
                <a:spcPts val="0"/>
              </a:spcAft>
              <a:buSzPts val="1500"/>
              <a:buChar char="•"/>
            </a:pPr>
            <a:r>
              <a:rPr lang="fr" sz="1500">
                <a:latin typeface="Arial"/>
                <a:ea typeface="Arial"/>
                <a:cs typeface="Arial"/>
                <a:sym typeface="Arial"/>
              </a:rPr>
              <a:t>Paramètres de requête</a:t>
            </a:r>
            <a:r>
              <a:rPr lang="fr" sz="1500">
                <a:uFill>
                  <a:noFill/>
                </a:uFill>
                <a:latin typeface="Arial"/>
                <a:ea typeface="Arial"/>
                <a:cs typeface="Arial"/>
                <a:sym typeface="Arial"/>
                <a:hlinkClick r:id="rId3"/>
              </a:rPr>
              <a:t> </a:t>
            </a:r>
            <a:endParaRPr sz="1500">
              <a:latin typeface="Arial"/>
              <a:ea typeface="Arial"/>
              <a:cs typeface="Arial"/>
              <a:sym typeface="Arial"/>
            </a:endParaRPr>
          </a:p>
          <a:p>
            <a:pPr indent="-323850" lvl="0" marL="457200" rtl="0" algn="l">
              <a:lnSpc>
                <a:spcPct val="175000"/>
              </a:lnSpc>
              <a:spcBef>
                <a:spcPts val="0"/>
              </a:spcBef>
              <a:spcAft>
                <a:spcPts val="0"/>
              </a:spcAft>
              <a:buSzPts val="1500"/>
              <a:buChar char="•"/>
            </a:pPr>
            <a:r>
              <a:rPr lang="fr" sz="1500">
                <a:latin typeface="Arial"/>
                <a:ea typeface="Arial"/>
                <a:cs typeface="Arial"/>
                <a:sym typeface="Arial"/>
              </a:rPr>
              <a:t>ID d'utilisateur ou de session</a:t>
            </a:r>
            <a:endParaRPr sz="1500">
              <a:latin typeface="Arial"/>
              <a:ea typeface="Arial"/>
              <a:cs typeface="Arial"/>
              <a:sym typeface="Arial"/>
            </a:endParaRPr>
          </a:p>
          <a:p>
            <a:pPr indent="-323850" lvl="0" marL="457200" rtl="0" algn="l">
              <a:lnSpc>
                <a:spcPct val="175000"/>
              </a:lnSpc>
              <a:spcBef>
                <a:spcPts val="0"/>
              </a:spcBef>
              <a:spcAft>
                <a:spcPts val="0"/>
              </a:spcAft>
              <a:buSzPts val="1500"/>
              <a:buChar char="•"/>
            </a:pPr>
            <a:r>
              <a:rPr lang="fr" sz="1500">
                <a:latin typeface="Arial"/>
                <a:ea typeface="Arial"/>
                <a:cs typeface="Arial"/>
                <a:sym typeface="Arial"/>
              </a:rPr>
              <a:t>Noms de fichier</a:t>
            </a:r>
            <a:endParaRPr sz="1500">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30"/>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fr"/>
              <a:t>Identification des vulnérabilités IDOR</a:t>
            </a:r>
            <a:endParaRPr/>
          </a:p>
        </p:txBody>
      </p:sp>
      <p:sp>
        <p:nvSpPr>
          <p:cNvPr id="173" name="Google Shape;173;p30"/>
          <p:cNvSpPr txBox="1"/>
          <p:nvPr>
            <p:ph idx="1" type="body"/>
          </p:nvPr>
        </p:nvSpPr>
        <p:spPr>
          <a:xfrm>
            <a:off x="628650" y="1351059"/>
            <a:ext cx="7886700" cy="3263400"/>
          </a:xfrm>
          <a:prstGeom prst="rect">
            <a:avLst/>
          </a:prstGeom>
        </p:spPr>
        <p:txBody>
          <a:bodyPr anchorCtr="0" anchor="t" bIns="34275" lIns="68575" spcFirstLastPara="1" rIns="68575" wrap="square" tIns="34275">
            <a:noAutofit/>
          </a:bodyPr>
          <a:lstStyle/>
          <a:p>
            <a:pPr indent="-323850" lvl="0" marL="457200" rtl="0" algn="l">
              <a:lnSpc>
                <a:spcPct val="175000"/>
              </a:lnSpc>
              <a:spcBef>
                <a:spcPts val="1500"/>
              </a:spcBef>
              <a:spcAft>
                <a:spcPts val="0"/>
              </a:spcAft>
              <a:buClr>
                <a:schemeClr val="dk1"/>
              </a:buClr>
              <a:buSzPts val="1500"/>
              <a:buChar char="●"/>
            </a:pPr>
            <a:r>
              <a:rPr lang="fr" sz="1500">
                <a:latin typeface="Arial"/>
                <a:ea typeface="Arial"/>
                <a:cs typeface="Arial"/>
                <a:sym typeface="Arial"/>
              </a:rPr>
              <a:t>Effectuer des tests de base à l'aide des outils de développement intégrés dans un navigateur Web</a:t>
            </a:r>
            <a:endParaRPr sz="1500">
              <a:latin typeface="Arial"/>
              <a:ea typeface="Arial"/>
              <a:cs typeface="Arial"/>
              <a:sym typeface="Arial"/>
            </a:endParaRPr>
          </a:p>
          <a:p>
            <a:pPr indent="-323850" lvl="0" marL="457200" rtl="0" algn="l">
              <a:lnSpc>
                <a:spcPct val="175000"/>
              </a:lnSpc>
              <a:spcBef>
                <a:spcPts val="0"/>
              </a:spcBef>
              <a:spcAft>
                <a:spcPts val="0"/>
              </a:spcAft>
              <a:buClr>
                <a:schemeClr val="dk1"/>
              </a:buClr>
              <a:buSzPts val="1500"/>
              <a:buChar char="●"/>
            </a:pPr>
            <a:r>
              <a:rPr lang="fr" sz="1500">
                <a:latin typeface="Arial"/>
                <a:ea typeface="Arial"/>
                <a:cs typeface="Arial"/>
                <a:sym typeface="Arial"/>
              </a:rPr>
              <a:t>Utilisation d'un outil comme </a:t>
            </a:r>
            <a:r>
              <a:rPr lang="fr" sz="1500">
                <a:uFill>
                  <a:noFill/>
                </a:uFill>
                <a:latin typeface="Arial"/>
                <a:ea typeface="Arial"/>
                <a:cs typeface="Arial"/>
                <a:sym typeface="Arial"/>
                <a:hlinkClick r:id="rId3"/>
              </a:rPr>
              <a:t>Burp Suite</a:t>
            </a:r>
            <a:r>
              <a:rPr lang="fr" sz="1500">
                <a:latin typeface="Arial"/>
                <a:ea typeface="Arial"/>
                <a:cs typeface="Arial"/>
                <a:sym typeface="Arial"/>
              </a:rPr>
              <a:t> ou de l' </a:t>
            </a:r>
            <a:r>
              <a:rPr lang="fr" sz="1500">
                <a:uFill>
                  <a:noFill/>
                </a:uFill>
                <a:latin typeface="Arial"/>
                <a:ea typeface="Arial"/>
                <a:cs typeface="Arial"/>
                <a:sym typeface="Arial"/>
                <a:hlinkClick r:id="rId4"/>
              </a:rPr>
              <a:t>Open Web Application Security Project Zed Attack Proxy (OWASP ZAP)</a:t>
            </a:r>
            <a:r>
              <a:rPr lang="fr" sz="1500">
                <a:latin typeface="Arial"/>
                <a:ea typeface="Arial"/>
                <a:cs typeface="Arial"/>
                <a:sym typeface="Arial"/>
              </a:rPr>
              <a:t> pour augmenter l'efficacité des tests manuels</a:t>
            </a:r>
            <a:endParaRPr sz="1500">
              <a:latin typeface="Arial"/>
              <a:ea typeface="Arial"/>
              <a:cs typeface="Arial"/>
              <a:sym typeface="Arial"/>
            </a:endParaRPr>
          </a:p>
          <a:p>
            <a:pPr indent="-323850" lvl="0" marL="457200" rtl="0" algn="l">
              <a:lnSpc>
                <a:spcPct val="175000"/>
              </a:lnSpc>
              <a:spcBef>
                <a:spcPts val="0"/>
              </a:spcBef>
              <a:spcAft>
                <a:spcPts val="0"/>
              </a:spcAft>
              <a:buClr>
                <a:schemeClr val="dk1"/>
              </a:buClr>
              <a:buSzPts val="1500"/>
              <a:buChar char="●"/>
            </a:pPr>
            <a:r>
              <a:rPr lang="fr" sz="1500">
                <a:latin typeface="Arial"/>
                <a:ea typeface="Arial"/>
                <a:cs typeface="Arial"/>
                <a:sym typeface="Arial"/>
              </a:rPr>
              <a:t>Participer à un programme de divulgation des vulnérabilités</a:t>
            </a:r>
            <a:endParaRPr sz="1500">
              <a:latin typeface="Arial"/>
              <a:ea typeface="Arial"/>
              <a:cs typeface="Arial"/>
              <a:sym typeface="Arial"/>
            </a:endParaRPr>
          </a:p>
          <a:p>
            <a:pPr indent="-323850" lvl="0" marL="457200" rtl="0" algn="l">
              <a:lnSpc>
                <a:spcPct val="175000"/>
              </a:lnSpc>
              <a:spcBef>
                <a:spcPts val="0"/>
              </a:spcBef>
              <a:spcAft>
                <a:spcPts val="0"/>
              </a:spcAft>
              <a:buClr>
                <a:schemeClr val="dk1"/>
              </a:buClr>
              <a:buSzPts val="1500"/>
              <a:buChar char="●"/>
            </a:pPr>
            <a:r>
              <a:rPr lang="fr" sz="1500">
                <a:latin typeface="Arial"/>
                <a:ea typeface="Arial"/>
                <a:cs typeface="Arial"/>
                <a:sym typeface="Arial"/>
              </a:rPr>
              <a:t>Embauche d'une entreprise externe de tests d'intrusion pour examiner les applications Web critiques</a:t>
            </a:r>
            <a:endParaRPr sz="1500">
              <a:latin typeface="Arial"/>
              <a:ea typeface="Arial"/>
              <a:cs typeface="Arial"/>
              <a:sym typeface="Arial"/>
            </a:endParaRPr>
          </a:p>
          <a:p>
            <a:pPr indent="0" lvl="0" marL="0" rtl="0" algn="l">
              <a:spcBef>
                <a:spcPts val="15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1"/>
          <p:cNvSpPr txBox="1"/>
          <p:nvPr>
            <p:ph type="title"/>
          </p:nvPr>
        </p:nvSpPr>
        <p:spPr>
          <a:xfrm>
            <a:off x="628650" y="162028"/>
            <a:ext cx="7886700" cy="9942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fr"/>
              <a:t>Types d’attaque IDOR</a:t>
            </a:r>
            <a:endParaRPr/>
          </a:p>
        </p:txBody>
      </p:sp>
      <p:sp>
        <p:nvSpPr>
          <p:cNvPr id="179" name="Google Shape;179;p31"/>
          <p:cNvSpPr txBox="1"/>
          <p:nvPr>
            <p:ph idx="1" type="body"/>
          </p:nvPr>
        </p:nvSpPr>
        <p:spPr>
          <a:xfrm>
            <a:off x="628650" y="966049"/>
            <a:ext cx="7886700" cy="36483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fr" sz="1500">
                <a:solidFill>
                  <a:srgbClr val="212234"/>
                </a:solidFill>
                <a:latin typeface="Arial"/>
                <a:ea typeface="Arial"/>
                <a:cs typeface="Arial"/>
                <a:sym typeface="Arial"/>
              </a:rPr>
              <a:t>1. Falsification d'URL </a:t>
            </a:r>
            <a:endParaRPr b="1" sz="1500">
              <a:solidFill>
                <a:srgbClr val="212234"/>
              </a:solidFill>
              <a:latin typeface="Arial"/>
              <a:ea typeface="Arial"/>
              <a:cs typeface="Arial"/>
              <a:sym typeface="Arial"/>
            </a:endParaRPr>
          </a:p>
          <a:p>
            <a:pPr indent="0" lvl="0" marL="0" rtl="0" algn="l">
              <a:spcBef>
                <a:spcPts val="1300"/>
              </a:spcBef>
              <a:spcAft>
                <a:spcPts val="0"/>
              </a:spcAft>
              <a:buNone/>
            </a:pPr>
            <a:r>
              <a:rPr lang="fr" sz="1500">
                <a:solidFill>
                  <a:srgbClr val="212234"/>
                </a:solidFill>
                <a:latin typeface="Arial"/>
                <a:ea typeface="Arial"/>
                <a:cs typeface="Arial"/>
                <a:sym typeface="Arial"/>
              </a:rPr>
              <a:t>La falsification d'URL est le moyen le plus simple d'exploiter une vulnérabilité IDOR et nécessite souvent peu ou pas d'expertise technique. Dans ce type d'attaque, nous pouvons simplement modifier la valeur d'un paramètre dans la barre d'adresse de notre navigateur Web. </a:t>
            </a:r>
            <a:endParaRPr sz="1500">
              <a:solidFill>
                <a:srgbClr val="212234"/>
              </a:solidFill>
              <a:latin typeface="Arial"/>
              <a:ea typeface="Arial"/>
              <a:cs typeface="Arial"/>
              <a:sym typeface="Arial"/>
            </a:endParaRPr>
          </a:p>
          <a:p>
            <a:pPr indent="0" lvl="0" marL="0" rtl="0" algn="l">
              <a:spcBef>
                <a:spcPts val="800"/>
              </a:spcBef>
              <a:spcAft>
                <a:spcPts val="0"/>
              </a:spcAft>
              <a:buNone/>
            </a:pPr>
            <a:r>
              <a:t/>
            </a:r>
            <a:endParaRPr sz="1500">
              <a:solidFill>
                <a:srgbClr val="212234"/>
              </a:solidFill>
              <a:latin typeface="Arial"/>
              <a:ea typeface="Arial"/>
              <a:cs typeface="Arial"/>
              <a:sym typeface="Arial"/>
            </a:endParaRPr>
          </a:p>
          <a:p>
            <a:pPr indent="0" lvl="0" marL="0" rtl="0" algn="l">
              <a:spcBef>
                <a:spcPts val="800"/>
              </a:spcBef>
              <a:spcAft>
                <a:spcPts val="0"/>
              </a:spcAft>
              <a:buNone/>
            </a:pPr>
            <a:r>
              <a:rPr lang="fr" sz="1500">
                <a:solidFill>
                  <a:srgbClr val="212234"/>
                </a:solidFill>
                <a:latin typeface="Arial"/>
                <a:ea typeface="Arial"/>
                <a:cs typeface="Arial"/>
                <a:sym typeface="Arial"/>
              </a:rPr>
              <a:t>Ci-dessous : une simple attaque de falsification d'URL peut consister à modifier un seul ID de paramètre dans une barre d'adresse.</a:t>
            </a:r>
            <a:r>
              <a:rPr lang="fr" sz="1200">
                <a:solidFill>
                  <a:srgbClr val="212234"/>
                </a:solidFill>
                <a:highlight>
                  <a:srgbClr val="FFFFFF"/>
                </a:highlight>
                <a:latin typeface="Arial"/>
                <a:ea typeface="Arial"/>
                <a:cs typeface="Arial"/>
                <a:sym typeface="Arial"/>
              </a:rPr>
              <a:t>  </a:t>
            </a:r>
            <a:endParaRPr sz="1200">
              <a:solidFill>
                <a:srgbClr val="212234"/>
              </a:solidFill>
              <a:highlight>
                <a:srgbClr val="FFFFFF"/>
              </a:highlight>
              <a:latin typeface="Arial"/>
              <a:ea typeface="Arial"/>
              <a:cs typeface="Arial"/>
              <a:sym typeface="Arial"/>
            </a:endParaRPr>
          </a:p>
        </p:txBody>
      </p:sp>
      <p:pic>
        <p:nvPicPr>
          <p:cNvPr id="180" name="Google Shape;180;p31"/>
          <p:cNvPicPr preferRelativeResize="0"/>
          <p:nvPr/>
        </p:nvPicPr>
        <p:blipFill>
          <a:blip r:embed="rId3">
            <a:alphaModFix/>
          </a:blip>
          <a:stretch>
            <a:fillRect/>
          </a:stretch>
        </p:blipFill>
        <p:spPr>
          <a:xfrm>
            <a:off x="2223313" y="3144825"/>
            <a:ext cx="3705225" cy="1543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