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75" r:id="rId4"/>
    <p:sldId id="276" r:id="rId5"/>
    <p:sldId id="277" r:id="rId6"/>
    <p:sldId id="260" r:id="rId7"/>
    <p:sldId id="261" r:id="rId8"/>
    <p:sldId id="272" r:id="rId9"/>
    <p:sldId id="27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iZAnunZ8stZrH1nU04LuZ8HUns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79332b5b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379332b5b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a0990602a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a0990602a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c732a38f5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1c732a38f5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a0990602a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a0990602a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984142" y="788961"/>
            <a:ext cx="10223715" cy="228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984142" y="3429000"/>
            <a:ext cx="10223715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" name="Google Shape;12;p10"/>
          <p:cNvSpPr/>
          <p:nvPr/>
        </p:nvSpPr>
        <p:spPr>
          <a:xfrm>
            <a:off x="0" y="5653488"/>
            <a:ext cx="12192000" cy="1228725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0447" y="6015174"/>
            <a:ext cx="1649665" cy="50535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0"/>
          <p:cNvSpPr txBox="1"/>
          <p:nvPr/>
        </p:nvSpPr>
        <p:spPr>
          <a:xfrm>
            <a:off x="8009467" y="6037018"/>
            <a:ext cx="38946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 FOUNDATION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0"/>
          <p:cNvSpPr txBox="1"/>
          <p:nvPr/>
        </p:nvSpPr>
        <p:spPr>
          <a:xfrm>
            <a:off x="1997035" y="5938968"/>
            <a:ext cx="9669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076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®</a:t>
            </a:r>
            <a:endParaRPr sz="19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838200" y="180141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grpSp>
        <p:nvGrpSpPr>
          <p:cNvPr id="20" name="Google Shape;20;p11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21" name="Google Shape;21;p11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1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1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Callout">
  <p:cSld name="Title and Content with Call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grpSp>
        <p:nvGrpSpPr>
          <p:cNvPr id="28" name="Google Shape;28;p12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29" name="Google Shape;29;p12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2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12"/>
          <p:cNvSpPr txBox="1"/>
          <p:nvPr/>
        </p:nvSpPr>
        <p:spPr>
          <a:xfrm>
            <a:off x="8358809" y="3428999"/>
            <a:ext cx="299499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“Sample call out quote design for highlighting a particular point in your bullets”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2"/>
          <p:cNvSpPr/>
          <p:nvPr/>
        </p:nvSpPr>
        <p:spPr>
          <a:xfrm>
            <a:off x="8001000" y="3428999"/>
            <a:ext cx="149087" cy="2166731"/>
          </a:xfrm>
          <a:prstGeom prst="snip2DiagRect">
            <a:avLst>
              <a:gd name="adj1" fmla="val 50000"/>
              <a:gd name="adj2" fmla="val 46305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2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13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36" name="Google Shape;36;p13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3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42" name="Google Shape;42;p13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4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45" name="Google Shape;45;p14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4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7BD7"/>
              </a:buClr>
              <a:buSzPts val="2400"/>
              <a:buNone/>
              <a:defRPr sz="2400" b="1">
                <a:solidFill>
                  <a:srgbClr val="1D7BD7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7BD7"/>
              </a:buClr>
              <a:buSzPts val="2400"/>
              <a:buNone/>
              <a:defRPr sz="2400" b="1">
                <a:solidFill>
                  <a:srgbClr val="1D7BD7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53" name="Google Shape;53;p14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5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56" name="Google Shape;56;p15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5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610600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60" name="Google Shape;60;p15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6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63" name="Google Shape;63;p16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6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66" name="Google Shape;66;p16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25986" y="2213562"/>
            <a:ext cx="7940024" cy="243087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7"/>
          <p:cNvSpPr txBox="1"/>
          <p:nvPr/>
        </p:nvSpPr>
        <p:spPr>
          <a:xfrm>
            <a:off x="9726175" y="3819150"/>
            <a:ext cx="8229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TM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8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73" name="Google Shape;73;p18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8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79" name="Google Shape;79;p18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F7FC"/>
            </a:gs>
            <a:gs pos="65000">
              <a:srgbClr val="F5F7FC"/>
            </a:gs>
            <a:gs pos="100000">
              <a:srgbClr val="D8D8D8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chapter-cotonou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owasp-cotonou8526" TargetMode="External"/><Relationship Id="rId4" Type="http://schemas.openxmlformats.org/officeDocument/2006/relationships/hyperlink" Target="https://web.facebook.com/OWASPCotono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984150" y="788951"/>
            <a:ext cx="10223700" cy="9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OWASP - FORMATION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984150" y="1742650"/>
            <a:ext cx="10223700" cy="13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br>
              <a:rPr lang="en-US" sz="2600" dirty="0"/>
            </a:br>
            <a:r>
              <a:rPr lang="en-US" sz="2600" dirty="0"/>
              <a:t>XML EXTERNAL ENTITY</a:t>
            </a:r>
            <a:endParaRPr sz="26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600" dirty="0"/>
              <a:t> Orace KPAKPO</a:t>
            </a:r>
            <a:endParaRPr sz="2600" dirty="0"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2400" y="3723950"/>
            <a:ext cx="5287324" cy="176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l="7987" t="20697" r="7308" b="19342"/>
          <a:stretch/>
        </p:blipFill>
        <p:spPr>
          <a:xfrm>
            <a:off x="6828549" y="6031138"/>
            <a:ext cx="18097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298725"/>
            <a:ext cx="105156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900">
                <a:latin typeface="Arial"/>
                <a:ea typeface="Arial"/>
                <a:cs typeface="Arial"/>
                <a:sym typeface="Arial"/>
              </a:rPr>
              <a:t>Plan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667425" y="2203025"/>
            <a:ext cx="71691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647225" y="1767425"/>
            <a:ext cx="10081800" cy="19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Qu’est-ce que XML ?</a:t>
            </a:r>
            <a:endParaRPr sz="2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Qu’est-ce que XML eXternal Entity (XXE) Injection?</a:t>
            </a: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</a:pPr>
            <a:r>
              <a:rPr lang="en-US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Détection</a:t>
            </a: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Exploitation – Protection </a:t>
            </a: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1125" y="-71488"/>
            <a:ext cx="4950650" cy="17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2100" y="2208851"/>
            <a:ext cx="285750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54D93A-42A7-97B6-91C9-CEC158C51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XML ?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2818AA-A244-9B01-0AF2-1E46DA70F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eXtensible Markup Language, abrégé XML.</a:t>
            </a:r>
          </a:p>
          <a:p>
            <a:pPr>
              <a:lnSpc>
                <a:spcPct val="100000"/>
              </a:lnSpc>
            </a:pPr>
            <a:r>
              <a:rPr lang="fr-FR" dirty="0"/>
              <a:t>XML est un outil logiciel et matériel indépendant pour stocker et transporter des données.</a:t>
            </a:r>
          </a:p>
          <a:p>
            <a:pPr>
              <a:lnSpc>
                <a:spcPct val="100000"/>
              </a:lnSpc>
            </a:pPr>
            <a:r>
              <a:rPr lang="fr-FR" dirty="0"/>
              <a:t>XML a été conçu pour stocker et transporter des données et a été conçu pour être auto-descriptif contrairement à HTML.</a:t>
            </a:r>
          </a:p>
          <a:p>
            <a:pPr>
              <a:lnSpc>
                <a:spcPct val="100000"/>
              </a:lnSpc>
            </a:pPr>
            <a:r>
              <a:rPr lang="fr-FR" dirty="0"/>
              <a:t>XML Document Type Definition (DTD); un document qui définit la structure, les éléments et les attributs d’un document XML.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53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BD5373-85C1-0A1D-EAA0-84759C927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317" y="914400"/>
            <a:ext cx="10664483" cy="5036234"/>
          </a:xfrm>
        </p:spPr>
        <p:txBody>
          <a:bodyPr/>
          <a:lstStyle/>
          <a:p>
            <a:r>
              <a:rPr lang="fr-FR" b="1" i="1" dirty="0"/>
              <a:t>Exemple d’un DTD</a:t>
            </a:r>
          </a:p>
          <a:p>
            <a:pPr marL="114300" indent="0">
              <a:buNone/>
            </a:pPr>
            <a:endParaRPr lang="en-US" sz="1200" b="1" dirty="0"/>
          </a:p>
          <a:p>
            <a:pPr marL="114300" indent="0">
              <a:buNone/>
            </a:pPr>
            <a:endParaRPr lang="en-US" sz="1200" b="1" dirty="0"/>
          </a:p>
          <a:p>
            <a:pPr marL="114300" indent="0">
              <a:buNone/>
            </a:pPr>
            <a:r>
              <a:rPr lang="en-US" sz="2400" b="1" dirty="0"/>
              <a:t>&lt;!DOCTYPE mail[</a:t>
            </a:r>
          </a:p>
          <a:p>
            <a:pPr marL="114300" indent="0">
              <a:buNone/>
            </a:pPr>
            <a:r>
              <a:rPr lang="en-US" sz="2400" b="1" dirty="0"/>
              <a:t>&lt;!ELEMENT mail (</a:t>
            </a:r>
            <a:r>
              <a:rPr lang="en-US" sz="2400" b="1" dirty="0" err="1"/>
              <a:t>to,from,heading,body</a:t>
            </a:r>
            <a:r>
              <a:rPr lang="en-US" sz="2400" b="1" dirty="0"/>
              <a:t>)&gt;</a:t>
            </a:r>
          </a:p>
          <a:p>
            <a:pPr marL="114300" indent="0">
              <a:buNone/>
            </a:pPr>
            <a:r>
              <a:rPr lang="en-US" sz="2400" b="1" dirty="0"/>
              <a:t>&lt;!ELEMENT to (#PCDATA)&gt;</a:t>
            </a:r>
          </a:p>
          <a:p>
            <a:pPr marL="114300" indent="0">
              <a:buNone/>
            </a:pPr>
            <a:r>
              <a:rPr lang="en-US" sz="2400" b="1" dirty="0"/>
              <a:t>&lt;!ELEMENT from (#PCDATA)&gt;</a:t>
            </a:r>
          </a:p>
          <a:p>
            <a:pPr marL="114300" indent="0">
              <a:buNone/>
            </a:pPr>
            <a:r>
              <a:rPr lang="en-US" sz="2400" b="1" dirty="0"/>
              <a:t>&lt;!ELEMENT heading (#PCDATA)&gt;</a:t>
            </a:r>
          </a:p>
          <a:p>
            <a:pPr marL="114300" indent="0">
              <a:buNone/>
            </a:pPr>
            <a:r>
              <a:rPr lang="en-US" sz="2400" b="1" dirty="0"/>
              <a:t>&lt;!ELEMENT body (#PCDATA)&gt;</a:t>
            </a:r>
          </a:p>
          <a:p>
            <a:pPr marL="114300" indent="0">
              <a:buNone/>
            </a:pPr>
            <a:r>
              <a:rPr lang="en-US" sz="2400" b="1" dirty="0"/>
              <a:t>]&gt;</a:t>
            </a:r>
          </a:p>
        </p:txBody>
      </p:sp>
    </p:spTree>
    <p:extLst>
      <p:ext uri="{BB962C8B-B14F-4D97-AF65-F5344CB8AC3E}">
        <p14:creationId xmlns:p14="http://schemas.microsoft.com/office/powerpoint/2010/main" val="215706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BC6BD0-FF5E-EAEE-2F3B-2FE9C6D88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3958"/>
            <a:ext cx="10515600" cy="4782269"/>
          </a:xfrm>
        </p:spPr>
        <p:txBody>
          <a:bodyPr/>
          <a:lstStyle/>
          <a:p>
            <a:r>
              <a:rPr lang="fr-FR" b="1" i="1" dirty="0"/>
              <a:t>Exemple de code xml</a:t>
            </a:r>
          </a:p>
          <a:p>
            <a:pPr marL="114300" indent="0">
              <a:buNone/>
            </a:pPr>
            <a:endParaRPr lang="fr-FR" b="1" dirty="0"/>
          </a:p>
          <a:p>
            <a:pPr marL="114300" indent="0">
              <a:buNone/>
            </a:pPr>
            <a:r>
              <a:rPr lang="en-US" sz="2400" b="1" dirty="0"/>
              <a:t>&lt;?xml version="1.0" encoding="UTF-8"?&gt;</a:t>
            </a:r>
          </a:p>
          <a:p>
            <a:pPr marL="114300" indent="0">
              <a:buNone/>
            </a:pPr>
            <a:r>
              <a:rPr lang="en-US" sz="2400" b="1" dirty="0"/>
              <a:t>&lt;!DOCTYPE  </a:t>
            </a:r>
            <a:r>
              <a:rPr lang="en-US" sz="2400" b="1" dirty="0" err="1"/>
              <a:t>root_dtd</a:t>
            </a:r>
            <a:r>
              <a:rPr lang="en-US" sz="2400" b="1" dirty="0"/>
              <a:t> SYSTEM “mail.dtd”</a:t>
            </a:r>
          </a:p>
          <a:p>
            <a:pPr marL="114300" indent="0">
              <a:buNone/>
            </a:pPr>
            <a:r>
              <a:rPr lang="en-US" sz="2400" b="1" dirty="0"/>
              <a:t>&lt;mail&gt;</a:t>
            </a:r>
          </a:p>
          <a:p>
            <a:pPr marL="114300" indent="0">
              <a:buNone/>
            </a:pPr>
            <a:r>
              <a:rPr lang="en-US" sz="2400" b="1" dirty="0"/>
              <a:t>&lt;to&gt;&amp;own;&lt;/to&gt;</a:t>
            </a:r>
          </a:p>
          <a:p>
            <a:pPr marL="114300" indent="0">
              <a:buNone/>
            </a:pPr>
            <a:r>
              <a:rPr lang="en-US" sz="2400" b="1" dirty="0"/>
              <a:t>&lt;from&gt;Jani&lt;/from&gt;</a:t>
            </a:r>
          </a:p>
          <a:p>
            <a:pPr marL="114300" indent="0">
              <a:buNone/>
            </a:pPr>
            <a:r>
              <a:rPr lang="en-US" sz="2400" b="1" dirty="0"/>
              <a:t>&lt;heading&gt;Reminder&lt;/heading&gt;</a:t>
            </a:r>
          </a:p>
          <a:p>
            <a:pPr marL="114300" indent="0">
              <a:buNone/>
            </a:pPr>
            <a:r>
              <a:rPr lang="en-US" sz="2400" b="1" dirty="0"/>
              <a:t>&lt;body&gt;Don't forget me this weekend!&lt;/body&gt;</a:t>
            </a:r>
          </a:p>
          <a:p>
            <a:pPr marL="114300" indent="0">
              <a:buNone/>
            </a:pPr>
            <a:r>
              <a:rPr lang="en-US" sz="2400" b="1" dirty="0"/>
              <a:t>&lt;/mail&gt;</a:t>
            </a:r>
          </a:p>
        </p:txBody>
      </p:sp>
    </p:spTree>
    <p:extLst>
      <p:ext uri="{BB962C8B-B14F-4D97-AF65-F5344CB8AC3E}">
        <p14:creationId xmlns:p14="http://schemas.microsoft.com/office/powerpoint/2010/main" val="61955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79332b5b8_0_11"/>
          <p:cNvSpPr txBox="1">
            <a:spLocks noGrp="1"/>
          </p:cNvSpPr>
          <p:nvPr>
            <p:ph type="title"/>
          </p:nvPr>
        </p:nvSpPr>
        <p:spPr>
          <a:xfrm>
            <a:off x="838200" y="216045"/>
            <a:ext cx="105156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600" dirty="0"/>
              <a:t>Qu’est-ce que XML eXternal Entity (XXE) Injection ?</a:t>
            </a:r>
            <a:endParaRPr sz="3600" dirty="0"/>
          </a:p>
        </p:txBody>
      </p:sp>
      <p:sp>
        <p:nvSpPr>
          <p:cNvPr id="114" name="Google Shape;114;g1379332b5b8_0_11"/>
          <p:cNvSpPr txBox="1">
            <a:spLocks noGrp="1"/>
          </p:cNvSpPr>
          <p:nvPr>
            <p:ph type="body" idx="1"/>
          </p:nvPr>
        </p:nvSpPr>
        <p:spPr>
          <a:xfrm>
            <a:off x="1049775" y="1203999"/>
            <a:ext cx="10515600" cy="4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08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500"/>
              <a:buFont typeface="Calibri"/>
              <a:buChar char="•"/>
            </a:pPr>
            <a:r>
              <a:rPr lang="fr-FR" dirty="0"/>
              <a:t>Une attaque XXE est un type d'attaque contre une application qui analyse une entrée XML.</a:t>
            </a:r>
          </a:p>
          <a:p>
            <a:pPr marL="457200" lvl="0" indent="-4508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500"/>
              <a:buFont typeface="Calibri"/>
              <a:buChar char="•"/>
            </a:pPr>
            <a:r>
              <a:rPr lang="fr-FR" dirty="0"/>
              <a:t>Elle se produit lorsqu'une entrée XML contenant une référence à une entité externe est traitée par un analyseur XML faiblement configuré.</a:t>
            </a:r>
          </a:p>
          <a:p>
            <a:pPr marL="457200" lvl="0" indent="-4508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500"/>
              <a:buFont typeface="Calibri"/>
              <a:buChar char="•"/>
            </a:pPr>
            <a:r>
              <a:rPr lang="fr-FR" dirty="0"/>
              <a:t>Elle peut entraîner la divulgation de données confidentielles, un déni de service, la falsification de requêtes côté serveur, etc.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0990602a1_0_1"/>
          <p:cNvSpPr txBox="1">
            <a:spLocks noGrp="1"/>
          </p:cNvSpPr>
          <p:nvPr>
            <p:ph type="title"/>
          </p:nvPr>
        </p:nvSpPr>
        <p:spPr>
          <a:xfrm>
            <a:off x="838200" y="216045"/>
            <a:ext cx="105156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300"/>
            </a:pPr>
            <a:r>
              <a:rPr lang="fr-FR" sz="4300" dirty="0"/>
              <a:t>Détection – Exploitation - Protection</a:t>
            </a:r>
            <a:endParaRPr sz="4300" dirty="0"/>
          </a:p>
        </p:txBody>
      </p:sp>
      <p:sp>
        <p:nvSpPr>
          <p:cNvPr id="120" name="Google Shape;120;g1a0990602a1_0_1"/>
          <p:cNvSpPr txBox="1">
            <a:spLocks noGrp="1"/>
          </p:cNvSpPr>
          <p:nvPr>
            <p:ph type="body" idx="1"/>
          </p:nvPr>
        </p:nvSpPr>
        <p:spPr>
          <a:xfrm>
            <a:off x="1021640" y="1260270"/>
            <a:ext cx="10515600" cy="4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5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c732a38f5c_0_30"/>
          <p:cNvSpPr txBox="1">
            <a:spLocks noGrp="1"/>
          </p:cNvSpPr>
          <p:nvPr>
            <p:ph type="body" idx="1"/>
          </p:nvPr>
        </p:nvSpPr>
        <p:spPr>
          <a:xfrm>
            <a:off x="1049775" y="1203999"/>
            <a:ext cx="10515600" cy="4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/>
              <a:t>Merci pour votre attention</a:t>
            </a:r>
            <a:endParaRPr sz="48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a0990602a1_0_18"/>
          <p:cNvSpPr txBox="1">
            <a:spLocks noGrp="1"/>
          </p:cNvSpPr>
          <p:nvPr>
            <p:ph type="title"/>
          </p:nvPr>
        </p:nvSpPr>
        <p:spPr>
          <a:xfrm>
            <a:off x="838200" y="216045"/>
            <a:ext cx="10515600" cy="7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300"/>
              <a:t>OWASP-COTONOU</a:t>
            </a:r>
            <a:endParaRPr sz="4300"/>
          </a:p>
        </p:txBody>
      </p:sp>
      <p:sp>
        <p:nvSpPr>
          <p:cNvPr id="191" name="Google Shape;191;g1a0990602a1_0_18"/>
          <p:cNvSpPr txBox="1">
            <a:spLocks noGrp="1"/>
          </p:cNvSpPr>
          <p:nvPr>
            <p:ph type="body" idx="1"/>
          </p:nvPr>
        </p:nvSpPr>
        <p:spPr>
          <a:xfrm>
            <a:off x="1049775" y="1203999"/>
            <a:ext cx="10515600" cy="48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 sz="1750"/>
              <a:t>Nous contacter</a:t>
            </a:r>
            <a:endParaRPr sz="1750"/>
          </a:p>
          <a:p>
            <a:pPr marL="457200" lvl="0" indent="-339725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750"/>
              <a:buChar char="•"/>
            </a:pPr>
            <a:r>
              <a:rPr lang="en-US" sz="1750"/>
              <a:t>Site </a:t>
            </a:r>
            <a:r>
              <a:rPr lang="en-US" sz="1750" u="sng">
                <a:solidFill>
                  <a:schemeClr val="hlink"/>
                </a:solidFill>
                <a:hlinkClick r:id="rId3"/>
              </a:rPr>
              <a:t>https://owasp.org/www-chapter-cotonou/</a:t>
            </a:r>
            <a:endParaRPr sz="1750"/>
          </a:p>
          <a:p>
            <a:pPr marL="457200" lvl="0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•"/>
            </a:pPr>
            <a:r>
              <a:rPr lang="en-US" sz="1750"/>
              <a:t>Aimez notre page Facebook  : </a:t>
            </a:r>
            <a:r>
              <a:rPr lang="en-US" sz="1750" u="sng">
                <a:solidFill>
                  <a:schemeClr val="hlink"/>
                </a:solidFill>
                <a:hlinkClick r:id="rId4"/>
              </a:rPr>
              <a:t>https://web.facebook.com/OWASPCotonou</a:t>
            </a:r>
            <a:endParaRPr sz="1750"/>
          </a:p>
          <a:p>
            <a:pPr marL="457200" lvl="0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•"/>
            </a:pPr>
            <a:r>
              <a:rPr lang="en-US" sz="1750"/>
              <a:t>Visitez notre chaîne youtube:  </a:t>
            </a:r>
            <a:r>
              <a:rPr lang="en-US" sz="1750" u="sng">
                <a:solidFill>
                  <a:schemeClr val="hlink"/>
                </a:solidFill>
                <a:hlinkClick r:id="rId5"/>
              </a:rPr>
              <a:t>https://www.youtube.com/@owasp-cotonou8526</a:t>
            </a:r>
            <a:r>
              <a:rPr lang="en-US" sz="1750"/>
              <a:t> </a:t>
            </a:r>
            <a:endParaRPr sz="175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5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327</Words>
  <Application>Microsoft Office PowerPoint</Application>
  <PresentationFormat>Grand écran</PresentationFormat>
  <Paragraphs>44</Paragraphs>
  <Slides>9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OWASP - FORMATION</vt:lpstr>
      <vt:lpstr>Plan</vt:lpstr>
      <vt:lpstr>Qu’est-ce que XML ?</vt:lpstr>
      <vt:lpstr>Présentation PowerPoint</vt:lpstr>
      <vt:lpstr>Présentation PowerPoint</vt:lpstr>
      <vt:lpstr>Qu’est-ce que XML eXternal Entity (XXE) Injection ?</vt:lpstr>
      <vt:lpstr>Détection – Exploitation - Protection</vt:lpstr>
      <vt:lpstr>Présentation PowerPoint</vt:lpstr>
      <vt:lpstr>OWASP-COTONOU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- FORMATION</dc:title>
  <cp:lastModifiedBy>orace kpakpo</cp:lastModifiedBy>
  <cp:revision>5</cp:revision>
  <dcterms:modified xsi:type="dcterms:W3CDTF">2023-02-10T15:42:34Z</dcterms:modified>
</cp:coreProperties>
</file>