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77" r:id="rId5"/>
    <p:sldId id="313" r:id="rId6"/>
    <p:sldId id="278" r:id="rId7"/>
    <p:sldId id="275" r:id="rId8"/>
    <p:sldId id="280" r:id="rId9"/>
    <p:sldId id="279" r:id="rId10"/>
    <p:sldId id="311" r:id="rId11"/>
    <p:sldId id="312" r:id="rId12"/>
    <p:sldId id="281" r:id="rId13"/>
    <p:sldId id="283" r:id="rId14"/>
    <p:sldId id="285" r:id="rId15"/>
    <p:sldId id="286" r:id="rId16"/>
    <p:sldId id="287" r:id="rId17"/>
    <p:sldId id="288" r:id="rId18"/>
    <p:sldId id="289" r:id="rId19"/>
    <p:sldId id="290" r:id="rId20"/>
    <p:sldId id="291" r:id="rId21"/>
    <p:sldId id="293" r:id="rId22"/>
    <p:sldId id="294" r:id="rId23"/>
    <p:sldId id="295" r:id="rId24"/>
    <p:sldId id="296" r:id="rId25"/>
    <p:sldId id="297" r:id="rId26"/>
    <p:sldId id="298" r:id="rId27"/>
    <p:sldId id="299" r:id="rId28"/>
    <p:sldId id="300" r:id="rId29"/>
    <p:sldId id="301" r:id="rId30"/>
    <p:sldId id="302" r:id="rId31"/>
    <p:sldId id="303" r:id="rId32"/>
    <p:sldId id="304" r:id="rId33"/>
    <p:sldId id="305" r:id="rId34"/>
    <p:sldId id="306" r:id="rId35"/>
    <p:sldId id="307" r:id="rId36"/>
    <p:sldId id="308" r:id="rId37"/>
    <p:sldId id="309" r:id="rId38"/>
    <p:sldId id="310" r:id="rId3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41" roundtripDataSignature="AMtx7mj/XU/1F4W8kw0gvN+q40t5/lEmt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67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2398136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64569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Espace réservé de l’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92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 altLang="fr-FR" smtClean="0"/>
          </a:p>
        </p:txBody>
      </p:sp>
      <p:sp>
        <p:nvSpPr>
          <p:cNvPr id="92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FC1EDE53-F50C-467D-B978-E44BE04C8C8C}" type="slidenum">
              <a:rPr lang="fr-FR" altLang="fr-FR"/>
              <a:pPr/>
              <a:t>10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71395096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Espace réservé de l’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2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lang="fr-FR" altLang="fr-FR" smtClean="0"/>
          </a:p>
        </p:txBody>
      </p:sp>
      <p:sp>
        <p:nvSpPr>
          <p:cNvPr id="1126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fld id="{4F5330E9-B6A0-417E-B6FE-DC168C6EB742}" type="slidenum">
              <a:rPr lang="fr-FR" altLang="fr-FR"/>
              <a:pPr/>
              <a:t>11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407424591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1566664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220481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3789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34F07F9-6A69-4660-97CD-5ECD23801930}" type="slidenum">
              <a:rPr lang="fr-FR" altLang="fr-FR" smtClean="0"/>
              <a:pPr/>
              <a:t>14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940363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3994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36148023-E21B-4AF7-BAFF-6F4340CAD529}" type="slidenum">
              <a:rPr lang="fr-FR" altLang="fr-FR" smtClean="0"/>
              <a:pPr/>
              <a:t>15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830175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98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4198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FC6190A-26B6-478C-B8C1-E6048AF3EC3F}" type="slidenum">
              <a:rPr lang="fr-FR" altLang="fr-FR" smtClean="0"/>
              <a:pPr/>
              <a:t>16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0663688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403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4403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9C883E7-8975-4E0E-B1CF-B3F72E2CF7C0}" type="slidenum">
              <a:rPr lang="fr-FR" altLang="fr-FR" smtClean="0"/>
              <a:pPr/>
              <a:t>17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6796108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608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dirty="0" smtClean="0"/>
          </a:p>
        </p:txBody>
      </p:sp>
      <p:sp>
        <p:nvSpPr>
          <p:cNvPr id="4608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FCF334E-F369-4568-82AB-A1C002C3C93B}" type="slidenum">
              <a:rPr lang="fr-FR" altLang="fr-FR" smtClean="0"/>
              <a:pPr/>
              <a:t>18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05402305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4813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A916DC7-D38A-414A-A482-662F0B29E1FB}" type="slidenum">
              <a:rPr lang="fr-FR" altLang="fr-FR" smtClean="0"/>
              <a:pPr/>
              <a:t>19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5867324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9" name="Google Shape;8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62845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017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5018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4D2B1A21-1393-4C2C-94E1-2472A5BEAB5B}" type="slidenum">
              <a:rPr lang="fr-FR" altLang="fr-FR" smtClean="0"/>
              <a:pPr/>
              <a:t>20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1353160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427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5427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9BAFF28-8E65-4032-AD32-CB0D7BF1D235}" type="slidenum">
              <a:rPr lang="fr-FR" altLang="fr-FR" smtClean="0"/>
              <a:pPr/>
              <a:t>21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15775491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632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5632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0DE8B0F3-243D-4F33-A431-DA0EECA0C1E6}" type="slidenum">
              <a:rPr lang="fr-FR" altLang="fr-FR" smtClean="0"/>
              <a:pPr/>
              <a:t>22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51226069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837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5837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C1731D1-C4D1-48E8-8BD9-3DD2842D7626}" type="slidenum">
              <a:rPr lang="fr-FR" altLang="fr-FR" smtClean="0"/>
              <a:pPr/>
              <a:t>23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05056392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041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6042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90D614B-6D20-487F-A9A0-D71A818918E9}" type="slidenum">
              <a:rPr lang="fr-FR" altLang="fr-FR" smtClean="0"/>
              <a:pPr/>
              <a:t>24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26072151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6246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516F1D0-E16C-4FF8-9062-580691AA0A64}" type="slidenum">
              <a:rPr lang="fr-FR" altLang="fr-FR" smtClean="0"/>
              <a:pPr/>
              <a:t>25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97796238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451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6451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27431FB-E5F1-4C44-A2D6-616EEE0D931B}" type="slidenum">
              <a:rPr lang="fr-FR" altLang="fr-FR" smtClean="0"/>
              <a:pPr/>
              <a:t>26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0845218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656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6656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70CB071-60C0-4941-8FD2-EF169E11E5F6}" type="slidenum">
              <a:rPr lang="fr-FR" altLang="fr-FR" smtClean="0"/>
              <a:pPr/>
              <a:t>27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23141435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861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6861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FE142ED1-564D-4DA0-8D9B-2FE2FA838208}" type="slidenum">
              <a:rPr lang="fr-FR" altLang="fr-FR" smtClean="0"/>
              <a:pPr/>
              <a:t>28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08281268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065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7066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7ECEA2EA-F931-4C06-912E-A6E4910F58FC}" type="slidenum">
              <a:rPr lang="fr-FR" altLang="fr-FR" smtClean="0"/>
              <a:pPr/>
              <a:t>29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2484573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21868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270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7270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F50CA62-4EF3-4BF0-A582-84BEF24E7CBB}" type="slidenum">
              <a:rPr lang="fr-FR" altLang="fr-FR" smtClean="0"/>
              <a:pPr/>
              <a:t>30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81595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475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7475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6C60643C-BF30-49BB-A628-88E9B6D338D4}" type="slidenum">
              <a:rPr lang="fr-FR" altLang="fr-FR" smtClean="0"/>
              <a:pPr/>
              <a:t>31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4237193816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680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7680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95FA479A-64E9-4E8A-8EA4-D82E67DD3579}" type="slidenum">
              <a:rPr lang="fr-FR" altLang="fr-FR" smtClean="0"/>
              <a:pPr/>
              <a:t>32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229898648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78851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78852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20DA70BD-D874-45C4-B1A4-74DD00282657}" type="slidenum">
              <a:rPr lang="fr-FR" altLang="fr-FR" smtClean="0"/>
              <a:pPr/>
              <a:t>33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07269644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0899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80900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5303910C-4DEC-4718-85EC-B99AA893D533}" type="slidenum">
              <a:rPr lang="fr-FR" altLang="fr-FR" smtClean="0"/>
              <a:pPr/>
              <a:t>34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026013876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2947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82948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BB3F2F65-43B3-4685-9C4D-4943E5AED844}" type="slidenum">
              <a:rPr lang="fr-FR" altLang="fr-FR" smtClean="0"/>
              <a:pPr/>
              <a:t>35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817653750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499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8499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AEACA305-92AB-4A5E-868C-9AC61AA2FA83}" type="slidenum">
              <a:rPr lang="fr-FR" altLang="fr-FR" smtClean="0"/>
              <a:pPr/>
              <a:t>36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67341185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7043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altLang="fr-FR" smtClean="0"/>
          </a:p>
        </p:txBody>
      </p:sp>
      <p:sp>
        <p:nvSpPr>
          <p:cNvPr id="87044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6490815-F157-4050-8392-FFD8AEE3B061}" type="slidenum">
              <a:rPr lang="fr-FR" altLang="fr-FR" smtClean="0"/>
              <a:pPr/>
              <a:t>37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358445628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Espace réservé de l'image des diapositives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3315" name="Espace réservé des commentaires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fr-FR" dirty="0" smtClean="0"/>
          </a:p>
        </p:txBody>
      </p:sp>
      <p:sp>
        <p:nvSpPr>
          <p:cNvPr id="13316" name="Espace réservé du numéro de diapositive 3"/>
          <p:cNvSpPr>
            <a:spLocks noGrp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fld id="{816B89AC-DA05-4143-A1AC-3CC1AB5BDEF7}" type="slidenum">
              <a:rPr lang="fr-FR" altLang="fr-FR" smtClean="0"/>
              <a:pPr/>
              <a:t>4</a:t>
            </a:fld>
            <a:endParaRPr lang="fr-FR" altLang="fr-FR" smtClean="0"/>
          </a:p>
        </p:txBody>
      </p:sp>
    </p:spTree>
    <p:extLst>
      <p:ext uri="{BB962C8B-B14F-4D97-AF65-F5344CB8AC3E}">
        <p14:creationId xmlns:p14="http://schemas.microsoft.com/office/powerpoint/2010/main" val="132388336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701830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73831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32720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303982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4195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0"/>
          <p:cNvSpPr txBox="1">
            <a:spLocks noGrp="1"/>
          </p:cNvSpPr>
          <p:nvPr>
            <p:ph type="ctrTitle"/>
          </p:nvPr>
        </p:nvSpPr>
        <p:spPr>
          <a:xfrm>
            <a:off x="984142" y="788961"/>
            <a:ext cx="10223715" cy="22812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" name="Google Shape;11;p10"/>
          <p:cNvSpPr txBox="1">
            <a:spLocks noGrp="1"/>
          </p:cNvSpPr>
          <p:nvPr>
            <p:ph type="subTitle" idx="1"/>
          </p:nvPr>
        </p:nvSpPr>
        <p:spPr>
          <a:xfrm>
            <a:off x="984142" y="3429000"/>
            <a:ext cx="10223715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2" name="Google Shape;12;p10"/>
          <p:cNvSpPr/>
          <p:nvPr/>
        </p:nvSpPr>
        <p:spPr>
          <a:xfrm>
            <a:off x="0" y="5653488"/>
            <a:ext cx="12192000" cy="1228725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" name="Google Shape;13;p1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480447" y="6015174"/>
            <a:ext cx="1649665" cy="505353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0"/>
          <p:cNvSpPr txBox="1"/>
          <p:nvPr/>
        </p:nvSpPr>
        <p:spPr>
          <a:xfrm>
            <a:off x="8009467" y="6037018"/>
            <a:ext cx="3894666" cy="4616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 FOUNDATION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0"/>
          <p:cNvSpPr txBox="1"/>
          <p:nvPr/>
        </p:nvSpPr>
        <p:spPr>
          <a:xfrm>
            <a:off x="1997035" y="5938968"/>
            <a:ext cx="966900" cy="620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23076"/>
              </a:lnSpc>
              <a:spcBef>
                <a:spcPts val="27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0" i="0" u="none" strike="noStrike" cap="non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®</a:t>
            </a:r>
            <a:endParaRPr sz="195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11"/>
          <p:cNvSpPr txBox="1"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11"/>
          <p:cNvSpPr txBox="1">
            <a:spLocks noGrp="1"/>
          </p:cNvSpPr>
          <p:nvPr>
            <p:ph type="body" idx="1"/>
          </p:nvPr>
        </p:nvSpPr>
        <p:spPr>
          <a:xfrm>
            <a:off x="838200" y="1801412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9" name="Google Shape;19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grpSp>
        <p:nvGrpSpPr>
          <p:cNvPr id="20" name="Google Shape;20;p11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21" name="Google Shape;21;p11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" name="Google Shape;22;p11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3" name="Google Shape;23;p11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 with Callout">
  <p:cSld name="Title and Content with Callout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12"/>
          <p:cNvSpPr txBox="1"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 i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7" name="Google Shape;27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grpSp>
        <p:nvGrpSpPr>
          <p:cNvPr id="28" name="Google Shape;28;p12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29" name="Google Shape;29;p12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2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" name="Google Shape;31;p12"/>
          <p:cNvSpPr txBox="1"/>
          <p:nvPr/>
        </p:nvSpPr>
        <p:spPr>
          <a:xfrm>
            <a:off x="8358809" y="3428999"/>
            <a:ext cx="2994992" cy="22467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US" sz="2800" b="0" i="0" u="none" strike="noStrike" cap="none">
                <a:solidFill>
                  <a:srgbClr val="7F7F7F"/>
                </a:solidFill>
                <a:latin typeface="Calibri"/>
                <a:ea typeface="Calibri"/>
                <a:cs typeface="Calibri"/>
                <a:sym typeface="Calibri"/>
              </a:rPr>
              <a:t>“Sample call out quote design for highlighting a particular point in your bullets”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" name="Google Shape;32;p12"/>
          <p:cNvSpPr/>
          <p:nvPr/>
        </p:nvSpPr>
        <p:spPr>
          <a:xfrm>
            <a:off x="8001000" y="3428999"/>
            <a:ext cx="149087" cy="2166731"/>
          </a:xfrm>
          <a:prstGeom prst="snip2DiagRect">
            <a:avLst>
              <a:gd name="adj1" fmla="val 50000"/>
              <a:gd name="adj2" fmla="val 46305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2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" name="Google Shape;35;p13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36" name="Google Shape;36;p13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" name="Google Shape;37;p13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8" name="Google Shape;38;p13"/>
          <p:cNvSpPr txBox="1"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3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42" name="Google Shape;42;p13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oogle Shape;44;p14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45" name="Google Shape;45;p14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14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7" name="Google Shape;47;p14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4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7BD7"/>
              </a:buClr>
              <a:buSzPts val="2400"/>
              <a:buNone/>
              <a:defRPr sz="2400" b="1">
                <a:solidFill>
                  <a:srgbClr val="1D7BD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9" name="Google Shape;49;p14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14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1D7BD7"/>
              </a:buClr>
              <a:buSzPts val="2400"/>
              <a:buNone/>
              <a:defRPr sz="2400" b="1">
                <a:solidFill>
                  <a:srgbClr val="1D7BD7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53" name="Google Shape;53;p14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oogle Shape;55;p15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56" name="Google Shape;56;p15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57" name="Google Shape;57;p15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8" name="Google Shape;58;p15"/>
          <p:cNvSpPr txBox="1"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sldNum" idx="12"/>
          </p:nvPr>
        </p:nvSpPr>
        <p:spPr>
          <a:xfrm>
            <a:off x="8610600" y="6310312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60" name="Google Shape;60;p15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16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63" name="Google Shape;63;p16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4" name="Google Shape;64;p16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5" name="Google Shape;65;p1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66" name="Google Shape;66;p16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Blank">
  <p:cSld name="1_Blank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7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1D7BD7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" name="Google Shape;69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2125986" y="2213562"/>
            <a:ext cx="7940024" cy="2430874"/>
          </a:xfrm>
          <a:prstGeom prst="rect">
            <a:avLst/>
          </a:prstGeom>
          <a:noFill/>
          <a:ln>
            <a:noFill/>
          </a:ln>
        </p:spPr>
      </p:pic>
      <p:sp>
        <p:nvSpPr>
          <p:cNvPr id="70" name="Google Shape;70;p17"/>
          <p:cNvSpPr txBox="1"/>
          <p:nvPr/>
        </p:nvSpPr>
        <p:spPr>
          <a:xfrm>
            <a:off x="9726175" y="3819150"/>
            <a:ext cx="822900" cy="6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Font typeface="Calibri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TM</a:t>
            </a:r>
            <a:endParaRPr sz="1800" b="0" i="0" u="none" strike="noStrike" cap="none">
              <a:solidFill>
                <a:srgbClr val="FFFF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oogle Shape;72;p18"/>
          <p:cNvGrpSpPr/>
          <p:nvPr/>
        </p:nvGrpSpPr>
        <p:grpSpPr>
          <a:xfrm>
            <a:off x="0" y="6152750"/>
            <a:ext cx="12192000" cy="705250"/>
            <a:chOff x="0" y="6152750"/>
            <a:chExt cx="12192000" cy="705250"/>
          </a:xfrm>
        </p:grpSpPr>
        <p:sp>
          <p:nvSpPr>
            <p:cNvPr id="73" name="Google Shape;73;p18"/>
            <p:cNvSpPr/>
            <p:nvPr/>
          </p:nvSpPr>
          <p:spPr>
            <a:xfrm>
              <a:off x="0" y="6152750"/>
              <a:ext cx="12192000" cy="705250"/>
            </a:xfrm>
            <a:prstGeom prst="rect">
              <a:avLst/>
            </a:prstGeom>
            <a:solidFill>
              <a:srgbClr val="1D7BD7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4" name="Google Shape;74;p18"/>
            <p:cNvSpPr txBox="1"/>
            <p:nvPr/>
          </p:nvSpPr>
          <p:spPr>
            <a:xfrm>
              <a:off x="838200" y="6311900"/>
              <a:ext cx="3599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rPr lang="en-US" sz="1800" b="1" i="0" u="none" strike="noStrike" cap="non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OWASP FOUNDATION</a:t>
              </a: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75" name="Google Shape;75;p18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8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8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78" name="Google Shape;78;p1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  <p:sp>
        <p:nvSpPr>
          <p:cNvPr id="79" name="Google Shape;79;p18"/>
          <p:cNvSpPr txBox="1"/>
          <p:nvPr/>
        </p:nvSpPr>
        <p:spPr>
          <a:xfrm>
            <a:off x="254000" y="6283021"/>
            <a:ext cx="11582400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owasp.org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5F7FC"/>
            </a:gs>
            <a:gs pos="65000">
              <a:srgbClr val="F5F7FC"/>
            </a:gs>
            <a:gs pos="100000">
              <a:srgbClr val="D8D8D8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>
            <a:spLocks noGrp="1"/>
          </p:cNvSpPr>
          <p:nvPr>
            <p:ph type="title"/>
          </p:nvPr>
        </p:nvSpPr>
        <p:spPr>
          <a:xfrm>
            <a:off x="838200" y="21603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jpeg"/><Relationship Id="rId3" Type="http://schemas.openxmlformats.org/officeDocument/2006/relationships/image" Target="../media/image32.png"/><Relationship Id="rId7" Type="http://schemas.openxmlformats.org/officeDocument/2006/relationships/image" Target="../media/image35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0" Type="http://schemas.openxmlformats.org/officeDocument/2006/relationships/image" Target="../media/image38.png"/><Relationship Id="rId4" Type="http://schemas.openxmlformats.org/officeDocument/2006/relationships/image" Target="../media/image33.jpeg"/><Relationship Id="rId9" Type="http://schemas.openxmlformats.org/officeDocument/2006/relationships/image" Target="../media/image37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>
            <a:spLocks noGrp="1"/>
          </p:cNvSpPr>
          <p:nvPr>
            <p:ph type="ctrTitle"/>
          </p:nvPr>
        </p:nvSpPr>
        <p:spPr>
          <a:xfrm>
            <a:off x="-77821" y="1147865"/>
            <a:ext cx="11890443" cy="23165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lvl="0"/>
            <a:r>
              <a:rPr lang="fr-FR" sz="4800" dirty="0"/>
              <a:t>Protection des données à caractère personnel au sein des </a:t>
            </a:r>
            <a:r>
              <a:rPr lang="fr-FR" sz="4800" dirty="0" smtClean="0"/>
              <a:t>entreprises Africaines</a:t>
            </a:r>
            <a:r>
              <a:rPr lang="fr-FR" sz="4800" dirty="0"/>
              <a:t>: opportunités et </a:t>
            </a:r>
            <a:r>
              <a:rPr lang="fr-FR" sz="4800" dirty="0" smtClean="0"/>
              <a:t>défis</a:t>
            </a:r>
            <a:endParaRPr sz="4800" dirty="0"/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-77821" y="4025509"/>
            <a:ext cx="12269821" cy="16450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en-US" altLang="fr-FR" sz="2000" dirty="0">
                <a:solidFill>
                  <a:schemeClr val="tx1"/>
                </a:solidFill>
                <a:latin typeface="Book Antiqua" panose="02040602050305030304" pitchFamily="18" charset="0"/>
              </a:rPr>
              <a:t>Dr. </a:t>
            </a:r>
            <a:r>
              <a:rPr lang="en-US" altLang="fr-FR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(MC)  </a:t>
            </a:r>
            <a:r>
              <a:rPr lang="en-US" altLang="fr-FR" sz="2000" dirty="0" err="1" smtClean="0">
                <a:solidFill>
                  <a:schemeClr val="tx1"/>
                </a:solidFill>
                <a:latin typeface="Book Antiqua" panose="02040602050305030304" pitchFamily="18" charset="0"/>
              </a:rPr>
              <a:t>Ing</a:t>
            </a:r>
            <a:r>
              <a:rPr lang="en-US" altLang="fr-FR" sz="2000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.  S</a:t>
            </a:r>
            <a:r>
              <a:rPr lang="en-US" altLang="fr-FR" sz="2000" dirty="0">
                <a:solidFill>
                  <a:schemeClr val="tx1"/>
                </a:solidFill>
                <a:latin typeface="Book Antiqua" panose="02040602050305030304" pitchFamily="18" charset="0"/>
              </a:rPr>
              <a:t>. Arnaud  M. R. AHOUANDJINOU 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fr-FR" altLang="fr-FR" sz="2000" i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Expert Cybersécurité et système intelligent</a:t>
            </a:r>
          </a:p>
          <a:p>
            <a:pPr algn="ctr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None/>
            </a:pPr>
            <a:r>
              <a:rPr lang="fr-FR" altLang="fr-FR" sz="2000" i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Chef Département Sécurité Informatique/ </a:t>
            </a:r>
            <a:r>
              <a:rPr lang="fr-FR" altLang="fr-FR" sz="2000" i="1" dirty="0">
                <a:solidFill>
                  <a:schemeClr val="tx1"/>
                </a:solidFill>
                <a:latin typeface="Book Antiqua" panose="02040602050305030304" pitchFamily="18" charset="0"/>
              </a:rPr>
              <a:t>IFRI, UAC, Bénin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 typeface="Wingdings" panose="05000000000000000000" pitchFamily="2" charset="2"/>
              <a:buNone/>
            </a:pPr>
            <a:r>
              <a:rPr lang="fr-FR" altLang="fr-FR" sz="2000" i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Directeur </a:t>
            </a:r>
            <a:r>
              <a:rPr lang="fr-FR" altLang="fr-FR" sz="2000" i="1" dirty="0">
                <a:solidFill>
                  <a:schemeClr val="tx1"/>
                </a:solidFill>
                <a:latin typeface="Book Antiqua" panose="02040602050305030304" pitchFamily="18" charset="0"/>
              </a:rPr>
              <a:t>Adjoint du Laboratoire LRSIA/ IFRI, UAC, Bénin</a:t>
            </a: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buClr>
                <a:schemeClr val="bg2"/>
              </a:buClr>
              <a:buSzPct val="70000"/>
              <a:buFontTx/>
              <a:buNone/>
            </a:pPr>
            <a:r>
              <a:rPr lang="fr-FR" altLang="fr-FR" sz="2000" i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OWASP-Cotonou </a:t>
            </a:r>
            <a:r>
              <a:rPr lang="fr-FR" altLang="fr-FR" sz="2000" i="1" dirty="0">
                <a:solidFill>
                  <a:schemeClr val="tx1"/>
                </a:solidFill>
                <a:latin typeface="Book Antiqua" panose="02040602050305030304" pitchFamily="18" charset="0"/>
              </a:rPr>
              <a:t>Meeting: </a:t>
            </a:r>
            <a:r>
              <a:rPr lang="fr-FR" altLang="fr-FR" sz="2000" i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– ADPD, </a:t>
            </a:r>
            <a:r>
              <a:rPr lang="fr-FR" altLang="fr-FR" sz="2000" i="1" dirty="0">
                <a:solidFill>
                  <a:schemeClr val="tx1"/>
                </a:solidFill>
                <a:latin typeface="Book Antiqua" panose="02040602050305030304" pitchFamily="18" charset="0"/>
              </a:rPr>
              <a:t>Cotonou (Bénin</a:t>
            </a:r>
            <a:r>
              <a:rPr lang="fr-FR" altLang="fr-FR" sz="2000" i="1" dirty="0" smtClean="0">
                <a:solidFill>
                  <a:schemeClr val="tx1"/>
                </a:solidFill>
                <a:latin typeface="Book Antiqua" panose="02040602050305030304" pitchFamily="18" charset="0"/>
              </a:rPr>
              <a:t>), 01 Décembre 2022</a:t>
            </a:r>
            <a:endParaRPr lang="en-US" altLang="fr-FR" sz="2000" i="1" dirty="0">
              <a:solidFill>
                <a:schemeClr val="tx1"/>
              </a:solidFill>
              <a:latin typeface="Book Antiqua" panose="02040602050305030304" pitchFamily="18" charset="0"/>
            </a:endParaRPr>
          </a:p>
        </p:txBody>
      </p:sp>
      <p:pic>
        <p:nvPicPr>
          <p:cNvPr id="7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125" y="-71487"/>
            <a:ext cx="4641497" cy="145281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ZoneTexte 1"/>
          <p:cNvSpPr txBox="1">
            <a:spLocks noChangeArrowheads="1"/>
          </p:cNvSpPr>
          <p:nvPr/>
        </p:nvSpPr>
        <p:spPr bwMode="auto">
          <a:xfrm>
            <a:off x="839788" y="1370013"/>
            <a:ext cx="10148887" cy="4616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0850" indent="63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08050" indent="63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fr-FR" altLang="fr-FR" b="1"/>
              <a:t>DONNÉES A CARACTÈRES PERSONNEL = </a:t>
            </a:r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fr-FR" altLang="fr-FR" sz="2800" b="1"/>
              <a:t>Toutes les données qui permettent d’identifier une personne physique directement ou indirectement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fr-FR" altLang="fr-FR" sz="2800" b="1"/>
              <a:t>Nom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fr-FR" altLang="fr-FR" sz="2800" b="1"/>
              <a:t>Adresse IP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fr-FR" altLang="fr-FR" sz="2800" b="1"/>
              <a:t>Localisation géographique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ü"/>
            </a:pPr>
            <a:r>
              <a:rPr lang="fr-FR" altLang="fr-FR" sz="2800" b="1"/>
              <a:t>…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18710" y="163319"/>
            <a:ext cx="8725711" cy="79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None/>
            </a:pPr>
            <a:r>
              <a:rPr lang="en-US" altLang="fr-FR" sz="3900" b="1" dirty="0">
                <a:solidFill>
                  <a:schemeClr val="dk1"/>
                </a:solidFill>
                <a:latin typeface="Arial"/>
                <a:sym typeface="Calibri"/>
              </a:rPr>
              <a:t>Identités numériques</a:t>
            </a:r>
            <a:endParaRPr lang="en-US" altLang="fr-FR" sz="3900" b="1" dirty="0">
              <a:solidFill>
                <a:schemeClr val="dk1"/>
              </a:solidFill>
              <a:latin typeface="Arial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978436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ZoneTexte 1"/>
          <p:cNvSpPr txBox="1">
            <a:spLocks noChangeArrowheads="1"/>
          </p:cNvSpPr>
          <p:nvPr/>
        </p:nvSpPr>
        <p:spPr bwMode="auto">
          <a:xfrm>
            <a:off x="985838" y="1735138"/>
            <a:ext cx="10499725" cy="3970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285750" indent="-28575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450850" indent="63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908050" indent="63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lnSpc>
                <a:spcPct val="150000"/>
              </a:lnSpc>
              <a:spcBef>
                <a:spcPct val="0"/>
              </a:spcBef>
            </a:pPr>
            <a:r>
              <a:rPr lang="fr-FR" altLang="fr-FR" b="1"/>
              <a:t>DONNÉES A CARACTÈRES PERSONNEL (suite) </a:t>
            </a:r>
          </a:p>
          <a:p>
            <a:pPr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endParaRPr lang="fr-FR" altLang="fr-FR" b="1"/>
          </a:p>
          <a:p>
            <a:pPr lvl="1" eaLnBrk="1" hangingPunct="1">
              <a:lnSpc>
                <a:spcPct val="150000"/>
              </a:lnSpc>
              <a:spcBef>
                <a:spcPct val="0"/>
              </a:spcBef>
              <a:buFontTx/>
              <a:buNone/>
            </a:pPr>
            <a:r>
              <a:rPr lang="fr-FR" altLang="fr-FR" sz="2800" b="1"/>
              <a:t>Certaines données sont considérées comme encore plus sensibles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2800" b="1"/>
              <a:t>biométrie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2800" b="1"/>
              <a:t>génétique</a:t>
            </a:r>
          </a:p>
          <a:p>
            <a:pPr lvl="2" eaLnBrk="1" hangingPunct="1">
              <a:lnSpc>
                <a:spcPct val="150000"/>
              </a:lnSpc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fr-FR" altLang="fr-FR" sz="2800" b="1"/>
              <a:t>santé</a:t>
            </a:r>
            <a:endParaRPr lang="fr-FR" altLang="fr-FR" sz="2800"/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818710" y="163319"/>
            <a:ext cx="8725711" cy="79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None/>
            </a:pPr>
            <a:r>
              <a:rPr lang="en-US" altLang="fr-FR" sz="3900" b="1" dirty="0">
                <a:solidFill>
                  <a:schemeClr val="dk1"/>
                </a:solidFill>
                <a:latin typeface="Arial"/>
                <a:sym typeface="Calibri"/>
              </a:rPr>
              <a:t>Identités numériques</a:t>
            </a:r>
            <a:endParaRPr lang="en-US" altLang="fr-FR" sz="3900" b="1" dirty="0">
              <a:solidFill>
                <a:schemeClr val="dk1"/>
              </a:solidFill>
              <a:latin typeface="Arial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04989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286909" y="75360"/>
            <a:ext cx="8725711" cy="79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None/>
            </a:pPr>
            <a:r>
              <a:rPr lang="en-US" altLang="fr-FR" sz="3900" b="1" dirty="0">
                <a:solidFill>
                  <a:schemeClr val="dk1"/>
                </a:solidFill>
                <a:latin typeface="Arial"/>
                <a:sym typeface="Calibri"/>
              </a:rPr>
              <a:t>Identités numériques</a:t>
            </a:r>
            <a:endParaRPr lang="en-US" altLang="fr-FR" sz="3900" b="1" dirty="0">
              <a:solidFill>
                <a:schemeClr val="dk1"/>
              </a:solidFill>
              <a:latin typeface="Arial"/>
              <a:sym typeface="Calibri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1" y="570056"/>
            <a:ext cx="5502166" cy="1013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Wingdings 3" charset="2"/>
              <a:buChar char=""/>
              <a:defRPr/>
            </a:pPr>
            <a:r>
              <a:rPr lang="fr-FR" alt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L’identité numérique et données personnelles</a:t>
            </a:r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2167" y="283396"/>
            <a:ext cx="6689834" cy="59124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856" y="1574528"/>
            <a:ext cx="4887312" cy="4621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32874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title"/>
          </p:nvPr>
        </p:nvSpPr>
        <p:spPr>
          <a:xfrm>
            <a:off x="23813" y="6350"/>
            <a:ext cx="8229600" cy="755650"/>
          </a:xfrm>
        </p:spPr>
        <p:txBody>
          <a:bodyPr/>
          <a:lstStyle/>
          <a:p>
            <a:pPr eaLnBrk="1" hangingPunct="1"/>
            <a:r>
              <a:rPr lang="fr-FR" altLang="fr-FR" smtClean="0"/>
              <a:t>3. Identités numériques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>
          <a:xfrm>
            <a:off x="0" y="0"/>
            <a:ext cx="9144000" cy="1258888"/>
          </a:xfrm>
          <a:prstGeom prst="rect">
            <a:avLst/>
          </a:prstGeom>
        </p:spPr>
        <p:txBody>
          <a:bodyPr lIns="45720" rIns="45720" anchor="ctr">
            <a:normAutofit fontScale="975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fr-FR" sz="3600" b="1" spc="-30" dirty="0">
                <a:solidFill>
                  <a:srgbClr val="80B606"/>
                </a:solidFill>
                <a:latin typeface="Lucida Sans" charset="0"/>
                <a:ea typeface="+mj-ea"/>
                <a:cs typeface="+mj-cs"/>
              </a:rPr>
              <a:t> </a:t>
            </a:r>
            <a:r>
              <a:rPr lang="fr-FR" sz="3692" b="1" spc="-30" dirty="0">
                <a:solidFill>
                  <a:srgbClr val="80B606"/>
                </a:solidFill>
                <a:latin typeface="Lucida Sans" charset="0"/>
                <a:ea typeface="+mj-ea"/>
                <a:cs typeface="+mj-cs"/>
              </a:rPr>
              <a:t> 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3813" y="623888"/>
            <a:ext cx="692785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Wingdings 3" charset="2"/>
              <a:buChar char=""/>
              <a:defRPr/>
            </a:pPr>
            <a:r>
              <a:rPr lang="fr-FR" altLang="fr-FR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3L’identité numérique : Illustrations(2)</a:t>
            </a:r>
          </a:p>
          <a:p>
            <a:pPr>
              <a:buFont typeface="Wingdings 3" charset="2"/>
              <a:buChar char=""/>
              <a:defRPr/>
            </a:pPr>
            <a:endParaRPr lang="fr-FR" altLang="fr-FR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 3" charset="2"/>
              <a:buNone/>
              <a:defRPr/>
            </a:pPr>
            <a:endParaRPr lang="fr-FR" altLang="fr-FR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lang="fr-FR" alt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9" name="Image 10" descr="Capture d’écran 2013-03-18 à 14.36.01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4000" cy="2303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Image 14" descr="Capture d’écran 2013-03-18 à 14.36.33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03465"/>
            <a:ext cx="9144000" cy="37750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1" name="Connecteur droit 10"/>
          <p:cNvCxnSpPr/>
          <p:nvPr/>
        </p:nvCxnSpPr>
        <p:spPr>
          <a:xfrm>
            <a:off x="1400175" y="2482850"/>
            <a:ext cx="4926013" cy="1588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eur droit 11"/>
          <p:cNvCxnSpPr/>
          <p:nvPr/>
        </p:nvCxnSpPr>
        <p:spPr>
          <a:xfrm>
            <a:off x="1400175" y="2624138"/>
            <a:ext cx="1333500" cy="158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>
            <a:off x="1400175" y="3375025"/>
            <a:ext cx="4572000" cy="1588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Connecteur droit 13"/>
          <p:cNvCxnSpPr/>
          <p:nvPr/>
        </p:nvCxnSpPr>
        <p:spPr>
          <a:xfrm>
            <a:off x="1400175" y="3867150"/>
            <a:ext cx="5064125" cy="1588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>
            <a:off x="1400175" y="4016375"/>
            <a:ext cx="3598863" cy="1588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Bulle rectangulaire à coins arrondis 22"/>
          <p:cNvSpPr/>
          <p:nvPr/>
        </p:nvSpPr>
        <p:spPr>
          <a:xfrm>
            <a:off x="4541838" y="4390453"/>
            <a:ext cx="1430337" cy="171450"/>
          </a:xfrm>
          <a:prstGeom prst="wedgeRoundRectCallout">
            <a:avLst>
              <a:gd name="adj1" fmla="val -53362"/>
              <a:gd name="adj2" fmla="val -42036"/>
              <a:gd name="adj3" fmla="val 16667"/>
            </a:avLst>
          </a:prstGeom>
          <a:gradFill flip="none" rotWithShape="1">
            <a:gsLst>
              <a:gs pos="0">
                <a:schemeClr val="accent1">
                  <a:shade val="15000"/>
                  <a:satMod val="180000"/>
                  <a:alpha val="0"/>
                </a:schemeClr>
              </a:gs>
              <a:gs pos="50000">
                <a:schemeClr val="accent1">
                  <a:shade val="45000"/>
                  <a:satMod val="170000"/>
                  <a:alpha val="0"/>
                </a:schemeClr>
              </a:gs>
              <a:gs pos="70000">
                <a:schemeClr val="accent1">
                  <a:tint val="99000"/>
                  <a:shade val="65000"/>
                  <a:satMod val="155000"/>
                  <a:alpha val="0"/>
                </a:schemeClr>
              </a:gs>
              <a:gs pos="100000">
                <a:schemeClr val="accent1">
                  <a:tint val="95500"/>
                  <a:shade val="100000"/>
                  <a:satMod val="155000"/>
                  <a:alpha val="0"/>
                </a:schemeClr>
              </a:gs>
            </a:gsLst>
            <a:lin ang="16200000" scaled="0"/>
            <a:tileRect/>
          </a:gradFill>
          <a:ln w="25400">
            <a:solidFill>
              <a:srgbClr val="FF66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fr-FR"/>
          </a:p>
        </p:txBody>
      </p:sp>
      <p:cxnSp>
        <p:nvCxnSpPr>
          <p:cNvPr id="17" name="Connecteur droit 16"/>
          <p:cNvCxnSpPr/>
          <p:nvPr/>
        </p:nvCxnSpPr>
        <p:spPr>
          <a:xfrm>
            <a:off x="1403350" y="5014913"/>
            <a:ext cx="4464050" cy="158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Connecteur droit 17"/>
          <p:cNvCxnSpPr/>
          <p:nvPr/>
        </p:nvCxnSpPr>
        <p:spPr>
          <a:xfrm>
            <a:off x="1400175" y="5148263"/>
            <a:ext cx="3748088" cy="1587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>
            <a:off x="1403350" y="6016625"/>
            <a:ext cx="5003800" cy="1588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Connecteur droit 19"/>
          <p:cNvCxnSpPr/>
          <p:nvPr/>
        </p:nvCxnSpPr>
        <p:spPr>
          <a:xfrm>
            <a:off x="1403350" y="6165850"/>
            <a:ext cx="1811338" cy="1588"/>
          </a:xfrm>
          <a:prstGeom prst="line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"/>
          <p:cNvSpPr txBox="1">
            <a:spLocks noChangeArrowheads="1"/>
          </p:cNvSpPr>
          <p:nvPr/>
        </p:nvSpPr>
        <p:spPr bwMode="auto">
          <a:xfrm>
            <a:off x="9167813" y="1091556"/>
            <a:ext cx="2805651" cy="12119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None/>
            </a:pPr>
            <a:r>
              <a:rPr lang="en-US" altLang="fr-FR" sz="3600" b="1" dirty="0">
                <a:solidFill>
                  <a:schemeClr val="dk1"/>
                </a:solidFill>
                <a:latin typeface="Arial"/>
                <a:sym typeface="Calibri"/>
              </a:rPr>
              <a:t>Identités numériques</a:t>
            </a:r>
            <a:endParaRPr lang="en-US" altLang="fr-FR" sz="3600" b="1" dirty="0">
              <a:solidFill>
                <a:schemeClr val="dk1"/>
              </a:solidFill>
              <a:latin typeface="Arial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234971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>
          <a:xfrm>
            <a:off x="557551" y="831057"/>
            <a:ext cx="8610600" cy="887412"/>
          </a:xfrm>
        </p:spPr>
        <p:txBody>
          <a:bodyPr rtlCol="0">
            <a:normAutofit/>
          </a:bodyPr>
          <a:lstStyle/>
          <a:p>
            <a:pPr>
              <a:buFont typeface="Wingdings 3" charset="2"/>
              <a:buChar char=""/>
              <a:defRPr/>
            </a:pPr>
            <a:r>
              <a:rPr lang="fr-FR" altLang="fr-FR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géants de l’internet et les FAI</a:t>
            </a:r>
            <a:endParaRPr lang="fr-FR" altLang="fr-FR" sz="2400" dirty="0"/>
          </a:p>
          <a:p>
            <a:pPr marL="457200" lvl="1" indent="0">
              <a:buNone/>
              <a:defRPr/>
            </a:pPr>
            <a:endParaRPr lang="fr-FR" altLang="fr-FR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7193" y="868924"/>
            <a:ext cx="2454275" cy="2455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2025" y="1689422"/>
            <a:ext cx="2619375" cy="904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1750" y="1427484"/>
            <a:ext cx="3200400" cy="14287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" name="Picture 8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96" y="3084513"/>
            <a:ext cx="3676650" cy="1238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" name="Picture 9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145" y="3084513"/>
            <a:ext cx="1397000" cy="139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" name="Picture 13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61367" y="3324787"/>
            <a:ext cx="1685925" cy="1943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878" name="Image 2"/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4428" y="4551042"/>
            <a:ext cx="120015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7" name="Rectangle 2"/>
          <p:cNvSpPr txBox="1">
            <a:spLocks noChangeArrowheads="1"/>
          </p:cNvSpPr>
          <p:nvPr/>
        </p:nvSpPr>
        <p:spPr bwMode="auto">
          <a:xfrm>
            <a:off x="286909" y="75360"/>
            <a:ext cx="8725711" cy="79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None/>
            </a:pPr>
            <a:r>
              <a:rPr lang="en-US" altLang="fr-FR" sz="3900" b="1" dirty="0">
                <a:solidFill>
                  <a:schemeClr val="dk1"/>
                </a:solidFill>
                <a:latin typeface="Arial"/>
                <a:sym typeface="Calibri"/>
              </a:rPr>
              <a:t>Identités numériques</a:t>
            </a:r>
            <a:endParaRPr lang="en-US" altLang="fr-FR" sz="3900" b="1" dirty="0">
              <a:solidFill>
                <a:schemeClr val="dk1"/>
              </a:solidFill>
              <a:latin typeface="Arial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1087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4" y="-190979"/>
            <a:ext cx="8662986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27" name="Titre 1"/>
          <p:cNvSpPr txBox="1">
            <a:spLocks/>
          </p:cNvSpPr>
          <p:nvPr/>
        </p:nvSpPr>
        <p:spPr bwMode="auto">
          <a:xfrm>
            <a:off x="580417" y="476351"/>
            <a:ext cx="11031166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algn="l" defTabSz="457200" rtl="0" fontAlgn="base">
              <a:spcBef>
                <a:spcPct val="0"/>
              </a:spcBef>
              <a:spcAft>
                <a:spcPct val="0"/>
              </a:spcAft>
              <a:defRPr sz="3600" kern="120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2pPr>
            <a:lvl3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3pPr>
            <a:lvl4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4pPr>
            <a:lvl5pPr algn="l" defTabSz="457200" rtl="0" fontAlgn="base">
              <a:spcBef>
                <a:spcPct val="0"/>
              </a:spcBef>
              <a:spcAft>
                <a:spcPct val="0"/>
              </a:spcAft>
              <a:defRPr sz="3600">
                <a:solidFill>
                  <a:schemeClr val="accent1"/>
                </a:solidFill>
                <a:latin typeface="Trebuchet MS" panose="020B0603020202020204" pitchFamily="34" charset="0"/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eaLnBrk="1" hangingPunct="1">
              <a:defRPr/>
            </a:pPr>
            <a:r>
              <a:rPr lang="fr-FR" dirty="0"/>
              <a:t>Politique de protection de la vie privée de Google</a:t>
            </a:r>
            <a:endParaRPr lang="en-US" dirty="0"/>
          </a:p>
        </p:txBody>
      </p:sp>
      <p:pic>
        <p:nvPicPr>
          <p:cNvPr id="29" name="Picture 3" descr="C:\Users\alegout\Desktop\Sans titre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6872" y="1106488"/>
            <a:ext cx="4789732" cy="49726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Rectangle 29"/>
          <p:cNvSpPr>
            <a:spLocks noChangeArrowheads="1"/>
          </p:cNvSpPr>
          <p:nvPr/>
        </p:nvSpPr>
        <p:spPr bwMode="auto">
          <a:xfrm>
            <a:off x="5830464" y="1698427"/>
            <a:ext cx="181822" cy="30995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fr-FR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1" name="Rectangle 30"/>
          <p:cNvSpPr>
            <a:spLocks noChangeArrowheads="1"/>
          </p:cNvSpPr>
          <p:nvPr/>
        </p:nvSpPr>
        <p:spPr bwMode="auto">
          <a:xfrm>
            <a:off x="5830464" y="5780684"/>
            <a:ext cx="181822" cy="309958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>
              <a:spcBef>
                <a:spcPct val="50000"/>
              </a:spcBef>
              <a:buClrTx/>
              <a:buSzTx/>
              <a:buFontTx/>
              <a:buNone/>
            </a:pPr>
            <a:endParaRPr lang="fr-FR">
              <a:solidFill>
                <a:schemeClr val="tx1"/>
              </a:solidFill>
              <a:latin typeface="Times New Roman" panose="02020603050405020304" pitchFamily="18" charset="0"/>
            </a:endParaRPr>
          </a:p>
        </p:txBody>
      </p:sp>
      <p:sp>
        <p:nvSpPr>
          <p:cNvPr id="38924" name="Espace réservé du contenu 1"/>
          <p:cNvSpPr>
            <a:spLocks noGrp="1"/>
          </p:cNvSpPr>
          <p:nvPr>
            <p:ph idx="1"/>
          </p:nvPr>
        </p:nvSpPr>
        <p:spPr>
          <a:xfrm>
            <a:off x="1981200" y="1600201"/>
            <a:ext cx="8229600" cy="4525963"/>
          </a:xfrm>
        </p:spPr>
        <p:txBody>
          <a:bodyPr/>
          <a:lstStyle/>
          <a:p>
            <a:pPr eaLnBrk="1" hangingPunct="1"/>
            <a:endParaRPr lang="fr-FR" smtClean="0"/>
          </a:p>
        </p:txBody>
      </p:sp>
      <p:sp>
        <p:nvSpPr>
          <p:cNvPr id="33" name="ZoneTexte 32"/>
          <p:cNvSpPr txBox="1">
            <a:spLocks noChangeArrowheads="1"/>
          </p:cNvSpPr>
          <p:nvPr/>
        </p:nvSpPr>
        <p:spPr bwMode="auto">
          <a:xfrm>
            <a:off x="2032000" y="2108775"/>
            <a:ext cx="8021638" cy="3970318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 Nous ne partagerons des données personnelles avec des entreprises, des organisations ou des personnes tierces que </a:t>
            </a:r>
            <a:r>
              <a:rPr lang="fr-FR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si nous pensons en toute bonne foi</a:t>
            </a:r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que l’accès, l’utilisation, la protection ou la divulgation de ces données est raisonnablement justifiée pour… »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ZoneTexte 33"/>
          <p:cNvSpPr txBox="1">
            <a:spLocks noChangeArrowheads="1"/>
          </p:cNvSpPr>
          <p:nvPr/>
        </p:nvSpPr>
        <p:spPr bwMode="auto">
          <a:xfrm>
            <a:off x="2499676" y="1047851"/>
            <a:ext cx="6916686" cy="5078313"/>
          </a:xfrm>
          <a:prstGeom prst="rect">
            <a:avLst/>
          </a:pr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« Nous ne communiquons des données personnelles vous concernant à des entreprises, des organisations ou des personnes tierces </a:t>
            </a:r>
            <a:r>
              <a:rPr lang="fr-FR" sz="36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qu’avec votre consentement</a:t>
            </a:r>
            <a:r>
              <a:rPr lang="fr-FR" sz="36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. Nous demandons toujours votre autorisation avant de communiquer à des tiers des données personnelles sensibles. »</a:t>
            </a:r>
            <a:endParaRPr lang="en-US" sz="3600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413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3" grpId="0" animBg="1"/>
      <p:bldP spid="34" grpId="0" animBg="1"/>
      <p:bldP spid="34" grpId="1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4" y="6350"/>
            <a:ext cx="9249888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40963" name="Espace réservé de la date 7"/>
          <p:cNvSpPr>
            <a:spLocks noGrp="1"/>
          </p:cNvSpPr>
          <p:nvPr>
            <p:ph type="dt" sz="quarter" idx="4294967295"/>
          </p:nvPr>
        </p:nvSpPr>
        <p:spPr bwMode="auto">
          <a:xfrm>
            <a:off x="1905000" y="6400800"/>
            <a:ext cx="167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38F4C0-285F-4059-BF53-7C1444C18979}" type="datetime1">
              <a:rPr lang="fr-FR" altLang="fr-FR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30/11/2022</a:t>
            </a:fld>
            <a:endParaRPr lang="en-US" altLang="fr-F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 bwMode="auto">
          <a:xfrm>
            <a:off x="1905000" y="655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fr-FR" sz="3200" dirty="0"/>
              <a:t>Données publiées sans consentement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1981200" y="1600201"/>
            <a:ext cx="83883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fr-FR" dirty="0">
                <a:solidFill>
                  <a:srgbClr val="000000"/>
                </a:solidFill>
              </a:rPr>
              <a:t>Chaque site qui contient du </a:t>
            </a:r>
            <a:r>
              <a:rPr lang="fr-FR" dirty="0" err="1">
                <a:solidFill>
                  <a:srgbClr val="000000"/>
                </a:solidFill>
              </a:rPr>
              <a:t>javascript</a:t>
            </a:r>
            <a:r>
              <a:rPr lang="fr-FR" dirty="0">
                <a:solidFill>
                  <a:srgbClr val="000000"/>
                </a:solidFill>
              </a:rPr>
              <a:t> d’un autre site peut envoyer des données personnelles vers cet autre site</a:t>
            </a:r>
          </a:p>
          <a:p>
            <a:pPr lvl="1">
              <a:defRPr/>
            </a:pPr>
            <a:r>
              <a:rPr lang="fr-FR" dirty="0">
                <a:solidFill>
                  <a:srgbClr val="000000"/>
                </a:solidFill>
              </a:rPr>
              <a:t>Facebook </a:t>
            </a:r>
          </a:p>
          <a:p>
            <a:pPr lvl="1">
              <a:defRPr/>
            </a:pPr>
            <a:r>
              <a:rPr lang="fr-FR" dirty="0" err="1">
                <a:solidFill>
                  <a:srgbClr val="000000"/>
                </a:solidFill>
              </a:rPr>
              <a:t>Twitter</a:t>
            </a:r>
            <a:endParaRPr lang="fr-FR" dirty="0">
              <a:solidFill>
                <a:srgbClr val="000000"/>
              </a:solidFill>
            </a:endParaRPr>
          </a:p>
          <a:p>
            <a:pPr lvl="1">
              <a:defRPr/>
            </a:pPr>
            <a:r>
              <a:rPr lang="fr-FR" dirty="0">
                <a:solidFill>
                  <a:srgbClr val="000000"/>
                </a:solidFill>
              </a:rPr>
              <a:t>Google </a:t>
            </a:r>
            <a:r>
              <a:rPr lang="fr-FR" dirty="0" err="1">
                <a:solidFill>
                  <a:srgbClr val="000000"/>
                </a:solidFill>
              </a:rPr>
              <a:t>analytics</a:t>
            </a:r>
            <a:r>
              <a:rPr lang="fr-FR" dirty="0">
                <a:solidFill>
                  <a:srgbClr val="000000"/>
                </a:solidFill>
              </a:rPr>
              <a:t> (</a:t>
            </a:r>
            <a:r>
              <a:rPr lang="fr-FR" dirty="0">
                <a:solidFill>
                  <a:srgbClr val="FF0000"/>
                </a:solidFill>
              </a:rPr>
              <a:t>On ne voit même pas un bouton</a:t>
            </a:r>
            <a:r>
              <a:rPr lang="fr-FR" dirty="0">
                <a:solidFill>
                  <a:srgbClr val="000000"/>
                </a:solidFill>
              </a:rPr>
              <a:t>)</a:t>
            </a:r>
          </a:p>
          <a:p>
            <a:pPr lvl="2">
              <a:defRPr/>
            </a:pPr>
            <a:r>
              <a:rPr lang="fr-FR" dirty="0">
                <a:solidFill>
                  <a:srgbClr val="000000"/>
                </a:solidFill>
              </a:rPr>
              <a:t>xvideos.com (48), pornhub.com (67), youporn.com (80)</a:t>
            </a:r>
          </a:p>
          <a:p>
            <a:pPr lvl="2">
              <a:defRPr/>
            </a:pPr>
            <a:r>
              <a:rPr lang="fr-FR" dirty="0">
                <a:solidFill>
                  <a:srgbClr val="000000"/>
                </a:solidFill>
              </a:rPr>
              <a:t>isohunt.com </a:t>
            </a:r>
          </a:p>
          <a:p>
            <a:pPr lvl="2">
              <a:defRPr/>
            </a:pPr>
            <a:r>
              <a:rPr lang="fr-FR" dirty="0">
                <a:solidFill>
                  <a:srgbClr val="000000"/>
                </a:solidFill>
              </a:rPr>
              <a:t>4chan.org</a:t>
            </a:r>
          </a:p>
          <a:p>
            <a:pPr lvl="1"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17" name="Picture 2" descr="C:\Users\alegout\Desktop\facebook_like_button_big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3141664"/>
            <a:ext cx="1116012" cy="496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3" descr="C:\Users\alegout\Desktop\TwitterButton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163" y="3697289"/>
            <a:ext cx="1376362" cy="420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2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4313" y="5224464"/>
            <a:ext cx="1631950" cy="1222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706030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 nodeType="clickPar">
                      <p:stCondLst>
                        <p:cond delay="indefinite"/>
                      </p:stCondLst>
                      <p:childTnLst>
                        <p:par>
                          <p:cTn id="2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4" y="6350"/>
            <a:ext cx="8535987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43011" name="Espace réservé de la date 7"/>
          <p:cNvSpPr>
            <a:spLocks noGrp="1"/>
          </p:cNvSpPr>
          <p:nvPr>
            <p:ph type="dt" sz="quarter" idx="4294967295"/>
          </p:nvPr>
        </p:nvSpPr>
        <p:spPr bwMode="auto">
          <a:xfrm>
            <a:off x="1905000" y="6400800"/>
            <a:ext cx="167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704D611-0D7F-4F41-922A-5A85AA8EB4D2}" type="datetime1">
              <a:rPr lang="fr-FR" altLang="fr-FR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30/11/2022</a:t>
            </a:fld>
            <a:endParaRPr lang="en-US" altLang="fr-F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Espace réservé du contenu 2"/>
          <p:cNvSpPr txBox="1">
            <a:spLocks/>
          </p:cNvSpPr>
          <p:nvPr/>
        </p:nvSpPr>
        <p:spPr bwMode="auto">
          <a:xfrm>
            <a:off x="1643064" y="2463800"/>
            <a:ext cx="8440737" cy="3124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fr-FR" dirty="0">
                <a:solidFill>
                  <a:srgbClr val="000000"/>
                </a:solidFill>
              </a:rPr>
              <a:t>Les sociétés utilisent ces données pour</a:t>
            </a:r>
          </a:p>
          <a:p>
            <a:pPr lvl="1">
              <a:defRPr/>
            </a:pPr>
            <a:r>
              <a:rPr lang="fr-FR" dirty="0">
                <a:solidFill>
                  <a:srgbClr val="000000"/>
                </a:solidFill>
              </a:rPr>
              <a:t>Offrir un meilleur service</a:t>
            </a:r>
          </a:p>
          <a:p>
            <a:pPr lvl="1">
              <a:defRPr/>
            </a:pPr>
            <a:r>
              <a:rPr lang="fr-FR" dirty="0">
                <a:solidFill>
                  <a:srgbClr val="000000"/>
                </a:solidFill>
              </a:rPr>
              <a:t>Vendre des publicités ciblées</a:t>
            </a:r>
          </a:p>
          <a:p>
            <a:pPr lvl="1">
              <a:defRPr/>
            </a:pPr>
            <a:r>
              <a:rPr lang="fr-FR" dirty="0">
                <a:solidFill>
                  <a:srgbClr val="000000"/>
                </a:solidFill>
              </a:rPr>
              <a:t>Obéir à la loi qui demande de conserver certaines données</a:t>
            </a:r>
          </a:p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12" name="Titre 1"/>
          <p:cNvSpPr txBox="1">
            <a:spLocks/>
          </p:cNvSpPr>
          <p:nvPr/>
        </p:nvSpPr>
        <p:spPr bwMode="auto">
          <a:xfrm>
            <a:off x="1643063" y="1260476"/>
            <a:ext cx="8229600" cy="790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fr-FR" sz="4000" dirty="0"/>
              <a:t>Pourquoi les données sont collectées</a:t>
            </a:r>
          </a:p>
        </p:txBody>
      </p:sp>
      <p:sp>
        <p:nvSpPr>
          <p:cNvPr id="43017" name="Espace réservé du numéro de diapositive 3"/>
          <p:cNvSpPr txBox="1">
            <a:spLocks/>
          </p:cNvSpPr>
          <p:nvPr/>
        </p:nvSpPr>
        <p:spPr bwMode="auto">
          <a:xfrm>
            <a:off x="8991600" y="7827963"/>
            <a:ext cx="914400" cy="32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fld id="{B932B91E-EBD7-486A-9C6B-4CD3E432FF84}" type="slidenum">
              <a:rPr lang="fr-FR" sz="200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pPr algn="r"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9535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4" y="6350"/>
            <a:ext cx="8891586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16" name="Titre 1"/>
          <p:cNvSpPr txBox="1">
            <a:spLocks/>
          </p:cNvSpPr>
          <p:nvPr/>
        </p:nvSpPr>
        <p:spPr bwMode="auto">
          <a:xfrm>
            <a:off x="2209800" y="819945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fr-FR" sz="2800" dirty="0"/>
              <a:t>Quels sont les risques avec les grandes sociétés d’Internet ?</a:t>
            </a:r>
          </a:p>
        </p:txBody>
      </p:sp>
      <p:sp>
        <p:nvSpPr>
          <p:cNvPr id="17" name="Espace réservé du contenu 2"/>
          <p:cNvSpPr txBox="1">
            <a:spLocks/>
          </p:cNvSpPr>
          <p:nvPr/>
        </p:nvSpPr>
        <p:spPr bwMode="auto">
          <a:xfrm>
            <a:off x="457200" y="1524795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fr-FR">
                <a:solidFill>
                  <a:srgbClr val="000000"/>
                </a:solidFill>
              </a:rPr>
              <a:t>Évaluation du risque</a:t>
            </a:r>
          </a:p>
          <a:p>
            <a:pPr lvl="1" eaLnBrk="1" hangingPunct="1">
              <a:defRPr/>
            </a:pPr>
            <a:r>
              <a:rPr lang="fr-FR">
                <a:solidFill>
                  <a:srgbClr val="000000"/>
                </a:solidFill>
              </a:rPr>
              <a:t>Risque</a:t>
            </a:r>
          </a:p>
          <a:p>
            <a:pPr lvl="2" eaLnBrk="1" hangingPunct="1">
              <a:defRPr/>
            </a:pPr>
            <a:r>
              <a:rPr lang="fr-FR">
                <a:solidFill>
                  <a:srgbClr val="FF0000"/>
                </a:solidFill>
              </a:rPr>
              <a:t>Activité quasi exhaustive </a:t>
            </a:r>
          </a:p>
          <a:p>
            <a:pPr lvl="2" eaLnBrk="1" hangingPunct="1">
              <a:defRPr/>
            </a:pPr>
            <a:r>
              <a:rPr lang="fr-FR">
                <a:solidFill>
                  <a:srgbClr val="FF0000"/>
                </a:solidFill>
              </a:rPr>
              <a:t>Identité réseau, applicative et sociale</a:t>
            </a:r>
          </a:p>
          <a:p>
            <a:pPr lvl="1" eaLnBrk="1" hangingPunct="1">
              <a:defRPr/>
            </a:pPr>
            <a:r>
              <a:rPr lang="fr-FR">
                <a:solidFill>
                  <a:srgbClr val="000000"/>
                </a:solidFill>
              </a:rPr>
              <a:t>Atténuation du risque</a:t>
            </a:r>
          </a:p>
          <a:p>
            <a:pPr lvl="2" eaLnBrk="1" hangingPunct="1">
              <a:defRPr/>
            </a:pPr>
            <a:r>
              <a:rPr lang="fr-FR">
                <a:solidFill>
                  <a:srgbClr val="000000"/>
                </a:solidFill>
              </a:rPr>
              <a:t>Modèle économique uniquement basé sur la satisfaction des internautes</a:t>
            </a:r>
          </a:p>
          <a:p>
            <a:pPr lvl="2" eaLnBrk="1" hangingPunct="1">
              <a:defRPr/>
            </a:pPr>
            <a:r>
              <a:rPr lang="fr-FR">
                <a:solidFill>
                  <a:srgbClr val="000000"/>
                </a:solidFill>
              </a:rPr>
              <a:t>Sous surveillance</a:t>
            </a:r>
          </a:p>
          <a:p>
            <a:pPr lvl="2" eaLnBrk="1" hangingPunct="1">
              <a:defRPr/>
            </a:pPr>
            <a:r>
              <a:rPr lang="fr-FR">
                <a:solidFill>
                  <a:srgbClr val="000000"/>
                </a:solidFill>
              </a:rPr>
              <a:t>Respect des lois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45065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ZoneTexte 18"/>
          <p:cNvSpPr txBox="1"/>
          <p:nvPr/>
        </p:nvSpPr>
        <p:spPr>
          <a:xfrm>
            <a:off x="4406799" y="5329266"/>
            <a:ext cx="4013200" cy="708025"/>
          </a:xfrm>
          <a:prstGeom prst="rect">
            <a:avLst/>
          </a:prstGeom>
          <a:solidFill>
            <a:srgbClr val="BBE0E3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sz="4000" dirty="0">
                <a:latin typeface="Calibri" pitchFamily="34" charset="0"/>
                <a:cs typeface="Calibri" pitchFamily="34" charset="0"/>
              </a:rPr>
              <a:t>Risque important</a:t>
            </a:r>
          </a:p>
        </p:txBody>
      </p:sp>
    </p:spTree>
    <p:extLst>
      <p:ext uri="{BB962C8B-B14F-4D97-AF65-F5344CB8AC3E}">
        <p14:creationId xmlns:p14="http://schemas.microsoft.com/office/powerpoint/2010/main" val="6611878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4" y="6350"/>
            <a:ext cx="8588407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13" name="Titre 1"/>
          <p:cNvSpPr txBox="1">
            <a:spLocks/>
          </p:cNvSpPr>
          <p:nvPr/>
        </p:nvSpPr>
        <p:spPr bwMode="auto">
          <a:xfrm>
            <a:off x="1981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 lvl="1">
              <a:defRPr/>
            </a:pPr>
            <a:endParaRPr lang="fr-FR" dirty="0" smtClean="0"/>
          </a:p>
          <a:p>
            <a:pPr lvl="1">
              <a:defRPr/>
            </a:pPr>
            <a:r>
              <a:rPr lang="fr-FR" dirty="0" smtClean="0"/>
              <a:t>Les </a:t>
            </a:r>
            <a:r>
              <a:rPr lang="fr-FR" dirty="0"/>
              <a:t>individus</a:t>
            </a:r>
          </a:p>
        </p:txBody>
      </p:sp>
      <p:sp>
        <p:nvSpPr>
          <p:cNvPr id="14" name="Espace réservé du contenu 4"/>
          <p:cNvSpPr txBox="1">
            <a:spLocks/>
          </p:cNvSpPr>
          <p:nvPr/>
        </p:nvSpPr>
        <p:spPr bwMode="auto">
          <a:xfrm>
            <a:off x="1981200" y="1600201"/>
            <a:ext cx="4038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15" name="Espace réservé du contenu 5"/>
          <p:cNvSpPr txBox="1">
            <a:spLocks/>
          </p:cNvSpPr>
          <p:nvPr/>
        </p:nvSpPr>
        <p:spPr bwMode="auto">
          <a:xfrm>
            <a:off x="6172200" y="1600201"/>
            <a:ext cx="4038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28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8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fr-FR">
                <a:solidFill>
                  <a:srgbClr val="000000"/>
                </a:solidFill>
              </a:rPr>
              <a:t>Pas d’infrastructure dédiée</a:t>
            </a:r>
          </a:p>
          <a:p>
            <a:pPr eaLnBrk="1" hangingPunct="1">
              <a:defRPr/>
            </a:pPr>
            <a:r>
              <a:rPr lang="fr-FR">
                <a:solidFill>
                  <a:srgbClr val="000000"/>
                </a:solidFill>
              </a:rPr>
              <a:t>Pas d’informations privilégiées</a:t>
            </a:r>
          </a:p>
          <a:p>
            <a:pPr eaLnBrk="1" hangingPunct="1">
              <a:defRPr/>
            </a:pPr>
            <a:r>
              <a:rPr lang="fr-FR">
                <a:solidFill>
                  <a:srgbClr val="000000"/>
                </a:solidFill>
              </a:rPr>
              <a:t>C’est un voisin, un patron, de la famille, un criminel, etc.</a:t>
            </a:r>
          </a:p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  <p:pic>
        <p:nvPicPr>
          <p:cNvPr id="4711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3426" y="1971676"/>
            <a:ext cx="2771775" cy="370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069975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>
            <a:spLocks noGrp="1"/>
          </p:cNvSpPr>
          <p:nvPr>
            <p:ph type="title"/>
          </p:nvPr>
        </p:nvSpPr>
        <p:spPr>
          <a:xfrm>
            <a:off x="838200" y="298725"/>
            <a:ext cx="10515600" cy="114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en-US" sz="3900" dirty="0">
                <a:latin typeface="Arial"/>
                <a:ea typeface="Arial"/>
                <a:cs typeface="Arial"/>
                <a:sym typeface="Arial"/>
              </a:rPr>
              <a:t>Plan</a:t>
            </a:r>
            <a:endParaRPr dirty="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4667425" y="2203025"/>
            <a:ext cx="7169100" cy="8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3" name="Google Shape;93;p2"/>
          <p:cNvSpPr txBox="1"/>
          <p:nvPr/>
        </p:nvSpPr>
        <p:spPr>
          <a:xfrm>
            <a:off x="479050" y="1625683"/>
            <a:ext cx="10081800" cy="4385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68300">
              <a:lnSpc>
                <a:spcPct val="150000"/>
              </a:lnSpc>
              <a:buSzPts val="2200"/>
              <a:buFont typeface="Calibri"/>
              <a:buChar char="●"/>
            </a:pPr>
            <a:r>
              <a:rPr lang="fr-FR" sz="2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Usages et Défis sécuritaires</a:t>
            </a:r>
            <a:endParaRPr lang="fr-FR"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368300">
              <a:lnSpc>
                <a:spcPct val="150000"/>
              </a:lnSpc>
              <a:buSzPts val="2200"/>
              <a:buFont typeface="Calibri"/>
              <a:buChar char="●"/>
            </a:pPr>
            <a:r>
              <a:rPr lang="fr-FR" sz="2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Données privées à caractères personnel</a:t>
            </a:r>
          </a:p>
          <a:p>
            <a:pPr marL="457200" lvl="0" indent="-368300">
              <a:lnSpc>
                <a:spcPct val="150000"/>
              </a:lnSpc>
              <a:buSzPts val="2200"/>
              <a:buFont typeface="Calibri"/>
              <a:buChar char="●"/>
            </a:pPr>
            <a:r>
              <a:rPr lang="fr-FR" sz="2600" dirty="0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Identité </a:t>
            </a:r>
            <a:r>
              <a:rPr lang="fr-FR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Numérique</a:t>
            </a:r>
          </a:p>
          <a:p>
            <a:pPr marL="457200" lvl="0" indent="-368300">
              <a:lnSpc>
                <a:spcPct val="150000"/>
              </a:lnSpc>
              <a:buSzPts val="2200"/>
              <a:buFont typeface="Calibri"/>
              <a:buChar char="●"/>
            </a:pPr>
            <a:r>
              <a:rPr lang="fr-FR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Surveillance des et profilage des usagers du Net</a:t>
            </a:r>
          </a:p>
          <a:p>
            <a:pPr marL="457200" lvl="0" indent="-368300">
              <a:lnSpc>
                <a:spcPct val="150000"/>
              </a:lnSpc>
              <a:buSzPts val="2200"/>
              <a:buFont typeface="Calibri"/>
              <a:buChar char="●"/>
            </a:pPr>
            <a:r>
              <a:rPr lang="fr-FR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Analyse et Discussion : Atteinte à la vie privé</a:t>
            </a:r>
          </a:p>
          <a:p>
            <a:pPr marL="457200" lvl="0" indent="-368300">
              <a:lnSpc>
                <a:spcPct val="150000"/>
              </a:lnSpc>
              <a:buSzPts val="2200"/>
              <a:buFont typeface="Calibri"/>
              <a:buChar char="●"/>
            </a:pPr>
            <a:r>
              <a:rPr lang="fr-FR" sz="26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Conclusion et perspectives</a:t>
            </a:r>
          </a:p>
          <a:p>
            <a:pPr marL="457200" marR="0" lvl="0" indent="-3683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Font typeface="Calibri"/>
              <a:buChar char="●"/>
            </a:pPr>
            <a:endParaRPr sz="26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4" name="Google Shape;94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171125" y="-71488"/>
            <a:ext cx="4950650" cy="172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4" y="6350"/>
            <a:ext cx="8569324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12" name="Titre 1"/>
          <p:cNvSpPr txBox="1">
            <a:spLocks/>
          </p:cNvSpPr>
          <p:nvPr/>
        </p:nvSpPr>
        <p:spPr bwMode="auto">
          <a:xfrm>
            <a:off x="1887538" y="647701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fr-FR" sz="3600" dirty="0"/>
              <a:t>Quels sont les risques avec les individus ?</a:t>
            </a:r>
          </a:p>
        </p:txBody>
      </p:sp>
      <p:sp>
        <p:nvSpPr>
          <p:cNvPr id="13" name="Espace réservé du contenu 2"/>
          <p:cNvSpPr txBox="1">
            <a:spLocks/>
          </p:cNvSpPr>
          <p:nvPr/>
        </p:nvSpPr>
        <p:spPr bwMode="auto">
          <a:xfrm>
            <a:off x="1981200" y="1600201"/>
            <a:ext cx="86868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Évaluation du risque</a:t>
            </a:r>
          </a:p>
          <a:p>
            <a:pPr lvl="1"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Risque</a:t>
            </a:r>
          </a:p>
          <a:p>
            <a:pPr lvl="2"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Pas de contrôle, identification difficile</a:t>
            </a:r>
          </a:p>
          <a:p>
            <a:pPr lvl="2"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Unique but est de porter atteinte à la vie privée</a:t>
            </a:r>
          </a:p>
          <a:p>
            <a:pPr lvl="1"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Atténuation du risque</a:t>
            </a:r>
          </a:p>
          <a:p>
            <a:pPr lvl="2" eaLnBrk="1" hangingPunct="1">
              <a:defRPr/>
            </a:pPr>
            <a:r>
              <a:rPr lang="fr-FR" dirty="0">
                <a:solidFill>
                  <a:srgbClr val="FF0000"/>
                </a:solidFill>
              </a:rPr>
              <a:t>Difficile pour un individu de collecter une activité</a:t>
            </a:r>
          </a:p>
          <a:p>
            <a:pPr lvl="2" eaLnBrk="1" hangingPunct="1">
              <a:defRPr/>
            </a:pPr>
            <a:r>
              <a:rPr lang="fr-FR" dirty="0">
                <a:solidFill>
                  <a:srgbClr val="FF0000"/>
                </a:solidFill>
              </a:rPr>
              <a:t>Difficile pour un individu d’obtenir l’identité sociale</a:t>
            </a:r>
          </a:p>
        </p:txBody>
      </p:sp>
      <p:sp>
        <p:nvSpPr>
          <p:cNvPr id="49161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2860844" y="4924425"/>
            <a:ext cx="6146800" cy="1323975"/>
          </a:xfrm>
          <a:prstGeom prst="rect">
            <a:avLst/>
          </a:prstGeom>
          <a:solidFill>
            <a:srgbClr val="BBE0E3"/>
          </a:solidFill>
        </p:spPr>
        <p:txBody>
          <a:bodyPr>
            <a:spAutoFit/>
          </a:bodyPr>
          <a:lstStyle/>
          <a:p>
            <a:pPr>
              <a:defRPr/>
            </a:pPr>
            <a:r>
              <a:rPr lang="fr-FR" sz="4000" dirty="0">
                <a:latin typeface="Calibri" pitchFamily="34" charset="0"/>
                <a:cs typeface="Calibri" pitchFamily="34" charset="0"/>
              </a:rPr>
              <a:t>Mais c’est possible, donc risque important également</a:t>
            </a:r>
          </a:p>
        </p:txBody>
      </p:sp>
    </p:spTree>
    <p:extLst>
      <p:ext uri="{BB962C8B-B14F-4D97-AF65-F5344CB8AC3E}">
        <p14:creationId xmlns:p14="http://schemas.microsoft.com/office/powerpoint/2010/main" val="3778135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4" y="6350"/>
            <a:ext cx="9424986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grpSp>
        <p:nvGrpSpPr>
          <p:cNvPr id="48" name="Groupe 47"/>
          <p:cNvGrpSpPr>
            <a:grpSpLocks/>
          </p:cNvGrpSpPr>
          <p:nvPr/>
        </p:nvGrpSpPr>
        <p:grpSpPr bwMode="auto">
          <a:xfrm>
            <a:off x="7753351" y="1828801"/>
            <a:ext cx="1789113" cy="2506663"/>
            <a:chOff x="6228978" y="1828925"/>
            <a:chExt cx="1790075" cy="2506835"/>
          </a:xfrm>
        </p:grpSpPr>
        <p:grpSp>
          <p:nvGrpSpPr>
            <p:cNvPr id="53291" name="Groupe 6"/>
            <p:cNvGrpSpPr>
              <a:grpSpLocks/>
            </p:cNvGrpSpPr>
            <p:nvPr/>
          </p:nvGrpSpPr>
          <p:grpSpPr bwMode="auto">
            <a:xfrm>
              <a:off x="6228978" y="2004446"/>
              <a:ext cx="1790075" cy="2331314"/>
              <a:chOff x="6160840" y="1961782"/>
              <a:chExt cx="1790075" cy="2331314"/>
            </a:xfrm>
          </p:grpSpPr>
          <p:pic>
            <p:nvPicPr>
              <p:cNvPr id="53293" name="Picture 7"/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300191" y="1961782"/>
                <a:ext cx="1512168" cy="233131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ZoneTexte 14"/>
              <p:cNvSpPr txBox="1">
                <a:spLocks noChangeArrowheads="1"/>
              </p:cNvSpPr>
              <p:nvPr/>
            </p:nvSpPr>
            <p:spPr bwMode="auto">
              <a:xfrm>
                <a:off x="6160840" y="2888062"/>
                <a:ext cx="1790075" cy="33816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Comic Sans MS" pitchFamily="66" charset="0"/>
                    <a:cs typeface="Arial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defRPr/>
                </a:pPr>
                <a:r>
                  <a:rPr lang="en-US" sz="1600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rPr>
                  <a:t>Skype ID d’Homer</a:t>
                </a:r>
                <a:endParaRPr lang="fr-FR" sz="16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50" name="Rectangle 49"/>
            <p:cNvSpPr/>
            <p:nvPr/>
          </p:nvSpPr>
          <p:spPr bwMode="auto">
            <a:xfrm>
              <a:off x="6710250" y="1828925"/>
              <a:ext cx="182660" cy="463582"/>
            </a:xfrm>
            <a:prstGeom prst="rect">
              <a:avLst/>
            </a:prstGeom>
            <a:solidFill>
              <a:srgbClr val="808080">
                <a:lumMod val="20000"/>
                <a:lumOff val="80000"/>
              </a:srgbClr>
            </a:solidFill>
            <a:ln w="3810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  <a:extLst/>
          </p:spPr>
          <p:txBody>
            <a:bodyPr wrap="none" lIns="90000" tIns="46800" rIns="90000" bIns="46800" anchor="ctr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endParaRPr lang="en-US" sz="24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3" name="Titre 1"/>
          <p:cNvSpPr txBox="1">
            <a:spLocks/>
          </p:cNvSpPr>
          <p:nvPr/>
        </p:nvSpPr>
        <p:spPr bwMode="auto">
          <a:xfrm>
            <a:off x="1774826" y="514350"/>
            <a:ext cx="8582025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fr-FR" sz="3200" dirty="0"/>
              <a:t>Peut-on trouver l’adresse IP d’Homer en exploitant Skype</a:t>
            </a:r>
          </a:p>
        </p:txBody>
      </p:sp>
      <p:sp>
        <p:nvSpPr>
          <p:cNvPr id="54" name="Espace réservé du contenu 2"/>
          <p:cNvSpPr txBox="1">
            <a:spLocks/>
          </p:cNvSpPr>
          <p:nvPr/>
        </p:nvSpPr>
        <p:spPr bwMode="auto">
          <a:xfrm>
            <a:off x="1774825" y="4986226"/>
            <a:ext cx="8920162" cy="1152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 fontScale="85000" lnSpcReduction="20000"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fr-FR" sz="2800" dirty="0">
                <a:solidFill>
                  <a:srgbClr val="000000"/>
                </a:solidFill>
              </a:rPr>
              <a:t>Étape 1 : Quel est le Skype ID d’Homer ?</a:t>
            </a:r>
          </a:p>
          <a:p>
            <a:pPr eaLnBrk="1" hangingPunct="1">
              <a:defRPr/>
            </a:pPr>
            <a:r>
              <a:rPr lang="fr-FR" sz="2800" dirty="0">
                <a:solidFill>
                  <a:srgbClr val="000000"/>
                </a:solidFill>
              </a:rPr>
              <a:t>Étape 2 : Peut-on trouver l’adresse IP d’Homer ?</a:t>
            </a:r>
          </a:p>
          <a:p>
            <a:pPr eaLnBrk="1" hangingPunct="1">
              <a:defRPr/>
            </a:pPr>
            <a:r>
              <a:rPr lang="fr-FR" sz="2800" dirty="0">
                <a:solidFill>
                  <a:srgbClr val="000000"/>
                </a:solidFill>
              </a:rPr>
              <a:t>Étape 3 : Peut-on trouver l’adresse sans être détecté ?</a:t>
            </a:r>
          </a:p>
          <a:p>
            <a:pPr eaLnBrk="1" hangingPunct="1">
              <a:defRPr/>
            </a:pPr>
            <a:endParaRPr lang="fr-FR" sz="2800" dirty="0">
              <a:solidFill>
                <a:srgbClr val="000000"/>
              </a:solidFill>
            </a:endParaRPr>
          </a:p>
        </p:txBody>
      </p:sp>
      <p:pic>
        <p:nvPicPr>
          <p:cNvPr id="55" name="Image 54" descr="Skyp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59375" y="2420938"/>
            <a:ext cx="1397000" cy="13954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3259" name="ZoneTexte 12"/>
          <p:cNvSpPr txBox="1">
            <a:spLocks noChangeArrowheads="1"/>
          </p:cNvSpPr>
          <p:nvPr/>
        </p:nvSpPr>
        <p:spPr bwMode="auto">
          <a:xfrm>
            <a:off x="1774825" y="3068639"/>
            <a:ext cx="185738" cy="307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fr-FR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7" name="Groupe 56"/>
          <p:cNvGrpSpPr>
            <a:grpSpLocks/>
          </p:cNvGrpSpPr>
          <p:nvPr/>
        </p:nvGrpSpPr>
        <p:grpSpPr bwMode="auto">
          <a:xfrm>
            <a:off x="6888164" y="981075"/>
            <a:ext cx="3684587" cy="4103688"/>
            <a:chOff x="5364088" y="980728"/>
            <a:chExt cx="3684585" cy="4104456"/>
          </a:xfrm>
        </p:grpSpPr>
        <p:cxnSp>
          <p:nvCxnSpPr>
            <p:cNvPr id="53273" name="Connecteur droit avec flèche 57"/>
            <p:cNvCxnSpPr>
              <a:cxnSpLocks noChangeShapeType="1"/>
            </p:cNvCxnSpPr>
            <p:nvPr/>
          </p:nvCxnSpPr>
          <p:spPr bwMode="auto">
            <a:xfrm rot="10800000">
              <a:off x="5364088" y="1412609"/>
              <a:ext cx="863600" cy="647821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4" name="Connecteur droit avec flèche 58"/>
            <p:cNvCxnSpPr>
              <a:cxnSpLocks noChangeShapeType="1"/>
            </p:cNvCxnSpPr>
            <p:nvPr/>
          </p:nvCxnSpPr>
          <p:spPr bwMode="auto">
            <a:xfrm rot="5400000" flipH="1" flipV="1">
              <a:off x="7055480" y="1160997"/>
              <a:ext cx="936800" cy="576263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5" name="Connecteur droit avec flèche 59"/>
            <p:cNvCxnSpPr>
              <a:cxnSpLocks noChangeShapeType="1"/>
            </p:cNvCxnSpPr>
            <p:nvPr/>
          </p:nvCxnSpPr>
          <p:spPr bwMode="auto">
            <a:xfrm flipV="1">
              <a:off x="7896149" y="1484060"/>
              <a:ext cx="936624" cy="576370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6" name="Connecteur droit avec flèche 60"/>
            <p:cNvCxnSpPr>
              <a:cxnSpLocks noChangeShapeType="1"/>
            </p:cNvCxnSpPr>
            <p:nvPr/>
          </p:nvCxnSpPr>
          <p:spPr bwMode="auto">
            <a:xfrm rot="5400000">
              <a:off x="5651357" y="4508855"/>
              <a:ext cx="720860" cy="431800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7" name="Connecteur droit avec flèche 61"/>
            <p:cNvCxnSpPr>
              <a:cxnSpLocks noChangeShapeType="1"/>
            </p:cNvCxnSpPr>
            <p:nvPr/>
          </p:nvCxnSpPr>
          <p:spPr bwMode="auto">
            <a:xfrm rot="16200000" flipH="1">
              <a:off x="6839628" y="4544546"/>
              <a:ext cx="431881" cy="71438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8" name="Connecteur droit avec flèche 62"/>
            <p:cNvCxnSpPr>
              <a:cxnSpLocks noChangeShapeType="1"/>
            </p:cNvCxnSpPr>
            <p:nvPr/>
          </p:nvCxnSpPr>
          <p:spPr bwMode="auto">
            <a:xfrm>
              <a:off x="7885037" y="3716503"/>
              <a:ext cx="792162" cy="576370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79" name="Connecteur droit avec flèche 63"/>
            <p:cNvCxnSpPr>
              <a:cxnSpLocks noChangeShapeType="1"/>
            </p:cNvCxnSpPr>
            <p:nvPr/>
          </p:nvCxnSpPr>
          <p:spPr bwMode="auto">
            <a:xfrm rot="16200000" flipV="1">
              <a:off x="6335550" y="1304666"/>
              <a:ext cx="936800" cy="288925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0" name="Connecteur droit avec flèche 64"/>
            <p:cNvCxnSpPr>
              <a:cxnSpLocks noChangeShapeType="1"/>
            </p:cNvCxnSpPr>
            <p:nvPr/>
          </p:nvCxnSpPr>
          <p:spPr bwMode="auto">
            <a:xfrm>
              <a:off x="7896149" y="3213171"/>
              <a:ext cx="1152524" cy="1588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281" name="Connecteur droit avec flèche 65"/>
            <p:cNvCxnSpPr>
              <a:cxnSpLocks noChangeShapeType="1"/>
            </p:cNvCxnSpPr>
            <p:nvPr/>
          </p:nvCxnSpPr>
          <p:spPr bwMode="auto">
            <a:xfrm rot="16200000" flipH="1">
              <a:off x="7775438" y="4400898"/>
              <a:ext cx="649409" cy="576262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ZoneTexte 42"/>
            <p:cNvSpPr txBox="1">
              <a:spLocks noChangeArrowheads="1"/>
            </p:cNvSpPr>
            <p:nvPr/>
          </p:nvSpPr>
          <p:spPr bwMode="auto">
            <a:xfrm>
              <a:off x="8326361" y="2762236"/>
              <a:ext cx="352425" cy="5223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?</a:t>
              </a:r>
              <a:endParaRPr lang="fr-FR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8" name="ZoneTexte 48"/>
            <p:cNvSpPr txBox="1">
              <a:spLocks noChangeArrowheads="1"/>
            </p:cNvSpPr>
            <p:nvPr/>
          </p:nvSpPr>
          <p:spPr bwMode="auto">
            <a:xfrm>
              <a:off x="8099349" y="1393555"/>
              <a:ext cx="350838" cy="523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?</a:t>
              </a:r>
              <a:endParaRPr lang="fr-FR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69" name="ZoneTexte 49"/>
            <p:cNvSpPr txBox="1">
              <a:spLocks noChangeArrowheads="1"/>
            </p:cNvSpPr>
            <p:nvPr/>
          </p:nvSpPr>
          <p:spPr bwMode="auto">
            <a:xfrm>
              <a:off x="7234162" y="1125218"/>
              <a:ext cx="352425" cy="52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?</a:t>
              </a:r>
              <a:endParaRPr lang="fr-FR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0" name="ZoneTexte 50"/>
            <p:cNvSpPr txBox="1">
              <a:spLocks noChangeArrowheads="1"/>
            </p:cNvSpPr>
            <p:nvPr/>
          </p:nvSpPr>
          <p:spPr bwMode="auto">
            <a:xfrm>
              <a:off x="8026324" y="4221422"/>
              <a:ext cx="352425" cy="52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?</a:t>
              </a:r>
              <a:endParaRPr lang="fr-FR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1" name="ZoneTexte 51"/>
            <p:cNvSpPr txBox="1">
              <a:spLocks noChangeArrowheads="1"/>
            </p:cNvSpPr>
            <p:nvPr/>
          </p:nvSpPr>
          <p:spPr bwMode="auto">
            <a:xfrm>
              <a:off x="5807000" y="1341158"/>
              <a:ext cx="350838" cy="52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?</a:t>
              </a:r>
              <a:endParaRPr lang="fr-FR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2" name="ZoneTexte 52"/>
            <p:cNvSpPr txBox="1">
              <a:spLocks noChangeArrowheads="1"/>
            </p:cNvSpPr>
            <p:nvPr/>
          </p:nvSpPr>
          <p:spPr bwMode="auto">
            <a:xfrm>
              <a:off x="6441999" y="1196668"/>
              <a:ext cx="352425" cy="523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?</a:t>
              </a:r>
              <a:endParaRPr lang="fr-FR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3" name="ZoneTexte 53"/>
            <p:cNvSpPr txBox="1">
              <a:spLocks noChangeArrowheads="1"/>
            </p:cNvSpPr>
            <p:nvPr/>
          </p:nvSpPr>
          <p:spPr bwMode="auto">
            <a:xfrm>
              <a:off x="5733975" y="4345271"/>
              <a:ext cx="352425" cy="5239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?</a:t>
              </a:r>
              <a:endParaRPr lang="fr-FR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4" name="ZoneTexte 54"/>
            <p:cNvSpPr txBox="1">
              <a:spLocks noChangeArrowheads="1"/>
            </p:cNvSpPr>
            <p:nvPr/>
          </p:nvSpPr>
          <p:spPr bwMode="auto">
            <a:xfrm>
              <a:off x="7030962" y="4221422"/>
              <a:ext cx="350837" cy="52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?</a:t>
              </a:r>
              <a:endParaRPr lang="fr-FR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75" name="ZoneTexte 55"/>
            <p:cNvSpPr txBox="1">
              <a:spLocks noChangeArrowheads="1"/>
            </p:cNvSpPr>
            <p:nvPr/>
          </p:nvSpPr>
          <p:spPr bwMode="auto">
            <a:xfrm>
              <a:off x="8183486" y="3573601"/>
              <a:ext cx="350837" cy="52238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?</a:t>
              </a:r>
              <a:endParaRPr lang="fr-FR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6" name="Groupe 75"/>
          <p:cNvGrpSpPr>
            <a:grpSpLocks/>
          </p:cNvGrpSpPr>
          <p:nvPr/>
        </p:nvGrpSpPr>
        <p:grpSpPr bwMode="auto">
          <a:xfrm>
            <a:off x="3771901" y="2459039"/>
            <a:ext cx="5040313" cy="1279525"/>
            <a:chOff x="5023798" y="4233732"/>
            <a:chExt cx="4383475" cy="1011448"/>
          </a:xfrm>
        </p:grpSpPr>
        <p:grpSp>
          <p:nvGrpSpPr>
            <p:cNvPr id="53266" name="Groupe 29"/>
            <p:cNvGrpSpPr>
              <a:grpSpLocks/>
            </p:cNvGrpSpPr>
            <p:nvPr/>
          </p:nvGrpSpPr>
          <p:grpSpPr bwMode="auto">
            <a:xfrm>
              <a:off x="5023798" y="4233732"/>
              <a:ext cx="4383475" cy="1011448"/>
              <a:chOff x="5023798" y="4233732"/>
              <a:chExt cx="4383475" cy="1011448"/>
            </a:xfrm>
          </p:grpSpPr>
          <p:grpSp>
            <p:nvGrpSpPr>
              <p:cNvPr id="53268" name="Groupe 11"/>
              <p:cNvGrpSpPr>
                <a:grpSpLocks/>
              </p:cNvGrpSpPr>
              <p:nvPr/>
            </p:nvGrpSpPr>
            <p:grpSpPr bwMode="auto">
              <a:xfrm>
                <a:off x="5023798" y="4233732"/>
                <a:ext cx="4383475" cy="1011448"/>
                <a:chOff x="4418348" y="131250"/>
                <a:chExt cx="6040188" cy="1169308"/>
              </a:xfrm>
            </p:grpSpPr>
            <p:sp>
              <p:nvSpPr>
                <p:cNvPr id="81" name="Rectangle 80"/>
                <p:cNvSpPr/>
                <p:nvPr/>
              </p:nvSpPr>
              <p:spPr>
                <a:xfrm>
                  <a:off x="5580728" y="476530"/>
                  <a:ext cx="1440132" cy="216162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fr-FR" sz="2400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sp>
              <p:nvSpPr>
                <p:cNvPr id="82" name="ZoneTexte 63"/>
                <p:cNvSpPr txBox="1">
                  <a:spLocks noChangeArrowheads="1"/>
                </p:cNvSpPr>
                <p:nvPr/>
              </p:nvSpPr>
              <p:spPr bwMode="auto">
                <a:xfrm>
                  <a:off x="5525557" y="448965"/>
                  <a:ext cx="220681" cy="42217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endParaRPr lang="en-US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pic>
              <p:nvPicPr>
                <p:cNvPr id="53272" name="Picture 2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418348" y="131250"/>
                  <a:ext cx="6040188" cy="1169308"/>
                </a:xfrm>
                <a:prstGeom prst="rect">
                  <a:avLst/>
                </a:prstGeom>
                <a:noFill/>
                <a:ln w="25400">
                  <a:solidFill>
                    <a:srgbClr val="000000"/>
                  </a:solidFill>
                  <a:miter lim="800000"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</p:grpSp>
          <p:sp>
            <p:nvSpPr>
              <p:cNvPr id="80" name="Rectangle à coins arrondis 79"/>
              <p:cNvSpPr/>
              <p:nvPr/>
            </p:nvSpPr>
            <p:spPr>
              <a:xfrm>
                <a:off x="5868739" y="4508554"/>
                <a:ext cx="1079646" cy="217098"/>
              </a:xfrm>
              <a:prstGeom prst="round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fr-FR" sz="240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78" name="Rectangle 58"/>
            <p:cNvSpPr>
              <a:spLocks noChangeArrowheads="1"/>
            </p:cNvSpPr>
            <p:nvPr/>
          </p:nvSpPr>
          <p:spPr bwMode="auto">
            <a:xfrm>
              <a:off x="5907396" y="4490986"/>
              <a:ext cx="2679788" cy="36894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>
                  <a:latin typeface="Calibri" pitchFamily="34" charset="0"/>
                  <a:cs typeface="Calibri" pitchFamily="34" charset="0"/>
                </a:rPr>
                <a:t>John doe appelle</a:t>
              </a:r>
              <a:endParaRPr lang="fr-FR" sz="2400"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53262" name="Groupe 9"/>
          <p:cNvGrpSpPr>
            <a:grpSpLocks/>
          </p:cNvGrpSpPr>
          <p:nvPr/>
        </p:nvGrpSpPr>
        <p:grpSpPr bwMode="auto">
          <a:xfrm>
            <a:off x="1524000" y="2341564"/>
            <a:ext cx="4059238" cy="2617787"/>
            <a:chOff x="0" y="2342083"/>
            <a:chExt cx="4059183" cy="2616833"/>
          </a:xfrm>
        </p:grpSpPr>
        <p:sp>
          <p:nvSpPr>
            <p:cNvPr id="53264" name="ZoneTexte 13"/>
            <p:cNvSpPr txBox="1">
              <a:spLocks noChangeArrowheads="1"/>
            </p:cNvSpPr>
            <p:nvPr/>
          </p:nvSpPr>
          <p:spPr bwMode="auto">
            <a:xfrm>
              <a:off x="0" y="4005064"/>
              <a:ext cx="4059183" cy="9538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Son </a:t>
              </a:r>
              <a:r>
                <a:rPr lang="en-US" sz="280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nom</a:t>
              </a:r>
              <a:r>
                <a:rPr lang="en-US" sz="28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 est Homer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sz="28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Quelle est son </a:t>
              </a:r>
              <a:r>
                <a:rPr lang="en-US" sz="2800">
                  <a:solidFill>
                    <a:srgbClr val="FF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adresse IP </a:t>
              </a:r>
              <a:r>
                <a:rPr lang="en-US" sz="28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?</a:t>
              </a:r>
              <a:endParaRPr lang="fr-FR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endParaRPr>
            </a:p>
          </p:txBody>
        </p:sp>
        <p:pic>
          <p:nvPicPr>
            <p:cNvPr id="53265" name="Picture 2" descr="C:\Users\alegout\Desktop\homer-simpson--2-.gif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8351" y="2342083"/>
              <a:ext cx="1257300" cy="1453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3263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954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4" y="6350"/>
            <a:ext cx="8891586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55299" name="Espace réservé de la date 7"/>
          <p:cNvSpPr>
            <a:spLocks noGrp="1"/>
          </p:cNvSpPr>
          <p:nvPr>
            <p:ph type="dt" sz="quarter" idx="4294967295"/>
          </p:nvPr>
        </p:nvSpPr>
        <p:spPr bwMode="auto">
          <a:xfrm>
            <a:off x="1905000" y="6400800"/>
            <a:ext cx="167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F26A70E6-98D3-4E01-8435-F499C04C1752}" type="datetime1">
              <a:rPr lang="fr-FR" altLang="fr-FR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30/11/2022</a:t>
            </a:fld>
            <a:endParaRPr lang="en-US" altLang="fr-F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1" name="Titre 1"/>
          <p:cNvSpPr txBox="1">
            <a:spLocks/>
          </p:cNvSpPr>
          <p:nvPr/>
        </p:nvSpPr>
        <p:spPr bwMode="auto">
          <a:xfrm>
            <a:off x="1905000" y="647701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fr-FR" sz="3600" dirty="0"/>
              <a:t>Étape 1: Quel est le Skype ID d’Homer ?</a:t>
            </a:r>
          </a:p>
        </p:txBody>
      </p:sp>
      <p:sp>
        <p:nvSpPr>
          <p:cNvPr id="12" name="Espace réservé du contenu 2"/>
          <p:cNvSpPr txBox="1">
            <a:spLocks/>
          </p:cNvSpPr>
          <p:nvPr/>
        </p:nvSpPr>
        <p:spPr bwMode="auto">
          <a:xfrm>
            <a:off x="1981200" y="1600201"/>
            <a:ext cx="850265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fr-FR">
                <a:solidFill>
                  <a:srgbClr val="000000"/>
                </a:solidFill>
              </a:rPr>
              <a:t>560M d’utilisateurs de Skype enregistrés</a:t>
            </a:r>
          </a:p>
          <a:p>
            <a:pPr lvl="1" eaLnBrk="1" hangingPunct="1">
              <a:defRPr/>
            </a:pPr>
            <a:r>
              <a:rPr lang="fr-FR">
                <a:solidFill>
                  <a:srgbClr val="000000"/>
                </a:solidFill>
              </a:rPr>
              <a:t>88% donne un nom propre</a:t>
            </a:r>
          </a:p>
          <a:p>
            <a:pPr lvl="1" eaLnBrk="1" hangingPunct="1">
              <a:defRPr/>
            </a:pPr>
            <a:r>
              <a:rPr lang="fr-FR">
                <a:solidFill>
                  <a:srgbClr val="000000"/>
                </a:solidFill>
              </a:rPr>
              <a:t>82% donne un age, un pays, une URL, etc.</a:t>
            </a:r>
          </a:p>
          <a:p>
            <a:pPr eaLnBrk="1" hangingPunct="1">
              <a:defRPr/>
            </a:pPr>
            <a:r>
              <a:rPr lang="fr-FR">
                <a:solidFill>
                  <a:srgbClr val="000000"/>
                </a:solidFill>
              </a:rPr>
              <a:t>On cherche Homer dans l’annuaire Skype</a:t>
            </a:r>
          </a:p>
          <a:p>
            <a:pPr lvl="1" eaLnBrk="1" hangingPunct="1">
              <a:defRPr/>
            </a:pPr>
            <a:r>
              <a:rPr lang="fr-FR">
                <a:solidFill>
                  <a:srgbClr val="000000"/>
                </a:solidFill>
              </a:rPr>
              <a:t>On supprime les dupliqués avec les informations fournies (pays, langue, etc.)</a:t>
            </a:r>
          </a:p>
          <a:p>
            <a:pPr lvl="1" eaLnBrk="1" hangingPunct="1">
              <a:defRPr/>
            </a:pPr>
            <a:r>
              <a:rPr lang="fr-FR">
                <a:solidFill>
                  <a:srgbClr val="000000"/>
                </a:solidFill>
              </a:rPr>
              <a:t>S’il y a encore des dupliqués on trouve l’adresse IP d’Homer et on regarde sa localisation</a:t>
            </a:r>
          </a:p>
          <a:p>
            <a:pPr lvl="2" eaLnBrk="1" hangingPunct="1">
              <a:defRPr/>
            </a:pPr>
            <a:r>
              <a:rPr lang="fr-FR">
                <a:solidFill>
                  <a:srgbClr val="000000"/>
                </a:solidFill>
              </a:rPr>
              <a:t>Enterprise, université, lieu public</a:t>
            </a:r>
            <a:endParaRPr lang="fr-FR" dirty="0">
              <a:solidFill>
                <a:srgbClr val="000000"/>
              </a:solidFill>
            </a:endParaRPr>
          </a:p>
        </p:txBody>
      </p:sp>
      <p:sp>
        <p:nvSpPr>
          <p:cNvPr id="55305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1475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4" y="6350"/>
            <a:ext cx="8891586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57351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8" name="Titre 1"/>
          <p:cNvSpPr txBox="1">
            <a:spLocks/>
          </p:cNvSpPr>
          <p:nvPr/>
        </p:nvSpPr>
        <p:spPr bwMode="auto">
          <a:xfrm>
            <a:off x="1995488" y="647701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fr-FR" sz="3200" dirty="0"/>
              <a:t>Étape 2: Peut-on trouver l’adresse IP d’Homer ?</a:t>
            </a:r>
          </a:p>
        </p:txBody>
      </p:sp>
      <p:sp>
        <p:nvSpPr>
          <p:cNvPr id="19" name="Espace réservé du contenu 2"/>
          <p:cNvSpPr txBox="1">
            <a:spLocks/>
          </p:cNvSpPr>
          <p:nvPr/>
        </p:nvSpPr>
        <p:spPr bwMode="auto">
          <a:xfrm>
            <a:off x="1981200" y="1600201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fr-FR">
                <a:solidFill>
                  <a:srgbClr val="000000"/>
                </a:solidFill>
              </a:rPr>
              <a:t>Toutes les communications sont chiffrées</a:t>
            </a:r>
          </a:p>
          <a:p>
            <a:pPr lvl="1" eaLnBrk="1" hangingPunct="1">
              <a:defRPr/>
            </a:pPr>
            <a:r>
              <a:rPr lang="fr-FR">
                <a:solidFill>
                  <a:srgbClr val="000000"/>
                </a:solidFill>
              </a:rPr>
              <a:t>Impossible d’exploiter le contenu des paquets IP</a:t>
            </a:r>
          </a:p>
          <a:p>
            <a:pPr eaLnBrk="1" hangingPunct="1">
              <a:defRPr/>
            </a:pPr>
            <a:r>
              <a:rPr lang="fr-FR">
                <a:solidFill>
                  <a:srgbClr val="000000"/>
                </a:solidFill>
              </a:rPr>
              <a:t>Chaque client communique avec des dizaines d’autres clients</a:t>
            </a:r>
          </a:p>
          <a:p>
            <a:pPr lvl="1" eaLnBrk="1" hangingPunct="1">
              <a:defRPr/>
            </a:pPr>
            <a:r>
              <a:rPr lang="fr-FR">
                <a:solidFill>
                  <a:srgbClr val="000000"/>
                </a:solidFill>
              </a:rPr>
              <a:t>Qui est Homer parmi 100 autres clients ?</a:t>
            </a:r>
          </a:p>
          <a:p>
            <a:pPr eaLnBrk="1" hangingPunct="1">
              <a:defRPr/>
            </a:pPr>
            <a:r>
              <a:rPr lang="fr-FR">
                <a:solidFill>
                  <a:srgbClr val="FF0000"/>
                </a:solidFill>
              </a:rPr>
              <a:t>On fait un appel VoIP vers Homer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57354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ZoneTexte 20"/>
          <p:cNvSpPr txBox="1">
            <a:spLocks noChangeArrowheads="1"/>
          </p:cNvSpPr>
          <p:nvPr/>
        </p:nvSpPr>
        <p:spPr bwMode="auto">
          <a:xfrm>
            <a:off x="1851025" y="4968876"/>
            <a:ext cx="8388350" cy="1323975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sz="4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On identifie des schémas spécifiques de communication</a:t>
            </a:r>
          </a:p>
        </p:txBody>
      </p:sp>
    </p:spTree>
    <p:extLst>
      <p:ext uri="{BB962C8B-B14F-4D97-AF65-F5344CB8AC3E}">
        <p14:creationId xmlns:p14="http://schemas.microsoft.com/office/powerpoint/2010/main" val="3392618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 nodeType="clickPar">
                      <p:stCondLst>
                        <p:cond delay="indefinite"/>
                      </p:stCondLst>
                      <p:childTnLst>
                        <p:par>
                          <p:cTn id="1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4" y="6350"/>
            <a:ext cx="9298526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59399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9400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Titre 1"/>
          <p:cNvSpPr txBox="1">
            <a:spLocks/>
          </p:cNvSpPr>
          <p:nvPr/>
        </p:nvSpPr>
        <p:spPr bwMode="auto">
          <a:xfrm>
            <a:off x="1943100" y="578646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fr-FR" sz="3600" dirty="0"/>
              <a:t>Tout Internet en 2 minutes, ou presque</a:t>
            </a:r>
          </a:p>
        </p:txBody>
      </p:sp>
      <p:sp>
        <p:nvSpPr>
          <p:cNvPr id="59403" name="Rectangle 35"/>
          <p:cNvSpPr>
            <a:spLocks noChangeArrowheads="1"/>
          </p:cNvSpPr>
          <p:nvPr/>
        </p:nvSpPr>
        <p:spPr bwMode="auto">
          <a:xfrm>
            <a:off x="3627439" y="2985939"/>
            <a:ext cx="1508125" cy="463846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fr-FR" sz="2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7" name="Rectangle 36"/>
          <p:cNvSpPr>
            <a:spLocks noChangeArrowheads="1"/>
          </p:cNvSpPr>
          <p:nvPr/>
        </p:nvSpPr>
        <p:spPr bwMode="auto">
          <a:xfrm>
            <a:off x="5135563" y="2985939"/>
            <a:ext cx="1509712" cy="463846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fr-FR" sz="2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38" name="Rectangle 37"/>
          <p:cNvSpPr>
            <a:spLocks noChangeArrowheads="1"/>
          </p:cNvSpPr>
          <p:nvPr/>
        </p:nvSpPr>
        <p:spPr bwMode="auto">
          <a:xfrm>
            <a:off x="6645276" y="2985939"/>
            <a:ext cx="1508125" cy="463846"/>
          </a:xfrm>
          <a:prstGeom prst="rect">
            <a:avLst/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fr-FR" sz="2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cxnSp>
        <p:nvCxnSpPr>
          <p:cNvPr id="39" name="Connecteur droit 38"/>
          <p:cNvCxnSpPr>
            <a:cxnSpLocks noChangeShapeType="1"/>
          </p:cNvCxnSpPr>
          <p:nvPr/>
        </p:nvCxnSpPr>
        <p:spPr bwMode="auto">
          <a:xfrm>
            <a:off x="5135563" y="2914651"/>
            <a:ext cx="0" cy="606425"/>
          </a:xfrm>
          <a:prstGeom prst="line">
            <a:avLst/>
          </a:prstGeom>
          <a:noFill/>
          <a:ln w="38100" algn="ctr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40" name="Connecteur droit 39"/>
          <p:cNvCxnSpPr>
            <a:cxnSpLocks noChangeShapeType="1"/>
          </p:cNvCxnSpPr>
          <p:nvPr/>
        </p:nvCxnSpPr>
        <p:spPr bwMode="auto">
          <a:xfrm>
            <a:off x="6645275" y="2914651"/>
            <a:ext cx="0" cy="606425"/>
          </a:xfrm>
          <a:prstGeom prst="line">
            <a:avLst/>
          </a:prstGeom>
          <a:noFill/>
          <a:ln w="38100" algn="ctr">
            <a:solidFill>
              <a:srgbClr val="FFFFFF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41" name="Rectangle 40"/>
          <p:cNvSpPr>
            <a:spLocks noChangeArrowheads="1"/>
          </p:cNvSpPr>
          <p:nvPr/>
        </p:nvSpPr>
        <p:spPr bwMode="auto">
          <a:xfrm>
            <a:off x="2873376" y="2985939"/>
            <a:ext cx="754063" cy="463846"/>
          </a:xfrm>
          <a:prstGeom prst="rect">
            <a:avLst/>
          </a:prstGeom>
          <a:noFill/>
          <a:ln w="38100" algn="ctr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fr-FR" sz="2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2" name="Accolade fermante 41"/>
          <p:cNvSpPr>
            <a:spLocks/>
          </p:cNvSpPr>
          <p:nvPr/>
        </p:nvSpPr>
        <p:spPr bwMode="auto">
          <a:xfrm rot="5400000">
            <a:off x="3024982" y="3611415"/>
            <a:ext cx="358775" cy="463846"/>
          </a:xfrm>
          <a:prstGeom prst="rightBrace">
            <a:avLst>
              <a:gd name="adj1" fmla="val 0"/>
              <a:gd name="adj2" fmla="val 50000"/>
            </a:avLst>
          </a:prstGeom>
          <a:noFill/>
          <a:ln w="38100" algn="ctr">
            <a:solidFill>
              <a:srgbClr val="3333CC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fr-FR" sz="2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3" name="Accolade fermante 42"/>
          <p:cNvSpPr>
            <a:spLocks/>
          </p:cNvSpPr>
          <p:nvPr/>
        </p:nvSpPr>
        <p:spPr bwMode="auto">
          <a:xfrm rot="5400000">
            <a:off x="4241801" y="3611415"/>
            <a:ext cx="358775" cy="463846"/>
          </a:xfrm>
          <a:prstGeom prst="rightBrace">
            <a:avLst>
              <a:gd name="adj1" fmla="val 0"/>
              <a:gd name="adj2" fmla="val 50000"/>
            </a:avLst>
          </a:prstGeom>
          <a:noFill/>
          <a:ln w="38100" algn="ctr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fr-FR" sz="2400">
              <a:solidFill>
                <a:srgbClr val="000000"/>
              </a:solidFill>
              <a:latin typeface="Comic Sans MS" panose="030F0702030302020204" pitchFamily="66" charset="0"/>
            </a:endParaRPr>
          </a:p>
        </p:txBody>
      </p:sp>
      <p:sp>
        <p:nvSpPr>
          <p:cNvPr id="44" name="ZoneTexte 43"/>
          <p:cNvSpPr txBox="1">
            <a:spLocks noChangeArrowheads="1"/>
          </p:cNvSpPr>
          <p:nvPr/>
        </p:nvSpPr>
        <p:spPr bwMode="auto">
          <a:xfrm>
            <a:off x="2673350" y="4114801"/>
            <a:ext cx="106203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Entête</a:t>
            </a:r>
          </a:p>
        </p:txBody>
      </p:sp>
      <p:sp>
        <p:nvSpPr>
          <p:cNvPr id="45" name="ZoneTexte 44"/>
          <p:cNvSpPr txBox="1">
            <a:spLocks noChangeArrowheads="1"/>
          </p:cNvSpPr>
          <p:nvPr/>
        </p:nvSpPr>
        <p:spPr bwMode="auto">
          <a:xfrm>
            <a:off x="3735389" y="4117976"/>
            <a:ext cx="140017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sz="24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Données</a:t>
            </a:r>
          </a:p>
        </p:txBody>
      </p:sp>
      <p:grpSp>
        <p:nvGrpSpPr>
          <p:cNvPr id="46" name="Groupe 45"/>
          <p:cNvGrpSpPr>
            <a:grpSpLocks/>
          </p:cNvGrpSpPr>
          <p:nvPr/>
        </p:nvGrpSpPr>
        <p:grpSpPr bwMode="auto">
          <a:xfrm>
            <a:off x="3294064" y="877044"/>
            <a:ext cx="1050925" cy="1816723"/>
            <a:chOff x="1769326" y="876627"/>
            <a:chExt cx="1051609" cy="1817370"/>
          </a:xfrm>
        </p:grpSpPr>
        <p:sp>
          <p:nvSpPr>
            <p:cNvPr id="59416" name="Flèche vers le bas 46"/>
            <p:cNvSpPr>
              <a:spLocks noChangeArrowheads="1"/>
            </p:cNvSpPr>
            <p:nvPr/>
          </p:nvSpPr>
          <p:spPr bwMode="auto">
            <a:xfrm rot="19798761">
              <a:off x="1769326" y="1572836"/>
              <a:ext cx="1051609" cy="616588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fr-FR" sz="2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59417" name="ZoneTexte 47"/>
            <p:cNvSpPr txBox="1">
              <a:spLocks noChangeArrowheads="1"/>
            </p:cNvSpPr>
            <p:nvPr/>
          </p:nvSpPr>
          <p:spPr bwMode="auto">
            <a:xfrm rot="3542255">
              <a:off x="1337670" y="1554479"/>
              <a:ext cx="1817370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sz="2400" b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Chiffrement</a:t>
              </a:r>
            </a:p>
          </p:txBody>
        </p:sp>
      </p:grpSp>
      <p:sp>
        <p:nvSpPr>
          <p:cNvPr id="49" name="ZoneTexte 48"/>
          <p:cNvSpPr txBox="1">
            <a:spLocks noChangeArrowheads="1"/>
          </p:cNvSpPr>
          <p:nvPr/>
        </p:nvSpPr>
        <p:spPr bwMode="auto">
          <a:xfrm>
            <a:off x="4170363" y="2863851"/>
            <a:ext cx="74295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sz="4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?</a:t>
            </a:r>
          </a:p>
        </p:txBody>
      </p:sp>
      <p:sp>
        <p:nvSpPr>
          <p:cNvPr id="50" name="Espace réservé du contenu 2"/>
          <p:cNvSpPr txBox="1">
            <a:spLocks/>
          </p:cNvSpPr>
          <p:nvPr/>
        </p:nvSpPr>
        <p:spPr bwMode="auto">
          <a:xfrm>
            <a:off x="1958975" y="5005389"/>
            <a:ext cx="8229600" cy="1330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fr-FR" dirty="0">
                <a:solidFill>
                  <a:srgbClr val="000000"/>
                </a:solidFill>
              </a:rPr>
              <a:t>Si c’est chiffré c’est sûr ?</a:t>
            </a:r>
          </a:p>
          <a:p>
            <a:pPr lvl="1">
              <a:defRPr/>
            </a:pPr>
            <a:r>
              <a:rPr lang="fr-FR" dirty="0">
                <a:solidFill>
                  <a:srgbClr val="000000"/>
                </a:solidFill>
              </a:rPr>
              <a:t>Non, pas totalement !</a:t>
            </a:r>
          </a:p>
          <a:p>
            <a:pPr>
              <a:defRPr/>
            </a:pP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898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 animBg="1"/>
      <p:bldP spid="38" grpId="0" animBg="1"/>
      <p:bldP spid="41" grpId="0" animBg="1"/>
      <p:bldP spid="42" grpId="0" animBg="1"/>
      <p:bldP spid="43" grpId="0" animBg="1"/>
      <p:bldP spid="44" grpId="0"/>
      <p:bldP spid="45" grpId="0"/>
      <p:bldP spid="4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4" y="6350"/>
            <a:ext cx="8734322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61443" name="Espace réservé de la date 7"/>
          <p:cNvSpPr>
            <a:spLocks noGrp="1"/>
          </p:cNvSpPr>
          <p:nvPr>
            <p:ph type="dt" sz="quarter" idx="4294967295"/>
          </p:nvPr>
        </p:nvSpPr>
        <p:spPr bwMode="auto">
          <a:xfrm>
            <a:off x="1905000" y="6400800"/>
            <a:ext cx="167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B37299A-2214-4457-B3E4-A88383B35716}" type="datetime1">
              <a:rPr lang="fr-FR" altLang="fr-FR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30/11/2022</a:t>
            </a:fld>
            <a:endParaRPr lang="en-US" altLang="fr-F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1447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4" name="Titre 1"/>
          <p:cNvSpPr txBox="1">
            <a:spLocks/>
          </p:cNvSpPr>
          <p:nvPr/>
        </p:nvSpPr>
        <p:spPr bwMode="auto">
          <a:xfrm>
            <a:off x="1981200" y="78898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fr-FR"/>
              <a:t>Tout Internet en 2 minutes, ou presque</a:t>
            </a:r>
            <a:endParaRPr lang="fr-FR" dirty="0"/>
          </a:p>
        </p:txBody>
      </p:sp>
      <p:sp>
        <p:nvSpPr>
          <p:cNvPr id="61449" name="Espace réservé du numéro de diapositive 3"/>
          <p:cNvSpPr txBox="1">
            <a:spLocks/>
          </p:cNvSpPr>
          <p:nvPr/>
        </p:nvSpPr>
        <p:spPr bwMode="auto">
          <a:xfrm>
            <a:off x="9296400" y="676275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56" name="Groupe 55"/>
          <p:cNvGrpSpPr>
            <a:grpSpLocks/>
          </p:cNvGrpSpPr>
          <p:nvPr/>
        </p:nvGrpSpPr>
        <p:grpSpPr bwMode="auto">
          <a:xfrm rot="-302725">
            <a:off x="4222498" y="1832843"/>
            <a:ext cx="1052513" cy="1517012"/>
            <a:chOff x="1769326" y="1156121"/>
            <a:chExt cx="1051609" cy="1516435"/>
          </a:xfrm>
        </p:grpSpPr>
        <p:sp>
          <p:nvSpPr>
            <p:cNvPr id="61488" name="Flèche vers le bas 56"/>
            <p:cNvSpPr>
              <a:spLocks noChangeArrowheads="1"/>
            </p:cNvSpPr>
            <p:nvPr/>
          </p:nvSpPr>
          <p:spPr bwMode="auto">
            <a:xfrm rot="19798761">
              <a:off x="1769326" y="1573062"/>
              <a:ext cx="1051609" cy="616133"/>
            </a:xfrm>
            <a:prstGeom prst="downArrow">
              <a:avLst>
                <a:gd name="adj1" fmla="val 50000"/>
                <a:gd name="adj2" fmla="val 49999"/>
              </a:avLst>
            </a:prstGeom>
            <a:solidFill>
              <a:srgbClr val="FF0000"/>
            </a:solidFill>
            <a:ln w="38100" algn="ctr">
              <a:solidFill>
                <a:srgbClr val="FF0000"/>
              </a:solidFill>
              <a:round/>
              <a:headEnd/>
              <a:tailEnd/>
            </a:ln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fr-FR" sz="2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1489" name="ZoneTexte 57"/>
            <p:cNvSpPr txBox="1">
              <a:spLocks noChangeArrowheads="1"/>
            </p:cNvSpPr>
            <p:nvPr/>
          </p:nvSpPr>
          <p:spPr bwMode="auto">
            <a:xfrm rot="3542255">
              <a:off x="1565548" y="1683506"/>
              <a:ext cx="1516435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sz="2400" b="1">
                  <a:solidFill>
                    <a:srgbClr val="FFFFFF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Entête</a:t>
              </a:r>
            </a:p>
          </p:txBody>
        </p:sp>
      </p:grpSp>
      <p:grpSp>
        <p:nvGrpSpPr>
          <p:cNvPr id="59" name="Groupe 58"/>
          <p:cNvGrpSpPr>
            <a:grpSpLocks/>
          </p:cNvGrpSpPr>
          <p:nvPr/>
        </p:nvGrpSpPr>
        <p:grpSpPr bwMode="auto">
          <a:xfrm>
            <a:off x="2392363" y="3662217"/>
            <a:ext cx="1624012" cy="463846"/>
            <a:chOff x="971550" y="5253948"/>
            <a:chExt cx="1623060" cy="463360"/>
          </a:xfrm>
        </p:grpSpPr>
        <p:sp>
          <p:nvSpPr>
            <p:cNvPr id="61486" name="Rectangle 59"/>
            <p:cNvSpPr>
              <a:spLocks noChangeArrowheads="1"/>
            </p:cNvSpPr>
            <p:nvPr/>
          </p:nvSpPr>
          <p:spPr bwMode="auto">
            <a:xfrm>
              <a:off x="1714500" y="5253948"/>
              <a:ext cx="880110" cy="46336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fr-FR" sz="2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1487" name="Rectangle 60"/>
            <p:cNvSpPr>
              <a:spLocks noChangeArrowheads="1"/>
            </p:cNvSpPr>
            <p:nvPr/>
          </p:nvSpPr>
          <p:spPr bwMode="auto">
            <a:xfrm>
              <a:off x="971550" y="5253948"/>
              <a:ext cx="754380" cy="463360"/>
            </a:xfrm>
            <a:prstGeom prst="rect">
              <a:avLst/>
            </a:prstGeom>
            <a:noFill/>
            <a:ln w="38100" algn="ctr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fr-FR" sz="2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62" name="Groupe 61"/>
          <p:cNvGrpSpPr>
            <a:grpSpLocks/>
          </p:cNvGrpSpPr>
          <p:nvPr/>
        </p:nvGrpSpPr>
        <p:grpSpPr bwMode="auto">
          <a:xfrm>
            <a:off x="5045076" y="3682855"/>
            <a:ext cx="2354263" cy="463846"/>
            <a:chOff x="3028950" y="5253948"/>
            <a:chExt cx="2354580" cy="463360"/>
          </a:xfrm>
        </p:grpSpPr>
        <p:sp>
          <p:nvSpPr>
            <p:cNvPr id="61484" name="Rectangle 62"/>
            <p:cNvSpPr>
              <a:spLocks noChangeArrowheads="1"/>
            </p:cNvSpPr>
            <p:nvPr/>
          </p:nvSpPr>
          <p:spPr bwMode="auto">
            <a:xfrm>
              <a:off x="3783330" y="5253948"/>
              <a:ext cx="1600200" cy="46336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fr-FR" sz="2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1485" name="Rectangle 63"/>
            <p:cNvSpPr>
              <a:spLocks noChangeArrowheads="1"/>
            </p:cNvSpPr>
            <p:nvPr/>
          </p:nvSpPr>
          <p:spPr bwMode="auto">
            <a:xfrm>
              <a:off x="3028950" y="5253948"/>
              <a:ext cx="754380" cy="463360"/>
            </a:xfrm>
            <a:prstGeom prst="rect">
              <a:avLst/>
            </a:prstGeom>
            <a:noFill/>
            <a:ln w="38100" algn="ctr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fr-FR" sz="2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65" name="Groupe 64"/>
          <p:cNvGrpSpPr>
            <a:grpSpLocks/>
          </p:cNvGrpSpPr>
          <p:nvPr/>
        </p:nvGrpSpPr>
        <p:grpSpPr bwMode="auto">
          <a:xfrm>
            <a:off x="7896225" y="3682855"/>
            <a:ext cx="1354138" cy="463846"/>
            <a:chOff x="5995035" y="5253948"/>
            <a:chExt cx="1354455" cy="463360"/>
          </a:xfrm>
        </p:grpSpPr>
        <p:sp>
          <p:nvSpPr>
            <p:cNvPr id="61482" name="Rectangle 65"/>
            <p:cNvSpPr>
              <a:spLocks noChangeArrowheads="1"/>
            </p:cNvSpPr>
            <p:nvPr/>
          </p:nvSpPr>
          <p:spPr bwMode="auto">
            <a:xfrm>
              <a:off x="6749415" y="5253948"/>
              <a:ext cx="600075" cy="463360"/>
            </a:xfrm>
            <a:prstGeom prst="rect">
              <a:avLst/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fr-FR" sz="2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1483" name="Rectangle 66"/>
            <p:cNvSpPr>
              <a:spLocks noChangeArrowheads="1"/>
            </p:cNvSpPr>
            <p:nvPr/>
          </p:nvSpPr>
          <p:spPr bwMode="auto">
            <a:xfrm>
              <a:off x="5995035" y="5253948"/>
              <a:ext cx="754380" cy="463360"/>
            </a:xfrm>
            <a:prstGeom prst="rect">
              <a:avLst/>
            </a:prstGeom>
            <a:noFill/>
            <a:ln w="38100" algn="ctr">
              <a:solidFill>
                <a:srgbClr val="3333CC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fr-FR" sz="2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pic>
        <p:nvPicPr>
          <p:cNvPr id="61454" name="Picture 2" descr="C:\Users\alegout\AppData\Local\Microsoft\Windows\Temporary Internet Files\Content.IE5\B6OQ5XFN\MC90043256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3038" y="4624389"/>
            <a:ext cx="1052513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55" name="Picture 2" descr="C:\Users\alegout\AppData\Local\Microsoft\Windows\Temporary Internet Files\Content.IE5\B6OQ5XFN\MC900432565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014" y="4624389"/>
            <a:ext cx="1050925" cy="1050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1456" name="Connecteur droit 69"/>
          <p:cNvCxnSpPr>
            <a:cxnSpLocks noChangeShapeType="1"/>
            <a:stCxn id="61454" idx="3"/>
            <a:endCxn id="61455" idx="1"/>
          </p:cNvCxnSpPr>
          <p:nvPr/>
        </p:nvCxnSpPr>
        <p:spPr bwMode="auto">
          <a:xfrm>
            <a:off x="2495551" y="5149850"/>
            <a:ext cx="6621463" cy="0"/>
          </a:xfrm>
          <a:prstGeom prst="line">
            <a:avLst/>
          </a:prstGeom>
          <a:noFill/>
          <a:ln w="38100" algn="ctr">
            <a:solidFill>
              <a:srgbClr val="00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71" name="Nuage 70"/>
          <p:cNvSpPr/>
          <p:nvPr/>
        </p:nvSpPr>
        <p:spPr bwMode="auto">
          <a:xfrm>
            <a:off x="5752031" y="4729339"/>
            <a:ext cx="276777" cy="706087"/>
          </a:xfrm>
          <a:prstGeom prst="cloud">
            <a:avLst/>
          </a:prstGeom>
          <a:solidFill>
            <a:srgbClr val="FFFFFF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wrap="none" lIns="90000" tIns="46800" rIns="90000" bIns="46800" anchor="ctr">
            <a:spAutoFit/>
          </a:bodyPr>
          <a:lstStyle/>
          <a:p>
            <a:pPr algn="ctr">
              <a:spcBef>
                <a:spcPct val="50000"/>
              </a:spcBef>
              <a:defRPr/>
            </a:pPr>
            <a:endParaRPr lang="fr-FR" sz="2400">
              <a:latin typeface="Comic Sans MS" pitchFamily="66" charset="0"/>
              <a:cs typeface="Arial" charset="0"/>
            </a:endParaRPr>
          </a:p>
        </p:txBody>
      </p:sp>
      <p:sp>
        <p:nvSpPr>
          <p:cNvPr id="61458" name="ZoneTexte 71"/>
          <p:cNvSpPr txBox="1">
            <a:spLocks noChangeArrowheads="1"/>
          </p:cNvSpPr>
          <p:nvPr/>
        </p:nvSpPr>
        <p:spPr bwMode="auto">
          <a:xfrm>
            <a:off x="5135563" y="4821239"/>
            <a:ext cx="2095500" cy="522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Internet</a:t>
            </a:r>
          </a:p>
        </p:txBody>
      </p:sp>
      <p:grpSp>
        <p:nvGrpSpPr>
          <p:cNvPr id="73" name="Groupe 72"/>
          <p:cNvGrpSpPr>
            <a:grpSpLocks/>
          </p:cNvGrpSpPr>
          <p:nvPr/>
        </p:nvGrpSpPr>
        <p:grpSpPr bwMode="auto">
          <a:xfrm>
            <a:off x="3398838" y="3540126"/>
            <a:ext cx="6089650" cy="720725"/>
            <a:chOff x="1874880" y="3025411"/>
            <a:chExt cx="6089607" cy="721105"/>
          </a:xfrm>
        </p:grpSpPr>
        <p:sp>
          <p:nvSpPr>
            <p:cNvPr id="61479" name="ZoneTexte 73"/>
            <p:cNvSpPr txBox="1">
              <a:spLocks noChangeArrowheads="1"/>
            </p:cNvSpPr>
            <p:nvPr/>
          </p:nvSpPr>
          <p:spPr bwMode="auto">
            <a:xfrm>
              <a:off x="1874880" y="3025411"/>
              <a:ext cx="74295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sz="4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?</a:t>
              </a:r>
            </a:p>
          </p:txBody>
        </p:sp>
        <p:sp>
          <p:nvSpPr>
            <p:cNvPr id="61480" name="ZoneTexte 74"/>
            <p:cNvSpPr txBox="1">
              <a:spLocks noChangeArrowheads="1"/>
            </p:cNvSpPr>
            <p:nvPr/>
          </p:nvSpPr>
          <p:spPr bwMode="auto">
            <a:xfrm>
              <a:off x="4659100" y="3025411"/>
              <a:ext cx="74295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sz="4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?</a:t>
              </a:r>
            </a:p>
          </p:txBody>
        </p:sp>
        <p:sp>
          <p:nvSpPr>
            <p:cNvPr id="61481" name="ZoneTexte 75"/>
            <p:cNvSpPr txBox="1">
              <a:spLocks noChangeArrowheads="1"/>
            </p:cNvSpPr>
            <p:nvPr/>
          </p:nvSpPr>
          <p:spPr bwMode="auto">
            <a:xfrm>
              <a:off x="7221537" y="3038630"/>
              <a:ext cx="742950" cy="7078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fr-FR" sz="4000">
                  <a:solidFill>
                    <a:srgbClr val="000000"/>
                  </a:solidFill>
                  <a:latin typeface="Calibri" panose="020F0502020204030204" pitchFamily="34" charset="0"/>
                  <a:cs typeface="Calibri" panose="020F0502020204030204" pitchFamily="34" charset="0"/>
                </a:rPr>
                <a:t>?</a:t>
              </a:r>
            </a:p>
          </p:txBody>
        </p:sp>
      </p:grpSp>
      <p:cxnSp>
        <p:nvCxnSpPr>
          <p:cNvPr id="61460" name="Connecteur droit avec flèche 76"/>
          <p:cNvCxnSpPr>
            <a:cxnSpLocks noChangeShapeType="1"/>
          </p:cNvCxnSpPr>
          <p:nvPr/>
        </p:nvCxnSpPr>
        <p:spPr bwMode="auto">
          <a:xfrm>
            <a:off x="2609851" y="5149850"/>
            <a:ext cx="987425" cy="0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61461" name="Connecteur droit avec flèche 77"/>
          <p:cNvCxnSpPr>
            <a:cxnSpLocks noChangeShapeType="1"/>
          </p:cNvCxnSpPr>
          <p:nvPr/>
        </p:nvCxnSpPr>
        <p:spPr bwMode="auto">
          <a:xfrm>
            <a:off x="7593014" y="5149850"/>
            <a:ext cx="987425" cy="0"/>
          </a:xfrm>
          <a:prstGeom prst="straightConnector1">
            <a:avLst/>
          </a:prstGeom>
          <a:noFill/>
          <a:ln w="38100" algn="ctr">
            <a:solidFill>
              <a:srgbClr val="000000"/>
            </a:solidFill>
            <a:round/>
            <a:headEnd/>
            <a:tailEnd type="arrow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1462" name="ZoneTexte 78"/>
          <p:cNvSpPr txBox="1">
            <a:spLocks noChangeArrowheads="1"/>
          </p:cNvSpPr>
          <p:nvPr/>
        </p:nvSpPr>
        <p:spPr bwMode="auto">
          <a:xfrm>
            <a:off x="1695451" y="5548314"/>
            <a:ext cx="696913" cy="706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sz="4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61463" name="ZoneTexte 79"/>
          <p:cNvSpPr txBox="1">
            <a:spLocks noChangeArrowheads="1"/>
          </p:cNvSpPr>
          <p:nvPr/>
        </p:nvSpPr>
        <p:spPr bwMode="auto">
          <a:xfrm>
            <a:off x="9471026" y="5537201"/>
            <a:ext cx="696913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sz="40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</a:p>
        </p:txBody>
      </p:sp>
      <p:grpSp>
        <p:nvGrpSpPr>
          <p:cNvPr id="81" name="Groupe 80"/>
          <p:cNvGrpSpPr>
            <a:grpSpLocks/>
          </p:cNvGrpSpPr>
          <p:nvPr/>
        </p:nvGrpSpPr>
        <p:grpSpPr bwMode="auto">
          <a:xfrm>
            <a:off x="2981424" y="1774674"/>
            <a:ext cx="5811079" cy="1749577"/>
            <a:chOff x="1457500" y="1260472"/>
            <a:chExt cx="5810518" cy="1749001"/>
          </a:xfrm>
        </p:grpSpPr>
        <p:grpSp>
          <p:nvGrpSpPr>
            <p:cNvPr id="61472" name="Groupe 81"/>
            <p:cNvGrpSpPr>
              <a:grpSpLocks/>
            </p:cNvGrpSpPr>
            <p:nvPr/>
          </p:nvGrpSpPr>
          <p:grpSpPr bwMode="auto">
            <a:xfrm>
              <a:off x="4456860" y="1260472"/>
              <a:ext cx="1908891" cy="1749001"/>
              <a:chOff x="4456860" y="1260472"/>
              <a:chExt cx="1908891" cy="1749001"/>
            </a:xfrm>
          </p:grpSpPr>
          <p:sp>
            <p:nvSpPr>
              <p:cNvPr id="61475" name="Accolade fermante 84"/>
              <p:cNvSpPr>
                <a:spLocks/>
              </p:cNvSpPr>
              <p:nvPr/>
            </p:nvSpPr>
            <p:spPr bwMode="auto">
              <a:xfrm rot="16200000">
                <a:off x="4510098" y="2580968"/>
                <a:ext cx="375267" cy="481743"/>
              </a:xfrm>
              <a:prstGeom prst="rightBrace">
                <a:avLst>
                  <a:gd name="adj1" fmla="val 8337"/>
                  <a:gd name="adj2" fmla="val 50000"/>
                </a:avLst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fr-FR" sz="240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61476" name="Groupe 85"/>
              <p:cNvGrpSpPr>
                <a:grpSpLocks/>
              </p:cNvGrpSpPr>
              <p:nvPr/>
            </p:nvGrpSpPr>
            <p:grpSpPr bwMode="auto">
              <a:xfrm rot="4532610">
                <a:off x="5251481" y="1197812"/>
                <a:ext cx="1051609" cy="1176930"/>
                <a:chOff x="1769326" y="1012353"/>
                <a:chExt cx="1051609" cy="1176930"/>
              </a:xfrm>
            </p:grpSpPr>
            <p:sp>
              <p:nvSpPr>
                <p:cNvPr id="61477" name="Flèche vers le bas 86"/>
                <p:cNvSpPr>
                  <a:spLocks noChangeArrowheads="1"/>
                </p:cNvSpPr>
                <p:nvPr/>
              </p:nvSpPr>
              <p:spPr bwMode="auto">
                <a:xfrm rot="19798761">
                  <a:off x="1769326" y="1572975"/>
                  <a:ext cx="1051609" cy="616308"/>
                </a:xfrm>
                <a:prstGeom prst="downArrow">
                  <a:avLst>
                    <a:gd name="adj1" fmla="val 50000"/>
                    <a:gd name="adj2" fmla="val 49999"/>
                  </a:avLst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fr-FR" sz="2400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61478" name="ZoneTexte 87"/>
                <p:cNvSpPr txBox="1">
                  <a:spLocks noChangeArrowheads="1"/>
                </p:cNvSpPr>
                <p:nvPr/>
              </p:nvSpPr>
              <p:spPr bwMode="auto">
                <a:xfrm rot="-7231738">
                  <a:off x="1559494" y="1319320"/>
                  <a:ext cx="1075600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fr-FR" sz="2400" b="1">
                      <a:solidFill>
                        <a:srgbClr val="FFFFFF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Taille</a:t>
                  </a:r>
                </a:p>
              </p:txBody>
            </p:sp>
          </p:grpSp>
        </p:grpSp>
        <p:sp>
          <p:nvSpPr>
            <p:cNvPr id="61473" name="Accolade fermante 82"/>
            <p:cNvSpPr>
              <a:spLocks/>
            </p:cNvSpPr>
            <p:nvPr/>
          </p:nvSpPr>
          <p:spPr bwMode="auto">
            <a:xfrm rot="16200000">
              <a:off x="6822354" y="2531148"/>
              <a:ext cx="409584" cy="481744"/>
            </a:xfrm>
            <a:prstGeom prst="rightBrace">
              <a:avLst>
                <a:gd name="adj1" fmla="val 8339"/>
                <a:gd name="adj2" fmla="val 50000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fr-FR" sz="2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  <p:sp>
          <p:nvSpPr>
            <p:cNvPr id="61474" name="Accolade fermante 83"/>
            <p:cNvSpPr>
              <a:spLocks/>
            </p:cNvSpPr>
            <p:nvPr/>
          </p:nvSpPr>
          <p:spPr bwMode="auto">
            <a:xfrm rot="16200000">
              <a:off x="1493579" y="2478755"/>
              <a:ext cx="409585" cy="481744"/>
            </a:xfrm>
            <a:prstGeom prst="rightBrace">
              <a:avLst>
                <a:gd name="adj1" fmla="val 8340"/>
                <a:gd name="adj2" fmla="val 50000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fr-FR" sz="2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  <p:grpSp>
        <p:nvGrpSpPr>
          <p:cNvPr id="89" name="Groupe 88"/>
          <p:cNvGrpSpPr>
            <a:grpSpLocks/>
          </p:cNvGrpSpPr>
          <p:nvPr/>
        </p:nvGrpSpPr>
        <p:grpSpPr bwMode="auto">
          <a:xfrm>
            <a:off x="2994875" y="1386908"/>
            <a:ext cx="4886484" cy="2164330"/>
            <a:chOff x="1471171" y="873054"/>
            <a:chExt cx="4886189" cy="2163916"/>
          </a:xfrm>
        </p:grpSpPr>
        <p:grpSp>
          <p:nvGrpSpPr>
            <p:cNvPr id="61466" name="Groupe 89"/>
            <p:cNvGrpSpPr>
              <a:grpSpLocks/>
            </p:cNvGrpSpPr>
            <p:nvPr/>
          </p:nvGrpSpPr>
          <p:grpSpPr bwMode="auto">
            <a:xfrm>
              <a:off x="1471171" y="873054"/>
              <a:ext cx="1764369" cy="2112749"/>
              <a:chOff x="1471171" y="873054"/>
              <a:chExt cx="1764369" cy="2112749"/>
            </a:xfrm>
          </p:grpSpPr>
          <p:sp>
            <p:nvSpPr>
              <p:cNvPr id="61468" name="Accolade fermante 91"/>
              <p:cNvSpPr>
                <a:spLocks/>
              </p:cNvSpPr>
              <p:nvPr/>
            </p:nvSpPr>
            <p:spPr bwMode="auto">
              <a:xfrm rot="16200000">
                <a:off x="2785373" y="2535636"/>
                <a:ext cx="418573" cy="481761"/>
              </a:xfrm>
              <a:prstGeom prst="rightBrace">
                <a:avLst>
                  <a:gd name="adj1" fmla="val 8333"/>
                  <a:gd name="adj2" fmla="val 50000"/>
                </a:avLst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>
                <a:lvl1pPr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1pPr>
                <a:lvl2pPr marL="742950" indent="-28575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6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2pPr>
                <a:lvl3pPr marL="11430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4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3pPr>
                <a:lvl4pPr marL="16002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4pPr>
                <a:lvl5pPr marL="2057400" indent="-228600">
                  <a:spcBef>
                    <a:spcPts val="1000"/>
                  </a:spcBef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5pPr>
                <a:lvl6pPr marL="25146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6pPr>
                <a:lvl7pPr marL="29718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7pPr>
                <a:lvl8pPr marL="34290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8pPr>
                <a:lvl9pPr marL="3886200" indent="-228600" eaLnBrk="0" fontAlgn="base" hangingPunct="0">
                  <a:spcBef>
                    <a:spcPts val="1000"/>
                  </a:spcBef>
                  <a:spcAft>
                    <a:spcPct val="0"/>
                  </a:spcAft>
                  <a:buClr>
                    <a:schemeClr val="accent1"/>
                  </a:buClr>
                  <a:buSzPct val="80000"/>
                  <a:buFont typeface="Wingdings 3" panose="05040102010807070707" pitchFamily="18" charset="2"/>
                  <a:buChar char=""/>
                  <a:defRPr sz="1200">
                    <a:solidFill>
                      <a:srgbClr val="404040"/>
                    </a:solidFill>
                    <a:latin typeface="Trebuchet MS" panose="020B060302020202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endParaRPr lang="fr-FR" sz="2400">
                  <a:solidFill>
                    <a:srgbClr val="000000"/>
                  </a:solidFill>
                  <a:latin typeface="Comic Sans MS" panose="030F0702030302020204" pitchFamily="66" charset="0"/>
                </a:endParaRPr>
              </a:p>
            </p:txBody>
          </p:sp>
          <p:grpSp>
            <p:nvGrpSpPr>
              <p:cNvPr id="61469" name="Groupe 92"/>
              <p:cNvGrpSpPr>
                <a:grpSpLocks/>
              </p:cNvGrpSpPr>
              <p:nvPr/>
            </p:nvGrpSpPr>
            <p:grpSpPr bwMode="auto">
              <a:xfrm rot="-1576568">
                <a:off x="1471171" y="873054"/>
                <a:ext cx="1051609" cy="1882134"/>
                <a:chOff x="1769326" y="816479"/>
                <a:chExt cx="1051609" cy="1882134"/>
              </a:xfrm>
            </p:grpSpPr>
            <p:sp>
              <p:nvSpPr>
                <p:cNvPr id="61470" name="Flèche vers le bas 93"/>
                <p:cNvSpPr>
                  <a:spLocks noChangeArrowheads="1"/>
                </p:cNvSpPr>
                <p:nvPr/>
              </p:nvSpPr>
              <p:spPr bwMode="auto">
                <a:xfrm rot="19798761">
                  <a:off x="1769326" y="1573004"/>
                  <a:ext cx="1051609" cy="616250"/>
                </a:xfrm>
                <a:prstGeom prst="downArrow">
                  <a:avLst>
                    <a:gd name="adj1" fmla="val 50000"/>
                    <a:gd name="adj2" fmla="val 49999"/>
                  </a:avLst>
                </a:prstGeom>
                <a:solidFill>
                  <a:srgbClr val="FF0000"/>
                </a:solidFill>
                <a:ln w="38100" algn="ctr">
                  <a:solidFill>
                    <a:srgbClr val="FF0000"/>
                  </a:solidFill>
                  <a:round/>
                  <a:headEnd/>
                  <a:tailEnd/>
                </a:ln>
              </p:spPr>
              <p:txBody>
                <a:bodyPr lIns="90000" tIns="46800" rIns="90000" bIns="46800" anchor="ctr">
                  <a:spAutoFit/>
                </a:bodyPr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buClrTx/>
                    <a:buSzTx/>
                    <a:buFontTx/>
                    <a:buNone/>
                  </a:pPr>
                  <a:endParaRPr lang="fr-FR" sz="2400">
                    <a:solidFill>
                      <a:srgbClr val="000000"/>
                    </a:solidFill>
                    <a:latin typeface="Comic Sans MS" panose="030F0702030302020204" pitchFamily="66" charset="0"/>
                  </a:endParaRPr>
                </a:p>
              </p:txBody>
            </p:sp>
            <p:sp>
              <p:nvSpPr>
                <p:cNvPr id="61471" name="ZoneTexte 94"/>
                <p:cNvSpPr txBox="1">
                  <a:spLocks noChangeArrowheads="1"/>
                </p:cNvSpPr>
                <p:nvPr/>
              </p:nvSpPr>
              <p:spPr bwMode="auto">
                <a:xfrm rot="3542255">
                  <a:off x="1288627" y="1526713"/>
                  <a:ext cx="1882134" cy="46166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>
                  <a:spAutoFit/>
                </a:bodyPr>
                <a:lstStyle>
                  <a:lvl1pPr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1pPr>
                  <a:lvl2pPr marL="742950" indent="-28575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6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2pPr>
                  <a:lvl3pPr marL="11430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4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3pPr>
                  <a:lvl4pPr marL="16002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4pPr>
                  <a:lvl5pPr marL="2057400" indent="-228600">
                    <a:spcBef>
                      <a:spcPts val="1000"/>
                    </a:spcBef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5pPr>
                  <a:lvl6pPr marL="25146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6pPr>
                  <a:lvl7pPr marL="29718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7pPr>
                  <a:lvl8pPr marL="34290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8pPr>
                  <a:lvl9pPr marL="3886200" indent="-228600" eaLnBrk="0" fontAlgn="base" hangingPunct="0">
                    <a:spcBef>
                      <a:spcPts val="1000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0000"/>
                    <a:buFont typeface="Wingdings 3" panose="05040102010807070707" pitchFamily="18" charset="2"/>
                    <a:buChar char=""/>
                    <a:defRPr sz="1200">
                      <a:solidFill>
                        <a:srgbClr val="404040"/>
                      </a:solidFill>
                      <a:latin typeface="Trebuchet MS" panose="020B060302020202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SzTx/>
                    <a:buFontTx/>
                    <a:buNone/>
                  </a:pPr>
                  <a:r>
                    <a:rPr lang="fr-FR" sz="2400" b="1">
                      <a:solidFill>
                        <a:srgbClr val="FFFFFF"/>
                      </a:solidFill>
                      <a:latin typeface="Calibri" panose="020F0502020204030204" pitchFamily="34" charset="0"/>
                      <a:cs typeface="Calibri" panose="020F0502020204030204" pitchFamily="34" charset="0"/>
                    </a:rPr>
                    <a:t>Inter-arrivée</a:t>
                  </a:r>
                </a:p>
              </p:txBody>
            </p:sp>
          </p:grpSp>
        </p:grpSp>
        <p:sp>
          <p:nvSpPr>
            <p:cNvPr id="61467" name="Accolade fermante 90"/>
            <p:cNvSpPr>
              <a:spLocks/>
            </p:cNvSpPr>
            <p:nvPr/>
          </p:nvSpPr>
          <p:spPr bwMode="auto">
            <a:xfrm rot="16200000">
              <a:off x="5911687" y="2591297"/>
              <a:ext cx="409585" cy="481761"/>
            </a:xfrm>
            <a:prstGeom prst="rightBrace">
              <a:avLst>
                <a:gd name="adj1" fmla="val 8331"/>
                <a:gd name="adj2" fmla="val 50000"/>
              </a:avLst>
            </a:prstGeom>
            <a:noFill/>
            <a:ln w="38100" algn="ctr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>
              <a:lvl1pPr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>
                  <a:solidFill>
                    <a:srgbClr val="404040"/>
                  </a:solidFill>
                  <a:latin typeface="Trebuchet MS" panose="020B0603020202020204" pitchFamily="34" charset="0"/>
                </a:defRPr>
              </a:lvl1pPr>
              <a:lvl2pPr marL="742950" indent="-28575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600">
                  <a:solidFill>
                    <a:srgbClr val="404040"/>
                  </a:solidFill>
                  <a:latin typeface="Trebuchet MS" panose="020B0603020202020204" pitchFamily="34" charset="0"/>
                </a:defRPr>
              </a:lvl2pPr>
              <a:lvl3pPr marL="11430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400">
                  <a:solidFill>
                    <a:srgbClr val="404040"/>
                  </a:solidFill>
                  <a:latin typeface="Trebuchet MS" panose="020B0603020202020204" pitchFamily="34" charset="0"/>
                </a:defRPr>
              </a:lvl3pPr>
              <a:lvl4pPr marL="16002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4pPr>
              <a:lvl5pPr marL="2057400" indent="-228600">
                <a:spcBef>
                  <a:spcPts val="1000"/>
                </a:spcBef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5pPr>
              <a:lvl6pPr marL="25146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6pPr>
              <a:lvl7pPr marL="29718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7pPr>
              <a:lvl8pPr marL="34290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8pPr>
              <a:lvl9pPr marL="3886200" indent="-228600" eaLnBrk="0" fontAlgn="base" hangingPunct="0">
                <a:spcBef>
                  <a:spcPts val="1000"/>
                </a:spcBef>
                <a:spcAft>
                  <a:spcPct val="0"/>
                </a:spcAft>
                <a:buClr>
                  <a:schemeClr val="accent1"/>
                </a:buClr>
                <a:buSzPct val="80000"/>
                <a:buFont typeface="Wingdings 3" panose="05040102010807070707" pitchFamily="18" charset="2"/>
                <a:buChar char=""/>
                <a:defRPr sz="1200">
                  <a:solidFill>
                    <a:srgbClr val="404040"/>
                  </a:solidFill>
                  <a:latin typeface="Trebuchet MS" panose="020B0603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endParaRPr lang="fr-FR" sz="2400">
                <a:solidFill>
                  <a:srgbClr val="000000"/>
                </a:solidFill>
                <a:latin typeface="Comic Sans MS" panose="030F070203030202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286659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4" y="6350"/>
            <a:ext cx="8891586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63491" name="Espace réservé de la date 7"/>
          <p:cNvSpPr>
            <a:spLocks noGrp="1"/>
          </p:cNvSpPr>
          <p:nvPr>
            <p:ph type="dt" sz="quarter" idx="4294967295"/>
          </p:nvPr>
        </p:nvSpPr>
        <p:spPr bwMode="auto">
          <a:xfrm>
            <a:off x="1905000" y="6400800"/>
            <a:ext cx="167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9000F34-0301-49FB-9073-4EAEB2B2C392}" type="datetime1">
              <a:rPr lang="fr-FR" altLang="fr-FR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30/11/2022</a:t>
            </a:fld>
            <a:endParaRPr lang="en-US" altLang="fr-F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63495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496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Titre 1"/>
          <p:cNvSpPr txBox="1">
            <a:spLocks/>
          </p:cNvSpPr>
          <p:nvPr/>
        </p:nvSpPr>
        <p:spPr bwMode="auto">
          <a:xfrm>
            <a:off x="1524000" y="484188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fr-FR"/>
              <a:t>Un exemple de schéma</a:t>
            </a:r>
          </a:p>
        </p:txBody>
      </p:sp>
      <p:sp>
        <p:nvSpPr>
          <p:cNvPr id="63498" name="ZoneTexte 13"/>
          <p:cNvSpPr txBox="1">
            <a:spLocks noChangeArrowheads="1"/>
          </p:cNvSpPr>
          <p:nvPr/>
        </p:nvSpPr>
        <p:spPr bwMode="auto">
          <a:xfrm>
            <a:off x="6721476" y="1627189"/>
            <a:ext cx="2684463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Homer online et derrière un NAT</a:t>
            </a:r>
          </a:p>
        </p:txBody>
      </p:sp>
      <p:sp>
        <p:nvSpPr>
          <p:cNvPr id="63499" name="ZoneTexte 15"/>
          <p:cNvSpPr txBox="1">
            <a:spLocks noChangeArrowheads="1"/>
          </p:cNvSpPr>
          <p:nvPr/>
        </p:nvSpPr>
        <p:spPr bwMode="auto">
          <a:xfrm>
            <a:off x="2640945" y="1608139"/>
            <a:ext cx="305724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Attaquant toujours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public</a:t>
            </a:r>
          </a:p>
        </p:txBody>
      </p:sp>
      <p:cxnSp>
        <p:nvCxnSpPr>
          <p:cNvPr id="63500" name="Connecteur droit avec flèche 31"/>
          <p:cNvCxnSpPr>
            <a:cxnSpLocks noChangeShapeType="1"/>
          </p:cNvCxnSpPr>
          <p:nvPr/>
        </p:nvCxnSpPr>
        <p:spPr bwMode="auto">
          <a:xfrm rot="16200000" flipH="1">
            <a:off x="2182020" y="4531520"/>
            <a:ext cx="3960813" cy="22225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3" name="Connecteur droit avec flèche 32"/>
          <p:cNvCxnSpPr>
            <a:cxnSpLocks noChangeShapeType="1"/>
          </p:cNvCxnSpPr>
          <p:nvPr/>
        </p:nvCxnSpPr>
        <p:spPr bwMode="auto">
          <a:xfrm flipV="1">
            <a:off x="4224338" y="2922588"/>
            <a:ext cx="3600450" cy="36036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ZoneTexte 33"/>
          <p:cNvSpPr txBox="1">
            <a:spLocks noChangeArrowheads="1"/>
          </p:cNvSpPr>
          <p:nvPr/>
        </p:nvSpPr>
        <p:spPr bwMode="auto">
          <a:xfrm>
            <a:off x="5241925" y="2616200"/>
            <a:ext cx="1479550" cy="5222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UDP:28B</a:t>
            </a:r>
            <a:endParaRPr lang="fr-FR" sz="28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35" name="Connecteur droit avec flèche 34"/>
          <p:cNvCxnSpPr>
            <a:cxnSpLocks noChangeShapeType="1"/>
          </p:cNvCxnSpPr>
          <p:nvPr/>
        </p:nvCxnSpPr>
        <p:spPr bwMode="auto">
          <a:xfrm>
            <a:off x="4224338" y="3498850"/>
            <a:ext cx="3600450" cy="431800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6" name="ZoneTexte 35"/>
          <p:cNvSpPr txBox="1">
            <a:spLocks noChangeArrowheads="1"/>
          </p:cNvSpPr>
          <p:nvPr/>
        </p:nvSpPr>
        <p:spPr bwMode="auto">
          <a:xfrm>
            <a:off x="5254625" y="3190876"/>
            <a:ext cx="1479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UDP:28B</a:t>
            </a:r>
            <a:endParaRPr lang="fr-FR" sz="28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63505" name="Connecteur droit avec flèche 36"/>
          <p:cNvCxnSpPr>
            <a:cxnSpLocks noChangeShapeType="1"/>
          </p:cNvCxnSpPr>
          <p:nvPr/>
        </p:nvCxnSpPr>
        <p:spPr bwMode="auto">
          <a:xfrm rot="5400000">
            <a:off x="5917407" y="4614069"/>
            <a:ext cx="3959225" cy="1588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8" name="Connecteur droit avec flèche 37"/>
          <p:cNvCxnSpPr>
            <a:cxnSpLocks noChangeShapeType="1"/>
          </p:cNvCxnSpPr>
          <p:nvPr/>
        </p:nvCxnSpPr>
        <p:spPr bwMode="auto">
          <a:xfrm flipV="1">
            <a:off x="4224338" y="4146551"/>
            <a:ext cx="3600450" cy="360363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ZoneTexte 38"/>
          <p:cNvSpPr txBox="1">
            <a:spLocks noChangeArrowheads="1"/>
          </p:cNvSpPr>
          <p:nvPr/>
        </p:nvSpPr>
        <p:spPr bwMode="auto">
          <a:xfrm>
            <a:off x="5265738" y="3786189"/>
            <a:ext cx="1479550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UDP:28B</a:t>
            </a:r>
            <a:endParaRPr lang="fr-FR" sz="28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0" name="Connecteur droit avec flèche 39"/>
          <p:cNvCxnSpPr>
            <a:cxnSpLocks noChangeShapeType="1"/>
          </p:cNvCxnSpPr>
          <p:nvPr/>
        </p:nvCxnSpPr>
        <p:spPr bwMode="auto">
          <a:xfrm flipV="1">
            <a:off x="4224338" y="5010151"/>
            <a:ext cx="3600450" cy="360363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1" name="ZoneTexte 40"/>
          <p:cNvSpPr txBox="1">
            <a:spLocks noChangeArrowheads="1"/>
          </p:cNvSpPr>
          <p:nvPr/>
        </p:nvSpPr>
        <p:spPr bwMode="auto">
          <a:xfrm>
            <a:off x="5246689" y="4722814"/>
            <a:ext cx="129698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UDP:3B</a:t>
            </a:r>
            <a:endParaRPr lang="fr-FR" sz="28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42" name="Connecteur droit avec flèche 41"/>
          <p:cNvCxnSpPr>
            <a:cxnSpLocks noChangeShapeType="1"/>
          </p:cNvCxnSpPr>
          <p:nvPr/>
        </p:nvCxnSpPr>
        <p:spPr bwMode="auto">
          <a:xfrm flipV="1">
            <a:off x="4224338" y="6018213"/>
            <a:ext cx="3600450" cy="360362"/>
          </a:xfrm>
          <a:prstGeom prst="straightConnector1">
            <a:avLst/>
          </a:prstGeom>
          <a:noFill/>
          <a:ln w="25400" algn="ctr">
            <a:solidFill>
              <a:srgbClr val="000000"/>
            </a:solidFill>
            <a:round/>
            <a:headEnd type="arrow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43" name="ZoneTexte 42"/>
          <p:cNvSpPr txBox="1">
            <a:spLocks noChangeArrowheads="1"/>
          </p:cNvSpPr>
          <p:nvPr/>
        </p:nvSpPr>
        <p:spPr bwMode="auto">
          <a:xfrm>
            <a:off x="5295900" y="5730876"/>
            <a:ext cx="1296988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UDP:3B</a:t>
            </a:r>
            <a:endParaRPr lang="fr-FR" sz="28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3512" name="Espace réservé du numéro de diapositive 3"/>
          <p:cNvSpPr txBox="1">
            <a:spLocks/>
          </p:cNvSpPr>
          <p:nvPr/>
        </p:nvSpPr>
        <p:spPr bwMode="auto">
          <a:xfrm>
            <a:off x="9296400" y="653415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5" name="ZoneTexte 44"/>
          <p:cNvSpPr txBox="1">
            <a:spLocks noChangeArrowheads="1"/>
          </p:cNvSpPr>
          <p:nvPr/>
        </p:nvSpPr>
        <p:spPr bwMode="auto">
          <a:xfrm>
            <a:off x="2211388" y="3452814"/>
            <a:ext cx="7937500" cy="1323975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sz="4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On trouve l’adresse IP d’Homer dans l’entête IP des messages du schéma</a:t>
            </a:r>
          </a:p>
        </p:txBody>
      </p:sp>
    </p:spTree>
    <p:extLst>
      <p:ext uri="{BB962C8B-B14F-4D97-AF65-F5344CB8AC3E}">
        <p14:creationId xmlns:p14="http://schemas.microsoft.com/office/powerpoint/2010/main" val="1308965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6" grpId="0"/>
      <p:bldP spid="39" grpId="0"/>
      <p:bldP spid="41" grpId="0"/>
      <p:bldP spid="43" grpId="0"/>
      <p:bldP spid="4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3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5544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0" name="Titre 1"/>
          <p:cNvSpPr txBox="1">
            <a:spLocks/>
          </p:cNvSpPr>
          <p:nvPr/>
        </p:nvSpPr>
        <p:spPr bwMode="auto">
          <a:xfrm>
            <a:off x="1670845" y="1112837"/>
            <a:ext cx="8637588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fr-FR" sz="3600" dirty="0"/>
              <a:t>Étape 3: Peut-on trouver l’adresse sans être détecté ? </a:t>
            </a:r>
          </a:p>
        </p:txBody>
      </p:sp>
      <p:grpSp>
        <p:nvGrpSpPr>
          <p:cNvPr id="61" name="Groupe 60"/>
          <p:cNvGrpSpPr>
            <a:grpSpLocks/>
          </p:cNvGrpSpPr>
          <p:nvPr/>
        </p:nvGrpSpPr>
        <p:grpSpPr bwMode="auto">
          <a:xfrm>
            <a:off x="6013451" y="3232151"/>
            <a:ext cx="2449513" cy="690563"/>
            <a:chOff x="4490148" y="2946487"/>
            <a:chExt cx="2448272" cy="690731"/>
          </a:xfrm>
        </p:grpSpPr>
        <p:cxnSp>
          <p:nvCxnSpPr>
            <p:cNvPr id="65591" name="Connecteur droit avec flèche 61"/>
            <p:cNvCxnSpPr>
              <a:cxnSpLocks noChangeShapeType="1"/>
            </p:cNvCxnSpPr>
            <p:nvPr/>
          </p:nvCxnSpPr>
          <p:spPr bwMode="auto">
            <a:xfrm>
              <a:off x="4490148" y="3397447"/>
              <a:ext cx="2448272" cy="239771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3" name="ZoneTexte 24"/>
            <p:cNvSpPr txBox="1">
              <a:spLocks noChangeArrowheads="1"/>
            </p:cNvSpPr>
            <p:nvPr/>
          </p:nvSpPr>
          <p:spPr bwMode="auto">
            <a:xfrm>
              <a:off x="4793207" y="2946487"/>
              <a:ext cx="1545442" cy="5240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TCP+UDP</a:t>
              </a:r>
              <a:endParaRPr lang="fr-FR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64" name="Groupe 63"/>
          <p:cNvGrpSpPr>
            <a:grpSpLocks/>
          </p:cNvGrpSpPr>
          <p:nvPr/>
        </p:nvGrpSpPr>
        <p:grpSpPr bwMode="auto">
          <a:xfrm>
            <a:off x="6010276" y="5392739"/>
            <a:ext cx="1711325" cy="630237"/>
            <a:chOff x="4485939" y="5106378"/>
            <a:chExt cx="1711543" cy="631232"/>
          </a:xfrm>
        </p:grpSpPr>
        <p:grpSp>
          <p:nvGrpSpPr>
            <p:cNvPr id="65586" name="Groupe 43"/>
            <p:cNvGrpSpPr>
              <a:grpSpLocks/>
            </p:cNvGrpSpPr>
            <p:nvPr/>
          </p:nvGrpSpPr>
          <p:grpSpPr bwMode="auto">
            <a:xfrm>
              <a:off x="5494051" y="5593594"/>
              <a:ext cx="144016" cy="144016"/>
              <a:chOff x="6660232" y="1700808"/>
              <a:chExt cx="288032" cy="288032"/>
            </a:xfrm>
          </p:grpSpPr>
          <p:cxnSp>
            <p:nvCxnSpPr>
              <p:cNvPr id="65589" name="Connecteur droit 67"/>
              <p:cNvCxnSpPr>
                <a:cxnSpLocks noChangeShapeType="1"/>
              </p:cNvCxnSpPr>
              <p:nvPr/>
            </p:nvCxnSpPr>
            <p:spPr bwMode="auto">
              <a:xfrm rot="5400000">
                <a:off x="6660180" y="1699670"/>
                <a:ext cx="289380" cy="28896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5590" name="Connecteur droit 68"/>
              <p:cNvCxnSpPr>
                <a:cxnSpLocks noChangeShapeType="1"/>
              </p:cNvCxnSpPr>
              <p:nvPr/>
            </p:nvCxnSpPr>
            <p:spPr bwMode="auto">
              <a:xfrm rot="16200000" flipH="1">
                <a:off x="6660180" y="1699670"/>
                <a:ext cx="289380" cy="288960"/>
              </a:xfrm>
              <a:prstGeom prst="line">
                <a:avLst/>
              </a:prstGeom>
              <a:noFill/>
              <a:ln w="38100" algn="ctr">
                <a:solidFill>
                  <a:srgbClr val="FF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cxnSp>
          <p:nvCxnSpPr>
            <p:cNvPr id="65587" name="Connecteur droit avec flèche 65"/>
            <p:cNvCxnSpPr>
              <a:cxnSpLocks noChangeShapeType="1"/>
            </p:cNvCxnSpPr>
            <p:nvPr/>
          </p:nvCxnSpPr>
          <p:spPr bwMode="auto">
            <a:xfrm>
              <a:off x="4485939" y="5521369"/>
              <a:ext cx="1008191" cy="144691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67" name="ZoneTexte 50"/>
            <p:cNvSpPr txBox="1">
              <a:spLocks noChangeArrowheads="1"/>
            </p:cNvSpPr>
            <p:nvPr/>
          </p:nvSpPr>
          <p:spPr bwMode="auto">
            <a:xfrm>
              <a:off x="4817769" y="5106378"/>
              <a:ext cx="1379713" cy="52311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TCP SYN</a:t>
              </a:r>
              <a:endParaRPr lang="fr-FR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0" name="Groupe 69"/>
          <p:cNvGrpSpPr>
            <a:grpSpLocks/>
          </p:cNvGrpSpPr>
          <p:nvPr/>
        </p:nvGrpSpPr>
        <p:grpSpPr bwMode="auto">
          <a:xfrm>
            <a:off x="3201989" y="4727575"/>
            <a:ext cx="5329237" cy="2089150"/>
            <a:chOff x="1677627" y="4442260"/>
            <a:chExt cx="5329386" cy="2088232"/>
          </a:xfrm>
        </p:grpSpPr>
        <p:cxnSp>
          <p:nvCxnSpPr>
            <p:cNvPr id="65583" name="Connecteur droit avec flèche 70"/>
            <p:cNvCxnSpPr>
              <a:cxnSpLocks noChangeShapeType="1"/>
            </p:cNvCxnSpPr>
            <p:nvPr/>
          </p:nvCxnSpPr>
          <p:spPr bwMode="auto">
            <a:xfrm rot="5400000">
              <a:off x="3369643" y="5485582"/>
              <a:ext cx="2088232" cy="1588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84" name="Connecteur droit avec flèche 71"/>
            <p:cNvCxnSpPr>
              <a:cxnSpLocks noChangeShapeType="1"/>
            </p:cNvCxnSpPr>
            <p:nvPr/>
          </p:nvCxnSpPr>
          <p:spPr bwMode="auto">
            <a:xfrm rot="5400000">
              <a:off x="5997807" y="5521285"/>
              <a:ext cx="2016825" cy="158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85" name="Connecteur droit avec flèche 72"/>
            <p:cNvCxnSpPr>
              <a:cxnSpLocks noChangeShapeType="1"/>
            </p:cNvCxnSpPr>
            <p:nvPr/>
          </p:nvCxnSpPr>
          <p:spPr bwMode="auto">
            <a:xfrm flipH="1">
              <a:off x="1677627" y="4448607"/>
              <a:ext cx="3175" cy="2080298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5549" name="Espace réservé du numéro de diapositive 3"/>
          <p:cNvSpPr txBox="1">
            <a:spLocks/>
          </p:cNvSpPr>
          <p:nvPr/>
        </p:nvSpPr>
        <p:spPr bwMode="auto">
          <a:xfrm>
            <a:off x="9296400" y="653415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grpSp>
        <p:nvGrpSpPr>
          <p:cNvPr id="75" name="Groupe 74"/>
          <p:cNvGrpSpPr>
            <a:grpSpLocks/>
          </p:cNvGrpSpPr>
          <p:nvPr/>
        </p:nvGrpSpPr>
        <p:grpSpPr bwMode="auto">
          <a:xfrm>
            <a:off x="5969001" y="6159501"/>
            <a:ext cx="2486025" cy="530225"/>
            <a:chOff x="4445305" y="5874131"/>
            <a:chExt cx="2486165" cy="530478"/>
          </a:xfrm>
        </p:grpSpPr>
        <p:cxnSp>
          <p:nvCxnSpPr>
            <p:cNvPr id="65580" name="Connecteur droit avec flèche 75"/>
            <p:cNvCxnSpPr>
              <a:cxnSpLocks noChangeShapeType="1"/>
            </p:cNvCxnSpPr>
            <p:nvPr/>
          </p:nvCxnSpPr>
          <p:spPr bwMode="auto">
            <a:xfrm flipV="1">
              <a:off x="4445305" y="5912249"/>
              <a:ext cx="2443301" cy="119120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81" name="Connecteur droit avec flèche 76"/>
            <p:cNvCxnSpPr>
              <a:cxnSpLocks noChangeShapeType="1"/>
            </p:cNvCxnSpPr>
            <p:nvPr/>
          </p:nvCxnSpPr>
          <p:spPr bwMode="auto">
            <a:xfrm>
              <a:off x="4483407" y="6136194"/>
              <a:ext cx="2448063" cy="268415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78" name="ZoneTexte 61"/>
            <p:cNvSpPr txBox="1">
              <a:spLocks noChangeArrowheads="1"/>
            </p:cNvSpPr>
            <p:nvPr/>
          </p:nvSpPr>
          <p:spPr bwMode="auto">
            <a:xfrm>
              <a:off x="5043827" y="5874131"/>
              <a:ext cx="1327225" cy="524125"/>
            </a:xfrm>
            <a:prstGeom prst="rect">
              <a:avLst/>
            </a:prstGeom>
            <a:solidFill>
              <a:srgbClr val="FFFFFF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Schéma</a:t>
              </a:r>
              <a:endParaRPr lang="fr-FR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79" name="Groupe 78"/>
          <p:cNvGrpSpPr>
            <a:grpSpLocks/>
          </p:cNvGrpSpPr>
          <p:nvPr/>
        </p:nvGrpSpPr>
        <p:grpSpPr bwMode="auto">
          <a:xfrm>
            <a:off x="2324100" y="2149475"/>
            <a:ext cx="6802438" cy="2586038"/>
            <a:chOff x="799543" y="1862954"/>
            <a:chExt cx="6803131" cy="2586404"/>
          </a:xfrm>
        </p:grpSpPr>
        <p:sp>
          <p:nvSpPr>
            <p:cNvPr id="80" name="ZoneTexte 8"/>
            <p:cNvSpPr txBox="1">
              <a:spLocks noChangeArrowheads="1"/>
            </p:cNvSpPr>
            <p:nvPr/>
          </p:nvSpPr>
          <p:spPr bwMode="auto">
            <a:xfrm>
              <a:off x="3613405" y="1866129"/>
              <a:ext cx="1664408" cy="52329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fr-FR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Attaquant</a:t>
              </a:r>
            </a:p>
          </p:txBody>
        </p:sp>
        <p:sp>
          <p:nvSpPr>
            <p:cNvPr id="81" name="ZoneTexte 10"/>
            <p:cNvSpPr txBox="1">
              <a:spLocks noChangeArrowheads="1"/>
            </p:cNvSpPr>
            <p:nvPr/>
          </p:nvSpPr>
          <p:spPr bwMode="auto">
            <a:xfrm>
              <a:off x="6415103" y="1866129"/>
              <a:ext cx="1187571" cy="523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Homer</a:t>
              </a:r>
              <a:endParaRPr lang="fr-FR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82" name="ZoneTexte 37"/>
            <p:cNvSpPr txBox="1">
              <a:spLocks noChangeArrowheads="1"/>
            </p:cNvSpPr>
            <p:nvPr/>
          </p:nvSpPr>
          <p:spPr bwMode="auto">
            <a:xfrm>
              <a:off x="799543" y="1862954"/>
              <a:ext cx="2044908" cy="52394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fr-FR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Supernœuds</a:t>
              </a:r>
            </a:p>
          </p:txBody>
        </p:sp>
        <p:cxnSp>
          <p:nvCxnSpPr>
            <p:cNvPr id="65577" name="Connecteur droit avec flèche 82"/>
            <p:cNvCxnSpPr>
              <a:cxnSpLocks noChangeShapeType="1"/>
            </p:cNvCxnSpPr>
            <p:nvPr/>
          </p:nvCxnSpPr>
          <p:spPr bwMode="auto">
            <a:xfrm rot="5400000">
              <a:off x="5999889" y="3440359"/>
              <a:ext cx="2016410" cy="1588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78" name="Connecteur droit avec flèche 83"/>
            <p:cNvCxnSpPr>
              <a:cxnSpLocks noChangeShapeType="1"/>
            </p:cNvCxnSpPr>
            <p:nvPr/>
          </p:nvCxnSpPr>
          <p:spPr bwMode="auto">
            <a:xfrm rot="5400000">
              <a:off x="3404062" y="3397490"/>
              <a:ext cx="2016410" cy="158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79" name="Connecteur droit avec flèche 84"/>
            <p:cNvCxnSpPr>
              <a:cxnSpLocks noChangeShapeType="1"/>
            </p:cNvCxnSpPr>
            <p:nvPr/>
          </p:nvCxnSpPr>
          <p:spPr bwMode="auto">
            <a:xfrm rot="5400000">
              <a:off x="672490" y="3393521"/>
              <a:ext cx="2014823" cy="1588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86" name="Groupe 85"/>
          <p:cNvGrpSpPr>
            <a:grpSpLocks/>
          </p:cNvGrpSpPr>
          <p:nvPr/>
        </p:nvGrpSpPr>
        <p:grpSpPr bwMode="auto">
          <a:xfrm>
            <a:off x="3205164" y="2636838"/>
            <a:ext cx="2670175" cy="1090612"/>
            <a:chOff x="1680803" y="2350726"/>
            <a:chExt cx="2670728" cy="1090519"/>
          </a:xfrm>
        </p:grpSpPr>
        <p:cxnSp>
          <p:nvCxnSpPr>
            <p:cNvPr id="65570" name="Connecteur droit avec flèche 86"/>
            <p:cNvCxnSpPr>
              <a:cxnSpLocks noChangeShapeType="1"/>
            </p:cNvCxnSpPr>
            <p:nvPr/>
          </p:nvCxnSpPr>
          <p:spPr bwMode="auto">
            <a:xfrm flipV="1">
              <a:off x="1680803" y="2793600"/>
              <a:ext cx="2670728" cy="15238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71" name="Connecteur droit avec flèche 87"/>
            <p:cNvCxnSpPr>
              <a:cxnSpLocks noChangeShapeType="1"/>
            </p:cNvCxnSpPr>
            <p:nvPr/>
          </p:nvCxnSpPr>
          <p:spPr bwMode="auto">
            <a:xfrm>
              <a:off x="1739552" y="3023769"/>
              <a:ext cx="2611979" cy="184134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89" name="ZoneTexte 46"/>
            <p:cNvSpPr txBox="1">
              <a:spLocks noChangeArrowheads="1"/>
            </p:cNvSpPr>
            <p:nvPr/>
          </p:nvSpPr>
          <p:spPr bwMode="auto">
            <a:xfrm>
              <a:off x="1847525" y="2350726"/>
              <a:ext cx="2416675" cy="52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TCP Handshake</a:t>
              </a:r>
              <a:endParaRPr lang="fr-FR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5573" name="Connecteur droit avec flèche 89"/>
            <p:cNvCxnSpPr>
              <a:cxnSpLocks noChangeShapeType="1"/>
            </p:cNvCxnSpPr>
            <p:nvPr/>
          </p:nvCxnSpPr>
          <p:spPr bwMode="auto">
            <a:xfrm flipV="1">
              <a:off x="1680803" y="3287271"/>
              <a:ext cx="2670728" cy="153974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1" name="Groupe 90"/>
          <p:cNvGrpSpPr>
            <a:grpSpLocks/>
          </p:cNvGrpSpPr>
          <p:nvPr/>
        </p:nvGrpSpPr>
        <p:grpSpPr bwMode="auto">
          <a:xfrm>
            <a:off x="3165476" y="4716463"/>
            <a:ext cx="2670175" cy="1090612"/>
            <a:chOff x="1680803" y="2350726"/>
            <a:chExt cx="2670728" cy="1090519"/>
          </a:xfrm>
        </p:grpSpPr>
        <p:cxnSp>
          <p:nvCxnSpPr>
            <p:cNvPr id="65566" name="Connecteur droit avec flèche 91"/>
            <p:cNvCxnSpPr>
              <a:cxnSpLocks noChangeShapeType="1"/>
            </p:cNvCxnSpPr>
            <p:nvPr/>
          </p:nvCxnSpPr>
          <p:spPr bwMode="auto">
            <a:xfrm flipV="1">
              <a:off x="1680803" y="2793600"/>
              <a:ext cx="2670728" cy="152387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67" name="Connecteur droit avec flèche 92"/>
            <p:cNvCxnSpPr>
              <a:cxnSpLocks noChangeShapeType="1"/>
            </p:cNvCxnSpPr>
            <p:nvPr/>
          </p:nvCxnSpPr>
          <p:spPr bwMode="auto">
            <a:xfrm>
              <a:off x="1739553" y="3023769"/>
              <a:ext cx="2611978" cy="184134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4" name="ZoneTexte 63"/>
            <p:cNvSpPr txBox="1">
              <a:spLocks noChangeArrowheads="1"/>
            </p:cNvSpPr>
            <p:nvPr/>
          </p:nvSpPr>
          <p:spPr bwMode="auto">
            <a:xfrm>
              <a:off x="1847526" y="2350726"/>
              <a:ext cx="2416675" cy="5238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TCP Handshake</a:t>
              </a:r>
              <a:endParaRPr lang="fr-FR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  <p:cxnSp>
          <p:nvCxnSpPr>
            <p:cNvPr id="65569" name="Connecteur droit avec flèche 94"/>
            <p:cNvCxnSpPr>
              <a:cxnSpLocks noChangeShapeType="1"/>
            </p:cNvCxnSpPr>
            <p:nvPr/>
          </p:nvCxnSpPr>
          <p:spPr bwMode="auto">
            <a:xfrm flipV="1">
              <a:off x="1680803" y="3287271"/>
              <a:ext cx="2670728" cy="153974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grpSp>
        <p:nvGrpSpPr>
          <p:cNvPr id="96" name="Groupe 95"/>
          <p:cNvGrpSpPr>
            <a:grpSpLocks/>
          </p:cNvGrpSpPr>
          <p:nvPr/>
        </p:nvGrpSpPr>
        <p:grpSpPr bwMode="auto">
          <a:xfrm>
            <a:off x="5989639" y="4270376"/>
            <a:ext cx="2497137" cy="530225"/>
            <a:chOff x="4480181" y="3783681"/>
            <a:chExt cx="2496132" cy="529680"/>
          </a:xfrm>
        </p:grpSpPr>
        <p:cxnSp>
          <p:nvCxnSpPr>
            <p:cNvPr id="65563" name="Connecteur droit avec flèche 96"/>
            <p:cNvCxnSpPr>
              <a:cxnSpLocks noChangeShapeType="1"/>
            </p:cNvCxnSpPr>
            <p:nvPr/>
          </p:nvCxnSpPr>
          <p:spPr bwMode="auto">
            <a:xfrm flipV="1">
              <a:off x="4480181" y="3783681"/>
              <a:ext cx="2443766" cy="118941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 type="arrow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65564" name="Connecteur droit avec flèche 97"/>
            <p:cNvCxnSpPr>
              <a:cxnSpLocks noChangeShapeType="1"/>
            </p:cNvCxnSpPr>
            <p:nvPr/>
          </p:nvCxnSpPr>
          <p:spPr bwMode="auto">
            <a:xfrm>
              <a:off x="4527787" y="4023148"/>
              <a:ext cx="2448526" cy="134798"/>
            </a:xfrm>
            <a:prstGeom prst="straightConnector1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 type="arrow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99" name="ZoneTexte 65"/>
            <p:cNvSpPr txBox="1">
              <a:spLocks noChangeArrowheads="1"/>
            </p:cNvSpPr>
            <p:nvPr/>
          </p:nvSpPr>
          <p:spPr bwMode="auto">
            <a:xfrm>
              <a:off x="5033995" y="3790024"/>
              <a:ext cx="1326616" cy="523337"/>
            </a:xfrm>
            <a:prstGeom prst="rect">
              <a:avLst/>
            </a:prstGeom>
            <a:solidFill>
              <a:srgbClr val="FFFFFF">
                <a:alpha val="78822"/>
              </a:srgb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Comic Sans MS" pitchFamily="66" charset="0"/>
                  <a:cs typeface="Arial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defRPr/>
              </a:pPr>
              <a:r>
                <a:rPr lang="en-US" sz="2800">
                  <a:solidFill>
                    <a:srgbClr val="000000"/>
                  </a:solidFill>
                  <a:latin typeface="Calibri" pitchFamily="34" charset="0"/>
                  <a:cs typeface="Calibri" pitchFamily="34" charset="0"/>
                </a:rPr>
                <a:t>Schéma</a:t>
              </a:r>
              <a:endParaRPr lang="fr-FR" sz="2800">
                <a:solidFill>
                  <a:srgbClr val="000000"/>
                </a:solidFill>
                <a:latin typeface="Calibri" pitchFamily="34" charset="0"/>
                <a:cs typeface="Calibri" pitchFamily="34" charset="0"/>
              </a:endParaRPr>
            </a:p>
          </p:txBody>
        </p:sp>
      </p:grpSp>
      <p:grpSp>
        <p:nvGrpSpPr>
          <p:cNvPr id="100" name="Groupe 99"/>
          <p:cNvGrpSpPr>
            <a:grpSpLocks/>
          </p:cNvGrpSpPr>
          <p:nvPr/>
        </p:nvGrpSpPr>
        <p:grpSpPr bwMode="auto">
          <a:xfrm>
            <a:off x="7161213" y="3294064"/>
            <a:ext cx="3048000" cy="922337"/>
            <a:chOff x="5292080" y="4221088"/>
            <a:chExt cx="3048397" cy="922784"/>
          </a:xfrm>
        </p:grpSpPr>
        <p:grpSp>
          <p:nvGrpSpPr>
            <p:cNvPr id="65556" name="Groupe 29"/>
            <p:cNvGrpSpPr>
              <a:grpSpLocks/>
            </p:cNvGrpSpPr>
            <p:nvPr/>
          </p:nvGrpSpPr>
          <p:grpSpPr bwMode="auto">
            <a:xfrm>
              <a:off x="5292080" y="4221088"/>
              <a:ext cx="3048397" cy="922784"/>
              <a:chOff x="5292080" y="4221088"/>
              <a:chExt cx="3048397" cy="922784"/>
            </a:xfrm>
          </p:grpSpPr>
          <p:grpSp>
            <p:nvGrpSpPr>
              <p:cNvPr id="65558" name="Groupe 11"/>
              <p:cNvGrpSpPr>
                <a:grpSpLocks/>
              </p:cNvGrpSpPr>
              <p:nvPr/>
            </p:nvGrpSpPr>
            <p:grpSpPr bwMode="auto">
              <a:xfrm>
                <a:off x="5292080" y="4221088"/>
                <a:ext cx="3048397" cy="922784"/>
                <a:chOff x="4788024" y="116631"/>
                <a:chExt cx="4200525" cy="1066800"/>
              </a:xfrm>
            </p:grpSpPr>
            <p:sp>
              <p:nvSpPr>
                <p:cNvPr id="105" name="Rectangle 104"/>
                <p:cNvSpPr/>
                <p:nvPr/>
              </p:nvSpPr>
              <p:spPr>
                <a:xfrm>
                  <a:off x="5579998" y="476516"/>
                  <a:ext cx="1439555" cy="216665"/>
                </a:xfrm>
                <a:prstGeom prst="rect">
                  <a:avLst/>
                </a:prstGeom>
                <a:solidFill>
                  <a:srgbClr val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anchor="ctr"/>
                <a:lstStyle/>
                <a:p>
                  <a:pPr algn="ctr">
                    <a:spcBef>
                      <a:spcPct val="50000"/>
                    </a:spcBef>
                    <a:defRPr/>
                  </a:pPr>
                  <a:endParaRPr lang="fr-FR" sz="2400">
                    <a:solidFill>
                      <a:srgbClr val="FFFFFF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  <p:pic>
              <p:nvPicPr>
                <p:cNvPr id="65561" name="Picture 2"/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788024" y="116631"/>
                  <a:ext cx="4200525" cy="1066800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sp>
              <p:nvSpPr>
                <p:cNvPr id="107" name="ZoneTexte 14"/>
                <p:cNvSpPr txBox="1">
                  <a:spLocks noChangeArrowheads="1"/>
                </p:cNvSpPr>
                <p:nvPr/>
              </p:nvSpPr>
              <p:spPr bwMode="auto">
                <a:xfrm>
                  <a:off x="5507801" y="448973"/>
                  <a:ext cx="253782" cy="534319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>
                  <a:spAutoFit/>
                </a:bodyPr>
                <a:lstStyle>
                  <a:lvl1pPr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1pPr>
                  <a:lvl2pPr marL="742950" indent="-28575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2pPr>
                  <a:lvl3pPr marL="11430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3pPr>
                  <a:lvl4pPr marL="16002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4pPr>
                  <a:lvl5pPr marL="2057400" indent="-228600" eaLnBrk="0" hangingPunct="0"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400">
                      <a:solidFill>
                        <a:schemeClr val="tx1"/>
                      </a:solidFill>
                      <a:latin typeface="Comic Sans MS" pitchFamily="66" charset="0"/>
                      <a:cs typeface="Arial" charset="0"/>
                    </a:defRPr>
                  </a:lvl9pPr>
                </a:lstStyle>
                <a:p>
                  <a:pPr algn="ctr" eaLnBrk="1" hangingPunct="1">
                    <a:spcBef>
                      <a:spcPct val="50000"/>
                    </a:spcBef>
                    <a:defRPr/>
                  </a:pPr>
                  <a:endParaRPr lang="en-US">
                    <a:solidFill>
                      <a:srgbClr val="000000"/>
                    </a:solidFill>
                    <a:latin typeface="Calibri" pitchFamily="34" charset="0"/>
                    <a:cs typeface="Calibri" pitchFamily="34" charset="0"/>
                  </a:endParaRPr>
                </a:p>
              </p:txBody>
            </p:sp>
          </p:grpSp>
          <p:sp>
            <p:nvSpPr>
              <p:cNvPr id="104" name="Rectangle à coins arrondis 103"/>
              <p:cNvSpPr/>
              <p:nvPr/>
            </p:nvSpPr>
            <p:spPr>
              <a:xfrm>
                <a:off x="5868417" y="4508564"/>
                <a:ext cx="1079641" cy="216005"/>
              </a:xfrm>
              <a:prstGeom prst="roundRect">
                <a:avLst/>
              </a:prstGeom>
              <a:solidFill>
                <a:srgbClr val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anchor="ctr"/>
              <a:lstStyle/>
              <a:p>
                <a:pPr algn="ctr">
                  <a:spcBef>
                    <a:spcPct val="50000"/>
                  </a:spcBef>
                  <a:defRPr/>
                </a:pPr>
                <a:endParaRPr lang="fr-FR" sz="2400">
                  <a:solidFill>
                    <a:srgbClr val="FFFFFF"/>
                  </a:solidFill>
                  <a:latin typeface="Calibri" pitchFamily="34" charset="0"/>
                  <a:cs typeface="Calibri" pitchFamily="34" charset="0"/>
                </a:endParaRPr>
              </a:p>
            </p:txBody>
          </p:sp>
        </p:grpSp>
        <p:sp>
          <p:nvSpPr>
            <p:cNvPr id="102" name="Rectangle 27"/>
            <p:cNvSpPr>
              <a:spLocks noChangeArrowheads="1"/>
            </p:cNvSpPr>
            <p:nvPr/>
          </p:nvSpPr>
          <p:spPr bwMode="auto">
            <a:xfrm>
              <a:off x="5668366" y="4437093"/>
              <a:ext cx="2303763" cy="46218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/>
            <a:p>
              <a:pPr algn="ctr">
                <a:spcBef>
                  <a:spcPct val="50000"/>
                </a:spcBef>
                <a:defRPr/>
              </a:pPr>
              <a:r>
                <a:rPr lang="en-US" sz="2400">
                  <a:latin typeface="Calibri" pitchFamily="34" charset="0"/>
                  <a:cs typeface="Calibri" pitchFamily="34" charset="0"/>
                </a:rPr>
                <a:t>John doe appelle</a:t>
              </a:r>
              <a:endParaRPr lang="fr-FR" sz="2400">
                <a:latin typeface="Calibri" pitchFamily="34" charset="0"/>
                <a:cs typeface="Calibri" pitchFamily="34" charset="0"/>
              </a:endParaRPr>
            </a:p>
          </p:txBody>
        </p:sp>
      </p:grpSp>
      <p:sp>
        <p:nvSpPr>
          <p:cNvPr id="58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4" y="6350"/>
            <a:ext cx="8891586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</p:spTree>
    <p:extLst>
      <p:ext uri="{BB962C8B-B14F-4D97-AF65-F5344CB8AC3E}">
        <p14:creationId xmlns:p14="http://schemas.microsoft.com/office/powerpoint/2010/main" val="32291843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 nodeType="clickPar">
                      <p:stCondLst>
                        <p:cond delay="indefinite"/>
                      </p:stCondLst>
                      <p:childTnLst>
                        <p:par>
                          <p:cTn id="3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210589" y="512188"/>
            <a:ext cx="8821871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67591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7592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 bwMode="auto">
          <a:xfrm>
            <a:off x="1802860" y="2065507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fr-FR" sz="3200" dirty="0"/>
              <a:t>On peut lier adresse IP et identité sociale à grande échelle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466929" y="3513307"/>
            <a:ext cx="11196536" cy="24302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Notre attaque fonctionne pour tous les utilisateurs de Skype (560M)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Indétectable et non blocable</a:t>
            </a:r>
            <a:endParaRPr lang="fr-FR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Pas d’infrastructure dédiée</a:t>
            </a:r>
          </a:p>
        </p:txBody>
      </p:sp>
    </p:spTree>
    <p:extLst>
      <p:ext uri="{BB962C8B-B14F-4D97-AF65-F5344CB8AC3E}">
        <p14:creationId xmlns:p14="http://schemas.microsoft.com/office/powerpoint/2010/main" val="182511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0" y="727092"/>
            <a:ext cx="9633626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69639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9640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 bwMode="auto">
          <a:xfrm>
            <a:off x="1812587" y="1924861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fr-FR" sz="3600" dirty="0"/>
              <a:t>On peut lier adresse IP et identité sociale à grande échelle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1905000" y="3102482"/>
            <a:ext cx="8245475" cy="2566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Notre attaque fonctionne pour tous les utilisateurs de Skype (560M)</a:t>
            </a: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Indétectable et non blocable</a:t>
            </a:r>
            <a:endParaRPr lang="fr-FR" dirty="0">
              <a:solidFill>
                <a:srgbClr val="FF0000"/>
              </a:solidFill>
            </a:endParaRP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Pas d’infrastructure dédiée</a:t>
            </a:r>
          </a:p>
        </p:txBody>
      </p:sp>
    </p:spTree>
    <p:extLst>
      <p:ext uri="{BB962C8B-B14F-4D97-AF65-F5344CB8AC3E}">
        <p14:creationId xmlns:p14="http://schemas.microsoft.com/office/powerpoint/2010/main" val="17494841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18710" y="163319"/>
            <a:ext cx="8725711" cy="14028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None/>
            </a:pPr>
            <a:r>
              <a:rPr lang="fr-FR" altLang="fr-FR" sz="3900" b="1" dirty="0">
                <a:solidFill>
                  <a:schemeClr val="dk1"/>
                </a:solidFill>
                <a:latin typeface="Arial"/>
                <a:sym typeface="Calibri"/>
              </a:rPr>
              <a:t>Enjeux d e </a:t>
            </a:r>
            <a:r>
              <a:rPr lang="fr-FR" altLang="fr-FR" sz="3900" b="1" dirty="0" smtClean="0">
                <a:solidFill>
                  <a:schemeClr val="dk1"/>
                </a:solidFill>
                <a:latin typeface="Arial"/>
                <a:sym typeface="Calibri"/>
              </a:rPr>
              <a:t>la protection </a:t>
            </a:r>
            <a:r>
              <a:rPr lang="fr-FR" altLang="fr-FR" sz="3900" b="1" dirty="0">
                <a:solidFill>
                  <a:schemeClr val="dk1"/>
                </a:solidFill>
                <a:latin typeface="Arial"/>
                <a:sym typeface="Calibri"/>
              </a:rPr>
              <a:t>des</a:t>
            </a:r>
          </a:p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None/>
            </a:pPr>
            <a:r>
              <a:rPr lang="fr-FR" altLang="fr-FR" sz="3900" b="1" dirty="0" smtClean="0">
                <a:solidFill>
                  <a:schemeClr val="dk1"/>
                </a:solidFill>
                <a:latin typeface="Arial"/>
                <a:sym typeface="Calibri"/>
              </a:rPr>
              <a:t>Données personnelles</a:t>
            </a:r>
            <a:endParaRPr lang="en-US" altLang="fr-FR" sz="3900" b="1" dirty="0">
              <a:solidFill>
                <a:schemeClr val="dk1"/>
              </a:solidFill>
              <a:latin typeface="Arial"/>
              <a:sym typeface="Calibri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138" y="1770434"/>
            <a:ext cx="11034578" cy="3647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sz="2800" dirty="0"/>
              <a:t>Le droit à la vie privée : références </a:t>
            </a:r>
            <a:r>
              <a:rPr lang="fr-FR" sz="2800" dirty="0" smtClean="0"/>
              <a:t>historiques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FR" sz="2800" dirty="0" smtClean="0"/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sz="2800" dirty="0" smtClean="0"/>
              <a:t> </a:t>
            </a:r>
            <a:r>
              <a:rPr lang="fr-FR" sz="2800" dirty="0"/>
              <a:t>La protection des données personnelles : un impératif </a:t>
            </a:r>
            <a:r>
              <a:rPr lang="fr-FR" sz="2800" dirty="0" smtClean="0"/>
              <a:t>mondial</a:t>
            </a:r>
          </a:p>
          <a:p>
            <a:pPr marL="0" indent="0" fontAlgn="auto">
              <a:spcAft>
                <a:spcPts val="0"/>
              </a:spcAft>
              <a:buNone/>
              <a:defRPr/>
            </a:pPr>
            <a:r>
              <a:rPr lang="fr-FR" sz="2800" dirty="0" smtClean="0"/>
              <a:t> </a:t>
            </a:r>
            <a:endParaRPr lang="fr-FR" sz="2800" dirty="0"/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sz="2800" dirty="0" smtClean="0"/>
              <a:t>Genèse </a:t>
            </a:r>
            <a:r>
              <a:rPr lang="fr-FR" sz="2800" dirty="0"/>
              <a:t>de la protection des données personnel au Benin </a:t>
            </a:r>
            <a:endParaRPr lang="fr-FR" sz="2800" dirty="0" smtClean="0"/>
          </a:p>
          <a:p>
            <a:pPr marL="0" indent="0" fontAlgn="auto">
              <a:spcAft>
                <a:spcPts val="0"/>
              </a:spcAft>
              <a:buNone/>
              <a:defRPr/>
            </a:pPr>
            <a:endParaRPr lang="fr-FR" sz="2800" dirty="0"/>
          </a:p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sz="2800" dirty="0" smtClean="0"/>
              <a:t>Définitions </a:t>
            </a:r>
            <a:r>
              <a:rPr lang="fr-FR" sz="2800" dirty="0"/>
              <a:t>et principes de la protection de données </a:t>
            </a:r>
            <a:r>
              <a:rPr lang="fr-FR" sz="2800" dirty="0" smtClean="0"/>
              <a:t>personnelles</a:t>
            </a:r>
            <a:endParaRPr lang="fr-FR" altLang="fr-F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52920" y="6350"/>
            <a:ext cx="8281482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71687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1688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Titre 1"/>
          <p:cNvSpPr txBox="1">
            <a:spLocks/>
          </p:cNvSpPr>
          <p:nvPr/>
        </p:nvSpPr>
        <p:spPr bwMode="auto">
          <a:xfrm>
            <a:off x="1981200" y="1141413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fr-FR" sz="4000" dirty="0"/>
              <a:t>Quel est le problème de suivre la mobilité ?</a:t>
            </a:r>
          </a:p>
        </p:txBody>
      </p:sp>
      <p:sp>
        <p:nvSpPr>
          <p:cNvPr id="15" name="Espace réservé du contenu 2"/>
          <p:cNvSpPr txBox="1">
            <a:spLocks/>
          </p:cNvSpPr>
          <p:nvPr/>
        </p:nvSpPr>
        <p:spPr bwMode="auto">
          <a:xfrm>
            <a:off x="2133600" y="2401888"/>
            <a:ext cx="8229600" cy="3763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Suivre la mobilité implique</a:t>
            </a:r>
          </a:p>
          <a:p>
            <a:pPr lvl="1"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Savoir où vous êtes </a:t>
            </a:r>
          </a:p>
          <a:p>
            <a:pPr lvl="1"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Qui vous rencontrer et où</a:t>
            </a:r>
          </a:p>
          <a:p>
            <a:pPr lvl="1" eaLnBrk="1" hangingPunct="1">
              <a:defRPr/>
            </a:pPr>
            <a:endParaRPr lang="fr-FR" dirty="0">
              <a:solidFill>
                <a:srgbClr val="000000"/>
              </a:solidFill>
            </a:endParaRPr>
          </a:p>
          <a:p>
            <a:pPr eaLnBrk="1" hangingPunct="1">
              <a:defRPr/>
            </a:pPr>
            <a:r>
              <a:rPr lang="fr-FR" dirty="0">
                <a:solidFill>
                  <a:srgbClr val="000000"/>
                </a:solidFill>
              </a:rPr>
              <a:t>Le suivi des interactions sociales et un énorme problème de protection de la vie privée</a:t>
            </a:r>
          </a:p>
        </p:txBody>
      </p:sp>
    </p:spTree>
    <p:extLst>
      <p:ext uri="{BB962C8B-B14F-4D97-AF65-F5344CB8AC3E}">
        <p14:creationId xmlns:p14="http://schemas.microsoft.com/office/powerpoint/2010/main" val="2482113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50196" y="6350"/>
            <a:ext cx="9212093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73735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3736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" name="Espace réservé du contenu 2"/>
          <p:cNvSpPr txBox="1">
            <a:spLocks/>
          </p:cNvSpPr>
          <p:nvPr/>
        </p:nvSpPr>
        <p:spPr bwMode="auto">
          <a:xfrm>
            <a:off x="2149476" y="1477964"/>
            <a:ext cx="7929563" cy="4364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defRPr/>
            </a:pPr>
            <a:endParaRPr lang="fr-FR">
              <a:solidFill>
                <a:srgbClr val="000000"/>
              </a:solidFill>
            </a:endParaRPr>
          </a:p>
        </p:txBody>
      </p:sp>
      <p:sp>
        <p:nvSpPr>
          <p:cNvPr id="23" name="Titre 1"/>
          <p:cNvSpPr txBox="1">
            <a:spLocks/>
          </p:cNvSpPr>
          <p:nvPr/>
        </p:nvSpPr>
        <p:spPr bwMode="auto">
          <a:xfrm>
            <a:off x="1387812" y="673099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fr-FR" dirty="0"/>
              <a:t>Le cas d’un utilisateur réel</a:t>
            </a:r>
          </a:p>
        </p:txBody>
      </p:sp>
      <p:pic>
        <p:nvPicPr>
          <p:cNvPr id="7374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4650" y="1627189"/>
            <a:ext cx="5886450" cy="4594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ZoneTexte 25"/>
          <p:cNvSpPr txBox="1">
            <a:spLocks noChangeArrowheads="1"/>
          </p:cNvSpPr>
          <p:nvPr/>
        </p:nvSpPr>
        <p:spPr bwMode="auto">
          <a:xfrm>
            <a:off x="1874839" y="3357564"/>
            <a:ext cx="8580437" cy="1323975"/>
          </a:xfrm>
          <a:prstGeom prst="rect">
            <a:avLst/>
          </a:prstGeom>
          <a:solidFill>
            <a:srgbClr val="BBE0E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cs typeface="Arial" charset="0"/>
              </a:defRPr>
            </a:lvl9pPr>
          </a:lstStyle>
          <a:p>
            <a:pPr algn="ctr" eaLnBrk="1" hangingPunct="1">
              <a:spcBef>
                <a:spcPct val="50000"/>
              </a:spcBef>
              <a:defRPr/>
            </a:pPr>
            <a:r>
              <a:rPr lang="fr-FR" sz="4000">
                <a:solidFill>
                  <a:srgbClr val="000000"/>
                </a:solidFill>
                <a:latin typeface="Calibri" pitchFamily="34" charset="0"/>
                <a:cs typeface="Calibri" pitchFamily="34" charset="0"/>
              </a:rPr>
              <a:t>Est-ce qu’on observe une telle mobilité pour un utilisateur quelconque ?</a:t>
            </a:r>
          </a:p>
        </p:txBody>
      </p:sp>
    </p:spTree>
    <p:extLst>
      <p:ext uri="{BB962C8B-B14F-4D97-AF65-F5344CB8AC3E}">
        <p14:creationId xmlns:p14="http://schemas.microsoft.com/office/powerpoint/2010/main" val="1999555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321014" y="6350"/>
            <a:ext cx="10029216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75779" name="Espace réservé de la date 7"/>
          <p:cNvSpPr>
            <a:spLocks noGrp="1"/>
          </p:cNvSpPr>
          <p:nvPr>
            <p:ph type="dt" sz="quarter" idx="4294967295"/>
          </p:nvPr>
        </p:nvSpPr>
        <p:spPr bwMode="auto">
          <a:xfrm>
            <a:off x="1905000" y="6400800"/>
            <a:ext cx="167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6A66C6D-5227-4285-961D-ADEDD715B3CD}" type="datetime1">
              <a:rPr lang="fr-FR" altLang="fr-FR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30/11/2022</a:t>
            </a:fld>
            <a:endParaRPr lang="en-US" altLang="fr-F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5783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784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8089" y="1452564"/>
            <a:ext cx="5278437" cy="4649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ZoneTexte 11"/>
          <p:cNvSpPr txBox="1">
            <a:spLocks noChangeArrowheads="1"/>
          </p:cNvSpPr>
          <p:nvPr/>
        </p:nvSpPr>
        <p:spPr bwMode="auto">
          <a:xfrm>
            <a:off x="239715" y="1628776"/>
            <a:ext cx="3087146" cy="18158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sz="2800" dirty="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Utilisateurs ordonnés par nombre de déplacements</a:t>
            </a:r>
          </a:p>
        </p:txBody>
      </p:sp>
      <p:sp>
        <p:nvSpPr>
          <p:cNvPr id="14" name="ZoneTexte 13"/>
          <p:cNvSpPr txBox="1">
            <a:spLocks noChangeArrowheads="1"/>
          </p:cNvSpPr>
          <p:nvPr/>
        </p:nvSpPr>
        <p:spPr bwMode="auto">
          <a:xfrm rot="-5400000">
            <a:off x="2025470" y="3895258"/>
            <a:ext cx="2959465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fr-FR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Nombre d’endroits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900614" y="1860551"/>
            <a:ext cx="3024187" cy="7302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fr-F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7" name="Ellipse 16"/>
          <p:cNvSpPr/>
          <p:nvPr/>
        </p:nvSpPr>
        <p:spPr>
          <a:xfrm>
            <a:off x="4179888" y="5461000"/>
            <a:ext cx="431800" cy="431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fr-FR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18" name="Connecteur droit avec flèche 17"/>
          <p:cNvCxnSpPr/>
          <p:nvPr/>
        </p:nvCxnSpPr>
        <p:spPr>
          <a:xfrm rot="5400000" flipH="1" flipV="1">
            <a:off x="4360070" y="3409157"/>
            <a:ext cx="2303462" cy="18002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ZoneTexte 18"/>
          <p:cNvSpPr txBox="1">
            <a:spLocks noChangeArrowheads="1"/>
          </p:cNvSpPr>
          <p:nvPr/>
        </p:nvSpPr>
        <p:spPr bwMode="auto">
          <a:xfrm>
            <a:off x="6634164" y="2601914"/>
            <a:ext cx="183197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4% change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pays</a:t>
            </a:r>
            <a:endParaRPr lang="fr-FR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Ellipse 20"/>
          <p:cNvSpPr/>
          <p:nvPr/>
        </p:nvSpPr>
        <p:spPr>
          <a:xfrm>
            <a:off x="5259388" y="5461000"/>
            <a:ext cx="431800" cy="431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fr-FR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2" name="Connecteur droit avec flèche 21"/>
          <p:cNvCxnSpPr/>
          <p:nvPr/>
        </p:nvCxnSpPr>
        <p:spPr>
          <a:xfrm rot="5400000" flipH="1" flipV="1">
            <a:off x="4883151" y="3181351"/>
            <a:ext cx="2232025" cy="863600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Ellipse 22"/>
          <p:cNvSpPr/>
          <p:nvPr/>
        </p:nvSpPr>
        <p:spPr>
          <a:xfrm>
            <a:off x="6772275" y="5461000"/>
            <a:ext cx="431800" cy="431800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ct val="50000"/>
              </a:spcBef>
              <a:defRPr/>
            </a:pPr>
            <a:endParaRPr lang="fr-FR"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4" name="Connecteur droit avec flèche 23"/>
          <p:cNvCxnSpPr/>
          <p:nvPr/>
        </p:nvCxnSpPr>
        <p:spPr>
          <a:xfrm rot="16200000" flipV="1">
            <a:off x="5548314" y="4021139"/>
            <a:ext cx="2232025" cy="504825"/>
          </a:xfrm>
          <a:prstGeom prst="straightConnector1">
            <a:avLst/>
          </a:prstGeom>
          <a:ln w="254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>
            <a:spLocks noChangeArrowheads="1"/>
          </p:cNvSpPr>
          <p:nvPr/>
        </p:nvSpPr>
        <p:spPr bwMode="auto">
          <a:xfrm>
            <a:off x="6583364" y="2584450"/>
            <a:ext cx="193357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19% change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d’ISP</a:t>
            </a:r>
            <a:endParaRPr lang="fr-FR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6" name="ZoneTexte 25"/>
          <p:cNvSpPr txBox="1">
            <a:spLocks noChangeArrowheads="1"/>
          </p:cNvSpPr>
          <p:nvPr/>
        </p:nvSpPr>
        <p:spPr bwMode="auto">
          <a:xfrm>
            <a:off x="6448426" y="2584450"/>
            <a:ext cx="2193925" cy="95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~40% change 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de ville</a:t>
            </a:r>
            <a:endParaRPr lang="fr-FR" sz="280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5799" name="Titre 1"/>
          <p:cNvSpPr txBox="1">
            <a:spLocks/>
          </p:cNvSpPr>
          <p:nvPr/>
        </p:nvSpPr>
        <p:spPr bwMode="auto">
          <a:xfrm>
            <a:off x="8263139" y="-82550"/>
            <a:ext cx="3928861" cy="2211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fr-FR" sz="3600" dirty="0">
                <a:solidFill>
                  <a:srgbClr val="3333CC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Mobilité de 10 000 utilisateurs choisis au hasard</a:t>
            </a:r>
          </a:p>
        </p:txBody>
      </p:sp>
      <p:sp>
        <p:nvSpPr>
          <p:cNvPr id="28" name="ZoneTexte 27"/>
          <p:cNvSpPr txBox="1">
            <a:spLocks noChangeArrowheads="1"/>
          </p:cNvSpPr>
          <p:nvPr/>
        </p:nvSpPr>
        <p:spPr bwMode="auto">
          <a:xfrm>
            <a:off x="3748089" y="1149351"/>
            <a:ext cx="5481637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sz="2800">
                <a:solidFill>
                  <a:schemeClr val="tx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Mobility of Skype users</a:t>
            </a:r>
          </a:p>
        </p:txBody>
      </p:sp>
    </p:spTree>
    <p:extLst>
      <p:ext uri="{BB962C8B-B14F-4D97-AF65-F5344CB8AC3E}">
        <p14:creationId xmlns:p14="http://schemas.microsoft.com/office/powerpoint/2010/main" val="2483781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4" grpId="0"/>
      <p:bldP spid="15" grpId="0" animBg="1"/>
      <p:bldP spid="17" grpId="0" animBg="1"/>
      <p:bldP spid="17" grpId="1" animBg="1"/>
      <p:bldP spid="19" grpId="0"/>
      <p:bldP spid="19" grpId="1"/>
      <p:bldP spid="21" grpId="0" animBg="1"/>
      <p:bldP spid="21" grpId="1" animBg="1"/>
      <p:bldP spid="23" grpId="0" animBg="1"/>
      <p:bldP spid="25" grpId="0"/>
      <p:bldP spid="25" grpId="1"/>
      <p:bldP spid="26" grpId="0"/>
      <p:bldP spid="28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282102" y="6350"/>
            <a:ext cx="10370023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77831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77832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Titre 1"/>
          <p:cNvSpPr txBox="1">
            <a:spLocks/>
          </p:cNvSpPr>
          <p:nvPr/>
        </p:nvSpPr>
        <p:spPr bwMode="auto">
          <a:xfrm>
            <a:off x="2743539" y="584004"/>
            <a:ext cx="91440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normAutofit fontScale="97500"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 eaLnBrk="1" hangingPunct="1">
              <a:defRPr/>
            </a:pPr>
            <a:r>
              <a:rPr lang="fr-FR" sz="2000" dirty="0"/>
              <a:t>Peut-on associer les utilisateurs de Skype à leurs téléchargements </a:t>
            </a:r>
            <a:r>
              <a:rPr lang="fr-FR" sz="2000" dirty="0" err="1"/>
              <a:t>BitTorrent</a:t>
            </a:r>
            <a:r>
              <a:rPr lang="fr-FR" sz="2000" dirty="0"/>
              <a:t> </a:t>
            </a:r>
            <a:r>
              <a:rPr lang="fr-FR" sz="1800" dirty="0"/>
              <a:t>?</a:t>
            </a:r>
          </a:p>
        </p:txBody>
      </p:sp>
      <p:cxnSp>
        <p:nvCxnSpPr>
          <p:cNvPr id="32" name="Connecteur droit 31"/>
          <p:cNvCxnSpPr>
            <a:cxnSpLocks noChangeShapeType="1"/>
          </p:cNvCxnSpPr>
          <p:nvPr/>
        </p:nvCxnSpPr>
        <p:spPr bwMode="auto">
          <a:xfrm>
            <a:off x="3338514" y="2828925"/>
            <a:ext cx="5451475" cy="0"/>
          </a:xfrm>
          <a:prstGeom prst="line">
            <a:avLst/>
          </a:prstGeom>
          <a:noFill/>
          <a:ln w="25400" algn="ctr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3" name="Espace réservé du contenu 2"/>
          <p:cNvSpPr txBox="1">
            <a:spLocks/>
          </p:cNvSpPr>
          <p:nvPr/>
        </p:nvSpPr>
        <p:spPr>
          <a:xfrm>
            <a:off x="282103" y="4581525"/>
            <a:ext cx="11692646" cy="191928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457200" indent="-45720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r-FR" sz="2800" dirty="0">
                <a:latin typeface="Calibri" pitchFamily="34" charset="0"/>
                <a:cs typeface="Calibri" pitchFamily="34" charset="0"/>
              </a:rPr>
              <a:t>Est-ce que les utilisateurs de Skype utilisent BitTorrent ?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r-FR" sz="2800" dirty="0">
                <a:latin typeface="Calibri" pitchFamily="34" charset="0"/>
                <a:cs typeface="Calibri" pitchFamily="34" charset="0"/>
              </a:rPr>
              <a:t>Est-ce que les </a:t>
            </a:r>
            <a:r>
              <a:rPr lang="fr-FR" sz="2800" dirty="0" err="1">
                <a:latin typeface="Calibri" pitchFamily="34" charset="0"/>
                <a:cs typeface="Calibri" pitchFamily="34" charset="0"/>
              </a:rPr>
              <a:t>NATs</a:t>
            </a:r>
            <a:r>
              <a:rPr lang="fr-FR" sz="2800" dirty="0">
                <a:latin typeface="Calibri" pitchFamily="34" charset="0"/>
                <a:cs typeface="Calibri" pitchFamily="34" charset="0"/>
              </a:rPr>
              <a:t> introduisent de faux-positifs ?</a:t>
            </a:r>
          </a:p>
          <a:p>
            <a:pPr marL="457200" indent="-457200">
              <a:spcBef>
                <a:spcPct val="20000"/>
              </a:spcBef>
              <a:buFont typeface="Wingdings" pitchFamily="2" charset="2"/>
              <a:buChar char="q"/>
              <a:defRPr/>
            </a:pPr>
            <a:r>
              <a:rPr lang="fr-FR" sz="2800" dirty="0">
                <a:latin typeface="Calibri" pitchFamily="34" charset="0"/>
                <a:cs typeface="Calibri" pitchFamily="34" charset="0"/>
              </a:rPr>
              <a:t>Est-ce qu’on peut identifier les utilisateurs malgré les </a:t>
            </a:r>
            <a:r>
              <a:rPr lang="fr-FR" sz="2800" dirty="0" err="1">
                <a:latin typeface="Calibri" pitchFamily="34" charset="0"/>
                <a:cs typeface="Calibri" pitchFamily="34" charset="0"/>
              </a:rPr>
              <a:t>NATs</a:t>
            </a:r>
            <a:r>
              <a:rPr lang="fr-FR" sz="2800" dirty="0">
                <a:latin typeface="Calibri" pitchFamily="34" charset="0"/>
                <a:cs typeface="Calibri" pitchFamily="34" charset="0"/>
              </a:rPr>
              <a:t> ?</a:t>
            </a:r>
          </a:p>
        </p:txBody>
      </p:sp>
      <p:pic>
        <p:nvPicPr>
          <p:cNvPr id="34" name="Image 33" descr="335px-Tux.svg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86850" y="1322389"/>
            <a:ext cx="730250" cy="86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Espace réservé du contenu 4" descr="harry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97964" y="2182813"/>
            <a:ext cx="719137" cy="9572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6" name="Picture 3" descr="C:\Users\alegout\Desktop\q16-shakira.pn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3175" y="3181350"/>
            <a:ext cx="1117600" cy="839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" name="ZoneTexte 36"/>
          <p:cNvSpPr txBox="1">
            <a:spLocks noChangeArrowheads="1"/>
          </p:cNvSpPr>
          <p:nvPr/>
        </p:nvSpPr>
        <p:spPr bwMode="auto">
          <a:xfrm>
            <a:off x="1693864" y="3475039"/>
            <a:ext cx="2384425" cy="954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“Qu’est que</a:t>
            </a:r>
          </a:p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sz="2800">
                <a:solidFill>
                  <a:srgbClr val="0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je télécharge?”</a:t>
            </a:r>
            <a:endParaRPr lang="fr-FR" sz="2800">
              <a:solidFill>
                <a:srgbClr val="0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77842" name="Picture 2" descr="C:\Users\alegout\Desktop\homer-simpson--2-.gif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7876" y="2271714"/>
            <a:ext cx="885825" cy="10239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7843" name="Image 7" descr="Skype.png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7800" y="2279650"/>
            <a:ext cx="431800" cy="43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2" descr="C:\Users\alegout\Desktop\images.jpg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08975" y="4021139"/>
            <a:ext cx="2286000" cy="561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41" name="Groupe 40"/>
          <p:cNvGrpSpPr>
            <a:grpSpLocks/>
          </p:cNvGrpSpPr>
          <p:nvPr/>
        </p:nvGrpSpPr>
        <p:grpSpPr bwMode="auto">
          <a:xfrm>
            <a:off x="2044701" y="766763"/>
            <a:ext cx="4556125" cy="2946400"/>
            <a:chOff x="520121" y="766118"/>
            <a:chExt cx="4555935" cy="2946904"/>
          </a:xfrm>
        </p:grpSpPr>
        <p:pic>
          <p:nvPicPr>
            <p:cNvPr id="77846" name="Picture 3" descr="C:\Users\alegout\Desktop\Sans titre.png"/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121" y="868744"/>
              <a:ext cx="803317" cy="90663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77847" name="Picture 4" descr="C:\Users\alegout\Desktop\bittorrent-logo.png"/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67283" y="766118"/>
              <a:ext cx="471273" cy="4712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cxnSp>
          <p:nvCxnSpPr>
            <p:cNvPr id="77848" name="Connecteur droit 43"/>
            <p:cNvCxnSpPr>
              <a:cxnSpLocks noChangeShapeType="1"/>
            </p:cNvCxnSpPr>
            <p:nvPr/>
          </p:nvCxnSpPr>
          <p:spPr bwMode="auto">
            <a:xfrm>
              <a:off x="1624975" y="1474264"/>
              <a:ext cx="3000250" cy="1308324"/>
            </a:xfrm>
            <a:prstGeom prst="line">
              <a:avLst/>
            </a:prstGeom>
            <a:noFill/>
            <a:ln w="25400" algn="ctr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pic>
          <p:nvPicPr>
            <p:cNvPr id="77849" name="Picture 7"/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92277" y="2317582"/>
              <a:ext cx="883779" cy="139544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8083809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 nodeType="clickPar">
                      <p:stCondLst>
                        <p:cond delay="indefinite"/>
                      </p:stCondLst>
                      <p:childTnLst>
                        <p:par>
                          <p:cTn id="2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408562" y="6350"/>
            <a:ext cx="10126493" cy="831850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Méthodes </a:t>
            </a:r>
            <a:r>
              <a:rPr lang="fr-FR" altLang="fr-FR" dirty="0" smtClean="0"/>
              <a:t>et moyens de profilage</a:t>
            </a:r>
          </a:p>
        </p:txBody>
      </p:sp>
      <p:sp>
        <p:nvSpPr>
          <p:cNvPr id="79875" name="Espace réservé de la date 7"/>
          <p:cNvSpPr>
            <a:spLocks noGrp="1"/>
          </p:cNvSpPr>
          <p:nvPr>
            <p:ph type="dt" sz="quarter" idx="4294967295"/>
          </p:nvPr>
        </p:nvSpPr>
        <p:spPr bwMode="auto">
          <a:xfrm>
            <a:off x="1905000" y="6400800"/>
            <a:ext cx="167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ED1861-ECE2-4AEC-87A2-135CA680FE21}" type="datetime1">
              <a:rPr lang="fr-FR" altLang="fr-FR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30/11/2022</a:t>
            </a:fld>
            <a:endParaRPr lang="en-US" altLang="fr-F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79879" name="Espace réservé du numéro de diapositive 3"/>
          <p:cNvSpPr txBox="1">
            <a:spLocks/>
          </p:cNvSpPr>
          <p:nvPr/>
        </p:nvSpPr>
        <p:spPr bwMode="auto">
          <a:xfrm>
            <a:off x="9296400" y="6248400"/>
            <a:ext cx="9144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ClrTx/>
              <a:buSzTx/>
              <a:buFontTx/>
              <a:buNone/>
            </a:pPr>
            <a:endParaRPr lang="fr-FR" sz="2000">
              <a:solidFill>
                <a:srgbClr val="3333CC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6" name="Titre 1"/>
          <p:cNvSpPr txBox="1">
            <a:spLocks/>
          </p:cNvSpPr>
          <p:nvPr/>
        </p:nvSpPr>
        <p:spPr bwMode="auto">
          <a:xfrm>
            <a:off x="1066800" y="838200"/>
            <a:ext cx="8229600" cy="898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ea typeface="+mj-ea"/>
                <a:cs typeface="Calibri" pitchFamily="34" charset="0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alibri" pitchFamily="34" charset="0"/>
                <a:cs typeface="Calibri" pitchFamily="34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3333CC"/>
                </a:solidFill>
                <a:latin typeface="Comic Sans MS" pitchFamily="66" charset="0"/>
              </a:defRPr>
            </a:lvl9pPr>
          </a:lstStyle>
          <a:p>
            <a:pPr>
              <a:defRPr/>
            </a:pPr>
            <a:r>
              <a:rPr lang="fr-FR" sz="2400" dirty="0"/>
              <a:t>Quelques Résultats importants</a:t>
            </a:r>
          </a:p>
        </p:txBody>
      </p:sp>
      <p:sp>
        <p:nvSpPr>
          <p:cNvPr id="47" name="Espace réservé du contenu 2"/>
          <p:cNvSpPr txBox="1">
            <a:spLocks/>
          </p:cNvSpPr>
          <p:nvPr/>
        </p:nvSpPr>
        <p:spPr bwMode="auto">
          <a:xfrm>
            <a:off x="239139" y="1659179"/>
            <a:ext cx="11667516" cy="4527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q"/>
              <a:defRPr sz="3200">
                <a:solidFill>
                  <a:schemeClr val="tx1"/>
                </a:solidFill>
                <a:latin typeface="Calibri" pitchFamily="34" charset="0"/>
                <a:ea typeface="+mn-ea"/>
                <a:cs typeface="Calibri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457200" indent="-457200" fontAlgn="auto">
              <a:spcAft>
                <a:spcPts val="0"/>
              </a:spcAft>
              <a:defRPr/>
            </a:pPr>
            <a:r>
              <a:rPr lang="fr-FR" dirty="0">
                <a:solidFill>
                  <a:srgbClr val="000000"/>
                </a:solidFill>
              </a:rPr>
              <a:t>Est-ce que les utilisateurs de Skype utilisent </a:t>
            </a:r>
            <a:r>
              <a:rPr lang="fr-FR" dirty="0" err="1">
                <a:solidFill>
                  <a:srgbClr val="000000"/>
                </a:solidFill>
              </a:rPr>
              <a:t>BitTorrent</a:t>
            </a:r>
            <a:r>
              <a:rPr lang="fr-FR" dirty="0">
                <a:solidFill>
                  <a:srgbClr val="000000"/>
                </a:solidFill>
              </a:rPr>
              <a:t> ?</a:t>
            </a:r>
          </a:p>
          <a:p>
            <a:pPr lvl="1" fontAlgn="auto">
              <a:spcAft>
                <a:spcPts val="0"/>
              </a:spcAft>
              <a:defRPr/>
            </a:pPr>
            <a:r>
              <a:rPr lang="fr-FR" dirty="0">
                <a:solidFill>
                  <a:srgbClr val="000000"/>
                </a:solidFill>
              </a:rPr>
              <a:t>15% des utilisateurs de Skype sont </a:t>
            </a:r>
            <a:r>
              <a:rPr lang="fr-FR" dirty="0">
                <a:solidFill>
                  <a:srgbClr val="FF0000"/>
                </a:solidFill>
              </a:rPr>
              <a:t>suspectés</a:t>
            </a:r>
            <a:r>
              <a:rPr lang="fr-FR" dirty="0">
                <a:solidFill>
                  <a:srgbClr val="000000"/>
                </a:solidFill>
              </a:rPr>
              <a:t> d’utiliser </a:t>
            </a:r>
            <a:r>
              <a:rPr lang="fr-FR" dirty="0" err="1">
                <a:solidFill>
                  <a:srgbClr val="000000"/>
                </a:solidFill>
              </a:rPr>
              <a:t>BitTorrent</a:t>
            </a:r>
            <a:endParaRPr lang="fr-FR" dirty="0">
              <a:solidFill>
                <a:srgbClr val="000000"/>
              </a:solidFill>
            </a:endParaRPr>
          </a:p>
          <a:p>
            <a:pPr marL="457200" indent="-457200" fontAlgn="auto">
              <a:spcAft>
                <a:spcPts val="0"/>
              </a:spcAft>
              <a:defRPr/>
            </a:pPr>
            <a:r>
              <a:rPr lang="fr-FR" dirty="0">
                <a:solidFill>
                  <a:srgbClr val="000000"/>
                </a:solidFill>
              </a:rPr>
              <a:t>Est-ce que les </a:t>
            </a:r>
            <a:r>
              <a:rPr lang="fr-FR" dirty="0" err="1">
                <a:solidFill>
                  <a:srgbClr val="000000"/>
                </a:solidFill>
              </a:rPr>
              <a:t>NATs</a:t>
            </a:r>
            <a:r>
              <a:rPr lang="fr-FR" dirty="0">
                <a:solidFill>
                  <a:srgbClr val="000000"/>
                </a:solidFill>
              </a:rPr>
              <a:t> introduisent de faux-positifs ?</a:t>
            </a:r>
          </a:p>
          <a:p>
            <a:pPr marL="857250" lvl="1" indent="-457200" fontAlgn="auto">
              <a:spcAft>
                <a:spcPts val="0"/>
              </a:spcAft>
              <a:defRPr/>
            </a:pPr>
            <a:r>
              <a:rPr lang="fr-FR" dirty="0">
                <a:solidFill>
                  <a:srgbClr val="000000"/>
                </a:solidFill>
              </a:rPr>
              <a:t>Oui, autour de 50%</a:t>
            </a:r>
          </a:p>
          <a:p>
            <a:pPr marL="457200" indent="-457200" fontAlgn="auto">
              <a:spcAft>
                <a:spcPts val="0"/>
              </a:spcAft>
              <a:defRPr/>
            </a:pPr>
            <a:r>
              <a:rPr lang="fr-FR" dirty="0">
                <a:solidFill>
                  <a:srgbClr val="000000"/>
                </a:solidFill>
              </a:rPr>
              <a:t>Est-ce qu’on peut identifier les utilisateurs malgré les </a:t>
            </a:r>
            <a:r>
              <a:rPr lang="fr-FR" dirty="0" err="1">
                <a:solidFill>
                  <a:srgbClr val="000000"/>
                </a:solidFill>
              </a:rPr>
              <a:t>NATs</a:t>
            </a:r>
            <a:r>
              <a:rPr lang="fr-FR" dirty="0">
                <a:solidFill>
                  <a:srgbClr val="000000"/>
                </a:solidFill>
              </a:rPr>
              <a:t> ?</a:t>
            </a:r>
          </a:p>
          <a:p>
            <a:pPr lvl="1">
              <a:defRPr/>
            </a:pPr>
            <a:r>
              <a:rPr lang="fr-FR" dirty="0">
                <a:solidFill>
                  <a:srgbClr val="000000"/>
                </a:solidFill>
              </a:rPr>
              <a:t>Oui, en utilisant le flow ID des entêtes </a:t>
            </a:r>
            <a:r>
              <a:rPr lang="fr-FR" dirty="0" smtClean="0">
                <a:solidFill>
                  <a:srgbClr val="000000"/>
                </a:solidFill>
              </a:rPr>
              <a:t>IP</a:t>
            </a:r>
            <a:endParaRPr lang="fr-FR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5402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155643" y="6350"/>
            <a:ext cx="11945565" cy="116363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fr-FR" altLang="fr-FR" dirty="0" smtClean="0"/>
              <a:t>Analyse </a:t>
            </a:r>
            <a:r>
              <a:rPr lang="fr-FR" altLang="fr-FR" dirty="0"/>
              <a:t>et Discussion : Atteinte à la vie privé</a:t>
            </a:r>
            <a:br>
              <a:rPr lang="fr-FR" altLang="fr-FR" dirty="0"/>
            </a:br>
            <a:endParaRPr lang="fr-FR" altLang="fr-FR" dirty="0" smtClean="0"/>
          </a:p>
        </p:txBody>
      </p:sp>
      <p:sp>
        <p:nvSpPr>
          <p:cNvPr id="81924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>
          <a:xfrm>
            <a:off x="9906000" y="6400800"/>
            <a:ext cx="53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1DCED62-B970-4029-AC70-5047B41B0568}" type="slidenum">
              <a:rPr lang="en-US" altLang="fr-FR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35</a:t>
            </a:fld>
            <a:endParaRPr lang="en-US" altLang="fr-F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155643" y="792017"/>
            <a:ext cx="1194556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alt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Atteinte à la vie privé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altLang="fr-FR" sz="2400" dirty="0"/>
              <a:t> Il  </a:t>
            </a:r>
            <a:r>
              <a:rPr lang="fr-FR" sz="2400" dirty="0"/>
              <a:t>y a atteinte à la vie privée lorsque le lien lié à une activité est connu par autrui ou rendu anonyme. </a:t>
            </a:r>
            <a:endParaRPr lang="fr-FR" alt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110246" y="2336653"/>
            <a:ext cx="12036357" cy="3752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alt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Qu’est ce qu’une activité : c’est elle qui caractérise le comportement</a:t>
            </a:r>
          </a:p>
          <a:p>
            <a:pPr lvl="1" eaLnBrk="1" hangingPunct="1">
              <a:defRPr/>
            </a:pPr>
            <a:r>
              <a:rPr lang="fr-FR" altLang="fr-FR" sz="2400" dirty="0"/>
              <a:t> </a:t>
            </a:r>
            <a:r>
              <a:rPr lang="fr-FR" dirty="0"/>
              <a:t>Historique Web</a:t>
            </a:r>
          </a:p>
          <a:p>
            <a:pPr lvl="2" eaLnBrk="1" hangingPunct="1">
              <a:defRPr/>
            </a:pPr>
            <a:r>
              <a:rPr lang="fr-FR" dirty="0"/>
              <a:t>Toute votre vie: problèmes de santé, problèmes d’argent, problèmes familiaux, déprime, etc.</a:t>
            </a:r>
          </a:p>
          <a:p>
            <a:pPr lvl="1" eaLnBrk="1" hangingPunct="1">
              <a:defRPr/>
            </a:pPr>
            <a:r>
              <a:rPr lang="fr-FR" dirty="0"/>
              <a:t>Historique téléchargement pair-à-pair</a:t>
            </a:r>
          </a:p>
          <a:p>
            <a:pPr lvl="1" eaLnBrk="1" hangingPunct="1">
              <a:defRPr/>
            </a:pPr>
            <a:r>
              <a:rPr lang="fr-FR" dirty="0"/>
              <a:t>Communications </a:t>
            </a:r>
          </a:p>
          <a:p>
            <a:pPr lvl="2" eaLnBrk="1" hangingPunct="1">
              <a:defRPr/>
            </a:pPr>
            <a:r>
              <a:rPr lang="fr-FR" dirty="0"/>
              <a:t>Voix sur IP (Skype, Windows Messenger, etc.), mails, etc.</a:t>
            </a:r>
          </a:p>
          <a:p>
            <a:pPr lvl="1" eaLnBrk="1" hangingPunct="1">
              <a:defRPr/>
            </a:pPr>
            <a:r>
              <a:rPr lang="fr-FR" dirty="0"/>
              <a:t>Localisation (GPS, Wifi, IP, MAC, etc.)</a:t>
            </a:r>
          </a:p>
          <a:p>
            <a:pPr lvl="2" eaLnBrk="1" hangingPunct="1">
              <a:defRPr/>
            </a:pPr>
            <a:r>
              <a:rPr lang="fr-FR" dirty="0"/>
              <a:t>Ça n’est pas que où vous êtes, mais aussi qui vous rencontrez</a:t>
            </a:r>
          </a:p>
        </p:txBody>
      </p:sp>
    </p:spTree>
    <p:extLst>
      <p:ext uri="{BB962C8B-B14F-4D97-AF65-F5344CB8AC3E}">
        <p14:creationId xmlns:p14="http://schemas.microsoft.com/office/powerpoint/2010/main" val="37432458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583660" y="6350"/>
            <a:ext cx="11274357" cy="116363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Analyse </a:t>
            </a:r>
            <a:r>
              <a:rPr lang="fr-FR" altLang="fr-FR" dirty="0"/>
              <a:t>et Discussion : Atteinte à la vie </a:t>
            </a:r>
            <a:r>
              <a:rPr lang="fr-FR" altLang="fr-FR" dirty="0" smtClean="0"/>
              <a:t>privé</a:t>
            </a:r>
            <a:endParaRPr lang="fr-FR" altLang="fr-FR" dirty="0" smtClean="0"/>
          </a:p>
        </p:txBody>
      </p:sp>
      <p:sp>
        <p:nvSpPr>
          <p:cNvPr id="83971" name="Espace réservé de la date 7"/>
          <p:cNvSpPr>
            <a:spLocks noGrp="1"/>
          </p:cNvSpPr>
          <p:nvPr>
            <p:ph type="dt" sz="quarter" idx="4294967295"/>
          </p:nvPr>
        </p:nvSpPr>
        <p:spPr bwMode="auto">
          <a:xfrm>
            <a:off x="1905000" y="6400800"/>
            <a:ext cx="167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5282D6-A5CD-40DB-8EBD-A34BCB5564A8}" type="datetime1">
              <a:rPr lang="fr-FR" altLang="fr-FR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30/11/2022</a:t>
            </a:fld>
            <a:endParaRPr lang="en-US" altLang="fr-F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3972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>
          <a:xfrm>
            <a:off x="9906000" y="6400800"/>
            <a:ext cx="53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8F16F82-61AC-417C-8377-6E6B24370466}" type="slidenum">
              <a:rPr lang="en-US" altLang="fr-FR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36</a:t>
            </a:fld>
            <a:endParaRPr lang="en-US" altLang="fr-F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83975" name="Imag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964555"/>
            <a:ext cx="9015920" cy="48649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74513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>
          <a:xfrm>
            <a:off x="719847" y="6350"/>
            <a:ext cx="9719553" cy="1083148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fr-FR" altLang="fr-FR" dirty="0" smtClean="0"/>
              <a:t> </a:t>
            </a:r>
            <a:r>
              <a:rPr lang="fr-FR" altLang="fr-FR" dirty="0" smtClean="0"/>
              <a:t>Conclusion et </a:t>
            </a:r>
            <a:r>
              <a:rPr lang="fr-FR" altLang="fr-FR" dirty="0" smtClean="0"/>
              <a:t>perspectives</a:t>
            </a:r>
            <a:endParaRPr lang="fr-FR" altLang="fr-FR" dirty="0" smtClean="0"/>
          </a:p>
        </p:txBody>
      </p:sp>
      <p:sp>
        <p:nvSpPr>
          <p:cNvPr id="86020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>
          <a:xfrm>
            <a:off x="9906000" y="6400800"/>
            <a:ext cx="53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AECFF3A-3B08-4801-BC83-5B9AAB78B7C7}" type="slidenum">
              <a:rPr lang="en-US" altLang="fr-FR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37</a:t>
            </a:fld>
            <a:endParaRPr lang="en-US" altLang="fr-F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340468" y="915988"/>
            <a:ext cx="11673192" cy="19542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alt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communications à travers les réseaux mobiles de télécommunications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altLang="fr-FR" sz="2400" dirty="0"/>
              <a:t> Il s’agit de toutes communications via les réseaux mobiles pour appel et même data</a:t>
            </a:r>
            <a:endParaRPr lang="fr-FR" alt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40468" y="2967038"/>
            <a:ext cx="11851532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alt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Les communications inter-réseaux au sens large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altLang="fr-FR" sz="2400" dirty="0"/>
              <a:t> Il s’agit des échanges types réseaux de capteurs de collecte de données dans une architecture </a:t>
            </a:r>
            <a:r>
              <a:rPr lang="fr-FR" altLang="fr-FR" sz="2400" dirty="0" err="1"/>
              <a:t>IoT</a:t>
            </a:r>
            <a:r>
              <a:rPr lang="fr-FR" altLang="fr-FR" sz="2400" dirty="0"/>
              <a:t>.</a:t>
            </a:r>
            <a:endParaRPr lang="fr-FR" alt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0468" y="4551363"/>
            <a:ext cx="11770468" cy="147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alt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Surveillance et profilage</a:t>
            </a:r>
          </a:p>
          <a:p>
            <a:pPr lvl="1" fontAlgn="auto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altLang="fr-FR" sz="2400" dirty="0"/>
              <a:t>Participe à la gestion de la sécurité sous contrainte de garantir la vie privé et la liberté des personnes</a:t>
            </a:r>
            <a:endParaRPr lang="fr-FR" altLang="fr-F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29667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2"/>
          <p:cNvSpPr>
            <a:spLocks noGrp="1" noChangeArrowheads="1"/>
          </p:cNvSpPr>
          <p:nvPr>
            <p:ph type="title"/>
          </p:nvPr>
        </p:nvSpPr>
        <p:spPr>
          <a:xfrm>
            <a:off x="1752600" y="2895600"/>
            <a:ext cx="8686800" cy="1491574"/>
          </a:xfrm>
        </p:spPr>
        <p:txBody>
          <a:bodyPr/>
          <a:lstStyle/>
          <a:p>
            <a:pPr algn="ctr" eaLnBrk="1" hangingPunct="1"/>
            <a:r>
              <a:rPr lang="fr-FR" altLang="fr-FR" dirty="0" smtClean="0"/>
              <a:t>Merci de votre </a:t>
            </a:r>
            <a:r>
              <a:rPr lang="fr-FR" altLang="fr-FR" dirty="0" smtClean="0"/>
              <a:t>attention</a:t>
            </a:r>
            <a:br>
              <a:rPr lang="fr-FR" altLang="fr-FR" dirty="0" smtClean="0"/>
            </a:br>
            <a:r>
              <a:rPr lang="fr-FR" altLang="fr-FR" dirty="0" smtClean="0"/>
              <a:t>QR</a:t>
            </a:r>
            <a:endParaRPr lang="fr-FR" altLang="fr-FR" dirty="0" smtClean="0"/>
          </a:p>
        </p:txBody>
      </p:sp>
      <p:sp>
        <p:nvSpPr>
          <p:cNvPr id="88067" name="Espace réservé de la date 7"/>
          <p:cNvSpPr>
            <a:spLocks noGrp="1"/>
          </p:cNvSpPr>
          <p:nvPr>
            <p:ph type="dt" sz="quarter" idx="4294967295"/>
          </p:nvPr>
        </p:nvSpPr>
        <p:spPr bwMode="auto">
          <a:xfrm>
            <a:off x="1752600" y="6477000"/>
            <a:ext cx="1676400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1ACA26-3C65-4D74-A7E8-DED06A53A935}" type="datetime1">
              <a:rPr lang="fr-FR" altLang="fr-FR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30/11/2022</a:t>
            </a:fld>
            <a:endParaRPr lang="en-US" altLang="fr-F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88069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>
          <a:xfrm>
            <a:off x="9982200" y="6400800"/>
            <a:ext cx="4572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59A4E812-2BE2-493D-9B4F-E615FB4EC1C2}" type="slidenum">
              <a:rPr lang="en-US" altLang="fr-FR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38</a:t>
            </a:fld>
            <a:endParaRPr lang="en-US" altLang="fr-F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146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1" name="Espace réservé de la date 7"/>
          <p:cNvSpPr>
            <a:spLocks noGrp="1"/>
          </p:cNvSpPr>
          <p:nvPr>
            <p:ph type="dt" sz="quarter" idx="4294967295"/>
          </p:nvPr>
        </p:nvSpPr>
        <p:spPr bwMode="auto">
          <a:xfrm>
            <a:off x="1905000" y="6400800"/>
            <a:ext cx="16764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1AB9B3B-3193-4CE9-8699-AA59E49A93D5}" type="datetime1">
              <a:rPr lang="fr-FR" altLang="fr-FR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30/11/2022</a:t>
            </a:fld>
            <a:endParaRPr lang="en-US" altLang="fr-F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12292" name="Espace réservé du numéro de diapositive 8"/>
          <p:cNvSpPr>
            <a:spLocks noGrp="1"/>
          </p:cNvSpPr>
          <p:nvPr>
            <p:ph type="sldNum" sz="quarter" idx="12"/>
          </p:nvPr>
        </p:nvSpPr>
        <p:spPr bwMode="auto">
          <a:xfrm>
            <a:off x="9906000" y="6400800"/>
            <a:ext cx="5334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B996B77-6EBE-48DE-84EA-D8F2B7F97688}" type="slidenum">
              <a:rPr lang="en-US" altLang="fr-FR" smtClean="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fr-FR" smtClean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12294" name="Imag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6303964"/>
            <a:ext cx="1371600" cy="5540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295" name="Rectangle 2"/>
          <p:cNvSpPr txBox="1">
            <a:spLocks noChangeArrowheads="1"/>
          </p:cNvSpPr>
          <p:nvPr/>
        </p:nvSpPr>
        <p:spPr bwMode="auto">
          <a:xfrm>
            <a:off x="818710" y="163319"/>
            <a:ext cx="8725711" cy="79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None/>
            </a:pPr>
            <a:r>
              <a:rPr lang="en-US" altLang="fr-FR" sz="3900" b="1" dirty="0">
                <a:solidFill>
                  <a:schemeClr val="dk1"/>
                </a:solidFill>
                <a:latin typeface="Arial"/>
                <a:sym typeface="Calibri"/>
              </a:rPr>
              <a:t>Usages et Défis </a:t>
            </a:r>
            <a:r>
              <a:rPr lang="en-US" altLang="fr-FR" sz="3900" b="1" dirty="0" smtClean="0">
                <a:solidFill>
                  <a:schemeClr val="dk1"/>
                </a:solidFill>
                <a:latin typeface="Arial"/>
                <a:sym typeface="Calibri"/>
              </a:rPr>
              <a:t>sécuritaires(1)</a:t>
            </a:r>
            <a:endParaRPr lang="en-US" altLang="fr-FR" sz="3900" b="1" dirty="0">
              <a:solidFill>
                <a:schemeClr val="dk1"/>
              </a:solidFill>
              <a:latin typeface="Arial"/>
              <a:sym typeface="Calibri"/>
            </a:endParaRPr>
          </a:p>
        </p:txBody>
      </p:sp>
      <p:pic>
        <p:nvPicPr>
          <p:cNvPr id="16" name="Image 15" descr="Capture d’écran 2013-03-19 à 17.01.06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98" t="21225" r="3360" b="8542"/>
          <a:stretch>
            <a:fillRect/>
          </a:stretch>
        </p:blipFill>
        <p:spPr bwMode="auto">
          <a:xfrm>
            <a:off x="2157016" y="1070516"/>
            <a:ext cx="3540125" cy="2098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Image 16" descr="Capture d’écran 2013-03-19 à 17.01.16.png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21" t="15216" r="3491" b="14441"/>
          <a:stretch>
            <a:fillRect/>
          </a:stretch>
        </p:blipFill>
        <p:spPr bwMode="auto">
          <a:xfrm>
            <a:off x="6785177" y="980279"/>
            <a:ext cx="4341812" cy="260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" name="Rectangle 3"/>
          <p:cNvSpPr txBox="1">
            <a:spLocks noChangeArrowheads="1"/>
          </p:cNvSpPr>
          <p:nvPr/>
        </p:nvSpPr>
        <p:spPr>
          <a:xfrm>
            <a:off x="1463875" y="3396457"/>
            <a:ext cx="4716462" cy="588963"/>
          </a:xfrm>
          <a:prstGeom prst="rect">
            <a:avLst/>
          </a:prstGeom>
        </p:spPr>
        <p:txBody>
          <a:bodyPr>
            <a:normAutofit fontScale="70000" lnSpcReduction="2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defRPr/>
            </a:pPr>
            <a:r>
              <a:rPr lang="fr-FR" altLang="fr-FR" sz="2800" dirty="0"/>
              <a:t>Services en préoccupations de 2010 à aujourd’hui et de demain</a:t>
            </a:r>
          </a:p>
          <a:p>
            <a:pPr marL="457200" lvl="1" indent="0">
              <a:buNone/>
              <a:defRPr/>
            </a:pPr>
            <a:endParaRPr lang="fr-FR" sz="2200" dirty="0"/>
          </a:p>
          <a:p>
            <a:pPr marL="0" indent="0">
              <a:buNone/>
              <a:defRPr/>
            </a:pPr>
            <a:endParaRPr lang="fr-FR" altLang="fr-FR" sz="2800" dirty="0"/>
          </a:p>
        </p:txBody>
      </p:sp>
      <p:pic>
        <p:nvPicPr>
          <p:cNvPr id="12299" name="Image 2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51840" y="3305285"/>
            <a:ext cx="4408487" cy="264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ZoneTexte 4"/>
          <p:cNvSpPr txBox="1"/>
          <p:nvPr/>
        </p:nvSpPr>
        <p:spPr>
          <a:xfrm>
            <a:off x="1735337" y="4134178"/>
            <a:ext cx="4445000" cy="181588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defRPr/>
            </a:pPr>
            <a:r>
              <a:rPr lang="fr-FR" dirty="0"/>
              <a:t>L’ère du Smart Technologies :(</a:t>
            </a:r>
            <a:r>
              <a:rPr lang="fr-FR" dirty="0" err="1"/>
              <a:t>IoT</a:t>
            </a:r>
            <a:r>
              <a:rPr lang="fr-FR" dirty="0"/>
              <a:t>)&amp;(</a:t>
            </a:r>
            <a:r>
              <a:rPr lang="fr-FR" dirty="0" err="1"/>
              <a:t>IoE</a:t>
            </a:r>
            <a:r>
              <a:rPr lang="fr-FR" dirty="0"/>
              <a:t>) </a:t>
            </a:r>
          </a:p>
          <a:p>
            <a:pPr marL="342900" indent="-342900">
              <a:buFontTx/>
              <a:buAutoNum type="arabicParenR"/>
              <a:defRPr/>
            </a:pPr>
            <a:r>
              <a:rPr lang="fr-FR" dirty="0"/>
              <a:t>Smart cites</a:t>
            </a:r>
          </a:p>
          <a:p>
            <a:pPr marL="342900" indent="-342900">
              <a:buFontTx/>
              <a:buAutoNum type="arabicParenR"/>
              <a:defRPr/>
            </a:pPr>
            <a:r>
              <a:rPr lang="fr-FR" dirty="0"/>
              <a:t>Smart Farming</a:t>
            </a:r>
          </a:p>
          <a:p>
            <a:pPr marL="342900" indent="-342900">
              <a:buFontTx/>
              <a:buAutoNum type="arabicParenR"/>
              <a:defRPr/>
            </a:pPr>
            <a:r>
              <a:rPr lang="fr-FR" dirty="0"/>
              <a:t>Smart Medical System(E-</a:t>
            </a:r>
            <a:r>
              <a:rPr lang="fr-FR" dirty="0" err="1"/>
              <a:t>health</a:t>
            </a:r>
            <a:r>
              <a:rPr lang="fr-FR" dirty="0"/>
              <a:t>)</a:t>
            </a:r>
          </a:p>
          <a:p>
            <a:pPr marL="342900" indent="-342900">
              <a:buFontTx/>
              <a:buAutoNum type="arabicParenR"/>
              <a:defRPr/>
            </a:pPr>
            <a:r>
              <a:rPr lang="fr-FR" dirty="0"/>
              <a:t>Smart transportation system</a:t>
            </a:r>
          </a:p>
          <a:p>
            <a:pPr marL="342900" indent="-342900">
              <a:buFontTx/>
              <a:buAutoNum type="arabicParenR"/>
              <a:defRPr/>
            </a:pPr>
            <a:r>
              <a:rPr lang="fr-FR" dirty="0"/>
              <a:t>Smart…..</a:t>
            </a:r>
          </a:p>
          <a:p>
            <a:pPr marL="342900" indent="-342900">
              <a:buFontTx/>
              <a:buAutoNum type="arabicParenR"/>
              <a:defRPr/>
            </a:pPr>
            <a:endParaRPr lang="fr-FR" dirty="0"/>
          </a:p>
          <a:p>
            <a:pPr>
              <a:defRPr/>
            </a:pPr>
            <a:endParaRPr lang="fr-FR" dirty="0"/>
          </a:p>
        </p:txBody>
      </p:sp>
      <p:sp>
        <p:nvSpPr>
          <p:cNvPr id="12302" name="Espace réservé du pied de page 7"/>
          <p:cNvSpPr>
            <a:spLocks noGrp="1"/>
          </p:cNvSpPr>
          <p:nvPr>
            <p:ph type="ftr" sz="quarter" idx="4294967295"/>
          </p:nvPr>
        </p:nvSpPr>
        <p:spPr bwMode="auto">
          <a:xfrm>
            <a:off x="4572000" y="6400800"/>
            <a:ext cx="3429000" cy="457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fr-FR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S. Arnaud R. M.  Ahouandjinou, </a:t>
            </a:r>
            <a:r>
              <a:rPr lang="fr-FR" altLang="fr-FR" smtClean="0">
                <a:solidFill>
                  <a:schemeClr val="tx1"/>
                </a:solidFill>
                <a:latin typeface="Copperplate Gothic Bold" panose="020E0705020206020404" pitchFamily="34" charset="0"/>
              </a:rPr>
              <a:t>LRSIA-IFRI, BENIN</a:t>
            </a:r>
          </a:p>
        </p:txBody>
      </p:sp>
    </p:spTree>
    <p:extLst>
      <p:ext uri="{BB962C8B-B14F-4D97-AF65-F5344CB8AC3E}">
        <p14:creationId xmlns:p14="http://schemas.microsoft.com/office/powerpoint/2010/main" val="1306745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:ahyp="http://schemas.microsoft.com/office/drawing/2018/hyperlinkcolor" xmlns:p15="http://schemas.microsoft.com/office/powerpoint/2012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18710" y="163319"/>
            <a:ext cx="8725711" cy="79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None/>
            </a:pPr>
            <a:r>
              <a:rPr lang="en-US" altLang="fr-FR" sz="3900" b="1" dirty="0">
                <a:solidFill>
                  <a:schemeClr val="dk1"/>
                </a:solidFill>
                <a:latin typeface="Arial"/>
                <a:sym typeface="Calibri"/>
              </a:rPr>
              <a:t>Usages et Défis </a:t>
            </a:r>
            <a:r>
              <a:rPr lang="en-US" altLang="fr-FR" sz="3900" b="1" dirty="0" smtClean="0">
                <a:solidFill>
                  <a:schemeClr val="dk1"/>
                </a:solidFill>
                <a:latin typeface="Arial"/>
                <a:sym typeface="Calibri"/>
              </a:rPr>
              <a:t>sécuritaires(2)</a:t>
            </a:r>
            <a:endParaRPr lang="en-US" altLang="fr-FR" sz="3900" b="1" dirty="0">
              <a:solidFill>
                <a:schemeClr val="dk1"/>
              </a:solidFill>
              <a:latin typeface="Arial"/>
              <a:sym typeface="Calibri"/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84137" y="1246188"/>
            <a:ext cx="11841973" cy="1801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Wingdings 3" charset="2"/>
              <a:buChar char=""/>
              <a:defRPr/>
            </a:pPr>
            <a:r>
              <a:rPr lang="fr-FR" alt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 communications à travers le web (internet)</a:t>
            </a:r>
          </a:p>
          <a:p>
            <a:pPr lvl="1">
              <a:buFont typeface="Wingdings 3" charset="2"/>
              <a:buChar char=""/>
              <a:defRPr/>
            </a:pPr>
            <a:r>
              <a:rPr lang="fr-FR" altLang="fr-FR" dirty="0" smtClean="0"/>
              <a:t>Il s’agit de tous les échanges qui font à travers le web en se basant sur internet</a:t>
            </a: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endParaRPr lang="fr-FR" altLang="fr-FR" dirty="0" smtClean="0"/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endParaRPr lang="fr-FR" alt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84137" y="2749550"/>
            <a:ext cx="11958705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alt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 communications à travers les réseaux mobiles de télécommunications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altLang="fr-FR" sz="2400" dirty="0" smtClean="0"/>
              <a:t> Il s’agit de toutes communications via les réseaux mobiles pour appel et même data</a:t>
            </a:r>
            <a:endParaRPr lang="fr-FR" altLang="fr-F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38100" y="4648200"/>
            <a:ext cx="12153900" cy="1954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alt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Les communications inter-réseaux au sens large</a:t>
            </a:r>
          </a:p>
          <a:p>
            <a:pPr lvl="1"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altLang="fr-FR" sz="2400" dirty="0" smtClean="0"/>
              <a:t> Il s’agit des échanges types réseaux de capteurs de collecte de données dans une architecture </a:t>
            </a:r>
            <a:r>
              <a:rPr lang="fr-FR" altLang="fr-FR" sz="2400" dirty="0" err="1" smtClean="0"/>
              <a:t>IoT</a:t>
            </a:r>
            <a:r>
              <a:rPr lang="fr-FR" altLang="fr-FR" sz="2400" dirty="0" smtClean="0"/>
              <a:t>.</a:t>
            </a:r>
            <a:endParaRPr lang="fr-FR" altLang="fr-FR" sz="24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65739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818710" y="163319"/>
            <a:ext cx="8725711" cy="79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None/>
            </a:pPr>
            <a:r>
              <a:rPr lang="en-US" altLang="fr-FR" sz="3900" b="1" dirty="0">
                <a:solidFill>
                  <a:schemeClr val="dk1"/>
                </a:solidFill>
                <a:latin typeface="Arial"/>
                <a:sym typeface="Calibri"/>
              </a:rPr>
              <a:t>Usages et Défis </a:t>
            </a:r>
            <a:r>
              <a:rPr lang="en-US" altLang="fr-FR" sz="3900" b="1" dirty="0" smtClean="0">
                <a:solidFill>
                  <a:schemeClr val="dk1"/>
                </a:solidFill>
                <a:latin typeface="Arial"/>
                <a:sym typeface="Calibri"/>
              </a:rPr>
              <a:t>sécuritaires(3)</a:t>
            </a:r>
            <a:endParaRPr lang="en-US" altLang="fr-FR" sz="3900" b="1" dirty="0">
              <a:solidFill>
                <a:schemeClr val="dk1"/>
              </a:solidFill>
              <a:latin typeface="Arial"/>
              <a:sym typeface="Calibri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444061" y="1206403"/>
            <a:ext cx="11248585" cy="16144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342900" defTabSz="457200">
              <a:lnSpc>
                <a:spcPct val="100000"/>
              </a:lnSpc>
              <a:buClr>
                <a:schemeClr val="accent1"/>
              </a:buClr>
              <a:buSzPct val="80000"/>
              <a:buFont typeface="Wingdings 3" charset="2"/>
              <a:buChar char=""/>
              <a:defRPr/>
            </a:pPr>
            <a:r>
              <a:rPr lang="fr-FR" altLang="fr-FR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Arial"/>
              </a:rPr>
              <a:t>Sécurisé, </a:t>
            </a:r>
            <a:r>
              <a:rPr lang="fr-FR" altLang="fr-FR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Arial"/>
              </a:rPr>
              <a:t>c’est se protéger et minimisé </a:t>
            </a:r>
            <a:r>
              <a:rPr lang="fr-FR" altLang="fr-FR" kern="1200" dirty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Arial"/>
              </a:rPr>
              <a:t>le risque face à un </a:t>
            </a:r>
            <a:r>
              <a:rPr lang="fr-FR" altLang="fr-FR" kern="12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  <a:sym typeface="Arial"/>
              </a:rPr>
              <a:t>Danger :</a:t>
            </a:r>
            <a:endParaRPr lang="fr-FR" altLang="fr-FR" kern="1200" dirty="0">
              <a:solidFill>
                <a:schemeClr val="tx1">
                  <a:lumMod val="75000"/>
                  <a:lumOff val="25000"/>
                </a:schemeClr>
              </a:solidFill>
              <a:latin typeface="+mn-lt"/>
              <a:ea typeface="+mn-ea"/>
              <a:cs typeface="+mn-cs"/>
              <a:sym typeface="Arial"/>
            </a:endParaRPr>
          </a:p>
          <a:p>
            <a:pPr marL="457200" lvl="1" indent="0">
              <a:buFont typeface="Wingdings 3" panose="05040102010807070707" pitchFamily="18" charset="2"/>
              <a:buNone/>
              <a:defRPr/>
            </a:pPr>
            <a:endParaRPr lang="fr-FR" alt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11" name="Picture 8" descr="risque = (menace * vulnerabilite) / contre mesur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1916113"/>
            <a:ext cx="6048375" cy="9445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84138" y="3124199"/>
            <a:ext cx="11968432" cy="3237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42900" indent="-3429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fontAlgn="base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 kern="1200">
                <a:solidFill>
                  <a:srgbClr val="404040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alt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La </a:t>
            </a:r>
            <a:r>
              <a:rPr lang="fr-FR" alt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menace représente le type d'action susceptible de nuire dans l'absolu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alt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La vulnérabilité représente le niveau d'exposition face à la menace dans un contexte particulier.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r>
              <a:rPr lang="fr-FR" alt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Enfin la contre-mesure est l'ensemble des actions mises en </a:t>
            </a:r>
            <a:r>
              <a:rPr lang="fr-FR" altLang="fr-FR" sz="28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œuvre </a:t>
            </a:r>
            <a:r>
              <a:rPr lang="fr-FR" altLang="fr-FR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prévention de la menace. </a:t>
            </a:r>
          </a:p>
          <a:p>
            <a:pPr eaLnBrk="1" fontAlgn="auto" hangingPunct="1">
              <a:spcAft>
                <a:spcPts val="0"/>
              </a:spcAft>
              <a:buFont typeface="Wingdings 3" charset="2"/>
              <a:buChar char=""/>
              <a:defRPr/>
            </a:pPr>
            <a:endParaRPr lang="fr-FR" altLang="fr-FR" sz="28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4701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3"/>
          <p:cNvSpPr txBox="1">
            <a:spLocks noChangeArrowheads="1"/>
          </p:cNvSpPr>
          <p:nvPr/>
        </p:nvSpPr>
        <p:spPr>
          <a:xfrm>
            <a:off x="193675" y="864535"/>
            <a:ext cx="692785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Wingdings 3" charset="2"/>
              <a:buChar char=""/>
              <a:defRPr/>
            </a:pPr>
            <a:r>
              <a:rPr lang="fr-FR" alt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Une identité</a:t>
            </a:r>
          </a:p>
          <a:p>
            <a:pPr>
              <a:buFont typeface="Wingdings 3" charset="2"/>
              <a:buChar char=""/>
              <a:defRPr/>
            </a:pPr>
            <a:endParaRPr lang="fr-FR" alt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 3" charset="2"/>
              <a:buNone/>
              <a:defRPr/>
            </a:pPr>
            <a:endParaRPr lang="fr-FR" alt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"/>
              <a:defRPr/>
            </a:pPr>
            <a:endParaRPr lang="fr-FR" alt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>
              <a:buFont typeface="Wingdings 3" charset="2"/>
              <a:buChar char=""/>
              <a:defRPr/>
            </a:pPr>
            <a:endParaRPr lang="fr-FR" alt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Font typeface="Wingdings 3" charset="2"/>
              <a:buNone/>
              <a:defRPr/>
            </a:pPr>
            <a:endParaRPr lang="fr-FR" sz="22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 3" charset="2"/>
              <a:buNone/>
              <a:defRPr/>
            </a:pPr>
            <a:endParaRPr lang="fr-FR" alt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" name="Espace réservé du contenu 2"/>
          <p:cNvSpPr txBox="1">
            <a:spLocks/>
          </p:cNvSpPr>
          <p:nvPr/>
        </p:nvSpPr>
        <p:spPr>
          <a:xfrm>
            <a:off x="193675" y="1468438"/>
            <a:ext cx="8950325" cy="1976437"/>
          </a:xfrm>
          <a:prstGeom prst="rect">
            <a:avLst/>
          </a:prstGeom>
        </p:spPr>
        <p:txBody>
          <a:bodyPr/>
          <a:lstStyle/>
          <a:p>
            <a:pPr marL="420624" indent="-384048">
              <a:buClr>
                <a:schemeClr val="accent1"/>
              </a:buClr>
              <a:buSzPct val="80000"/>
              <a:buFont typeface="Zapf Dingbats" charset="2"/>
              <a:buChar char="✔"/>
              <a:defRPr/>
            </a:pPr>
            <a:r>
              <a:rPr lang="fr-FR" sz="2400" b="1" spc="-2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C'est l'ensemble des représentations de soi</a:t>
            </a:r>
          </a:p>
          <a:p>
            <a:pPr marL="420624" indent="-384048">
              <a:buClr>
                <a:schemeClr val="accent1"/>
              </a:buClr>
              <a:buSzPct val="80000"/>
              <a:defRPr/>
            </a:pPr>
            <a:r>
              <a:rPr lang="fr-FR" sz="2400" b="1" spc="-2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d'une personne  </a:t>
            </a:r>
            <a:r>
              <a:rPr lang="fr-FR" sz="2400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 </a:t>
            </a: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William</a:t>
            </a: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 </a:t>
            </a: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James</a:t>
            </a:r>
            <a:endParaRPr lang="fr-FR" sz="1600" b="1" spc="-20" dirty="0">
              <a:solidFill>
                <a:schemeClr val="accent1">
                  <a:lumMod val="50000"/>
                </a:schemeClr>
              </a:solidFill>
              <a:latin typeface="Lucida Sans" charset="0"/>
              <a:ea typeface="MS Mincho" charset="-128"/>
              <a:cs typeface="MS Mincho" charset="-128"/>
              <a:sym typeface="Wingdings" charset="2"/>
            </a:endParaRPr>
          </a:p>
          <a:p>
            <a:pPr marL="420624" indent="-384048">
              <a:spcBef>
                <a:spcPts val="300"/>
              </a:spcBef>
              <a:buClr>
                <a:schemeClr val="accent1"/>
              </a:buClr>
              <a:buSzPct val="80000"/>
              <a:defRPr/>
            </a:pPr>
            <a:r>
              <a:rPr lang="fr-FR" sz="2400" b="1" spc="-2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</a:t>
            </a: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Lucida Sans" charset="0"/>
              </a:rPr>
              <a:t> 	</a:t>
            </a:r>
            <a:r>
              <a:rPr lang="fr-FR" sz="2000" b="1" dirty="0" err="1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</a:t>
            </a: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 </a:t>
            </a:r>
            <a:r>
              <a:rPr lang="fr-FR" sz="2000" b="1" dirty="0">
                <a:solidFill>
                  <a:schemeClr val="accent1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soi matériel 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(éléments tangibles comme le corps)</a:t>
            </a:r>
            <a:r>
              <a:rPr lang="fr-FR" sz="2000" b="1" dirty="0">
                <a:solidFill>
                  <a:schemeClr val="accent1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</a:t>
            </a:r>
          </a:p>
          <a:p>
            <a:pPr marL="420624" indent="-384048">
              <a:spcBef>
                <a:spcPts val="300"/>
              </a:spcBef>
              <a:buClr>
                <a:schemeClr val="accent1"/>
              </a:buClr>
              <a:buSzPct val="80000"/>
              <a:defRPr/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	</a:t>
            </a:r>
            <a:r>
              <a:rPr lang="fr-FR" sz="2000" b="1" dirty="0" err="1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</a:t>
            </a: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 </a:t>
            </a:r>
            <a:r>
              <a:rPr lang="fr-FR" sz="2000" b="1" dirty="0">
                <a:solidFill>
                  <a:srgbClr val="80B606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soi spirituel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 (dimension psychique)</a:t>
            </a:r>
          </a:p>
          <a:p>
            <a:pPr marL="420624" indent="-384048">
              <a:spcBef>
                <a:spcPts val="300"/>
              </a:spcBef>
              <a:buClr>
                <a:schemeClr val="accent1"/>
              </a:buClr>
              <a:buSzPct val="80000"/>
              <a:defRPr/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	</a:t>
            </a:r>
            <a:r>
              <a:rPr lang="fr-FR" sz="2000" b="1" dirty="0" err="1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</a:t>
            </a: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 </a:t>
            </a:r>
            <a:r>
              <a:rPr lang="fr-FR" sz="2000" b="1" dirty="0">
                <a:solidFill>
                  <a:srgbClr val="80B606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soi social</a:t>
            </a: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 (représentations par les pairs)</a:t>
            </a:r>
          </a:p>
          <a:p>
            <a:pPr marL="420624" indent="-384048">
              <a:buClr>
                <a:schemeClr val="accent1"/>
              </a:buClr>
              <a:buSzPct val="80000"/>
              <a:defRPr/>
            </a:pPr>
            <a:endParaRPr lang="fr-FR" sz="2400" b="1" spc="-20" dirty="0">
              <a:solidFill>
                <a:schemeClr val="accent1">
                  <a:lumMod val="50000"/>
                </a:schemeClr>
              </a:solidFill>
              <a:latin typeface="Lucida Sans" charset="0"/>
              <a:ea typeface="MS Mincho" charset="-128"/>
              <a:cs typeface="MS Mincho" charset="-128"/>
              <a:sym typeface="Wingdings" charset="2"/>
            </a:endParaRPr>
          </a:p>
          <a:p>
            <a:pPr marL="420624" indent="-384048">
              <a:buClr>
                <a:schemeClr val="accent1"/>
              </a:buClr>
              <a:buSzPct val="80000"/>
              <a:defRPr/>
            </a:pPr>
            <a:endParaRPr lang="fr-FR" sz="1000" spc="-20" dirty="0">
              <a:solidFill>
                <a:schemeClr val="tx2"/>
              </a:solidFill>
              <a:latin typeface="Lucida Sans" charset="0"/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330200" y="3854450"/>
            <a:ext cx="8015288" cy="2297113"/>
          </a:xfrm>
          <a:prstGeom prst="rect">
            <a:avLst/>
          </a:prstGeom>
        </p:spPr>
        <p:txBody>
          <a:bodyPr/>
          <a:lstStyle/>
          <a:p>
            <a:pPr marL="420624" indent="-384048">
              <a:buClr>
                <a:schemeClr val="accent1"/>
              </a:buClr>
              <a:buSzPct val="80000"/>
              <a:buFont typeface="Zapf Dingbats" charset="2"/>
              <a:buChar char="✔"/>
              <a:defRPr/>
            </a:pPr>
            <a:r>
              <a:rPr lang="fr-FR" sz="2400" b="1" spc="-2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La seconde modernité confère à l'identité</a:t>
            </a:r>
          </a:p>
          <a:p>
            <a:pPr marL="420624" indent="-384048">
              <a:buClr>
                <a:schemeClr val="accent1"/>
              </a:buClr>
              <a:buSzPct val="80000"/>
              <a:defRPr/>
            </a:pPr>
            <a:r>
              <a:rPr lang="fr-FR" sz="2400" b="1" spc="-2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un caractère essentiellement réflexif </a:t>
            </a:r>
            <a:endParaRPr lang="fr-FR" b="1" spc="-20" dirty="0">
              <a:solidFill>
                <a:schemeClr val="accent1">
                  <a:lumMod val="50000"/>
                </a:schemeClr>
              </a:solidFill>
              <a:latin typeface="Lucida Sans" charset="0"/>
              <a:ea typeface="MS Mincho" charset="-128"/>
              <a:cs typeface="MS Mincho" charset="-128"/>
              <a:sym typeface="Wingdings" charset="2"/>
            </a:endParaRPr>
          </a:p>
          <a:p>
            <a:pPr marL="420624" indent="-384048">
              <a:spcBef>
                <a:spcPts val="300"/>
              </a:spcBef>
              <a:buClr>
                <a:schemeClr val="accent1"/>
              </a:buClr>
              <a:buSzPct val="80000"/>
              <a:defRPr/>
            </a:pPr>
            <a:r>
              <a:rPr lang="fr-FR" sz="200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	</a:t>
            </a:r>
            <a:r>
              <a:rPr lang="fr-FR" sz="2000" b="1" dirty="0" err="1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</a:t>
            </a: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 </a:t>
            </a:r>
            <a:r>
              <a:rPr lang="fr-FR" sz="2000" b="1" dirty="0">
                <a:solidFill>
                  <a:srgbClr val="80B606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dynamique	    </a:t>
            </a:r>
            <a:r>
              <a:rPr lang="fr-FR" sz="19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. intégration/séparation</a:t>
            </a:r>
            <a:r>
              <a:rPr lang="fr-FR" sz="2000" b="1" dirty="0">
                <a:solidFill>
                  <a:srgbClr val="80B606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</a:t>
            </a:r>
            <a:r>
              <a:rPr lang="fr-FR" sz="1600" spc="-40" dirty="0" err="1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Erwin</a:t>
            </a:r>
            <a:r>
              <a:rPr lang="fr-FR" sz="1600" spc="-40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 </a:t>
            </a:r>
            <a:r>
              <a:rPr lang="fr-FR" sz="1600" spc="-40" dirty="0" err="1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Goffman</a:t>
            </a:r>
            <a:endParaRPr lang="fr-FR" sz="1600" spc="-40" dirty="0">
              <a:solidFill>
                <a:schemeClr val="tx1">
                  <a:lumMod val="50000"/>
                  <a:lumOff val="50000"/>
                </a:schemeClr>
              </a:solidFill>
              <a:sym typeface="Symbol"/>
            </a:endParaRPr>
          </a:p>
          <a:p>
            <a:pPr marL="420624" indent="-384048">
              <a:buClr>
                <a:schemeClr val="accent1"/>
              </a:buClr>
              <a:buSzPct val="80000"/>
              <a:defRPr/>
            </a:pPr>
            <a:r>
              <a:rPr lang="fr-FR" sz="1600" spc="-40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				</a:t>
            </a:r>
            <a:r>
              <a:rPr lang="fr-FR" sz="1600" b="1" dirty="0">
                <a:solidFill>
                  <a:srgbClr val="80B606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    </a:t>
            </a:r>
            <a:r>
              <a:rPr lang="fr-FR" sz="19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. trajectoire</a:t>
            </a:r>
            <a:r>
              <a:rPr lang="fr-FR" sz="1600" b="1" dirty="0">
                <a:solidFill>
                  <a:srgbClr val="80B606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</a:t>
            </a:r>
            <a:r>
              <a:rPr lang="fr-FR" sz="1600" spc="-40" dirty="0" err="1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Alain</a:t>
            </a:r>
            <a:r>
              <a:rPr lang="fr-FR" sz="1600" spc="-40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 </a:t>
            </a:r>
            <a:r>
              <a:rPr lang="fr-FR" sz="1600" spc="-40" dirty="0" err="1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Ehrenberg</a:t>
            </a:r>
            <a:endParaRPr lang="fr-FR" sz="1600" spc="-40" dirty="0">
              <a:solidFill>
                <a:schemeClr val="tx1">
                  <a:lumMod val="50000"/>
                  <a:lumOff val="50000"/>
                </a:schemeClr>
              </a:solidFill>
              <a:sym typeface="Symbol"/>
            </a:endParaRPr>
          </a:p>
          <a:p>
            <a:pPr marL="420624" indent="-384048">
              <a:buClr>
                <a:schemeClr val="accent1"/>
              </a:buClr>
              <a:buSzPct val="80000"/>
              <a:defRPr/>
            </a:pPr>
            <a:r>
              <a:rPr lang="fr-FR" sz="1600" spc="-40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				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    </a:t>
            </a:r>
            <a:r>
              <a:rPr lang="fr-FR" sz="19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. pluralité</a:t>
            </a:r>
            <a:r>
              <a:rPr lang="fr-FR" sz="1600" b="1" dirty="0">
                <a:solidFill>
                  <a:srgbClr val="80B606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</a:t>
            </a:r>
            <a:r>
              <a:rPr lang="fr-FR" sz="1600" spc="-40" dirty="0" err="1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Bernard</a:t>
            </a:r>
            <a:r>
              <a:rPr lang="fr-FR" sz="1600" spc="-40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 </a:t>
            </a:r>
            <a:r>
              <a:rPr lang="fr-FR" sz="1600" spc="-40" dirty="0" err="1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Lahire</a:t>
            </a:r>
            <a:endParaRPr lang="fr-FR" sz="1600" spc="-40" dirty="0">
              <a:solidFill>
                <a:schemeClr val="tx1">
                  <a:lumMod val="50000"/>
                  <a:lumOff val="50000"/>
                </a:schemeClr>
              </a:solidFill>
              <a:sym typeface="Symbol"/>
            </a:endParaRPr>
          </a:p>
          <a:p>
            <a:pPr marL="420624" indent="-384048">
              <a:spcBef>
                <a:spcPts val="300"/>
              </a:spcBef>
              <a:buClr>
                <a:schemeClr val="accent1"/>
              </a:buClr>
              <a:buSzPct val="80000"/>
              <a:defRPr/>
            </a:pPr>
            <a:r>
              <a:rPr lang="fr-FR" sz="1600" b="1" dirty="0">
                <a:solidFill>
                  <a:schemeClr val="accent1">
                    <a:lumMod val="50000"/>
                  </a:schemeClr>
                </a:solidFill>
                <a:latin typeface="Lucida Sans" charset="0"/>
              </a:rPr>
              <a:t> 	</a:t>
            </a: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Lucida Sans" charset="0"/>
              </a:rPr>
              <a:t>	</a:t>
            </a:r>
            <a:r>
              <a:rPr lang="fr-FR" sz="2000" b="1" dirty="0" err="1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</a:t>
            </a: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 </a:t>
            </a:r>
            <a:r>
              <a:rPr lang="fr-FR" sz="2000" b="1" dirty="0">
                <a:solidFill>
                  <a:schemeClr val="accent1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discursif / narratif</a:t>
            </a:r>
            <a:r>
              <a:rPr lang="fr-FR" sz="1600" b="1" dirty="0">
                <a:solidFill>
                  <a:schemeClr val="accent1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 </a:t>
            </a:r>
            <a:r>
              <a:rPr lang="fr-FR" sz="160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</a:t>
            </a: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Jean-Paul</a:t>
            </a:r>
            <a:r>
              <a:rPr lang="fr-FR" sz="1600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 </a:t>
            </a:r>
            <a:r>
              <a:rPr lang="fr-FR" sz="1600" dirty="0" err="1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Kaufman</a:t>
            </a:r>
            <a:r>
              <a:rPr lang="fr-FR" sz="2000" spc="-40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	</a:t>
            </a:r>
            <a:endParaRPr lang="fr-FR" sz="1600" spc="-40" dirty="0">
              <a:solidFill>
                <a:schemeClr val="tx1">
                  <a:lumMod val="50000"/>
                  <a:lumOff val="50000"/>
                </a:schemeClr>
              </a:solidFill>
              <a:sym typeface="Symbol"/>
            </a:endParaRPr>
          </a:p>
          <a:p>
            <a:pPr marL="420624" indent="-384048">
              <a:spcBef>
                <a:spcPts val="300"/>
              </a:spcBef>
              <a:buClr>
                <a:schemeClr val="accent1"/>
              </a:buClr>
              <a:buSzPct val="80000"/>
              <a:defRPr/>
            </a:pPr>
            <a:endParaRPr lang="fr-FR" sz="1600" spc="-40" dirty="0">
              <a:solidFill>
                <a:schemeClr val="tx1">
                  <a:lumMod val="50000"/>
                  <a:lumOff val="50000"/>
                </a:schemeClr>
              </a:solidFill>
              <a:sym typeface="Symbol"/>
            </a:endParaRPr>
          </a:p>
          <a:p>
            <a:pPr marL="420624" indent="-384048">
              <a:spcBef>
                <a:spcPts val="300"/>
              </a:spcBef>
              <a:buClr>
                <a:schemeClr val="accent1"/>
              </a:buClr>
              <a:buSzPct val="80000"/>
              <a:defRPr/>
            </a:pPr>
            <a:endParaRPr lang="fr-FR" sz="1600" spc="-40" dirty="0">
              <a:solidFill>
                <a:schemeClr val="tx1">
                  <a:lumMod val="50000"/>
                  <a:lumOff val="50000"/>
                </a:schemeClr>
              </a:solidFill>
              <a:sym typeface="Symbol"/>
            </a:endParaRPr>
          </a:p>
          <a:p>
            <a:pPr marL="420624" indent="-384048">
              <a:spcBef>
                <a:spcPts val="300"/>
              </a:spcBef>
              <a:buClr>
                <a:schemeClr val="accent1"/>
              </a:buClr>
              <a:buSzPct val="80000"/>
              <a:defRPr/>
            </a:pPr>
            <a:endParaRPr lang="fr-FR" b="1" spc="-20" dirty="0">
              <a:solidFill>
                <a:schemeClr val="accent1">
                  <a:lumMod val="50000"/>
                </a:schemeClr>
              </a:solidFill>
              <a:latin typeface="Lucida Sans" charset="0"/>
              <a:ea typeface="MS Mincho" charset="-128"/>
              <a:cs typeface="MS Mincho" charset="-128"/>
              <a:sym typeface="Wingdings" charset="2"/>
            </a:endParaRPr>
          </a:p>
          <a:p>
            <a:pPr marL="420624" indent="-384048">
              <a:buClr>
                <a:schemeClr val="accent1"/>
              </a:buClr>
              <a:buSzPct val="80000"/>
              <a:defRPr/>
            </a:pPr>
            <a:endParaRPr lang="fr-FR" sz="1000" spc="-20" dirty="0">
              <a:solidFill>
                <a:schemeClr val="tx2"/>
              </a:solidFill>
              <a:latin typeface="Lucida Sans" charset="0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18710" y="163319"/>
            <a:ext cx="8725711" cy="79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None/>
            </a:pPr>
            <a:r>
              <a:rPr lang="en-US" altLang="fr-FR" sz="3900" b="1" dirty="0">
                <a:solidFill>
                  <a:schemeClr val="dk1"/>
                </a:solidFill>
                <a:latin typeface="Arial"/>
                <a:sym typeface="Calibri"/>
              </a:rPr>
              <a:t>Identités numériques</a:t>
            </a:r>
            <a:endParaRPr lang="en-US" altLang="fr-FR" sz="3900" b="1" dirty="0">
              <a:solidFill>
                <a:schemeClr val="dk1"/>
              </a:solidFill>
              <a:latin typeface="Arial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81242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818710" y="163319"/>
            <a:ext cx="8725711" cy="79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None/>
            </a:pPr>
            <a:r>
              <a:rPr lang="en-US" altLang="fr-FR" sz="3900" b="1" dirty="0">
                <a:solidFill>
                  <a:schemeClr val="dk1"/>
                </a:solidFill>
                <a:latin typeface="Arial"/>
                <a:sym typeface="Calibri"/>
              </a:rPr>
              <a:t>Identités numériques</a:t>
            </a:r>
            <a:endParaRPr lang="en-US" altLang="fr-FR" sz="3900" b="1" dirty="0">
              <a:solidFill>
                <a:schemeClr val="dk1"/>
              </a:solidFill>
              <a:latin typeface="Arial"/>
              <a:sym typeface="Calibri"/>
            </a:endParaRPr>
          </a:p>
        </p:txBody>
      </p:sp>
      <p:sp>
        <p:nvSpPr>
          <p:cNvPr id="6" name="Espace réservé du contenu 2"/>
          <p:cNvSpPr txBox="1">
            <a:spLocks/>
          </p:cNvSpPr>
          <p:nvPr/>
        </p:nvSpPr>
        <p:spPr>
          <a:xfrm>
            <a:off x="0" y="2506718"/>
            <a:ext cx="12238038" cy="3153104"/>
          </a:xfrm>
          <a:prstGeom prst="rect">
            <a:avLst/>
          </a:prstGeom>
        </p:spPr>
        <p:txBody>
          <a:bodyPr/>
          <a:lstStyle/>
          <a:p>
            <a:pPr marL="420624" indent="-384048">
              <a:buClr>
                <a:schemeClr val="accent1"/>
              </a:buClr>
              <a:buSzPct val="80000"/>
              <a:buFont typeface="Zapf Dingbats" charset="2"/>
              <a:buChar char="✔"/>
              <a:defRPr/>
            </a:pPr>
            <a:r>
              <a:rPr lang="fr-FR" sz="2400" b="1" spc="-2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Elle comporte </a:t>
            </a:r>
          </a:p>
          <a:p>
            <a:pPr marL="420624" indent="-384048">
              <a:spcBef>
                <a:spcPts val="300"/>
              </a:spcBef>
              <a:buClr>
                <a:schemeClr val="accent1"/>
              </a:buClr>
              <a:buSzPct val="80000"/>
              <a:defRPr/>
            </a:pPr>
            <a:r>
              <a:rPr lang="fr-FR" sz="2400" b="1" spc="-2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  </a:t>
            </a:r>
            <a:r>
              <a:rPr lang="fr-FR" sz="2400" b="1" dirty="0">
                <a:solidFill>
                  <a:srgbClr val="80B606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Identité déclarative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 (des données saisies par la personne ou par des tiers)</a:t>
            </a:r>
          </a:p>
          <a:p>
            <a:pPr marL="420624" indent="-384048">
              <a:spcBef>
                <a:spcPts val="300"/>
              </a:spcBef>
              <a:buClr>
                <a:schemeClr val="accent1"/>
              </a:buClr>
              <a:buSzPct val="80000"/>
              <a:defRPr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  </a:t>
            </a:r>
            <a:r>
              <a:rPr lang="fr-FR" sz="2400" b="1" dirty="0">
                <a:solidFill>
                  <a:srgbClr val="80B606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Identité agissante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 (des traces d'activité: navigation, demande d'amis, téléchargements…</a:t>
            </a:r>
          </a:p>
          <a:p>
            <a:pPr marL="420624" indent="-384048">
              <a:spcBef>
                <a:spcPts val="300"/>
              </a:spcBef>
              <a:buClr>
                <a:schemeClr val="accent1"/>
              </a:buClr>
              <a:buSzPct val="80000"/>
              <a:defRPr/>
            </a:pP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  </a:t>
            </a:r>
            <a:r>
              <a:rPr lang="fr-FR" sz="2400" b="1" dirty="0">
                <a:solidFill>
                  <a:srgbClr val="80B606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Identité calculé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 (des calculs effectués par le système logiciel (nombre d'amis…) </a:t>
            </a:r>
          </a:p>
          <a:p>
            <a:pPr marL="420624" indent="-384048">
              <a:spcBef>
                <a:spcPts val="300"/>
              </a:spcBef>
              <a:buClr>
                <a:schemeClr val="accent1"/>
              </a:buClr>
              <a:buSzPct val="80000"/>
              <a:defRPr/>
            </a:pP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</a:t>
            </a: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  </a:t>
            </a:r>
            <a:r>
              <a:rPr lang="fr-FR" sz="2400" b="1" dirty="0">
                <a:solidFill>
                  <a:srgbClr val="80B606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Identité objets</a:t>
            </a:r>
            <a:r>
              <a:rPr lang="fr-FR" sz="2400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 (des traces de collectes de données par un capteur d’acquisition</a:t>
            </a:r>
          </a:p>
          <a:p>
            <a:pPr marL="420624" indent="-384048">
              <a:spcBef>
                <a:spcPts val="300"/>
              </a:spcBef>
              <a:buClr>
                <a:schemeClr val="accent1"/>
              </a:buClr>
              <a:buSzPct val="80000"/>
              <a:defRPr/>
            </a:pPr>
            <a:endParaRPr lang="fr-FR" sz="2000" dirty="0">
              <a:solidFill>
                <a:schemeClr val="accent1">
                  <a:lumMod val="50000"/>
                </a:schemeClr>
              </a:solidFill>
              <a:latin typeface="Lucida Sans" charset="0"/>
              <a:ea typeface="MS Mincho" charset="-128"/>
              <a:cs typeface="MS Mincho" charset="-128"/>
              <a:sym typeface="Wingdings" charset="2"/>
            </a:endParaRPr>
          </a:p>
          <a:p>
            <a:pPr marL="420624" indent="-384048">
              <a:buClr>
                <a:schemeClr val="accent1"/>
              </a:buClr>
              <a:buSzPct val="80000"/>
              <a:defRPr/>
            </a:pPr>
            <a:endParaRPr lang="fr-FR" sz="2400" b="1" spc="-20" dirty="0">
              <a:solidFill>
                <a:schemeClr val="accent1">
                  <a:lumMod val="50000"/>
                </a:schemeClr>
              </a:solidFill>
              <a:latin typeface="Lucida Sans" charset="0"/>
              <a:ea typeface="MS Mincho" charset="-128"/>
              <a:cs typeface="MS Mincho" charset="-128"/>
              <a:sym typeface="Wingdings" charset="2"/>
            </a:endParaRPr>
          </a:p>
          <a:p>
            <a:pPr marL="420624" indent="-384048">
              <a:buClr>
                <a:schemeClr val="accent1"/>
              </a:buClr>
              <a:buSzPct val="80000"/>
              <a:defRPr/>
            </a:pPr>
            <a:endParaRPr lang="fr-FR" sz="1000" spc="-20" dirty="0">
              <a:solidFill>
                <a:schemeClr val="tx2"/>
              </a:solidFill>
              <a:latin typeface="Lucida Sans" charset="0"/>
            </a:endParaRPr>
          </a:p>
        </p:txBody>
      </p:sp>
      <p:sp>
        <p:nvSpPr>
          <p:cNvPr id="7" name="Espace réservé du contenu 2"/>
          <p:cNvSpPr txBox="1">
            <a:spLocks/>
          </p:cNvSpPr>
          <p:nvPr/>
        </p:nvSpPr>
        <p:spPr>
          <a:xfrm>
            <a:off x="145365" y="890207"/>
            <a:ext cx="11855231" cy="2108857"/>
          </a:xfrm>
          <a:prstGeom prst="rect">
            <a:avLst/>
          </a:prstGeom>
        </p:spPr>
        <p:txBody>
          <a:bodyPr/>
          <a:lstStyle/>
          <a:p>
            <a:pPr marL="420624" indent="-384048" algn="just">
              <a:buClr>
                <a:schemeClr val="accent1"/>
              </a:buClr>
              <a:buSzPct val="80000"/>
              <a:buFont typeface="Zapf Dingbats" charset="2"/>
              <a:buChar char="✔"/>
              <a:defRPr/>
            </a:pPr>
            <a:r>
              <a:rPr lang="fr-FR" sz="2800" b="1" dirty="0">
                <a:solidFill>
                  <a:schemeClr val="accent1"/>
                </a:solidFill>
              </a:rPr>
              <a:t>L</a:t>
            </a:r>
            <a:r>
              <a:rPr lang="fr-FR" sz="2800" dirty="0">
                <a:solidFill>
                  <a:schemeClr val="accent1">
                    <a:lumMod val="50000"/>
                  </a:schemeClr>
                </a:solidFill>
              </a:rPr>
              <a:t>’identité numérique est une coproduction où se rencontrent les stratégies des plates formes et les tactiques des plateformes </a:t>
            </a: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Dominique </a:t>
            </a: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Cardon</a:t>
            </a: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  <a:sym typeface="Symbol"/>
              </a:rPr>
              <a:t></a:t>
            </a:r>
            <a:r>
              <a:rPr lang="fr-FR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572674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 txBox="1">
            <a:spLocks noChangeArrowheads="1"/>
          </p:cNvSpPr>
          <p:nvPr/>
        </p:nvSpPr>
        <p:spPr bwMode="auto">
          <a:xfrm>
            <a:off x="818710" y="163319"/>
            <a:ext cx="8725711" cy="7935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>
                <a:solidFill>
                  <a:srgbClr val="404040"/>
                </a:solidFill>
                <a:latin typeface="Trebuchet MS" panose="020B0603020202020204" pitchFamily="34" charset="0"/>
              </a:defRPr>
            </a:lvl1pPr>
            <a:lvl2pPr marL="742950" indent="-28575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600">
                <a:solidFill>
                  <a:srgbClr val="404040"/>
                </a:solidFill>
                <a:latin typeface="Trebuchet MS" panose="020B0603020202020204" pitchFamily="34" charset="0"/>
              </a:defRPr>
            </a:lvl2pPr>
            <a:lvl3pPr marL="11430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400">
                <a:solidFill>
                  <a:srgbClr val="404040"/>
                </a:solidFill>
                <a:latin typeface="Trebuchet MS" panose="020B0603020202020204" pitchFamily="34" charset="0"/>
              </a:defRPr>
            </a:lvl3pPr>
            <a:lvl4pPr marL="16002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4pPr>
            <a:lvl5pPr marL="2057400" indent="-228600" defTabSz="457200">
              <a:spcBef>
                <a:spcPts val="1000"/>
              </a:spcBef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5pPr>
            <a:lvl6pPr marL="25146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6pPr>
            <a:lvl7pPr marL="29718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7pPr>
            <a:lvl8pPr marL="34290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8pPr>
            <a:lvl9pPr marL="3886200" indent="-228600" defTabSz="4572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 3" panose="05040102010807070707" pitchFamily="18" charset="2"/>
              <a:buChar char=""/>
              <a:defRPr sz="1200">
                <a:solidFill>
                  <a:srgbClr val="404040"/>
                </a:solidFill>
                <a:latin typeface="Trebuchet MS" panose="020B0603020202020204" pitchFamily="34" charset="0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0"/>
              </a:spcBef>
              <a:buClr>
                <a:schemeClr val="dk1"/>
              </a:buClr>
              <a:buSzPts val="4400"/>
              <a:buNone/>
            </a:pPr>
            <a:r>
              <a:rPr lang="en-US" altLang="fr-FR" sz="3900" b="1" dirty="0">
                <a:solidFill>
                  <a:schemeClr val="dk1"/>
                </a:solidFill>
                <a:latin typeface="Arial"/>
                <a:sym typeface="Calibri"/>
              </a:rPr>
              <a:t>Identités numériques</a:t>
            </a:r>
            <a:endParaRPr lang="en-US" altLang="fr-FR" sz="3900" b="1" dirty="0">
              <a:solidFill>
                <a:schemeClr val="dk1"/>
              </a:solidFill>
              <a:latin typeface="Arial"/>
              <a:sym typeface="Calibri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0" y="956883"/>
            <a:ext cx="6927850" cy="6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rtlCol="0" anchor="t" anchorCtr="0">
            <a:normAutofit fontScale="925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>
              <a:buFont typeface="Wingdings 3" charset="2"/>
              <a:buChar char=""/>
              <a:defRPr/>
            </a:pPr>
            <a:r>
              <a:rPr lang="fr-FR" altLang="fr-FR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L’identité numérique et données personnelles</a:t>
            </a:r>
          </a:p>
          <a:p>
            <a:pPr>
              <a:buFont typeface="Wingdings 3" charset="2"/>
              <a:buChar char=""/>
              <a:defRPr/>
            </a:pPr>
            <a:endParaRPr lang="fr-FR" alt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 3" charset="2"/>
              <a:buNone/>
              <a:defRPr/>
            </a:pPr>
            <a:endParaRPr lang="fr-FR" alt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Font typeface="Wingdings 3" panose="05040102010807070707" pitchFamily="18" charset="2"/>
              <a:buNone/>
              <a:defRPr/>
            </a:pPr>
            <a:endParaRPr lang="fr-FR" altLang="fr-FR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4" name="Espace réservé du contenu 2"/>
          <p:cNvSpPr txBox="1">
            <a:spLocks/>
          </p:cNvSpPr>
          <p:nvPr/>
        </p:nvSpPr>
        <p:spPr>
          <a:xfrm>
            <a:off x="252413" y="1750447"/>
            <a:ext cx="11939587" cy="4319368"/>
          </a:xfrm>
          <a:prstGeom prst="rect">
            <a:avLst/>
          </a:prstGeom>
        </p:spPr>
        <p:txBody>
          <a:bodyPr/>
          <a:lstStyle/>
          <a:p>
            <a:pPr marL="77788" indent="-19050">
              <a:lnSpc>
                <a:spcPts val="2800"/>
              </a:lnSpc>
              <a:buClr>
                <a:schemeClr val="accent1"/>
              </a:buClr>
              <a:buSzPct val="80000"/>
              <a:defRPr/>
            </a:pPr>
            <a:r>
              <a:rPr lang="fr-FR" sz="2400" b="1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L'identité déclarative est proche de la notion de "données à caractère personnel" définie par la CNIL :</a:t>
            </a:r>
            <a:endParaRPr lang="fr-FR" b="1" dirty="0">
              <a:solidFill>
                <a:schemeClr val="tx1">
                  <a:lumMod val="50000"/>
                  <a:lumOff val="50000"/>
                </a:schemeClr>
              </a:solidFill>
              <a:latin typeface="Lucida Sans" charset="0"/>
              <a:ea typeface="MS Mincho" charset="-128"/>
              <a:cs typeface="MS Mincho" charset="-128"/>
              <a:sym typeface="Wingdings" charset="2"/>
            </a:endParaRPr>
          </a:p>
          <a:p>
            <a:pPr>
              <a:lnSpc>
                <a:spcPct val="85000"/>
              </a:lnSpc>
              <a:spcBef>
                <a:spcPts val="1200"/>
              </a:spcBef>
              <a:buClr>
                <a:srgbClr val="000066"/>
              </a:buClr>
              <a:buSzPct val="80000"/>
              <a:buFont typeface="Wingdings" charset="2"/>
              <a:buNone/>
              <a:defRPr/>
            </a:pP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Lucida Sans" charset="0"/>
              </a:rPr>
              <a:t>	  	</a:t>
            </a:r>
            <a:r>
              <a:rPr lang="fr-FR" sz="2000" dirty="0" err="1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</a:t>
            </a:r>
            <a:r>
              <a:rPr lang="fr-FR" sz="20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 </a:t>
            </a:r>
            <a:r>
              <a:rPr lang="fr-FR" sz="2000" b="1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éléments d'identité</a:t>
            </a:r>
            <a:r>
              <a:rPr lang="fr-FR" sz="20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d'une personne 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66"/>
              </a:buClr>
              <a:buSzPct val="80000"/>
              <a:buFont typeface="Wingdings" charset="2"/>
              <a:buNone/>
              <a:defRPr/>
            </a:pPr>
            <a:r>
              <a:rPr lang="fr-FR" sz="20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		(nom, image)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66"/>
              </a:buClr>
              <a:buSzPct val="80000"/>
              <a:buFont typeface="Wingdings" charset="2"/>
              <a:buNone/>
              <a:defRPr/>
            </a:pPr>
            <a:r>
              <a:rPr lang="fr-FR" sz="8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66"/>
              </a:buClr>
              <a:buSzPct val="80000"/>
              <a:buFont typeface="Wingdings" charset="2"/>
              <a:buNone/>
              <a:defRPr/>
            </a:pPr>
            <a:r>
              <a:rPr lang="fr-FR" sz="20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	</a:t>
            </a:r>
            <a:r>
              <a:rPr lang="fr-FR" sz="2000" dirty="0" err="1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</a:t>
            </a:r>
            <a:r>
              <a:rPr lang="fr-FR" sz="20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 </a:t>
            </a:r>
            <a:r>
              <a:rPr lang="fr-FR" sz="2000" b="1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données permettant l'identification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66"/>
              </a:buClr>
              <a:buSzPct val="80000"/>
              <a:buFont typeface="Wingdings" charset="2"/>
              <a:buNone/>
              <a:defRPr/>
            </a:pPr>
            <a:r>
              <a:rPr lang="fr-FR" sz="20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		</a:t>
            </a:r>
            <a:r>
              <a:rPr lang="fr-FR" sz="2000" dirty="0">
                <a:solidFill>
                  <a:schemeClr val="tx1">
                    <a:lumMod val="50000"/>
                    <a:lumOff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(voix, empreintes digitales, iris de l'œil…)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66"/>
              </a:buClr>
              <a:buSzPct val="80000"/>
              <a:buFont typeface="Wingdings" charset="2"/>
              <a:buNone/>
              <a:defRPr/>
            </a:pPr>
            <a:r>
              <a:rPr lang="fr-FR" sz="20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		(numéro de tél., adresse électronique…)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66"/>
              </a:buClr>
              <a:buSzPct val="80000"/>
              <a:buFont typeface="Wingdings" charset="2"/>
              <a:buNone/>
              <a:defRPr/>
            </a:pPr>
            <a:r>
              <a:rPr lang="fr-FR" sz="8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66"/>
              </a:buClr>
              <a:buSzPct val="80000"/>
              <a:buFont typeface="Wingdings" charset="2"/>
              <a:buNone/>
              <a:defRPr/>
            </a:pPr>
            <a:r>
              <a:rPr lang="fr-FR" sz="20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	</a:t>
            </a:r>
            <a:r>
              <a:rPr lang="fr-FR" sz="2000" dirty="0" err="1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</a:t>
            </a:r>
            <a:r>
              <a:rPr lang="fr-FR" sz="20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 </a:t>
            </a:r>
            <a:r>
              <a:rPr lang="fr-FR" sz="2000" b="1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données sensibles</a:t>
            </a:r>
            <a:r>
              <a:rPr lang="fr-FR" sz="20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    </a:t>
            </a:r>
            <a:r>
              <a:rPr lang="fr-FR" sz="2000" dirty="0" err="1">
                <a:solidFill>
                  <a:srgbClr val="FF6600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</a:t>
            </a:r>
            <a:r>
              <a:rPr lang="fr-FR" sz="2000" dirty="0">
                <a:solidFill>
                  <a:srgbClr val="FF6600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interdites de collecte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66"/>
              </a:buClr>
              <a:buSzPct val="80000"/>
              <a:buFont typeface="Wingdings" charset="2"/>
              <a:buNone/>
              <a:defRPr/>
            </a:pPr>
            <a:r>
              <a:rPr lang="fr-FR" sz="20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		(origine raciale et ethnique)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66"/>
              </a:buClr>
              <a:buSzPct val="80000"/>
              <a:buFont typeface="Wingdings" charset="2"/>
              <a:buNone/>
              <a:defRPr/>
            </a:pPr>
            <a:r>
              <a:rPr lang="fr-FR" sz="20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		(opinion philosophique, politique, 				religieuse…)</a:t>
            </a:r>
          </a:p>
          <a:p>
            <a:pPr>
              <a:lnSpc>
                <a:spcPct val="85000"/>
              </a:lnSpc>
              <a:spcBef>
                <a:spcPct val="20000"/>
              </a:spcBef>
              <a:buClr>
                <a:srgbClr val="000066"/>
              </a:buClr>
              <a:buSzPct val="80000"/>
              <a:buFont typeface="Wingdings" charset="2"/>
              <a:buNone/>
              <a:defRPr/>
            </a:pPr>
            <a:r>
              <a:rPr lang="fr-FR" sz="2000" dirty="0">
                <a:solidFill>
                  <a:srgbClr val="405B03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		(mœurs, santé et vie sexuelle)</a:t>
            </a:r>
            <a:endParaRPr lang="fr-FR" sz="2000" b="1" dirty="0">
              <a:solidFill>
                <a:srgbClr val="405B03"/>
              </a:solidFill>
              <a:latin typeface="Lucida Sans"/>
              <a:ea typeface="Zapf Dingbats"/>
              <a:cs typeface="Lucida Sans"/>
            </a:endParaRPr>
          </a:p>
          <a:p>
            <a:pPr marL="420624" indent="-384048"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r>
              <a:rPr lang="fr-FR" sz="2000" b="1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</a:t>
            </a:r>
            <a:endParaRPr lang="fr-FR" sz="1600" b="1" dirty="0">
              <a:solidFill>
                <a:schemeClr val="accent1">
                  <a:lumMod val="50000"/>
                </a:schemeClr>
              </a:solidFill>
              <a:latin typeface="Lucida Sans" charset="0"/>
              <a:ea typeface="MS Mincho" charset="-128"/>
              <a:cs typeface="MS Mincho" charset="-128"/>
              <a:sym typeface="Wingdings" charset="2"/>
            </a:endParaRPr>
          </a:p>
          <a:p>
            <a:pPr marL="420624" indent="-384048">
              <a:lnSpc>
                <a:spcPts val="2800"/>
              </a:lnSpc>
              <a:spcBef>
                <a:spcPts val="1800"/>
              </a:spcBef>
              <a:buClr>
                <a:schemeClr val="accent1"/>
              </a:buClr>
              <a:buSzPct val="80000"/>
              <a:defRPr/>
            </a:pPr>
            <a:r>
              <a:rPr lang="fr-FR" b="1" dirty="0">
                <a:solidFill>
                  <a:schemeClr val="accent1">
                    <a:lumMod val="50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	</a:t>
            </a:r>
          </a:p>
          <a:p>
            <a:pPr marL="420624" indent="-384048">
              <a:lnSpc>
                <a:spcPts val="2400"/>
              </a:lnSpc>
              <a:buClr>
                <a:schemeClr val="accent1"/>
              </a:buClr>
              <a:buSzPct val="80000"/>
              <a:defRPr/>
            </a:pPr>
            <a:endParaRPr lang="fr-FR" sz="2000" dirty="0">
              <a:solidFill>
                <a:schemeClr val="accent1">
                  <a:lumMod val="50000"/>
                </a:schemeClr>
              </a:solidFill>
              <a:latin typeface="Lucida Sans" charset="0"/>
              <a:ea typeface="MS Mincho" charset="-128"/>
              <a:cs typeface="MS Mincho" charset="-128"/>
              <a:sym typeface="Wingdings" charset="2"/>
            </a:endParaRPr>
          </a:p>
          <a:p>
            <a:pPr marL="420624" indent="-384048">
              <a:lnSpc>
                <a:spcPts val="2400"/>
              </a:lnSpc>
              <a:buClr>
                <a:schemeClr val="accent1"/>
              </a:buClr>
              <a:buSzPct val="80000"/>
              <a:defRPr/>
            </a:pPr>
            <a:endParaRPr lang="fr-FR" sz="2000" dirty="0">
              <a:solidFill>
                <a:srgbClr val="4E1610"/>
              </a:solidFill>
              <a:latin typeface="Lucida Sans" charset="0"/>
              <a:ea typeface="MS Mincho" charset="-128"/>
              <a:cs typeface="MS Mincho" charset="-128"/>
              <a:sym typeface="Wingdings" charset="2"/>
            </a:endParaRPr>
          </a:p>
          <a:p>
            <a:pPr marL="420624" indent="-384048">
              <a:lnSpc>
                <a:spcPts val="2400"/>
              </a:lnSpc>
              <a:buClr>
                <a:schemeClr val="accent1"/>
              </a:buClr>
              <a:buSzPct val="80000"/>
              <a:defRPr/>
            </a:pPr>
            <a:r>
              <a:rPr lang="fr-FR" sz="2000" dirty="0">
                <a:solidFill>
                  <a:srgbClr val="4E1610"/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</a:t>
            </a:r>
          </a:p>
          <a:p>
            <a:pPr marL="420624" indent="-384048">
              <a:lnSpc>
                <a:spcPts val="2400"/>
              </a:lnSpc>
              <a:buClr>
                <a:schemeClr val="accent1"/>
              </a:buClr>
              <a:buSzPct val="80000"/>
              <a:defRPr/>
            </a:pPr>
            <a:r>
              <a:rPr lang="fr-FR" sz="2400" b="1" dirty="0">
                <a:solidFill>
                  <a:schemeClr val="accent2">
                    <a:lumMod val="75000"/>
                  </a:schemeClr>
                </a:solidFill>
                <a:latin typeface="Lucida Sans" charset="0"/>
                <a:ea typeface="MS Mincho" charset="-128"/>
                <a:cs typeface="MS Mincho" charset="-128"/>
                <a:sym typeface="Wingdings" charset="2"/>
              </a:rPr>
              <a:t> </a:t>
            </a:r>
            <a:endParaRPr lang="fr-FR" dirty="0">
              <a:solidFill>
                <a:srgbClr val="4E1610"/>
              </a:solidFill>
              <a:latin typeface="Lucida Sans" charset="0"/>
              <a:ea typeface="MS Mincho" charset="-128"/>
              <a:cs typeface="MS Mincho" charset="-128"/>
              <a:sym typeface="Wingdings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70557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1339</TotalTime>
  <Words>1564</Words>
  <Application>Microsoft Office PowerPoint</Application>
  <PresentationFormat>Grand écran</PresentationFormat>
  <Paragraphs>346</Paragraphs>
  <Slides>38</Slides>
  <Notes>37</Notes>
  <HiddenSlides>0</HiddenSlides>
  <MMClips>0</MMClips>
  <ScaleCrop>false</ScaleCrop>
  <HeadingPairs>
    <vt:vector size="6" baseType="variant">
      <vt:variant>
        <vt:lpstr>Polices utilisées</vt:lpstr>
      </vt:variant>
      <vt:variant>
        <vt:i4>12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38</vt:i4>
      </vt:variant>
    </vt:vector>
  </HeadingPairs>
  <TitlesOfParts>
    <vt:vector size="51" baseType="lpstr">
      <vt:lpstr>MS Mincho</vt:lpstr>
      <vt:lpstr>Arial</vt:lpstr>
      <vt:lpstr>Book Antiqua</vt:lpstr>
      <vt:lpstr>Calibri</vt:lpstr>
      <vt:lpstr>Comic Sans MS</vt:lpstr>
      <vt:lpstr>Copperplate Gothic Bold</vt:lpstr>
      <vt:lpstr>Lucida Sans</vt:lpstr>
      <vt:lpstr>Symbol</vt:lpstr>
      <vt:lpstr>Times New Roman</vt:lpstr>
      <vt:lpstr>Wingdings</vt:lpstr>
      <vt:lpstr>Wingdings 3</vt:lpstr>
      <vt:lpstr>Zapf Dingbats</vt:lpstr>
      <vt:lpstr>Office Theme</vt:lpstr>
      <vt:lpstr>Protection des données à caractère personnel au sein des entreprises Africaines: opportunités et défis</vt:lpstr>
      <vt:lpstr>Plan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3. Identités numériques</vt:lpstr>
      <vt:lpstr>Présentation PowerPoint</vt:lpstr>
      <vt:lpstr>Méthodes et moyens de profilage</vt:lpstr>
      <vt:lpstr>Méthodes et moyens de profilage</vt:lpstr>
      <vt:lpstr>Méthodes et moyens de profilage</vt:lpstr>
      <vt:lpstr>Méthodes et moyens de profilage</vt:lpstr>
      <vt:lpstr>Méthodes et moyens de profilage</vt:lpstr>
      <vt:lpstr>Méthodes et moyens de profilage</vt:lpstr>
      <vt:lpstr>Méthodes et moyens de profilage</vt:lpstr>
      <vt:lpstr>Méthodes et moyens de profilage</vt:lpstr>
      <vt:lpstr>Méthodes et moyens de profilage</vt:lpstr>
      <vt:lpstr>Méthodes et moyens de profilage</vt:lpstr>
      <vt:lpstr>Méthodes et moyens de profilage</vt:lpstr>
      <vt:lpstr>Méthodes et moyens de profilage</vt:lpstr>
      <vt:lpstr>Méthodes et moyens de profilage</vt:lpstr>
      <vt:lpstr>Méthodes et moyens de profilage</vt:lpstr>
      <vt:lpstr>Méthodes et moyens de profilage</vt:lpstr>
      <vt:lpstr>Méthodes et moyens de profilage</vt:lpstr>
      <vt:lpstr>Méthodes et moyens de profilage</vt:lpstr>
      <vt:lpstr>Méthodes et moyens de profilage</vt:lpstr>
      <vt:lpstr>Méthodes et moyens de profilage</vt:lpstr>
      <vt:lpstr>Méthodes et moyens de profilage</vt:lpstr>
      <vt:lpstr>Analyse et Discussion : Atteinte à la vie privé </vt:lpstr>
      <vt:lpstr>Analyse et Discussion : Atteinte à la vie privé</vt:lpstr>
      <vt:lpstr> Conclusion et perspectives</vt:lpstr>
      <vt:lpstr>Merci de votre attention QR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OWASP-Cotonou Chapter Meeting</dc:title>
  <dc:creator>arnaud ahouandjinou</dc:creator>
  <cp:lastModifiedBy>Compte Microsoft</cp:lastModifiedBy>
  <cp:revision>34</cp:revision>
  <dcterms:modified xsi:type="dcterms:W3CDTF">2022-12-01T15:35:14Z</dcterms:modified>
</cp:coreProperties>
</file>