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0"/>
  </p:notesMasterIdLst>
  <p:sldIdLst>
    <p:sldId id="256" r:id="rId2"/>
    <p:sldId id="257" r:id="rId3"/>
    <p:sldId id="258" r:id="rId4"/>
    <p:sldId id="275" r:id="rId5"/>
    <p:sldId id="259" r:id="rId6"/>
    <p:sldId id="276" r:id="rId7"/>
    <p:sldId id="277" r:id="rId8"/>
    <p:sldId id="278" r:id="rId9"/>
    <p:sldId id="279" r:id="rId10"/>
    <p:sldId id="280" r:id="rId11"/>
    <p:sldId id="260" r:id="rId12"/>
    <p:sldId id="281" r:id="rId13"/>
    <p:sldId id="282" r:id="rId14"/>
    <p:sldId id="287" r:id="rId15"/>
    <p:sldId id="288" r:id="rId16"/>
    <p:sldId id="285" r:id="rId17"/>
    <p:sldId id="286" r:id="rId18"/>
    <p:sldId id="274" r:id="rId1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4" roundtripDataSignature="AMtx7mj/XU/1F4W8kw0gvN+q40t5/lEmt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2" name="Google Shape;8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1379332b5b8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 name="Google Shape;104;g1379332b5b8_0_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1379332b5b8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0" name="Google Shape;110;g1379332b5b8_0_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1379332b5b8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0" name="Google Shape;110;g1379332b5b8_0_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1379332b5b8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0" name="Google Shape;110;g1379332b5b8_0_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1379332b5b8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0" name="Google Shape;110;g1379332b5b8_0_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1379332b5b8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0" name="Google Shape;110;g1379332b5b8_0_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1379332b5b8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0" name="Google Shape;110;g1379332b5b8_0_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1379332b5b8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0" name="Google Shape;110;g1379332b5b8_0_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13acf0f7f70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4" name="Google Shape;194;g13acf0f7f70_0_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9" name="Google Shape;89;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8" name="Google Shape;9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8" name="Google Shape;9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1379332b5b8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 name="Google Shape;104;g1379332b5b8_0_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1379332b5b8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 name="Google Shape;104;g1379332b5b8_0_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1379332b5b8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 name="Google Shape;104;g1379332b5b8_0_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1379332b5b8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 name="Google Shape;104;g1379332b5b8_0_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1379332b5b8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 name="Google Shape;104;g1379332b5b8_0_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10"/>
          <p:cNvSpPr txBox="1">
            <a:spLocks noGrp="1"/>
          </p:cNvSpPr>
          <p:nvPr>
            <p:ph type="ctrTitle"/>
          </p:nvPr>
        </p:nvSpPr>
        <p:spPr>
          <a:xfrm>
            <a:off x="984142" y="788961"/>
            <a:ext cx="10223715" cy="2281238"/>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dk1"/>
              </a:buClr>
              <a:buSzPts val="6000"/>
              <a:buFont typeface="Calibri"/>
              <a:buNone/>
              <a:defRPr sz="6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 name="Google Shape;11;p10"/>
          <p:cNvSpPr txBox="1">
            <a:spLocks noGrp="1"/>
          </p:cNvSpPr>
          <p:nvPr>
            <p:ph type="subTitle" idx="1"/>
          </p:nvPr>
        </p:nvSpPr>
        <p:spPr>
          <a:xfrm>
            <a:off x="984142" y="3429000"/>
            <a:ext cx="10223715" cy="1362075"/>
          </a:xfrm>
          <a:prstGeom prst="rect">
            <a:avLst/>
          </a:prstGeom>
          <a:noFill/>
          <a:ln>
            <a:noFill/>
          </a:ln>
        </p:spPr>
        <p:txBody>
          <a:bodyPr spcFirstLastPara="1" wrap="square" lIns="91425" tIns="45700" rIns="91425" bIns="45700" anchor="t" anchorCtr="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2" name="Google Shape;12;p10"/>
          <p:cNvSpPr/>
          <p:nvPr/>
        </p:nvSpPr>
        <p:spPr>
          <a:xfrm>
            <a:off x="0" y="5653488"/>
            <a:ext cx="12192000" cy="1228725"/>
          </a:xfrm>
          <a:prstGeom prst="rect">
            <a:avLst/>
          </a:prstGeom>
          <a:solidFill>
            <a:srgbClr val="1D7BD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3" name="Google Shape;13;p10"/>
          <p:cNvPicPr preferRelativeResize="0"/>
          <p:nvPr/>
        </p:nvPicPr>
        <p:blipFill rotWithShape="1">
          <a:blip r:embed="rId2">
            <a:alphaModFix/>
          </a:blip>
          <a:srcRect/>
          <a:stretch/>
        </p:blipFill>
        <p:spPr>
          <a:xfrm>
            <a:off x="480447" y="6015174"/>
            <a:ext cx="1649665" cy="505353"/>
          </a:xfrm>
          <a:prstGeom prst="rect">
            <a:avLst/>
          </a:prstGeom>
          <a:noFill/>
          <a:ln>
            <a:noFill/>
          </a:ln>
        </p:spPr>
      </p:pic>
      <p:sp>
        <p:nvSpPr>
          <p:cNvPr id="14" name="Google Shape;14;p10"/>
          <p:cNvSpPr txBox="1"/>
          <p:nvPr/>
        </p:nvSpPr>
        <p:spPr>
          <a:xfrm>
            <a:off x="8009467" y="6037018"/>
            <a:ext cx="3894666" cy="461665"/>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2400"/>
              <a:buFont typeface="Arial"/>
              <a:buNone/>
            </a:pPr>
            <a:r>
              <a:rPr lang="en-US" sz="2400" b="1" i="0" u="none" strike="noStrike" cap="none">
                <a:solidFill>
                  <a:schemeClr val="lt1"/>
                </a:solidFill>
                <a:latin typeface="Calibri"/>
                <a:ea typeface="Calibri"/>
                <a:cs typeface="Calibri"/>
                <a:sym typeface="Calibri"/>
              </a:rPr>
              <a:t>OWASP FOUNDATION</a:t>
            </a:r>
            <a:endParaRPr sz="1400" b="0" i="0" u="none" strike="noStrike" cap="none">
              <a:solidFill>
                <a:srgbClr val="000000"/>
              </a:solidFill>
              <a:latin typeface="Arial"/>
              <a:ea typeface="Arial"/>
              <a:cs typeface="Arial"/>
              <a:sym typeface="Arial"/>
            </a:endParaRPr>
          </a:p>
        </p:txBody>
      </p:sp>
      <p:sp>
        <p:nvSpPr>
          <p:cNvPr id="15" name="Google Shape;15;p10"/>
          <p:cNvSpPr txBox="1"/>
          <p:nvPr/>
        </p:nvSpPr>
        <p:spPr>
          <a:xfrm>
            <a:off x="1997035" y="5938968"/>
            <a:ext cx="966900" cy="620100"/>
          </a:xfrm>
          <a:prstGeom prst="rect">
            <a:avLst/>
          </a:prstGeom>
          <a:noFill/>
          <a:ln>
            <a:noFill/>
          </a:ln>
        </p:spPr>
        <p:txBody>
          <a:bodyPr spcFirstLastPara="1" wrap="square" lIns="91425" tIns="45700" rIns="91425" bIns="45700" anchor="t" anchorCtr="0">
            <a:noAutofit/>
          </a:bodyPr>
          <a:lstStyle/>
          <a:p>
            <a:pPr marL="0" marR="0" lvl="0" indent="0" algn="l" rtl="0">
              <a:lnSpc>
                <a:spcPct val="123076"/>
              </a:lnSpc>
              <a:spcBef>
                <a:spcPts val="2700"/>
              </a:spcBef>
              <a:spcAft>
                <a:spcPts val="0"/>
              </a:spcAft>
              <a:buClr>
                <a:schemeClr val="dk1"/>
              </a:buClr>
              <a:buSzPts val="1100"/>
              <a:buFont typeface="Arial"/>
              <a:buNone/>
            </a:pPr>
            <a:r>
              <a:rPr lang="en-US" sz="1200" b="0" i="0" u="none" strike="noStrike" cap="none">
                <a:solidFill>
                  <a:srgbClr val="FFFFFF"/>
                </a:solidFill>
                <a:latin typeface="Arial"/>
                <a:ea typeface="Arial"/>
                <a:cs typeface="Arial"/>
                <a:sym typeface="Arial"/>
              </a:rPr>
              <a:t>®</a:t>
            </a:r>
            <a:endParaRPr sz="1950" b="0" i="0" u="none" strike="noStrike" cap="none">
              <a:solidFill>
                <a:srgbClr val="FFFFFF"/>
              </a:solidFill>
              <a:latin typeface="Arial"/>
              <a:ea typeface="Arial"/>
              <a:cs typeface="Arial"/>
              <a:sym typeface="Arial"/>
            </a:endParaRPr>
          </a:p>
          <a:p>
            <a:pPr marL="0" marR="0" lvl="0" indent="0" algn="l" rtl="0">
              <a:lnSpc>
                <a:spcPct val="100000"/>
              </a:lnSpc>
              <a:spcBef>
                <a:spcPts val="180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6"/>
        <p:cNvGrpSpPr/>
        <p:nvPr/>
      </p:nvGrpSpPr>
      <p:grpSpPr>
        <a:xfrm>
          <a:off x="0" y="0"/>
          <a:ext cx="0" cy="0"/>
          <a:chOff x="0" y="0"/>
          <a:chExt cx="0" cy="0"/>
        </a:xfrm>
      </p:grpSpPr>
      <p:sp>
        <p:nvSpPr>
          <p:cNvPr id="17" name="Google Shape;17;p11"/>
          <p:cNvSpPr txBox="1">
            <a:spLocks noGrp="1"/>
          </p:cNvSpPr>
          <p:nvPr>
            <p:ph type="title"/>
          </p:nvPr>
        </p:nvSpPr>
        <p:spPr>
          <a:xfrm>
            <a:off x="838200" y="216038"/>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4400"/>
              <a:buFont typeface="Calibri"/>
              <a:buNone/>
              <a:defRPr b="1" i="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11"/>
          <p:cNvSpPr txBox="1">
            <a:spLocks noGrp="1"/>
          </p:cNvSpPr>
          <p:nvPr>
            <p:ph type="body" idx="1"/>
          </p:nvPr>
        </p:nvSpPr>
        <p:spPr>
          <a:xfrm>
            <a:off x="838200" y="1801412"/>
            <a:ext cx="10515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9" name="Google Shape;19;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grpSp>
        <p:nvGrpSpPr>
          <p:cNvPr id="20" name="Google Shape;20;p11"/>
          <p:cNvGrpSpPr/>
          <p:nvPr/>
        </p:nvGrpSpPr>
        <p:grpSpPr>
          <a:xfrm>
            <a:off x="0" y="6152750"/>
            <a:ext cx="12192000" cy="705250"/>
            <a:chOff x="0" y="6152750"/>
            <a:chExt cx="12192000" cy="705250"/>
          </a:xfrm>
        </p:grpSpPr>
        <p:sp>
          <p:nvSpPr>
            <p:cNvPr id="21" name="Google Shape;21;p11"/>
            <p:cNvSpPr/>
            <p:nvPr/>
          </p:nvSpPr>
          <p:spPr>
            <a:xfrm>
              <a:off x="0" y="6152750"/>
              <a:ext cx="12192000" cy="705250"/>
            </a:xfrm>
            <a:prstGeom prst="rect">
              <a:avLst/>
            </a:prstGeom>
            <a:solidFill>
              <a:srgbClr val="1D7BD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2" name="Google Shape;22;p11"/>
            <p:cNvSpPr txBox="1"/>
            <p:nvPr/>
          </p:nvSpPr>
          <p:spPr>
            <a:xfrm>
              <a:off x="838200" y="6311900"/>
              <a:ext cx="3599812" cy="36933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chemeClr val="lt1"/>
                  </a:solidFill>
                  <a:latin typeface="Calibri"/>
                  <a:ea typeface="Calibri"/>
                  <a:cs typeface="Calibri"/>
                  <a:sym typeface="Calibri"/>
                </a:rPr>
                <a:t>OWASP FOUNDATION</a:t>
              </a:r>
              <a:endParaRPr sz="1400" b="0" i="0" u="none" strike="noStrike" cap="none">
                <a:solidFill>
                  <a:srgbClr val="000000"/>
                </a:solidFill>
                <a:latin typeface="Arial"/>
                <a:ea typeface="Arial"/>
                <a:cs typeface="Arial"/>
                <a:sym typeface="Arial"/>
              </a:endParaRPr>
            </a:p>
          </p:txBody>
        </p:sp>
      </p:grpSp>
      <p:sp>
        <p:nvSpPr>
          <p:cNvPr id="23" name="Google Shape;23;p11"/>
          <p:cNvSpPr txBox="1"/>
          <p:nvPr/>
        </p:nvSpPr>
        <p:spPr>
          <a:xfrm>
            <a:off x="254000" y="6283021"/>
            <a:ext cx="11582400" cy="369332"/>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Calibri"/>
                <a:ea typeface="Calibri"/>
                <a:cs typeface="Calibri"/>
                <a:sym typeface="Calibri"/>
              </a:rPr>
              <a:t>owasp.org</a:t>
            </a:r>
            <a:endParaRPr sz="1400" b="0" i="0" u="none" strike="noStrike" cap="none">
              <a:solidFill>
                <a:srgbClr val="000000"/>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with Callout">
  <p:cSld name="Title and Content with Callout">
    <p:spTree>
      <p:nvGrpSpPr>
        <p:cNvPr id="1" name="Shape 24"/>
        <p:cNvGrpSpPr/>
        <p:nvPr/>
      </p:nvGrpSpPr>
      <p:grpSpPr>
        <a:xfrm>
          <a:off x="0" y="0"/>
          <a:ext cx="0" cy="0"/>
          <a:chOff x="0" y="0"/>
          <a:chExt cx="0" cy="0"/>
        </a:xfrm>
      </p:grpSpPr>
      <p:sp>
        <p:nvSpPr>
          <p:cNvPr id="25" name="Google Shape;25;p12"/>
          <p:cNvSpPr txBox="1">
            <a:spLocks noGrp="1"/>
          </p:cNvSpPr>
          <p:nvPr>
            <p:ph type="title"/>
          </p:nvPr>
        </p:nvSpPr>
        <p:spPr>
          <a:xfrm>
            <a:off x="838200" y="216038"/>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4400"/>
              <a:buFont typeface="Calibri"/>
              <a:buNone/>
              <a:defRPr b="1" i="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1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7" name="Google Shape;27;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grpSp>
        <p:nvGrpSpPr>
          <p:cNvPr id="28" name="Google Shape;28;p12"/>
          <p:cNvGrpSpPr/>
          <p:nvPr/>
        </p:nvGrpSpPr>
        <p:grpSpPr>
          <a:xfrm>
            <a:off x="0" y="6152750"/>
            <a:ext cx="12192000" cy="705250"/>
            <a:chOff x="0" y="6152750"/>
            <a:chExt cx="12192000" cy="705250"/>
          </a:xfrm>
        </p:grpSpPr>
        <p:sp>
          <p:nvSpPr>
            <p:cNvPr id="29" name="Google Shape;29;p12"/>
            <p:cNvSpPr/>
            <p:nvPr/>
          </p:nvSpPr>
          <p:spPr>
            <a:xfrm>
              <a:off x="0" y="6152750"/>
              <a:ext cx="12192000" cy="705250"/>
            </a:xfrm>
            <a:prstGeom prst="rect">
              <a:avLst/>
            </a:prstGeom>
            <a:solidFill>
              <a:srgbClr val="1D7BD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0" name="Google Shape;30;p12"/>
            <p:cNvSpPr txBox="1"/>
            <p:nvPr/>
          </p:nvSpPr>
          <p:spPr>
            <a:xfrm>
              <a:off x="838200" y="6311900"/>
              <a:ext cx="3599812" cy="36933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chemeClr val="lt1"/>
                  </a:solidFill>
                  <a:latin typeface="Calibri"/>
                  <a:ea typeface="Calibri"/>
                  <a:cs typeface="Calibri"/>
                  <a:sym typeface="Calibri"/>
                </a:rPr>
                <a:t>OWASP FOUNDATION</a:t>
              </a:r>
              <a:endParaRPr sz="1400" b="0" i="0" u="none" strike="noStrike" cap="none">
                <a:solidFill>
                  <a:srgbClr val="000000"/>
                </a:solidFill>
                <a:latin typeface="Arial"/>
                <a:ea typeface="Arial"/>
                <a:cs typeface="Arial"/>
                <a:sym typeface="Arial"/>
              </a:endParaRPr>
            </a:p>
          </p:txBody>
        </p:sp>
      </p:grpSp>
      <p:sp>
        <p:nvSpPr>
          <p:cNvPr id="31" name="Google Shape;31;p12"/>
          <p:cNvSpPr txBox="1"/>
          <p:nvPr/>
        </p:nvSpPr>
        <p:spPr>
          <a:xfrm>
            <a:off x="8358809" y="3428999"/>
            <a:ext cx="2994992" cy="2246769"/>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2800" b="0" i="0" u="none" strike="noStrike" cap="none">
                <a:solidFill>
                  <a:srgbClr val="7F7F7F"/>
                </a:solidFill>
                <a:latin typeface="Calibri"/>
                <a:ea typeface="Calibri"/>
                <a:cs typeface="Calibri"/>
                <a:sym typeface="Calibri"/>
              </a:rPr>
              <a:t>“Sample call out quote design for highlighting a particular point in your bullets”</a:t>
            </a:r>
            <a:endParaRPr sz="1400" b="0" i="0" u="none" strike="noStrike" cap="none">
              <a:solidFill>
                <a:srgbClr val="000000"/>
              </a:solidFill>
              <a:latin typeface="Arial"/>
              <a:ea typeface="Arial"/>
              <a:cs typeface="Arial"/>
              <a:sym typeface="Arial"/>
            </a:endParaRPr>
          </a:p>
        </p:txBody>
      </p:sp>
      <p:sp>
        <p:nvSpPr>
          <p:cNvPr id="32" name="Google Shape;32;p12"/>
          <p:cNvSpPr/>
          <p:nvPr/>
        </p:nvSpPr>
        <p:spPr>
          <a:xfrm>
            <a:off x="8001000" y="3428999"/>
            <a:ext cx="149087" cy="2166731"/>
          </a:xfrm>
          <a:prstGeom prst="snip2DiagRect">
            <a:avLst>
              <a:gd name="adj1" fmla="val 50000"/>
              <a:gd name="adj2" fmla="val 46305"/>
            </a:avLst>
          </a:prstGeom>
          <a:solidFill>
            <a:srgbClr val="BFBFB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3" name="Google Shape;33;p12"/>
          <p:cNvSpPr txBox="1"/>
          <p:nvPr/>
        </p:nvSpPr>
        <p:spPr>
          <a:xfrm>
            <a:off x="254000" y="6283021"/>
            <a:ext cx="11582400" cy="369332"/>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Calibri"/>
                <a:ea typeface="Calibri"/>
                <a:cs typeface="Calibri"/>
                <a:sym typeface="Calibri"/>
              </a:rPr>
              <a:t>owasp.org</a:t>
            </a:r>
            <a:endParaRPr sz="1400" b="0" i="0" u="none" strike="noStrike" cap="none">
              <a:solidFill>
                <a:srgbClr val="000000"/>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4"/>
        <p:cNvGrpSpPr/>
        <p:nvPr/>
      </p:nvGrpSpPr>
      <p:grpSpPr>
        <a:xfrm>
          <a:off x="0" y="0"/>
          <a:ext cx="0" cy="0"/>
          <a:chOff x="0" y="0"/>
          <a:chExt cx="0" cy="0"/>
        </a:xfrm>
      </p:grpSpPr>
      <p:grpSp>
        <p:nvGrpSpPr>
          <p:cNvPr id="35" name="Google Shape;35;p13"/>
          <p:cNvGrpSpPr/>
          <p:nvPr/>
        </p:nvGrpSpPr>
        <p:grpSpPr>
          <a:xfrm>
            <a:off x="0" y="6152750"/>
            <a:ext cx="12192000" cy="705250"/>
            <a:chOff x="0" y="6152750"/>
            <a:chExt cx="12192000" cy="705250"/>
          </a:xfrm>
        </p:grpSpPr>
        <p:sp>
          <p:nvSpPr>
            <p:cNvPr id="36" name="Google Shape;36;p13"/>
            <p:cNvSpPr/>
            <p:nvPr/>
          </p:nvSpPr>
          <p:spPr>
            <a:xfrm>
              <a:off x="0" y="6152750"/>
              <a:ext cx="12192000" cy="705250"/>
            </a:xfrm>
            <a:prstGeom prst="rect">
              <a:avLst/>
            </a:prstGeom>
            <a:solidFill>
              <a:srgbClr val="1D7BD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7" name="Google Shape;37;p13"/>
            <p:cNvSpPr txBox="1"/>
            <p:nvPr/>
          </p:nvSpPr>
          <p:spPr>
            <a:xfrm>
              <a:off x="838200" y="6311900"/>
              <a:ext cx="3599812" cy="36933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chemeClr val="lt1"/>
                  </a:solidFill>
                  <a:latin typeface="Calibri"/>
                  <a:ea typeface="Calibri"/>
                  <a:cs typeface="Calibri"/>
                  <a:sym typeface="Calibri"/>
                </a:rPr>
                <a:t>OWASP FOUNDATION</a:t>
              </a:r>
              <a:endParaRPr sz="1400" b="0" i="0" u="none" strike="noStrike" cap="none">
                <a:solidFill>
                  <a:srgbClr val="000000"/>
                </a:solidFill>
                <a:latin typeface="Arial"/>
                <a:ea typeface="Arial"/>
                <a:cs typeface="Arial"/>
                <a:sym typeface="Arial"/>
              </a:endParaRPr>
            </a:p>
          </p:txBody>
        </p:sp>
      </p:grpSp>
      <p:sp>
        <p:nvSpPr>
          <p:cNvPr id="38" name="Google Shape;38;p13"/>
          <p:cNvSpPr txBox="1">
            <a:spLocks noGrp="1"/>
          </p:cNvSpPr>
          <p:nvPr>
            <p:ph type="title"/>
          </p:nvPr>
        </p:nvSpPr>
        <p:spPr>
          <a:xfrm>
            <a:off x="838200" y="216038"/>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4400"/>
              <a:buFont typeface="Calibri"/>
              <a:buNone/>
              <a:defRPr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13"/>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13"/>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1" name="Google Shape;41;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42" name="Google Shape;42;p13"/>
          <p:cNvSpPr txBox="1"/>
          <p:nvPr/>
        </p:nvSpPr>
        <p:spPr>
          <a:xfrm>
            <a:off x="254000" y="6283021"/>
            <a:ext cx="11582400" cy="369332"/>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Calibri"/>
                <a:ea typeface="Calibri"/>
                <a:cs typeface="Calibri"/>
                <a:sym typeface="Calibri"/>
              </a:rPr>
              <a:t>owasp.org</a:t>
            </a:r>
            <a:endParaRPr sz="1400" b="0" i="0" u="none" strike="noStrike" cap="none">
              <a:solidFill>
                <a:srgbClr val="000000"/>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3"/>
        <p:cNvGrpSpPr/>
        <p:nvPr/>
      </p:nvGrpSpPr>
      <p:grpSpPr>
        <a:xfrm>
          <a:off x="0" y="0"/>
          <a:ext cx="0" cy="0"/>
          <a:chOff x="0" y="0"/>
          <a:chExt cx="0" cy="0"/>
        </a:xfrm>
      </p:grpSpPr>
      <p:grpSp>
        <p:nvGrpSpPr>
          <p:cNvPr id="44" name="Google Shape;44;p14"/>
          <p:cNvGrpSpPr/>
          <p:nvPr/>
        </p:nvGrpSpPr>
        <p:grpSpPr>
          <a:xfrm>
            <a:off x="0" y="6152750"/>
            <a:ext cx="12192000" cy="705250"/>
            <a:chOff x="0" y="6152750"/>
            <a:chExt cx="12192000" cy="705250"/>
          </a:xfrm>
        </p:grpSpPr>
        <p:sp>
          <p:nvSpPr>
            <p:cNvPr id="45" name="Google Shape;45;p14"/>
            <p:cNvSpPr/>
            <p:nvPr/>
          </p:nvSpPr>
          <p:spPr>
            <a:xfrm>
              <a:off x="0" y="6152750"/>
              <a:ext cx="12192000" cy="705250"/>
            </a:xfrm>
            <a:prstGeom prst="rect">
              <a:avLst/>
            </a:prstGeom>
            <a:solidFill>
              <a:srgbClr val="1D7BD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6" name="Google Shape;46;p14"/>
            <p:cNvSpPr txBox="1"/>
            <p:nvPr/>
          </p:nvSpPr>
          <p:spPr>
            <a:xfrm>
              <a:off x="838200" y="6311900"/>
              <a:ext cx="3599812" cy="36933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chemeClr val="lt1"/>
                  </a:solidFill>
                  <a:latin typeface="Calibri"/>
                  <a:ea typeface="Calibri"/>
                  <a:cs typeface="Calibri"/>
                  <a:sym typeface="Calibri"/>
                </a:rPr>
                <a:t>OWASP FOUNDATION</a:t>
              </a:r>
              <a:endParaRPr sz="1400" b="0" i="0" u="none" strike="noStrike" cap="none">
                <a:solidFill>
                  <a:srgbClr val="000000"/>
                </a:solidFill>
                <a:latin typeface="Arial"/>
                <a:ea typeface="Arial"/>
                <a:cs typeface="Arial"/>
                <a:sym typeface="Arial"/>
              </a:endParaRPr>
            </a:p>
          </p:txBody>
        </p:sp>
      </p:grpSp>
      <p:sp>
        <p:nvSpPr>
          <p:cNvPr id="47" name="Google Shape;47;p14"/>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4400"/>
              <a:buFont typeface="Calibri"/>
              <a:buNone/>
              <a:defRPr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14"/>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rgbClr val="1D7BD7"/>
              </a:buClr>
              <a:buSzPts val="2400"/>
              <a:buNone/>
              <a:defRPr sz="2400" b="1">
                <a:solidFill>
                  <a:srgbClr val="1D7BD7"/>
                </a:solidFill>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9" name="Google Shape;49;p14"/>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4"/>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rgbClr val="1D7BD7"/>
              </a:buClr>
              <a:buSzPts val="2400"/>
              <a:buNone/>
              <a:defRPr sz="2400" b="1">
                <a:solidFill>
                  <a:srgbClr val="1D7BD7"/>
                </a:solidFill>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1" name="Google Shape;51;p14"/>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2" name="Google Shape;52;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53" name="Google Shape;53;p14"/>
          <p:cNvSpPr txBox="1"/>
          <p:nvPr/>
        </p:nvSpPr>
        <p:spPr>
          <a:xfrm>
            <a:off x="254000" y="6283021"/>
            <a:ext cx="11582400" cy="369332"/>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Calibri"/>
                <a:ea typeface="Calibri"/>
                <a:cs typeface="Calibri"/>
                <a:sym typeface="Calibri"/>
              </a:rPr>
              <a:t>owasp.org</a:t>
            </a:r>
            <a:endParaRPr sz="1400" b="0" i="0" u="none" strike="noStrike" cap="none">
              <a:solidFill>
                <a:srgbClr val="000000"/>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4"/>
        <p:cNvGrpSpPr/>
        <p:nvPr/>
      </p:nvGrpSpPr>
      <p:grpSpPr>
        <a:xfrm>
          <a:off x="0" y="0"/>
          <a:ext cx="0" cy="0"/>
          <a:chOff x="0" y="0"/>
          <a:chExt cx="0" cy="0"/>
        </a:xfrm>
      </p:grpSpPr>
      <p:grpSp>
        <p:nvGrpSpPr>
          <p:cNvPr id="55" name="Google Shape;55;p15"/>
          <p:cNvGrpSpPr/>
          <p:nvPr/>
        </p:nvGrpSpPr>
        <p:grpSpPr>
          <a:xfrm>
            <a:off x="0" y="6152750"/>
            <a:ext cx="12192000" cy="705250"/>
            <a:chOff x="0" y="6152750"/>
            <a:chExt cx="12192000" cy="705250"/>
          </a:xfrm>
        </p:grpSpPr>
        <p:sp>
          <p:nvSpPr>
            <p:cNvPr id="56" name="Google Shape;56;p15"/>
            <p:cNvSpPr/>
            <p:nvPr/>
          </p:nvSpPr>
          <p:spPr>
            <a:xfrm>
              <a:off x="0" y="6152750"/>
              <a:ext cx="12192000" cy="705250"/>
            </a:xfrm>
            <a:prstGeom prst="rect">
              <a:avLst/>
            </a:prstGeom>
            <a:solidFill>
              <a:srgbClr val="1D7BD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7" name="Google Shape;57;p15"/>
            <p:cNvSpPr txBox="1"/>
            <p:nvPr/>
          </p:nvSpPr>
          <p:spPr>
            <a:xfrm>
              <a:off x="838200" y="6311900"/>
              <a:ext cx="3599812" cy="36933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chemeClr val="lt1"/>
                  </a:solidFill>
                  <a:latin typeface="Calibri"/>
                  <a:ea typeface="Calibri"/>
                  <a:cs typeface="Calibri"/>
                  <a:sym typeface="Calibri"/>
                </a:rPr>
                <a:t>OWASP FOUNDATION</a:t>
              </a:r>
              <a:endParaRPr sz="1400" b="0" i="0" u="none" strike="noStrike" cap="none">
                <a:solidFill>
                  <a:srgbClr val="000000"/>
                </a:solidFill>
                <a:latin typeface="Arial"/>
                <a:ea typeface="Arial"/>
                <a:cs typeface="Arial"/>
                <a:sym typeface="Arial"/>
              </a:endParaRPr>
            </a:p>
          </p:txBody>
        </p:sp>
      </p:grpSp>
      <p:sp>
        <p:nvSpPr>
          <p:cNvPr id="58" name="Google Shape;58;p15"/>
          <p:cNvSpPr txBox="1">
            <a:spLocks noGrp="1"/>
          </p:cNvSpPr>
          <p:nvPr>
            <p:ph type="title"/>
          </p:nvPr>
        </p:nvSpPr>
        <p:spPr>
          <a:xfrm>
            <a:off x="838200" y="216038"/>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4400"/>
              <a:buFont typeface="Calibri"/>
              <a:buNone/>
              <a:defRPr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15"/>
          <p:cNvSpPr txBox="1">
            <a:spLocks noGrp="1"/>
          </p:cNvSpPr>
          <p:nvPr>
            <p:ph type="sldNum" idx="12"/>
          </p:nvPr>
        </p:nvSpPr>
        <p:spPr>
          <a:xfrm>
            <a:off x="8610600" y="6310312"/>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60" name="Google Shape;60;p15"/>
          <p:cNvSpPr txBox="1"/>
          <p:nvPr/>
        </p:nvSpPr>
        <p:spPr>
          <a:xfrm>
            <a:off x="254000" y="6283021"/>
            <a:ext cx="11582400" cy="369332"/>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Calibri"/>
                <a:ea typeface="Calibri"/>
                <a:cs typeface="Calibri"/>
                <a:sym typeface="Calibri"/>
              </a:rPr>
              <a:t>owasp.org</a:t>
            </a:r>
            <a:endParaRPr sz="1400" b="0" i="0" u="none" strike="noStrike" cap="none">
              <a:solidFill>
                <a:srgbClr val="000000"/>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1"/>
        <p:cNvGrpSpPr/>
        <p:nvPr/>
      </p:nvGrpSpPr>
      <p:grpSpPr>
        <a:xfrm>
          <a:off x="0" y="0"/>
          <a:ext cx="0" cy="0"/>
          <a:chOff x="0" y="0"/>
          <a:chExt cx="0" cy="0"/>
        </a:xfrm>
      </p:grpSpPr>
      <p:grpSp>
        <p:nvGrpSpPr>
          <p:cNvPr id="62" name="Google Shape;62;p16"/>
          <p:cNvGrpSpPr/>
          <p:nvPr/>
        </p:nvGrpSpPr>
        <p:grpSpPr>
          <a:xfrm>
            <a:off x="0" y="6152750"/>
            <a:ext cx="12192000" cy="705250"/>
            <a:chOff x="0" y="6152750"/>
            <a:chExt cx="12192000" cy="705250"/>
          </a:xfrm>
        </p:grpSpPr>
        <p:sp>
          <p:nvSpPr>
            <p:cNvPr id="63" name="Google Shape;63;p16"/>
            <p:cNvSpPr/>
            <p:nvPr/>
          </p:nvSpPr>
          <p:spPr>
            <a:xfrm>
              <a:off x="0" y="6152750"/>
              <a:ext cx="12192000" cy="705250"/>
            </a:xfrm>
            <a:prstGeom prst="rect">
              <a:avLst/>
            </a:prstGeom>
            <a:solidFill>
              <a:srgbClr val="1D7BD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64" name="Google Shape;64;p16"/>
            <p:cNvSpPr txBox="1"/>
            <p:nvPr/>
          </p:nvSpPr>
          <p:spPr>
            <a:xfrm>
              <a:off x="838200" y="6311900"/>
              <a:ext cx="3599812" cy="36933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chemeClr val="lt1"/>
                  </a:solidFill>
                  <a:latin typeface="Calibri"/>
                  <a:ea typeface="Calibri"/>
                  <a:cs typeface="Calibri"/>
                  <a:sym typeface="Calibri"/>
                </a:rPr>
                <a:t>OWASP FOUNDATION</a:t>
              </a:r>
              <a:endParaRPr sz="1400" b="0" i="0" u="none" strike="noStrike" cap="none">
                <a:solidFill>
                  <a:srgbClr val="000000"/>
                </a:solidFill>
                <a:latin typeface="Arial"/>
                <a:ea typeface="Arial"/>
                <a:cs typeface="Arial"/>
                <a:sym typeface="Arial"/>
              </a:endParaRPr>
            </a:p>
          </p:txBody>
        </p:sp>
      </p:grpSp>
      <p:sp>
        <p:nvSpPr>
          <p:cNvPr id="65" name="Google Shape;65;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66" name="Google Shape;66;p16"/>
          <p:cNvSpPr txBox="1"/>
          <p:nvPr/>
        </p:nvSpPr>
        <p:spPr>
          <a:xfrm>
            <a:off x="254000" y="6283021"/>
            <a:ext cx="11582400" cy="369332"/>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Calibri"/>
                <a:ea typeface="Calibri"/>
                <a:cs typeface="Calibri"/>
                <a:sym typeface="Calibri"/>
              </a:rPr>
              <a:t>owasp.org</a:t>
            </a:r>
            <a:endParaRPr sz="1400" b="0" i="0" u="none" strike="noStrike" cap="none">
              <a:solidFill>
                <a:srgbClr val="000000"/>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1_Blank">
  <p:cSld name="1_Blank">
    <p:spTree>
      <p:nvGrpSpPr>
        <p:cNvPr id="1" name="Shape 67"/>
        <p:cNvGrpSpPr/>
        <p:nvPr/>
      </p:nvGrpSpPr>
      <p:grpSpPr>
        <a:xfrm>
          <a:off x="0" y="0"/>
          <a:ext cx="0" cy="0"/>
          <a:chOff x="0" y="0"/>
          <a:chExt cx="0" cy="0"/>
        </a:xfrm>
      </p:grpSpPr>
      <p:sp>
        <p:nvSpPr>
          <p:cNvPr id="68" name="Google Shape;68;p17"/>
          <p:cNvSpPr/>
          <p:nvPr/>
        </p:nvSpPr>
        <p:spPr>
          <a:xfrm>
            <a:off x="0" y="0"/>
            <a:ext cx="12192000" cy="6858000"/>
          </a:xfrm>
          <a:prstGeom prst="rect">
            <a:avLst/>
          </a:prstGeom>
          <a:solidFill>
            <a:srgbClr val="1D7BD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69" name="Google Shape;69;p17"/>
          <p:cNvPicPr preferRelativeResize="0"/>
          <p:nvPr/>
        </p:nvPicPr>
        <p:blipFill rotWithShape="1">
          <a:blip r:embed="rId2">
            <a:alphaModFix/>
          </a:blip>
          <a:srcRect/>
          <a:stretch/>
        </p:blipFill>
        <p:spPr>
          <a:xfrm>
            <a:off x="2125986" y="2213562"/>
            <a:ext cx="7940024" cy="2430874"/>
          </a:xfrm>
          <a:prstGeom prst="rect">
            <a:avLst/>
          </a:prstGeom>
          <a:noFill/>
          <a:ln>
            <a:noFill/>
          </a:ln>
        </p:spPr>
      </p:pic>
      <p:sp>
        <p:nvSpPr>
          <p:cNvPr id="70" name="Google Shape;70;p17"/>
          <p:cNvSpPr txBox="1"/>
          <p:nvPr/>
        </p:nvSpPr>
        <p:spPr>
          <a:xfrm>
            <a:off x="9726175" y="3819150"/>
            <a:ext cx="822900" cy="658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FFFFFF"/>
              </a:buClr>
              <a:buSzPts val="1800"/>
              <a:buFont typeface="Calibri"/>
              <a:buNone/>
            </a:pPr>
            <a:r>
              <a:rPr lang="en-US" sz="1800" b="0" i="0" u="none" strike="noStrike" cap="none">
                <a:solidFill>
                  <a:srgbClr val="FFFFFF"/>
                </a:solidFill>
                <a:latin typeface="Calibri"/>
                <a:ea typeface="Calibri"/>
                <a:cs typeface="Calibri"/>
                <a:sym typeface="Calibri"/>
              </a:rPr>
              <a:t>TM</a:t>
            </a:r>
            <a:endParaRPr sz="1800" b="0" i="0" u="none" strike="noStrike" cap="none">
              <a:solidFill>
                <a:srgbClr val="FFFFFF"/>
              </a:solidFill>
              <a:latin typeface="Calibri"/>
              <a:ea typeface="Calibri"/>
              <a:cs typeface="Calibri"/>
              <a:sym typeface="Calibri"/>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1"/>
        <p:cNvGrpSpPr/>
        <p:nvPr/>
      </p:nvGrpSpPr>
      <p:grpSpPr>
        <a:xfrm>
          <a:off x="0" y="0"/>
          <a:ext cx="0" cy="0"/>
          <a:chOff x="0" y="0"/>
          <a:chExt cx="0" cy="0"/>
        </a:xfrm>
      </p:grpSpPr>
      <p:grpSp>
        <p:nvGrpSpPr>
          <p:cNvPr id="72" name="Google Shape;72;p18"/>
          <p:cNvGrpSpPr/>
          <p:nvPr/>
        </p:nvGrpSpPr>
        <p:grpSpPr>
          <a:xfrm>
            <a:off x="0" y="6152750"/>
            <a:ext cx="12192000" cy="705250"/>
            <a:chOff x="0" y="6152750"/>
            <a:chExt cx="12192000" cy="705250"/>
          </a:xfrm>
        </p:grpSpPr>
        <p:sp>
          <p:nvSpPr>
            <p:cNvPr id="73" name="Google Shape;73;p18"/>
            <p:cNvSpPr/>
            <p:nvPr/>
          </p:nvSpPr>
          <p:spPr>
            <a:xfrm>
              <a:off x="0" y="6152750"/>
              <a:ext cx="12192000" cy="705250"/>
            </a:xfrm>
            <a:prstGeom prst="rect">
              <a:avLst/>
            </a:prstGeom>
            <a:solidFill>
              <a:srgbClr val="1D7BD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74" name="Google Shape;74;p18"/>
            <p:cNvSpPr txBox="1"/>
            <p:nvPr/>
          </p:nvSpPr>
          <p:spPr>
            <a:xfrm>
              <a:off x="838200" y="6311900"/>
              <a:ext cx="3599812" cy="36933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chemeClr val="lt1"/>
                  </a:solidFill>
                  <a:latin typeface="Calibri"/>
                  <a:ea typeface="Calibri"/>
                  <a:cs typeface="Calibri"/>
                  <a:sym typeface="Calibri"/>
                </a:rPr>
                <a:t>OWASP FOUNDATION</a:t>
              </a:r>
              <a:endParaRPr sz="1400" b="0" i="0" u="none" strike="noStrike" cap="none">
                <a:solidFill>
                  <a:srgbClr val="000000"/>
                </a:solidFill>
                <a:latin typeface="Arial"/>
                <a:ea typeface="Arial"/>
                <a:cs typeface="Arial"/>
                <a:sym typeface="Arial"/>
              </a:endParaRPr>
            </a:p>
          </p:txBody>
        </p:sp>
      </p:grpSp>
      <p:sp>
        <p:nvSpPr>
          <p:cNvPr id="75" name="Google Shape;75;p18"/>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8"/>
          <p:cNvSpPr>
            <a:spLocks noGrp="1"/>
          </p:cNvSpPr>
          <p:nvPr>
            <p:ph type="pic" idx="2"/>
          </p:nvPr>
        </p:nvSpPr>
        <p:spPr>
          <a:xfrm>
            <a:off x="5183188" y="987425"/>
            <a:ext cx="6172200" cy="4873625"/>
          </a:xfrm>
          <a:prstGeom prst="rect">
            <a:avLst/>
          </a:prstGeom>
          <a:noFill/>
          <a:ln>
            <a:noFill/>
          </a:ln>
        </p:spPr>
      </p:sp>
      <p:sp>
        <p:nvSpPr>
          <p:cNvPr id="77" name="Google Shape;77;p18"/>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8" name="Google Shape;78;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79" name="Google Shape;79;p18"/>
          <p:cNvSpPr txBox="1"/>
          <p:nvPr/>
        </p:nvSpPr>
        <p:spPr>
          <a:xfrm>
            <a:off x="254000" y="6283021"/>
            <a:ext cx="11582400" cy="369332"/>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Calibri"/>
                <a:ea typeface="Calibri"/>
                <a:cs typeface="Calibri"/>
                <a:sym typeface="Calibri"/>
              </a:rPr>
              <a:t>owasp.org</a:t>
            </a:r>
            <a:endParaRPr sz="1400" b="0" i="0" u="none" strike="noStrike" cap="none">
              <a:solidFill>
                <a:srgbClr val="000000"/>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F5F7FC"/>
            </a:gs>
            <a:gs pos="65000">
              <a:srgbClr val="F5F7FC"/>
            </a:gs>
            <a:gs pos="100000">
              <a:srgbClr val="D8D8D8"/>
            </a:gs>
          </a:gsLst>
          <a:path path="circle">
            <a:fillToRect r="100000" b="100000"/>
          </a:path>
          <a:tileRect l="-100000" t="-100000"/>
        </a:gradFill>
        <a:effectLst/>
      </p:bgPr>
    </p:bg>
    <p:spTree>
      <p:nvGrpSpPr>
        <p:cNvPr id="1" name="Shape 5"/>
        <p:cNvGrpSpPr/>
        <p:nvPr/>
      </p:nvGrpSpPr>
      <p:grpSpPr>
        <a:xfrm>
          <a:off x="0" y="0"/>
          <a:ext cx="0" cy="0"/>
          <a:chOff x="0" y="0"/>
          <a:chExt cx="0" cy="0"/>
        </a:xfrm>
      </p:grpSpPr>
      <p:sp>
        <p:nvSpPr>
          <p:cNvPr id="6" name="Google Shape;6;p9"/>
          <p:cNvSpPr txBox="1">
            <a:spLocks noGrp="1"/>
          </p:cNvSpPr>
          <p:nvPr>
            <p:ph type="title"/>
          </p:nvPr>
        </p:nvSpPr>
        <p:spPr>
          <a:xfrm>
            <a:off x="838200" y="216038"/>
            <a:ext cx="10515600" cy="132556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Calibri"/>
              <a:buNone/>
              <a:defRPr sz="4400" b="1"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owasp.org/Top10/A02_2021-Cryptographic_Failures/"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hyperlink" Target="https://listings.pcisecuritystandards.org/documents/Tokenization_Product_Security_Guidelines.pdf" TargetMode="External"/><Relationship Id="rId5" Type="http://schemas.openxmlformats.org/officeDocument/2006/relationships/hyperlink" Target="https://www.hhs.gov/hipaa/for-professionals/security/guidance/cybersecurity/index.html" TargetMode="External"/><Relationship Id="rId4" Type="http://schemas.openxmlformats.org/officeDocument/2006/relationships/hyperlink" Target="https://gdpr-info.eu/"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txBox="1">
            <a:spLocks noGrp="1"/>
          </p:cNvSpPr>
          <p:nvPr>
            <p:ph type="ctrTitle"/>
          </p:nvPr>
        </p:nvSpPr>
        <p:spPr>
          <a:xfrm>
            <a:off x="984150" y="788951"/>
            <a:ext cx="10223700" cy="9537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SzPts val="6000"/>
              <a:buNone/>
            </a:pPr>
            <a:r>
              <a:rPr lang="en-US"/>
              <a:t>OWASP-Cotonou Chapter Meeting</a:t>
            </a:r>
            <a:endParaRPr/>
          </a:p>
        </p:txBody>
      </p:sp>
      <p:sp>
        <p:nvSpPr>
          <p:cNvPr id="85" name="Google Shape;85;p1"/>
          <p:cNvSpPr txBox="1">
            <a:spLocks noGrp="1"/>
          </p:cNvSpPr>
          <p:nvPr>
            <p:ph type="subTitle" idx="1"/>
          </p:nvPr>
        </p:nvSpPr>
        <p:spPr>
          <a:xfrm>
            <a:off x="984150" y="1742650"/>
            <a:ext cx="10223700" cy="13068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1000"/>
              </a:spcBef>
              <a:spcAft>
                <a:spcPts val="0"/>
              </a:spcAft>
              <a:buSzPts val="2400"/>
              <a:buNone/>
            </a:pPr>
            <a:r>
              <a:rPr lang="en-GB" sz="2600" dirty="0"/>
              <a:t>La tokenisation </a:t>
            </a:r>
            <a:r>
              <a:rPr lang="en-GB" sz="2600" dirty="0" err="1"/>
              <a:t>comme</a:t>
            </a:r>
            <a:r>
              <a:rPr lang="en-GB" sz="2600" dirty="0"/>
              <a:t> </a:t>
            </a:r>
            <a:r>
              <a:rPr lang="en-GB" sz="2600" dirty="0" err="1"/>
              <a:t>mesure</a:t>
            </a:r>
            <a:r>
              <a:rPr lang="en-GB" sz="2600" dirty="0"/>
              <a:t> de protection des </a:t>
            </a:r>
            <a:r>
              <a:rPr lang="en-GB" sz="2600" dirty="0" err="1"/>
              <a:t>donnée</a:t>
            </a:r>
            <a:r>
              <a:rPr lang="fr-FR" sz="2600" dirty="0"/>
              <a:t>s personnelles</a:t>
            </a:r>
            <a:endParaRPr sz="2600" dirty="0"/>
          </a:p>
          <a:p>
            <a:pPr marL="0" lvl="0" indent="0" algn="ctr" rtl="0">
              <a:lnSpc>
                <a:spcPct val="90000"/>
              </a:lnSpc>
              <a:spcBef>
                <a:spcPts val="1000"/>
              </a:spcBef>
              <a:spcAft>
                <a:spcPts val="0"/>
              </a:spcAft>
              <a:buSzPts val="2400"/>
              <a:buNone/>
            </a:pPr>
            <a:r>
              <a:rPr lang="en-US" sz="2600" dirty="0"/>
              <a:t>Dr. </a:t>
            </a:r>
            <a:r>
              <a:rPr lang="fr-FR" sz="2600" dirty="0"/>
              <a:t>Lionel Metongnon</a:t>
            </a:r>
            <a:endParaRPr sz="2600" dirty="0"/>
          </a:p>
        </p:txBody>
      </p:sp>
      <p:pic>
        <p:nvPicPr>
          <p:cNvPr id="86" name="Google Shape;86;p1"/>
          <p:cNvPicPr preferRelativeResize="0"/>
          <p:nvPr/>
        </p:nvPicPr>
        <p:blipFill rotWithShape="1">
          <a:blip r:embed="rId3">
            <a:alphaModFix/>
          </a:blip>
          <a:srcRect/>
          <a:stretch/>
        </p:blipFill>
        <p:spPr>
          <a:xfrm>
            <a:off x="3582400" y="3723950"/>
            <a:ext cx="5287324" cy="17607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g1379332b5b8_0_3"/>
          <p:cNvSpPr txBox="1">
            <a:spLocks noGrp="1"/>
          </p:cNvSpPr>
          <p:nvPr>
            <p:ph type="title"/>
          </p:nvPr>
        </p:nvSpPr>
        <p:spPr>
          <a:xfrm>
            <a:off x="850774" y="216045"/>
            <a:ext cx="10515600" cy="7548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SzPts val="4400"/>
              <a:buNone/>
            </a:pPr>
            <a:r>
              <a:rPr lang="fr-FR" sz="2600" dirty="0"/>
              <a:t>C</a:t>
            </a:r>
            <a:r>
              <a:rPr lang="en-US" sz="3200" dirty="0" err="1">
                <a:solidFill>
                  <a:schemeClr val="dk1"/>
                </a:solidFill>
                <a:latin typeface="Calibri"/>
                <a:ea typeface="Calibri"/>
                <a:cs typeface="Calibri"/>
                <a:sym typeface="Calibri"/>
              </a:rPr>
              <a:t>omment</a:t>
            </a:r>
            <a:r>
              <a:rPr lang="en-US" sz="3200" dirty="0">
                <a:solidFill>
                  <a:schemeClr val="dk1"/>
                </a:solidFill>
                <a:latin typeface="Calibri"/>
                <a:ea typeface="Calibri"/>
                <a:cs typeface="Calibri"/>
                <a:sym typeface="Calibri"/>
              </a:rPr>
              <a:t> </a:t>
            </a:r>
            <a:r>
              <a:rPr lang="fr-FR" sz="3200" dirty="0">
                <a:solidFill>
                  <a:schemeClr val="dk1"/>
                </a:solidFill>
                <a:latin typeface="Calibri"/>
                <a:ea typeface="Calibri"/>
                <a:cs typeface="Calibri"/>
                <a:sym typeface="Calibri"/>
              </a:rPr>
              <a:t>protéger l’accès aux</a:t>
            </a:r>
            <a:r>
              <a:rPr lang="en-GB" sz="3200" dirty="0">
                <a:solidFill>
                  <a:schemeClr val="dk1"/>
                </a:solidFill>
                <a:latin typeface="Calibri"/>
                <a:ea typeface="Calibri"/>
                <a:cs typeface="Calibri"/>
                <a:sym typeface="Calibri"/>
              </a:rPr>
              <a:t> </a:t>
            </a:r>
            <a:r>
              <a:rPr lang="en-GB" sz="3200" dirty="0" err="1">
                <a:solidFill>
                  <a:schemeClr val="dk1"/>
                </a:solidFill>
                <a:latin typeface="Calibri"/>
                <a:ea typeface="Calibri"/>
                <a:cs typeface="Calibri"/>
                <a:sym typeface="Calibri"/>
              </a:rPr>
              <a:t>données</a:t>
            </a:r>
            <a:r>
              <a:rPr lang="en-GB" sz="3200" dirty="0">
                <a:solidFill>
                  <a:schemeClr val="dk1"/>
                </a:solidFill>
                <a:latin typeface="Calibri"/>
                <a:ea typeface="Calibri"/>
                <a:cs typeface="Calibri"/>
                <a:sym typeface="Calibri"/>
              </a:rPr>
              <a:t> </a:t>
            </a:r>
            <a:r>
              <a:rPr lang="en-GB" sz="3200" dirty="0" err="1">
                <a:solidFill>
                  <a:schemeClr val="dk1"/>
                </a:solidFill>
                <a:latin typeface="Calibri"/>
                <a:ea typeface="Calibri"/>
                <a:cs typeface="Calibri"/>
                <a:sym typeface="Calibri"/>
              </a:rPr>
              <a:t>personnelles</a:t>
            </a:r>
            <a:r>
              <a:rPr lang="fr-FR" sz="3200" dirty="0">
                <a:solidFill>
                  <a:schemeClr val="dk1"/>
                </a:solidFill>
                <a:latin typeface="Calibri"/>
                <a:ea typeface="Calibri"/>
                <a:cs typeface="Calibri"/>
                <a:sym typeface="Calibri"/>
              </a:rPr>
              <a:t> (6) </a:t>
            </a:r>
            <a:r>
              <a:rPr lang="en-GB" sz="3200" dirty="0">
                <a:solidFill>
                  <a:schemeClr val="dk1"/>
                </a:solidFill>
                <a:latin typeface="Calibri"/>
                <a:ea typeface="Calibri"/>
                <a:cs typeface="Calibri"/>
                <a:sym typeface="Calibri"/>
              </a:rPr>
              <a:t>?</a:t>
            </a:r>
            <a:endParaRPr sz="3000" dirty="0"/>
          </a:p>
        </p:txBody>
      </p:sp>
      <p:sp>
        <p:nvSpPr>
          <p:cNvPr id="107" name="Google Shape;107;g1379332b5b8_0_3"/>
          <p:cNvSpPr txBox="1">
            <a:spLocks noGrp="1"/>
          </p:cNvSpPr>
          <p:nvPr>
            <p:ph type="body" idx="1"/>
          </p:nvPr>
        </p:nvSpPr>
        <p:spPr>
          <a:xfrm>
            <a:off x="1049775" y="1203999"/>
            <a:ext cx="10515600" cy="48573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200"/>
              </a:spcBef>
              <a:spcAft>
                <a:spcPts val="0"/>
              </a:spcAft>
              <a:buSzPts val="1800"/>
              <a:buNone/>
            </a:pPr>
            <a:r>
              <a:rPr lang="fr-FR" sz="1550" b="1" dirty="0"/>
              <a:t>La </a:t>
            </a:r>
            <a:r>
              <a:rPr lang="fr-FR" sz="1550" b="1" dirty="0" err="1"/>
              <a:t>tokenisation</a:t>
            </a:r>
            <a:endParaRPr lang="fr-FR" sz="1550" b="1" dirty="0"/>
          </a:p>
          <a:p>
            <a:pPr marL="0" lvl="0" indent="0" algn="l" rtl="0">
              <a:lnSpc>
                <a:spcPct val="115000"/>
              </a:lnSpc>
              <a:spcBef>
                <a:spcPts val="200"/>
              </a:spcBef>
              <a:spcAft>
                <a:spcPts val="0"/>
              </a:spcAft>
              <a:buSzPts val="1800"/>
              <a:buNone/>
            </a:pPr>
            <a:endParaRPr sz="1550" dirty="0"/>
          </a:p>
          <a:p>
            <a:pPr lvl="0" indent="-327025">
              <a:lnSpc>
                <a:spcPct val="115000"/>
              </a:lnSpc>
              <a:spcBef>
                <a:spcPts val="600"/>
              </a:spcBef>
              <a:buSzPts val="1550"/>
              <a:buFont typeface="Wingdings" pitchFamily="2" charset="2"/>
              <a:buChar char="§"/>
            </a:pPr>
            <a:r>
              <a:rPr lang="en-GB" sz="1550" dirty="0"/>
              <a:t>Ce</a:t>
            </a:r>
            <a:r>
              <a:rPr lang="fr-FR" sz="1550" dirty="0"/>
              <a:t>tte</a:t>
            </a:r>
            <a:r>
              <a:rPr lang="en-GB" sz="1550" dirty="0"/>
              <a:t> tech</a:t>
            </a:r>
            <a:r>
              <a:rPr lang="fr-FR" sz="1550" dirty="0"/>
              <a:t>nique est un sous-domaine de la cryptographie;</a:t>
            </a:r>
          </a:p>
          <a:p>
            <a:pPr lvl="0" indent="-327025">
              <a:lnSpc>
                <a:spcPct val="115000"/>
              </a:lnSpc>
              <a:spcBef>
                <a:spcPts val="600"/>
              </a:spcBef>
              <a:buSzPts val="1550"/>
              <a:buFont typeface="Wingdings" pitchFamily="2" charset="2"/>
              <a:buChar char="§"/>
            </a:pPr>
            <a:r>
              <a:rPr lang="fr-FR" sz="1550" dirty="0"/>
              <a:t>Il s’agit d’un processus réversible qui permet de dissimuler les données réelles en les remplaçant par des tokens;</a:t>
            </a:r>
          </a:p>
          <a:p>
            <a:pPr lvl="0" indent="-327025">
              <a:lnSpc>
                <a:spcPct val="115000"/>
              </a:lnSpc>
              <a:spcBef>
                <a:spcPts val="600"/>
              </a:spcBef>
              <a:buSzPts val="1550"/>
              <a:buFont typeface="Wingdings" pitchFamily="2" charset="2"/>
              <a:buChar char="§"/>
            </a:pPr>
            <a:r>
              <a:rPr lang="fr-FR" sz="1550" dirty="0"/>
              <a:t>Les tokens sont utilisés en lieu et place des données originales dans les activités usuelles du système;</a:t>
            </a:r>
          </a:p>
          <a:p>
            <a:pPr lvl="0" indent="-327025">
              <a:lnSpc>
                <a:spcPct val="115000"/>
              </a:lnSpc>
              <a:spcBef>
                <a:spcPts val="600"/>
              </a:spcBef>
              <a:buSzPts val="1550"/>
              <a:buFont typeface="Wingdings" pitchFamily="2" charset="2"/>
              <a:buChar char="§"/>
            </a:pPr>
            <a:r>
              <a:rPr lang="fr-FR" sz="1550" dirty="0"/>
              <a:t>Il existe 4 catégories de token</a:t>
            </a:r>
          </a:p>
          <a:p>
            <a:pPr lvl="1" indent="-327025">
              <a:lnSpc>
                <a:spcPct val="115000"/>
              </a:lnSpc>
              <a:spcBef>
                <a:spcPts val="600"/>
              </a:spcBef>
              <a:buSzPts val="1550"/>
              <a:buFont typeface="Wingdings" pitchFamily="2" charset="2"/>
              <a:buChar char="§"/>
            </a:pPr>
            <a:r>
              <a:rPr lang="fr-FR" sz="1150" dirty="0"/>
              <a:t>Non Crypté &amp; réversible</a:t>
            </a:r>
          </a:p>
          <a:p>
            <a:pPr lvl="1" indent="-327025">
              <a:lnSpc>
                <a:spcPct val="115000"/>
              </a:lnSpc>
              <a:spcBef>
                <a:spcPts val="600"/>
              </a:spcBef>
              <a:buSzPts val="1550"/>
              <a:buFont typeface="Wingdings" pitchFamily="2" charset="2"/>
              <a:buChar char="§"/>
            </a:pPr>
            <a:r>
              <a:rPr lang="fr-FR" sz="1150" dirty="0"/>
              <a:t>Crypté &amp; réversible </a:t>
            </a:r>
            <a:endParaRPr lang="fr-FR" sz="1550" dirty="0"/>
          </a:p>
          <a:p>
            <a:pPr lvl="1" indent="-327025">
              <a:lnSpc>
                <a:spcPct val="115000"/>
              </a:lnSpc>
              <a:spcBef>
                <a:spcPts val="600"/>
              </a:spcBef>
              <a:buSzPts val="1550"/>
              <a:buFont typeface="Wingdings" pitchFamily="2" charset="2"/>
              <a:buChar char="§"/>
            </a:pPr>
            <a:r>
              <a:rPr lang="fr-FR" sz="1150" dirty="0" err="1"/>
              <a:t>Authentifiable</a:t>
            </a:r>
            <a:r>
              <a:rPr lang="fr-FR" sz="1150" dirty="0"/>
              <a:t> et irréversible</a:t>
            </a:r>
          </a:p>
          <a:p>
            <a:pPr lvl="1" indent="-327025">
              <a:lnSpc>
                <a:spcPct val="115000"/>
              </a:lnSpc>
              <a:spcBef>
                <a:spcPts val="600"/>
              </a:spcBef>
              <a:buSzPts val="1550"/>
              <a:buFont typeface="Wingdings" pitchFamily="2" charset="2"/>
              <a:buChar char="§"/>
            </a:pPr>
            <a:r>
              <a:rPr lang="fr-FR" sz="1150" dirty="0"/>
              <a:t>Non </a:t>
            </a:r>
            <a:r>
              <a:rPr lang="fr-FR" sz="1150" dirty="0" err="1"/>
              <a:t>authentifiable</a:t>
            </a:r>
            <a:r>
              <a:rPr lang="fr-FR" sz="1150" dirty="0"/>
              <a:t> &amp; irréversible </a:t>
            </a:r>
          </a:p>
        </p:txBody>
      </p:sp>
      <p:graphicFrame>
        <p:nvGraphicFramePr>
          <p:cNvPr id="2" name="Table 2">
            <a:extLst>
              <a:ext uri="{FF2B5EF4-FFF2-40B4-BE49-F238E27FC236}">
                <a16:creationId xmlns:a16="http://schemas.microsoft.com/office/drawing/2014/main" id="{7978FA0F-26EB-00A6-54D8-5A7D806C16AD}"/>
              </a:ext>
            </a:extLst>
          </p:cNvPr>
          <p:cNvGraphicFramePr>
            <a:graphicFrameLocks noGrp="1"/>
          </p:cNvGraphicFramePr>
          <p:nvPr>
            <p:extLst>
              <p:ext uri="{D42A27DB-BD31-4B8C-83A1-F6EECF244321}">
                <p14:modId xmlns:p14="http://schemas.microsoft.com/office/powerpoint/2010/main" val="2410808048"/>
              </p:ext>
            </p:extLst>
          </p:nvPr>
        </p:nvGraphicFramePr>
        <p:xfrm>
          <a:off x="6095999" y="3083899"/>
          <a:ext cx="5270375" cy="1685635"/>
        </p:xfrm>
        <a:graphic>
          <a:graphicData uri="http://schemas.openxmlformats.org/drawingml/2006/table">
            <a:tbl>
              <a:tblPr firstRow="1" firstCol="1" bandRow="1">
                <a:tableStyleId>{3B4B98B0-60AC-42C2-AFA5-B58CD77FA1E5}</a:tableStyleId>
              </a:tblPr>
              <a:tblGrid>
                <a:gridCol w="2798864">
                  <a:extLst>
                    <a:ext uri="{9D8B030D-6E8A-4147-A177-3AD203B41FA5}">
                      <a16:colId xmlns:a16="http://schemas.microsoft.com/office/drawing/2014/main" val="774741965"/>
                    </a:ext>
                  </a:extLst>
                </a:gridCol>
                <a:gridCol w="2471511">
                  <a:extLst>
                    <a:ext uri="{9D8B030D-6E8A-4147-A177-3AD203B41FA5}">
                      <a16:colId xmlns:a16="http://schemas.microsoft.com/office/drawing/2014/main" val="1390230548"/>
                    </a:ext>
                  </a:extLst>
                </a:gridCol>
              </a:tblGrid>
              <a:tr h="337127">
                <a:tc>
                  <a:txBody>
                    <a:bodyPr/>
                    <a:lstStyle/>
                    <a:p>
                      <a:pPr algn="ctr"/>
                      <a:r>
                        <a:rPr lang="fr-FR" sz="1300" dirty="0"/>
                        <a:t>Data</a:t>
                      </a:r>
                      <a:endParaRPr lang="en-BE" sz="1300" dirty="0"/>
                    </a:p>
                  </a:txBody>
                  <a:tcPr marT="41564" marB="41564" anchor="ctr"/>
                </a:tc>
                <a:tc>
                  <a:txBody>
                    <a:bodyPr/>
                    <a:lstStyle/>
                    <a:p>
                      <a:pPr algn="ctr"/>
                      <a:r>
                        <a:rPr lang="fr-FR" sz="1300" dirty="0"/>
                        <a:t>Token</a:t>
                      </a:r>
                      <a:endParaRPr lang="en-BE" sz="1300" dirty="0"/>
                    </a:p>
                  </a:txBody>
                  <a:tcPr marT="41564" marB="41564" anchor="ctr"/>
                </a:tc>
                <a:extLst>
                  <a:ext uri="{0D108BD9-81ED-4DB2-BD59-A6C34878D82A}">
                    <a16:rowId xmlns:a16="http://schemas.microsoft.com/office/drawing/2014/main" val="1129061835"/>
                  </a:ext>
                </a:extLst>
              </a:tr>
              <a:tr h="337127">
                <a:tc>
                  <a:txBody>
                    <a:bodyPr/>
                    <a:lstStyle/>
                    <a:p>
                      <a:r>
                        <a:rPr lang="fr-FR" sz="1300" dirty="0"/>
                        <a:t>1234 5678 9012 3456</a:t>
                      </a:r>
                      <a:endParaRPr lang="en-BE" sz="1300" dirty="0"/>
                    </a:p>
                  </a:txBody>
                  <a:tcPr marT="41564" marB="41564"/>
                </a:tc>
                <a:tc>
                  <a:txBody>
                    <a:bodyPr/>
                    <a:lstStyle/>
                    <a:p>
                      <a:r>
                        <a:rPr lang="fr-FR" sz="1300" dirty="0"/>
                        <a:t>1234 **** **** 3456</a:t>
                      </a:r>
                      <a:endParaRPr lang="en-BE" sz="1300" dirty="0"/>
                    </a:p>
                  </a:txBody>
                  <a:tcPr marT="41564" marB="41564"/>
                </a:tc>
                <a:extLst>
                  <a:ext uri="{0D108BD9-81ED-4DB2-BD59-A6C34878D82A}">
                    <a16:rowId xmlns:a16="http://schemas.microsoft.com/office/drawing/2014/main" val="761084151"/>
                  </a:ext>
                </a:extLst>
              </a:tr>
              <a:tr h="337127">
                <a:tc>
                  <a:txBody>
                    <a:bodyPr/>
                    <a:lstStyle/>
                    <a:p>
                      <a:endParaRPr lang="en-BE" sz="1300"/>
                    </a:p>
                  </a:txBody>
                  <a:tcPr marT="41564" marB="41564"/>
                </a:tc>
                <a:tc>
                  <a:txBody>
                    <a:bodyPr/>
                    <a:lstStyle/>
                    <a:p>
                      <a:r>
                        <a:rPr lang="fr-FR" sz="1300" dirty="0" err="1"/>
                        <a:t>yutt</a:t>
                      </a:r>
                      <a:r>
                        <a:rPr lang="fr-FR" sz="1300" dirty="0"/>
                        <a:t> </a:t>
                      </a:r>
                      <a:r>
                        <a:rPr lang="fr-FR" sz="1300" dirty="0" err="1"/>
                        <a:t>qazs</a:t>
                      </a:r>
                      <a:r>
                        <a:rPr lang="fr-FR" sz="1300" dirty="0"/>
                        <a:t> </a:t>
                      </a:r>
                      <a:r>
                        <a:rPr lang="fr-FR" sz="1300" dirty="0" err="1"/>
                        <a:t>euty</a:t>
                      </a:r>
                      <a:r>
                        <a:rPr lang="fr-FR" sz="1300" dirty="0"/>
                        <a:t> </a:t>
                      </a:r>
                      <a:r>
                        <a:rPr lang="fr-FR" sz="1300" dirty="0" err="1"/>
                        <a:t>iuyt</a:t>
                      </a:r>
                      <a:endParaRPr lang="en-BE" sz="1300" dirty="0"/>
                    </a:p>
                  </a:txBody>
                  <a:tcPr marT="41564" marB="41564"/>
                </a:tc>
                <a:extLst>
                  <a:ext uri="{0D108BD9-81ED-4DB2-BD59-A6C34878D82A}">
                    <a16:rowId xmlns:a16="http://schemas.microsoft.com/office/drawing/2014/main" val="3564606964"/>
                  </a:ext>
                </a:extLst>
              </a:tr>
              <a:tr h="337127">
                <a:tc>
                  <a:txBody>
                    <a:bodyPr/>
                    <a:lstStyle/>
                    <a:p>
                      <a:endParaRPr lang="en-BE" sz="1300" dirty="0"/>
                    </a:p>
                  </a:txBody>
                  <a:tcPr marT="41564" marB="41564"/>
                </a:tc>
                <a:tc>
                  <a:txBody>
                    <a:bodyPr/>
                    <a:lstStyle/>
                    <a:p>
                      <a:r>
                        <a:rPr lang="fr-FR" sz="1300" dirty="0" err="1"/>
                        <a:t>Hash</a:t>
                      </a:r>
                      <a:r>
                        <a:rPr lang="fr-FR" sz="1300" dirty="0"/>
                        <a:t> </a:t>
                      </a:r>
                      <a:r>
                        <a:rPr lang="fr-FR" sz="1300" dirty="0" err="1"/>
                        <a:t>sha1</a:t>
                      </a:r>
                      <a:endParaRPr lang="en-BE" sz="1300" dirty="0"/>
                    </a:p>
                  </a:txBody>
                  <a:tcPr marT="41564" marB="41564"/>
                </a:tc>
                <a:extLst>
                  <a:ext uri="{0D108BD9-81ED-4DB2-BD59-A6C34878D82A}">
                    <a16:rowId xmlns:a16="http://schemas.microsoft.com/office/drawing/2014/main" val="313208693"/>
                  </a:ext>
                </a:extLst>
              </a:tr>
              <a:tr h="337127">
                <a:tc>
                  <a:txBody>
                    <a:bodyPr/>
                    <a:lstStyle/>
                    <a:p>
                      <a:endParaRPr lang="en-BE" sz="1300"/>
                    </a:p>
                  </a:txBody>
                  <a:tcPr marT="41564" marB="41564"/>
                </a:tc>
                <a:tc>
                  <a:txBody>
                    <a:bodyPr/>
                    <a:lstStyle/>
                    <a:p>
                      <a:r>
                        <a:rPr lang="fr-FR" sz="1300" dirty="0" err="1"/>
                        <a:t>Vn4ijnk@hdkdjjdldl</a:t>
                      </a:r>
                      <a:endParaRPr lang="en-BE" sz="1300" dirty="0"/>
                    </a:p>
                  </a:txBody>
                  <a:tcPr marT="41564" marB="41564"/>
                </a:tc>
                <a:extLst>
                  <a:ext uri="{0D108BD9-81ED-4DB2-BD59-A6C34878D82A}">
                    <a16:rowId xmlns:a16="http://schemas.microsoft.com/office/drawing/2014/main" val="3836875322"/>
                  </a:ext>
                </a:extLst>
              </a:tr>
            </a:tbl>
          </a:graphicData>
        </a:graphic>
      </p:graphicFrame>
    </p:spTree>
    <p:extLst>
      <p:ext uri="{BB962C8B-B14F-4D97-AF65-F5344CB8AC3E}">
        <p14:creationId xmlns:p14="http://schemas.microsoft.com/office/powerpoint/2010/main" val="13462241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g1379332b5b8_0_11"/>
          <p:cNvSpPr txBox="1">
            <a:spLocks noGrp="1"/>
          </p:cNvSpPr>
          <p:nvPr>
            <p:ph type="title"/>
          </p:nvPr>
        </p:nvSpPr>
        <p:spPr>
          <a:xfrm>
            <a:off x="838200" y="216045"/>
            <a:ext cx="10515600" cy="7548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SzPts val="4400"/>
              <a:buNone/>
            </a:pPr>
            <a:r>
              <a:rPr lang="fr-FR" sz="2600" dirty="0">
                <a:solidFill>
                  <a:schemeClr val="dk1"/>
                </a:solidFill>
                <a:latin typeface="Calibri"/>
                <a:ea typeface="Calibri"/>
                <a:cs typeface="Calibri"/>
                <a:sym typeface="Calibri"/>
              </a:rPr>
              <a:t>L</a:t>
            </a:r>
            <a:r>
              <a:rPr lang="en-GB" sz="2600" dirty="0">
                <a:solidFill>
                  <a:schemeClr val="dk1"/>
                </a:solidFill>
                <a:latin typeface="Calibri"/>
                <a:ea typeface="Calibri"/>
                <a:cs typeface="Calibri"/>
                <a:sym typeface="Calibri"/>
              </a:rPr>
              <a:t>a tokenisation</a:t>
            </a:r>
            <a:r>
              <a:rPr lang="fr-FR" sz="2600" dirty="0">
                <a:solidFill>
                  <a:schemeClr val="dk1"/>
                </a:solidFill>
                <a:latin typeface="Calibri"/>
                <a:ea typeface="Calibri"/>
                <a:cs typeface="Calibri"/>
                <a:sym typeface="Calibri"/>
              </a:rPr>
              <a:t> dans les entreprises (1)</a:t>
            </a:r>
            <a:endParaRPr sz="3000" dirty="0"/>
          </a:p>
        </p:txBody>
      </p:sp>
      <p:sp>
        <p:nvSpPr>
          <p:cNvPr id="113" name="Google Shape;113;g1379332b5b8_0_11"/>
          <p:cNvSpPr txBox="1">
            <a:spLocks noGrp="1"/>
          </p:cNvSpPr>
          <p:nvPr>
            <p:ph type="body" idx="1"/>
          </p:nvPr>
        </p:nvSpPr>
        <p:spPr>
          <a:xfrm>
            <a:off x="1049775" y="1203999"/>
            <a:ext cx="10515600" cy="48573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200"/>
              </a:spcBef>
              <a:spcAft>
                <a:spcPts val="0"/>
              </a:spcAft>
              <a:buSzPts val="1800"/>
              <a:buNone/>
            </a:pPr>
            <a:r>
              <a:rPr lang="fr-FR" sz="1550" b="1" dirty="0"/>
              <a:t>Il faut répondre à 4 questions pour décider de la mise en place de la </a:t>
            </a:r>
            <a:r>
              <a:rPr lang="fr-FR" sz="1550" b="1" dirty="0" err="1"/>
              <a:t>tokenisation</a:t>
            </a:r>
            <a:r>
              <a:rPr lang="fr-FR" sz="1550" b="1" dirty="0"/>
              <a:t> dans votre entreprise</a:t>
            </a:r>
          </a:p>
          <a:p>
            <a:pPr marL="0" lvl="0" indent="0" algn="l" rtl="0">
              <a:lnSpc>
                <a:spcPct val="115000"/>
              </a:lnSpc>
              <a:spcBef>
                <a:spcPts val="200"/>
              </a:spcBef>
              <a:spcAft>
                <a:spcPts val="0"/>
              </a:spcAft>
              <a:buSzPts val="1800"/>
              <a:buNone/>
            </a:pPr>
            <a:endParaRPr lang="fr-FR" sz="1550" b="1" dirty="0"/>
          </a:p>
          <a:p>
            <a:pPr indent="-327025">
              <a:lnSpc>
                <a:spcPct val="115000"/>
              </a:lnSpc>
              <a:spcBef>
                <a:spcPts val="600"/>
              </a:spcBef>
              <a:buSzPts val="1550"/>
              <a:buFont typeface="Wingdings" pitchFamily="2" charset="2"/>
              <a:buChar char="§"/>
            </a:pPr>
            <a:r>
              <a:rPr lang="fr-FR" sz="1550" dirty="0"/>
              <a:t>Quels sont les besoins de mon entreprise ?</a:t>
            </a:r>
          </a:p>
          <a:p>
            <a:pPr indent="-327025">
              <a:lnSpc>
                <a:spcPct val="115000"/>
              </a:lnSpc>
              <a:spcBef>
                <a:spcPts val="600"/>
              </a:spcBef>
              <a:buSzPts val="1550"/>
              <a:buFont typeface="Wingdings" pitchFamily="2" charset="2"/>
              <a:buChar char="§"/>
            </a:pPr>
            <a:r>
              <a:rPr lang="fr-FR" sz="1550" dirty="0"/>
              <a:t>Où sont localisées les données sensibles et quels sont les exigences en termes de système de token?</a:t>
            </a:r>
          </a:p>
          <a:p>
            <a:pPr indent="-327025">
              <a:lnSpc>
                <a:spcPct val="115000"/>
              </a:lnSpc>
              <a:spcBef>
                <a:spcPts val="600"/>
              </a:spcBef>
              <a:buSzPts val="1550"/>
              <a:buFont typeface="Wingdings" pitchFamily="2" charset="2"/>
              <a:buChar char="§"/>
            </a:pPr>
            <a:r>
              <a:rPr lang="fr-FR" sz="1550" dirty="0"/>
              <a:t>Quel type de solution de </a:t>
            </a:r>
            <a:r>
              <a:rPr lang="fr-FR" sz="1550" dirty="0" err="1"/>
              <a:t>tokenisation</a:t>
            </a:r>
            <a:r>
              <a:rPr lang="fr-FR" sz="1550" dirty="0"/>
              <a:t> choisir (avec/sans coffre-fort) ?</a:t>
            </a:r>
          </a:p>
          <a:p>
            <a:pPr indent="-327025">
              <a:lnSpc>
                <a:spcPct val="115000"/>
              </a:lnSpc>
              <a:spcBef>
                <a:spcPts val="600"/>
              </a:spcBef>
              <a:buSzPts val="1550"/>
              <a:buFont typeface="Wingdings" pitchFamily="2" charset="2"/>
              <a:buChar char="§"/>
            </a:pPr>
            <a:r>
              <a:rPr lang="fr-FR" sz="1550" dirty="0"/>
              <a:t>Devriez-vous créer une solution maison pour la </a:t>
            </a:r>
            <a:r>
              <a:rPr lang="fr-FR" sz="1550" dirty="0" err="1"/>
              <a:t>tokenisation</a:t>
            </a:r>
            <a:r>
              <a:rPr lang="fr-FR" sz="1550" dirty="0"/>
              <a:t> ou externaliser le service ?</a:t>
            </a:r>
          </a:p>
          <a:p>
            <a:pPr marL="0" lvl="0" indent="0" algn="l" rtl="0">
              <a:lnSpc>
                <a:spcPct val="115000"/>
              </a:lnSpc>
              <a:spcBef>
                <a:spcPts val="200"/>
              </a:spcBef>
              <a:spcAft>
                <a:spcPts val="0"/>
              </a:spcAft>
              <a:buSzPts val="1800"/>
              <a:buNone/>
            </a:pPr>
            <a:endParaRPr lang="fr-FR" sz="1550" b="1"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g1379332b5b8_0_11"/>
          <p:cNvSpPr txBox="1">
            <a:spLocks noGrp="1"/>
          </p:cNvSpPr>
          <p:nvPr>
            <p:ph type="title"/>
          </p:nvPr>
        </p:nvSpPr>
        <p:spPr>
          <a:xfrm>
            <a:off x="838200" y="216045"/>
            <a:ext cx="10515600" cy="7548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SzPts val="4400"/>
              <a:buNone/>
            </a:pPr>
            <a:r>
              <a:rPr lang="fr-FR" sz="2600" dirty="0">
                <a:solidFill>
                  <a:schemeClr val="dk1"/>
                </a:solidFill>
                <a:latin typeface="Calibri"/>
                <a:ea typeface="Calibri"/>
                <a:cs typeface="Calibri"/>
                <a:sym typeface="Calibri"/>
              </a:rPr>
              <a:t>L</a:t>
            </a:r>
            <a:r>
              <a:rPr lang="en-GB" sz="2600" dirty="0">
                <a:solidFill>
                  <a:schemeClr val="dk1"/>
                </a:solidFill>
                <a:latin typeface="Calibri"/>
                <a:ea typeface="Calibri"/>
                <a:cs typeface="Calibri"/>
                <a:sym typeface="Calibri"/>
              </a:rPr>
              <a:t>a tokenisation</a:t>
            </a:r>
            <a:r>
              <a:rPr lang="fr-FR" sz="2600" dirty="0">
                <a:solidFill>
                  <a:schemeClr val="dk1"/>
                </a:solidFill>
                <a:latin typeface="Calibri"/>
                <a:ea typeface="Calibri"/>
                <a:cs typeface="Calibri"/>
                <a:sym typeface="Calibri"/>
              </a:rPr>
              <a:t> dans les entreprises (2)</a:t>
            </a:r>
            <a:endParaRPr sz="3000" dirty="0"/>
          </a:p>
        </p:txBody>
      </p:sp>
      <p:sp>
        <p:nvSpPr>
          <p:cNvPr id="113" name="Google Shape;113;g1379332b5b8_0_11"/>
          <p:cNvSpPr txBox="1">
            <a:spLocks noGrp="1"/>
          </p:cNvSpPr>
          <p:nvPr>
            <p:ph type="body" idx="1"/>
          </p:nvPr>
        </p:nvSpPr>
        <p:spPr>
          <a:xfrm>
            <a:off x="1049775" y="1203999"/>
            <a:ext cx="10515600" cy="48573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200"/>
              </a:spcBef>
              <a:spcAft>
                <a:spcPts val="0"/>
              </a:spcAft>
              <a:buSzPts val="1800"/>
              <a:buNone/>
            </a:pPr>
            <a:r>
              <a:rPr lang="fr-FR" sz="1550" b="1" dirty="0"/>
              <a:t>Les besoins de l’entreprise</a:t>
            </a:r>
          </a:p>
          <a:p>
            <a:pPr marL="0" lvl="0" indent="0" algn="l" rtl="0">
              <a:lnSpc>
                <a:spcPct val="115000"/>
              </a:lnSpc>
              <a:spcBef>
                <a:spcPts val="200"/>
              </a:spcBef>
              <a:spcAft>
                <a:spcPts val="0"/>
              </a:spcAft>
              <a:buSzPts val="1800"/>
              <a:buNone/>
            </a:pPr>
            <a:endParaRPr lang="fr-FR" sz="1550" b="1" dirty="0"/>
          </a:p>
          <a:p>
            <a:pPr indent="-327025">
              <a:lnSpc>
                <a:spcPct val="115000"/>
              </a:lnSpc>
              <a:spcBef>
                <a:spcPts val="600"/>
              </a:spcBef>
              <a:buSzPts val="1550"/>
              <a:buFont typeface="Wingdings" pitchFamily="2" charset="2"/>
              <a:buChar char="§"/>
            </a:pPr>
            <a:r>
              <a:rPr lang="fr-FR" sz="1550" dirty="0"/>
              <a:t>Sans la quantification des besoins de l’entreprise, il ne faut pas se lancer dans la </a:t>
            </a:r>
            <a:r>
              <a:rPr lang="fr-FR" sz="1550" dirty="0" err="1"/>
              <a:t>tokenisation</a:t>
            </a:r>
            <a:r>
              <a:rPr lang="fr-FR" sz="1550" dirty="0"/>
              <a:t> car celle-ci a un coût non négligeable il faut donc mesurer le retour sur investissement.</a:t>
            </a:r>
          </a:p>
          <a:p>
            <a:pPr indent="-327025">
              <a:lnSpc>
                <a:spcPct val="115000"/>
              </a:lnSpc>
              <a:spcBef>
                <a:spcPts val="600"/>
              </a:spcBef>
              <a:buSzPts val="1550"/>
              <a:buFont typeface="Wingdings" pitchFamily="2" charset="2"/>
              <a:buChar char="§"/>
            </a:pPr>
            <a:r>
              <a:rPr lang="fr-FR" sz="1550" dirty="0"/>
              <a:t>Les besoins de </a:t>
            </a:r>
            <a:r>
              <a:rPr lang="fr-FR" sz="1550" dirty="0" err="1"/>
              <a:t>tokenisation</a:t>
            </a:r>
            <a:r>
              <a:rPr lang="fr-FR" sz="1550" dirty="0"/>
              <a:t> des données sont souvent liés à la conformité aux lois sur la confidentialité des données. </a:t>
            </a:r>
          </a:p>
          <a:p>
            <a:pPr indent="-327025">
              <a:lnSpc>
                <a:spcPct val="115000"/>
              </a:lnSpc>
              <a:spcBef>
                <a:spcPts val="600"/>
              </a:spcBef>
              <a:buSzPts val="1550"/>
              <a:buFont typeface="Wingdings" pitchFamily="2" charset="2"/>
              <a:buChar char="§"/>
            </a:pPr>
            <a:r>
              <a:rPr lang="fr-FR" sz="1550" dirty="0"/>
              <a:t>En matière de payement électronique ou d’exploitation de données médicales, plusieurs normes pour la sécurité et le respect de la vie privée existent et doivent être respectés.</a:t>
            </a:r>
          </a:p>
          <a:p>
            <a:pPr indent="-327025">
              <a:lnSpc>
                <a:spcPct val="115000"/>
              </a:lnSpc>
              <a:spcBef>
                <a:spcPts val="600"/>
              </a:spcBef>
              <a:buSzPts val="1550"/>
              <a:buFont typeface="Wingdings" pitchFamily="2" charset="2"/>
              <a:buChar char="§"/>
            </a:pPr>
            <a:r>
              <a:rPr lang="fr-FR" sz="1550" dirty="0"/>
              <a:t>Pour des raisons de sécurité de façon  générale et la protection des informations personnelles, la </a:t>
            </a:r>
            <a:r>
              <a:rPr lang="fr-FR" sz="1550" dirty="0" err="1"/>
              <a:t>tokenisation</a:t>
            </a:r>
            <a:r>
              <a:rPr lang="fr-FR" sz="1550" dirty="0"/>
              <a:t> s’avère être la solution a mettre en œuvre.</a:t>
            </a:r>
            <a:endParaRPr lang="fr-FR" sz="1550" b="1" dirty="0"/>
          </a:p>
        </p:txBody>
      </p:sp>
    </p:spTree>
    <p:extLst>
      <p:ext uri="{BB962C8B-B14F-4D97-AF65-F5344CB8AC3E}">
        <p14:creationId xmlns:p14="http://schemas.microsoft.com/office/powerpoint/2010/main" val="27033345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g1379332b5b8_0_11"/>
          <p:cNvSpPr txBox="1">
            <a:spLocks noGrp="1"/>
          </p:cNvSpPr>
          <p:nvPr>
            <p:ph type="title"/>
          </p:nvPr>
        </p:nvSpPr>
        <p:spPr>
          <a:xfrm>
            <a:off x="838200" y="216045"/>
            <a:ext cx="10515600" cy="7548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SzPts val="4400"/>
              <a:buNone/>
            </a:pPr>
            <a:r>
              <a:rPr lang="fr-FR" sz="2600" dirty="0">
                <a:solidFill>
                  <a:schemeClr val="dk1"/>
                </a:solidFill>
                <a:latin typeface="Calibri"/>
                <a:ea typeface="Calibri"/>
                <a:cs typeface="Calibri"/>
                <a:sym typeface="Calibri"/>
              </a:rPr>
              <a:t>L</a:t>
            </a:r>
            <a:r>
              <a:rPr lang="en-GB" sz="2600" dirty="0">
                <a:solidFill>
                  <a:schemeClr val="dk1"/>
                </a:solidFill>
                <a:latin typeface="Calibri"/>
                <a:ea typeface="Calibri"/>
                <a:cs typeface="Calibri"/>
                <a:sym typeface="Calibri"/>
              </a:rPr>
              <a:t>a tokenisation</a:t>
            </a:r>
            <a:r>
              <a:rPr lang="fr-FR" sz="2600" dirty="0">
                <a:solidFill>
                  <a:schemeClr val="dk1"/>
                </a:solidFill>
                <a:latin typeface="Calibri"/>
                <a:ea typeface="Calibri"/>
                <a:cs typeface="Calibri"/>
                <a:sym typeface="Calibri"/>
              </a:rPr>
              <a:t> dans les entreprises (3)</a:t>
            </a:r>
            <a:endParaRPr sz="3000" dirty="0"/>
          </a:p>
        </p:txBody>
      </p:sp>
      <p:sp>
        <p:nvSpPr>
          <p:cNvPr id="113" name="Google Shape;113;g1379332b5b8_0_11"/>
          <p:cNvSpPr txBox="1">
            <a:spLocks noGrp="1"/>
          </p:cNvSpPr>
          <p:nvPr>
            <p:ph type="body" idx="1"/>
          </p:nvPr>
        </p:nvSpPr>
        <p:spPr>
          <a:xfrm>
            <a:off x="1049775" y="1203999"/>
            <a:ext cx="10515600" cy="48573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200"/>
              </a:spcBef>
              <a:spcAft>
                <a:spcPts val="0"/>
              </a:spcAft>
              <a:buSzPts val="1800"/>
              <a:buNone/>
            </a:pPr>
            <a:r>
              <a:rPr lang="fr-FR" sz="1550" b="1" dirty="0"/>
              <a:t>La localisation des données et exigences en matières de token</a:t>
            </a:r>
          </a:p>
          <a:p>
            <a:pPr marL="0" lvl="0" indent="0" algn="l" rtl="0">
              <a:lnSpc>
                <a:spcPct val="115000"/>
              </a:lnSpc>
              <a:spcBef>
                <a:spcPts val="200"/>
              </a:spcBef>
              <a:spcAft>
                <a:spcPts val="0"/>
              </a:spcAft>
              <a:buSzPts val="1800"/>
              <a:buNone/>
            </a:pPr>
            <a:endParaRPr lang="fr-FR" sz="1550" b="1" dirty="0"/>
          </a:p>
          <a:p>
            <a:pPr indent="-327025">
              <a:lnSpc>
                <a:spcPct val="115000"/>
              </a:lnSpc>
              <a:spcBef>
                <a:spcPts val="600"/>
              </a:spcBef>
              <a:buSzPts val="1550"/>
              <a:buFont typeface="Wingdings" pitchFamily="2" charset="2"/>
              <a:buChar char="§"/>
            </a:pPr>
            <a:r>
              <a:rPr lang="fr-FR" sz="1550" dirty="0"/>
              <a:t>Il faut identifier les systèmes, plateformes, applications et bases de données stockant des données sensibles ; </a:t>
            </a:r>
          </a:p>
          <a:p>
            <a:pPr indent="-327025">
              <a:lnSpc>
                <a:spcPct val="115000"/>
              </a:lnSpc>
              <a:spcBef>
                <a:spcPts val="600"/>
              </a:spcBef>
              <a:buSzPts val="1550"/>
              <a:buFont typeface="Wingdings" pitchFamily="2" charset="2"/>
              <a:buChar char="§"/>
            </a:pPr>
            <a:r>
              <a:rPr lang="fr-FR" sz="1550" dirty="0"/>
              <a:t>Il faut également identifier les applications et systèmes qui utilisent ces données sensibles ;</a:t>
            </a:r>
          </a:p>
          <a:p>
            <a:pPr indent="-327025">
              <a:lnSpc>
                <a:spcPct val="115000"/>
              </a:lnSpc>
              <a:spcBef>
                <a:spcPts val="600"/>
              </a:spcBef>
              <a:buSzPts val="1550"/>
              <a:buFont typeface="Wingdings" pitchFamily="2" charset="2"/>
              <a:buChar char="§"/>
            </a:pPr>
            <a:r>
              <a:rPr lang="fr-FR" sz="1550" dirty="0"/>
              <a:t>Les données étant vulnérables en transit, il faut également la </a:t>
            </a:r>
            <a:r>
              <a:rPr lang="fr-FR" sz="1550" dirty="0" err="1"/>
              <a:t>tokenisation</a:t>
            </a:r>
            <a:r>
              <a:rPr lang="fr-FR" sz="1550" dirty="0"/>
              <a:t> les affectera</a:t>
            </a:r>
          </a:p>
          <a:p>
            <a:pPr indent="-327025">
              <a:lnSpc>
                <a:spcPct val="115000"/>
              </a:lnSpc>
              <a:spcBef>
                <a:spcPts val="600"/>
              </a:spcBef>
              <a:buSzPts val="1550"/>
              <a:buFont typeface="Wingdings" pitchFamily="2" charset="2"/>
              <a:buChar char="§"/>
            </a:pPr>
            <a:r>
              <a:rPr lang="fr-FR" sz="1550" dirty="0"/>
              <a:t>Il faut déterminer les exigences spécifiques à l’intégration des outils de </a:t>
            </a:r>
            <a:r>
              <a:rPr lang="fr-FR" sz="1550" dirty="0" err="1"/>
              <a:t>tokenisation</a:t>
            </a:r>
            <a:r>
              <a:rPr lang="fr-FR" sz="1550" dirty="0"/>
              <a:t> des données dans votre base de données et vos applications avec les questions :</a:t>
            </a:r>
          </a:p>
          <a:p>
            <a:pPr lvl="1" indent="-327025">
              <a:lnSpc>
                <a:spcPct val="115000"/>
              </a:lnSpc>
              <a:spcBef>
                <a:spcPts val="600"/>
              </a:spcBef>
              <a:buSzPts val="1550"/>
              <a:buFont typeface="Wingdings" pitchFamily="2" charset="2"/>
              <a:buChar char="§"/>
            </a:pPr>
            <a:r>
              <a:rPr lang="fr-FR" sz="1150" dirty="0"/>
              <a:t>Le type de base de données </a:t>
            </a:r>
          </a:p>
          <a:p>
            <a:pPr lvl="1" indent="-327025">
              <a:lnSpc>
                <a:spcPct val="115000"/>
              </a:lnSpc>
              <a:spcBef>
                <a:spcPts val="600"/>
              </a:spcBef>
              <a:buSzPts val="1550"/>
              <a:buFont typeface="Wingdings" pitchFamily="2" charset="2"/>
              <a:buChar char="§"/>
            </a:pPr>
            <a:r>
              <a:rPr lang="fr-FR" sz="1150" dirty="0"/>
              <a:t>Le langage de programmation des applications </a:t>
            </a:r>
          </a:p>
          <a:p>
            <a:pPr lvl="1" indent="-327025">
              <a:lnSpc>
                <a:spcPct val="115000"/>
              </a:lnSpc>
              <a:spcBef>
                <a:spcPts val="600"/>
              </a:spcBef>
              <a:buSzPts val="1550"/>
              <a:buFont typeface="Wingdings" pitchFamily="2" charset="2"/>
              <a:buChar char="§"/>
            </a:pPr>
            <a:r>
              <a:rPr lang="fr-FR" sz="1150" dirty="0"/>
              <a:t>La distribution des applications et/ou des données </a:t>
            </a:r>
          </a:p>
          <a:p>
            <a:pPr lvl="1" indent="-327025">
              <a:lnSpc>
                <a:spcPct val="115000"/>
              </a:lnSpc>
              <a:spcBef>
                <a:spcPts val="600"/>
              </a:spcBef>
              <a:buSzPts val="1550"/>
              <a:buFont typeface="Wingdings" pitchFamily="2" charset="2"/>
              <a:buChar char="§"/>
            </a:pPr>
            <a:r>
              <a:rPr lang="fr-FR" sz="1150" dirty="0"/>
              <a:t>Le système d’authentification </a:t>
            </a:r>
          </a:p>
          <a:p>
            <a:pPr lvl="1" indent="-327025">
              <a:lnSpc>
                <a:spcPct val="115000"/>
              </a:lnSpc>
              <a:spcBef>
                <a:spcPts val="600"/>
              </a:spcBef>
              <a:buSzPts val="1550"/>
              <a:buFont typeface="Wingdings" pitchFamily="2" charset="2"/>
              <a:buChar char="§"/>
            </a:pPr>
            <a:r>
              <a:rPr lang="fr-FR" sz="1150" dirty="0"/>
              <a:t>Etc</a:t>
            </a:r>
          </a:p>
          <a:p>
            <a:pPr indent="-327025">
              <a:lnSpc>
                <a:spcPct val="115000"/>
              </a:lnSpc>
              <a:spcBef>
                <a:spcPts val="600"/>
              </a:spcBef>
              <a:buSzPts val="1550"/>
              <a:buFont typeface="Wingdings" pitchFamily="2" charset="2"/>
              <a:buChar char="§"/>
            </a:pPr>
            <a:r>
              <a:rPr lang="fr-FR" sz="1550" dirty="0"/>
              <a:t>Si les consommateurs de données de votre entreprise ont besoin de travailler avec des données sensibles, il est essentiel de trouver des outils de </a:t>
            </a:r>
            <a:r>
              <a:rPr lang="fr-FR" sz="1550" dirty="0" err="1"/>
              <a:t>tokenisation</a:t>
            </a:r>
            <a:r>
              <a:rPr lang="fr-FR" sz="1550" dirty="0"/>
              <a:t> des données qui préservent le format. </a:t>
            </a:r>
          </a:p>
        </p:txBody>
      </p:sp>
    </p:spTree>
    <p:extLst>
      <p:ext uri="{BB962C8B-B14F-4D97-AF65-F5344CB8AC3E}">
        <p14:creationId xmlns:p14="http://schemas.microsoft.com/office/powerpoint/2010/main" val="34463854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g1379332b5b8_0_11"/>
          <p:cNvSpPr txBox="1">
            <a:spLocks noGrp="1"/>
          </p:cNvSpPr>
          <p:nvPr>
            <p:ph type="title"/>
          </p:nvPr>
        </p:nvSpPr>
        <p:spPr>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SzPts val="4400"/>
              <a:buNone/>
            </a:pPr>
            <a:r>
              <a:rPr lang="fr-FR" sz="2600">
                <a:solidFill>
                  <a:schemeClr val="dk1"/>
                </a:solidFill>
                <a:latin typeface="Calibri"/>
                <a:ea typeface="Calibri"/>
                <a:cs typeface="Calibri"/>
                <a:sym typeface="Calibri"/>
              </a:rPr>
              <a:t>La tokenisation dans les entreprises (4)</a:t>
            </a:r>
            <a:endParaRPr lang="fr-FR" sz="3000" dirty="0"/>
          </a:p>
        </p:txBody>
      </p:sp>
      <p:sp>
        <p:nvSpPr>
          <p:cNvPr id="113" name="Google Shape;113;g1379332b5b8_0_11"/>
          <p:cNvSpPr txBox="1">
            <a:spLocks noGrp="1"/>
          </p:cNvSpPr>
          <p:nvPr>
            <p:ph type="body" idx="1"/>
          </p:nvPr>
        </p:nvSpPr>
        <p:spPr>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200"/>
              </a:spcBef>
              <a:spcAft>
                <a:spcPts val="0"/>
              </a:spcAft>
              <a:buSzPts val="1800"/>
              <a:buNone/>
            </a:pPr>
            <a:r>
              <a:rPr lang="fr-FR" sz="1550" b="1" dirty="0"/>
              <a:t>Les types de solution de </a:t>
            </a:r>
            <a:r>
              <a:rPr lang="fr-FR" sz="1550" b="1" dirty="0" err="1"/>
              <a:t>tokenisation</a:t>
            </a:r>
            <a:endParaRPr lang="fr-FR" sz="1550" b="1" dirty="0"/>
          </a:p>
        </p:txBody>
      </p:sp>
      <p:pic>
        <p:nvPicPr>
          <p:cNvPr id="4" name="Picture 4">
            <a:extLst>
              <a:ext uri="{FF2B5EF4-FFF2-40B4-BE49-F238E27FC236}">
                <a16:creationId xmlns:a16="http://schemas.microsoft.com/office/drawing/2014/main" id="{17D1AA5D-9DCE-5B82-ED9B-B7EA6AA0ED4C}"/>
              </a:ext>
            </a:extLst>
          </p:cNvPr>
          <p:cNvPicPr>
            <a:picLocks noChangeAspect="1"/>
          </p:cNvPicPr>
          <p:nvPr/>
        </p:nvPicPr>
        <p:blipFill>
          <a:blip r:embed="rId3"/>
          <a:stretch>
            <a:fillRect/>
          </a:stretch>
        </p:blipFill>
        <p:spPr>
          <a:xfrm>
            <a:off x="724278" y="1801412"/>
            <a:ext cx="10629522" cy="4351338"/>
          </a:xfrm>
          <a:prstGeom prst="rect">
            <a:avLst/>
          </a:prstGeom>
        </p:spPr>
      </p:pic>
    </p:spTree>
    <p:extLst>
      <p:ext uri="{BB962C8B-B14F-4D97-AF65-F5344CB8AC3E}">
        <p14:creationId xmlns:p14="http://schemas.microsoft.com/office/powerpoint/2010/main" val="18971283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g1379332b5b8_0_11"/>
          <p:cNvSpPr txBox="1">
            <a:spLocks noGrp="1"/>
          </p:cNvSpPr>
          <p:nvPr>
            <p:ph type="title"/>
          </p:nvPr>
        </p:nvSpPr>
        <p:spPr>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SzPts val="4400"/>
              <a:buNone/>
            </a:pPr>
            <a:r>
              <a:rPr lang="fr-FR" sz="2600" dirty="0">
                <a:solidFill>
                  <a:schemeClr val="dk1"/>
                </a:solidFill>
                <a:latin typeface="Calibri"/>
                <a:ea typeface="Calibri"/>
                <a:cs typeface="Calibri"/>
                <a:sym typeface="Calibri"/>
              </a:rPr>
              <a:t>La </a:t>
            </a:r>
            <a:r>
              <a:rPr lang="fr-FR" sz="2600" dirty="0" err="1">
                <a:solidFill>
                  <a:schemeClr val="dk1"/>
                </a:solidFill>
                <a:latin typeface="Calibri"/>
                <a:ea typeface="Calibri"/>
                <a:cs typeface="Calibri"/>
                <a:sym typeface="Calibri"/>
              </a:rPr>
              <a:t>tokenisation</a:t>
            </a:r>
            <a:r>
              <a:rPr lang="fr-FR" sz="2600" dirty="0">
                <a:solidFill>
                  <a:schemeClr val="dk1"/>
                </a:solidFill>
                <a:latin typeface="Calibri"/>
                <a:ea typeface="Calibri"/>
                <a:cs typeface="Calibri"/>
                <a:sym typeface="Calibri"/>
              </a:rPr>
              <a:t> dans les entreprises (5)</a:t>
            </a:r>
            <a:endParaRPr lang="fr-FR" sz="3000" dirty="0"/>
          </a:p>
        </p:txBody>
      </p:sp>
      <p:sp>
        <p:nvSpPr>
          <p:cNvPr id="113" name="Google Shape;113;g1379332b5b8_0_11"/>
          <p:cNvSpPr txBox="1">
            <a:spLocks noGrp="1"/>
          </p:cNvSpPr>
          <p:nvPr>
            <p:ph type="body" idx="1"/>
          </p:nvPr>
        </p:nvSpPr>
        <p:spPr>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200"/>
              </a:spcBef>
              <a:spcAft>
                <a:spcPts val="0"/>
              </a:spcAft>
              <a:buSzPts val="1800"/>
              <a:buNone/>
            </a:pPr>
            <a:r>
              <a:rPr lang="fr-FR" sz="1550" b="1" dirty="0"/>
              <a:t>Les types de solution de </a:t>
            </a:r>
            <a:r>
              <a:rPr lang="fr-FR" sz="1550" b="1" dirty="0" err="1"/>
              <a:t>tokenisation</a:t>
            </a:r>
            <a:endParaRPr lang="fr-FR" sz="1550" b="1" dirty="0"/>
          </a:p>
        </p:txBody>
      </p:sp>
      <p:pic>
        <p:nvPicPr>
          <p:cNvPr id="2" name="Picture 2">
            <a:extLst>
              <a:ext uri="{FF2B5EF4-FFF2-40B4-BE49-F238E27FC236}">
                <a16:creationId xmlns:a16="http://schemas.microsoft.com/office/drawing/2014/main" id="{13730A52-E870-174E-62D3-97403E34E3DE}"/>
              </a:ext>
            </a:extLst>
          </p:cNvPr>
          <p:cNvPicPr>
            <a:picLocks noChangeAspect="1"/>
          </p:cNvPicPr>
          <p:nvPr/>
        </p:nvPicPr>
        <p:blipFill>
          <a:blip r:embed="rId3"/>
          <a:stretch>
            <a:fillRect/>
          </a:stretch>
        </p:blipFill>
        <p:spPr>
          <a:xfrm>
            <a:off x="725031" y="1801412"/>
            <a:ext cx="10117919" cy="4338852"/>
          </a:xfrm>
          <a:prstGeom prst="rect">
            <a:avLst/>
          </a:prstGeom>
        </p:spPr>
      </p:pic>
    </p:spTree>
    <p:extLst>
      <p:ext uri="{BB962C8B-B14F-4D97-AF65-F5344CB8AC3E}">
        <p14:creationId xmlns:p14="http://schemas.microsoft.com/office/powerpoint/2010/main" val="16331992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Shape 111"/>
        <p:cNvGrpSpPr/>
        <p:nvPr/>
      </p:nvGrpSpPr>
      <p:grpSpPr>
        <a:xfrm>
          <a:off x="0" y="0"/>
          <a:ext cx="0" cy="0"/>
          <a:chOff x="0" y="0"/>
          <a:chExt cx="0" cy="0"/>
        </a:xfrm>
      </p:grpSpPr>
      <p:sp>
        <p:nvSpPr>
          <p:cNvPr id="112" name="Google Shape;112;g1379332b5b8_0_11"/>
          <p:cNvSpPr txBox="1">
            <a:spLocks noGrp="1"/>
          </p:cNvSpPr>
          <p:nvPr>
            <p:ph type="title"/>
          </p:nvPr>
        </p:nvSpPr>
        <p:spPr>
          <a:xfrm>
            <a:off x="838200" y="216045"/>
            <a:ext cx="10515600" cy="7548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SzPts val="4400"/>
              <a:buNone/>
            </a:pPr>
            <a:r>
              <a:rPr lang="fr-FR" sz="2600" dirty="0">
                <a:solidFill>
                  <a:schemeClr val="dk1"/>
                </a:solidFill>
                <a:latin typeface="Calibri"/>
                <a:ea typeface="Calibri"/>
                <a:cs typeface="Calibri"/>
                <a:sym typeface="Calibri"/>
              </a:rPr>
              <a:t>L</a:t>
            </a:r>
            <a:r>
              <a:rPr lang="en-GB" sz="2600" dirty="0">
                <a:solidFill>
                  <a:schemeClr val="dk1"/>
                </a:solidFill>
                <a:latin typeface="Calibri"/>
                <a:ea typeface="Calibri"/>
                <a:cs typeface="Calibri"/>
                <a:sym typeface="Calibri"/>
              </a:rPr>
              <a:t>a tokenisation</a:t>
            </a:r>
            <a:r>
              <a:rPr lang="fr-FR" sz="2600" dirty="0">
                <a:solidFill>
                  <a:schemeClr val="dk1"/>
                </a:solidFill>
                <a:latin typeface="Calibri"/>
                <a:ea typeface="Calibri"/>
                <a:cs typeface="Calibri"/>
                <a:sym typeface="Calibri"/>
              </a:rPr>
              <a:t> dans les entreprises (4)</a:t>
            </a:r>
            <a:endParaRPr sz="3000" dirty="0"/>
          </a:p>
        </p:txBody>
      </p:sp>
      <p:sp>
        <p:nvSpPr>
          <p:cNvPr id="113" name="Google Shape;113;g1379332b5b8_0_11"/>
          <p:cNvSpPr txBox="1">
            <a:spLocks noGrp="1"/>
          </p:cNvSpPr>
          <p:nvPr>
            <p:ph type="body" idx="1"/>
          </p:nvPr>
        </p:nvSpPr>
        <p:spPr>
          <a:xfrm>
            <a:off x="1049775" y="1203999"/>
            <a:ext cx="10515600" cy="48573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200"/>
              </a:spcBef>
              <a:spcAft>
                <a:spcPts val="0"/>
              </a:spcAft>
              <a:buSzPts val="1800"/>
              <a:buNone/>
            </a:pPr>
            <a:r>
              <a:rPr lang="fr-FR" sz="1550" b="1" dirty="0"/>
              <a:t>Les types de solution de </a:t>
            </a:r>
            <a:r>
              <a:rPr lang="fr-FR" sz="1550" b="1" dirty="0" err="1"/>
              <a:t>tokenisation</a:t>
            </a:r>
            <a:endParaRPr lang="fr-FR" sz="1550" b="1" dirty="0"/>
          </a:p>
          <a:p>
            <a:pPr marL="0" lvl="0" indent="0" algn="l" rtl="0">
              <a:lnSpc>
                <a:spcPct val="115000"/>
              </a:lnSpc>
              <a:spcBef>
                <a:spcPts val="200"/>
              </a:spcBef>
              <a:spcAft>
                <a:spcPts val="0"/>
              </a:spcAft>
              <a:buSzPts val="1800"/>
              <a:buNone/>
            </a:pPr>
            <a:endParaRPr lang="fr-FR" sz="1550" b="1" dirty="0"/>
          </a:p>
          <a:p>
            <a:pPr indent="-327025">
              <a:lnSpc>
                <a:spcPct val="115000"/>
              </a:lnSpc>
              <a:spcBef>
                <a:spcPts val="600"/>
              </a:spcBef>
              <a:buSzPts val="1550"/>
              <a:buFont typeface="Wingdings" pitchFamily="2" charset="2"/>
              <a:buChar char="§"/>
            </a:pPr>
            <a:r>
              <a:rPr lang="fr-FR" sz="1550" dirty="0"/>
              <a:t>Les outils de </a:t>
            </a:r>
            <a:r>
              <a:rPr lang="fr-FR" sz="1550" dirty="0" err="1"/>
              <a:t>tokenisation</a:t>
            </a:r>
            <a:r>
              <a:rPr lang="fr-FR" sz="1550" dirty="0"/>
              <a:t> des données sans coffre-fort offrent de nombreux avantages. Tout d'abord, ils sont généralement plus rapides. </a:t>
            </a:r>
          </a:p>
          <a:p>
            <a:pPr indent="-327025">
              <a:lnSpc>
                <a:spcPct val="115000"/>
              </a:lnSpc>
              <a:spcBef>
                <a:spcPts val="600"/>
              </a:spcBef>
              <a:buSzPts val="1550"/>
              <a:buFont typeface="Wingdings" pitchFamily="2" charset="2"/>
              <a:buChar char="§"/>
            </a:pPr>
            <a:r>
              <a:rPr lang="fr-FR" sz="1550" dirty="0"/>
              <a:t>Deuxièmement, les outils qui répartissent le stockage des données sensibles réduisent également le risque de violation massive. </a:t>
            </a:r>
          </a:p>
          <a:p>
            <a:pPr indent="-327025">
              <a:lnSpc>
                <a:spcPct val="115000"/>
              </a:lnSpc>
              <a:spcBef>
                <a:spcPts val="600"/>
              </a:spcBef>
              <a:buSzPts val="1550"/>
              <a:buFont typeface="Wingdings" pitchFamily="2" charset="2"/>
              <a:buChar char="§"/>
            </a:pPr>
            <a:r>
              <a:rPr lang="fr-FR" sz="1550" dirty="0"/>
              <a:t>Enfin, ils facilitent la mise à l'échelle des charges de données, par rapport aux coffres-forts centralisés (qui deviennent souvent des goulots d'étranglement en cas de mise à l'échelle massive).</a:t>
            </a:r>
            <a:endParaRPr lang="fr-FR" sz="1550" b="1" dirty="0"/>
          </a:p>
        </p:txBody>
      </p:sp>
    </p:spTree>
    <p:extLst>
      <p:ext uri="{BB962C8B-B14F-4D97-AF65-F5344CB8AC3E}">
        <p14:creationId xmlns:p14="http://schemas.microsoft.com/office/powerpoint/2010/main" val="15552230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g1379332b5b8_0_11"/>
          <p:cNvSpPr txBox="1">
            <a:spLocks noGrp="1"/>
          </p:cNvSpPr>
          <p:nvPr>
            <p:ph type="title"/>
          </p:nvPr>
        </p:nvSpPr>
        <p:spPr>
          <a:xfrm>
            <a:off x="838200" y="216045"/>
            <a:ext cx="10515600" cy="7548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SzPts val="4400"/>
              <a:buNone/>
            </a:pPr>
            <a:r>
              <a:rPr lang="fr-FR" sz="2600" dirty="0">
                <a:solidFill>
                  <a:schemeClr val="dk1"/>
                </a:solidFill>
                <a:latin typeface="Calibri"/>
                <a:ea typeface="Calibri"/>
                <a:cs typeface="Calibri"/>
                <a:sym typeface="Calibri"/>
              </a:rPr>
              <a:t>L</a:t>
            </a:r>
            <a:r>
              <a:rPr lang="en-GB" sz="2600" dirty="0">
                <a:solidFill>
                  <a:schemeClr val="dk1"/>
                </a:solidFill>
                <a:latin typeface="Calibri"/>
                <a:ea typeface="Calibri"/>
                <a:cs typeface="Calibri"/>
                <a:sym typeface="Calibri"/>
              </a:rPr>
              <a:t>a tokenisation</a:t>
            </a:r>
            <a:r>
              <a:rPr lang="fr-FR" sz="2600" dirty="0">
                <a:solidFill>
                  <a:schemeClr val="dk1"/>
                </a:solidFill>
                <a:latin typeface="Calibri"/>
                <a:ea typeface="Calibri"/>
                <a:cs typeface="Calibri"/>
                <a:sym typeface="Calibri"/>
              </a:rPr>
              <a:t> dans les entreprises (6)</a:t>
            </a:r>
            <a:endParaRPr sz="3000" dirty="0"/>
          </a:p>
        </p:txBody>
      </p:sp>
      <p:sp>
        <p:nvSpPr>
          <p:cNvPr id="113" name="Google Shape;113;g1379332b5b8_0_11"/>
          <p:cNvSpPr txBox="1">
            <a:spLocks noGrp="1"/>
          </p:cNvSpPr>
          <p:nvPr>
            <p:ph type="body" idx="1"/>
          </p:nvPr>
        </p:nvSpPr>
        <p:spPr>
          <a:xfrm>
            <a:off x="1049775" y="1203999"/>
            <a:ext cx="10515600" cy="48573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200"/>
              </a:spcBef>
              <a:spcAft>
                <a:spcPts val="0"/>
              </a:spcAft>
              <a:buSzPts val="1800"/>
              <a:buNone/>
            </a:pPr>
            <a:r>
              <a:rPr lang="fr-FR" sz="1550" b="1" dirty="0"/>
              <a:t>Les solution maison ou entreprise tierce</a:t>
            </a:r>
          </a:p>
          <a:p>
            <a:pPr marL="0" lvl="0" indent="0" algn="l" rtl="0">
              <a:lnSpc>
                <a:spcPct val="115000"/>
              </a:lnSpc>
              <a:spcBef>
                <a:spcPts val="200"/>
              </a:spcBef>
              <a:spcAft>
                <a:spcPts val="0"/>
              </a:spcAft>
              <a:buSzPts val="1800"/>
              <a:buNone/>
            </a:pPr>
            <a:endParaRPr lang="fr-FR" sz="1550" b="1" dirty="0"/>
          </a:p>
          <a:p>
            <a:pPr indent="-327025">
              <a:lnSpc>
                <a:spcPct val="115000"/>
              </a:lnSpc>
              <a:spcBef>
                <a:spcPts val="600"/>
              </a:spcBef>
              <a:buSzPts val="1550"/>
              <a:buFont typeface="Wingdings" pitchFamily="2" charset="2"/>
              <a:buChar char="§"/>
            </a:pPr>
            <a:r>
              <a:rPr lang="fr-FR" sz="1550" dirty="0"/>
              <a:t>Une solution maison donne plus de contrôle sur le processus et la possibilité de customiser selon ses applications ;</a:t>
            </a:r>
          </a:p>
          <a:p>
            <a:pPr indent="-327025">
              <a:lnSpc>
                <a:spcPct val="115000"/>
              </a:lnSpc>
              <a:spcBef>
                <a:spcPts val="600"/>
              </a:spcBef>
              <a:buSzPts val="1550"/>
              <a:buFont typeface="Wingdings" pitchFamily="2" charset="2"/>
              <a:buChar char="§"/>
            </a:pPr>
            <a:r>
              <a:rPr lang="fr-FR" sz="1550" dirty="0"/>
              <a:t>Avec la solution maison nous avons hélas plus de charges sur l’équipe de production qui doit s’occuper à la fois de la production de données mais également de tous les avenants de la </a:t>
            </a:r>
            <a:r>
              <a:rPr lang="fr-FR" sz="1550" dirty="0" err="1"/>
              <a:t>tokenisation</a:t>
            </a:r>
            <a:r>
              <a:rPr lang="fr-FR" sz="1550" dirty="0"/>
              <a:t> ;</a:t>
            </a:r>
          </a:p>
          <a:p>
            <a:pPr indent="-327025">
              <a:lnSpc>
                <a:spcPct val="115000"/>
              </a:lnSpc>
              <a:spcBef>
                <a:spcPts val="600"/>
              </a:spcBef>
              <a:buSzPts val="1550"/>
              <a:buFont typeface="Wingdings" pitchFamily="2" charset="2"/>
              <a:buChar char="§"/>
            </a:pPr>
            <a:r>
              <a:rPr lang="fr-FR" sz="1550" dirty="0"/>
              <a:t>Il y a également des normes différentes à  suivre selon les services qu’il faut implémenter;</a:t>
            </a:r>
          </a:p>
          <a:p>
            <a:pPr indent="-327025">
              <a:lnSpc>
                <a:spcPct val="115000"/>
              </a:lnSpc>
              <a:spcBef>
                <a:spcPts val="600"/>
              </a:spcBef>
              <a:buSzPts val="1550"/>
              <a:buFont typeface="Wingdings" pitchFamily="2" charset="2"/>
              <a:buChar char="§"/>
            </a:pPr>
            <a:r>
              <a:rPr lang="fr-FR" sz="1550" dirty="0"/>
              <a:t>Une entreprise externe possède les équipements, et les ressources nécessaires mais le coût d’utilisation peut-être élevée ;</a:t>
            </a:r>
          </a:p>
          <a:p>
            <a:pPr indent="-327025">
              <a:lnSpc>
                <a:spcPct val="115000"/>
              </a:lnSpc>
              <a:spcBef>
                <a:spcPts val="600"/>
              </a:spcBef>
              <a:buSzPts val="1550"/>
              <a:buFont typeface="Wingdings" pitchFamily="2" charset="2"/>
              <a:buChar char="§"/>
            </a:pPr>
            <a:r>
              <a:rPr lang="fr-FR" sz="1550" dirty="0"/>
              <a:t>Une entreprise spécialisée a déjà toutes les normes implémentée ;</a:t>
            </a:r>
          </a:p>
          <a:p>
            <a:pPr indent="-327025">
              <a:lnSpc>
                <a:spcPct val="115000"/>
              </a:lnSpc>
              <a:spcBef>
                <a:spcPts val="600"/>
              </a:spcBef>
              <a:buSzPts val="1550"/>
              <a:buFont typeface="Wingdings" pitchFamily="2" charset="2"/>
              <a:buChar char="§"/>
            </a:pPr>
            <a:r>
              <a:rPr lang="fr-FR" sz="1550" dirty="0"/>
              <a:t>Si l’entreprise externe est compromise, vos données également ;</a:t>
            </a:r>
          </a:p>
          <a:p>
            <a:pPr indent="-327025">
              <a:lnSpc>
                <a:spcPct val="115000"/>
              </a:lnSpc>
              <a:spcBef>
                <a:spcPts val="600"/>
              </a:spcBef>
              <a:buSzPts val="1550"/>
              <a:buFont typeface="Wingdings" pitchFamily="2" charset="2"/>
              <a:buChar char="§"/>
            </a:pPr>
            <a:r>
              <a:rPr lang="fr-FR" sz="1550" dirty="0"/>
              <a:t>Les états peuvent parfois faire pressions sur ces entreprises.</a:t>
            </a:r>
            <a:endParaRPr lang="fr-FR" sz="1550" b="1" dirty="0"/>
          </a:p>
        </p:txBody>
      </p:sp>
    </p:spTree>
    <p:extLst>
      <p:ext uri="{BB962C8B-B14F-4D97-AF65-F5344CB8AC3E}">
        <p14:creationId xmlns:p14="http://schemas.microsoft.com/office/powerpoint/2010/main" val="1907201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g13acf0f7f70_0_10"/>
          <p:cNvSpPr txBox="1">
            <a:spLocks noGrp="1"/>
          </p:cNvSpPr>
          <p:nvPr>
            <p:ph type="title"/>
          </p:nvPr>
        </p:nvSpPr>
        <p:spPr>
          <a:xfrm>
            <a:off x="838200" y="191171"/>
            <a:ext cx="10515600" cy="8544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chemeClr val="dk1"/>
              </a:buClr>
              <a:buSzPts val="4400"/>
              <a:buFont typeface="Calibri"/>
              <a:buNone/>
            </a:pPr>
            <a:endParaRPr sz="3000" dirty="0"/>
          </a:p>
        </p:txBody>
      </p:sp>
      <p:sp>
        <p:nvSpPr>
          <p:cNvPr id="197" name="Google Shape;197;g13acf0f7f70_0_10"/>
          <p:cNvSpPr txBox="1">
            <a:spLocks noGrp="1"/>
          </p:cNvSpPr>
          <p:nvPr>
            <p:ph type="body" idx="1"/>
          </p:nvPr>
        </p:nvSpPr>
        <p:spPr>
          <a:xfrm>
            <a:off x="838200" y="975448"/>
            <a:ext cx="10515600" cy="49071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200"/>
              </a:spcBef>
              <a:spcAft>
                <a:spcPts val="0"/>
              </a:spcAft>
              <a:buSzPts val="1800"/>
              <a:buNone/>
            </a:pPr>
            <a:endParaRPr lang="fr-FR" sz="4000" b="1" dirty="0"/>
          </a:p>
          <a:p>
            <a:pPr marL="0" lvl="0" indent="0" algn="ctr" rtl="0">
              <a:lnSpc>
                <a:spcPct val="100000"/>
              </a:lnSpc>
              <a:spcBef>
                <a:spcPts val="200"/>
              </a:spcBef>
              <a:spcAft>
                <a:spcPts val="0"/>
              </a:spcAft>
              <a:buSzPts val="1800"/>
              <a:buNone/>
            </a:pPr>
            <a:endParaRPr lang="fr-FR" sz="4000" b="1" dirty="0"/>
          </a:p>
          <a:p>
            <a:pPr marL="0" lvl="0" indent="0" algn="ctr" rtl="0">
              <a:lnSpc>
                <a:spcPct val="100000"/>
              </a:lnSpc>
              <a:spcBef>
                <a:spcPts val="200"/>
              </a:spcBef>
              <a:spcAft>
                <a:spcPts val="0"/>
              </a:spcAft>
              <a:buSzPts val="1800"/>
              <a:buNone/>
            </a:pPr>
            <a:endParaRPr lang="fr-FR" sz="4000" b="1" dirty="0"/>
          </a:p>
          <a:p>
            <a:pPr marL="0" lvl="0" indent="0" algn="ctr" rtl="0">
              <a:lnSpc>
                <a:spcPct val="100000"/>
              </a:lnSpc>
              <a:spcBef>
                <a:spcPts val="200"/>
              </a:spcBef>
              <a:spcAft>
                <a:spcPts val="0"/>
              </a:spcAft>
              <a:buSzPts val="1800"/>
              <a:buNone/>
            </a:pPr>
            <a:r>
              <a:rPr lang="fr-FR" sz="5400" b="1" dirty="0"/>
              <a:t>Merci de votre attention</a:t>
            </a:r>
            <a:endParaRPr sz="5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2"/>
          <p:cNvSpPr txBox="1">
            <a:spLocks noGrp="1"/>
          </p:cNvSpPr>
          <p:nvPr>
            <p:ph type="title"/>
          </p:nvPr>
        </p:nvSpPr>
        <p:spPr>
          <a:xfrm>
            <a:off x="838200" y="298725"/>
            <a:ext cx="10515600" cy="11451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4400"/>
              <a:buNone/>
            </a:pPr>
            <a:r>
              <a:rPr lang="en-US" sz="3900">
                <a:latin typeface="Arial"/>
                <a:ea typeface="Arial"/>
                <a:cs typeface="Arial"/>
                <a:sym typeface="Arial"/>
              </a:rPr>
              <a:t>Plan</a:t>
            </a:r>
            <a:endParaRPr>
              <a:latin typeface="Arial"/>
              <a:ea typeface="Arial"/>
              <a:cs typeface="Arial"/>
              <a:sym typeface="Arial"/>
            </a:endParaRPr>
          </a:p>
        </p:txBody>
      </p:sp>
      <p:sp>
        <p:nvSpPr>
          <p:cNvPr id="92" name="Google Shape;92;p2"/>
          <p:cNvSpPr txBox="1"/>
          <p:nvPr/>
        </p:nvSpPr>
        <p:spPr>
          <a:xfrm>
            <a:off x="4667425" y="2203025"/>
            <a:ext cx="7169100" cy="836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93" name="Google Shape;93;p2"/>
          <p:cNvSpPr txBox="1"/>
          <p:nvPr/>
        </p:nvSpPr>
        <p:spPr>
          <a:xfrm>
            <a:off x="647225" y="1767425"/>
            <a:ext cx="10081800" cy="2031295"/>
          </a:xfrm>
          <a:prstGeom prst="rect">
            <a:avLst/>
          </a:prstGeom>
          <a:noFill/>
          <a:ln>
            <a:noFill/>
          </a:ln>
        </p:spPr>
        <p:txBody>
          <a:bodyPr spcFirstLastPara="1" wrap="square" lIns="91425" tIns="91425" rIns="91425" bIns="91425" anchor="t" anchorCtr="0">
            <a:spAutoFit/>
          </a:bodyPr>
          <a:lstStyle/>
          <a:p>
            <a:pPr marL="457200" marR="0" lvl="0" indent="-368300" algn="l" rtl="0">
              <a:lnSpc>
                <a:spcPct val="150000"/>
              </a:lnSpc>
              <a:spcBef>
                <a:spcPts val="0"/>
              </a:spcBef>
              <a:spcAft>
                <a:spcPts val="0"/>
              </a:spcAft>
              <a:buClr>
                <a:srgbClr val="000000"/>
              </a:buClr>
              <a:buSzPts val="2200"/>
              <a:buFont typeface="Arial"/>
              <a:buChar char="●"/>
            </a:pPr>
            <a:r>
              <a:rPr lang="en-US" sz="2600" dirty="0" err="1">
                <a:solidFill>
                  <a:schemeClr val="dk1"/>
                </a:solidFill>
                <a:latin typeface="Calibri"/>
                <a:ea typeface="Calibri"/>
                <a:cs typeface="Calibri"/>
                <a:sym typeface="Calibri"/>
              </a:rPr>
              <a:t>Qu’est</a:t>
            </a:r>
            <a:r>
              <a:rPr lang="en-US" sz="2600" dirty="0">
                <a:solidFill>
                  <a:schemeClr val="dk1"/>
                </a:solidFill>
                <a:latin typeface="Calibri"/>
                <a:ea typeface="Calibri"/>
                <a:cs typeface="Calibri"/>
                <a:sym typeface="Calibri"/>
              </a:rPr>
              <a:t> </a:t>
            </a:r>
            <a:r>
              <a:rPr lang="en-US" sz="2600" dirty="0" err="1">
                <a:solidFill>
                  <a:schemeClr val="dk1"/>
                </a:solidFill>
                <a:latin typeface="Calibri"/>
                <a:ea typeface="Calibri"/>
                <a:cs typeface="Calibri"/>
                <a:sym typeface="Calibri"/>
              </a:rPr>
              <a:t>ce</a:t>
            </a:r>
            <a:r>
              <a:rPr lang="en-US" sz="2600" dirty="0">
                <a:solidFill>
                  <a:schemeClr val="dk1"/>
                </a:solidFill>
                <a:latin typeface="Calibri"/>
                <a:ea typeface="Calibri"/>
                <a:cs typeface="Calibri"/>
                <a:sym typeface="Calibri"/>
              </a:rPr>
              <a:t> </a:t>
            </a:r>
            <a:r>
              <a:rPr lang="en-US" sz="2600" dirty="0" err="1">
                <a:solidFill>
                  <a:schemeClr val="dk1"/>
                </a:solidFill>
                <a:latin typeface="Calibri"/>
                <a:ea typeface="Calibri"/>
                <a:cs typeface="Calibri"/>
                <a:sym typeface="Calibri"/>
              </a:rPr>
              <a:t>qu</a:t>
            </a:r>
            <a:r>
              <a:rPr lang="en-GB" sz="2600" dirty="0">
                <a:solidFill>
                  <a:schemeClr val="dk1"/>
                </a:solidFill>
                <a:latin typeface="Calibri"/>
                <a:ea typeface="Calibri"/>
                <a:cs typeface="Calibri"/>
                <a:sym typeface="Calibri"/>
              </a:rPr>
              <a:t>’</a:t>
            </a:r>
            <a:r>
              <a:rPr lang="en-GB" sz="2600" dirty="0" err="1">
                <a:solidFill>
                  <a:schemeClr val="dk1"/>
                </a:solidFill>
                <a:latin typeface="Calibri"/>
                <a:ea typeface="Calibri"/>
                <a:cs typeface="Calibri"/>
                <a:sym typeface="Calibri"/>
              </a:rPr>
              <a:t>une</a:t>
            </a:r>
            <a:r>
              <a:rPr lang="en-GB" sz="2600" dirty="0">
                <a:solidFill>
                  <a:schemeClr val="dk1"/>
                </a:solidFill>
                <a:latin typeface="Calibri"/>
                <a:ea typeface="Calibri"/>
                <a:cs typeface="Calibri"/>
                <a:sym typeface="Calibri"/>
              </a:rPr>
              <a:t> </a:t>
            </a:r>
            <a:r>
              <a:rPr lang="en-GB" sz="2600" dirty="0" err="1">
                <a:solidFill>
                  <a:schemeClr val="dk1"/>
                </a:solidFill>
                <a:latin typeface="Calibri"/>
                <a:ea typeface="Calibri"/>
                <a:cs typeface="Calibri"/>
                <a:sym typeface="Calibri"/>
              </a:rPr>
              <a:t>donnée</a:t>
            </a:r>
            <a:r>
              <a:rPr lang="en-GB" sz="2600" dirty="0">
                <a:solidFill>
                  <a:schemeClr val="dk1"/>
                </a:solidFill>
                <a:latin typeface="Calibri"/>
                <a:ea typeface="Calibri"/>
                <a:cs typeface="Calibri"/>
                <a:sym typeface="Calibri"/>
              </a:rPr>
              <a:t> </a:t>
            </a:r>
            <a:r>
              <a:rPr lang="en-GB" sz="2600" dirty="0" err="1">
                <a:solidFill>
                  <a:schemeClr val="dk1"/>
                </a:solidFill>
                <a:latin typeface="Calibri"/>
                <a:ea typeface="Calibri"/>
                <a:cs typeface="Calibri"/>
                <a:sym typeface="Calibri"/>
              </a:rPr>
              <a:t>personnelle</a:t>
            </a:r>
            <a:r>
              <a:rPr lang="en-US" sz="2600" dirty="0">
                <a:solidFill>
                  <a:schemeClr val="dk1"/>
                </a:solidFill>
                <a:latin typeface="Calibri"/>
                <a:ea typeface="Calibri"/>
                <a:cs typeface="Calibri"/>
                <a:sym typeface="Calibri"/>
              </a:rPr>
              <a:t>?</a:t>
            </a:r>
            <a:endParaRPr sz="2200" dirty="0"/>
          </a:p>
          <a:p>
            <a:pPr marL="457200" marR="0" lvl="0" indent="-368300" algn="l" rtl="0">
              <a:lnSpc>
                <a:spcPct val="150000"/>
              </a:lnSpc>
              <a:spcBef>
                <a:spcPts val="0"/>
              </a:spcBef>
              <a:spcAft>
                <a:spcPts val="0"/>
              </a:spcAft>
              <a:buClr>
                <a:srgbClr val="000000"/>
              </a:buClr>
              <a:buSzPts val="2200"/>
              <a:buFont typeface="Arial"/>
              <a:buChar char="●"/>
            </a:pPr>
            <a:r>
              <a:rPr lang="en-US" sz="2600" dirty="0">
                <a:solidFill>
                  <a:schemeClr val="dk1"/>
                </a:solidFill>
                <a:latin typeface="Calibri"/>
                <a:ea typeface="Calibri"/>
                <a:cs typeface="Calibri"/>
                <a:sym typeface="Calibri"/>
              </a:rPr>
              <a:t>Comment </a:t>
            </a:r>
            <a:r>
              <a:rPr lang="fr-FR" sz="2800" dirty="0">
                <a:solidFill>
                  <a:schemeClr val="dk1"/>
                </a:solidFill>
                <a:latin typeface="Calibri"/>
                <a:ea typeface="Calibri"/>
                <a:cs typeface="Calibri"/>
                <a:sym typeface="Calibri"/>
              </a:rPr>
              <a:t>protéger</a:t>
            </a:r>
            <a:r>
              <a:rPr lang="en-GB" sz="2600" dirty="0">
                <a:solidFill>
                  <a:schemeClr val="dk1"/>
                </a:solidFill>
                <a:latin typeface="Calibri"/>
                <a:ea typeface="Calibri"/>
                <a:cs typeface="Calibri"/>
                <a:sym typeface="Calibri"/>
              </a:rPr>
              <a:t> </a:t>
            </a:r>
            <a:r>
              <a:rPr lang="fr-FR" sz="2600" dirty="0">
                <a:solidFill>
                  <a:schemeClr val="dk1"/>
                </a:solidFill>
                <a:latin typeface="Calibri"/>
                <a:ea typeface="Calibri"/>
                <a:cs typeface="Calibri"/>
                <a:sym typeface="Calibri"/>
              </a:rPr>
              <a:t>l’accès aux</a:t>
            </a:r>
            <a:r>
              <a:rPr lang="en-GB" sz="2600" dirty="0">
                <a:solidFill>
                  <a:schemeClr val="dk1"/>
                </a:solidFill>
                <a:latin typeface="Calibri"/>
                <a:ea typeface="Calibri"/>
                <a:cs typeface="Calibri"/>
                <a:sym typeface="Calibri"/>
              </a:rPr>
              <a:t> </a:t>
            </a:r>
            <a:r>
              <a:rPr lang="en-GB" sz="2600" dirty="0" err="1">
                <a:solidFill>
                  <a:schemeClr val="dk1"/>
                </a:solidFill>
                <a:latin typeface="Calibri"/>
                <a:ea typeface="Calibri"/>
                <a:cs typeface="Calibri"/>
                <a:sym typeface="Calibri"/>
              </a:rPr>
              <a:t>données</a:t>
            </a:r>
            <a:r>
              <a:rPr lang="en-GB" sz="2600" dirty="0">
                <a:solidFill>
                  <a:schemeClr val="dk1"/>
                </a:solidFill>
                <a:latin typeface="Calibri"/>
                <a:ea typeface="Calibri"/>
                <a:cs typeface="Calibri"/>
                <a:sym typeface="Calibri"/>
              </a:rPr>
              <a:t> </a:t>
            </a:r>
            <a:r>
              <a:rPr lang="en-GB" sz="2600" dirty="0" err="1">
                <a:solidFill>
                  <a:schemeClr val="dk1"/>
                </a:solidFill>
                <a:latin typeface="Calibri"/>
                <a:ea typeface="Calibri"/>
                <a:cs typeface="Calibri"/>
                <a:sym typeface="Calibri"/>
              </a:rPr>
              <a:t>personnelles</a:t>
            </a:r>
            <a:r>
              <a:rPr lang="en-GB" sz="2600" dirty="0">
                <a:solidFill>
                  <a:schemeClr val="dk1"/>
                </a:solidFill>
                <a:latin typeface="Calibri"/>
                <a:ea typeface="Calibri"/>
                <a:cs typeface="Calibri"/>
                <a:sym typeface="Calibri"/>
              </a:rPr>
              <a:t>?</a:t>
            </a:r>
            <a:endParaRPr sz="2600" dirty="0">
              <a:solidFill>
                <a:schemeClr val="dk1"/>
              </a:solidFill>
              <a:latin typeface="Calibri"/>
              <a:ea typeface="Calibri"/>
              <a:cs typeface="Calibri"/>
              <a:sym typeface="Calibri"/>
            </a:endParaRPr>
          </a:p>
          <a:p>
            <a:pPr marL="457200" marR="0" lvl="0" indent="-368300" algn="l" rtl="0">
              <a:lnSpc>
                <a:spcPct val="150000"/>
              </a:lnSpc>
              <a:spcBef>
                <a:spcPts val="0"/>
              </a:spcBef>
              <a:spcAft>
                <a:spcPts val="0"/>
              </a:spcAft>
              <a:buClr>
                <a:srgbClr val="000000"/>
              </a:buClr>
              <a:buSzPts val="2200"/>
              <a:buFont typeface="Calibri"/>
              <a:buChar char="●"/>
            </a:pPr>
            <a:r>
              <a:rPr lang="fr-FR" sz="2600" dirty="0">
                <a:solidFill>
                  <a:schemeClr val="dk1"/>
                </a:solidFill>
                <a:latin typeface="Calibri"/>
                <a:ea typeface="Calibri"/>
                <a:cs typeface="Calibri"/>
                <a:sym typeface="Calibri"/>
              </a:rPr>
              <a:t>L</a:t>
            </a:r>
            <a:r>
              <a:rPr lang="en-GB" sz="2600" dirty="0">
                <a:solidFill>
                  <a:schemeClr val="dk1"/>
                </a:solidFill>
                <a:latin typeface="Calibri"/>
                <a:ea typeface="Calibri"/>
                <a:cs typeface="Calibri"/>
                <a:sym typeface="Calibri"/>
              </a:rPr>
              <a:t>a tokenisation dans </a:t>
            </a:r>
            <a:r>
              <a:rPr lang="fr-FR" sz="2600" dirty="0">
                <a:solidFill>
                  <a:schemeClr val="dk1"/>
                </a:solidFill>
                <a:latin typeface="Calibri"/>
                <a:ea typeface="Calibri"/>
                <a:cs typeface="Calibri"/>
                <a:sym typeface="Calibri"/>
              </a:rPr>
              <a:t>les entreprises</a:t>
            </a:r>
          </a:p>
        </p:txBody>
      </p:sp>
      <p:pic>
        <p:nvPicPr>
          <p:cNvPr id="94" name="Google Shape;94;p2"/>
          <p:cNvPicPr preferRelativeResize="0"/>
          <p:nvPr/>
        </p:nvPicPr>
        <p:blipFill rotWithShape="1">
          <a:blip r:embed="rId3">
            <a:alphaModFix/>
          </a:blip>
          <a:srcRect/>
          <a:stretch/>
        </p:blipFill>
        <p:spPr>
          <a:xfrm>
            <a:off x="7171125" y="-71488"/>
            <a:ext cx="4950650" cy="17228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3"/>
          <p:cNvSpPr txBox="1">
            <a:spLocks noGrp="1"/>
          </p:cNvSpPr>
          <p:nvPr>
            <p:ph type="title"/>
          </p:nvPr>
        </p:nvSpPr>
        <p:spPr>
          <a:xfrm>
            <a:off x="838200" y="216045"/>
            <a:ext cx="10515600" cy="7548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SzPts val="4400"/>
              <a:buNone/>
            </a:pPr>
            <a:r>
              <a:rPr lang="en-US" sz="2600" dirty="0" err="1"/>
              <a:t>Q</a:t>
            </a:r>
            <a:r>
              <a:rPr lang="en-US" sz="2600" dirty="0" err="1">
                <a:solidFill>
                  <a:schemeClr val="dk1"/>
                </a:solidFill>
                <a:latin typeface="Calibri"/>
                <a:ea typeface="Calibri"/>
                <a:cs typeface="Calibri"/>
                <a:sym typeface="Calibri"/>
              </a:rPr>
              <a:t>u’est</a:t>
            </a:r>
            <a:r>
              <a:rPr lang="en-US" sz="2600" dirty="0">
                <a:solidFill>
                  <a:schemeClr val="dk1"/>
                </a:solidFill>
                <a:latin typeface="Calibri"/>
                <a:ea typeface="Calibri"/>
                <a:cs typeface="Calibri"/>
                <a:sym typeface="Calibri"/>
              </a:rPr>
              <a:t> </a:t>
            </a:r>
            <a:r>
              <a:rPr lang="en-US" sz="2600" dirty="0" err="1">
                <a:solidFill>
                  <a:schemeClr val="dk1"/>
                </a:solidFill>
                <a:latin typeface="Calibri"/>
                <a:ea typeface="Calibri"/>
                <a:cs typeface="Calibri"/>
                <a:sym typeface="Calibri"/>
              </a:rPr>
              <a:t>ce</a:t>
            </a:r>
            <a:r>
              <a:rPr lang="en-US" sz="2600" dirty="0">
                <a:solidFill>
                  <a:schemeClr val="dk1"/>
                </a:solidFill>
                <a:latin typeface="Calibri"/>
                <a:ea typeface="Calibri"/>
                <a:cs typeface="Calibri"/>
                <a:sym typeface="Calibri"/>
              </a:rPr>
              <a:t> </a:t>
            </a:r>
            <a:r>
              <a:rPr lang="en-US" sz="2600" dirty="0" err="1">
                <a:solidFill>
                  <a:schemeClr val="dk1"/>
                </a:solidFill>
                <a:latin typeface="Calibri"/>
                <a:ea typeface="Calibri"/>
                <a:cs typeface="Calibri"/>
                <a:sym typeface="Calibri"/>
              </a:rPr>
              <a:t>qu</a:t>
            </a:r>
            <a:r>
              <a:rPr lang="en-GB" sz="2600" dirty="0">
                <a:solidFill>
                  <a:schemeClr val="dk1"/>
                </a:solidFill>
                <a:latin typeface="Calibri"/>
                <a:ea typeface="Calibri"/>
                <a:cs typeface="Calibri"/>
                <a:sym typeface="Calibri"/>
              </a:rPr>
              <a:t>’</a:t>
            </a:r>
            <a:r>
              <a:rPr lang="en-GB" sz="2600" dirty="0" err="1">
                <a:solidFill>
                  <a:schemeClr val="dk1"/>
                </a:solidFill>
                <a:latin typeface="Calibri"/>
                <a:ea typeface="Calibri"/>
                <a:cs typeface="Calibri"/>
                <a:sym typeface="Calibri"/>
              </a:rPr>
              <a:t>une</a:t>
            </a:r>
            <a:r>
              <a:rPr lang="en-GB" sz="2600" dirty="0">
                <a:solidFill>
                  <a:schemeClr val="dk1"/>
                </a:solidFill>
                <a:latin typeface="Calibri"/>
                <a:ea typeface="Calibri"/>
                <a:cs typeface="Calibri"/>
                <a:sym typeface="Calibri"/>
              </a:rPr>
              <a:t> </a:t>
            </a:r>
            <a:r>
              <a:rPr lang="en-GB" sz="2600" dirty="0" err="1">
                <a:solidFill>
                  <a:schemeClr val="dk1"/>
                </a:solidFill>
                <a:latin typeface="Calibri"/>
                <a:ea typeface="Calibri"/>
                <a:cs typeface="Calibri"/>
                <a:sym typeface="Calibri"/>
              </a:rPr>
              <a:t>donnée</a:t>
            </a:r>
            <a:r>
              <a:rPr lang="en-GB" sz="2600" dirty="0">
                <a:solidFill>
                  <a:schemeClr val="dk1"/>
                </a:solidFill>
                <a:latin typeface="Calibri"/>
                <a:ea typeface="Calibri"/>
                <a:cs typeface="Calibri"/>
                <a:sym typeface="Calibri"/>
              </a:rPr>
              <a:t> </a:t>
            </a:r>
            <a:r>
              <a:rPr lang="en-GB" sz="2600" dirty="0" err="1">
                <a:solidFill>
                  <a:schemeClr val="dk1"/>
                </a:solidFill>
                <a:latin typeface="Calibri"/>
                <a:ea typeface="Calibri"/>
                <a:cs typeface="Calibri"/>
                <a:sym typeface="Calibri"/>
              </a:rPr>
              <a:t>personnelle</a:t>
            </a:r>
            <a:r>
              <a:rPr lang="fr-FR" sz="2600" dirty="0">
                <a:solidFill>
                  <a:schemeClr val="dk1"/>
                </a:solidFill>
                <a:latin typeface="Calibri"/>
                <a:ea typeface="Calibri"/>
                <a:cs typeface="Calibri"/>
                <a:sym typeface="Calibri"/>
              </a:rPr>
              <a:t> (1) </a:t>
            </a:r>
            <a:r>
              <a:rPr lang="en-US" sz="2600" dirty="0">
                <a:solidFill>
                  <a:schemeClr val="dk1"/>
                </a:solidFill>
                <a:latin typeface="Calibri"/>
                <a:ea typeface="Calibri"/>
                <a:cs typeface="Calibri"/>
                <a:sym typeface="Calibri"/>
              </a:rPr>
              <a:t>?</a:t>
            </a:r>
            <a:endParaRPr lang="en-US" sz="3000" dirty="0"/>
          </a:p>
        </p:txBody>
      </p:sp>
      <p:sp>
        <p:nvSpPr>
          <p:cNvPr id="101" name="Google Shape;101;p3"/>
          <p:cNvSpPr txBox="1">
            <a:spLocks noGrp="1"/>
          </p:cNvSpPr>
          <p:nvPr>
            <p:ph type="body" idx="1"/>
          </p:nvPr>
        </p:nvSpPr>
        <p:spPr>
          <a:xfrm>
            <a:off x="1037201" y="1216573"/>
            <a:ext cx="10515600" cy="4857300"/>
          </a:xfrm>
          <a:prstGeom prst="rect">
            <a:avLst/>
          </a:prstGeom>
          <a:noFill/>
          <a:ln>
            <a:noFill/>
          </a:ln>
        </p:spPr>
        <p:txBody>
          <a:bodyPr spcFirstLastPara="1" wrap="square" lIns="91425" tIns="45700" rIns="91425" bIns="45700" anchor="t" anchorCtr="0">
            <a:noAutofit/>
          </a:bodyPr>
          <a:lstStyle/>
          <a:p>
            <a:pPr marL="0" indent="0">
              <a:lnSpc>
                <a:spcPct val="115000"/>
              </a:lnSpc>
              <a:spcBef>
                <a:spcPts val="200"/>
              </a:spcBef>
              <a:buNone/>
            </a:pPr>
            <a:r>
              <a:rPr lang="fr-FR" sz="1550" b="1" dirty="0"/>
              <a:t>Toute information qui se rapportent à personne physique ou identifiable.</a:t>
            </a:r>
          </a:p>
          <a:p>
            <a:pPr marL="0" indent="0">
              <a:lnSpc>
                <a:spcPct val="115000"/>
              </a:lnSpc>
              <a:spcBef>
                <a:spcPts val="200"/>
              </a:spcBef>
              <a:buNone/>
            </a:pPr>
            <a:r>
              <a:rPr lang="fr-FR" sz="1550" b="1" dirty="0"/>
              <a:t>Toute information qui permet d’identifier directement ou indirectement par référence à un identifiant notamment:</a:t>
            </a:r>
          </a:p>
          <a:p>
            <a:pPr indent="-327025">
              <a:lnSpc>
                <a:spcPct val="115000"/>
              </a:lnSpc>
              <a:spcBef>
                <a:spcPts val="600"/>
              </a:spcBef>
              <a:buSzPts val="1550"/>
              <a:buFont typeface="Wingdings" pitchFamily="2" charset="2"/>
              <a:buChar char="§"/>
            </a:pPr>
            <a:r>
              <a:rPr lang="fr-FR" sz="1550" dirty="0"/>
              <a:t>Un nom</a:t>
            </a:r>
          </a:p>
          <a:p>
            <a:pPr indent="-327025">
              <a:lnSpc>
                <a:spcPct val="115000"/>
              </a:lnSpc>
              <a:spcBef>
                <a:spcPts val="600"/>
              </a:spcBef>
              <a:buSzPts val="1550"/>
              <a:buFont typeface="Wingdings" pitchFamily="2" charset="2"/>
              <a:buChar char="§"/>
            </a:pPr>
            <a:r>
              <a:rPr lang="fr-FR" sz="1550" dirty="0"/>
              <a:t>Un numéro d’identification </a:t>
            </a:r>
          </a:p>
          <a:p>
            <a:pPr indent="-327025">
              <a:lnSpc>
                <a:spcPct val="115000"/>
              </a:lnSpc>
              <a:spcBef>
                <a:spcPts val="600"/>
              </a:spcBef>
              <a:buSzPts val="1550"/>
              <a:buFont typeface="Wingdings" pitchFamily="2" charset="2"/>
              <a:buChar char="§"/>
            </a:pPr>
            <a:r>
              <a:rPr lang="fr-FR" sz="1550" dirty="0"/>
              <a:t>Des données de localisation </a:t>
            </a:r>
          </a:p>
          <a:p>
            <a:pPr indent="-327025">
              <a:lnSpc>
                <a:spcPct val="115000"/>
              </a:lnSpc>
              <a:spcBef>
                <a:spcPts val="600"/>
              </a:spcBef>
              <a:buSzPts val="1550"/>
              <a:buFont typeface="Wingdings" pitchFamily="2" charset="2"/>
              <a:buChar char="§"/>
            </a:pPr>
            <a:r>
              <a:rPr lang="fr-FR" sz="1550" dirty="0"/>
              <a:t>Identifiant en ligne</a:t>
            </a:r>
          </a:p>
          <a:p>
            <a:pPr indent="-327025">
              <a:lnSpc>
                <a:spcPct val="115000"/>
              </a:lnSpc>
              <a:spcBef>
                <a:spcPts val="600"/>
              </a:spcBef>
              <a:buSzPts val="1550"/>
              <a:buFont typeface="Wingdings" pitchFamily="2" charset="2"/>
              <a:buChar char="§"/>
            </a:pPr>
            <a:r>
              <a:rPr lang="fr-FR" sz="1550" dirty="0"/>
              <a:t>Une caractéristique particulière d’identité permettant d’identifier une personne</a:t>
            </a:r>
          </a:p>
          <a:p>
            <a:pPr marL="0" indent="0">
              <a:lnSpc>
                <a:spcPct val="115000"/>
              </a:lnSpc>
              <a:spcBef>
                <a:spcPts val="200"/>
              </a:spcBef>
              <a:buNone/>
            </a:pPr>
            <a:r>
              <a:rPr lang="fr-FR" sz="1550" b="1" dirty="0"/>
              <a:t>Toute opération de traitements des données personnelles consiste à :</a:t>
            </a:r>
          </a:p>
          <a:p>
            <a:pPr indent="-327025">
              <a:lnSpc>
                <a:spcPct val="115000"/>
              </a:lnSpc>
              <a:spcBef>
                <a:spcPts val="600"/>
              </a:spcBef>
              <a:buSzPts val="1550"/>
              <a:buFont typeface="Wingdings" pitchFamily="2" charset="2"/>
              <a:buChar char="§"/>
            </a:pPr>
            <a:r>
              <a:rPr lang="fr-FR" sz="1550" dirty="0"/>
              <a:t>La collecte</a:t>
            </a:r>
          </a:p>
          <a:p>
            <a:pPr indent="-327025">
              <a:lnSpc>
                <a:spcPct val="115000"/>
              </a:lnSpc>
              <a:spcBef>
                <a:spcPts val="600"/>
              </a:spcBef>
              <a:buSzPts val="1550"/>
              <a:buFont typeface="Wingdings" pitchFamily="2" charset="2"/>
              <a:buChar char="§"/>
            </a:pPr>
            <a:r>
              <a:rPr lang="fr-FR" sz="1550" dirty="0"/>
              <a:t>L’enregistrement </a:t>
            </a:r>
          </a:p>
          <a:p>
            <a:pPr indent="-327025">
              <a:lnSpc>
                <a:spcPct val="115000"/>
              </a:lnSpc>
              <a:spcBef>
                <a:spcPts val="600"/>
              </a:spcBef>
              <a:buSzPts val="1550"/>
              <a:buFont typeface="Wingdings" pitchFamily="2" charset="2"/>
              <a:buChar char="§"/>
            </a:pPr>
            <a:r>
              <a:rPr lang="fr-FR" sz="1550" dirty="0"/>
              <a:t>La consultation </a:t>
            </a:r>
          </a:p>
          <a:p>
            <a:pPr indent="-327025">
              <a:lnSpc>
                <a:spcPct val="115000"/>
              </a:lnSpc>
              <a:spcBef>
                <a:spcPts val="600"/>
              </a:spcBef>
              <a:buSzPts val="1550"/>
              <a:buFont typeface="Wingdings" pitchFamily="2" charset="2"/>
              <a:buChar char="§"/>
            </a:pPr>
            <a:r>
              <a:rPr lang="fr-FR" sz="1550" dirty="0"/>
              <a:t>La distribution </a:t>
            </a:r>
          </a:p>
          <a:p>
            <a:pPr indent="-327025">
              <a:lnSpc>
                <a:spcPct val="115000"/>
              </a:lnSpc>
              <a:spcBef>
                <a:spcPts val="600"/>
              </a:spcBef>
              <a:buSzPts val="1550"/>
              <a:buFont typeface="Wingdings" pitchFamily="2" charset="2"/>
              <a:buChar char="§"/>
            </a:pPr>
            <a:r>
              <a:rPr lang="fr-FR" sz="1550" dirty="0"/>
              <a:t>La combinaison </a:t>
            </a:r>
          </a:p>
          <a:p>
            <a:pPr indent="-327025">
              <a:lnSpc>
                <a:spcPct val="115000"/>
              </a:lnSpc>
              <a:spcBef>
                <a:spcPts val="600"/>
              </a:spcBef>
              <a:buSzPts val="1550"/>
              <a:buFont typeface="Wingdings" pitchFamily="2" charset="2"/>
              <a:buChar char="§"/>
            </a:pPr>
            <a:r>
              <a:rPr lang="fr-FR" sz="1550" dirty="0"/>
              <a:t>La destruction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3"/>
          <p:cNvSpPr txBox="1">
            <a:spLocks noGrp="1"/>
          </p:cNvSpPr>
          <p:nvPr>
            <p:ph type="title"/>
          </p:nvPr>
        </p:nvSpPr>
        <p:spPr>
          <a:xfrm>
            <a:off x="838200" y="216045"/>
            <a:ext cx="10515600" cy="7548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SzPts val="4400"/>
              <a:buNone/>
            </a:pPr>
            <a:r>
              <a:rPr lang="en-US" sz="2600" dirty="0" err="1"/>
              <a:t>Q</a:t>
            </a:r>
            <a:r>
              <a:rPr lang="en-US" sz="2600" dirty="0" err="1">
                <a:solidFill>
                  <a:schemeClr val="dk1"/>
                </a:solidFill>
                <a:latin typeface="Calibri"/>
                <a:ea typeface="Calibri"/>
                <a:cs typeface="Calibri"/>
                <a:sym typeface="Calibri"/>
              </a:rPr>
              <a:t>u’est</a:t>
            </a:r>
            <a:r>
              <a:rPr lang="en-US" sz="2600" dirty="0">
                <a:solidFill>
                  <a:schemeClr val="dk1"/>
                </a:solidFill>
                <a:latin typeface="Calibri"/>
                <a:ea typeface="Calibri"/>
                <a:cs typeface="Calibri"/>
                <a:sym typeface="Calibri"/>
              </a:rPr>
              <a:t> </a:t>
            </a:r>
            <a:r>
              <a:rPr lang="en-US" sz="2600" dirty="0" err="1">
                <a:solidFill>
                  <a:schemeClr val="dk1"/>
                </a:solidFill>
                <a:latin typeface="Calibri"/>
                <a:ea typeface="Calibri"/>
                <a:cs typeface="Calibri"/>
                <a:sym typeface="Calibri"/>
              </a:rPr>
              <a:t>ce</a:t>
            </a:r>
            <a:r>
              <a:rPr lang="en-US" sz="2600" dirty="0">
                <a:solidFill>
                  <a:schemeClr val="dk1"/>
                </a:solidFill>
                <a:latin typeface="Calibri"/>
                <a:ea typeface="Calibri"/>
                <a:cs typeface="Calibri"/>
                <a:sym typeface="Calibri"/>
              </a:rPr>
              <a:t> </a:t>
            </a:r>
            <a:r>
              <a:rPr lang="en-US" sz="2600" dirty="0" err="1">
                <a:solidFill>
                  <a:schemeClr val="dk1"/>
                </a:solidFill>
                <a:latin typeface="Calibri"/>
                <a:ea typeface="Calibri"/>
                <a:cs typeface="Calibri"/>
                <a:sym typeface="Calibri"/>
              </a:rPr>
              <a:t>qu</a:t>
            </a:r>
            <a:r>
              <a:rPr lang="en-GB" sz="2600" dirty="0">
                <a:solidFill>
                  <a:schemeClr val="dk1"/>
                </a:solidFill>
                <a:latin typeface="Calibri"/>
                <a:ea typeface="Calibri"/>
                <a:cs typeface="Calibri"/>
                <a:sym typeface="Calibri"/>
              </a:rPr>
              <a:t>’</a:t>
            </a:r>
            <a:r>
              <a:rPr lang="en-GB" sz="2600" dirty="0" err="1">
                <a:solidFill>
                  <a:schemeClr val="dk1"/>
                </a:solidFill>
                <a:latin typeface="Calibri"/>
                <a:ea typeface="Calibri"/>
                <a:cs typeface="Calibri"/>
                <a:sym typeface="Calibri"/>
              </a:rPr>
              <a:t>une</a:t>
            </a:r>
            <a:r>
              <a:rPr lang="en-GB" sz="2600" dirty="0">
                <a:solidFill>
                  <a:schemeClr val="dk1"/>
                </a:solidFill>
                <a:latin typeface="Calibri"/>
                <a:ea typeface="Calibri"/>
                <a:cs typeface="Calibri"/>
                <a:sym typeface="Calibri"/>
              </a:rPr>
              <a:t> </a:t>
            </a:r>
            <a:r>
              <a:rPr lang="en-GB" sz="2600" dirty="0" err="1">
                <a:solidFill>
                  <a:schemeClr val="dk1"/>
                </a:solidFill>
                <a:latin typeface="Calibri"/>
                <a:ea typeface="Calibri"/>
                <a:cs typeface="Calibri"/>
                <a:sym typeface="Calibri"/>
              </a:rPr>
              <a:t>donnée</a:t>
            </a:r>
            <a:r>
              <a:rPr lang="en-GB" sz="2600" dirty="0">
                <a:solidFill>
                  <a:schemeClr val="dk1"/>
                </a:solidFill>
                <a:latin typeface="Calibri"/>
                <a:ea typeface="Calibri"/>
                <a:cs typeface="Calibri"/>
                <a:sym typeface="Calibri"/>
              </a:rPr>
              <a:t> </a:t>
            </a:r>
            <a:r>
              <a:rPr lang="en-GB" sz="2600" dirty="0" err="1">
                <a:solidFill>
                  <a:schemeClr val="dk1"/>
                </a:solidFill>
                <a:latin typeface="Calibri"/>
                <a:ea typeface="Calibri"/>
                <a:cs typeface="Calibri"/>
                <a:sym typeface="Calibri"/>
              </a:rPr>
              <a:t>personnelle</a:t>
            </a:r>
            <a:r>
              <a:rPr lang="fr-FR" sz="2600" dirty="0">
                <a:solidFill>
                  <a:schemeClr val="dk1"/>
                </a:solidFill>
                <a:latin typeface="Calibri"/>
                <a:ea typeface="Calibri"/>
                <a:cs typeface="Calibri"/>
                <a:sym typeface="Calibri"/>
              </a:rPr>
              <a:t> (2) </a:t>
            </a:r>
            <a:r>
              <a:rPr lang="en-US" sz="2600" dirty="0">
                <a:solidFill>
                  <a:schemeClr val="dk1"/>
                </a:solidFill>
                <a:latin typeface="Calibri"/>
                <a:ea typeface="Calibri"/>
                <a:cs typeface="Calibri"/>
                <a:sym typeface="Calibri"/>
              </a:rPr>
              <a:t>?</a:t>
            </a:r>
            <a:endParaRPr lang="en-US" sz="3000" dirty="0"/>
          </a:p>
        </p:txBody>
      </p:sp>
      <p:sp>
        <p:nvSpPr>
          <p:cNvPr id="101" name="Google Shape;101;p3"/>
          <p:cNvSpPr txBox="1">
            <a:spLocks noGrp="1"/>
          </p:cNvSpPr>
          <p:nvPr>
            <p:ph type="body" idx="1"/>
          </p:nvPr>
        </p:nvSpPr>
        <p:spPr>
          <a:xfrm>
            <a:off x="1037201" y="1216573"/>
            <a:ext cx="3741017" cy="1914417"/>
          </a:xfrm>
          <a:prstGeom prst="rect">
            <a:avLst/>
          </a:prstGeom>
          <a:noFill/>
          <a:ln>
            <a:noFill/>
          </a:ln>
        </p:spPr>
        <p:txBody>
          <a:bodyPr spcFirstLastPara="1" wrap="square" lIns="91425" tIns="45700" rIns="91425" bIns="45700" anchor="t" anchorCtr="0">
            <a:noAutofit/>
          </a:bodyPr>
          <a:lstStyle/>
          <a:p>
            <a:pPr indent="-327025">
              <a:lnSpc>
                <a:spcPct val="115000"/>
              </a:lnSpc>
              <a:spcBef>
                <a:spcPts val="600"/>
              </a:spcBef>
              <a:buSzPts val="1550"/>
              <a:buFont typeface="Wingdings" pitchFamily="2" charset="2"/>
              <a:buChar char="§"/>
            </a:pPr>
            <a:r>
              <a:rPr lang="fr-FR" sz="1550" dirty="0"/>
              <a:t>Numéro de carte de crédit/carte de débit</a:t>
            </a:r>
          </a:p>
          <a:p>
            <a:pPr indent="-327025">
              <a:lnSpc>
                <a:spcPct val="115000"/>
              </a:lnSpc>
              <a:spcBef>
                <a:spcPts val="600"/>
              </a:spcBef>
              <a:buSzPts val="1550"/>
              <a:buFont typeface="Wingdings" pitchFamily="2" charset="2"/>
              <a:buChar char="§"/>
            </a:pPr>
            <a:r>
              <a:rPr lang="fr-FR" sz="1550" dirty="0"/>
              <a:t>Carte cadeau</a:t>
            </a:r>
          </a:p>
        </p:txBody>
      </p:sp>
      <p:sp>
        <p:nvSpPr>
          <p:cNvPr id="3" name="Google Shape;101;p3">
            <a:extLst>
              <a:ext uri="{FF2B5EF4-FFF2-40B4-BE49-F238E27FC236}">
                <a16:creationId xmlns:a16="http://schemas.microsoft.com/office/drawing/2014/main" id="{07C702D0-8000-4E69-0C6A-B3778EFAF242}"/>
              </a:ext>
            </a:extLst>
          </p:cNvPr>
          <p:cNvSpPr txBox="1">
            <a:spLocks/>
          </p:cNvSpPr>
          <p:nvPr/>
        </p:nvSpPr>
        <p:spPr>
          <a:xfrm>
            <a:off x="6848017" y="1216573"/>
            <a:ext cx="3741017" cy="2212427"/>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lnSpc>
                <a:spcPct val="115000"/>
              </a:lnSpc>
              <a:spcBef>
                <a:spcPts val="200"/>
              </a:spcBef>
              <a:buFont typeface="Arial"/>
              <a:buNone/>
            </a:pPr>
            <a:r>
              <a:rPr lang="fr-FR" sz="1550" b="1" dirty="0"/>
              <a:t>Données d’identifications personnelles </a:t>
            </a:r>
          </a:p>
          <a:p>
            <a:pPr indent="-327025">
              <a:lnSpc>
                <a:spcPct val="115000"/>
              </a:lnSpc>
              <a:spcBef>
                <a:spcPts val="600"/>
              </a:spcBef>
              <a:buSzPts val="1550"/>
              <a:buFont typeface="Wingdings" pitchFamily="2" charset="2"/>
              <a:buChar char="§"/>
            </a:pPr>
            <a:r>
              <a:rPr lang="fr-FR" sz="1550" dirty="0"/>
              <a:t>Numéro de passeport </a:t>
            </a:r>
          </a:p>
          <a:p>
            <a:pPr indent="-327025">
              <a:lnSpc>
                <a:spcPct val="115000"/>
              </a:lnSpc>
              <a:spcBef>
                <a:spcPts val="600"/>
              </a:spcBef>
              <a:buSzPts val="1550"/>
              <a:buFont typeface="Wingdings" pitchFamily="2" charset="2"/>
              <a:buChar char="§"/>
            </a:pPr>
            <a:r>
              <a:rPr lang="fr-FR" sz="1550" dirty="0"/>
              <a:t>Date et lieu de naissance </a:t>
            </a:r>
          </a:p>
          <a:p>
            <a:pPr indent="-327025">
              <a:lnSpc>
                <a:spcPct val="115000"/>
              </a:lnSpc>
              <a:spcBef>
                <a:spcPts val="600"/>
              </a:spcBef>
              <a:buSzPts val="1550"/>
              <a:buFont typeface="Wingdings" pitchFamily="2" charset="2"/>
              <a:buChar char="§"/>
            </a:pPr>
            <a:r>
              <a:rPr lang="fr-FR" sz="1550" dirty="0"/>
              <a:t>Adresse ou mail</a:t>
            </a:r>
          </a:p>
          <a:p>
            <a:pPr indent="-327025">
              <a:lnSpc>
                <a:spcPct val="115000"/>
              </a:lnSpc>
              <a:spcBef>
                <a:spcPts val="600"/>
              </a:spcBef>
              <a:buSzPts val="1550"/>
              <a:buFont typeface="Wingdings" pitchFamily="2" charset="2"/>
              <a:buChar char="§"/>
            </a:pPr>
            <a:r>
              <a:rPr lang="fr-FR" sz="1550" dirty="0"/>
              <a:t>Données biométriques</a:t>
            </a:r>
          </a:p>
          <a:p>
            <a:pPr indent="-327025">
              <a:lnSpc>
                <a:spcPct val="115000"/>
              </a:lnSpc>
              <a:spcBef>
                <a:spcPts val="600"/>
              </a:spcBef>
              <a:buSzPts val="1550"/>
              <a:buFont typeface="Wingdings" pitchFamily="2" charset="2"/>
              <a:buChar char="§"/>
            </a:pPr>
            <a:r>
              <a:rPr lang="fr-FR" sz="1550" dirty="0"/>
              <a:t>Numéro de téléphone </a:t>
            </a:r>
          </a:p>
        </p:txBody>
      </p:sp>
      <p:sp>
        <p:nvSpPr>
          <p:cNvPr id="5" name="Google Shape;101;p3">
            <a:extLst>
              <a:ext uri="{FF2B5EF4-FFF2-40B4-BE49-F238E27FC236}">
                <a16:creationId xmlns:a16="http://schemas.microsoft.com/office/drawing/2014/main" id="{FA44AA56-636D-B60A-CC00-5B17197EB8B4}"/>
              </a:ext>
            </a:extLst>
          </p:cNvPr>
          <p:cNvSpPr txBox="1">
            <a:spLocks/>
          </p:cNvSpPr>
          <p:nvPr/>
        </p:nvSpPr>
        <p:spPr>
          <a:xfrm>
            <a:off x="1907842" y="3130990"/>
            <a:ext cx="3741017" cy="2212427"/>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lnSpc>
                <a:spcPct val="115000"/>
              </a:lnSpc>
              <a:spcBef>
                <a:spcPts val="200"/>
              </a:spcBef>
              <a:buFont typeface="Arial"/>
              <a:buNone/>
            </a:pPr>
            <a:r>
              <a:rPr lang="fr-FR" sz="1550" b="1" dirty="0"/>
              <a:t>Données liée à la loi au Bénin</a:t>
            </a:r>
          </a:p>
          <a:p>
            <a:pPr indent="-327025">
              <a:lnSpc>
                <a:spcPct val="115000"/>
              </a:lnSpc>
              <a:spcBef>
                <a:spcPts val="600"/>
              </a:spcBef>
              <a:buSzPts val="1550"/>
              <a:buFont typeface="Wingdings" pitchFamily="2" charset="2"/>
              <a:buChar char="§"/>
            </a:pPr>
            <a:r>
              <a:rPr lang="fr-FR" sz="1550" dirty="0"/>
              <a:t>Identification fiscale unique</a:t>
            </a:r>
          </a:p>
          <a:p>
            <a:pPr indent="-327025">
              <a:lnSpc>
                <a:spcPct val="115000"/>
              </a:lnSpc>
              <a:spcBef>
                <a:spcPts val="600"/>
              </a:spcBef>
              <a:buSzPts val="1550"/>
              <a:buFont typeface="Wingdings" pitchFamily="2" charset="2"/>
              <a:buChar char="§"/>
            </a:pPr>
            <a:r>
              <a:rPr lang="fr-FR" sz="1550" dirty="0"/>
              <a:t>Certificat d’identification personnelle </a:t>
            </a:r>
          </a:p>
          <a:p>
            <a:pPr indent="-327025">
              <a:lnSpc>
                <a:spcPct val="115000"/>
              </a:lnSpc>
              <a:spcBef>
                <a:spcPts val="600"/>
              </a:spcBef>
              <a:buSzPts val="1550"/>
              <a:buFont typeface="Wingdings" pitchFamily="2" charset="2"/>
              <a:buChar char="§"/>
            </a:pPr>
            <a:r>
              <a:rPr lang="fr-FR" sz="1550" dirty="0"/>
              <a:t>Numéro du permis de conduire</a:t>
            </a:r>
          </a:p>
          <a:p>
            <a:pPr indent="-327025">
              <a:lnSpc>
                <a:spcPct val="115000"/>
              </a:lnSpc>
              <a:spcBef>
                <a:spcPts val="600"/>
              </a:spcBef>
              <a:buSzPts val="1550"/>
              <a:buFont typeface="Wingdings" pitchFamily="2" charset="2"/>
              <a:buChar char="§"/>
            </a:pPr>
            <a:r>
              <a:rPr lang="fr-FR" sz="1550" dirty="0"/>
              <a:t>Relevé  d’identité bancaire</a:t>
            </a:r>
          </a:p>
          <a:p>
            <a:pPr indent="-327025">
              <a:lnSpc>
                <a:spcPct val="115000"/>
              </a:lnSpc>
              <a:spcBef>
                <a:spcPts val="600"/>
              </a:spcBef>
              <a:buSzPts val="1550"/>
              <a:buFont typeface="Wingdings" pitchFamily="2" charset="2"/>
              <a:buChar char="§"/>
            </a:pPr>
            <a:r>
              <a:rPr lang="fr-FR" sz="1550" dirty="0"/>
              <a:t>Etc</a:t>
            </a:r>
          </a:p>
        </p:txBody>
      </p:sp>
      <p:sp>
        <p:nvSpPr>
          <p:cNvPr id="7" name="Google Shape;101;p3">
            <a:extLst>
              <a:ext uri="{FF2B5EF4-FFF2-40B4-BE49-F238E27FC236}">
                <a16:creationId xmlns:a16="http://schemas.microsoft.com/office/drawing/2014/main" id="{A2F28606-F679-4618-7D51-9A751F4F5542}"/>
              </a:ext>
            </a:extLst>
          </p:cNvPr>
          <p:cNvSpPr txBox="1">
            <a:spLocks/>
          </p:cNvSpPr>
          <p:nvPr/>
        </p:nvSpPr>
        <p:spPr>
          <a:xfrm>
            <a:off x="6848017" y="3674728"/>
            <a:ext cx="3741017" cy="1153787"/>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lnSpc>
                <a:spcPct val="115000"/>
              </a:lnSpc>
              <a:spcBef>
                <a:spcPts val="200"/>
              </a:spcBef>
              <a:buFont typeface="Arial"/>
              <a:buNone/>
            </a:pPr>
            <a:r>
              <a:rPr lang="fr-FR" sz="1550" b="1" dirty="0"/>
              <a:t>Données médicales</a:t>
            </a:r>
          </a:p>
          <a:p>
            <a:pPr indent="-327025">
              <a:lnSpc>
                <a:spcPct val="115000"/>
              </a:lnSpc>
              <a:spcBef>
                <a:spcPts val="600"/>
              </a:spcBef>
              <a:buSzPts val="1550"/>
              <a:buFont typeface="Wingdings" pitchFamily="2" charset="2"/>
              <a:buChar char="§"/>
            </a:pPr>
            <a:r>
              <a:rPr lang="fr-FR" sz="1550" dirty="0"/>
              <a:t>Information médicales (patient, médecin)</a:t>
            </a:r>
          </a:p>
        </p:txBody>
      </p:sp>
    </p:spTree>
    <p:extLst>
      <p:ext uri="{BB962C8B-B14F-4D97-AF65-F5344CB8AC3E}">
        <p14:creationId xmlns:p14="http://schemas.microsoft.com/office/powerpoint/2010/main" val="6082211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g1379332b5b8_0_3"/>
          <p:cNvSpPr txBox="1">
            <a:spLocks noGrp="1"/>
          </p:cNvSpPr>
          <p:nvPr>
            <p:ph type="title"/>
          </p:nvPr>
        </p:nvSpPr>
        <p:spPr>
          <a:xfrm>
            <a:off x="838200" y="216045"/>
            <a:ext cx="10515600" cy="7548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SzPts val="4400"/>
              <a:buNone/>
            </a:pPr>
            <a:r>
              <a:rPr lang="fr-FR" sz="2600" dirty="0"/>
              <a:t>C</a:t>
            </a:r>
            <a:r>
              <a:rPr lang="en-US" sz="3200" dirty="0" err="1">
                <a:solidFill>
                  <a:schemeClr val="dk1"/>
                </a:solidFill>
                <a:latin typeface="Calibri"/>
                <a:ea typeface="Calibri"/>
                <a:cs typeface="Calibri"/>
                <a:sym typeface="Calibri"/>
              </a:rPr>
              <a:t>omment</a:t>
            </a:r>
            <a:r>
              <a:rPr lang="en-US" sz="3200" dirty="0">
                <a:solidFill>
                  <a:schemeClr val="dk1"/>
                </a:solidFill>
                <a:latin typeface="Calibri"/>
                <a:ea typeface="Calibri"/>
                <a:cs typeface="Calibri"/>
                <a:sym typeface="Calibri"/>
              </a:rPr>
              <a:t> </a:t>
            </a:r>
            <a:r>
              <a:rPr lang="fr-FR" sz="3200" dirty="0">
                <a:solidFill>
                  <a:schemeClr val="dk1"/>
                </a:solidFill>
                <a:latin typeface="Calibri"/>
                <a:ea typeface="Calibri"/>
                <a:cs typeface="Calibri"/>
                <a:sym typeface="Calibri"/>
              </a:rPr>
              <a:t>protéger</a:t>
            </a:r>
            <a:r>
              <a:rPr lang="en-GB" sz="3200" dirty="0">
                <a:solidFill>
                  <a:schemeClr val="dk1"/>
                </a:solidFill>
                <a:latin typeface="Calibri"/>
                <a:ea typeface="Calibri"/>
                <a:cs typeface="Calibri"/>
                <a:sym typeface="Calibri"/>
              </a:rPr>
              <a:t> </a:t>
            </a:r>
            <a:r>
              <a:rPr lang="fr-FR" sz="3200" dirty="0">
                <a:solidFill>
                  <a:schemeClr val="dk1"/>
                </a:solidFill>
                <a:latin typeface="Calibri"/>
                <a:ea typeface="Calibri"/>
                <a:cs typeface="Calibri"/>
                <a:sym typeface="Calibri"/>
              </a:rPr>
              <a:t>l’accès aux</a:t>
            </a:r>
            <a:r>
              <a:rPr lang="en-GB" sz="3200" dirty="0">
                <a:solidFill>
                  <a:schemeClr val="dk1"/>
                </a:solidFill>
                <a:latin typeface="Calibri"/>
                <a:ea typeface="Calibri"/>
                <a:cs typeface="Calibri"/>
                <a:sym typeface="Calibri"/>
              </a:rPr>
              <a:t> </a:t>
            </a:r>
            <a:r>
              <a:rPr lang="en-GB" sz="3200" dirty="0" err="1">
                <a:solidFill>
                  <a:schemeClr val="dk1"/>
                </a:solidFill>
                <a:latin typeface="Calibri"/>
                <a:ea typeface="Calibri"/>
                <a:cs typeface="Calibri"/>
                <a:sym typeface="Calibri"/>
              </a:rPr>
              <a:t>données</a:t>
            </a:r>
            <a:r>
              <a:rPr lang="en-GB" sz="3200" dirty="0">
                <a:solidFill>
                  <a:schemeClr val="dk1"/>
                </a:solidFill>
                <a:latin typeface="Calibri"/>
                <a:ea typeface="Calibri"/>
                <a:cs typeface="Calibri"/>
                <a:sym typeface="Calibri"/>
              </a:rPr>
              <a:t> </a:t>
            </a:r>
            <a:r>
              <a:rPr lang="en-GB" sz="3200" dirty="0" err="1">
                <a:solidFill>
                  <a:schemeClr val="dk1"/>
                </a:solidFill>
                <a:latin typeface="Calibri"/>
                <a:ea typeface="Calibri"/>
                <a:cs typeface="Calibri"/>
                <a:sym typeface="Calibri"/>
              </a:rPr>
              <a:t>personnelles</a:t>
            </a:r>
            <a:r>
              <a:rPr lang="fr-FR" sz="3200" dirty="0">
                <a:solidFill>
                  <a:schemeClr val="dk1"/>
                </a:solidFill>
                <a:latin typeface="Calibri"/>
                <a:ea typeface="Calibri"/>
                <a:cs typeface="Calibri"/>
                <a:sym typeface="Calibri"/>
              </a:rPr>
              <a:t> (1) </a:t>
            </a:r>
            <a:r>
              <a:rPr lang="en-GB" sz="3200" dirty="0">
                <a:solidFill>
                  <a:schemeClr val="dk1"/>
                </a:solidFill>
                <a:latin typeface="Calibri"/>
                <a:ea typeface="Calibri"/>
                <a:cs typeface="Calibri"/>
                <a:sym typeface="Calibri"/>
              </a:rPr>
              <a:t>?</a:t>
            </a:r>
            <a:endParaRPr sz="3000" dirty="0"/>
          </a:p>
        </p:txBody>
      </p:sp>
      <p:sp>
        <p:nvSpPr>
          <p:cNvPr id="107" name="Google Shape;107;g1379332b5b8_0_3"/>
          <p:cNvSpPr txBox="1">
            <a:spLocks noGrp="1"/>
          </p:cNvSpPr>
          <p:nvPr>
            <p:ph type="body" idx="1"/>
          </p:nvPr>
        </p:nvSpPr>
        <p:spPr>
          <a:xfrm>
            <a:off x="1049775" y="1203999"/>
            <a:ext cx="10515600" cy="48573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200"/>
              </a:spcBef>
              <a:spcAft>
                <a:spcPts val="0"/>
              </a:spcAft>
              <a:buSzPts val="1800"/>
              <a:buNone/>
            </a:pPr>
            <a:r>
              <a:rPr lang="fr-FR" sz="1550" b="1" dirty="0"/>
              <a:t>Plusieurs attaques sont faites sur le s’emparer des données personnelles des utilisateurs (</a:t>
            </a:r>
            <a:r>
              <a:rPr lang="fr-FR" sz="1550" b="1" dirty="0">
                <a:hlinkClick r:id="rId3"/>
              </a:rPr>
              <a:t>Attaque numéro 2 dans le top 10 OWASP 2021</a:t>
            </a:r>
            <a:r>
              <a:rPr lang="fr-FR" sz="1550" b="1" dirty="0"/>
              <a:t>)</a:t>
            </a:r>
          </a:p>
          <a:p>
            <a:pPr marL="0" lvl="0" indent="0" algn="l" rtl="0">
              <a:lnSpc>
                <a:spcPct val="115000"/>
              </a:lnSpc>
              <a:spcBef>
                <a:spcPts val="200"/>
              </a:spcBef>
              <a:spcAft>
                <a:spcPts val="0"/>
              </a:spcAft>
              <a:buSzPts val="1800"/>
              <a:buNone/>
            </a:pPr>
            <a:r>
              <a:rPr lang="fr-FR" sz="1550" b="1" dirty="0"/>
              <a:t>La Défense en profondeur est la solution la mieux adaptée pour la protection des données personnelles</a:t>
            </a:r>
          </a:p>
          <a:p>
            <a:pPr marL="0" lvl="0" indent="0" algn="l" rtl="0">
              <a:lnSpc>
                <a:spcPct val="115000"/>
              </a:lnSpc>
              <a:spcBef>
                <a:spcPts val="200"/>
              </a:spcBef>
              <a:spcAft>
                <a:spcPts val="0"/>
              </a:spcAft>
              <a:buSzPts val="1800"/>
              <a:buNone/>
            </a:pPr>
            <a:endParaRPr sz="1550" dirty="0"/>
          </a:p>
          <a:p>
            <a:pPr lvl="0" indent="-327025">
              <a:lnSpc>
                <a:spcPct val="115000"/>
              </a:lnSpc>
              <a:spcBef>
                <a:spcPts val="600"/>
              </a:spcBef>
              <a:buSzPts val="1550"/>
              <a:buFont typeface="Wingdings" pitchFamily="2" charset="2"/>
              <a:buChar char="§"/>
            </a:pPr>
            <a:r>
              <a:rPr lang="fr-FR" sz="1550" dirty="0"/>
              <a:t>Protéger l’accès distant à l’entité possédant les données personnelles (Pare-feu, contrôle  d’accès, Système de détection d’intrusions, antivirus, cryptage de données en transit, etc)</a:t>
            </a:r>
          </a:p>
          <a:p>
            <a:pPr lvl="0" indent="-327025">
              <a:lnSpc>
                <a:spcPct val="115000"/>
              </a:lnSpc>
              <a:spcBef>
                <a:spcPts val="600"/>
              </a:spcBef>
              <a:buSzPts val="1550"/>
              <a:buFont typeface="Wingdings" pitchFamily="2" charset="2"/>
              <a:buChar char="§"/>
            </a:pPr>
            <a:r>
              <a:rPr lang="fr-FR" sz="1550" dirty="0"/>
              <a:t>Protéger l’accès physique aux données (crypter les disques en plus de l’authentification)</a:t>
            </a:r>
          </a:p>
          <a:p>
            <a:pPr lvl="0" indent="-327025">
              <a:lnSpc>
                <a:spcPct val="115000"/>
              </a:lnSpc>
              <a:spcBef>
                <a:spcPts val="600"/>
              </a:spcBef>
              <a:buSzPts val="1550"/>
              <a:buFont typeface="Wingdings" pitchFamily="2" charset="2"/>
              <a:buChar char="§"/>
            </a:pPr>
            <a:r>
              <a:rPr lang="fr-FR" sz="1550" dirty="0"/>
              <a:t>Protéger l’accès virtuelle aux informations (contrôle d’accès et implémentation de politique de protection des données </a:t>
            </a:r>
          </a:p>
          <a:p>
            <a:pPr lvl="0" indent="-327025">
              <a:lnSpc>
                <a:spcPct val="115000"/>
              </a:lnSpc>
              <a:spcBef>
                <a:spcPts val="600"/>
              </a:spcBef>
              <a:buSzPts val="1550"/>
              <a:buFont typeface="Wingdings" pitchFamily="2" charset="2"/>
              <a:buChar char="§"/>
            </a:pPr>
            <a:endParaRPr sz="1550" dirty="0"/>
          </a:p>
          <a:p>
            <a:pPr marL="0" indent="0">
              <a:lnSpc>
                <a:spcPct val="115000"/>
              </a:lnSpc>
              <a:spcBef>
                <a:spcPts val="200"/>
              </a:spcBef>
              <a:buNone/>
            </a:pPr>
            <a:r>
              <a:rPr lang="fr-FR" sz="1550" b="1" dirty="0"/>
              <a:t>Les règles de protection de données sont nombreuses et variées </a:t>
            </a:r>
          </a:p>
          <a:p>
            <a:pPr marL="0" indent="0">
              <a:lnSpc>
                <a:spcPct val="115000"/>
              </a:lnSpc>
              <a:spcBef>
                <a:spcPts val="200"/>
              </a:spcBef>
              <a:buNone/>
            </a:pPr>
            <a:endParaRPr lang="fr-FR" sz="1550" b="1" dirty="0"/>
          </a:p>
          <a:p>
            <a:pPr indent="-327025">
              <a:lnSpc>
                <a:spcPct val="115000"/>
              </a:lnSpc>
              <a:spcBef>
                <a:spcPts val="600"/>
              </a:spcBef>
              <a:buSzPts val="1550"/>
              <a:buFont typeface="Wingdings" pitchFamily="2" charset="2"/>
              <a:buChar char="§"/>
            </a:pPr>
            <a:r>
              <a:rPr lang="fr-FR" sz="1550" dirty="0"/>
              <a:t>Les règles nationales (le code du numérique)</a:t>
            </a:r>
          </a:p>
          <a:p>
            <a:pPr indent="-327025">
              <a:lnSpc>
                <a:spcPct val="115000"/>
              </a:lnSpc>
              <a:spcBef>
                <a:spcPts val="600"/>
              </a:spcBef>
              <a:buSzPts val="1550"/>
              <a:buFont typeface="Wingdings" pitchFamily="2" charset="2"/>
              <a:buChar char="§"/>
            </a:pPr>
            <a:r>
              <a:rPr lang="fr-FR" sz="1550" dirty="0"/>
              <a:t>Les règles internationales (</a:t>
            </a:r>
            <a:r>
              <a:rPr lang="fr-FR" sz="1550" dirty="0">
                <a:hlinkClick r:id="rId4"/>
              </a:rPr>
              <a:t>GDPR</a:t>
            </a:r>
            <a:r>
              <a:rPr lang="fr-FR" sz="1550" dirty="0"/>
              <a:t>, </a:t>
            </a:r>
            <a:r>
              <a:rPr lang="fr-FR" sz="1550" dirty="0">
                <a:hlinkClick r:id="rId5"/>
              </a:rPr>
              <a:t>HIPAA</a:t>
            </a:r>
            <a:r>
              <a:rPr lang="fr-FR" sz="1550" dirty="0"/>
              <a:t>, </a:t>
            </a:r>
            <a:r>
              <a:rPr lang="fr-FR" sz="1550" dirty="0">
                <a:hlinkClick r:id="rId6"/>
              </a:rPr>
              <a:t>PCI DSS</a:t>
            </a:r>
            <a:r>
              <a:rPr lang="fr-FR" sz="1550" dirty="0"/>
              <a:t>)</a:t>
            </a:r>
            <a:endParaRPr sz="15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g1379332b5b8_0_3"/>
          <p:cNvSpPr txBox="1">
            <a:spLocks noGrp="1"/>
          </p:cNvSpPr>
          <p:nvPr>
            <p:ph type="title"/>
          </p:nvPr>
        </p:nvSpPr>
        <p:spPr>
          <a:xfrm>
            <a:off x="838200" y="216045"/>
            <a:ext cx="10515600" cy="7548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SzPts val="4400"/>
              <a:buNone/>
            </a:pPr>
            <a:r>
              <a:rPr lang="fr-FR" sz="2600" dirty="0"/>
              <a:t>C</a:t>
            </a:r>
            <a:r>
              <a:rPr lang="en-US" sz="3200" dirty="0" err="1">
                <a:solidFill>
                  <a:schemeClr val="dk1"/>
                </a:solidFill>
                <a:latin typeface="Calibri"/>
                <a:ea typeface="Calibri"/>
                <a:cs typeface="Calibri"/>
                <a:sym typeface="Calibri"/>
              </a:rPr>
              <a:t>omment</a:t>
            </a:r>
            <a:r>
              <a:rPr lang="en-US" sz="3200" dirty="0">
                <a:solidFill>
                  <a:schemeClr val="dk1"/>
                </a:solidFill>
                <a:latin typeface="Calibri"/>
                <a:ea typeface="Calibri"/>
                <a:cs typeface="Calibri"/>
                <a:sym typeface="Calibri"/>
              </a:rPr>
              <a:t> </a:t>
            </a:r>
            <a:r>
              <a:rPr lang="fr-FR" sz="3200" dirty="0">
                <a:solidFill>
                  <a:schemeClr val="dk1"/>
                </a:solidFill>
                <a:latin typeface="Calibri"/>
                <a:ea typeface="Calibri"/>
                <a:cs typeface="Calibri"/>
                <a:sym typeface="Calibri"/>
              </a:rPr>
              <a:t>protéger</a:t>
            </a:r>
            <a:r>
              <a:rPr lang="en-GB" sz="3200" dirty="0">
                <a:solidFill>
                  <a:schemeClr val="dk1"/>
                </a:solidFill>
                <a:latin typeface="Calibri"/>
                <a:ea typeface="Calibri"/>
                <a:cs typeface="Calibri"/>
                <a:sym typeface="Calibri"/>
              </a:rPr>
              <a:t> </a:t>
            </a:r>
            <a:r>
              <a:rPr lang="fr-FR" sz="3200" dirty="0">
                <a:solidFill>
                  <a:schemeClr val="dk1"/>
                </a:solidFill>
                <a:latin typeface="Calibri"/>
                <a:ea typeface="Calibri"/>
                <a:cs typeface="Calibri"/>
                <a:sym typeface="Calibri"/>
              </a:rPr>
              <a:t>l’accès aux</a:t>
            </a:r>
            <a:r>
              <a:rPr lang="en-GB" sz="3200" dirty="0">
                <a:solidFill>
                  <a:schemeClr val="dk1"/>
                </a:solidFill>
                <a:latin typeface="Calibri"/>
                <a:ea typeface="Calibri"/>
                <a:cs typeface="Calibri"/>
                <a:sym typeface="Calibri"/>
              </a:rPr>
              <a:t> </a:t>
            </a:r>
            <a:r>
              <a:rPr lang="en-GB" sz="3200" dirty="0" err="1">
                <a:solidFill>
                  <a:schemeClr val="dk1"/>
                </a:solidFill>
                <a:latin typeface="Calibri"/>
                <a:ea typeface="Calibri"/>
                <a:cs typeface="Calibri"/>
                <a:sym typeface="Calibri"/>
              </a:rPr>
              <a:t>données</a:t>
            </a:r>
            <a:r>
              <a:rPr lang="en-GB" sz="3200" dirty="0">
                <a:solidFill>
                  <a:schemeClr val="dk1"/>
                </a:solidFill>
                <a:latin typeface="Calibri"/>
                <a:ea typeface="Calibri"/>
                <a:cs typeface="Calibri"/>
                <a:sym typeface="Calibri"/>
              </a:rPr>
              <a:t> </a:t>
            </a:r>
            <a:r>
              <a:rPr lang="en-GB" sz="3200" dirty="0" err="1">
                <a:solidFill>
                  <a:schemeClr val="dk1"/>
                </a:solidFill>
                <a:latin typeface="Calibri"/>
                <a:ea typeface="Calibri"/>
                <a:cs typeface="Calibri"/>
                <a:sym typeface="Calibri"/>
              </a:rPr>
              <a:t>personnelles</a:t>
            </a:r>
            <a:r>
              <a:rPr lang="fr-FR" sz="3200" dirty="0">
                <a:solidFill>
                  <a:schemeClr val="dk1"/>
                </a:solidFill>
                <a:latin typeface="Calibri"/>
                <a:ea typeface="Calibri"/>
                <a:cs typeface="Calibri"/>
                <a:sym typeface="Calibri"/>
              </a:rPr>
              <a:t> (2) </a:t>
            </a:r>
            <a:r>
              <a:rPr lang="en-GB" sz="3200" dirty="0">
                <a:solidFill>
                  <a:schemeClr val="dk1"/>
                </a:solidFill>
                <a:latin typeface="Calibri"/>
                <a:ea typeface="Calibri"/>
                <a:cs typeface="Calibri"/>
                <a:sym typeface="Calibri"/>
              </a:rPr>
              <a:t>?</a:t>
            </a:r>
            <a:endParaRPr sz="3000" dirty="0"/>
          </a:p>
        </p:txBody>
      </p:sp>
      <p:sp>
        <p:nvSpPr>
          <p:cNvPr id="107" name="Google Shape;107;g1379332b5b8_0_3"/>
          <p:cNvSpPr txBox="1">
            <a:spLocks noGrp="1"/>
          </p:cNvSpPr>
          <p:nvPr>
            <p:ph type="body" idx="1"/>
          </p:nvPr>
        </p:nvSpPr>
        <p:spPr>
          <a:xfrm>
            <a:off x="1049775" y="1203999"/>
            <a:ext cx="10515600" cy="48573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200"/>
              </a:spcBef>
              <a:spcAft>
                <a:spcPts val="0"/>
              </a:spcAft>
              <a:buSzPts val="1800"/>
              <a:buNone/>
            </a:pPr>
            <a:r>
              <a:rPr lang="fr-FR" sz="1550" b="1" dirty="0"/>
              <a:t>La protection de l’accès au informations se fait en utilisant des techniques </a:t>
            </a:r>
            <a:r>
              <a:rPr lang="fr-FR" sz="1550" b="1" dirty="0" err="1"/>
              <a:t>d’obfuscation</a:t>
            </a:r>
            <a:endParaRPr lang="fr-FR" sz="1550" b="1" dirty="0"/>
          </a:p>
          <a:p>
            <a:pPr marL="0" lvl="0" indent="0" algn="l" rtl="0">
              <a:lnSpc>
                <a:spcPct val="115000"/>
              </a:lnSpc>
              <a:spcBef>
                <a:spcPts val="200"/>
              </a:spcBef>
              <a:spcAft>
                <a:spcPts val="0"/>
              </a:spcAft>
              <a:buSzPts val="1800"/>
              <a:buNone/>
            </a:pPr>
            <a:endParaRPr sz="1550" dirty="0"/>
          </a:p>
          <a:p>
            <a:pPr lvl="0" indent="-327025">
              <a:lnSpc>
                <a:spcPct val="115000"/>
              </a:lnSpc>
              <a:spcBef>
                <a:spcPts val="600"/>
              </a:spcBef>
              <a:buSzPts val="1550"/>
              <a:buFont typeface="Wingdings" pitchFamily="2" charset="2"/>
              <a:buChar char="§"/>
            </a:pPr>
            <a:r>
              <a:rPr lang="fr-FR" sz="1550" dirty="0"/>
              <a:t>Le cryptage des informations</a:t>
            </a:r>
          </a:p>
          <a:p>
            <a:pPr lvl="0" indent="-327025">
              <a:lnSpc>
                <a:spcPct val="115000"/>
              </a:lnSpc>
              <a:spcBef>
                <a:spcPts val="600"/>
              </a:spcBef>
              <a:buSzPts val="1550"/>
              <a:buFont typeface="Wingdings" pitchFamily="2" charset="2"/>
              <a:buChar char="§"/>
            </a:pPr>
            <a:r>
              <a:rPr lang="fr-FR" sz="1550" dirty="0"/>
              <a:t>Le masquage d’informations</a:t>
            </a:r>
          </a:p>
          <a:p>
            <a:pPr lvl="0" indent="-327025">
              <a:lnSpc>
                <a:spcPct val="115000"/>
              </a:lnSpc>
              <a:spcBef>
                <a:spcPts val="600"/>
              </a:spcBef>
              <a:buSzPts val="1550"/>
              <a:buFont typeface="Wingdings" pitchFamily="2" charset="2"/>
              <a:buChar char="§"/>
            </a:pPr>
            <a:r>
              <a:rPr lang="fr-FR" sz="1550" dirty="0"/>
              <a:t>La censure d’informations</a:t>
            </a:r>
          </a:p>
          <a:p>
            <a:pPr lvl="0" indent="-327025">
              <a:lnSpc>
                <a:spcPct val="115000"/>
              </a:lnSpc>
              <a:spcBef>
                <a:spcPts val="600"/>
              </a:spcBef>
              <a:buSzPts val="1550"/>
              <a:buFont typeface="Wingdings" pitchFamily="2" charset="2"/>
              <a:buChar char="§"/>
            </a:pPr>
            <a:r>
              <a:rPr lang="fr-FR" sz="1550" dirty="0"/>
              <a:t>La </a:t>
            </a:r>
            <a:r>
              <a:rPr lang="fr-FR" sz="1550" dirty="0" err="1"/>
              <a:t>tokenization</a:t>
            </a:r>
            <a:endParaRPr lang="fr-FR" sz="1550" dirty="0"/>
          </a:p>
        </p:txBody>
      </p:sp>
    </p:spTree>
    <p:extLst>
      <p:ext uri="{BB962C8B-B14F-4D97-AF65-F5344CB8AC3E}">
        <p14:creationId xmlns:p14="http://schemas.microsoft.com/office/powerpoint/2010/main" val="28227878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g1379332b5b8_0_3"/>
          <p:cNvSpPr txBox="1">
            <a:spLocks noGrp="1"/>
          </p:cNvSpPr>
          <p:nvPr>
            <p:ph type="title"/>
          </p:nvPr>
        </p:nvSpPr>
        <p:spPr>
          <a:xfrm>
            <a:off x="850774" y="216045"/>
            <a:ext cx="10515600" cy="7548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SzPts val="4400"/>
              <a:buNone/>
            </a:pPr>
            <a:r>
              <a:rPr lang="fr-FR" sz="2600" dirty="0"/>
              <a:t>C</a:t>
            </a:r>
            <a:r>
              <a:rPr lang="en-US" sz="3200" dirty="0" err="1">
                <a:solidFill>
                  <a:schemeClr val="dk1"/>
                </a:solidFill>
                <a:latin typeface="Calibri"/>
                <a:ea typeface="Calibri"/>
                <a:cs typeface="Calibri"/>
                <a:sym typeface="Calibri"/>
              </a:rPr>
              <a:t>omment</a:t>
            </a:r>
            <a:r>
              <a:rPr lang="en-US" sz="3200" dirty="0">
                <a:solidFill>
                  <a:schemeClr val="dk1"/>
                </a:solidFill>
                <a:latin typeface="Calibri"/>
                <a:ea typeface="Calibri"/>
                <a:cs typeface="Calibri"/>
                <a:sym typeface="Calibri"/>
              </a:rPr>
              <a:t> </a:t>
            </a:r>
            <a:r>
              <a:rPr lang="fr-FR" sz="3200" dirty="0">
                <a:solidFill>
                  <a:schemeClr val="dk1"/>
                </a:solidFill>
                <a:latin typeface="Calibri"/>
                <a:ea typeface="Calibri"/>
                <a:cs typeface="Calibri"/>
                <a:sym typeface="Calibri"/>
              </a:rPr>
              <a:t>protéger</a:t>
            </a:r>
            <a:r>
              <a:rPr lang="en-GB" sz="3200" dirty="0">
                <a:solidFill>
                  <a:schemeClr val="dk1"/>
                </a:solidFill>
                <a:latin typeface="Calibri"/>
                <a:ea typeface="Calibri"/>
                <a:cs typeface="Calibri"/>
                <a:sym typeface="Calibri"/>
              </a:rPr>
              <a:t> </a:t>
            </a:r>
            <a:r>
              <a:rPr lang="fr-FR" sz="3200" dirty="0">
                <a:solidFill>
                  <a:schemeClr val="dk1"/>
                </a:solidFill>
                <a:latin typeface="Calibri"/>
                <a:ea typeface="Calibri"/>
                <a:cs typeface="Calibri"/>
                <a:sym typeface="Calibri"/>
              </a:rPr>
              <a:t>l’accès aux</a:t>
            </a:r>
            <a:r>
              <a:rPr lang="en-GB" sz="3200" dirty="0">
                <a:solidFill>
                  <a:schemeClr val="dk1"/>
                </a:solidFill>
                <a:latin typeface="Calibri"/>
                <a:ea typeface="Calibri"/>
                <a:cs typeface="Calibri"/>
                <a:sym typeface="Calibri"/>
              </a:rPr>
              <a:t> </a:t>
            </a:r>
            <a:r>
              <a:rPr lang="en-GB" sz="3200" dirty="0" err="1">
                <a:solidFill>
                  <a:schemeClr val="dk1"/>
                </a:solidFill>
                <a:latin typeface="Calibri"/>
                <a:ea typeface="Calibri"/>
                <a:cs typeface="Calibri"/>
                <a:sym typeface="Calibri"/>
              </a:rPr>
              <a:t>données</a:t>
            </a:r>
            <a:r>
              <a:rPr lang="en-GB" sz="3200" dirty="0">
                <a:solidFill>
                  <a:schemeClr val="dk1"/>
                </a:solidFill>
                <a:latin typeface="Calibri"/>
                <a:ea typeface="Calibri"/>
                <a:cs typeface="Calibri"/>
                <a:sym typeface="Calibri"/>
              </a:rPr>
              <a:t> </a:t>
            </a:r>
            <a:r>
              <a:rPr lang="en-GB" sz="3200" dirty="0" err="1">
                <a:solidFill>
                  <a:schemeClr val="dk1"/>
                </a:solidFill>
                <a:latin typeface="Calibri"/>
                <a:ea typeface="Calibri"/>
                <a:cs typeface="Calibri"/>
                <a:sym typeface="Calibri"/>
              </a:rPr>
              <a:t>personnelles</a:t>
            </a:r>
            <a:r>
              <a:rPr lang="fr-FR" sz="3200" dirty="0">
                <a:solidFill>
                  <a:schemeClr val="dk1"/>
                </a:solidFill>
                <a:latin typeface="Calibri"/>
                <a:ea typeface="Calibri"/>
                <a:cs typeface="Calibri"/>
                <a:sym typeface="Calibri"/>
              </a:rPr>
              <a:t> (3) </a:t>
            </a:r>
            <a:r>
              <a:rPr lang="en-GB" sz="3200" dirty="0">
                <a:solidFill>
                  <a:schemeClr val="dk1"/>
                </a:solidFill>
                <a:latin typeface="Calibri"/>
                <a:ea typeface="Calibri"/>
                <a:cs typeface="Calibri"/>
                <a:sym typeface="Calibri"/>
              </a:rPr>
              <a:t>?</a:t>
            </a:r>
            <a:endParaRPr sz="3000" dirty="0"/>
          </a:p>
        </p:txBody>
      </p:sp>
      <p:sp>
        <p:nvSpPr>
          <p:cNvPr id="107" name="Google Shape;107;g1379332b5b8_0_3"/>
          <p:cNvSpPr txBox="1">
            <a:spLocks noGrp="1"/>
          </p:cNvSpPr>
          <p:nvPr>
            <p:ph type="body" idx="1"/>
          </p:nvPr>
        </p:nvSpPr>
        <p:spPr>
          <a:xfrm>
            <a:off x="1049775" y="1203999"/>
            <a:ext cx="10515600" cy="48573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200"/>
              </a:spcBef>
              <a:spcAft>
                <a:spcPts val="0"/>
              </a:spcAft>
              <a:buSzPts val="1800"/>
              <a:buNone/>
            </a:pPr>
            <a:r>
              <a:rPr lang="fr-FR" sz="1550" b="1" dirty="0"/>
              <a:t>Le cryptage</a:t>
            </a:r>
          </a:p>
          <a:p>
            <a:pPr marL="0" lvl="0" indent="0" algn="l" rtl="0">
              <a:lnSpc>
                <a:spcPct val="115000"/>
              </a:lnSpc>
              <a:spcBef>
                <a:spcPts val="200"/>
              </a:spcBef>
              <a:spcAft>
                <a:spcPts val="0"/>
              </a:spcAft>
              <a:buSzPts val="1800"/>
              <a:buNone/>
            </a:pPr>
            <a:endParaRPr sz="1550" dirty="0"/>
          </a:p>
          <a:p>
            <a:pPr lvl="0" indent="-327025">
              <a:lnSpc>
                <a:spcPct val="115000"/>
              </a:lnSpc>
              <a:spcBef>
                <a:spcPts val="600"/>
              </a:spcBef>
              <a:buSzPts val="1550"/>
              <a:buFont typeface="Wingdings" pitchFamily="2" charset="2"/>
              <a:buChar char="§"/>
            </a:pPr>
            <a:r>
              <a:rPr lang="fr-FR" sz="1550" dirty="0"/>
              <a:t>Les informations sont transformées à travers un algorithme pour les rendre incompréhensible;</a:t>
            </a:r>
          </a:p>
          <a:p>
            <a:pPr lvl="0" indent="-327025">
              <a:lnSpc>
                <a:spcPct val="115000"/>
              </a:lnSpc>
              <a:spcBef>
                <a:spcPts val="600"/>
              </a:spcBef>
              <a:buSzPts val="1550"/>
              <a:buFont typeface="Wingdings" pitchFamily="2" charset="2"/>
              <a:buChar char="§"/>
            </a:pPr>
            <a:r>
              <a:rPr lang="fr-FR" sz="1550" dirty="0"/>
              <a:t>Cette opération est réversible par un processus qui est le décryptage ;</a:t>
            </a:r>
          </a:p>
          <a:p>
            <a:pPr lvl="0" indent="-327025">
              <a:lnSpc>
                <a:spcPct val="115000"/>
              </a:lnSpc>
              <a:spcBef>
                <a:spcPts val="600"/>
              </a:spcBef>
              <a:buSzPts val="1550"/>
              <a:buFont typeface="Wingdings" pitchFamily="2" charset="2"/>
              <a:buChar char="§"/>
            </a:pPr>
            <a:r>
              <a:rPr lang="fr-FR" sz="1550" dirty="0"/>
              <a:t>Il existe deux façons de le faire la cryptographie symétrique et asymétrique;</a:t>
            </a:r>
          </a:p>
          <a:p>
            <a:pPr lvl="0" indent="-327025">
              <a:lnSpc>
                <a:spcPct val="115000"/>
              </a:lnSpc>
              <a:spcBef>
                <a:spcPts val="600"/>
              </a:spcBef>
              <a:buSzPts val="1550"/>
              <a:buFont typeface="Wingdings" pitchFamily="2" charset="2"/>
              <a:buChar char="§"/>
            </a:pPr>
            <a:r>
              <a:rPr lang="fr-FR" sz="1550" dirty="0"/>
              <a:t>Dans le cas du cryptage symétrique, c’est la même clé qui permet de crypter et de décrypter les informations.</a:t>
            </a:r>
          </a:p>
          <a:p>
            <a:pPr lvl="0" indent="-327025">
              <a:lnSpc>
                <a:spcPct val="115000"/>
              </a:lnSpc>
              <a:spcBef>
                <a:spcPts val="600"/>
              </a:spcBef>
              <a:buSzPts val="1550"/>
              <a:buFont typeface="Wingdings" pitchFamily="2" charset="2"/>
              <a:buChar char="§"/>
            </a:pPr>
            <a:r>
              <a:rPr lang="fr-FR" sz="1550" dirty="0"/>
              <a:t>Le cryptage asymétrique utilise une pair de clés et lorsque plusieurs entités différentes sont impliquées, il faut autant de pair de clé que d’acteur.</a:t>
            </a:r>
          </a:p>
          <a:p>
            <a:pPr lvl="0" indent="-327025">
              <a:lnSpc>
                <a:spcPct val="115000"/>
              </a:lnSpc>
              <a:spcBef>
                <a:spcPts val="600"/>
              </a:spcBef>
              <a:buSzPts val="1550"/>
              <a:buFont typeface="Wingdings" pitchFamily="2" charset="2"/>
              <a:buChar char="§"/>
            </a:pPr>
            <a:r>
              <a:rPr lang="fr-FR" sz="1550" dirty="0"/>
              <a:t>Cette technique peut-être lourde en terme de temps et d’espace car les données sont inutilisables sans le décryptage, donc les transformations sont faites fréquemment pour les données  stockés.</a:t>
            </a:r>
          </a:p>
        </p:txBody>
      </p:sp>
    </p:spTree>
    <p:extLst>
      <p:ext uri="{BB962C8B-B14F-4D97-AF65-F5344CB8AC3E}">
        <p14:creationId xmlns:p14="http://schemas.microsoft.com/office/powerpoint/2010/main" val="33218670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g1379332b5b8_0_3"/>
          <p:cNvSpPr txBox="1">
            <a:spLocks noGrp="1"/>
          </p:cNvSpPr>
          <p:nvPr>
            <p:ph type="title"/>
          </p:nvPr>
        </p:nvSpPr>
        <p:spPr>
          <a:xfrm>
            <a:off x="850774" y="216045"/>
            <a:ext cx="10515600" cy="7548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SzPts val="4400"/>
              <a:buNone/>
            </a:pPr>
            <a:r>
              <a:rPr lang="fr-FR" sz="2600" dirty="0"/>
              <a:t>C</a:t>
            </a:r>
            <a:r>
              <a:rPr lang="en-US" sz="3200" dirty="0" err="1">
                <a:solidFill>
                  <a:schemeClr val="dk1"/>
                </a:solidFill>
                <a:latin typeface="Calibri"/>
                <a:ea typeface="Calibri"/>
                <a:cs typeface="Calibri"/>
                <a:sym typeface="Calibri"/>
              </a:rPr>
              <a:t>omment</a:t>
            </a:r>
            <a:r>
              <a:rPr lang="en-US" sz="3200" dirty="0">
                <a:solidFill>
                  <a:schemeClr val="dk1"/>
                </a:solidFill>
                <a:latin typeface="Calibri"/>
                <a:ea typeface="Calibri"/>
                <a:cs typeface="Calibri"/>
                <a:sym typeface="Calibri"/>
              </a:rPr>
              <a:t> </a:t>
            </a:r>
            <a:r>
              <a:rPr lang="fr-FR" sz="3200" dirty="0">
                <a:solidFill>
                  <a:schemeClr val="dk1"/>
                </a:solidFill>
                <a:latin typeface="Calibri"/>
                <a:ea typeface="Calibri"/>
                <a:cs typeface="Calibri"/>
                <a:sym typeface="Calibri"/>
              </a:rPr>
              <a:t>protéger</a:t>
            </a:r>
            <a:r>
              <a:rPr lang="en-GB" sz="3200" dirty="0">
                <a:solidFill>
                  <a:schemeClr val="dk1"/>
                </a:solidFill>
                <a:latin typeface="Calibri"/>
                <a:ea typeface="Calibri"/>
                <a:cs typeface="Calibri"/>
                <a:sym typeface="Calibri"/>
              </a:rPr>
              <a:t> </a:t>
            </a:r>
            <a:r>
              <a:rPr lang="fr-FR" sz="3200" dirty="0">
                <a:solidFill>
                  <a:schemeClr val="dk1"/>
                </a:solidFill>
                <a:latin typeface="Calibri"/>
                <a:ea typeface="Calibri"/>
                <a:cs typeface="Calibri"/>
                <a:sym typeface="Calibri"/>
              </a:rPr>
              <a:t>l’accès aux</a:t>
            </a:r>
            <a:r>
              <a:rPr lang="en-GB" sz="3200" dirty="0">
                <a:solidFill>
                  <a:schemeClr val="dk1"/>
                </a:solidFill>
                <a:latin typeface="Calibri"/>
                <a:ea typeface="Calibri"/>
                <a:cs typeface="Calibri"/>
                <a:sym typeface="Calibri"/>
              </a:rPr>
              <a:t> </a:t>
            </a:r>
            <a:r>
              <a:rPr lang="en-GB" sz="3200" dirty="0" err="1">
                <a:solidFill>
                  <a:schemeClr val="dk1"/>
                </a:solidFill>
                <a:latin typeface="Calibri"/>
                <a:ea typeface="Calibri"/>
                <a:cs typeface="Calibri"/>
                <a:sym typeface="Calibri"/>
              </a:rPr>
              <a:t>données</a:t>
            </a:r>
            <a:r>
              <a:rPr lang="en-GB" sz="3200" dirty="0">
                <a:solidFill>
                  <a:schemeClr val="dk1"/>
                </a:solidFill>
                <a:latin typeface="Calibri"/>
                <a:ea typeface="Calibri"/>
                <a:cs typeface="Calibri"/>
                <a:sym typeface="Calibri"/>
              </a:rPr>
              <a:t> </a:t>
            </a:r>
            <a:r>
              <a:rPr lang="en-GB" sz="3200" dirty="0" err="1">
                <a:solidFill>
                  <a:schemeClr val="dk1"/>
                </a:solidFill>
                <a:latin typeface="Calibri"/>
                <a:ea typeface="Calibri"/>
                <a:cs typeface="Calibri"/>
                <a:sym typeface="Calibri"/>
              </a:rPr>
              <a:t>personnelles</a:t>
            </a:r>
            <a:r>
              <a:rPr lang="fr-FR" sz="3200" dirty="0">
                <a:solidFill>
                  <a:schemeClr val="dk1"/>
                </a:solidFill>
                <a:latin typeface="Calibri"/>
                <a:ea typeface="Calibri"/>
                <a:cs typeface="Calibri"/>
                <a:sym typeface="Calibri"/>
              </a:rPr>
              <a:t> (4) </a:t>
            </a:r>
            <a:r>
              <a:rPr lang="en-GB" sz="3200" dirty="0">
                <a:solidFill>
                  <a:schemeClr val="dk1"/>
                </a:solidFill>
                <a:latin typeface="Calibri"/>
                <a:ea typeface="Calibri"/>
                <a:cs typeface="Calibri"/>
                <a:sym typeface="Calibri"/>
              </a:rPr>
              <a:t>?</a:t>
            </a:r>
            <a:endParaRPr sz="3000" dirty="0"/>
          </a:p>
        </p:txBody>
      </p:sp>
      <p:sp>
        <p:nvSpPr>
          <p:cNvPr id="107" name="Google Shape;107;g1379332b5b8_0_3"/>
          <p:cNvSpPr txBox="1">
            <a:spLocks noGrp="1"/>
          </p:cNvSpPr>
          <p:nvPr>
            <p:ph type="body" idx="1"/>
          </p:nvPr>
        </p:nvSpPr>
        <p:spPr>
          <a:xfrm>
            <a:off x="1049775" y="1203999"/>
            <a:ext cx="10515600" cy="48573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200"/>
              </a:spcBef>
              <a:spcAft>
                <a:spcPts val="0"/>
              </a:spcAft>
              <a:buSzPts val="1800"/>
              <a:buNone/>
            </a:pPr>
            <a:r>
              <a:rPr lang="fr-FR" sz="1550" b="1" dirty="0"/>
              <a:t>Le masquage</a:t>
            </a:r>
          </a:p>
          <a:p>
            <a:pPr marL="0" lvl="0" indent="0" algn="l" rtl="0">
              <a:lnSpc>
                <a:spcPct val="115000"/>
              </a:lnSpc>
              <a:spcBef>
                <a:spcPts val="200"/>
              </a:spcBef>
              <a:spcAft>
                <a:spcPts val="0"/>
              </a:spcAft>
              <a:buSzPts val="1800"/>
              <a:buNone/>
            </a:pPr>
            <a:endParaRPr sz="1550" dirty="0"/>
          </a:p>
          <a:p>
            <a:pPr lvl="0" indent="-327025">
              <a:lnSpc>
                <a:spcPct val="115000"/>
              </a:lnSpc>
              <a:spcBef>
                <a:spcPts val="600"/>
              </a:spcBef>
              <a:buSzPts val="1550"/>
              <a:buFont typeface="Wingdings" pitchFamily="2" charset="2"/>
              <a:buChar char="§"/>
            </a:pPr>
            <a:r>
              <a:rPr lang="fr-FR" sz="1550" dirty="0"/>
              <a:t>Les informations sont transformées à travers un algorithme de façon irrémédiable ;</a:t>
            </a:r>
          </a:p>
          <a:p>
            <a:pPr lvl="0" indent="-327025">
              <a:lnSpc>
                <a:spcPct val="115000"/>
              </a:lnSpc>
              <a:spcBef>
                <a:spcPts val="600"/>
              </a:spcBef>
              <a:buSzPts val="1550"/>
              <a:buFont typeface="Wingdings" pitchFamily="2" charset="2"/>
              <a:buChar char="§"/>
            </a:pPr>
            <a:r>
              <a:rPr lang="fr-FR" sz="1550" dirty="0"/>
              <a:t>Les données peuvent toujours être vérifiées en utilisant les données masquées ;</a:t>
            </a:r>
          </a:p>
          <a:p>
            <a:pPr lvl="0" indent="-327025">
              <a:lnSpc>
                <a:spcPct val="115000"/>
              </a:lnSpc>
              <a:spcBef>
                <a:spcPts val="600"/>
              </a:spcBef>
              <a:buSzPts val="1550"/>
              <a:buFont typeface="Wingdings" pitchFamily="2" charset="2"/>
              <a:buChar char="§"/>
            </a:pPr>
            <a:r>
              <a:rPr lang="fr-FR" sz="1550" dirty="0"/>
              <a:t>Les algorithmes de hachage  ou de randomisation sont utilisés ;</a:t>
            </a:r>
          </a:p>
          <a:p>
            <a:pPr lvl="0" indent="-327025">
              <a:lnSpc>
                <a:spcPct val="115000"/>
              </a:lnSpc>
              <a:spcBef>
                <a:spcPts val="600"/>
              </a:spcBef>
              <a:buSzPts val="1550"/>
              <a:buFont typeface="Wingdings" pitchFamily="2" charset="2"/>
              <a:buChar char="§"/>
            </a:pPr>
            <a:r>
              <a:rPr lang="fr-FR" sz="1550" dirty="0"/>
              <a:t>Cette technique est souvent utilisées également pour générer des données de test, ou pour empêcher des opérateurs techniques d’y accéder (mot de passe dans les bases de données ou clé API)</a:t>
            </a:r>
          </a:p>
        </p:txBody>
      </p:sp>
    </p:spTree>
    <p:extLst>
      <p:ext uri="{BB962C8B-B14F-4D97-AF65-F5344CB8AC3E}">
        <p14:creationId xmlns:p14="http://schemas.microsoft.com/office/powerpoint/2010/main" val="22239386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g1379332b5b8_0_3"/>
          <p:cNvSpPr txBox="1">
            <a:spLocks noGrp="1"/>
          </p:cNvSpPr>
          <p:nvPr>
            <p:ph type="title"/>
          </p:nvPr>
        </p:nvSpPr>
        <p:spPr>
          <a:xfrm>
            <a:off x="850774" y="216045"/>
            <a:ext cx="10515600" cy="7548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SzPts val="4400"/>
              <a:buNone/>
            </a:pPr>
            <a:r>
              <a:rPr lang="fr-FR" sz="2600" dirty="0"/>
              <a:t>C</a:t>
            </a:r>
            <a:r>
              <a:rPr lang="en-US" sz="3200" dirty="0" err="1">
                <a:solidFill>
                  <a:schemeClr val="dk1"/>
                </a:solidFill>
                <a:latin typeface="Calibri"/>
                <a:ea typeface="Calibri"/>
                <a:cs typeface="Calibri"/>
                <a:sym typeface="Calibri"/>
              </a:rPr>
              <a:t>omment</a:t>
            </a:r>
            <a:r>
              <a:rPr lang="en-US" sz="3200" dirty="0">
                <a:solidFill>
                  <a:schemeClr val="dk1"/>
                </a:solidFill>
                <a:latin typeface="Calibri"/>
                <a:ea typeface="Calibri"/>
                <a:cs typeface="Calibri"/>
                <a:sym typeface="Calibri"/>
              </a:rPr>
              <a:t> </a:t>
            </a:r>
            <a:r>
              <a:rPr lang="fr-FR" sz="3200" dirty="0">
                <a:solidFill>
                  <a:schemeClr val="dk1"/>
                </a:solidFill>
                <a:latin typeface="Calibri"/>
                <a:ea typeface="Calibri"/>
                <a:cs typeface="Calibri"/>
                <a:sym typeface="Calibri"/>
              </a:rPr>
              <a:t>protéger l’accès aux</a:t>
            </a:r>
            <a:r>
              <a:rPr lang="en-GB" sz="3200" dirty="0">
                <a:solidFill>
                  <a:schemeClr val="dk1"/>
                </a:solidFill>
                <a:latin typeface="Calibri"/>
                <a:ea typeface="Calibri"/>
                <a:cs typeface="Calibri"/>
                <a:sym typeface="Calibri"/>
              </a:rPr>
              <a:t> </a:t>
            </a:r>
            <a:r>
              <a:rPr lang="en-GB" sz="3200" dirty="0" err="1">
                <a:solidFill>
                  <a:schemeClr val="dk1"/>
                </a:solidFill>
                <a:latin typeface="Calibri"/>
                <a:ea typeface="Calibri"/>
                <a:cs typeface="Calibri"/>
                <a:sym typeface="Calibri"/>
              </a:rPr>
              <a:t>données</a:t>
            </a:r>
            <a:r>
              <a:rPr lang="en-GB" sz="3200" dirty="0">
                <a:solidFill>
                  <a:schemeClr val="dk1"/>
                </a:solidFill>
                <a:latin typeface="Calibri"/>
                <a:ea typeface="Calibri"/>
                <a:cs typeface="Calibri"/>
                <a:sym typeface="Calibri"/>
              </a:rPr>
              <a:t> </a:t>
            </a:r>
            <a:r>
              <a:rPr lang="en-GB" sz="3200" dirty="0" err="1">
                <a:solidFill>
                  <a:schemeClr val="dk1"/>
                </a:solidFill>
                <a:latin typeface="Calibri"/>
                <a:ea typeface="Calibri"/>
                <a:cs typeface="Calibri"/>
                <a:sym typeface="Calibri"/>
              </a:rPr>
              <a:t>personnelles</a:t>
            </a:r>
            <a:r>
              <a:rPr lang="fr-FR" sz="3200" dirty="0">
                <a:solidFill>
                  <a:schemeClr val="dk1"/>
                </a:solidFill>
                <a:latin typeface="Calibri"/>
                <a:ea typeface="Calibri"/>
                <a:cs typeface="Calibri"/>
                <a:sym typeface="Calibri"/>
              </a:rPr>
              <a:t> (5) </a:t>
            </a:r>
            <a:r>
              <a:rPr lang="en-GB" sz="3200" dirty="0">
                <a:solidFill>
                  <a:schemeClr val="dk1"/>
                </a:solidFill>
                <a:latin typeface="Calibri"/>
                <a:ea typeface="Calibri"/>
                <a:cs typeface="Calibri"/>
                <a:sym typeface="Calibri"/>
              </a:rPr>
              <a:t>?</a:t>
            </a:r>
            <a:endParaRPr sz="3000" dirty="0"/>
          </a:p>
        </p:txBody>
      </p:sp>
      <p:sp>
        <p:nvSpPr>
          <p:cNvPr id="107" name="Google Shape;107;g1379332b5b8_0_3"/>
          <p:cNvSpPr txBox="1">
            <a:spLocks noGrp="1"/>
          </p:cNvSpPr>
          <p:nvPr>
            <p:ph type="body" idx="1"/>
          </p:nvPr>
        </p:nvSpPr>
        <p:spPr>
          <a:xfrm>
            <a:off x="1049775" y="1203999"/>
            <a:ext cx="10515600" cy="48573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200"/>
              </a:spcBef>
              <a:spcAft>
                <a:spcPts val="0"/>
              </a:spcAft>
              <a:buSzPts val="1800"/>
              <a:buNone/>
            </a:pPr>
            <a:r>
              <a:rPr lang="fr-FR" sz="1550" b="1" dirty="0"/>
              <a:t>La censure</a:t>
            </a:r>
          </a:p>
          <a:p>
            <a:pPr marL="0" lvl="0" indent="0" algn="l" rtl="0">
              <a:lnSpc>
                <a:spcPct val="115000"/>
              </a:lnSpc>
              <a:spcBef>
                <a:spcPts val="200"/>
              </a:spcBef>
              <a:spcAft>
                <a:spcPts val="0"/>
              </a:spcAft>
              <a:buSzPts val="1800"/>
              <a:buNone/>
            </a:pPr>
            <a:endParaRPr sz="1550" dirty="0"/>
          </a:p>
          <a:p>
            <a:pPr lvl="0" indent="-327025">
              <a:lnSpc>
                <a:spcPct val="115000"/>
              </a:lnSpc>
              <a:spcBef>
                <a:spcPts val="600"/>
              </a:spcBef>
              <a:buSzPts val="1550"/>
              <a:buFont typeface="Wingdings" pitchFamily="2" charset="2"/>
              <a:buChar char="§"/>
            </a:pPr>
            <a:r>
              <a:rPr lang="fr-FR" sz="1550" dirty="0"/>
              <a:t>Les informations sont sont directement remplacées dans le système et les données originelles sont perdues;</a:t>
            </a:r>
          </a:p>
          <a:p>
            <a:pPr lvl="0" indent="-327025">
              <a:lnSpc>
                <a:spcPct val="115000"/>
              </a:lnSpc>
              <a:spcBef>
                <a:spcPts val="600"/>
              </a:spcBef>
              <a:buSzPts val="1550"/>
              <a:buFont typeface="Wingdings" pitchFamily="2" charset="2"/>
              <a:buChar char="§"/>
            </a:pPr>
            <a:r>
              <a:rPr lang="fr-FR" sz="1550" dirty="0"/>
              <a:t>Cette technique est utilisée dans l’armée pour que les informations secrètes ne soient jamais enregistrés (nom d’agents ou positions stratégiques)</a:t>
            </a:r>
          </a:p>
          <a:p>
            <a:pPr lvl="0" indent="-327025">
              <a:lnSpc>
                <a:spcPct val="115000"/>
              </a:lnSpc>
              <a:spcBef>
                <a:spcPts val="600"/>
              </a:spcBef>
              <a:buSzPts val="1550"/>
              <a:buFont typeface="Wingdings" pitchFamily="2" charset="2"/>
              <a:buChar char="§"/>
            </a:pPr>
            <a:r>
              <a:rPr lang="fr-FR" sz="1550" dirty="0"/>
              <a:t>Cette technique est irréversible et les données n’existe pas le système.</a:t>
            </a:r>
          </a:p>
          <a:p>
            <a:pPr lvl="0" indent="-327025">
              <a:lnSpc>
                <a:spcPct val="115000"/>
              </a:lnSpc>
              <a:spcBef>
                <a:spcPts val="600"/>
              </a:spcBef>
              <a:buSzPts val="1550"/>
              <a:buFont typeface="Wingdings" pitchFamily="2" charset="2"/>
              <a:buChar char="§"/>
            </a:pPr>
            <a:endParaRPr lang="fr-FR" sz="1550" dirty="0"/>
          </a:p>
          <a:p>
            <a:pPr lvl="0" indent="-327025">
              <a:lnSpc>
                <a:spcPct val="115000"/>
              </a:lnSpc>
              <a:spcBef>
                <a:spcPts val="600"/>
              </a:spcBef>
              <a:buSzPts val="1550"/>
              <a:buFont typeface="Wingdings" pitchFamily="2" charset="2"/>
              <a:buChar char="§"/>
            </a:pPr>
            <a:endParaRPr lang="fr-FR" sz="1550" dirty="0"/>
          </a:p>
        </p:txBody>
      </p:sp>
    </p:spTree>
    <p:extLst>
      <p:ext uri="{BB962C8B-B14F-4D97-AF65-F5344CB8AC3E}">
        <p14:creationId xmlns:p14="http://schemas.microsoft.com/office/powerpoint/2010/main" val="3491461483"/>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18</Slides>
  <Notes>18</Notes>
  <HiddenSlides>1</HiddenSlide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OWASP-Cotonou Chapter Meeting</vt:lpstr>
      <vt:lpstr>Plan</vt:lpstr>
      <vt:lpstr>Qu’est ce qu’une donnée personnelle (1) ?</vt:lpstr>
      <vt:lpstr>Qu’est ce qu’une donnée personnelle (2) ?</vt:lpstr>
      <vt:lpstr>Comment protéger l’accès aux données personnelles (1) ?</vt:lpstr>
      <vt:lpstr>Comment protéger l’accès aux données personnelles (2) ?</vt:lpstr>
      <vt:lpstr>Comment protéger l’accès aux données personnelles (3) ?</vt:lpstr>
      <vt:lpstr>Comment protéger l’accès aux données personnelles (4) ?</vt:lpstr>
      <vt:lpstr>Comment protéger l’accès aux données personnelles (5) ?</vt:lpstr>
      <vt:lpstr>Comment protéger l’accès aux données personnelles (6) ?</vt:lpstr>
      <vt:lpstr>La tokenisation dans les entreprises (1)</vt:lpstr>
      <vt:lpstr>La tokenisation dans les entreprises (2)</vt:lpstr>
      <vt:lpstr>La tokenisation dans les entreprises (3)</vt:lpstr>
      <vt:lpstr>La tokenisation dans les entreprises (4)</vt:lpstr>
      <vt:lpstr>La tokenisation dans les entreprises (5)</vt:lpstr>
      <vt:lpstr>La tokenisation dans les entreprises (4)</vt:lpstr>
      <vt:lpstr>La tokenisation dans les entreprises (6)</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OWASP-Cotonou Chapter Meeting</dc:title>
  <cp:lastModifiedBy>Lionel Metongnon</cp:lastModifiedBy>
  <cp:revision>6</cp:revision>
  <dcterms:modified xsi:type="dcterms:W3CDTF">2022-12-01T07:38:32Z</dcterms:modified>
</cp:coreProperties>
</file>