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29"/>
  </p:notesMasterIdLst>
  <p:sldIdLst>
    <p:sldId id="256" r:id="rId3"/>
    <p:sldId id="257" r:id="rId4"/>
    <p:sldId id="258" r:id="rId5"/>
    <p:sldId id="262" r:id="rId6"/>
    <p:sldId id="259" r:id="rId7"/>
    <p:sldId id="260" r:id="rId8"/>
    <p:sldId id="261" r:id="rId9"/>
    <p:sldId id="263" r:id="rId10"/>
    <p:sldId id="265" r:id="rId11"/>
    <p:sldId id="267" r:id="rId12"/>
    <p:sldId id="268" r:id="rId13"/>
    <p:sldId id="270" r:id="rId14"/>
    <p:sldId id="271" r:id="rId15"/>
    <p:sldId id="273" r:id="rId16"/>
    <p:sldId id="274" r:id="rId17"/>
    <p:sldId id="276" r:id="rId18"/>
    <p:sldId id="277" r:id="rId19"/>
    <p:sldId id="279" r:id="rId20"/>
    <p:sldId id="280" r:id="rId21"/>
    <p:sldId id="282" r:id="rId22"/>
    <p:sldId id="284" r:id="rId23"/>
    <p:sldId id="286" r:id="rId24"/>
    <p:sldId id="288" r:id="rId25"/>
    <p:sldId id="289" r:id="rId26"/>
    <p:sldId id="292" r:id="rId27"/>
    <p:sldId id="291" r:id="rId28"/>
  </p:sldIdLst>
  <p:sldSz cx="12192000" cy="6858000"/>
  <p:notesSz cx="6858000" cy="9144000"/>
  <p:embeddedFontLst>
    <p:embeddedFont>
      <p:font typeface="Barlow" pitchFamily="2" charset="77"/>
      <p:regular r:id="rId30"/>
      <p:bold r:id="rId31"/>
      <p:italic r:id="rId32"/>
      <p:boldItalic r:id="rId33"/>
    </p:embeddedFont>
    <p:embeddedFont>
      <p:font typeface="Barlow Condensed" pitchFamily="2" charset="77"/>
      <p:regular r:id="rId34"/>
      <p:bold r:id="rId35"/>
      <p:italic r:id="rId36"/>
      <p:boldItalic r:id="rId37"/>
    </p:embeddedFont>
    <p:embeddedFont>
      <p:font typeface="Barlow Condensed SemiBold" pitchFamily="2" charset="77"/>
      <p:regular r:id="rId38"/>
      <p:bold r:id="rId39"/>
      <p:italic r:id="rId40"/>
      <p:boldItalic r:id="rId41"/>
    </p:embeddedFont>
    <p:embeddedFont>
      <p:font typeface="Barlow Medium" pitchFamily="2" charset="77"/>
      <p:regular r:id="rId42"/>
      <p:bold r:id="rId43"/>
      <p:italic r:id="rId44"/>
      <p:boldItalic r:id="rId45"/>
    </p:embeddedFont>
    <p:embeddedFont>
      <p:font typeface="Barlow Semi Condensed" pitchFamily="2" charset="77"/>
      <p:regular r:id="rId46"/>
      <p:bold r:id="rId47"/>
      <p:italic r:id="rId48"/>
      <p:boldItalic r:id="rId49"/>
    </p:embeddedFont>
    <p:embeddedFont>
      <p:font typeface="Calibri" panose="020F0502020204030204" pitchFamily="34" charset="0"/>
      <p:regular r:id="rId50"/>
      <p:bold r:id="rId51"/>
      <p:italic r:id="rId52"/>
      <p:boldItalic r:id="rId53"/>
    </p:embeddedFont>
    <p:embeddedFont>
      <p:font typeface="Consolas" panose="020B0609020204030204" pitchFamily="49"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7" roundtripDataSignature="AMtx7mg9abhSEBmFAA8/JCj/hwNWJ7VqS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hael Isbitski" initials="" lastIdx="2" clrIdx="0"/>
  <p:cmAuthor id="1" name="Chris Westphal"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7"/>
    <p:restoredTop sz="94658"/>
  </p:normalViewPr>
  <p:slideViewPr>
    <p:cSldViewPr snapToGrid="0">
      <p:cViewPr>
        <p:scale>
          <a:sx n="110" d="100"/>
          <a:sy n="110" d="100"/>
        </p:scale>
        <p:origin x="2336" y="6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0.fntdata"/><Relationship Id="rId21" Type="http://schemas.openxmlformats.org/officeDocument/2006/relationships/slide" Target="slides/slide19.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55" Type="http://schemas.openxmlformats.org/officeDocument/2006/relationships/font" Target="fonts/font26.fntdata"/><Relationship Id="rId68"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notesMaster" Target="notesMasters/notesMaster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font" Target="fonts/font24.fntdata"/><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56" Type="http://schemas.openxmlformats.org/officeDocument/2006/relationships/font" Target="fonts/font27.fntdata"/><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font" Target="fonts/font22.fntdata"/><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67" Type="http://customschemas.google.com/relationships/presentationmetadata" Target="metadata"/><Relationship Id="rId20" Type="http://schemas.openxmlformats.org/officeDocument/2006/relationships/slide" Target="slides/slide18.xml"/><Relationship Id="rId41" Type="http://schemas.openxmlformats.org/officeDocument/2006/relationships/font" Target="fonts/font12.fntdata"/><Relationship Id="rId54" Type="http://schemas.openxmlformats.org/officeDocument/2006/relationships/font" Target="fonts/font25.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7.fntdata"/><Relationship Id="rId49" Type="http://schemas.openxmlformats.org/officeDocument/2006/relationships/font" Target="fonts/font20.fntdata"/><Relationship Id="rId57" Type="http://schemas.openxmlformats.org/officeDocument/2006/relationships/font" Target="fonts/font28.fntdata"/><Relationship Id="rId10" Type="http://schemas.openxmlformats.org/officeDocument/2006/relationships/slide" Target="slides/slide8.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font" Target="fonts/font23.fntdata"/><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2" name="Google Shape;122;p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6: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40" name="Google Shape;240;p6: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43: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7" name="Google Shape;247;p43: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48" name="Google Shape;248;p43: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2" name="Google Shape;262;p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171360" lvl="0" indent="-171000" algn="l" rtl="0">
              <a:lnSpc>
                <a:spcPct val="100000"/>
              </a:lnSpc>
              <a:spcBef>
                <a:spcPts val="0"/>
              </a:spcBef>
              <a:spcAft>
                <a:spcPts val="0"/>
              </a:spcAft>
              <a:buClr>
                <a:srgbClr val="000000"/>
              </a:buClr>
              <a:buSzPts val="1200"/>
              <a:buFont typeface="Arial"/>
              <a:buChar char="•"/>
            </a:pPr>
            <a:r>
              <a:rPr lang="en-US" sz="1200" b="1" strike="noStrike">
                <a:solidFill>
                  <a:srgbClr val="000000"/>
                </a:solidFill>
                <a:latin typeface="Arial"/>
                <a:ea typeface="Arial"/>
                <a:cs typeface="Arial"/>
                <a:sym typeface="Arial"/>
              </a:rPr>
              <a:t>OWASP – Top 10</a:t>
            </a:r>
            <a:endParaRPr sz="1200" b="0" strike="noStrike">
              <a:latin typeface="Arial"/>
              <a:ea typeface="Arial"/>
              <a:cs typeface="Arial"/>
              <a:sym typeface="Arial"/>
            </a:endParaRPr>
          </a:p>
          <a:p>
            <a:pPr marL="171360" lvl="0" indent="-171000" algn="l" rtl="0">
              <a:lnSpc>
                <a:spcPct val="100000"/>
              </a:lnSpc>
              <a:spcBef>
                <a:spcPts val="0"/>
              </a:spcBef>
              <a:spcAft>
                <a:spcPts val="0"/>
              </a:spcAft>
              <a:buClr>
                <a:srgbClr val="000000"/>
              </a:buClr>
              <a:buSzPts val="1200"/>
              <a:buFont typeface="Arial"/>
              <a:buChar char="•"/>
            </a:pPr>
            <a:r>
              <a:rPr lang="en-US" sz="1200" b="0" strike="noStrike">
                <a:solidFill>
                  <a:srgbClr val="000000"/>
                </a:solidFill>
                <a:latin typeface="Arial"/>
                <a:ea typeface="Arial"/>
                <a:cs typeface="Arial"/>
                <a:sym typeface="Arial"/>
              </a:rPr>
              <a:t>*** Single Page Apps – no PHP. ; mobile apps </a:t>
            </a:r>
            <a:endParaRPr sz="1200" b="0" strike="noStrike">
              <a:latin typeface="Arial"/>
              <a:ea typeface="Arial"/>
              <a:cs typeface="Arial"/>
              <a:sym typeface="Arial"/>
            </a:endParaRPr>
          </a:p>
          <a:p>
            <a:pPr marL="171360" lvl="0" indent="-171000" algn="l" rtl="0">
              <a:lnSpc>
                <a:spcPct val="100000"/>
              </a:lnSpc>
              <a:spcBef>
                <a:spcPts val="0"/>
              </a:spcBef>
              <a:spcAft>
                <a:spcPts val="0"/>
              </a:spcAft>
              <a:buClr>
                <a:srgbClr val="000000"/>
              </a:buClr>
              <a:buSzPts val="1200"/>
              <a:buFont typeface="Arial"/>
              <a:buChar char="•"/>
            </a:pPr>
            <a:r>
              <a:rPr lang="en-US" sz="1200" b="0" strike="noStrike">
                <a:solidFill>
                  <a:srgbClr val="000000"/>
                </a:solidFill>
                <a:latin typeface="Arial"/>
                <a:ea typeface="Arial"/>
                <a:cs typeface="Arial"/>
                <a:sym typeface="Arial"/>
              </a:rPr>
              <a:t>***ORM </a:t>
            </a:r>
            <a:endParaRPr sz="1200" b="0" strike="noStrike">
              <a:latin typeface="Arial"/>
              <a:ea typeface="Arial"/>
              <a:cs typeface="Arial"/>
              <a:sym typeface="Arial"/>
            </a:endParaRPr>
          </a:p>
          <a:p>
            <a:pPr marL="0" lvl="0" indent="0" algn="l" rtl="0">
              <a:lnSpc>
                <a:spcPct val="100000"/>
              </a:lnSpc>
              <a:spcBef>
                <a:spcPts val="0"/>
              </a:spcBef>
              <a:spcAft>
                <a:spcPts val="0"/>
              </a:spcAft>
              <a:buSzPts val="1400"/>
              <a:buNone/>
            </a:pPr>
            <a:r>
              <a:rPr lang="en-US" sz="1200" b="0" strike="noStrike">
                <a:solidFill>
                  <a:srgbClr val="000000"/>
                </a:solidFill>
                <a:latin typeface="Arial"/>
                <a:ea typeface="Arial"/>
                <a:cs typeface="Arial"/>
                <a:sym typeface="Arial"/>
              </a:rPr>
              <a:t>The transition to modern apps and apis</a:t>
            </a:r>
            <a:endParaRPr sz="1200" b="0" strike="noStrike">
              <a:latin typeface="Arial"/>
              <a:ea typeface="Arial"/>
              <a:cs typeface="Arial"/>
              <a:sym typeface="Arial"/>
            </a:endParaRPr>
          </a:p>
          <a:p>
            <a:pPr marL="0" lvl="0" indent="0" algn="l" rtl="0">
              <a:lnSpc>
                <a:spcPct val="100000"/>
              </a:lnSpc>
              <a:spcBef>
                <a:spcPts val="0"/>
              </a:spcBef>
              <a:spcAft>
                <a:spcPts val="0"/>
              </a:spcAft>
              <a:buSzPts val="1400"/>
              <a:buNone/>
            </a:pPr>
            <a:r>
              <a:rPr lang="en-US" sz="1200" b="0" i="1" strike="noStrike">
                <a:solidFill>
                  <a:srgbClr val="000000"/>
                </a:solidFill>
                <a:latin typeface="Arial"/>
                <a:ea typeface="Arial"/>
                <a:cs typeface="Arial"/>
                <a:sym typeface="Arial"/>
              </a:rPr>
              <a:t>Powerful clients: </a:t>
            </a:r>
            <a:endParaRPr sz="1200" b="0" strike="noStrike">
              <a:latin typeface="Arial"/>
              <a:ea typeface="Arial"/>
              <a:cs typeface="Arial"/>
              <a:sym typeface="Arial"/>
            </a:endParaRPr>
          </a:p>
          <a:p>
            <a:pPr marL="0" lvl="0" indent="0" algn="l" rtl="0">
              <a:lnSpc>
                <a:spcPct val="100000"/>
              </a:lnSpc>
              <a:spcBef>
                <a:spcPts val="0"/>
              </a:spcBef>
              <a:spcAft>
                <a:spcPts val="0"/>
              </a:spcAft>
              <a:buSzPts val="1400"/>
              <a:buNone/>
            </a:pPr>
            <a:r>
              <a:rPr lang="en-US" sz="1200" b="0" strike="noStrike">
                <a:solidFill>
                  <a:srgbClr val="000000"/>
                </a:solidFill>
                <a:latin typeface="Arial"/>
                <a:ea typeface="Arial"/>
                <a:cs typeface="Arial"/>
                <a:sym typeface="Arial"/>
              </a:rPr>
              <a:t>Now compare this with our modern applications ; modern infrastructure , there is a few things we should take in to consideration: </a:t>
            </a:r>
            <a:endParaRPr sz="1200" b="0" strike="noStrike">
              <a:latin typeface="Arial"/>
              <a:ea typeface="Arial"/>
              <a:cs typeface="Arial"/>
              <a:sym typeface="Arial"/>
            </a:endParaRPr>
          </a:p>
          <a:p>
            <a:pPr marL="0" lvl="0" indent="0" algn="l" rtl="0">
              <a:lnSpc>
                <a:spcPct val="100000"/>
              </a:lnSpc>
              <a:spcBef>
                <a:spcPts val="0"/>
              </a:spcBef>
              <a:spcAft>
                <a:spcPts val="0"/>
              </a:spcAft>
              <a:buSzPts val="1400"/>
              <a:buNone/>
            </a:pPr>
            <a:r>
              <a:rPr lang="en-US" sz="1200" b="0" strike="noStrike">
                <a:solidFill>
                  <a:srgbClr val="000000"/>
                </a:solidFill>
                <a:latin typeface="Arial"/>
                <a:ea typeface="Arial"/>
                <a:cs typeface="Arial"/>
                <a:sym typeface="Arial"/>
              </a:rPr>
              <a:t>#1: the clients are a lot more powerful. This phone that I hold is more powerful that the first few computers that I owned. So it is able to do a lot more of the heavy lifting. </a:t>
            </a:r>
            <a:endParaRPr sz="1200" b="0" strike="noStrike">
              <a:latin typeface="Arial"/>
              <a:ea typeface="Arial"/>
              <a:cs typeface="Arial"/>
              <a:sym typeface="Arial"/>
            </a:endParaRPr>
          </a:p>
          <a:p>
            <a:pPr marL="0" lvl="0" indent="0" algn="l" rtl="0">
              <a:lnSpc>
                <a:spcPct val="100000"/>
              </a:lnSpc>
              <a:spcBef>
                <a:spcPts val="0"/>
              </a:spcBef>
              <a:spcAft>
                <a:spcPts val="0"/>
              </a:spcAft>
              <a:buSzPts val="1400"/>
              <a:buNone/>
            </a:pPr>
            <a:r>
              <a:rPr lang="en-US" sz="1200" b="0" i="1" strike="noStrike">
                <a:solidFill>
                  <a:srgbClr val="000000"/>
                </a:solidFill>
                <a:latin typeface="Arial"/>
                <a:ea typeface="Arial"/>
                <a:cs typeface="Arial"/>
                <a:sym typeface="Arial"/>
              </a:rPr>
              <a:t>#2: </a:t>
            </a:r>
            <a:r>
              <a:rPr lang="en-US" sz="1200" b="0" strike="noStrike">
                <a:solidFill>
                  <a:srgbClr val="000000"/>
                </a:solidFill>
                <a:latin typeface="Arial"/>
                <a:ea typeface="Arial"/>
                <a:cs typeface="Arial"/>
                <a:sym typeface="Arial"/>
              </a:rPr>
              <a:t>applications in the backend look very different as well - now with micro services, the business logic is distributed across various parts all communicating over APIs. The clients themselves are making data requests via APIs and compiling the data in a browser. </a:t>
            </a:r>
            <a:endParaRPr sz="1200" b="0" strike="noStrike">
              <a:latin typeface="Arial"/>
              <a:ea typeface="Arial"/>
              <a:cs typeface="Arial"/>
              <a:sym typeface="Arial"/>
            </a:endParaRPr>
          </a:p>
          <a:p>
            <a:pPr marL="0" lvl="0" indent="0" algn="l" rtl="0">
              <a:lnSpc>
                <a:spcPct val="100000"/>
              </a:lnSpc>
              <a:spcBef>
                <a:spcPts val="0"/>
              </a:spcBef>
              <a:spcAft>
                <a:spcPts val="0"/>
              </a:spcAft>
              <a:buSzPts val="1400"/>
              <a:buNone/>
            </a:pPr>
            <a:r>
              <a:rPr lang="en-US" sz="1200" b="0" strike="noStrike">
                <a:solidFill>
                  <a:srgbClr val="000000"/>
                </a:solidFill>
                <a:latin typeface="Arial"/>
                <a:ea typeface="Arial"/>
                <a:cs typeface="Arial"/>
                <a:sym typeface="Arial"/>
              </a:rPr>
              <a:t>As a result the backend servers have become more of a data source with the APIs exposing a lot more data, a lot more sensitive information a whole lot more attack surface. </a:t>
            </a:r>
            <a:endParaRPr sz="1200" b="0" strike="noStrike">
              <a:latin typeface="Arial"/>
              <a:ea typeface="Arial"/>
              <a:cs typeface="Arial"/>
              <a:sym typeface="Arial"/>
            </a:endParaRPr>
          </a:p>
          <a:p>
            <a:pPr marL="0" lvl="0" indent="0" algn="l" rtl="0">
              <a:lnSpc>
                <a:spcPct val="100000"/>
              </a:lnSpc>
              <a:spcBef>
                <a:spcPts val="0"/>
              </a:spcBef>
              <a:spcAft>
                <a:spcPts val="0"/>
              </a:spcAft>
              <a:buSzPts val="1400"/>
              <a:buNone/>
            </a:pPr>
            <a:r>
              <a:rPr lang="en-US" sz="1200" b="0" strike="noStrike">
                <a:solidFill>
                  <a:srgbClr val="000000"/>
                </a:solidFill>
                <a:latin typeface="Arial"/>
                <a:ea typeface="Arial"/>
                <a:cs typeface="Arial"/>
                <a:sym typeface="Arial"/>
              </a:rPr>
              <a:t>#3: Uniqueness of the APIs: </a:t>
            </a:r>
            <a:endParaRPr sz="1200" b="0" strike="noStrike">
              <a:latin typeface="Arial"/>
              <a:ea typeface="Arial"/>
              <a:cs typeface="Arial"/>
              <a:sym typeface="Arial"/>
            </a:endParaRPr>
          </a:p>
          <a:p>
            <a:pPr marL="0" lvl="0" indent="0" algn="l" rtl="0">
              <a:lnSpc>
                <a:spcPct val="100000"/>
              </a:lnSpc>
              <a:spcBef>
                <a:spcPts val="0"/>
              </a:spcBef>
              <a:spcAft>
                <a:spcPts val="0"/>
              </a:spcAft>
              <a:buSzPts val="1400"/>
              <a:buNone/>
            </a:pPr>
            <a:r>
              <a:rPr lang="en-US" sz="1200" b="0" strike="noStrike">
                <a:solidFill>
                  <a:srgbClr val="000000"/>
                </a:solidFill>
                <a:latin typeface="Arial"/>
                <a:ea typeface="Arial"/>
                <a:cs typeface="Arial"/>
                <a:sym typeface="Arial"/>
              </a:rPr>
              <a:t>Finally, these APIs themselves are unique;, their logic is unique; the data exchanged will be unique; and obviously the associated vulnerability will be unique and previously unknown. </a:t>
            </a:r>
            <a:endParaRPr sz="1200" b="0" strike="noStrike">
              <a:latin typeface="Arial"/>
              <a:ea typeface="Arial"/>
              <a:cs typeface="Arial"/>
              <a:sym typeface="Arial"/>
            </a:endParaRPr>
          </a:p>
          <a:p>
            <a:pPr marL="0" lvl="0" indent="0" algn="l" rtl="0">
              <a:lnSpc>
                <a:spcPct val="100000"/>
              </a:lnSpc>
              <a:spcBef>
                <a:spcPts val="0"/>
              </a:spcBef>
              <a:spcAft>
                <a:spcPts val="0"/>
              </a:spcAft>
              <a:buSzPts val="1400"/>
              <a:buNone/>
            </a:pPr>
            <a:r>
              <a:rPr lang="en-US" sz="1200" b="0" strike="noStrike">
                <a:solidFill>
                  <a:srgbClr val="000000"/>
                </a:solidFill>
                <a:latin typeface="Arial"/>
                <a:ea typeface="Arial"/>
                <a:cs typeface="Arial"/>
                <a:sym typeface="Arial"/>
              </a:rPr>
              <a:t>Obviously the attackers are taking advantage of the vulnerabilities associated with the uniqueness of the APIs and their logic  to hijack and exfiltrate critical information. </a:t>
            </a:r>
            <a:endParaRPr sz="1200" b="0" strike="noStrike">
              <a:latin typeface="Arial"/>
              <a:ea typeface="Arial"/>
              <a:cs typeface="Arial"/>
              <a:sym typeface="Arial"/>
            </a:endParaRPr>
          </a:p>
          <a:p>
            <a:pPr marL="0" lvl="0" indent="0" algn="l" rtl="0">
              <a:lnSpc>
                <a:spcPct val="100000"/>
              </a:lnSpc>
              <a:spcBef>
                <a:spcPts val="0"/>
              </a:spcBef>
              <a:spcAft>
                <a:spcPts val="0"/>
              </a:spcAft>
              <a:buSzPts val="1400"/>
              <a:buNone/>
            </a:pPr>
            <a:r>
              <a:rPr lang="en-US" sz="1200" b="0" strike="noStrike">
                <a:solidFill>
                  <a:srgbClr val="000000"/>
                </a:solidFill>
                <a:latin typeface="Arial"/>
                <a:ea typeface="Arial"/>
                <a:cs typeface="Arial"/>
                <a:sym typeface="Arial"/>
              </a:rPr>
              <a:t>Meanwhile tools like WAF, RASPs, API gateways that are relying on pre-defined signatures and well known attack patterns are not able to secure against these previously unknown vulnerabilities related to the api logic. </a:t>
            </a:r>
            <a:endParaRPr sz="1200" b="0" strike="noStrike">
              <a:latin typeface="Arial"/>
              <a:ea typeface="Arial"/>
              <a:cs typeface="Arial"/>
              <a:sym typeface="Arial"/>
            </a:endParaRPr>
          </a:p>
          <a:p>
            <a:pPr marL="0" lvl="0" indent="0" algn="l" rtl="0">
              <a:lnSpc>
                <a:spcPct val="100000"/>
              </a:lnSpc>
              <a:spcBef>
                <a:spcPts val="0"/>
              </a:spcBef>
              <a:spcAft>
                <a:spcPts val="0"/>
              </a:spcAft>
              <a:buSzPts val="1400"/>
              <a:buNone/>
            </a:pPr>
            <a:endParaRPr sz="1200" b="0" strike="noStrike">
              <a:latin typeface="Arial"/>
              <a:ea typeface="Arial"/>
              <a:cs typeface="Arial"/>
              <a:sym typeface="Arial"/>
            </a:endParaRPr>
          </a:p>
          <a:p>
            <a:pPr marL="0" lvl="0" indent="0" algn="l" rtl="0">
              <a:lnSpc>
                <a:spcPct val="100000"/>
              </a:lnSpc>
              <a:spcBef>
                <a:spcPts val="0"/>
              </a:spcBef>
              <a:spcAft>
                <a:spcPts val="0"/>
              </a:spcAft>
              <a:buSzPts val="1400"/>
              <a:buNone/>
            </a:pPr>
            <a:r>
              <a:rPr lang="en-US" sz="1200" b="0" strike="noStrike">
                <a:solidFill>
                  <a:srgbClr val="000000"/>
                </a:solidFill>
                <a:latin typeface="Arial"/>
                <a:ea typeface="Arial"/>
                <a:cs typeface="Arial"/>
                <a:sym typeface="Arial"/>
              </a:rPr>
              <a:t>In addition to this, many of these attacks  are no longer relevant as older technologies like PHP are becoming obsolete. </a:t>
            </a:r>
            <a:endParaRPr sz="1200" b="0" strike="noStrike">
              <a:latin typeface="Arial"/>
              <a:ea typeface="Arial"/>
              <a:cs typeface="Arial"/>
              <a:sym typeface="Arial"/>
            </a:endParaRPr>
          </a:p>
          <a:p>
            <a:pPr marL="0" lvl="0" indent="0" algn="l" rtl="0">
              <a:lnSpc>
                <a:spcPct val="100000"/>
              </a:lnSpc>
              <a:spcBef>
                <a:spcPts val="0"/>
              </a:spcBef>
              <a:spcAft>
                <a:spcPts val="0"/>
              </a:spcAft>
              <a:buSzPts val="1400"/>
              <a:buNone/>
            </a:pPr>
            <a:r>
              <a:rPr lang="en-US" sz="1200" b="0" strike="noStrike">
                <a:solidFill>
                  <a:srgbClr val="000000"/>
                </a:solidFill>
                <a:latin typeface="Arial"/>
                <a:ea typeface="Arial"/>
                <a:cs typeface="Arial"/>
                <a:sym typeface="Arial"/>
              </a:rPr>
              <a:t>In the case of SQL injections, with developers using ORMs to interact with the database, instead of manually crafting queries – the data is filtered and validated … minimizing the # of SQL injections. </a:t>
            </a:r>
            <a:endParaRPr sz="1200" b="0" strike="noStrike">
              <a:latin typeface="Arial"/>
              <a:ea typeface="Arial"/>
              <a:cs typeface="Arial"/>
              <a:sym typeface="Arial"/>
            </a:endParaRPr>
          </a:p>
          <a:p>
            <a:pPr marL="0" lvl="0" indent="0" algn="l" rtl="0">
              <a:lnSpc>
                <a:spcPct val="100000"/>
              </a:lnSpc>
              <a:spcBef>
                <a:spcPts val="0"/>
              </a:spcBef>
              <a:spcAft>
                <a:spcPts val="0"/>
              </a:spcAft>
              <a:buSzPts val="1400"/>
              <a:buNone/>
            </a:pPr>
            <a:endParaRPr sz="1200" b="0" strike="noStrike">
              <a:latin typeface="Arial"/>
              <a:ea typeface="Arial"/>
              <a:cs typeface="Arial"/>
              <a:sym typeface="Arial"/>
            </a:endParaRPr>
          </a:p>
        </p:txBody>
      </p:sp>
      <p:sp>
        <p:nvSpPr>
          <p:cNvPr id="263" name="Google Shape;263;p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12</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45: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3" name="Google Shape;273;p45: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45: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8" name="Google Shape;288;p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1200" b="0" strike="noStrike">
              <a:latin typeface="Arial"/>
              <a:ea typeface="Arial"/>
              <a:cs typeface="Arial"/>
              <a:sym typeface="Arial"/>
            </a:endParaRPr>
          </a:p>
        </p:txBody>
      </p:sp>
      <p:sp>
        <p:nvSpPr>
          <p:cNvPr id="289" name="Google Shape;289;p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4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1" name="Google Shape;301;p47: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02" name="Google Shape;302;p47: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6" name="Google Shape;316;p9: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1200" b="0" strike="noStrike">
              <a:latin typeface="Arial"/>
              <a:ea typeface="Arial"/>
              <a:cs typeface="Arial"/>
              <a:sym typeface="Arial"/>
            </a:endParaRPr>
          </a:p>
        </p:txBody>
      </p:sp>
      <p:sp>
        <p:nvSpPr>
          <p:cNvPr id="317" name="Google Shape;317;p9: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16</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49: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7" name="Google Shape;327;p49: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28" name="Google Shape;328;p49: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2" name="Google Shape;342;p1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1200" b="0" strike="noStrike">
              <a:latin typeface="Arial"/>
              <a:ea typeface="Arial"/>
              <a:cs typeface="Arial"/>
              <a:sym typeface="Arial"/>
            </a:endParaRPr>
          </a:p>
        </p:txBody>
      </p:sp>
      <p:sp>
        <p:nvSpPr>
          <p:cNvPr id="343" name="Google Shape;343;p1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18</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5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3" name="Google Shape;353;p51: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54" name="Google Shape;354;p51: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1b5467bff_0_0: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8" name="Google Shape;128;g71b5467bff_0_0: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29" name="Google Shape;129;g71b5467bff_0_0: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1: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68" name="Google Shape;368;p1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2: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84" name="Google Shape;384;p12: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13: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96" name="Google Shape;396;p13: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71b5467bff_0_378: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8" name="Google Shape;408;g71b5467bff_0_378: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09" name="Google Shape;409;g71b5467bff_0_378: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ac297660e9_0_0:notes"/>
          <p:cNvSpPr txBox="1">
            <a:spLocks noGrp="1"/>
          </p:cNvSpPr>
          <p:nvPr>
            <p:ph type="body" idx="1"/>
          </p:nvPr>
        </p:nvSpPr>
        <p:spPr>
          <a:xfrm>
            <a:off x="685583" y="4400004"/>
            <a:ext cx="5486700" cy="3601500"/>
          </a:xfrm>
          <a:prstGeom prst="rect">
            <a:avLst/>
          </a:prstGeom>
          <a:noFill/>
          <a:ln>
            <a:noFill/>
          </a:ln>
        </p:spPr>
        <p:txBody>
          <a:bodyPr spcFirstLastPara="1" wrap="square" lIns="45425" tIns="22700" rIns="45425" bIns="22700" anchor="t" anchorCtr="0">
            <a:noAutofit/>
          </a:bodyPr>
          <a:lstStyle/>
          <a:p>
            <a:pPr marL="0" lvl="0" indent="0" algn="l" rtl="0">
              <a:lnSpc>
                <a:spcPct val="100000"/>
              </a:lnSpc>
              <a:spcBef>
                <a:spcPts val="0"/>
              </a:spcBef>
              <a:spcAft>
                <a:spcPts val="0"/>
              </a:spcAft>
              <a:buSzPts val="700"/>
              <a:buNone/>
            </a:pPr>
            <a:endParaRPr/>
          </a:p>
        </p:txBody>
      </p:sp>
      <p:sp>
        <p:nvSpPr>
          <p:cNvPr id="414" name="Google Shape;414;gac297660e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ac297660e9_0_0:notes"/>
          <p:cNvSpPr txBox="1">
            <a:spLocks noGrp="1"/>
          </p:cNvSpPr>
          <p:nvPr>
            <p:ph type="body" idx="1"/>
          </p:nvPr>
        </p:nvSpPr>
        <p:spPr>
          <a:xfrm>
            <a:off x="685583" y="4400004"/>
            <a:ext cx="5486700" cy="3601500"/>
          </a:xfrm>
          <a:prstGeom prst="rect">
            <a:avLst/>
          </a:prstGeom>
          <a:noFill/>
          <a:ln>
            <a:noFill/>
          </a:ln>
        </p:spPr>
        <p:txBody>
          <a:bodyPr spcFirstLastPara="1" wrap="square" lIns="45425" tIns="22700" rIns="45425" bIns="22700" anchor="t" anchorCtr="0">
            <a:noAutofit/>
          </a:bodyPr>
          <a:lstStyle/>
          <a:p>
            <a:pPr marL="0" lvl="0" indent="0" algn="l" rtl="0">
              <a:lnSpc>
                <a:spcPct val="100000"/>
              </a:lnSpc>
              <a:spcBef>
                <a:spcPts val="0"/>
              </a:spcBef>
              <a:spcAft>
                <a:spcPts val="0"/>
              </a:spcAft>
              <a:buSzPts val="700"/>
              <a:buNone/>
            </a:pPr>
            <a:endParaRPr/>
          </a:p>
        </p:txBody>
      </p:sp>
      <p:sp>
        <p:nvSpPr>
          <p:cNvPr id="414" name="Google Shape;414;gac297660e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546255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ac297660e9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8" name="Google Shape;428;gac297660e9_0_12:notes"/>
          <p:cNvSpPr txBox="1">
            <a:spLocks noGrp="1"/>
          </p:cNvSpPr>
          <p:nvPr>
            <p:ph type="body" idx="1"/>
          </p:nvPr>
        </p:nvSpPr>
        <p:spPr>
          <a:xfrm>
            <a:off x="685583" y="4400004"/>
            <a:ext cx="5486700" cy="3601500"/>
          </a:xfrm>
          <a:prstGeom prst="rect">
            <a:avLst/>
          </a:prstGeom>
          <a:noFill/>
          <a:ln>
            <a:noFill/>
          </a:ln>
        </p:spPr>
        <p:txBody>
          <a:bodyPr spcFirstLastPara="1" wrap="square" lIns="45425" tIns="22700" rIns="45425" bIns="22700" anchor="t" anchorCtr="0">
            <a:noAutofit/>
          </a:bodyPr>
          <a:lstStyle/>
          <a:p>
            <a:pPr marL="0" lvl="0" indent="0" algn="l" rtl="0">
              <a:lnSpc>
                <a:spcPct val="100000"/>
              </a:lnSpc>
              <a:spcBef>
                <a:spcPts val="0"/>
              </a:spcBef>
              <a:spcAft>
                <a:spcPts val="0"/>
              </a:spcAft>
              <a:buSzPts val="700"/>
              <a:buNone/>
            </a:pPr>
            <a:endParaRPr/>
          </a:p>
        </p:txBody>
      </p:sp>
      <p:sp>
        <p:nvSpPr>
          <p:cNvPr id="429" name="Google Shape;429;gac297660e9_0_12:notes"/>
          <p:cNvSpPr txBox="1">
            <a:spLocks noGrp="1"/>
          </p:cNvSpPr>
          <p:nvPr>
            <p:ph type="sldNum" idx="12"/>
          </p:nvPr>
        </p:nvSpPr>
        <p:spPr>
          <a:xfrm>
            <a:off x="3884431" y="8685774"/>
            <a:ext cx="2972100" cy="458100"/>
          </a:xfrm>
          <a:prstGeom prst="rect">
            <a:avLst/>
          </a:prstGeom>
          <a:noFill/>
          <a:ln>
            <a:noFill/>
          </a:ln>
        </p:spPr>
        <p:txBody>
          <a:bodyPr spcFirstLastPara="1" wrap="square" lIns="45425" tIns="22700" rIns="45425" bIns="22700" anchor="b" anchorCtr="0">
            <a:noAutofit/>
          </a:bodyPr>
          <a:lstStyle/>
          <a:p>
            <a:pPr marL="0" lvl="0" indent="0" algn="r" rtl="0">
              <a:lnSpc>
                <a:spcPct val="100000"/>
              </a:lnSpc>
              <a:spcBef>
                <a:spcPts val="0"/>
              </a:spcBef>
              <a:spcAft>
                <a:spcPts val="0"/>
              </a:spcAft>
              <a:buSzPts val="700"/>
              <a:buNone/>
            </a:pPr>
            <a:fld id="{00000000-1234-1234-1234-123412341234}" type="slidenum">
              <a:rPr lang="en-US"/>
              <a:t>26</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1b5467bff_0_6:notes"/>
          <p:cNvSpPr txBox="1">
            <a:spLocks noGrp="1"/>
          </p:cNvSpPr>
          <p:nvPr>
            <p:ph type="body" idx="1"/>
          </p:nvPr>
        </p:nvSpPr>
        <p:spPr>
          <a:xfrm>
            <a:off x="2009775" y="5441950"/>
            <a:ext cx="16084549" cy="44545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g71b5467bff_0_6: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5: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91" name="Google Shape;191;p5: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4" name="Google Shape;164;p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1200" b="0" strike="noStrike">
              <a:latin typeface="Arial"/>
              <a:ea typeface="Arial"/>
              <a:cs typeface="Arial"/>
              <a:sym typeface="Arial"/>
            </a:endParaRPr>
          </a:p>
        </p:txBody>
      </p:sp>
      <p:sp>
        <p:nvSpPr>
          <p:cNvPr id="165" name="Google Shape;165;p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1" name="Google Shape;171;p3: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1200" b="0" strike="noStrike">
              <a:latin typeface="Arial"/>
              <a:ea typeface="Arial"/>
              <a:cs typeface="Arial"/>
              <a:sym typeface="Arial"/>
            </a:endParaRPr>
          </a:p>
        </p:txBody>
      </p:sp>
      <p:sp>
        <p:nvSpPr>
          <p:cNvPr id="172" name="Google Shape;172;p3: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6</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71b5467bff_0_13: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g71b5467bff_0_13: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83" name="Google Shape;183;g71b5467bff_0_13: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4: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97" name="Google Shape;197;p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5" name="Google Shape;225;p14: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26" name="Google Shape;226;p14: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21"/>
          <p:cNvSpPr txBox="1">
            <a:spLocks noGrp="1"/>
          </p:cNvSpPr>
          <p:nvPr>
            <p:ph type="title"/>
          </p:nvPr>
        </p:nvSpPr>
        <p:spPr>
          <a:xfrm>
            <a:off x="506160" y="68760"/>
            <a:ext cx="10006200" cy="1220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5"/>
        <p:cNvGrpSpPr/>
        <p:nvPr/>
      </p:nvGrpSpPr>
      <p:grpSpPr>
        <a:xfrm>
          <a:off x="0" y="0"/>
          <a:ext cx="0" cy="0"/>
          <a:chOff x="0" y="0"/>
          <a:chExt cx="0" cy="0"/>
        </a:xfrm>
      </p:grpSpPr>
      <p:sp>
        <p:nvSpPr>
          <p:cNvPr id="46" name="Google Shape;46;p28"/>
          <p:cNvSpPr txBox="1">
            <a:spLocks noGrp="1"/>
          </p:cNvSpPr>
          <p:nvPr>
            <p:ph type="title"/>
          </p:nvPr>
        </p:nvSpPr>
        <p:spPr>
          <a:xfrm>
            <a:off x="506160" y="68760"/>
            <a:ext cx="10006200" cy="1220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9"/>
        <p:cNvGrpSpPr/>
        <p:nvPr/>
      </p:nvGrpSpPr>
      <p:grpSpPr>
        <a:xfrm>
          <a:off x="0" y="0"/>
          <a:ext cx="0" cy="0"/>
          <a:chOff x="0" y="0"/>
          <a:chExt cx="0" cy="0"/>
        </a:xfrm>
      </p:grpSpPr>
      <p:sp>
        <p:nvSpPr>
          <p:cNvPr id="50" name="Google Shape;50;p29"/>
          <p:cNvSpPr txBox="1">
            <a:spLocks noGrp="1"/>
          </p:cNvSpPr>
          <p:nvPr>
            <p:ph type="title"/>
          </p:nvPr>
        </p:nvSpPr>
        <p:spPr>
          <a:xfrm>
            <a:off x="506160" y="68760"/>
            <a:ext cx="10006200" cy="1220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2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29"/>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5"/>
        <p:cNvGrpSpPr/>
        <p:nvPr/>
      </p:nvGrpSpPr>
      <p:grpSpPr>
        <a:xfrm>
          <a:off x="0" y="0"/>
          <a:ext cx="0" cy="0"/>
          <a:chOff x="0" y="0"/>
          <a:chExt cx="0" cy="0"/>
        </a:xfrm>
      </p:grpSpPr>
      <p:sp>
        <p:nvSpPr>
          <p:cNvPr id="56" name="Google Shape;56;p30"/>
          <p:cNvSpPr txBox="1">
            <a:spLocks noGrp="1"/>
          </p:cNvSpPr>
          <p:nvPr>
            <p:ph type="title"/>
          </p:nvPr>
        </p:nvSpPr>
        <p:spPr>
          <a:xfrm>
            <a:off x="506160" y="68760"/>
            <a:ext cx="10006200" cy="1220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0"/>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0"/>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0"/>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0"/>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30"/>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30"/>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0"/>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OBJECT_1">
    <p:spTree>
      <p:nvGrpSpPr>
        <p:cNvPr id="1" name="Shape 71"/>
        <p:cNvGrpSpPr/>
        <p:nvPr/>
      </p:nvGrpSpPr>
      <p:grpSpPr>
        <a:xfrm>
          <a:off x="0" y="0"/>
          <a:ext cx="0" cy="0"/>
          <a:chOff x="0" y="0"/>
          <a:chExt cx="0" cy="0"/>
        </a:xfrm>
      </p:grpSpPr>
      <p:sp>
        <p:nvSpPr>
          <p:cNvPr id="72" name="Google Shape;72;gac297660e9_0_69"/>
          <p:cNvSpPr txBox="1">
            <a:spLocks noGrp="1"/>
          </p:cNvSpPr>
          <p:nvPr>
            <p:ph type="sldNum" idx="12"/>
          </p:nvPr>
        </p:nvSpPr>
        <p:spPr>
          <a:xfrm>
            <a:off x="2325458" y="6481121"/>
            <a:ext cx="304800" cy="228600"/>
          </a:xfrm>
          <a:prstGeom prst="rect">
            <a:avLst/>
          </a:prstGeom>
          <a:noFill/>
          <a:ln>
            <a:noFill/>
          </a:ln>
        </p:spPr>
        <p:txBody>
          <a:bodyPr spcFirstLastPara="1" wrap="square" lIns="0" tIns="0" rIns="0" bIns="0" anchor="t" anchorCtr="0">
            <a:noAutofit/>
          </a:bodyPr>
          <a:lstStyle>
            <a:lvl1pPr marL="25400" marR="0" lvl="0" indent="0" algn="l">
              <a:lnSpc>
                <a:spcPct val="100000"/>
              </a:lnSpc>
              <a:spcBef>
                <a:spcPts val="0"/>
              </a:spcBef>
              <a:spcAft>
                <a:spcPts val="0"/>
              </a:spcAft>
              <a:buClr>
                <a:srgbClr val="000000"/>
              </a:buClr>
              <a:buSzPts val="1500"/>
              <a:buFont typeface="Arial"/>
              <a:buNone/>
              <a:defRPr sz="1500" b="0" i="0" u="none" strike="noStrike" cap="none">
                <a:solidFill>
                  <a:schemeClr val="lt1"/>
                </a:solidFill>
                <a:latin typeface="Barlow Medium"/>
                <a:ea typeface="Barlow Medium"/>
                <a:cs typeface="Barlow Medium"/>
                <a:sym typeface="Barlow Medium"/>
              </a:defRPr>
            </a:lvl1pPr>
            <a:lvl2pPr marL="25400" marR="0" lvl="1" indent="0" algn="l">
              <a:lnSpc>
                <a:spcPct val="100000"/>
              </a:lnSpc>
              <a:spcBef>
                <a:spcPts val="0"/>
              </a:spcBef>
              <a:spcAft>
                <a:spcPts val="0"/>
              </a:spcAft>
              <a:buClr>
                <a:srgbClr val="000000"/>
              </a:buClr>
              <a:buSzPts val="1500"/>
              <a:buFont typeface="Arial"/>
              <a:buNone/>
              <a:defRPr sz="1500" b="0" i="0" u="none" strike="noStrike" cap="none">
                <a:solidFill>
                  <a:schemeClr val="lt1"/>
                </a:solidFill>
                <a:latin typeface="Barlow Medium"/>
                <a:ea typeface="Barlow Medium"/>
                <a:cs typeface="Barlow Medium"/>
                <a:sym typeface="Barlow Medium"/>
              </a:defRPr>
            </a:lvl2pPr>
            <a:lvl3pPr marL="25400" marR="0" lvl="2" indent="0" algn="l">
              <a:lnSpc>
                <a:spcPct val="100000"/>
              </a:lnSpc>
              <a:spcBef>
                <a:spcPts val="0"/>
              </a:spcBef>
              <a:spcAft>
                <a:spcPts val="0"/>
              </a:spcAft>
              <a:buClr>
                <a:srgbClr val="000000"/>
              </a:buClr>
              <a:buSzPts val="1500"/>
              <a:buFont typeface="Arial"/>
              <a:buNone/>
              <a:defRPr sz="1500" b="0" i="0" u="none" strike="noStrike" cap="none">
                <a:solidFill>
                  <a:schemeClr val="lt1"/>
                </a:solidFill>
                <a:latin typeface="Barlow Medium"/>
                <a:ea typeface="Barlow Medium"/>
                <a:cs typeface="Barlow Medium"/>
                <a:sym typeface="Barlow Medium"/>
              </a:defRPr>
            </a:lvl3pPr>
            <a:lvl4pPr marL="25400" marR="0" lvl="3" indent="0" algn="l">
              <a:lnSpc>
                <a:spcPct val="100000"/>
              </a:lnSpc>
              <a:spcBef>
                <a:spcPts val="0"/>
              </a:spcBef>
              <a:spcAft>
                <a:spcPts val="0"/>
              </a:spcAft>
              <a:buClr>
                <a:srgbClr val="000000"/>
              </a:buClr>
              <a:buSzPts val="1500"/>
              <a:buFont typeface="Arial"/>
              <a:buNone/>
              <a:defRPr sz="1500" b="0" i="0" u="none" strike="noStrike" cap="none">
                <a:solidFill>
                  <a:schemeClr val="lt1"/>
                </a:solidFill>
                <a:latin typeface="Barlow Medium"/>
                <a:ea typeface="Barlow Medium"/>
                <a:cs typeface="Barlow Medium"/>
                <a:sym typeface="Barlow Medium"/>
              </a:defRPr>
            </a:lvl4pPr>
            <a:lvl5pPr marL="25400" marR="0" lvl="4" indent="0" algn="l">
              <a:lnSpc>
                <a:spcPct val="100000"/>
              </a:lnSpc>
              <a:spcBef>
                <a:spcPts val="0"/>
              </a:spcBef>
              <a:spcAft>
                <a:spcPts val="0"/>
              </a:spcAft>
              <a:buClr>
                <a:srgbClr val="000000"/>
              </a:buClr>
              <a:buSzPts val="1500"/>
              <a:buFont typeface="Arial"/>
              <a:buNone/>
              <a:defRPr sz="1500" b="0" i="0" u="none" strike="noStrike" cap="none">
                <a:solidFill>
                  <a:schemeClr val="lt1"/>
                </a:solidFill>
                <a:latin typeface="Barlow Medium"/>
                <a:ea typeface="Barlow Medium"/>
                <a:cs typeface="Barlow Medium"/>
                <a:sym typeface="Barlow Medium"/>
              </a:defRPr>
            </a:lvl5pPr>
            <a:lvl6pPr marL="25400" marR="0" lvl="5" indent="0" algn="l">
              <a:lnSpc>
                <a:spcPct val="100000"/>
              </a:lnSpc>
              <a:spcBef>
                <a:spcPts val="0"/>
              </a:spcBef>
              <a:spcAft>
                <a:spcPts val="0"/>
              </a:spcAft>
              <a:buClr>
                <a:srgbClr val="000000"/>
              </a:buClr>
              <a:buSzPts val="1500"/>
              <a:buFont typeface="Arial"/>
              <a:buNone/>
              <a:defRPr sz="1500" b="0" i="0" u="none" strike="noStrike" cap="none">
                <a:solidFill>
                  <a:schemeClr val="lt1"/>
                </a:solidFill>
                <a:latin typeface="Barlow Medium"/>
                <a:ea typeface="Barlow Medium"/>
                <a:cs typeface="Barlow Medium"/>
                <a:sym typeface="Barlow Medium"/>
              </a:defRPr>
            </a:lvl6pPr>
            <a:lvl7pPr marL="25400" marR="0" lvl="6" indent="0" algn="l">
              <a:lnSpc>
                <a:spcPct val="100000"/>
              </a:lnSpc>
              <a:spcBef>
                <a:spcPts val="0"/>
              </a:spcBef>
              <a:spcAft>
                <a:spcPts val="0"/>
              </a:spcAft>
              <a:buClr>
                <a:srgbClr val="000000"/>
              </a:buClr>
              <a:buSzPts val="1500"/>
              <a:buFont typeface="Arial"/>
              <a:buNone/>
              <a:defRPr sz="1500" b="0" i="0" u="none" strike="noStrike" cap="none">
                <a:solidFill>
                  <a:schemeClr val="lt1"/>
                </a:solidFill>
                <a:latin typeface="Barlow Medium"/>
                <a:ea typeface="Barlow Medium"/>
                <a:cs typeface="Barlow Medium"/>
                <a:sym typeface="Barlow Medium"/>
              </a:defRPr>
            </a:lvl7pPr>
            <a:lvl8pPr marL="25400" marR="0" lvl="7" indent="0" algn="l">
              <a:lnSpc>
                <a:spcPct val="100000"/>
              </a:lnSpc>
              <a:spcBef>
                <a:spcPts val="0"/>
              </a:spcBef>
              <a:spcAft>
                <a:spcPts val="0"/>
              </a:spcAft>
              <a:buClr>
                <a:srgbClr val="000000"/>
              </a:buClr>
              <a:buSzPts val="1500"/>
              <a:buFont typeface="Arial"/>
              <a:buNone/>
              <a:defRPr sz="1500" b="0" i="0" u="none" strike="noStrike" cap="none">
                <a:solidFill>
                  <a:schemeClr val="lt1"/>
                </a:solidFill>
                <a:latin typeface="Barlow Medium"/>
                <a:ea typeface="Barlow Medium"/>
                <a:cs typeface="Barlow Medium"/>
                <a:sym typeface="Barlow Medium"/>
              </a:defRPr>
            </a:lvl8pPr>
            <a:lvl9pPr marL="25400" marR="0" lvl="8" indent="0" algn="l">
              <a:lnSpc>
                <a:spcPct val="100000"/>
              </a:lnSpc>
              <a:spcBef>
                <a:spcPts val="0"/>
              </a:spcBef>
              <a:spcAft>
                <a:spcPts val="0"/>
              </a:spcAft>
              <a:buClr>
                <a:srgbClr val="000000"/>
              </a:buClr>
              <a:buSzPts val="1500"/>
              <a:buFont typeface="Arial"/>
              <a:buNone/>
              <a:defRPr sz="1500" b="0" i="0" u="none" strike="noStrike" cap="none">
                <a:solidFill>
                  <a:schemeClr val="lt1"/>
                </a:solidFill>
                <a:latin typeface="Barlow Medium"/>
                <a:ea typeface="Barlow Medium"/>
                <a:cs typeface="Barlow Medium"/>
                <a:sym typeface="Barlow Medium"/>
              </a:defRPr>
            </a:lvl9pPr>
          </a:lstStyle>
          <a:p>
            <a:pPr marL="254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3"/>
        <p:cNvGrpSpPr/>
        <p:nvPr/>
      </p:nvGrpSpPr>
      <p:grpSpPr>
        <a:xfrm>
          <a:off x="0" y="0"/>
          <a:ext cx="0" cy="0"/>
          <a:chOff x="0" y="0"/>
          <a:chExt cx="0" cy="0"/>
        </a:xfrm>
      </p:grpSpPr>
      <p:sp>
        <p:nvSpPr>
          <p:cNvPr id="74" name="Google Shape;74;p31"/>
          <p:cNvSpPr txBox="1">
            <a:spLocks noGrp="1"/>
          </p:cNvSpPr>
          <p:nvPr>
            <p:ph type="title"/>
          </p:nvPr>
        </p:nvSpPr>
        <p:spPr>
          <a:xfrm>
            <a:off x="506160" y="68760"/>
            <a:ext cx="10006200" cy="1220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1"/>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6"/>
        <p:cNvGrpSpPr/>
        <p:nvPr/>
      </p:nvGrpSpPr>
      <p:grpSpPr>
        <a:xfrm>
          <a:off x="0" y="0"/>
          <a:ext cx="0" cy="0"/>
          <a:chOff x="0" y="0"/>
          <a:chExt cx="0" cy="0"/>
        </a:xfrm>
      </p:grpSpPr>
      <p:sp>
        <p:nvSpPr>
          <p:cNvPr id="77" name="Google Shape;77;p32"/>
          <p:cNvSpPr txBox="1">
            <a:spLocks noGrp="1"/>
          </p:cNvSpPr>
          <p:nvPr>
            <p:ph type="title"/>
          </p:nvPr>
        </p:nvSpPr>
        <p:spPr>
          <a:xfrm>
            <a:off x="506160" y="68760"/>
            <a:ext cx="10006200" cy="1220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9"/>
        <p:cNvGrpSpPr/>
        <p:nvPr/>
      </p:nvGrpSpPr>
      <p:grpSpPr>
        <a:xfrm>
          <a:off x="0" y="0"/>
          <a:ext cx="0" cy="0"/>
          <a:chOff x="0" y="0"/>
          <a:chExt cx="0" cy="0"/>
        </a:xfrm>
      </p:grpSpPr>
      <p:sp>
        <p:nvSpPr>
          <p:cNvPr id="80" name="Google Shape;80;p33"/>
          <p:cNvSpPr txBox="1">
            <a:spLocks noGrp="1"/>
          </p:cNvSpPr>
          <p:nvPr>
            <p:ph type="title"/>
          </p:nvPr>
        </p:nvSpPr>
        <p:spPr>
          <a:xfrm>
            <a:off x="506160" y="68760"/>
            <a:ext cx="10006200" cy="1220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3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3"/>
        <p:cNvGrpSpPr/>
        <p:nvPr/>
      </p:nvGrpSpPr>
      <p:grpSpPr>
        <a:xfrm>
          <a:off x="0" y="0"/>
          <a:ext cx="0" cy="0"/>
          <a:chOff x="0" y="0"/>
          <a:chExt cx="0" cy="0"/>
        </a:xfrm>
      </p:grpSpPr>
      <p:sp>
        <p:nvSpPr>
          <p:cNvPr id="84" name="Google Shape;84;p34"/>
          <p:cNvSpPr txBox="1">
            <a:spLocks noGrp="1"/>
          </p:cNvSpPr>
          <p:nvPr>
            <p:ph type="title"/>
          </p:nvPr>
        </p:nvSpPr>
        <p:spPr>
          <a:xfrm>
            <a:off x="506160" y="68760"/>
            <a:ext cx="10006200" cy="1220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5"/>
        <p:cNvGrpSpPr/>
        <p:nvPr/>
      </p:nvGrpSpPr>
      <p:grpSpPr>
        <a:xfrm>
          <a:off x="0" y="0"/>
          <a:ext cx="0" cy="0"/>
          <a:chOff x="0" y="0"/>
          <a:chExt cx="0" cy="0"/>
        </a:xfrm>
      </p:grpSpPr>
      <p:sp>
        <p:nvSpPr>
          <p:cNvPr id="86" name="Google Shape;86;p35"/>
          <p:cNvSpPr txBox="1">
            <a:spLocks noGrp="1"/>
          </p:cNvSpPr>
          <p:nvPr>
            <p:ph type="subTitle" idx="1"/>
          </p:nvPr>
        </p:nvSpPr>
        <p:spPr>
          <a:xfrm>
            <a:off x="506160" y="68760"/>
            <a:ext cx="10006200" cy="56566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7"/>
        <p:cNvGrpSpPr/>
        <p:nvPr/>
      </p:nvGrpSpPr>
      <p:grpSpPr>
        <a:xfrm>
          <a:off x="0" y="0"/>
          <a:ext cx="0" cy="0"/>
          <a:chOff x="0" y="0"/>
          <a:chExt cx="0" cy="0"/>
        </a:xfrm>
      </p:grpSpPr>
      <p:sp>
        <p:nvSpPr>
          <p:cNvPr id="88" name="Google Shape;88;p36"/>
          <p:cNvSpPr txBox="1">
            <a:spLocks noGrp="1"/>
          </p:cNvSpPr>
          <p:nvPr>
            <p:ph type="title"/>
          </p:nvPr>
        </p:nvSpPr>
        <p:spPr>
          <a:xfrm>
            <a:off x="506160" y="68760"/>
            <a:ext cx="10006200" cy="1220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3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3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2"/>
        <p:cNvGrpSpPr/>
        <p:nvPr/>
      </p:nvGrpSpPr>
      <p:grpSpPr>
        <a:xfrm>
          <a:off x="0" y="0"/>
          <a:ext cx="0" cy="0"/>
          <a:chOff x="0" y="0"/>
          <a:chExt cx="0" cy="0"/>
        </a:xfrm>
      </p:grpSpPr>
      <p:sp>
        <p:nvSpPr>
          <p:cNvPr id="93" name="Google Shape;93;p37"/>
          <p:cNvSpPr txBox="1">
            <a:spLocks noGrp="1"/>
          </p:cNvSpPr>
          <p:nvPr>
            <p:ph type="title"/>
          </p:nvPr>
        </p:nvSpPr>
        <p:spPr>
          <a:xfrm>
            <a:off x="506160" y="68760"/>
            <a:ext cx="10006200" cy="1220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3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37"/>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7"/>
        <p:cNvGrpSpPr/>
        <p:nvPr/>
      </p:nvGrpSpPr>
      <p:grpSpPr>
        <a:xfrm>
          <a:off x="0" y="0"/>
          <a:ext cx="0" cy="0"/>
          <a:chOff x="0" y="0"/>
          <a:chExt cx="0" cy="0"/>
        </a:xfrm>
      </p:grpSpPr>
      <p:sp>
        <p:nvSpPr>
          <p:cNvPr id="98" name="Google Shape;98;p38"/>
          <p:cNvSpPr txBox="1">
            <a:spLocks noGrp="1"/>
          </p:cNvSpPr>
          <p:nvPr>
            <p:ph type="title"/>
          </p:nvPr>
        </p:nvSpPr>
        <p:spPr>
          <a:xfrm>
            <a:off x="506160" y="68760"/>
            <a:ext cx="10006200" cy="1220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3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3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38"/>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2"/>
        <p:cNvGrpSpPr/>
        <p:nvPr/>
      </p:nvGrpSpPr>
      <p:grpSpPr>
        <a:xfrm>
          <a:off x="0" y="0"/>
          <a:ext cx="0" cy="0"/>
          <a:chOff x="0" y="0"/>
          <a:chExt cx="0" cy="0"/>
        </a:xfrm>
      </p:grpSpPr>
      <p:sp>
        <p:nvSpPr>
          <p:cNvPr id="103" name="Google Shape;103;p39"/>
          <p:cNvSpPr txBox="1">
            <a:spLocks noGrp="1"/>
          </p:cNvSpPr>
          <p:nvPr>
            <p:ph type="title"/>
          </p:nvPr>
        </p:nvSpPr>
        <p:spPr>
          <a:xfrm>
            <a:off x="506160" y="68760"/>
            <a:ext cx="10006200" cy="1220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39"/>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39"/>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6"/>
        <p:cNvGrpSpPr/>
        <p:nvPr/>
      </p:nvGrpSpPr>
      <p:grpSpPr>
        <a:xfrm>
          <a:off x="0" y="0"/>
          <a:ext cx="0" cy="0"/>
          <a:chOff x="0" y="0"/>
          <a:chExt cx="0" cy="0"/>
        </a:xfrm>
      </p:grpSpPr>
      <p:sp>
        <p:nvSpPr>
          <p:cNvPr id="107" name="Google Shape;107;p40"/>
          <p:cNvSpPr txBox="1">
            <a:spLocks noGrp="1"/>
          </p:cNvSpPr>
          <p:nvPr>
            <p:ph type="title"/>
          </p:nvPr>
        </p:nvSpPr>
        <p:spPr>
          <a:xfrm>
            <a:off x="506160" y="68760"/>
            <a:ext cx="10006200" cy="1220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4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40"/>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2"/>
        <p:cNvGrpSpPr/>
        <p:nvPr/>
      </p:nvGrpSpPr>
      <p:grpSpPr>
        <a:xfrm>
          <a:off x="0" y="0"/>
          <a:ext cx="0" cy="0"/>
          <a:chOff x="0" y="0"/>
          <a:chExt cx="0" cy="0"/>
        </a:xfrm>
      </p:grpSpPr>
      <p:sp>
        <p:nvSpPr>
          <p:cNvPr id="113" name="Google Shape;113;p41"/>
          <p:cNvSpPr txBox="1">
            <a:spLocks noGrp="1"/>
          </p:cNvSpPr>
          <p:nvPr>
            <p:ph type="title"/>
          </p:nvPr>
        </p:nvSpPr>
        <p:spPr>
          <a:xfrm>
            <a:off x="506160" y="68760"/>
            <a:ext cx="10006200" cy="1220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41"/>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41"/>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41"/>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41"/>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41"/>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41"/>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9"/>
        <p:cNvGrpSpPr/>
        <p:nvPr/>
      </p:nvGrpSpPr>
      <p:grpSpPr>
        <a:xfrm>
          <a:off x="0" y="0"/>
          <a:ext cx="0" cy="0"/>
          <a:chOff x="0" y="0"/>
          <a:chExt cx="0" cy="0"/>
        </a:xfrm>
      </p:grpSpPr>
      <p:sp>
        <p:nvSpPr>
          <p:cNvPr id="20" name="Google Shape;20;p56"/>
          <p:cNvSpPr txBox="1">
            <a:spLocks noGrp="1"/>
          </p:cNvSpPr>
          <p:nvPr>
            <p:ph type="sldNum" idx="12"/>
          </p:nvPr>
        </p:nvSpPr>
        <p:spPr>
          <a:xfrm>
            <a:off x="2325459" y="6481121"/>
            <a:ext cx="304717" cy="228652"/>
          </a:xfrm>
          <a:prstGeom prst="rect">
            <a:avLst/>
          </a:prstGeom>
          <a:noFill/>
          <a:ln>
            <a:noFill/>
          </a:ln>
        </p:spPr>
        <p:txBody>
          <a:bodyPr spcFirstLastPara="1" wrap="square" lIns="0" tIns="0" rIns="0" bIns="0" anchor="t" anchorCtr="0">
            <a:spAutoFit/>
          </a:bodyPr>
          <a:lstStyle>
            <a:lvl1pPr marL="23104" marR="0" lvl="0" indent="0" algn="l">
              <a:lnSpc>
                <a:spcPct val="100000"/>
              </a:lnSpc>
              <a:spcBef>
                <a:spcPts val="0"/>
              </a:spcBef>
              <a:spcAft>
                <a:spcPts val="0"/>
              </a:spcAft>
              <a:buClr>
                <a:srgbClr val="000000"/>
              </a:buClr>
              <a:buSzPts val="2450"/>
              <a:buFont typeface="Arial"/>
              <a:buNone/>
              <a:defRPr sz="1486" b="0" i="0" u="none" strike="noStrike" cap="none">
                <a:solidFill>
                  <a:schemeClr val="lt1"/>
                </a:solidFill>
                <a:latin typeface="Barlow Medium"/>
                <a:ea typeface="Barlow Medium"/>
                <a:cs typeface="Barlow Medium"/>
                <a:sym typeface="Barlow Medium"/>
              </a:defRPr>
            </a:lvl1pPr>
            <a:lvl2pPr marL="23104" marR="0" lvl="1" indent="0" algn="l">
              <a:lnSpc>
                <a:spcPct val="100000"/>
              </a:lnSpc>
              <a:spcBef>
                <a:spcPts val="0"/>
              </a:spcBef>
              <a:spcAft>
                <a:spcPts val="0"/>
              </a:spcAft>
              <a:buClr>
                <a:srgbClr val="000000"/>
              </a:buClr>
              <a:buSzPts val="2450"/>
              <a:buFont typeface="Arial"/>
              <a:buNone/>
              <a:defRPr sz="1486" b="0" i="0" u="none" strike="noStrike" cap="none">
                <a:solidFill>
                  <a:schemeClr val="lt1"/>
                </a:solidFill>
                <a:latin typeface="Barlow Medium"/>
                <a:ea typeface="Barlow Medium"/>
                <a:cs typeface="Barlow Medium"/>
                <a:sym typeface="Barlow Medium"/>
              </a:defRPr>
            </a:lvl2pPr>
            <a:lvl3pPr marL="23104" marR="0" lvl="2" indent="0" algn="l">
              <a:lnSpc>
                <a:spcPct val="100000"/>
              </a:lnSpc>
              <a:spcBef>
                <a:spcPts val="0"/>
              </a:spcBef>
              <a:spcAft>
                <a:spcPts val="0"/>
              </a:spcAft>
              <a:buClr>
                <a:srgbClr val="000000"/>
              </a:buClr>
              <a:buSzPts val="2450"/>
              <a:buFont typeface="Arial"/>
              <a:buNone/>
              <a:defRPr sz="1486" b="0" i="0" u="none" strike="noStrike" cap="none">
                <a:solidFill>
                  <a:schemeClr val="lt1"/>
                </a:solidFill>
                <a:latin typeface="Barlow Medium"/>
                <a:ea typeface="Barlow Medium"/>
                <a:cs typeface="Barlow Medium"/>
                <a:sym typeface="Barlow Medium"/>
              </a:defRPr>
            </a:lvl3pPr>
            <a:lvl4pPr marL="23104" marR="0" lvl="3" indent="0" algn="l">
              <a:lnSpc>
                <a:spcPct val="100000"/>
              </a:lnSpc>
              <a:spcBef>
                <a:spcPts val="0"/>
              </a:spcBef>
              <a:spcAft>
                <a:spcPts val="0"/>
              </a:spcAft>
              <a:buClr>
                <a:srgbClr val="000000"/>
              </a:buClr>
              <a:buSzPts val="2450"/>
              <a:buFont typeface="Arial"/>
              <a:buNone/>
              <a:defRPr sz="1486" b="0" i="0" u="none" strike="noStrike" cap="none">
                <a:solidFill>
                  <a:schemeClr val="lt1"/>
                </a:solidFill>
                <a:latin typeface="Barlow Medium"/>
                <a:ea typeface="Barlow Medium"/>
                <a:cs typeface="Barlow Medium"/>
                <a:sym typeface="Barlow Medium"/>
              </a:defRPr>
            </a:lvl4pPr>
            <a:lvl5pPr marL="23104" marR="0" lvl="4" indent="0" algn="l">
              <a:lnSpc>
                <a:spcPct val="100000"/>
              </a:lnSpc>
              <a:spcBef>
                <a:spcPts val="0"/>
              </a:spcBef>
              <a:spcAft>
                <a:spcPts val="0"/>
              </a:spcAft>
              <a:buClr>
                <a:srgbClr val="000000"/>
              </a:buClr>
              <a:buSzPts val="2450"/>
              <a:buFont typeface="Arial"/>
              <a:buNone/>
              <a:defRPr sz="1486" b="0" i="0" u="none" strike="noStrike" cap="none">
                <a:solidFill>
                  <a:schemeClr val="lt1"/>
                </a:solidFill>
                <a:latin typeface="Barlow Medium"/>
                <a:ea typeface="Barlow Medium"/>
                <a:cs typeface="Barlow Medium"/>
                <a:sym typeface="Barlow Medium"/>
              </a:defRPr>
            </a:lvl5pPr>
            <a:lvl6pPr marL="23104" marR="0" lvl="5" indent="0" algn="l">
              <a:lnSpc>
                <a:spcPct val="100000"/>
              </a:lnSpc>
              <a:spcBef>
                <a:spcPts val="0"/>
              </a:spcBef>
              <a:spcAft>
                <a:spcPts val="0"/>
              </a:spcAft>
              <a:buClr>
                <a:srgbClr val="000000"/>
              </a:buClr>
              <a:buSzPts val="2450"/>
              <a:buFont typeface="Arial"/>
              <a:buNone/>
              <a:defRPr sz="1486" b="0" i="0" u="none" strike="noStrike" cap="none">
                <a:solidFill>
                  <a:schemeClr val="lt1"/>
                </a:solidFill>
                <a:latin typeface="Barlow Medium"/>
                <a:ea typeface="Barlow Medium"/>
                <a:cs typeface="Barlow Medium"/>
                <a:sym typeface="Barlow Medium"/>
              </a:defRPr>
            </a:lvl6pPr>
            <a:lvl7pPr marL="23104" marR="0" lvl="6" indent="0" algn="l">
              <a:lnSpc>
                <a:spcPct val="100000"/>
              </a:lnSpc>
              <a:spcBef>
                <a:spcPts val="0"/>
              </a:spcBef>
              <a:spcAft>
                <a:spcPts val="0"/>
              </a:spcAft>
              <a:buClr>
                <a:srgbClr val="000000"/>
              </a:buClr>
              <a:buSzPts val="2450"/>
              <a:buFont typeface="Arial"/>
              <a:buNone/>
              <a:defRPr sz="1486" b="0" i="0" u="none" strike="noStrike" cap="none">
                <a:solidFill>
                  <a:schemeClr val="lt1"/>
                </a:solidFill>
                <a:latin typeface="Barlow Medium"/>
                <a:ea typeface="Barlow Medium"/>
                <a:cs typeface="Barlow Medium"/>
                <a:sym typeface="Barlow Medium"/>
              </a:defRPr>
            </a:lvl7pPr>
            <a:lvl8pPr marL="23104" marR="0" lvl="7" indent="0" algn="l">
              <a:lnSpc>
                <a:spcPct val="100000"/>
              </a:lnSpc>
              <a:spcBef>
                <a:spcPts val="0"/>
              </a:spcBef>
              <a:spcAft>
                <a:spcPts val="0"/>
              </a:spcAft>
              <a:buClr>
                <a:srgbClr val="000000"/>
              </a:buClr>
              <a:buSzPts val="2450"/>
              <a:buFont typeface="Arial"/>
              <a:buNone/>
              <a:defRPr sz="1486" b="0" i="0" u="none" strike="noStrike" cap="none">
                <a:solidFill>
                  <a:schemeClr val="lt1"/>
                </a:solidFill>
                <a:latin typeface="Barlow Medium"/>
                <a:ea typeface="Barlow Medium"/>
                <a:cs typeface="Barlow Medium"/>
                <a:sym typeface="Barlow Medium"/>
              </a:defRPr>
            </a:lvl8pPr>
            <a:lvl9pPr marL="23104" marR="0" lvl="8" indent="0" algn="l">
              <a:lnSpc>
                <a:spcPct val="100000"/>
              </a:lnSpc>
              <a:spcBef>
                <a:spcPts val="0"/>
              </a:spcBef>
              <a:spcAft>
                <a:spcPts val="0"/>
              </a:spcAft>
              <a:buClr>
                <a:srgbClr val="000000"/>
              </a:buClr>
              <a:buSzPts val="2450"/>
              <a:buFont typeface="Arial"/>
              <a:buNone/>
              <a:defRPr sz="1486" b="0" i="0" u="none" strike="noStrike" cap="none">
                <a:solidFill>
                  <a:schemeClr val="lt1"/>
                </a:solidFill>
                <a:latin typeface="Barlow Medium"/>
                <a:ea typeface="Barlow Medium"/>
                <a:cs typeface="Barlow Medium"/>
                <a:sym typeface="Barlow Medium"/>
              </a:defRPr>
            </a:lvl9pPr>
          </a:lstStyle>
          <a:p>
            <a:pPr marL="23104" lvl="0" indent="0" algn="l" rtl="0">
              <a:spcBef>
                <a:spcPts val="0"/>
              </a:spcBef>
              <a:spcAft>
                <a:spcPts val="0"/>
              </a:spcAft>
              <a:buNone/>
            </a:pPr>
            <a:fld id="{00000000-1234-1234-1234-123412341234}" type="slidenum">
              <a:rPr lang="en-US"/>
              <a:t>‹#›</a:t>
            </a:fld>
            <a:endParaRPr/>
          </a:p>
        </p:txBody>
      </p:sp>
      <p:sp>
        <p:nvSpPr>
          <p:cNvPr id="21" name="Google Shape;21;p56"/>
          <p:cNvSpPr txBox="1"/>
          <p:nvPr/>
        </p:nvSpPr>
        <p:spPr>
          <a:xfrm>
            <a:off x="9481198" y="6363374"/>
            <a:ext cx="2664591" cy="392584"/>
          </a:xfrm>
          <a:prstGeom prst="rect">
            <a:avLst/>
          </a:prstGeom>
          <a:noFill/>
          <a:ln>
            <a:noFill/>
          </a:ln>
        </p:spPr>
        <p:txBody>
          <a:bodyPr spcFirstLastPara="1" wrap="square" lIns="55425" tIns="55425" rIns="55425" bIns="55425" anchor="b" anchorCtr="0">
            <a:noAutofit/>
          </a:bodyPr>
          <a:lstStyle/>
          <a:p>
            <a:pPr marL="0" marR="0" lvl="0" indent="0" algn="r" rtl="0">
              <a:lnSpc>
                <a:spcPct val="100000"/>
              </a:lnSpc>
              <a:spcBef>
                <a:spcPts val="0"/>
              </a:spcBef>
              <a:spcAft>
                <a:spcPts val="0"/>
              </a:spcAft>
              <a:buClr>
                <a:srgbClr val="000000"/>
              </a:buClr>
              <a:buSzPts val="1500"/>
              <a:buFont typeface="Arial"/>
              <a:buNone/>
            </a:pPr>
            <a:r>
              <a:rPr lang="en-US" sz="910" b="0" i="0" u="none" strike="noStrike" cap="none">
                <a:solidFill>
                  <a:srgbClr val="3D3D3D"/>
                </a:solidFill>
                <a:latin typeface="Arial"/>
                <a:ea typeface="Arial"/>
                <a:cs typeface="Arial"/>
                <a:sym typeface="Arial"/>
              </a:rPr>
              <a:t>© 2021 Salt Security, Inc. All rights reserved.</a:t>
            </a:r>
            <a:endParaRPr sz="910" b="0" i="0" u="none" strike="noStrike" cap="none">
              <a:solidFill>
                <a:srgbClr val="3D3D3D"/>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2"/>
        <p:cNvGrpSpPr/>
        <p:nvPr/>
      </p:nvGrpSpPr>
      <p:grpSpPr>
        <a:xfrm>
          <a:off x="0" y="0"/>
          <a:ext cx="0" cy="0"/>
          <a:chOff x="0" y="0"/>
          <a:chExt cx="0" cy="0"/>
        </a:xfrm>
      </p:grpSpPr>
      <p:sp>
        <p:nvSpPr>
          <p:cNvPr id="23" name="Google Shape;23;p22"/>
          <p:cNvSpPr txBox="1">
            <a:spLocks noGrp="1"/>
          </p:cNvSpPr>
          <p:nvPr>
            <p:ph type="title"/>
          </p:nvPr>
        </p:nvSpPr>
        <p:spPr>
          <a:xfrm>
            <a:off x="506160" y="68760"/>
            <a:ext cx="10006200" cy="1220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2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23"/>
          <p:cNvSpPr txBox="1">
            <a:spLocks noGrp="1"/>
          </p:cNvSpPr>
          <p:nvPr>
            <p:ph type="title"/>
          </p:nvPr>
        </p:nvSpPr>
        <p:spPr>
          <a:xfrm>
            <a:off x="506160" y="68760"/>
            <a:ext cx="10006200" cy="1220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8"/>
        <p:cNvGrpSpPr/>
        <p:nvPr/>
      </p:nvGrpSpPr>
      <p:grpSpPr>
        <a:xfrm>
          <a:off x="0" y="0"/>
          <a:ext cx="0" cy="0"/>
          <a:chOff x="0" y="0"/>
          <a:chExt cx="0" cy="0"/>
        </a:xfrm>
      </p:grpSpPr>
      <p:sp>
        <p:nvSpPr>
          <p:cNvPr id="29" name="Google Shape;29;p24"/>
          <p:cNvSpPr txBox="1">
            <a:spLocks noGrp="1"/>
          </p:cNvSpPr>
          <p:nvPr>
            <p:ph type="subTitle" idx="1"/>
          </p:nvPr>
        </p:nvSpPr>
        <p:spPr>
          <a:xfrm>
            <a:off x="506160" y="68760"/>
            <a:ext cx="10006200" cy="56566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0"/>
        <p:cNvGrpSpPr/>
        <p:nvPr/>
      </p:nvGrpSpPr>
      <p:grpSpPr>
        <a:xfrm>
          <a:off x="0" y="0"/>
          <a:ext cx="0" cy="0"/>
          <a:chOff x="0" y="0"/>
          <a:chExt cx="0" cy="0"/>
        </a:xfrm>
      </p:grpSpPr>
      <p:sp>
        <p:nvSpPr>
          <p:cNvPr id="31" name="Google Shape;31;p25"/>
          <p:cNvSpPr txBox="1">
            <a:spLocks noGrp="1"/>
          </p:cNvSpPr>
          <p:nvPr>
            <p:ph type="title"/>
          </p:nvPr>
        </p:nvSpPr>
        <p:spPr>
          <a:xfrm>
            <a:off x="506160" y="68760"/>
            <a:ext cx="10006200" cy="1220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2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
        <p:cNvGrpSpPr/>
        <p:nvPr/>
      </p:nvGrpSpPr>
      <p:grpSpPr>
        <a:xfrm>
          <a:off x="0" y="0"/>
          <a:ext cx="0" cy="0"/>
          <a:chOff x="0" y="0"/>
          <a:chExt cx="0" cy="0"/>
        </a:xfrm>
      </p:grpSpPr>
      <p:sp>
        <p:nvSpPr>
          <p:cNvPr id="36" name="Google Shape;36;p26"/>
          <p:cNvSpPr txBox="1">
            <a:spLocks noGrp="1"/>
          </p:cNvSpPr>
          <p:nvPr>
            <p:ph type="title"/>
          </p:nvPr>
        </p:nvSpPr>
        <p:spPr>
          <a:xfrm>
            <a:off x="506160" y="68760"/>
            <a:ext cx="10006200" cy="1220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0"/>
        <p:cNvGrpSpPr/>
        <p:nvPr/>
      </p:nvGrpSpPr>
      <p:grpSpPr>
        <a:xfrm>
          <a:off x="0" y="0"/>
          <a:ext cx="0" cy="0"/>
          <a:chOff x="0" y="0"/>
          <a:chExt cx="0" cy="0"/>
        </a:xfrm>
      </p:grpSpPr>
      <p:sp>
        <p:nvSpPr>
          <p:cNvPr id="41" name="Google Shape;41;p27"/>
          <p:cNvSpPr txBox="1">
            <a:spLocks noGrp="1"/>
          </p:cNvSpPr>
          <p:nvPr>
            <p:ph type="title"/>
          </p:nvPr>
        </p:nvSpPr>
        <p:spPr>
          <a:xfrm>
            <a:off x="506160" y="68760"/>
            <a:ext cx="10006200" cy="1220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1523880" y="1122480"/>
            <a:ext cx="9143640" cy="238716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5"/>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2" name="Google Shape;12;p15"/>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5"/>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sp>
        <p:nvSpPr>
          <p:cNvPr id="14" name="Google Shape;14;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506160" y="68760"/>
            <a:ext cx="10006200" cy="12200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5" name="Google Shape;65;p17"/>
          <p:cNvSpPr txBox="1">
            <a:spLocks noGrp="1"/>
          </p:cNvSpPr>
          <p:nvPr>
            <p:ph type="sldNum" idx="12"/>
          </p:nvPr>
        </p:nvSpPr>
        <p:spPr>
          <a:xfrm>
            <a:off x="11614680" y="6301800"/>
            <a:ext cx="779040" cy="36468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600"/>
              <a:buFont typeface="Arial"/>
              <a:buNone/>
              <a:defRPr sz="1600" b="1" i="0" u="none" strike="noStrike" cap="none">
                <a:solidFill>
                  <a:srgbClr val="9398A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600"/>
              <a:buFont typeface="Arial"/>
              <a:buNone/>
              <a:defRPr sz="1600" b="1" i="0" u="none" strike="noStrike" cap="none">
                <a:solidFill>
                  <a:srgbClr val="9398A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600"/>
              <a:buFont typeface="Arial"/>
              <a:buNone/>
              <a:defRPr sz="1600" b="1" i="0" u="none" strike="noStrike" cap="none">
                <a:solidFill>
                  <a:srgbClr val="9398A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600"/>
              <a:buFont typeface="Arial"/>
              <a:buNone/>
              <a:defRPr sz="1600" b="1" i="0" u="none" strike="noStrike" cap="none">
                <a:solidFill>
                  <a:srgbClr val="9398A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600"/>
              <a:buFont typeface="Arial"/>
              <a:buNone/>
              <a:defRPr sz="1600" b="1" i="0" u="none" strike="noStrike" cap="none">
                <a:solidFill>
                  <a:srgbClr val="9398A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600"/>
              <a:buFont typeface="Arial"/>
              <a:buNone/>
              <a:defRPr sz="1600" b="1" i="0" u="none" strike="noStrike" cap="none">
                <a:solidFill>
                  <a:srgbClr val="9398A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600"/>
              <a:buFont typeface="Arial"/>
              <a:buNone/>
              <a:defRPr sz="1600" b="1" i="0" u="none" strike="noStrike" cap="none">
                <a:solidFill>
                  <a:srgbClr val="9398A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600"/>
              <a:buFont typeface="Arial"/>
              <a:buNone/>
              <a:defRPr sz="1600" b="1" i="0" u="none" strike="noStrike" cap="none">
                <a:solidFill>
                  <a:srgbClr val="9398A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600"/>
              <a:buFont typeface="Arial"/>
              <a:buNone/>
              <a:defRPr sz="1600" b="1" i="0" u="none" strike="noStrike" cap="none">
                <a:solidFill>
                  <a:srgbClr val="9398A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b="0">
              <a:solidFill>
                <a:schemeClr val="dk1"/>
              </a:solidFill>
              <a:latin typeface="Times New Roman"/>
              <a:ea typeface="Times New Roman"/>
              <a:cs typeface="Times New Roman"/>
              <a:sym typeface="Times New Roman"/>
            </a:endParaRPr>
          </a:p>
        </p:txBody>
      </p:sp>
      <p:sp>
        <p:nvSpPr>
          <p:cNvPr id="66" name="Google Shape;66;p17"/>
          <p:cNvSpPr/>
          <p:nvPr/>
        </p:nvSpPr>
        <p:spPr>
          <a:xfrm>
            <a:off x="0" y="356760"/>
            <a:ext cx="239040" cy="575640"/>
          </a:xfrm>
          <a:prstGeom prst="rect">
            <a:avLst/>
          </a:prstGeom>
          <a:solidFill>
            <a:srgbClr val="AB47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8" name="Google Shape;68;p17"/>
          <p:cNvSpPr txBox="1"/>
          <p:nvPr/>
        </p:nvSpPr>
        <p:spPr>
          <a:xfrm>
            <a:off x="239048" y="6287786"/>
            <a:ext cx="2664600" cy="392700"/>
          </a:xfrm>
          <a:prstGeom prst="rect">
            <a:avLst/>
          </a:prstGeom>
          <a:noFill/>
          <a:ln>
            <a:noFill/>
          </a:ln>
        </p:spPr>
        <p:txBody>
          <a:bodyPr spcFirstLastPara="1" wrap="square" lIns="55450" tIns="55450" rIns="55450" bIns="55450" anchor="b"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3D3D3D"/>
                </a:solidFill>
                <a:latin typeface="Arial"/>
                <a:ea typeface="Arial"/>
                <a:cs typeface="Arial"/>
                <a:sym typeface="Arial"/>
              </a:rPr>
              <a:t>© 202</a:t>
            </a:r>
            <a:r>
              <a:rPr lang="en-US" sz="900">
                <a:solidFill>
                  <a:srgbClr val="3D3D3D"/>
                </a:solidFill>
              </a:rPr>
              <a:t>1</a:t>
            </a:r>
            <a:r>
              <a:rPr lang="en-US" sz="900" b="0" i="0" u="none" strike="noStrike" cap="none">
                <a:solidFill>
                  <a:srgbClr val="3D3D3D"/>
                </a:solidFill>
                <a:latin typeface="Arial"/>
                <a:ea typeface="Arial"/>
                <a:cs typeface="Arial"/>
                <a:sym typeface="Arial"/>
              </a:rPr>
              <a:t> Salt Security, Inc. All rights reserved.</a:t>
            </a:r>
            <a:endParaRPr sz="900" b="0" i="0" u="none" strike="noStrike" cap="none">
              <a:solidFill>
                <a:srgbClr val="3D3D3D"/>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anb@salt.securit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5.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s://owasp.org/www-project-api-security/"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mailto:john.smith@acme.com"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
          <p:cNvSpPr txBox="1">
            <a:spLocks noGrp="1"/>
          </p:cNvSpPr>
          <p:nvPr>
            <p:ph type="title"/>
          </p:nvPr>
        </p:nvSpPr>
        <p:spPr>
          <a:xfrm>
            <a:off x="506160" y="68760"/>
            <a:ext cx="10006200" cy="1220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Introduction</a:t>
            </a:r>
            <a:endParaRPr/>
          </a:p>
        </p:txBody>
      </p:sp>
      <p:sp>
        <p:nvSpPr>
          <p:cNvPr id="125" name="Google Shape;125;p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p>
            <a:pPr marL="457200" lvl="0" indent="-342900" algn="l" rtl="0">
              <a:lnSpc>
                <a:spcPct val="90000"/>
              </a:lnSpc>
              <a:spcBef>
                <a:spcPts val="1000"/>
              </a:spcBef>
              <a:spcAft>
                <a:spcPts val="0"/>
              </a:spcAft>
              <a:buClr>
                <a:schemeClr val="dk1"/>
              </a:buClr>
              <a:buSzPts val="1800"/>
              <a:buChar char="•"/>
            </a:pPr>
            <a:r>
              <a:rPr lang="en-US" dirty="0"/>
              <a:t>Ran Barth</a:t>
            </a:r>
            <a:endParaRPr dirty="0"/>
          </a:p>
          <a:p>
            <a:pPr marL="914400" lvl="1" indent="-342900" algn="l" rtl="0">
              <a:lnSpc>
                <a:spcPct val="90000"/>
              </a:lnSpc>
              <a:spcBef>
                <a:spcPts val="500"/>
              </a:spcBef>
              <a:spcAft>
                <a:spcPts val="0"/>
              </a:spcAft>
              <a:buSzPts val="1800"/>
              <a:buChar char="•"/>
            </a:pPr>
            <a:r>
              <a:rPr lang="en-US" dirty="0"/>
              <a:t>Principal Security Engineer</a:t>
            </a:r>
            <a:endParaRPr dirty="0"/>
          </a:p>
          <a:p>
            <a:pPr marL="914400" lvl="1" indent="-342900" algn="l" rtl="0">
              <a:lnSpc>
                <a:spcPct val="90000"/>
              </a:lnSpc>
              <a:spcBef>
                <a:spcPts val="500"/>
              </a:spcBef>
              <a:spcAft>
                <a:spcPts val="0"/>
              </a:spcAft>
              <a:buSzPts val="1800"/>
              <a:buChar char="•"/>
            </a:pPr>
            <a:r>
              <a:rPr lang="en-US" dirty="0"/>
              <a:t>10 years deploying enterprise security solutions and 15 more years in the industry</a:t>
            </a:r>
            <a:endParaRPr dirty="0"/>
          </a:p>
          <a:p>
            <a:pPr marL="914400" lvl="1" indent="-342900" algn="l" rtl="0">
              <a:lnSpc>
                <a:spcPct val="90000"/>
              </a:lnSpc>
              <a:spcBef>
                <a:spcPts val="500"/>
              </a:spcBef>
              <a:spcAft>
                <a:spcPts val="0"/>
              </a:spcAft>
              <a:buSzPts val="1800"/>
              <a:buChar char="•"/>
            </a:pPr>
            <a:r>
              <a:rPr lang="en-US" dirty="0"/>
              <a:t>Email: </a:t>
            </a:r>
            <a:r>
              <a:rPr lang="en-US" u="sng" dirty="0">
                <a:solidFill>
                  <a:schemeClr val="hlink"/>
                </a:solidFill>
                <a:hlinkClick r:id="rId3"/>
              </a:rPr>
              <a:t>ranb@salt.security</a:t>
            </a:r>
            <a:endParaRPr dirty="0"/>
          </a:p>
          <a:p>
            <a:pPr marL="914400" lvl="1" indent="-342900" algn="l" rtl="0">
              <a:lnSpc>
                <a:spcPct val="90000"/>
              </a:lnSpc>
              <a:spcBef>
                <a:spcPts val="500"/>
              </a:spcBef>
              <a:spcAft>
                <a:spcPts val="0"/>
              </a:spcAft>
              <a:buSzPts val="1800"/>
              <a:buChar char="•"/>
            </a:pPr>
            <a:r>
              <a:rPr lang="en-US" dirty="0"/>
              <a:t>Originally from Israel currently hailing from Plano, TX</a:t>
            </a:r>
            <a:endParaRPr dirty="0"/>
          </a:p>
          <a:p>
            <a:pPr marL="914400" lvl="1" indent="-228600" algn="l" rtl="0">
              <a:lnSpc>
                <a:spcPct val="90000"/>
              </a:lnSpc>
              <a:spcBef>
                <a:spcPts val="500"/>
              </a:spcBef>
              <a:spcAft>
                <a:spcPts val="0"/>
              </a:spcAft>
              <a:buSzPts val="1800"/>
              <a:buNone/>
            </a:pPr>
            <a:endParaRPr dirty="0"/>
          </a:p>
          <a:p>
            <a:pPr marL="914400" lvl="1" indent="-228600" algn="l" rtl="0">
              <a:lnSpc>
                <a:spcPct val="90000"/>
              </a:lnSpc>
              <a:spcBef>
                <a:spcPts val="500"/>
              </a:spcBef>
              <a:spcAft>
                <a:spcPts val="0"/>
              </a:spcAft>
              <a:buSzPts val="18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
          <p:cNvSpPr txBox="1"/>
          <p:nvPr/>
        </p:nvSpPr>
        <p:spPr>
          <a:xfrm>
            <a:off x="506160" y="68760"/>
            <a:ext cx="10006200" cy="122004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3740"/>
              <a:buFont typeface="Arial"/>
              <a:buNone/>
            </a:pPr>
            <a:r>
              <a:rPr lang="en-US" sz="3740" b="1" i="0" u="none" strike="noStrike" cap="none">
                <a:solidFill>
                  <a:srgbClr val="12296D"/>
                </a:solidFill>
                <a:latin typeface="Calibri"/>
                <a:ea typeface="Calibri"/>
                <a:cs typeface="Calibri"/>
                <a:sym typeface="Calibri"/>
              </a:rPr>
              <a:t>A3 – Excessive Data Exposure</a:t>
            </a:r>
            <a:endParaRPr sz="3740" b="0" i="0" u="none" strike="noStrike" cap="none">
              <a:solidFill>
                <a:srgbClr val="000000"/>
              </a:solidFill>
              <a:latin typeface="Calibri"/>
              <a:ea typeface="Calibri"/>
              <a:cs typeface="Calibri"/>
              <a:sym typeface="Calibri"/>
            </a:endParaRPr>
          </a:p>
        </p:txBody>
      </p:sp>
      <p:sp>
        <p:nvSpPr>
          <p:cNvPr id="243" name="Google Shape;243;p6"/>
          <p:cNvSpPr/>
          <p:nvPr/>
        </p:nvSpPr>
        <p:spPr>
          <a:xfrm>
            <a:off x="7815047" y="987293"/>
            <a:ext cx="3870793" cy="563085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419BB7"/>
                </a:solidFill>
                <a:latin typeface="Barlow"/>
                <a:ea typeface="Barlow"/>
                <a:cs typeface="Barlow"/>
                <a:sym typeface="Barlow"/>
              </a:rPr>
              <a:t>APIs often send more information than is needed in an API response and leave it up to the client application to filter the data and render a view for the user. An attacker can sniff the traffic sent to the client to gain access to potentially sensitive data that can include information such as account numbers, email addresses, phone numbers, and access tokens.</a:t>
            </a:r>
            <a:endParaRPr/>
          </a:p>
          <a:p>
            <a:pPr marL="0" marR="0" lvl="0" indent="0" algn="l" rtl="0">
              <a:lnSpc>
                <a:spcPct val="100000"/>
              </a:lnSpc>
              <a:spcBef>
                <a:spcPts val="0"/>
              </a:spcBef>
              <a:spcAft>
                <a:spcPts val="0"/>
              </a:spcAft>
              <a:buNone/>
            </a:pPr>
            <a:endParaRPr sz="1800" b="0" i="0" u="none" strike="noStrike" cap="none">
              <a:solidFill>
                <a:srgbClr val="419BB7"/>
              </a:solidFill>
              <a:latin typeface="Barlow"/>
              <a:ea typeface="Barlow"/>
              <a:cs typeface="Barlow"/>
              <a:sym typeface="Barlow"/>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19BB7"/>
              </a:solidFill>
              <a:latin typeface="Barlow"/>
              <a:ea typeface="Barlow"/>
              <a:cs typeface="Barlow"/>
              <a:sym typeface="Barlow"/>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419BB7"/>
                </a:solidFill>
                <a:latin typeface="Barlow"/>
                <a:ea typeface="Barlow"/>
                <a:cs typeface="Barlow"/>
                <a:sym typeface="Barlow"/>
              </a:rPr>
              <a:t>API protection solutions should identify and report on sensitive data exposure in API requests and responses and also track and baseline API access per endpoint, per user to identify excessive consumption of PII data. </a:t>
            </a:r>
            <a:endParaRPr sz="1400" b="1" i="0" u="none" strike="noStrike" cap="none">
              <a:solidFill>
                <a:srgbClr val="000000"/>
              </a:solidFill>
              <a:latin typeface="Arial"/>
              <a:ea typeface="Arial"/>
              <a:cs typeface="Arial"/>
              <a:sym typeface="Arial"/>
            </a:endParaRPr>
          </a:p>
        </p:txBody>
      </p:sp>
      <p:pic>
        <p:nvPicPr>
          <p:cNvPr id="244" name="Google Shape;244;p6"/>
          <p:cNvPicPr preferRelativeResize="0"/>
          <p:nvPr/>
        </p:nvPicPr>
        <p:blipFill rotWithShape="1">
          <a:blip r:embed="rId3">
            <a:alphaModFix/>
          </a:blip>
          <a:srcRect/>
          <a:stretch/>
        </p:blipFill>
        <p:spPr>
          <a:xfrm>
            <a:off x="506160" y="1038628"/>
            <a:ext cx="6619274" cy="55281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0" name="Google Shape;250;p43"/>
          <p:cNvPicPr preferRelativeResize="0"/>
          <p:nvPr/>
        </p:nvPicPr>
        <p:blipFill rotWithShape="1">
          <a:blip r:embed="rId3">
            <a:alphaModFix/>
          </a:blip>
          <a:srcRect/>
          <a:stretch/>
        </p:blipFill>
        <p:spPr>
          <a:xfrm>
            <a:off x="6204932" y="4534928"/>
            <a:ext cx="1971921" cy="1971921"/>
          </a:xfrm>
          <a:prstGeom prst="rect">
            <a:avLst/>
          </a:prstGeom>
          <a:noFill/>
          <a:ln>
            <a:noFill/>
          </a:ln>
        </p:spPr>
      </p:pic>
      <p:sp>
        <p:nvSpPr>
          <p:cNvPr id="251" name="Google Shape;251;p43"/>
          <p:cNvSpPr txBox="1"/>
          <p:nvPr/>
        </p:nvSpPr>
        <p:spPr>
          <a:xfrm>
            <a:off x="351124" y="1053755"/>
            <a:ext cx="10634031" cy="4753921"/>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900"/>
              </a:spcBef>
              <a:spcAft>
                <a:spcPts val="0"/>
              </a:spcAft>
              <a:buNone/>
            </a:pPr>
            <a:r>
              <a:rPr lang="en-US" sz="2200" b="0" i="0" u="none" strike="noStrike" cap="none" dirty="0">
                <a:solidFill>
                  <a:srgbClr val="333333"/>
                </a:solidFill>
                <a:latin typeface="Barlow"/>
                <a:ea typeface="Barlow"/>
                <a:cs typeface="Barlow"/>
                <a:sym typeface="Barlow"/>
              </a:rPr>
              <a:t>In 2019 a security researcher found that by passing a phone number in an API request the </a:t>
            </a:r>
            <a:r>
              <a:rPr lang="en-US" sz="2200" b="0" i="0" u="none" strike="noStrike" cap="none" dirty="0" err="1">
                <a:solidFill>
                  <a:srgbClr val="333333"/>
                </a:solidFill>
                <a:latin typeface="Barlow"/>
                <a:ea typeface="Barlow"/>
                <a:cs typeface="Barlow"/>
                <a:sym typeface="Barlow"/>
              </a:rPr>
              <a:t>Bounceshare</a:t>
            </a:r>
            <a:r>
              <a:rPr lang="en-US" sz="2200" b="0" i="0" u="none" strike="noStrike" cap="none" dirty="0">
                <a:solidFill>
                  <a:srgbClr val="333333"/>
                </a:solidFill>
                <a:latin typeface="Barlow"/>
                <a:ea typeface="Barlow"/>
                <a:cs typeface="Barlow"/>
                <a:sym typeface="Barlow"/>
              </a:rPr>
              <a:t> application would return an access token and </a:t>
            </a:r>
            <a:r>
              <a:rPr lang="en-US" sz="2200" b="0" i="0" u="none" strike="noStrike" cap="none" dirty="0" err="1">
                <a:solidFill>
                  <a:srgbClr val="333333"/>
                </a:solidFill>
                <a:latin typeface="Barlow"/>
                <a:ea typeface="Barlow"/>
                <a:cs typeface="Barlow"/>
                <a:sym typeface="Barlow"/>
              </a:rPr>
              <a:t>RiderId</a:t>
            </a:r>
            <a:r>
              <a:rPr lang="en-US" sz="2200" b="0" i="0" u="none" strike="noStrike" cap="none" dirty="0">
                <a:solidFill>
                  <a:srgbClr val="333333"/>
                </a:solidFill>
                <a:latin typeface="Barlow"/>
                <a:ea typeface="Barlow"/>
                <a:cs typeface="Barlow"/>
                <a:sym typeface="Barlow"/>
              </a:rPr>
              <a:t> associated with the account for that phone number. An attacker could automate this process by using a phone number dump found online and a script </a:t>
            </a:r>
            <a:r>
              <a:rPr lang="en-US" sz="2200" b="0" i="0" u="none" strike="noStrike" cap="none" dirty="0">
                <a:solidFill>
                  <a:srgbClr val="333333"/>
                </a:solidFill>
                <a:highlight>
                  <a:srgbClr val="FFFF00"/>
                </a:highlight>
                <a:latin typeface="Barlow"/>
                <a:ea typeface="Barlow"/>
                <a:cs typeface="Barlow"/>
                <a:sym typeface="Barlow"/>
              </a:rPr>
              <a:t>allowing them to gain unauthorized access to multiple user accounts</a:t>
            </a:r>
            <a:r>
              <a:rPr lang="en-US" sz="2200" b="0" i="0" u="none" strike="noStrike" cap="none" dirty="0">
                <a:solidFill>
                  <a:srgbClr val="333333"/>
                </a:solidFill>
                <a:latin typeface="Barlow"/>
                <a:ea typeface="Barlow"/>
                <a:cs typeface="Barlow"/>
                <a:sym typeface="Barlow"/>
              </a:rPr>
              <a:t>. Once logged in to a target user’s </a:t>
            </a:r>
            <a:r>
              <a:rPr lang="en-US" sz="2200" b="0" i="0" u="none" strike="noStrike" cap="none" dirty="0" err="1">
                <a:solidFill>
                  <a:srgbClr val="333333"/>
                </a:solidFill>
                <a:latin typeface="Barlow"/>
                <a:ea typeface="Barlow"/>
                <a:cs typeface="Barlow"/>
                <a:sym typeface="Barlow"/>
              </a:rPr>
              <a:t>Bounceshare</a:t>
            </a:r>
            <a:r>
              <a:rPr lang="en-US" sz="2200" b="0" i="0" u="none" strike="noStrike" cap="none" dirty="0">
                <a:solidFill>
                  <a:srgbClr val="333333"/>
                </a:solidFill>
                <a:latin typeface="Barlow"/>
                <a:ea typeface="Barlow"/>
                <a:cs typeface="Barlow"/>
                <a:sym typeface="Barlow"/>
              </a:rPr>
              <a:t> account the attacker would have </a:t>
            </a:r>
            <a:r>
              <a:rPr lang="en-US" sz="2200" b="0" i="0" u="none" strike="noStrike" cap="none" dirty="0">
                <a:solidFill>
                  <a:srgbClr val="333333"/>
                </a:solidFill>
                <a:highlight>
                  <a:srgbClr val="FFFF00"/>
                </a:highlight>
                <a:latin typeface="Barlow"/>
                <a:ea typeface="Barlow"/>
                <a:cs typeface="Barlow"/>
                <a:sym typeface="Barlow"/>
              </a:rPr>
              <a:t>access to sensitive information</a:t>
            </a:r>
            <a:r>
              <a:rPr lang="en-US" sz="2200" b="0" i="0" u="none" strike="noStrike" cap="none" dirty="0">
                <a:solidFill>
                  <a:srgbClr val="333333"/>
                </a:solidFill>
                <a:latin typeface="Barlow"/>
                <a:ea typeface="Barlow"/>
                <a:cs typeface="Barlow"/>
                <a:sym typeface="Barlow"/>
              </a:rPr>
              <a:t> such as their driver’s license, email address, and photos. If the target user had linked their Paytm account for payments, the attacker could also </a:t>
            </a:r>
            <a:r>
              <a:rPr lang="en-US" sz="2200" b="0" i="0" u="none" strike="noStrike" cap="none" dirty="0">
                <a:solidFill>
                  <a:srgbClr val="333333"/>
                </a:solidFill>
                <a:highlight>
                  <a:srgbClr val="FFFF00"/>
                </a:highlight>
                <a:latin typeface="Barlow"/>
                <a:ea typeface="Barlow"/>
                <a:cs typeface="Barlow"/>
                <a:sym typeface="Barlow"/>
              </a:rPr>
              <a:t>see the user's balance and book rides from the target user's account</a:t>
            </a:r>
            <a:r>
              <a:rPr lang="en-US" sz="2200" b="0" i="0" u="none" strike="noStrike" cap="none" dirty="0">
                <a:solidFill>
                  <a:srgbClr val="333333"/>
                </a:solidFill>
                <a:latin typeface="Barlow"/>
                <a:ea typeface="Barlow"/>
                <a:cs typeface="Barlow"/>
                <a:sym typeface="Barlow"/>
              </a:rPr>
              <a:t>.</a:t>
            </a:r>
            <a:endParaRPr sz="2200" b="0" i="0" u="none" strike="noStrike" cap="none" dirty="0">
              <a:solidFill>
                <a:srgbClr val="333333"/>
              </a:solidFill>
              <a:highlight>
                <a:srgbClr val="FFFFFF"/>
              </a:highlight>
              <a:latin typeface="Barlow"/>
              <a:ea typeface="Barlow"/>
              <a:cs typeface="Barlow"/>
              <a:sym typeface="Barlow"/>
            </a:endParaRPr>
          </a:p>
        </p:txBody>
      </p:sp>
      <p:sp>
        <p:nvSpPr>
          <p:cNvPr id="252" name="Google Shape;252;p43"/>
          <p:cNvSpPr txBox="1"/>
          <p:nvPr/>
        </p:nvSpPr>
        <p:spPr>
          <a:xfrm>
            <a:off x="351125" y="6506850"/>
            <a:ext cx="12125100" cy="25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100" b="0" i="0" u="sng" strike="noStrike" cap="none">
                <a:solidFill>
                  <a:schemeClr val="hlink"/>
                </a:solidFill>
                <a:latin typeface="Arial"/>
                <a:ea typeface="Arial"/>
                <a:cs typeface="Arial"/>
                <a:sym typeface="Arial"/>
              </a:rPr>
              <a:t>https://www.moneycontrol.com/news/technology/exclusive-flaw-left-user-data-of-2-million-bounceshare-customers-vulnerable-to-hack-4629331.html</a:t>
            </a:r>
            <a:endParaRPr sz="1400" b="0" i="0" u="none" strike="noStrike" cap="none">
              <a:solidFill>
                <a:srgbClr val="000000"/>
              </a:solidFill>
              <a:latin typeface="Arial"/>
              <a:ea typeface="Arial"/>
              <a:cs typeface="Arial"/>
              <a:sym typeface="Arial"/>
            </a:endParaRPr>
          </a:p>
        </p:txBody>
      </p:sp>
      <p:sp>
        <p:nvSpPr>
          <p:cNvPr id="253" name="Google Shape;253;p43"/>
          <p:cNvSpPr txBox="1"/>
          <p:nvPr/>
        </p:nvSpPr>
        <p:spPr>
          <a:xfrm>
            <a:off x="506159" y="68760"/>
            <a:ext cx="10478997" cy="12200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US" sz="3600" b="0" i="0" u="none" strike="noStrike" cap="none" dirty="0">
                <a:solidFill>
                  <a:srgbClr val="000000"/>
                </a:solidFill>
                <a:latin typeface="Barlow"/>
                <a:ea typeface="Barlow"/>
                <a:cs typeface="Barlow"/>
                <a:sym typeface="Barlow"/>
              </a:rPr>
              <a:t>A3 - Real world example – </a:t>
            </a:r>
            <a:r>
              <a:rPr lang="en-US" sz="3600" b="0" i="0" u="none" strike="noStrike" cap="none" dirty="0" err="1">
                <a:solidFill>
                  <a:srgbClr val="000000"/>
                </a:solidFill>
                <a:latin typeface="Barlow"/>
                <a:ea typeface="Barlow"/>
                <a:cs typeface="Barlow"/>
                <a:sym typeface="Barlow"/>
              </a:rPr>
              <a:t>Bounceshare</a:t>
            </a:r>
            <a:r>
              <a:rPr lang="en-US" sz="3600" b="0" i="0" u="none" strike="noStrike" cap="none" dirty="0">
                <a:solidFill>
                  <a:srgbClr val="000000"/>
                </a:solidFill>
                <a:latin typeface="Barlow"/>
                <a:ea typeface="Barlow"/>
                <a:cs typeface="Barlow"/>
                <a:sym typeface="Barlow"/>
              </a:rPr>
              <a:t> vulnerability</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7"/>
          <p:cNvSpPr txBox="1"/>
          <p:nvPr/>
        </p:nvSpPr>
        <p:spPr>
          <a:xfrm>
            <a:off x="506160" y="68760"/>
            <a:ext cx="10006200" cy="122004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12296D"/>
                </a:solidFill>
                <a:latin typeface="Calibri"/>
                <a:ea typeface="Calibri"/>
                <a:cs typeface="Calibri"/>
                <a:sym typeface="Calibri"/>
              </a:rPr>
              <a:t>A4 - Lack of Resources &amp; Rate Limiting</a:t>
            </a:r>
            <a:endParaRPr sz="3600" b="0" i="0" u="none" strike="noStrike" cap="none">
              <a:solidFill>
                <a:srgbClr val="000000"/>
              </a:solidFill>
              <a:latin typeface="Calibri"/>
              <a:ea typeface="Calibri"/>
              <a:cs typeface="Calibri"/>
              <a:sym typeface="Calibri"/>
            </a:endParaRPr>
          </a:p>
        </p:txBody>
      </p:sp>
      <p:sp>
        <p:nvSpPr>
          <p:cNvPr id="266" name="Google Shape;266;p7"/>
          <p:cNvSpPr/>
          <p:nvPr/>
        </p:nvSpPr>
        <p:spPr>
          <a:xfrm>
            <a:off x="304800" y="2369500"/>
            <a:ext cx="3657600" cy="4081500"/>
          </a:xfrm>
          <a:prstGeom prst="rect">
            <a:avLst/>
          </a:prstGeom>
          <a:solidFill>
            <a:srgbClr val="F2F2F2"/>
          </a:solidFill>
          <a:ln w="19075" cap="flat" cmpd="sng">
            <a:solidFill>
              <a:schemeClr val="dk1"/>
            </a:solidFill>
            <a:prstDash val="solid"/>
            <a:round/>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POST /example/api/v1/provision/user/search HTTP/1.1</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User-Agent: AHC/1.0</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Connection: keep-alive</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Accept: */*</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Content-Type: application/json; charset=UTF-8</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Content-Length: 131</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X-Forwarded-For: 10.93.23.4</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  "search_filter": "user_id=exampleId_100",</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  </a:t>
            </a:r>
            <a:r>
              <a:rPr lang="en-US" sz="1200" b="1" i="0" u="none" strike="noStrike" cap="none">
                <a:solidFill>
                  <a:srgbClr val="000000"/>
                </a:solidFill>
                <a:latin typeface="Consolas"/>
                <a:ea typeface="Consolas"/>
                <a:cs typeface="Consolas"/>
                <a:sym typeface="Consolas"/>
              </a:rPr>
              <a:t>"max_return": "250",</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onsolas"/>
                <a:ea typeface="Consolas"/>
                <a:cs typeface="Consolas"/>
                <a:sym typeface="Consolas"/>
              </a:rPr>
              <a:t>  "page_size": "250",</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  "return_attributes": [</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    </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  ]</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p:txBody>
      </p:sp>
      <p:sp>
        <p:nvSpPr>
          <p:cNvPr id="267" name="Google Shape;267;p7"/>
          <p:cNvSpPr/>
          <p:nvPr/>
        </p:nvSpPr>
        <p:spPr>
          <a:xfrm>
            <a:off x="304800" y="1329600"/>
            <a:ext cx="3657600" cy="921876"/>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B050"/>
                </a:solidFill>
                <a:latin typeface="Barlow"/>
                <a:ea typeface="Barlow"/>
                <a:cs typeface="Barlow"/>
                <a:sym typeface="Barlow"/>
              </a:rPr>
              <a:t>Legitimate</a:t>
            </a:r>
            <a:r>
              <a:rPr lang="en-US" sz="1800" b="0" i="0" u="none" strike="noStrike" cap="none">
                <a:solidFill>
                  <a:srgbClr val="000000"/>
                </a:solidFill>
                <a:latin typeface="Barlow"/>
                <a:ea typeface="Barlow"/>
                <a:cs typeface="Barlow"/>
                <a:sym typeface="Barlow"/>
              </a:rPr>
              <a:t> – max_return and page_size request attributes are normal</a:t>
            </a:r>
            <a:endParaRPr sz="1800" b="0" i="0" u="none" strike="noStrike" cap="none">
              <a:solidFill>
                <a:schemeClr val="dk1"/>
              </a:solidFill>
              <a:latin typeface="Barlow"/>
              <a:ea typeface="Barlow"/>
              <a:cs typeface="Barlow"/>
              <a:sym typeface="Barlow"/>
            </a:endParaRPr>
          </a:p>
        </p:txBody>
      </p:sp>
      <p:sp>
        <p:nvSpPr>
          <p:cNvPr id="268" name="Google Shape;268;p7"/>
          <p:cNvSpPr/>
          <p:nvPr/>
        </p:nvSpPr>
        <p:spPr>
          <a:xfrm>
            <a:off x="4305300" y="2369500"/>
            <a:ext cx="3657600" cy="4081500"/>
          </a:xfrm>
          <a:prstGeom prst="rect">
            <a:avLst/>
          </a:prstGeom>
          <a:solidFill>
            <a:srgbClr val="F2F2F2"/>
          </a:solidFill>
          <a:ln w="19075" cap="flat" cmpd="sng">
            <a:solidFill>
              <a:schemeClr val="dk1"/>
            </a:solidFill>
            <a:prstDash val="solid"/>
            <a:round/>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POST /example/api/v1/provision/user/search HTTP/1.1</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User-Agent: AHC/1.0</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Connection: keep-alive</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Accept: */*</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Content-Type: application/json; charset=UTF-8</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Content-Length: 131</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X-Forwarded-For: 10.93.23.4</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  "search_filter": "user_id=exampleId_100",</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  </a:t>
            </a:r>
            <a:r>
              <a:rPr lang="en-US" sz="1200" b="1" i="0" u="none" strike="noStrike" cap="none">
                <a:solidFill>
                  <a:srgbClr val="000000"/>
                </a:solidFill>
                <a:highlight>
                  <a:srgbClr val="FFFF00"/>
                </a:highlight>
                <a:latin typeface="Consolas"/>
                <a:ea typeface="Consolas"/>
                <a:cs typeface="Consolas"/>
                <a:sym typeface="Consolas"/>
              </a:rPr>
              <a:t>"max_return": “20000",</a:t>
            </a:r>
            <a:endParaRPr sz="1200" b="0" i="0" u="none" strike="noStrike" cap="none">
              <a:solidFill>
                <a:schemeClr val="dk1"/>
              </a:solidFill>
              <a:highlight>
                <a:srgbClr val="FFFF00"/>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highlight>
                  <a:srgbClr val="FFFF00"/>
                </a:highlight>
                <a:latin typeface="Consolas"/>
                <a:ea typeface="Consolas"/>
                <a:cs typeface="Consolas"/>
                <a:sym typeface="Consolas"/>
              </a:rPr>
              <a:t>  "page_size": "20000",</a:t>
            </a:r>
            <a:endParaRPr sz="1200" b="0" i="0" u="none" strike="noStrike" cap="none">
              <a:solidFill>
                <a:schemeClr val="dk1"/>
              </a:solidFill>
              <a:highlight>
                <a:srgbClr val="FFFF00"/>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  "return_attributes": [</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    </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  ]</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p:txBody>
      </p:sp>
      <p:sp>
        <p:nvSpPr>
          <p:cNvPr id="269" name="Google Shape;269;p7"/>
          <p:cNvSpPr/>
          <p:nvPr/>
        </p:nvSpPr>
        <p:spPr>
          <a:xfrm>
            <a:off x="4305300" y="1329600"/>
            <a:ext cx="3657600" cy="921876"/>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Barlow"/>
                <a:ea typeface="Barlow"/>
                <a:cs typeface="Barlow"/>
                <a:sym typeface="Barlow"/>
              </a:rPr>
              <a:t>Attack </a:t>
            </a:r>
            <a:r>
              <a:rPr lang="en-US" sz="1800" b="0" i="0" u="none" strike="noStrike" cap="none">
                <a:solidFill>
                  <a:srgbClr val="000000"/>
                </a:solidFill>
                <a:latin typeface="Barlow"/>
                <a:ea typeface="Barlow"/>
                <a:cs typeface="Barlow"/>
                <a:sym typeface="Barlow"/>
              </a:rPr>
              <a:t>– Attackers modify the request to return an abnormally high response size</a:t>
            </a:r>
            <a:endParaRPr sz="1800" b="0" i="0" u="none" strike="noStrike" cap="none">
              <a:solidFill>
                <a:schemeClr val="dk1"/>
              </a:solidFill>
              <a:latin typeface="Barlow"/>
              <a:ea typeface="Barlow"/>
              <a:cs typeface="Barlow"/>
              <a:sym typeface="Barlow"/>
            </a:endParaRPr>
          </a:p>
        </p:txBody>
      </p:sp>
      <p:sp>
        <p:nvSpPr>
          <p:cNvPr id="270" name="Google Shape;270;p7"/>
          <p:cNvSpPr txBox="1"/>
          <p:nvPr/>
        </p:nvSpPr>
        <p:spPr>
          <a:xfrm>
            <a:off x="8305800" y="980728"/>
            <a:ext cx="3657600" cy="544761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419BB7"/>
                </a:solidFill>
                <a:latin typeface="Barlow"/>
                <a:ea typeface="Barlow"/>
                <a:cs typeface="Barlow"/>
                <a:sym typeface="Barlow"/>
              </a:rPr>
              <a:t>APIs often fail to impose restrictions on the size or number of times a resource can be requested.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19BB7"/>
              </a:solidFill>
              <a:latin typeface="Barlow"/>
              <a:ea typeface="Barlow"/>
              <a:cs typeface="Barlow"/>
              <a:sym typeface="Barlow"/>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419BB7"/>
                </a:solidFill>
                <a:latin typeface="Barlow"/>
                <a:ea typeface="Barlow"/>
                <a:cs typeface="Barlow"/>
                <a:sym typeface="Barlow"/>
              </a:rPr>
              <a:t>Attacks not only impact server performance (e.g. slow response or DoS), but can also lead to authentication attacks (e.g. brute force) and excessive data leakage.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19BB7"/>
              </a:solidFill>
              <a:latin typeface="Barlow"/>
              <a:ea typeface="Barlow"/>
              <a:cs typeface="Barlow"/>
              <a:sym typeface="Barlow"/>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419BB7"/>
                </a:solidFill>
                <a:latin typeface="Barlow"/>
                <a:ea typeface="Barlow"/>
                <a:cs typeface="Barlow"/>
                <a:sym typeface="Barlow"/>
              </a:rPr>
              <a:t>API protection solutions should identify and report on abnormally long query values specified as part of API queries. Additionally, they should monitor and track excessive API access per endpoint to prevent DoS and DDoS attacks. </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pic>
        <p:nvPicPr>
          <p:cNvPr id="276" name="Google Shape;276;p45" descr="SoundCloud Rolls Out New iOS Profile - SoundCloud (news)"/>
          <p:cNvPicPr preferRelativeResize="0"/>
          <p:nvPr/>
        </p:nvPicPr>
        <p:blipFill rotWithShape="1">
          <a:blip r:embed="rId3">
            <a:alphaModFix/>
          </a:blip>
          <a:srcRect/>
          <a:stretch/>
        </p:blipFill>
        <p:spPr>
          <a:xfrm>
            <a:off x="9190511" y="5328090"/>
            <a:ext cx="1926128" cy="1178760"/>
          </a:xfrm>
          <a:prstGeom prst="rect">
            <a:avLst/>
          </a:prstGeom>
          <a:noFill/>
          <a:ln>
            <a:noFill/>
          </a:ln>
        </p:spPr>
      </p:pic>
      <p:sp>
        <p:nvSpPr>
          <p:cNvPr id="277" name="Google Shape;277;p45"/>
          <p:cNvSpPr txBox="1"/>
          <p:nvPr/>
        </p:nvSpPr>
        <p:spPr>
          <a:xfrm>
            <a:off x="351124" y="1053755"/>
            <a:ext cx="11511362" cy="4753921"/>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900"/>
              </a:spcBef>
              <a:spcAft>
                <a:spcPts val="0"/>
              </a:spcAft>
              <a:buNone/>
            </a:pPr>
            <a:r>
              <a:rPr lang="en-US" sz="2200" b="0" i="0" u="none" strike="noStrike" cap="none" dirty="0">
                <a:solidFill>
                  <a:srgbClr val="333333"/>
                </a:solidFill>
                <a:latin typeface="Barlow"/>
                <a:ea typeface="Barlow"/>
                <a:cs typeface="Barlow"/>
                <a:sym typeface="Barlow"/>
              </a:rPr>
              <a:t>In 2020 the </a:t>
            </a:r>
            <a:r>
              <a:rPr lang="en-US" sz="2200" b="0" i="0" u="none" strike="noStrike" cap="none" dirty="0" err="1">
                <a:solidFill>
                  <a:srgbClr val="333333"/>
                </a:solidFill>
                <a:latin typeface="Barlow"/>
                <a:ea typeface="Barlow"/>
                <a:cs typeface="Barlow"/>
                <a:sym typeface="Barlow"/>
              </a:rPr>
              <a:t>Checkmarx</a:t>
            </a:r>
            <a:r>
              <a:rPr lang="en-US" sz="2200" b="0" i="0" u="none" strike="noStrike" cap="none" dirty="0">
                <a:solidFill>
                  <a:srgbClr val="333333"/>
                </a:solidFill>
                <a:latin typeface="Barlow"/>
                <a:ea typeface="Barlow"/>
                <a:cs typeface="Barlow"/>
                <a:sym typeface="Barlow"/>
              </a:rPr>
              <a:t> research team found that SoundCloud had not properly implemented rate limiting for the /tracks endpoint of the api-v2.soundcloud.com API. Since no validation was performed for the number of track IDs in the ids list, an attacker could manipulate the list to </a:t>
            </a:r>
            <a:r>
              <a:rPr lang="en-US" sz="2200" b="0" i="0" u="none" strike="noStrike" cap="none" dirty="0">
                <a:solidFill>
                  <a:srgbClr val="333333"/>
                </a:solidFill>
                <a:highlight>
                  <a:srgbClr val="FFFF00"/>
                </a:highlight>
                <a:latin typeface="Barlow"/>
                <a:ea typeface="Barlow"/>
                <a:cs typeface="Barlow"/>
                <a:sym typeface="Barlow"/>
              </a:rPr>
              <a:t>retrieve an arbitrary number of tracks in a single request and overwhelm the server</a:t>
            </a:r>
            <a:r>
              <a:rPr lang="en-US" sz="2200" b="0" i="0" u="none" strike="noStrike" cap="none" dirty="0">
                <a:solidFill>
                  <a:srgbClr val="333333"/>
                </a:solidFill>
                <a:latin typeface="Barlow"/>
                <a:ea typeface="Barlow"/>
                <a:cs typeface="Barlow"/>
                <a:sym typeface="Barlow"/>
              </a:rPr>
              <a:t>. Under normal conditions the request issued by the SoundCloud WebApp includes 16 track IDs in the ids query string parameter. The researcher was able to manipulate the list to retrieve up to 689 tracks in a single request causing the </a:t>
            </a:r>
            <a:r>
              <a:rPr lang="en-US" sz="2200" b="0" i="0" u="none" strike="noStrike" cap="none" dirty="0">
                <a:solidFill>
                  <a:srgbClr val="333333"/>
                </a:solidFill>
                <a:highlight>
                  <a:srgbClr val="FFFF00"/>
                </a:highlight>
                <a:latin typeface="Barlow"/>
                <a:ea typeface="Barlow"/>
                <a:cs typeface="Barlow"/>
                <a:sym typeface="Barlow"/>
              </a:rPr>
              <a:t>service response time to increase by almost 9x</a:t>
            </a:r>
            <a:r>
              <a:rPr lang="en-US" sz="2200" b="0" i="0" u="none" strike="noStrike" cap="none" dirty="0">
                <a:solidFill>
                  <a:srgbClr val="333333"/>
                </a:solidFill>
                <a:latin typeface="Barlow"/>
                <a:ea typeface="Barlow"/>
                <a:cs typeface="Barlow"/>
                <a:sym typeface="Barlow"/>
              </a:rPr>
              <a:t>. According to </a:t>
            </a:r>
            <a:r>
              <a:rPr lang="en-US" sz="2200" b="0" i="0" u="none" strike="noStrike" cap="none" dirty="0" err="1">
                <a:solidFill>
                  <a:srgbClr val="333333"/>
                </a:solidFill>
                <a:latin typeface="Barlow"/>
                <a:ea typeface="Barlow"/>
                <a:cs typeface="Barlow"/>
                <a:sym typeface="Barlow"/>
              </a:rPr>
              <a:t>Checkmarx</a:t>
            </a:r>
            <a:r>
              <a:rPr lang="en-US" sz="2200" b="0" i="0" u="none" strike="noStrike" cap="none" dirty="0">
                <a:solidFill>
                  <a:srgbClr val="333333"/>
                </a:solidFill>
                <a:latin typeface="Barlow"/>
                <a:ea typeface="Barlow"/>
                <a:cs typeface="Barlow"/>
                <a:sym typeface="Barlow"/>
              </a:rPr>
              <a:t> “This vulnerability could be used to execute a Distributed Denial of Service (DDoS) attack by using a specially crafted list of track IDs to maximize the response size, and issuing requests from several sources at the same time to deplete resources in the application layer will make the target’s system services unavailable.”</a:t>
            </a:r>
            <a:endParaRPr sz="2200" b="0" i="0" u="none" strike="noStrike" cap="none" dirty="0">
              <a:solidFill>
                <a:srgbClr val="333333"/>
              </a:solidFill>
              <a:highlight>
                <a:srgbClr val="FFFFFF"/>
              </a:highlight>
              <a:latin typeface="Barlow"/>
              <a:ea typeface="Barlow"/>
              <a:cs typeface="Barlow"/>
              <a:sym typeface="Barlow"/>
            </a:endParaRPr>
          </a:p>
        </p:txBody>
      </p:sp>
      <p:sp>
        <p:nvSpPr>
          <p:cNvPr id="278" name="Google Shape;278;p45"/>
          <p:cNvSpPr txBox="1"/>
          <p:nvPr/>
        </p:nvSpPr>
        <p:spPr>
          <a:xfrm>
            <a:off x="3472665" y="6380250"/>
            <a:ext cx="6096000" cy="25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100" b="0" i="0" u="sng" strike="noStrike" cap="none" dirty="0">
                <a:solidFill>
                  <a:schemeClr val="hlink"/>
                </a:solidFill>
                <a:latin typeface="Arial"/>
                <a:ea typeface="Arial"/>
                <a:cs typeface="Arial"/>
                <a:sym typeface="Arial"/>
              </a:rPr>
              <a:t>https://</a:t>
            </a:r>
            <a:r>
              <a:rPr lang="en-US" sz="1100" b="0" i="0" u="sng" strike="noStrike" cap="none" dirty="0" err="1">
                <a:solidFill>
                  <a:schemeClr val="hlink"/>
                </a:solidFill>
                <a:latin typeface="Arial"/>
                <a:ea typeface="Arial"/>
                <a:cs typeface="Arial"/>
                <a:sym typeface="Arial"/>
              </a:rPr>
              <a:t>www.checkmarx.com</a:t>
            </a:r>
            <a:r>
              <a:rPr lang="en-US" sz="1100" b="0" i="0" u="sng" strike="noStrike" cap="none" dirty="0">
                <a:solidFill>
                  <a:schemeClr val="hlink"/>
                </a:solidFill>
                <a:latin typeface="Arial"/>
                <a:ea typeface="Arial"/>
                <a:cs typeface="Arial"/>
                <a:sym typeface="Arial"/>
              </a:rPr>
              <a:t>/blog/</a:t>
            </a:r>
            <a:r>
              <a:rPr lang="en-US" sz="1100" b="0" i="0" u="sng" strike="noStrike" cap="none" dirty="0" err="1">
                <a:solidFill>
                  <a:schemeClr val="hlink"/>
                </a:solidFill>
                <a:latin typeface="Arial"/>
                <a:ea typeface="Arial"/>
                <a:cs typeface="Arial"/>
                <a:sym typeface="Arial"/>
              </a:rPr>
              <a:t>checkmarx</a:t>
            </a:r>
            <a:r>
              <a:rPr lang="en-US" sz="1100" b="0" i="0" u="sng" strike="noStrike" cap="none" dirty="0">
                <a:solidFill>
                  <a:schemeClr val="hlink"/>
                </a:solidFill>
                <a:latin typeface="Arial"/>
                <a:ea typeface="Arial"/>
                <a:cs typeface="Arial"/>
                <a:sym typeface="Arial"/>
              </a:rPr>
              <a:t>-research-</a:t>
            </a:r>
            <a:r>
              <a:rPr lang="en-US" sz="1100" b="0" i="0" u="sng" strike="noStrike" cap="none" dirty="0" err="1">
                <a:solidFill>
                  <a:schemeClr val="hlink"/>
                </a:solidFill>
                <a:latin typeface="Arial"/>
                <a:ea typeface="Arial"/>
                <a:cs typeface="Arial"/>
                <a:sym typeface="Arial"/>
              </a:rPr>
              <a:t>soundcloud</a:t>
            </a:r>
            <a:r>
              <a:rPr lang="en-US" sz="1100" b="0" i="0" u="sng" strike="noStrike" cap="none" dirty="0">
                <a:solidFill>
                  <a:schemeClr val="hlink"/>
                </a:solidFill>
                <a:latin typeface="Arial"/>
                <a:ea typeface="Arial"/>
                <a:cs typeface="Arial"/>
                <a:sym typeface="Arial"/>
              </a:rPr>
              <a:t>-</a:t>
            </a:r>
            <a:r>
              <a:rPr lang="en-US" sz="1100" b="0" i="0" u="sng" strike="noStrike" cap="none" dirty="0" err="1">
                <a:solidFill>
                  <a:schemeClr val="hlink"/>
                </a:solidFill>
                <a:latin typeface="Arial"/>
                <a:ea typeface="Arial"/>
                <a:cs typeface="Arial"/>
                <a:sym typeface="Arial"/>
              </a:rPr>
              <a:t>api</a:t>
            </a:r>
            <a:r>
              <a:rPr lang="en-US" sz="1100" b="0" i="0" u="sng" strike="noStrike" cap="none" dirty="0">
                <a:solidFill>
                  <a:schemeClr val="hlink"/>
                </a:solidFill>
                <a:latin typeface="Arial"/>
                <a:ea typeface="Arial"/>
                <a:cs typeface="Arial"/>
                <a:sym typeface="Arial"/>
              </a:rPr>
              <a:t>-security-advisory</a:t>
            </a:r>
            <a:endParaRPr sz="1400" b="0" i="0" u="none" strike="noStrike" cap="none" dirty="0">
              <a:solidFill>
                <a:srgbClr val="000000"/>
              </a:solidFill>
              <a:latin typeface="Arial"/>
              <a:ea typeface="Arial"/>
              <a:cs typeface="Arial"/>
              <a:sym typeface="Arial"/>
            </a:endParaRPr>
          </a:p>
        </p:txBody>
      </p:sp>
      <p:sp>
        <p:nvSpPr>
          <p:cNvPr id="279" name="Google Shape;279;p45"/>
          <p:cNvSpPr txBox="1"/>
          <p:nvPr/>
        </p:nvSpPr>
        <p:spPr>
          <a:xfrm>
            <a:off x="506159" y="68760"/>
            <a:ext cx="10478997" cy="12200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US" sz="3600" b="0" i="0" u="none" strike="noStrike" cap="none" dirty="0">
                <a:solidFill>
                  <a:srgbClr val="000000"/>
                </a:solidFill>
                <a:latin typeface="Barlow"/>
                <a:ea typeface="Barlow"/>
                <a:cs typeface="Barlow"/>
                <a:sym typeface="Barlow"/>
              </a:rPr>
              <a:t>A4 - Real world example – SoundCloud vulnerability</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8"/>
          <p:cNvSpPr txBox="1"/>
          <p:nvPr/>
        </p:nvSpPr>
        <p:spPr>
          <a:xfrm>
            <a:off x="506160" y="68760"/>
            <a:ext cx="10006200" cy="122004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12296D"/>
                </a:solidFill>
                <a:latin typeface="Calibri"/>
                <a:ea typeface="Calibri"/>
                <a:cs typeface="Calibri"/>
                <a:sym typeface="Calibri"/>
              </a:rPr>
              <a:t>A5 – Broken Function Level Authorization (BFLA)</a:t>
            </a:r>
            <a:endParaRPr sz="3600" b="0" i="0" u="none" strike="noStrike" cap="none">
              <a:solidFill>
                <a:srgbClr val="000000"/>
              </a:solidFill>
              <a:latin typeface="Calibri"/>
              <a:ea typeface="Calibri"/>
              <a:cs typeface="Calibri"/>
              <a:sym typeface="Calibri"/>
            </a:endParaRPr>
          </a:p>
        </p:txBody>
      </p:sp>
      <p:grpSp>
        <p:nvGrpSpPr>
          <p:cNvPr id="292" name="Google Shape;292;p8"/>
          <p:cNvGrpSpPr/>
          <p:nvPr/>
        </p:nvGrpSpPr>
        <p:grpSpPr>
          <a:xfrm>
            <a:off x="304800" y="1520439"/>
            <a:ext cx="3657600" cy="4512861"/>
            <a:chOff x="304800" y="1520439"/>
            <a:chExt cx="3657600" cy="4512861"/>
          </a:xfrm>
        </p:grpSpPr>
        <p:sp>
          <p:nvSpPr>
            <p:cNvPr id="293" name="Google Shape;293;p8"/>
            <p:cNvSpPr/>
            <p:nvPr/>
          </p:nvSpPr>
          <p:spPr>
            <a:xfrm>
              <a:off x="304800" y="2223300"/>
              <a:ext cx="3657600" cy="3810000"/>
            </a:xfrm>
            <a:prstGeom prst="rect">
              <a:avLst/>
            </a:prstGeom>
            <a:solidFill>
              <a:srgbClr val="F2F2F2"/>
            </a:solidFill>
            <a:ln w="19075" cap="flat" cmpd="sng">
              <a:solidFill>
                <a:schemeClr val="dk1"/>
              </a:solidFill>
              <a:prstDash val="solid"/>
              <a:round/>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highlight>
                    <a:srgbClr val="FFFF00"/>
                  </a:highlight>
                  <a:latin typeface="Consolas"/>
                  <a:ea typeface="Consolas"/>
                  <a:cs typeface="Consolas"/>
                  <a:sym typeface="Consolas"/>
                </a:rPr>
                <a:t>POST</a:t>
              </a:r>
              <a:r>
                <a:rPr lang="en-US" sz="1200" b="0" i="0" u="none" strike="noStrike" cap="none">
                  <a:solidFill>
                    <a:srgbClr val="000000"/>
                  </a:solidFill>
                  <a:latin typeface="Consolas"/>
                  <a:ea typeface="Consolas"/>
                  <a:cs typeface="Consolas"/>
                  <a:sym typeface="Consolas"/>
                </a:rPr>
                <a:t> /example/api/v1/provision/user/search HTTP/1.1</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User-Agent: AHC/1.0</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Connection: keep-alive</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Accept: */*</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Content-Type: application/json; charset=UTF-8</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Content-Length: 131</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X-Forwarded-For: 10.93.23.4</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  "search_filter": "user_id=exampleId_100",</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  "max_return": "250",</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  "page_size": "250",</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  "return_attributes": [</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    </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  ]</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p:txBody>
        </p:sp>
        <p:sp>
          <p:nvSpPr>
            <p:cNvPr id="294" name="Google Shape;294;p8"/>
            <p:cNvSpPr/>
            <p:nvPr/>
          </p:nvSpPr>
          <p:spPr>
            <a:xfrm>
              <a:off x="304800" y="1520439"/>
              <a:ext cx="3657600" cy="64487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B050"/>
                  </a:solidFill>
                  <a:latin typeface="Barlow"/>
                  <a:ea typeface="Barlow"/>
                  <a:cs typeface="Barlow"/>
                  <a:sym typeface="Barlow"/>
                </a:rPr>
                <a:t>Legitimate </a:t>
              </a:r>
              <a:r>
                <a:rPr lang="en-US" sz="1800" b="0" i="0" u="none" strike="noStrike" cap="none">
                  <a:solidFill>
                    <a:srgbClr val="000000"/>
                  </a:solidFill>
                  <a:latin typeface="Barlow"/>
                  <a:ea typeface="Barlow"/>
                  <a:cs typeface="Barlow"/>
                  <a:sym typeface="Barlow"/>
                </a:rPr>
                <a:t>– POST method is correctly requested</a:t>
              </a:r>
              <a:endParaRPr sz="1800" b="0" i="0" u="none" strike="noStrike" cap="none">
                <a:solidFill>
                  <a:schemeClr val="dk1"/>
                </a:solidFill>
                <a:latin typeface="Barlow"/>
                <a:ea typeface="Barlow"/>
                <a:cs typeface="Barlow"/>
                <a:sym typeface="Barlow"/>
              </a:endParaRPr>
            </a:p>
          </p:txBody>
        </p:sp>
      </p:grpSp>
      <p:grpSp>
        <p:nvGrpSpPr>
          <p:cNvPr id="295" name="Google Shape;295;p8"/>
          <p:cNvGrpSpPr/>
          <p:nvPr/>
        </p:nvGrpSpPr>
        <p:grpSpPr>
          <a:xfrm>
            <a:off x="4305300" y="1520439"/>
            <a:ext cx="3657600" cy="4512861"/>
            <a:chOff x="4229100" y="1520439"/>
            <a:chExt cx="3657600" cy="4512861"/>
          </a:xfrm>
        </p:grpSpPr>
        <p:sp>
          <p:nvSpPr>
            <p:cNvPr id="296" name="Google Shape;296;p8"/>
            <p:cNvSpPr/>
            <p:nvPr/>
          </p:nvSpPr>
          <p:spPr>
            <a:xfrm>
              <a:off x="4229100" y="2223300"/>
              <a:ext cx="3657600" cy="3810000"/>
            </a:xfrm>
            <a:prstGeom prst="rect">
              <a:avLst/>
            </a:prstGeom>
            <a:solidFill>
              <a:srgbClr val="F2F2F2"/>
            </a:solidFill>
            <a:ln w="19075" cap="flat" cmpd="sng">
              <a:solidFill>
                <a:schemeClr val="dk1"/>
              </a:solidFill>
              <a:prstDash val="solid"/>
              <a:round/>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highlight>
                    <a:srgbClr val="FFFF00"/>
                  </a:highlight>
                  <a:latin typeface="Consolas"/>
                  <a:ea typeface="Consolas"/>
                  <a:cs typeface="Consolas"/>
                  <a:sym typeface="Consolas"/>
                </a:rPr>
                <a:t>DELETE </a:t>
              </a:r>
              <a:r>
                <a:rPr lang="en-US" sz="1200" b="0" i="0" u="none" strike="noStrike" cap="none">
                  <a:solidFill>
                    <a:srgbClr val="000000"/>
                  </a:solidFill>
                  <a:latin typeface="Consolas"/>
                  <a:ea typeface="Consolas"/>
                  <a:cs typeface="Consolas"/>
                  <a:sym typeface="Consolas"/>
                </a:rPr>
                <a:t>/example/api/v1/provision/user/search HTTP/1.1</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User-Agent: AHC/1.0</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Connection: keep-alive</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Accept: */*</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Content-Type: application/json; charset=UTF-8</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Content-Length: 131</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X-Forwarded-For: 10.93.23.4</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  "search_filter":   "user_id=exampleId_100",</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  "max_return": “250",</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  "page_size": “250",</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  "return_attributes": [</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    </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  ]</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p:txBody>
        </p:sp>
        <p:sp>
          <p:nvSpPr>
            <p:cNvPr id="297" name="Google Shape;297;p8"/>
            <p:cNvSpPr/>
            <p:nvPr/>
          </p:nvSpPr>
          <p:spPr>
            <a:xfrm>
              <a:off x="4229100" y="1520439"/>
              <a:ext cx="3657600" cy="64487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Barlow"/>
                  <a:ea typeface="Barlow"/>
                  <a:cs typeface="Barlow"/>
                  <a:sym typeface="Barlow"/>
                </a:rPr>
                <a:t>Attack </a:t>
              </a:r>
              <a:r>
                <a:rPr lang="en-US" sz="1800" b="0" i="0" u="none" strike="noStrike" cap="none">
                  <a:solidFill>
                    <a:srgbClr val="000000"/>
                  </a:solidFill>
                  <a:latin typeface="Barlow"/>
                  <a:ea typeface="Barlow"/>
                  <a:cs typeface="Barlow"/>
                  <a:sym typeface="Barlow"/>
                </a:rPr>
                <a:t>– Request is modified to send a DELETE method</a:t>
              </a:r>
              <a:endParaRPr sz="1800" b="0" i="0" u="none" strike="noStrike" cap="none">
                <a:solidFill>
                  <a:schemeClr val="dk1"/>
                </a:solidFill>
                <a:latin typeface="Barlow"/>
                <a:ea typeface="Barlow"/>
                <a:cs typeface="Barlow"/>
                <a:sym typeface="Barlow"/>
              </a:endParaRPr>
            </a:p>
          </p:txBody>
        </p:sp>
      </p:grpSp>
      <p:sp>
        <p:nvSpPr>
          <p:cNvPr id="298" name="Google Shape;298;p8"/>
          <p:cNvSpPr/>
          <p:nvPr/>
        </p:nvSpPr>
        <p:spPr>
          <a:xfrm>
            <a:off x="8305800" y="1052736"/>
            <a:ext cx="3766864" cy="563227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419BB7"/>
                </a:solidFill>
                <a:latin typeface="Barlow"/>
                <a:ea typeface="Barlow"/>
                <a:cs typeface="Barlow"/>
                <a:sym typeface="Barlow"/>
              </a:rPr>
              <a:t>Complex access control policies with different hierarchies, groups, roles, and unclear separation between administrative and regular functions, can lead to authorization flaws.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19BB7"/>
              </a:solidFill>
              <a:latin typeface="Barlow"/>
              <a:ea typeface="Barlow"/>
              <a:cs typeface="Barlow"/>
              <a:sym typeface="Barlow"/>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419BB7"/>
                </a:solidFill>
                <a:latin typeface="Barlow"/>
                <a:ea typeface="Barlow"/>
                <a:cs typeface="Barlow"/>
                <a:sym typeface="Barlow"/>
              </a:rPr>
              <a:t>Attackers can gain access to resources of other users and/or administrative functions.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19BB7"/>
              </a:solidFill>
              <a:latin typeface="Barlow"/>
              <a:ea typeface="Barlow"/>
              <a:cs typeface="Barlow"/>
              <a:sym typeface="Barlow"/>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419BB7"/>
                </a:solidFill>
                <a:latin typeface="Barlow"/>
                <a:ea typeface="Barlow"/>
                <a:cs typeface="Barlow"/>
                <a:sym typeface="Barlow"/>
              </a:rPr>
              <a:t>API protection solutions should baseline typical HTTP access patterns per API endpoint and per user to identify calls with unexpected HTTP methods to specific API endpoints in order to prevent  attackers from accessing unauthorized functionality and/or admin level capabilities.</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7"/>
          <p:cNvSpPr txBox="1"/>
          <p:nvPr/>
        </p:nvSpPr>
        <p:spPr>
          <a:xfrm>
            <a:off x="351124" y="1053755"/>
            <a:ext cx="11511362" cy="4753921"/>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900"/>
              </a:spcBef>
              <a:spcAft>
                <a:spcPts val="0"/>
              </a:spcAft>
              <a:buNone/>
            </a:pPr>
            <a:r>
              <a:rPr lang="en-US" sz="2200" b="0" i="0" u="none" strike="noStrike" cap="none" dirty="0">
                <a:solidFill>
                  <a:srgbClr val="333333"/>
                </a:solidFill>
                <a:latin typeface="Barlow"/>
                <a:ea typeface="Barlow"/>
                <a:cs typeface="Barlow"/>
                <a:sym typeface="Barlow"/>
              </a:rPr>
              <a:t>In 2018 Jon </a:t>
            </a:r>
            <a:r>
              <a:rPr lang="en-US" sz="2200" b="0" i="0" u="none" strike="noStrike" cap="none" dirty="0" err="1">
                <a:solidFill>
                  <a:srgbClr val="333333"/>
                </a:solidFill>
                <a:latin typeface="Barlow"/>
                <a:ea typeface="Barlow"/>
                <a:cs typeface="Barlow"/>
                <a:sym typeface="Barlow"/>
              </a:rPr>
              <a:t>Bottarini</a:t>
            </a:r>
            <a:r>
              <a:rPr lang="en-US" sz="2200" b="0" i="0" u="none" strike="noStrike" cap="none" dirty="0">
                <a:solidFill>
                  <a:srgbClr val="333333"/>
                </a:solidFill>
                <a:latin typeface="Barlow"/>
                <a:ea typeface="Barlow"/>
                <a:cs typeface="Barlow"/>
                <a:sym typeface="Barlow"/>
              </a:rPr>
              <a:t> found that a restricted user can </a:t>
            </a:r>
            <a:r>
              <a:rPr lang="en-US" sz="2200" b="0" i="0" u="none" strike="noStrike" cap="none" dirty="0">
                <a:solidFill>
                  <a:srgbClr val="333333"/>
                </a:solidFill>
                <a:highlight>
                  <a:srgbClr val="FFFF00"/>
                </a:highlight>
                <a:latin typeface="Barlow"/>
                <a:ea typeface="Barlow"/>
                <a:cs typeface="Barlow"/>
                <a:sym typeface="Barlow"/>
              </a:rPr>
              <a:t>make changes to alerts</a:t>
            </a:r>
            <a:r>
              <a:rPr lang="en-US" sz="2200" b="0" i="0" u="none" strike="noStrike" cap="none" dirty="0">
                <a:solidFill>
                  <a:srgbClr val="333333"/>
                </a:solidFill>
                <a:latin typeface="Barlow"/>
                <a:ea typeface="Barlow"/>
                <a:cs typeface="Barlow"/>
                <a:sym typeface="Barlow"/>
              </a:rPr>
              <a:t> on Synthetics monitors, </a:t>
            </a:r>
            <a:r>
              <a:rPr lang="en-US" sz="2200" b="0" i="0" u="none" strike="noStrike" cap="none" dirty="0">
                <a:solidFill>
                  <a:srgbClr val="333333"/>
                </a:solidFill>
                <a:highlight>
                  <a:srgbClr val="FFFF00"/>
                </a:highlight>
                <a:latin typeface="Barlow"/>
                <a:ea typeface="Barlow"/>
                <a:cs typeface="Barlow"/>
                <a:sym typeface="Barlow"/>
              </a:rPr>
              <a:t>without the proper permissions to do so</a:t>
            </a:r>
            <a:r>
              <a:rPr lang="en-US" sz="2200" b="0" i="0" u="none" strike="noStrike" cap="none" dirty="0">
                <a:solidFill>
                  <a:srgbClr val="333333"/>
                </a:solidFill>
                <a:latin typeface="Barlow"/>
                <a:ea typeface="Barlow"/>
                <a:cs typeface="Barlow"/>
                <a:sym typeface="Barlow"/>
              </a:rPr>
              <a:t> (in fact, they can make changes with NO synthetics permissions). The process involved changing a request from a GET to a POST which allowed the restricted user to create alerts without any permissions.</a:t>
            </a:r>
            <a:endParaRPr sz="2200" b="0" i="0" u="none" strike="noStrike" cap="none" dirty="0">
              <a:solidFill>
                <a:srgbClr val="333333"/>
              </a:solidFill>
              <a:highlight>
                <a:srgbClr val="FFFFFF"/>
              </a:highlight>
              <a:latin typeface="Barlow"/>
              <a:ea typeface="Barlow"/>
              <a:cs typeface="Barlow"/>
              <a:sym typeface="Barlow"/>
            </a:endParaRPr>
          </a:p>
        </p:txBody>
      </p:sp>
      <p:sp>
        <p:nvSpPr>
          <p:cNvPr id="305" name="Google Shape;305;p47"/>
          <p:cNvSpPr txBox="1"/>
          <p:nvPr/>
        </p:nvSpPr>
        <p:spPr>
          <a:xfrm>
            <a:off x="4912851" y="6302838"/>
            <a:ext cx="3152363" cy="25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100" b="0" i="0" u="sng" strike="noStrike" cap="none" dirty="0">
                <a:solidFill>
                  <a:schemeClr val="hlink"/>
                </a:solidFill>
                <a:latin typeface="Arial"/>
                <a:ea typeface="Arial"/>
                <a:cs typeface="Arial"/>
                <a:sym typeface="Arial"/>
              </a:rPr>
              <a:t>https://</a:t>
            </a:r>
            <a:r>
              <a:rPr lang="en-US" sz="1100" b="0" i="0" u="sng" strike="noStrike" cap="none" dirty="0" err="1">
                <a:solidFill>
                  <a:schemeClr val="hlink"/>
                </a:solidFill>
                <a:latin typeface="Arial"/>
                <a:ea typeface="Arial"/>
                <a:cs typeface="Arial"/>
                <a:sym typeface="Arial"/>
              </a:rPr>
              <a:t>hackerone.com</a:t>
            </a:r>
            <a:r>
              <a:rPr lang="en-US" sz="1100" b="0" i="0" u="sng" strike="noStrike" cap="none" dirty="0">
                <a:solidFill>
                  <a:schemeClr val="hlink"/>
                </a:solidFill>
                <a:latin typeface="Arial"/>
                <a:ea typeface="Arial"/>
                <a:cs typeface="Arial"/>
                <a:sym typeface="Arial"/>
              </a:rPr>
              <a:t>/reports/334143</a:t>
            </a:r>
            <a:endParaRPr sz="1400" b="0" i="0" u="none" strike="noStrike" cap="none" dirty="0">
              <a:solidFill>
                <a:srgbClr val="000000"/>
              </a:solidFill>
              <a:latin typeface="Arial"/>
              <a:ea typeface="Arial"/>
              <a:cs typeface="Arial"/>
              <a:sym typeface="Arial"/>
            </a:endParaRPr>
          </a:p>
        </p:txBody>
      </p:sp>
      <p:sp>
        <p:nvSpPr>
          <p:cNvPr id="306" name="Google Shape;306;p47"/>
          <p:cNvSpPr txBox="1"/>
          <p:nvPr/>
        </p:nvSpPr>
        <p:spPr>
          <a:xfrm>
            <a:off x="506159" y="68760"/>
            <a:ext cx="10478997" cy="12200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US" sz="3600" b="0" i="0" u="none" strike="noStrike" cap="none" dirty="0">
                <a:solidFill>
                  <a:srgbClr val="000000"/>
                </a:solidFill>
                <a:latin typeface="Barlow"/>
                <a:ea typeface="Barlow"/>
                <a:cs typeface="Barlow"/>
                <a:sym typeface="Barlow"/>
              </a:rPr>
              <a:t>A5 - Real world example – </a:t>
            </a:r>
            <a:r>
              <a:rPr lang="en-US" sz="3600" b="0" i="0" u="none" strike="noStrike" cap="none" dirty="0" err="1">
                <a:solidFill>
                  <a:srgbClr val="000000"/>
                </a:solidFill>
                <a:latin typeface="Barlow"/>
                <a:ea typeface="Barlow"/>
                <a:cs typeface="Barlow"/>
                <a:sym typeface="Barlow"/>
              </a:rPr>
              <a:t>NewRelic</a:t>
            </a:r>
            <a:r>
              <a:rPr lang="en-US" sz="3600" b="0" i="0" u="none" strike="noStrike" cap="none" dirty="0">
                <a:solidFill>
                  <a:srgbClr val="000000"/>
                </a:solidFill>
                <a:latin typeface="Barlow"/>
                <a:ea typeface="Barlow"/>
                <a:cs typeface="Barlow"/>
                <a:sym typeface="Barlow"/>
              </a:rPr>
              <a:t> privilege escalation</a:t>
            </a:r>
            <a:endParaRPr dirty="0"/>
          </a:p>
        </p:txBody>
      </p:sp>
      <p:pic>
        <p:nvPicPr>
          <p:cNvPr id="307" name="Google Shape;307;p47" descr="Media Assets | New Relic"/>
          <p:cNvPicPr preferRelativeResize="0"/>
          <p:nvPr/>
        </p:nvPicPr>
        <p:blipFill rotWithShape="1">
          <a:blip r:embed="rId3">
            <a:alphaModFix/>
          </a:blip>
          <a:srcRect/>
          <a:stretch/>
        </p:blipFill>
        <p:spPr>
          <a:xfrm>
            <a:off x="7459037" y="5603211"/>
            <a:ext cx="3903181" cy="69962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9"/>
          <p:cNvSpPr txBox="1"/>
          <p:nvPr/>
        </p:nvSpPr>
        <p:spPr>
          <a:xfrm>
            <a:off x="506160" y="68760"/>
            <a:ext cx="10006200" cy="122004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12296D"/>
                </a:solidFill>
                <a:latin typeface="Calibri"/>
                <a:ea typeface="Calibri"/>
                <a:cs typeface="Calibri"/>
                <a:sym typeface="Calibri"/>
              </a:rPr>
              <a:t>A6 – Mass Assignment</a:t>
            </a:r>
            <a:endParaRPr sz="3600" b="0" i="0" u="none" strike="noStrike" cap="none">
              <a:solidFill>
                <a:srgbClr val="12296D"/>
              </a:solidFill>
              <a:latin typeface="Calibri"/>
              <a:ea typeface="Calibri"/>
              <a:cs typeface="Calibri"/>
              <a:sym typeface="Calibri"/>
            </a:endParaRPr>
          </a:p>
        </p:txBody>
      </p:sp>
      <p:sp>
        <p:nvSpPr>
          <p:cNvPr id="320" name="Google Shape;320;p9"/>
          <p:cNvSpPr/>
          <p:nvPr/>
        </p:nvSpPr>
        <p:spPr>
          <a:xfrm>
            <a:off x="304800" y="1981200"/>
            <a:ext cx="3657600" cy="4572000"/>
          </a:xfrm>
          <a:prstGeom prst="rect">
            <a:avLst/>
          </a:prstGeom>
          <a:solidFill>
            <a:srgbClr val="F2F2F2"/>
          </a:solidFill>
          <a:ln w="19075" cap="flat" cmpd="sng">
            <a:solidFill>
              <a:schemeClr val="dk1"/>
            </a:solidFill>
            <a:prstDash val="solid"/>
            <a:round/>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chemeClr val="dk1"/>
                </a:solidFill>
                <a:latin typeface="Consolas"/>
                <a:ea typeface="Consolas"/>
                <a:cs typeface="Consolas"/>
                <a:sym typeface="Consolas"/>
              </a:rPr>
              <a:t>PUT /api/v2/users/5deb9097 HTTP/1.1</a:t>
            </a:r>
            <a:endParaRPr sz="1050" b="1"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endParaRPr sz="1050" b="1"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Consolas"/>
                <a:ea typeface="Consolas"/>
                <a:cs typeface="Consolas"/>
                <a:sym typeface="Consolas"/>
              </a:rPr>
              <a:t>User-Agent: Mozilla/5.0 (Windows NT 10.0; Win64; x64) AppleWebKit/537.36 (KHTML, like Gecko) Chrome/78.0.3904.108 Safari/537.36</a:t>
            </a:r>
            <a:endParaRPr sz="105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Consolas"/>
                <a:ea typeface="Consolas"/>
                <a:cs typeface="Consolas"/>
                <a:sym typeface="Consolas"/>
              </a:rPr>
              <a:t>X-Forwarded-For: 19.42.129.253</a:t>
            </a:r>
            <a:endParaRPr sz="105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Consolas"/>
                <a:ea typeface="Consolas"/>
                <a:cs typeface="Consolas"/>
                <a:sym typeface="Consolas"/>
              </a:rPr>
              <a:t>{</a:t>
            </a:r>
            <a:endParaRPr sz="105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Consolas"/>
                <a:ea typeface="Consolas"/>
                <a:cs typeface="Consolas"/>
                <a:sym typeface="Consolas"/>
              </a:rPr>
              <a:t>  "_id": "5deb9097",</a:t>
            </a:r>
            <a:endParaRPr sz="105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Consolas"/>
                <a:ea typeface="Consolas"/>
                <a:cs typeface="Consolas"/>
                <a:sym typeface="Consolas"/>
              </a:rPr>
              <a:t>  "address": "******, NY City, NY",</a:t>
            </a:r>
            <a:endParaRPr sz="105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Consolas"/>
                <a:ea typeface="Consolas"/>
                <a:cs typeface="Consolas"/>
                <a:sym typeface="Consolas"/>
              </a:rPr>
              <a:t>  "company_role": "admin",</a:t>
            </a:r>
            <a:endParaRPr sz="105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Consolas"/>
                <a:ea typeface="Consolas"/>
                <a:cs typeface="Consolas"/>
                <a:sym typeface="Consolas"/>
              </a:rPr>
              <a:t>  "email": "******",</a:t>
            </a:r>
            <a:endParaRPr sz="105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Consolas"/>
                <a:ea typeface="Consolas"/>
                <a:cs typeface="Consolas"/>
                <a:sym typeface="Consolas"/>
              </a:rPr>
              <a:t>  "first_name": "******",</a:t>
            </a:r>
            <a:endParaRPr sz="105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Consolas"/>
                <a:ea typeface="Consolas"/>
                <a:cs typeface="Consolas"/>
                <a:sym typeface="Consolas"/>
              </a:rPr>
              <a:t>  "full_name": "******",</a:t>
            </a:r>
            <a:endParaRPr sz="105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Consolas"/>
                <a:ea typeface="Consolas"/>
                <a:cs typeface="Consolas"/>
                <a:sym typeface="Consolas"/>
              </a:rPr>
              <a:t>  "job_title": "Broker",</a:t>
            </a:r>
            <a:endParaRPr sz="105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Consolas"/>
                <a:ea typeface="Consolas"/>
                <a:cs typeface="Consolas"/>
                <a:sym typeface="Consolas"/>
              </a:rPr>
              <a:t>  "last_name": "******",</a:t>
            </a:r>
            <a:endParaRPr sz="105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Consolas"/>
                <a:ea typeface="Consolas"/>
                <a:cs typeface="Consolas"/>
                <a:sym typeface="Consolas"/>
              </a:rPr>
              <a:t>  "phone_number": "******"</a:t>
            </a:r>
            <a:endParaRPr sz="105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Consolas"/>
                <a:ea typeface="Consolas"/>
                <a:cs typeface="Consolas"/>
                <a:sym typeface="Consolas"/>
              </a:rPr>
              <a:t>}</a:t>
            </a:r>
            <a:endParaRPr sz="1050" b="0" i="0" u="none" strike="noStrike" cap="none">
              <a:solidFill>
                <a:schemeClr val="dk1"/>
              </a:solidFill>
              <a:latin typeface="Consolas"/>
              <a:ea typeface="Consolas"/>
              <a:cs typeface="Consolas"/>
              <a:sym typeface="Consolas"/>
            </a:endParaRPr>
          </a:p>
        </p:txBody>
      </p:sp>
      <p:sp>
        <p:nvSpPr>
          <p:cNvPr id="321" name="Google Shape;321;p9"/>
          <p:cNvSpPr/>
          <p:nvPr/>
        </p:nvSpPr>
        <p:spPr>
          <a:xfrm>
            <a:off x="304800" y="1009075"/>
            <a:ext cx="3657600" cy="639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B050"/>
                </a:solidFill>
                <a:latin typeface="Barlow"/>
                <a:ea typeface="Barlow"/>
                <a:cs typeface="Barlow"/>
                <a:sym typeface="Barlow"/>
              </a:rPr>
              <a:t>Legitimate </a:t>
            </a:r>
            <a:r>
              <a:rPr lang="en-US" sz="1800" b="0" i="0" u="none" strike="noStrike" cap="none">
                <a:solidFill>
                  <a:srgbClr val="000000"/>
                </a:solidFill>
                <a:latin typeface="Barlow"/>
                <a:ea typeface="Barlow"/>
                <a:cs typeface="Barlow"/>
                <a:sym typeface="Barlow"/>
              </a:rPr>
              <a:t>- Client sends a legitimate request</a:t>
            </a:r>
            <a:endParaRPr sz="1800" b="0" i="0" u="none" strike="noStrike" cap="none">
              <a:solidFill>
                <a:schemeClr val="dk1"/>
              </a:solidFill>
              <a:latin typeface="Barlow"/>
              <a:ea typeface="Barlow"/>
              <a:cs typeface="Barlow"/>
              <a:sym typeface="Barlow"/>
            </a:endParaRPr>
          </a:p>
        </p:txBody>
      </p:sp>
      <p:sp>
        <p:nvSpPr>
          <p:cNvPr id="322" name="Google Shape;322;p9"/>
          <p:cNvSpPr/>
          <p:nvPr/>
        </p:nvSpPr>
        <p:spPr>
          <a:xfrm>
            <a:off x="4267200" y="1981200"/>
            <a:ext cx="3657600" cy="4572000"/>
          </a:xfrm>
          <a:prstGeom prst="rect">
            <a:avLst/>
          </a:prstGeom>
          <a:solidFill>
            <a:srgbClr val="F2F2F2"/>
          </a:solidFill>
          <a:ln w="19075" cap="flat" cmpd="sng">
            <a:solidFill>
              <a:schemeClr val="dk1"/>
            </a:solidFill>
            <a:prstDash val="solid"/>
            <a:round/>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050"/>
              <a:buFont typeface="Arial"/>
              <a:buNone/>
            </a:pPr>
            <a:r>
              <a:rPr lang="en-US" sz="1050" b="1" i="0" u="none" strike="noStrike" cap="none">
                <a:solidFill>
                  <a:schemeClr val="dk1"/>
                </a:solidFill>
                <a:latin typeface="Consolas"/>
                <a:ea typeface="Consolas"/>
                <a:cs typeface="Consolas"/>
                <a:sym typeface="Consolas"/>
              </a:rPr>
              <a:t>PUT /api/v2/users/5deb9097 HTTP/1.1</a:t>
            </a:r>
            <a:endParaRPr sz="1050" b="1"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050"/>
              <a:buFont typeface="Arial"/>
              <a:buNone/>
            </a:pPr>
            <a:endParaRPr sz="1050" b="1"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050"/>
              <a:buFont typeface="Arial"/>
              <a:buNone/>
            </a:pPr>
            <a:r>
              <a:rPr lang="en-US" sz="1050" b="0" i="0" u="none" strike="noStrike" cap="none">
                <a:solidFill>
                  <a:schemeClr val="dk1"/>
                </a:solidFill>
                <a:latin typeface="Consolas"/>
                <a:ea typeface="Consolas"/>
                <a:cs typeface="Consolas"/>
                <a:sym typeface="Consolas"/>
              </a:rPr>
              <a:t>User-Agent: Mozilla/5.0 (Windows NT 10.0; Win64; x64) AppleWebKit/537.36 (KHTML, like Gecko) Chrome/78.0.3904.108 Safari/537.36</a:t>
            </a:r>
            <a:endParaRPr sz="105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050"/>
              <a:buFont typeface="Arial"/>
              <a:buNone/>
            </a:pPr>
            <a:r>
              <a:rPr lang="en-US" sz="1050" b="0" i="0" u="none" strike="noStrike" cap="none">
                <a:solidFill>
                  <a:schemeClr val="dk1"/>
                </a:solidFill>
                <a:latin typeface="Consolas"/>
                <a:ea typeface="Consolas"/>
                <a:cs typeface="Consolas"/>
                <a:sym typeface="Consolas"/>
              </a:rPr>
              <a:t>X-Forwarded-For: 19.42.129.253</a:t>
            </a:r>
            <a:endParaRPr sz="105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Consolas"/>
                <a:ea typeface="Consolas"/>
                <a:cs typeface="Consolas"/>
                <a:sym typeface="Consolas"/>
              </a:rPr>
              <a:t>{</a:t>
            </a:r>
            <a:endParaRPr sz="105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Consolas"/>
                <a:ea typeface="Consolas"/>
                <a:cs typeface="Consolas"/>
                <a:sym typeface="Consolas"/>
              </a:rPr>
              <a:t>  "_id": "5deb9097",</a:t>
            </a:r>
            <a:endParaRPr sz="105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Consolas"/>
                <a:ea typeface="Consolas"/>
                <a:cs typeface="Consolas"/>
                <a:sym typeface="Consolas"/>
              </a:rPr>
              <a:t>  "address": "******, NY City, NY",</a:t>
            </a:r>
            <a:endParaRPr sz="105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Consolas"/>
                <a:ea typeface="Consolas"/>
                <a:cs typeface="Consolas"/>
                <a:sym typeface="Consolas"/>
              </a:rPr>
              <a:t>  "company_role": "admin",</a:t>
            </a:r>
            <a:endParaRPr sz="105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Consolas"/>
                <a:ea typeface="Consolas"/>
                <a:cs typeface="Consolas"/>
                <a:sym typeface="Consolas"/>
              </a:rPr>
              <a:t>  "email": "******",</a:t>
            </a:r>
            <a:endParaRPr sz="105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Consolas"/>
                <a:ea typeface="Consolas"/>
                <a:cs typeface="Consolas"/>
                <a:sym typeface="Consolas"/>
              </a:rPr>
              <a:t>  "first_name": "******",</a:t>
            </a:r>
            <a:endParaRPr sz="105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Consolas"/>
                <a:ea typeface="Consolas"/>
                <a:cs typeface="Consolas"/>
                <a:sym typeface="Consolas"/>
              </a:rPr>
              <a:t>  "full_name": "******",</a:t>
            </a:r>
            <a:endParaRPr sz="105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highlight>
                  <a:srgbClr val="FFFF00"/>
                </a:highlight>
                <a:latin typeface="Consolas"/>
                <a:ea typeface="Consolas"/>
                <a:cs typeface="Consolas"/>
                <a:sym typeface="Consolas"/>
              </a:rPr>
              <a:t>  "is_admin": true,</a:t>
            </a:r>
            <a:endParaRPr sz="1050" b="0" i="0" u="none" strike="noStrike" cap="none">
              <a:solidFill>
                <a:schemeClr val="dk1"/>
              </a:solidFill>
              <a:highlight>
                <a:srgbClr val="FFFF00"/>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highlight>
                  <a:srgbClr val="FFFF00"/>
                </a:highlight>
                <a:latin typeface="Consolas"/>
                <a:ea typeface="Consolas"/>
                <a:cs typeface="Consolas"/>
                <a:sym typeface="Consolas"/>
              </a:rPr>
              <a:t>  "is_sso": true,</a:t>
            </a:r>
            <a:endParaRPr sz="1050" b="0" i="0" u="none" strike="noStrike" cap="none">
              <a:solidFill>
                <a:schemeClr val="dk1"/>
              </a:solidFill>
              <a:highlight>
                <a:srgbClr val="FFFF00"/>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Consolas"/>
                <a:ea typeface="Consolas"/>
                <a:cs typeface="Consolas"/>
                <a:sym typeface="Consolas"/>
              </a:rPr>
              <a:t>  "job_title": "Broker",</a:t>
            </a:r>
            <a:endParaRPr sz="105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Consolas"/>
                <a:ea typeface="Consolas"/>
                <a:cs typeface="Consolas"/>
                <a:sym typeface="Consolas"/>
              </a:rPr>
              <a:t>  "last_name": "******",</a:t>
            </a:r>
            <a:endParaRPr sz="105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highlight>
                  <a:srgbClr val="FFFF00"/>
                </a:highlight>
                <a:latin typeface="Consolas"/>
                <a:ea typeface="Consolas"/>
                <a:cs typeface="Consolas"/>
                <a:sym typeface="Consolas"/>
              </a:rPr>
              <a:t>  "permission_type": "admin",</a:t>
            </a:r>
            <a:endParaRPr sz="1050" b="0" i="0" u="none" strike="noStrike" cap="none">
              <a:solidFill>
                <a:schemeClr val="dk1"/>
              </a:solidFill>
              <a:highlight>
                <a:srgbClr val="FFFF00"/>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Consolas"/>
                <a:ea typeface="Consolas"/>
                <a:cs typeface="Consolas"/>
                <a:sym typeface="Consolas"/>
              </a:rPr>
              <a:t>  "phone_number": "******",</a:t>
            </a:r>
            <a:endParaRPr sz="105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highlight>
                  <a:srgbClr val="FFFF00"/>
                </a:highlight>
                <a:latin typeface="Consolas"/>
                <a:ea typeface="Consolas"/>
                <a:cs typeface="Consolas"/>
                <a:sym typeface="Consolas"/>
              </a:rPr>
              <a:t>  "role": "admin",</a:t>
            </a:r>
            <a:endParaRPr sz="1050" b="0" i="0" u="none" strike="noStrike" cap="none">
              <a:solidFill>
                <a:schemeClr val="dk1"/>
              </a:solidFill>
              <a:highlight>
                <a:srgbClr val="FFFF00"/>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highlight>
                  <a:srgbClr val="FFFF00"/>
                </a:highlight>
                <a:latin typeface="Consolas"/>
                <a:ea typeface="Consolas"/>
                <a:cs typeface="Consolas"/>
                <a:sym typeface="Consolas"/>
              </a:rPr>
              <a:t>  "sso_type": "admin",</a:t>
            </a:r>
            <a:endParaRPr sz="1050" b="0" i="0" u="none" strike="noStrike" cap="none">
              <a:solidFill>
                <a:schemeClr val="dk1"/>
              </a:solidFill>
              <a:highlight>
                <a:srgbClr val="FFFF00"/>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highlight>
                  <a:srgbClr val="FFFF00"/>
                </a:highlight>
                <a:latin typeface="Consolas"/>
                <a:ea typeface="Consolas"/>
                <a:cs typeface="Consolas"/>
                <a:sym typeface="Consolas"/>
              </a:rPr>
              <a:t>  "system_user_type": "admin",</a:t>
            </a:r>
            <a:endParaRPr sz="1050" b="0" i="0" u="none" strike="noStrike" cap="none">
              <a:solidFill>
                <a:schemeClr val="dk1"/>
              </a:solidFill>
              <a:highlight>
                <a:srgbClr val="FFFF00"/>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highlight>
                  <a:srgbClr val="FFFF00"/>
                </a:highlight>
                <a:latin typeface="Consolas"/>
                <a:ea typeface="Consolas"/>
                <a:cs typeface="Consolas"/>
                <a:sym typeface="Consolas"/>
              </a:rPr>
              <a:t>  "system_user_type_cd": 2,</a:t>
            </a:r>
            <a:endParaRPr sz="1050" b="0" i="0" u="none" strike="noStrike" cap="none">
              <a:solidFill>
                <a:schemeClr val="dk1"/>
              </a:solidFill>
              <a:highlight>
                <a:srgbClr val="FFFF00"/>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highlight>
                  <a:srgbClr val="FFFF00"/>
                </a:highlight>
                <a:latin typeface="Consolas"/>
                <a:ea typeface="Consolas"/>
                <a:cs typeface="Consolas"/>
                <a:sym typeface="Consolas"/>
              </a:rPr>
              <a:t>  "user_type": "admin",</a:t>
            </a:r>
            <a:endParaRPr sz="1050" b="0" i="0" u="none" strike="noStrike" cap="none">
              <a:solidFill>
                <a:schemeClr val="dk1"/>
              </a:solidFill>
              <a:highlight>
                <a:srgbClr val="FFFF00"/>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highlight>
                  <a:srgbClr val="FFFF00"/>
                </a:highlight>
                <a:latin typeface="Consolas"/>
                <a:ea typeface="Consolas"/>
                <a:cs typeface="Consolas"/>
                <a:sym typeface="Consolas"/>
              </a:rPr>
              <a:t>  "user_type_cd": 10</a:t>
            </a:r>
            <a:endParaRPr sz="1050" b="0" i="0" u="none" strike="noStrike" cap="none">
              <a:solidFill>
                <a:schemeClr val="dk1"/>
              </a:solidFill>
              <a:highlight>
                <a:srgbClr val="FFFF00"/>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p:txBody>
      </p:sp>
      <p:sp>
        <p:nvSpPr>
          <p:cNvPr id="323" name="Google Shape;323;p9"/>
          <p:cNvSpPr/>
          <p:nvPr/>
        </p:nvSpPr>
        <p:spPr>
          <a:xfrm>
            <a:off x="4267200" y="1009075"/>
            <a:ext cx="3657600" cy="639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Barlow"/>
                <a:ea typeface="Barlow"/>
                <a:cs typeface="Barlow"/>
                <a:sym typeface="Barlow"/>
              </a:rPr>
              <a:t>Attack </a:t>
            </a:r>
            <a:r>
              <a:rPr lang="en-US" sz="1800" b="0" i="0" u="none" strike="noStrike" cap="none">
                <a:solidFill>
                  <a:srgbClr val="000000"/>
                </a:solidFill>
                <a:latin typeface="Barlow"/>
                <a:ea typeface="Barlow"/>
                <a:cs typeface="Barlow"/>
                <a:sym typeface="Barlow"/>
              </a:rPr>
              <a:t>– Attackers sends the same request but adds the admin role in the request body </a:t>
            </a:r>
            <a:endParaRPr sz="1800" b="0" i="0" u="none" strike="noStrike" cap="none">
              <a:solidFill>
                <a:schemeClr val="dk1"/>
              </a:solidFill>
              <a:latin typeface="Barlow"/>
              <a:ea typeface="Barlow"/>
              <a:cs typeface="Barlow"/>
              <a:sym typeface="Barlow"/>
            </a:endParaRPr>
          </a:p>
        </p:txBody>
      </p:sp>
      <p:sp>
        <p:nvSpPr>
          <p:cNvPr id="324" name="Google Shape;324;p9"/>
          <p:cNvSpPr/>
          <p:nvPr/>
        </p:nvSpPr>
        <p:spPr>
          <a:xfrm>
            <a:off x="8229600" y="1447071"/>
            <a:ext cx="3657600" cy="507827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419BB7"/>
                </a:solidFill>
                <a:latin typeface="Barlow"/>
                <a:ea typeface="Barlow"/>
                <a:cs typeface="Barlow"/>
                <a:sym typeface="Barlow"/>
              </a:rPr>
              <a:t>Binding client providing data (e.g. JSON) to data models, without proper filtering of properties based on a whitelist can lead to Mass Assignment.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19BB7"/>
              </a:solidFill>
              <a:latin typeface="Barlow"/>
              <a:ea typeface="Barlow"/>
              <a:cs typeface="Barlow"/>
              <a:sym typeface="Barlow"/>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419BB7"/>
                </a:solidFill>
                <a:latin typeface="Barlow"/>
                <a:ea typeface="Barlow"/>
                <a:cs typeface="Barlow"/>
                <a:sym typeface="Barlow"/>
              </a:rPr>
              <a:t>Exploitation may lead to privilege escalation, data tampering, bypass of security mechanisms, and more.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19BB7"/>
              </a:solidFill>
              <a:latin typeface="Barlow"/>
              <a:ea typeface="Barlow"/>
              <a:cs typeface="Barlow"/>
              <a:sym typeface="Barlow"/>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419BB7"/>
                </a:solidFill>
                <a:latin typeface="Barlow"/>
                <a:ea typeface="Barlow"/>
                <a:cs typeface="Barlow"/>
                <a:sym typeface="Barlow"/>
              </a:rPr>
              <a:t>API protection solutions should identify attackers attempting to escalate privileges, tamper with data, bypass security mechanism, etc. by reporting on additional parameters passed in API calls which might be outside the original definition.</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9"/>
          <p:cNvSpPr txBox="1"/>
          <p:nvPr/>
        </p:nvSpPr>
        <p:spPr>
          <a:xfrm>
            <a:off x="351124" y="1053755"/>
            <a:ext cx="11511362" cy="4753921"/>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900"/>
              </a:spcBef>
              <a:spcAft>
                <a:spcPts val="0"/>
              </a:spcAft>
              <a:buNone/>
            </a:pPr>
            <a:r>
              <a:rPr lang="en-US" sz="2200" b="0" i="0" u="none" strike="noStrike" cap="none" dirty="0">
                <a:solidFill>
                  <a:srgbClr val="333333"/>
                </a:solidFill>
                <a:latin typeface="Barlow"/>
                <a:ea typeface="Barlow"/>
                <a:cs typeface="Barlow"/>
                <a:sym typeface="Barlow"/>
              </a:rPr>
              <a:t>In 2012, a security researcher by the name of </a:t>
            </a:r>
            <a:r>
              <a:rPr lang="en-US" sz="2200" b="0" i="0" u="none" strike="noStrike" cap="none" dirty="0" err="1">
                <a:solidFill>
                  <a:srgbClr val="333333"/>
                </a:solidFill>
                <a:latin typeface="Barlow"/>
                <a:ea typeface="Barlow"/>
                <a:cs typeface="Barlow"/>
                <a:sym typeface="Barlow"/>
              </a:rPr>
              <a:t>Egor</a:t>
            </a:r>
            <a:r>
              <a:rPr lang="en-US" sz="2200" b="0" i="0" u="none" strike="noStrike" cap="none" dirty="0">
                <a:solidFill>
                  <a:srgbClr val="333333"/>
                </a:solidFill>
                <a:latin typeface="Barlow"/>
                <a:ea typeface="Barlow"/>
                <a:cs typeface="Barlow"/>
                <a:sym typeface="Barlow"/>
              </a:rPr>
              <a:t> </a:t>
            </a:r>
            <a:r>
              <a:rPr lang="en-US" sz="2200" b="0" i="0" u="none" strike="noStrike" cap="none" dirty="0" err="1">
                <a:solidFill>
                  <a:srgbClr val="333333"/>
                </a:solidFill>
                <a:latin typeface="Barlow"/>
                <a:ea typeface="Barlow"/>
                <a:cs typeface="Barlow"/>
                <a:sym typeface="Barlow"/>
              </a:rPr>
              <a:t>Homakov</a:t>
            </a:r>
            <a:r>
              <a:rPr lang="en-US" sz="2200" b="0" i="0" u="none" strike="noStrike" cap="none" dirty="0">
                <a:solidFill>
                  <a:srgbClr val="333333"/>
                </a:solidFill>
                <a:latin typeface="Barlow"/>
                <a:ea typeface="Barlow"/>
                <a:cs typeface="Barlow"/>
                <a:sym typeface="Barlow"/>
              </a:rPr>
              <a:t> found a critical mass assignment vulnerability in GitHub’s public key form update function. This mass assignment vulnerability allowed any user to </a:t>
            </a:r>
            <a:r>
              <a:rPr lang="en-US" sz="2200" b="0" i="0" u="none" strike="noStrike" cap="none" dirty="0">
                <a:solidFill>
                  <a:srgbClr val="333333"/>
                </a:solidFill>
                <a:highlight>
                  <a:srgbClr val="FFFF00"/>
                </a:highlight>
                <a:latin typeface="Barlow"/>
                <a:ea typeface="Barlow"/>
                <a:cs typeface="Barlow"/>
                <a:sym typeface="Barlow"/>
              </a:rPr>
              <a:t>associate their public key to a given GitHub public or private repo and take ownership of that repo</a:t>
            </a:r>
            <a:r>
              <a:rPr lang="en-US" sz="2200" b="0" i="0" u="none" strike="noStrike" cap="none" dirty="0">
                <a:solidFill>
                  <a:srgbClr val="333333"/>
                </a:solidFill>
                <a:latin typeface="Barlow"/>
                <a:ea typeface="Barlow"/>
                <a:cs typeface="Barlow"/>
                <a:sym typeface="Barlow"/>
              </a:rPr>
              <a:t>. The attack made use of one of GitHub’s public APIs to find the identifier ID for a given repo. An attacker could then pair this identifier with their own public key and submit the data to GitHub’s public key form update function to exploit the vulnerability. </a:t>
            </a:r>
            <a:endParaRPr dirty="0"/>
          </a:p>
          <a:p>
            <a:pPr marL="0" marR="0" lvl="0" indent="0" algn="l" rtl="0">
              <a:lnSpc>
                <a:spcPct val="115000"/>
              </a:lnSpc>
              <a:spcBef>
                <a:spcPts val="900"/>
              </a:spcBef>
              <a:spcAft>
                <a:spcPts val="0"/>
              </a:spcAft>
              <a:buNone/>
            </a:pPr>
            <a:r>
              <a:rPr lang="en-US" sz="2200" b="0" i="0" u="none" strike="noStrike" cap="none" dirty="0" err="1">
                <a:solidFill>
                  <a:srgbClr val="333333"/>
                </a:solidFill>
                <a:latin typeface="Barlow"/>
                <a:ea typeface="Barlow"/>
                <a:cs typeface="Barlow"/>
                <a:sym typeface="Barlow"/>
              </a:rPr>
              <a:t>Egor</a:t>
            </a:r>
            <a:r>
              <a:rPr lang="en-US" sz="2200" b="0" i="0" u="none" strike="noStrike" cap="none" dirty="0">
                <a:solidFill>
                  <a:srgbClr val="333333"/>
                </a:solidFill>
                <a:latin typeface="Barlow"/>
                <a:ea typeface="Barlow"/>
                <a:cs typeface="Barlow"/>
                <a:sym typeface="Barlow"/>
              </a:rPr>
              <a:t> attempted to report the issue to GitHub prior to GitHub having a responsible disclosure policy. </a:t>
            </a:r>
            <a:r>
              <a:rPr lang="en-US" sz="2200" b="0" i="0" u="none" strike="noStrike" cap="none" dirty="0" err="1">
                <a:solidFill>
                  <a:srgbClr val="333333"/>
                </a:solidFill>
                <a:latin typeface="Barlow"/>
                <a:ea typeface="Barlow"/>
                <a:cs typeface="Barlow"/>
                <a:sym typeface="Barlow"/>
              </a:rPr>
              <a:t>Egor</a:t>
            </a:r>
            <a:r>
              <a:rPr lang="en-US" sz="2200" b="0" i="0" u="none" strike="noStrike" cap="none" dirty="0">
                <a:solidFill>
                  <a:srgbClr val="333333"/>
                </a:solidFill>
                <a:latin typeface="Barlow"/>
                <a:ea typeface="Barlow"/>
                <a:cs typeface="Barlow"/>
                <a:sym typeface="Barlow"/>
              </a:rPr>
              <a:t> felt his report wasn’t being taken seriously or being addressed quickly enough, and so he chose to exploit the vulnerability, taking ownership of the public rails repo hosted on GitHub to prove their point.</a:t>
            </a:r>
            <a:endParaRPr dirty="0"/>
          </a:p>
        </p:txBody>
      </p:sp>
      <p:sp>
        <p:nvSpPr>
          <p:cNvPr id="331" name="Google Shape;331;p49"/>
          <p:cNvSpPr txBox="1"/>
          <p:nvPr/>
        </p:nvSpPr>
        <p:spPr>
          <a:xfrm>
            <a:off x="4902577" y="6380250"/>
            <a:ext cx="4128408" cy="25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100" b="0" i="0" u="sng" strike="noStrike" cap="none">
                <a:solidFill>
                  <a:schemeClr val="hlink"/>
                </a:solidFill>
                <a:latin typeface="Arial"/>
                <a:ea typeface="Arial"/>
                <a:cs typeface="Arial"/>
                <a:sym typeface="Arial"/>
              </a:rPr>
              <a:t>https://homakov.blogspot.com/2012/03/how-to.html</a:t>
            </a:r>
            <a:endParaRPr sz="1400" b="0" i="0" u="none" strike="noStrike" cap="none">
              <a:solidFill>
                <a:srgbClr val="000000"/>
              </a:solidFill>
              <a:latin typeface="Arial"/>
              <a:ea typeface="Arial"/>
              <a:cs typeface="Arial"/>
              <a:sym typeface="Arial"/>
            </a:endParaRPr>
          </a:p>
        </p:txBody>
      </p:sp>
      <p:sp>
        <p:nvSpPr>
          <p:cNvPr id="332" name="Google Shape;332;p49"/>
          <p:cNvSpPr txBox="1"/>
          <p:nvPr/>
        </p:nvSpPr>
        <p:spPr>
          <a:xfrm>
            <a:off x="506159" y="68760"/>
            <a:ext cx="10478997" cy="12200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US" sz="3600" b="0" i="0" u="none" strike="noStrike" cap="none" dirty="0">
                <a:solidFill>
                  <a:srgbClr val="000000"/>
                </a:solidFill>
                <a:latin typeface="Barlow"/>
                <a:ea typeface="Barlow"/>
                <a:cs typeface="Barlow"/>
                <a:sym typeface="Barlow"/>
              </a:rPr>
              <a:t>A6 - Real world example – Taking over the Rails repo</a:t>
            </a:r>
            <a:endParaRPr dirty="0"/>
          </a:p>
        </p:txBody>
      </p:sp>
      <p:pic>
        <p:nvPicPr>
          <p:cNvPr id="333" name="Google Shape;333;p49" descr="GitHub logo PNG"/>
          <p:cNvPicPr preferRelativeResize="0"/>
          <p:nvPr/>
        </p:nvPicPr>
        <p:blipFill rotWithShape="1">
          <a:blip r:embed="rId3">
            <a:alphaModFix/>
          </a:blip>
          <a:srcRect/>
          <a:stretch/>
        </p:blipFill>
        <p:spPr>
          <a:xfrm>
            <a:off x="7849457" y="5305401"/>
            <a:ext cx="3284836" cy="13280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0"/>
          <p:cNvSpPr txBox="1"/>
          <p:nvPr/>
        </p:nvSpPr>
        <p:spPr>
          <a:xfrm>
            <a:off x="506160" y="68760"/>
            <a:ext cx="10006200" cy="122004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12296D"/>
                </a:solidFill>
                <a:latin typeface="Calibri"/>
                <a:ea typeface="Calibri"/>
                <a:cs typeface="Calibri"/>
                <a:sym typeface="Calibri"/>
              </a:rPr>
              <a:t>A7 – Security Misconfiguration</a:t>
            </a:r>
            <a:endParaRPr sz="3600" b="0" i="0" u="none" strike="noStrike" cap="none">
              <a:solidFill>
                <a:srgbClr val="12296D"/>
              </a:solidFill>
              <a:latin typeface="Calibri"/>
              <a:ea typeface="Calibri"/>
              <a:cs typeface="Calibri"/>
              <a:sym typeface="Calibri"/>
            </a:endParaRPr>
          </a:p>
        </p:txBody>
      </p:sp>
      <p:sp>
        <p:nvSpPr>
          <p:cNvPr id="346" name="Google Shape;346;p10"/>
          <p:cNvSpPr/>
          <p:nvPr/>
        </p:nvSpPr>
        <p:spPr>
          <a:xfrm>
            <a:off x="8184232" y="1242080"/>
            <a:ext cx="3921440" cy="535527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419BB7"/>
                </a:solidFill>
                <a:latin typeface="Barlow"/>
                <a:ea typeface="Barlow"/>
                <a:cs typeface="Barlow"/>
                <a:sym typeface="Barlow"/>
              </a:rPr>
              <a:t>Security misconfiguration is commonly a result of insecure default configurations, incomplete or ad-hoc configurations, open cloud storage, misconfigured HTTP headers, unnecessary HTTP methods, and verbose error messages containing sensitive information.</a:t>
            </a:r>
            <a:endParaRPr sz="1800" b="0" i="0" u="none" strike="noStrike" cap="none">
              <a:solidFill>
                <a:srgbClr val="000000"/>
              </a:solidFill>
              <a:latin typeface="Barlow"/>
              <a:ea typeface="Barlow"/>
              <a:cs typeface="Barlow"/>
              <a:sym typeface="Barlow"/>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19BB7"/>
              </a:solidFill>
              <a:latin typeface="Barlow"/>
              <a:ea typeface="Barlow"/>
              <a:cs typeface="Barlow"/>
              <a:sym typeface="Barlow"/>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419BB7"/>
                </a:solidFill>
                <a:latin typeface="Barlow"/>
                <a:ea typeface="Barlow"/>
                <a:cs typeface="Barlow"/>
                <a:sym typeface="Barlow"/>
              </a:rPr>
              <a:t>Detailed errors can expose sensitive user data and system details that may lead to full server compromise.</a:t>
            </a:r>
            <a:endParaRPr sz="1800" b="0" i="0" u="none" strike="noStrike" cap="none">
              <a:solidFill>
                <a:srgbClr val="000000"/>
              </a:solidFill>
              <a:latin typeface="Barlow"/>
              <a:ea typeface="Barlow"/>
              <a:cs typeface="Barlow"/>
              <a:sym typeface="Barlow"/>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19BB7"/>
              </a:solidFill>
              <a:latin typeface="Barlow"/>
              <a:ea typeface="Barlow"/>
              <a:cs typeface="Barlow"/>
              <a:sym typeface="Barlow"/>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419BB7"/>
                </a:solidFill>
                <a:latin typeface="Barlow"/>
                <a:ea typeface="Barlow"/>
                <a:cs typeface="Barlow"/>
                <a:sym typeface="Barlow"/>
              </a:rPr>
              <a:t>API protection solutions should report on gaps and suggest remediation when manipulation attempts are made and the server response does not reject the request.</a:t>
            </a:r>
            <a:endParaRPr sz="1800" b="1" i="0" u="none" strike="noStrike" cap="none">
              <a:solidFill>
                <a:srgbClr val="000000"/>
              </a:solidFill>
              <a:latin typeface="Barlow"/>
              <a:ea typeface="Barlow"/>
              <a:cs typeface="Barlow"/>
              <a:sym typeface="Barlow"/>
            </a:endParaRPr>
          </a:p>
        </p:txBody>
      </p:sp>
      <p:sp>
        <p:nvSpPr>
          <p:cNvPr id="347" name="Google Shape;347;p10"/>
          <p:cNvSpPr/>
          <p:nvPr/>
        </p:nvSpPr>
        <p:spPr>
          <a:xfrm>
            <a:off x="304800" y="2369500"/>
            <a:ext cx="3657600" cy="4239644"/>
          </a:xfrm>
          <a:prstGeom prst="rect">
            <a:avLst/>
          </a:prstGeom>
          <a:solidFill>
            <a:srgbClr val="F2F2F2"/>
          </a:solidFill>
          <a:ln w="19075" cap="flat" cmpd="sng">
            <a:solidFill>
              <a:schemeClr val="dk1"/>
            </a:solidFill>
            <a:prstDash val="solid"/>
            <a:round/>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Consolas"/>
                <a:ea typeface="Consolas"/>
                <a:cs typeface="Consolas"/>
                <a:sym typeface="Consolas"/>
              </a:rPr>
              <a:t>GET /api/v2/network/connections/</a:t>
            </a:r>
            <a:r>
              <a:rPr lang="en-US" sz="1200" b="1" i="0" u="none" strike="noStrike" cap="none">
                <a:solidFill>
                  <a:schemeClr val="dk1"/>
                </a:solidFill>
                <a:highlight>
                  <a:srgbClr val="FFFF00"/>
                </a:highlight>
                <a:latin typeface="Consolas"/>
                <a:ea typeface="Consolas"/>
                <a:cs typeface="Consolas"/>
                <a:sym typeface="Consolas"/>
              </a:rPr>
              <a:t>593065 </a:t>
            </a:r>
            <a:r>
              <a:rPr lang="en-US" sz="1200" b="1" i="0" u="none" strike="noStrike" cap="none">
                <a:solidFill>
                  <a:schemeClr val="dk1"/>
                </a:solidFill>
                <a:latin typeface="Consolas"/>
                <a:ea typeface="Consolas"/>
                <a:cs typeface="Consolas"/>
                <a:sym typeface="Consolas"/>
              </a:rPr>
              <a:t>HTTP/1.1</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Consolas"/>
                <a:ea typeface="Consolas"/>
                <a:cs typeface="Consolas"/>
                <a:sym typeface="Consolas"/>
              </a:rPr>
              <a:t>Accept: application/json, text/plain,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Consolas"/>
                <a:ea typeface="Consolas"/>
                <a:cs typeface="Consolas"/>
                <a:sym typeface="Consolas"/>
              </a:rPr>
              <a:t>Accept-Encoding: gzip</a:t>
            </a:r>
            <a:endParaRPr sz="1200" b="1"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Consolas"/>
                <a:ea typeface="Consolas"/>
                <a:cs typeface="Consolas"/>
                <a:sym typeface="Consolas"/>
              </a:rPr>
              <a:t>HTTP/1.1 200 OK</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Consolas"/>
                <a:ea typeface="Consolas"/>
                <a:cs typeface="Consolas"/>
                <a:sym typeface="Consolas"/>
              </a:rPr>
              <a:t>{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Consolas"/>
                <a:ea typeface="Consolas"/>
                <a:cs typeface="Consolas"/>
                <a:sym typeface="Consolas"/>
              </a:rPr>
              <a:t>"status":”success",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Consolas"/>
                <a:ea typeface="Consolas"/>
                <a:cs typeface="Consolas"/>
                <a:sym typeface="Consolas"/>
              </a:rPr>
              <a:t>}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Consolas"/>
              <a:ea typeface="Consolas"/>
              <a:cs typeface="Consolas"/>
              <a:sym typeface="Consolas"/>
            </a:endParaRPr>
          </a:p>
        </p:txBody>
      </p:sp>
      <p:sp>
        <p:nvSpPr>
          <p:cNvPr id="348" name="Google Shape;348;p10"/>
          <p:cNvSpPr/>
          <p:nvPr/>
        </p:nvSpPr>
        <p:spPr>
          <a:xfrm>
            <a:off x="304800" y="1329600"/>
            <a:ext cx="3657600" cy="64487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B050"/>
                </a:solidFill>
                <a:latin typeface="Barlow"/>
                <a:ea typeface="Barlow"/>
                <a:cs typeface="Barlow"/>
                <a:sym typeface="Barlow"/>
              </a:rPr>
              <a:t>Legitimate</a:t>
            </a:r>
            <a:r>
              <a:rPr lang="en-US" sz="1800" b="0" i="0" u="none" strike="noStrike" cap="none">
                <a:solidFill>
                  <a:srgbClr val="000000"/>
                </a:solidFill>
                <a:latin typeface="Barlow"/>
                <a:ea typeface="Barlow"/>
                <a:cs typeface="Barlow"/>
                <a:sym typeface="Barlow"/>
              </a:rPr>
              <a:t> – Client sends a legitimate request</a:t>
            </a:r>
            <a:endParaRPr sz="1800" b="0" i="0" u="none" strike="noStrike" cap="none">
              <a:solidFill>
                <a:schemeClr val="dk1"/>
              </a:solidFill>
              <a:latin typeface="Barlow"/>
              <a:ea typeface="Barlow"/>
              <a:cs typeface="Barlow"/>
              <a:sym typeface="Barlow"/>
            </a:endParaRPr>
          </a:p>
        </p:txBody>
      </p:sp>
      <p:sp>
        <p:nvSpPr>
          <p:cNvPr id="349" name="Google Shape;349;p10"/>
          <p:cNvSpPr/>
          <p:nvPr/>
        </p:nvSpPr>
        <p:spPr>
          <a:xfrm>
            <a:off x="4305300" y="2369500"/>
            <a:ext cx="3657600" cy="4239644"/>
          </a:xfrm>
          <a:prstGeom prst="rect">
            <a:avLst/>
          </a:prstGeom>
          <a:solidFill>
            <a:srgbClr val="F2F2F2"/>
          </a:solidFill>
          <a:ln w="19075" cap="flat" cmpd="sng">
            <a:solidFill>
              <a:schemeClr val="dk1"/>
            </a:solidFill>
            <a:prstDash val="solid"/>
            <a:round/>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Consolas"/>
                <a:ea typeface="Consolas"/>
                <a:cs typeface="Consolas"/>
                <a:sym typeface="Consolas"/>
              </a:rPr>
              <a:t>GET /api/v2/network/connections/</a:t>
            </a:r>
            <a:r>
              <a:rPr lang="en-US" sz="1200" b="1" i="0" u="none" strike="noStrike" cap="none">
                <a:solidFill>
                  <a:schemeClr val="dk1"/>
                </a:solidFill>
                <a:highlight>
                  <a:srgbClr val="FFFF00"/>
                </a:highlight>
                <a:latin typeface="Consolas"/>
                <a:ea typeface="Consolas"/>
                <a:cs typeface="Consolas"/>
                <a:sym typeface="Consolas"/>
              </a:rPr>
              <a:t>5930aaaaa</a:t>
            </a:r>
            <a:r>
              <a:rPr lang="en-US" sz="1200" b="1" i="0" u="none" strike="noStrike" cap="none">
                <a:solidFill>
                  <a:schemeClr val="dk1"/>
                </a:solidFill>
                <a:latin typeface="Consolas"/>
                <a:ea typeface="Consolas"/>
                <a:cs typeface="Consolas"/>
                <a:sym typeface="Consolas"/>
              </a:rPr>
              <a:t> HTTP/1.1</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Consolas"/>
                <a:ea typeface="Consolas"/>
                <a:cs typeface="Consolas"/>
                <a:sym typeface="Consolas"/>
              </a:rPr>
              <a:t>Accept: application/json, text/plain,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Consolas"/>
                <a:ea typeface="Consolas"/>
                <a:cs typeface="Consolas"/>
                <a:sym typeface="Consolas"/>
              </a:rPr>
              <a:t>Accept-Encoding: gzip</a:t>
            </a:r>
            <a:endParaRPr sz="1200" b="1"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Consolas"/>
                <a:ea typeface="Consolas"/>
                <a:cs typeface="Consolas"/>
                <a:sym typeface="Consolas"/>
              </a:rPr>
              <a:t>HTTP/1.1 500 Server Error</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Consolas"/>
                <a:ea typeface="Consolas"/>
                <a:cs typeface="Consolas"/>
                <a:sym typeface="Consolas"/>
              </a:rPr>
              <a:t>{ </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Consolas"/>
                <a:ea typeface="Consolas"/>
                <a:cs typeface="Consolas"/>
                <a:sym typeface="Consolas"/>
              </a:rPr>
              <a:t>"status":"failure", </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Consolas"/>
                <a:ea typeface="Consolas"/>
                <a:cs typeface="Consolas"/>
                <a:sym typeface="Consolas"/>
              </a:rPr>
              <a:t>"statusMessage":"An error occurred while validating input: validation error: unexpected content \"593065d1\" ({com.tibco.xml.validation}COMPLEX_E_UNEXPECTED_CONTENT) at /{http://www.tibco.com/namespaces/tnt/plugins/json}ActivityOutputClass[1]/searchSvcReqsByRepReq[1]/search[1]/status[1]/aaaa[1]\ncom.tibco.xml.validation.exception.UnexpectedElementException: unexpected content \"aaaa\"&amp;#xD;\n\tat com.tibco.xml.validation.state.a.a.a(CMElementValidationState.java:476)&amp;#xD;\n\tat com.tibco.xml.validation.state.a.a.a(CMElementValidationState.java:270)&amp;#xD;\n\tat com.tibco.xml.validation.state.driver.ValidationJazz.c(ValidationJazz.java:993)&amp;#xD;\n\tat com.tibco.xml.validation.state.driver.ValidationJazz.b(ValidationJazz.java:898)&amp;#xD;\n\tat …..</a:t>
            </a:r>
            <a:endParaRPr sz="1400" b="0" i="0" u="none" strike="noStrike" cap="none">
              <a:solidFill>
                <a:srgbClr val="000000"/>
              </a:solidFill>
              <a:latin typeface="Arial"/>
              <a:ea typeface="Arial"/>
              <a:cs typeface="Arial"/>
              <a:sym typeface="Arial"/>
            </a:endParaRPr>
          </a:p>
        </p:txBody>
      </p:sp>
      <p:sp>
        <p:nvSpPr>
          <p:cNvPr id="350" name="Google Shape;350;p10"/>
          <p:cNvSpPr/>
          <p:nvPr/>
        </p:nvSpPr>
        <p:spPr>
          <a:xfrm>
            <a:off x="4305300" y="1329600"/>
            <a:ext cx="3657600" cy="921876"/>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Barlow"/>
                <a:ea typeface="Barlow"/>
                <a:cs typeface="Barlow"/>
                <a:sym typeface="Barlow"/>
              </a:rPr>
              <a:t>Attack </a:t>
            </a:r>
            <a:r>
              <a:rPr lang="en-US" sz="1800" b="0" i="0" u="none" strike="noStrike" cap="none">
                <a:solidFill>
                  <a:srgbClr val="000000"/>
                </a:solidFill>
                <a:latin typeface="Barlow"/>
                <a:ea typeface="Barlow"/>
                <a:cs typeface="Barlow"/>
                <a:sym typeface="Barlow"/>
              </a:rPr>
              <a:t>– Attackers modify the connectionId resulting in a detailed exception error</a:t>
            </a:r>
            <a:endParaRPr sz="1800" b="0" i="0" u="none" strike="noStrike" cap="none">
              <a:solidFill>
                <a:schemeClr val="dk1"/>
              </a:solidFill>
              <a:latin typeface="Barlow"/>
              <a:ea typeface="Barlow"/>
              <a:cs typeface="Barlow"/>
              <a:sym typeface="Barlo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1"/>
          <p:cNvSpPr txBox="1"/>
          <p:nvPr/>
        </p:nvSpPr>
        <p:spPr>
          <a:xfrm>
            <a:off x="351124" y="1053755"/>
            <a:ext cx="11511362" cy="4753921"/>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900"/>
              </a:spcBef>
              <a:spcAft>
                <a:spcPts val="0"/>
              </a:spcAft>
              <a:buNone/>
            </a:pPr>
            <a:r>
              <a:rPr lang="en-US" sz="2200" b="0" i="0" u="none" strike="noStrike" cap="none" dirty="0">
                <a:solidFill>
                  <a:srgbClr val="333333"/>
                </a:solidFill>
                <a:latin typeface="Barlow"/>
                <a:ea typeface="Barlow"/>
                <a:cs typeface="Barlow"/>
                <a:sym typeface="Barlow"/>
              </a:rPr>
              <a:t>The Capital One breach in 2019 was a chained attack, that was the result of a few issues, the primary vector being a misconfigured WAF. Through other sources, we know that </a:t>
            </a:r>
            <a:r>
              <a:rPr lang="en-US" sz="2200" b="0" i="0" u="none" strike="noStrike" cap="none" dirty="0" err="1">
                <a:solidFill>
                  <a:srgbClr val="333333"/>
                </a:solidFill>
                <a:latin typeface="Barlow"/>
                <a:ea typeface="Barlow"/>
                <a:cs typeface="Barlow"/>
                <a:sym typeface="Barlow"/>
              </a:rPr>
              <a:t>ModSecurity</a:t>
            </a:r>
            <a:r>
              <a:rPr lang="en-US" sz="2200" b="0" i="0" u="none" strike="noStrike" cap="none" dirty="0">
                <a:solidFill>
                  <a:srgbClr val="333333"/>
                </a:solidFill>
                <a:latin typeface="Barlow"/>
                <a:ea typeface="Barlow"/>
                <a:cs typeface="Barlow"/>
                <a:sym typeface="Barlow"/>
              </a:rPr>
              <a:t>, an open-source WAF, was likely used to protect certain Capital One web applications and APIs. </a:t>
            </a:r>
            <a:r>
              <a:rPr lang="en-US" sz="2200" b="0" i="0" u="none" strike="noStrike" cap="none" dirty="0">
                <a:solidFill>
                  <a:srgbClr val="333333"/>
                </a:solidFill>
                <a:highlight>
                  <a:srgbClr val="FFFF00"/>
                </a:highlight>
                <a:latin typeface="Barlow"/>
                <a:ea typeface="Barlow"/>
                <a:cs typeface="Barlow"/>
                <a:sym typeface="Barlow"/>
              </a:rPr>
              <a:t>The WAF was not appropriately configured</a:t>
            </a:r>
            <a:r>
              <a:rPr lang="en-US" sz="2200" b="0" i="0" u="none" strike="noStrike" cap="none" dirty="0">
                <a:solidFill>
                  <a:srgbClr val="333333"/>
                </a:solidFill>
                <a:latin typeface="Barlow"/>
                <a:ea typeface="Barlow"/>
                <a:cs typeface="Barlow"/>
                <a:sym typeface="Barlow"/>
              </a:rPr>
              <a:t> or tuned for Capital One’s AWS environment and was overly permissive. As a result, </a:t>
            </a:r>
            <a:r>
              <a:rPr lang="en-US" sz="2200" b="0" i="0" u="none" strike="noStrike" cap="none" dirty="0">
                <a:solidFill>
                  <a:srgbClr val="333333"/>
                </a:solidFill>
                <a:highlight>
                  <a:srgbClr val="FFFF00"/>
                </a:highlight>
                <a:latin typeface="Barlow"/>
                <a:ea typeface="Barlow"/>
                <a:cs typeface="Barlow"/>
                <a:sym typeface="Barlow"/>
              </a:rPr>
              <a:t>an attacker was able to bypass the WAF’s content inspection and message filtering</a:t>
            </a:r>
            <a:r>
              <a:rPr lang="en-US" sz="2200" b="0" i="0" u="none" strike="noStrike" cap="none" dirty="0">
                <a:solidFill>
                  <a:srgbClr val="333333"/>
                </a:solidFill>
                <a:latin typeface="Barlow"/>
                <a:ea typeface="Barlow"/>
                <a:cs typeface="Barlow"/>
                <a:sym typeface="Barlow"/>
              </a:rPr>
              <a:t> using a well crafted injection that targeted the backend AWS cloud metadata service. Harvesting metadata typically only available to running workloads, the attacker was able to pivot their attack and compromise other systems within the AWS cloud environment, commonly referred to as server-side request forgery attack. </a:t>
            </a:r>
            <a:endParaRPr dirty="0"/>
          </a:p>
        </p:txBody>
      </p:sp>
      <p:sp>
        <p:nvSpPr>
          <p:cNvPr id="357" name="Google Shape;357;p51"/>
          <p:cNvSpPr txBox="1"/>
          <p:nvPr/>
        </p:nvSpPr>
        <p:spPr>
          <a:xfrm>
            <a:off x="3382001" y="6380250"/>
            <a:ext cx="6214062" cy="25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100" b="0" i="0" u="sng" strike="noStrike" cap="none" dirty="0">
                <a:solidFill>
                  <a:schemeClr val="hlink"/>
                </a:solidFill>
                <a:latin typeface="Arial"/>
                <a:ea typeface="Arial"/>
                <a:cs typeface="Arial"/>
                <a:sym typeface="Arial"/>
              </a:rPr>
              <a:t>https://</a:t>
            </a:r>
            <a:r>
              <a:rPr lang="en-US" sz="1100" b="0" i="0" u="sng" strike="noStrike" cap="none" dirty="0" err="1">
                <a:solidFill>
                  <a:schemeClr val="hlink"/>
                </a:solidFill>
                <a:latin typeface="Arial"/>
                <a:ea typeface="Arial"/>
                <a:cs typeface="Arial"/>
                <a:sym typeface="Arial"/>
              </a:rPr>
              <a:t>www.fugue.co</a:t>
            </a:r>
            <a:r>
              <a:rPr lang="en-US" sz="1100" b="0" i="0" u="sng" strike="noStrike" cap="none" dirty="0">
                <a:solidFill>
                  <a:schemeClr val="hlink"/>
                </a:solidFill>
                <a:latin typeface="Arial"/>
                <a:ea typeface="Arial"/>
                <a:cs typeface="Arial"/>
                <a:sym typeface="Arial"/>
              </a:rPr>
              <a:t>/blog/a-technical-analysis-of-the-capital-one-cloud-misconfiguration-breach</a:t>
            </a:r>
            <a:endParaRPr sz="1400" b="0" i="0" u="none" strike="noStrike" cap="none" dirty="0">
              <a:solidFill>
                <a:srgbClr val="000000"/>
              </a:solidFill>
              <a:latin typeface="Arial"/>
              <a:ea typeface="Arial"/>
              <a:cs typeface="Arial"/>
              <a:sym typeface="Arial"/>
            </a:endParaRPr>
          </a:p>
        </p:txBody>
      </p:sp>
      <p:sp>
        <p:nvSpPr>
          <p:cNvPr id="358" name="Google Shape;358;p51"/>
          <p:cNvSpPr txBox="1"/>
          <p:nvPr/>
        </p:nvSpPr>
        <p:spPr>
          <a:xfrm>
            <a:off x="506158" y="68760"/>
            <a:ext cx="12087097" cy="12200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US" sz="3500" b="0" i="0" u="none" strike="noStrike" cap="none" dirty="0">
                <a:solidFill>
                  <a:srgbClr val="000000"/>
                </a:solidFill>
                <a:latin typeface="Barlow"/>
                <a:ea typeface="Barlow"/>
                <a:cs typeface="Barlow"/>
                <a:sym typeface="Barlow"/>
              </a:rPr>
              <a:t>A7 - Real world example – Capital One Cloud Misconfiguration</a:t>
            </a:r>
            <a:endParaRPr sz="3500" dirty="0"/>
          </a:p>
        </p:txBody>
      </p:sp>
      <p:pic>
        <p:nvPicPr>
          <p:cNvPr id="359" name="Google Shape;359;p51" descr="Capital One logo and symbol, meaning, history, PNG"/>
          <p:cNvPicPr preferRelativeResize="0"/>
          <p:nvPr/>
        </p:nvPicPr>
        <p:blipFill rotWithShape="1">
          <a:blip r:embed="rId3">
            <a:alphaModFix/>
          </a:blip>
          <a:srcRect/>
          <a:stretch/>
        </p:blipFill>
        <p:spPr>
          <a:xfrm>
            <a:off x="7613150" y="5213446"/>
            <a:ext cx="3592530" cy="12934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71b5467bff_0_0"/>
          <p:cNvSpPr txBox="1"/>
          <p:nvPr/>
        </p:nvSpPr>
        <p:spPr>
          <a:xfrm>
            <a:off x="1253446" y="2578650"/>
            <a:ext cx="8657903" cy="1700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800"/>
              <a:buFont typeface="Arial"/>
              <a:buNone/>
            </a:pPr>
            <a:r>
              <a:rPr lang="en-US" sz="4800" b="1" i="0" u="none" strike="noStrike" cap="none">
                <a:solidFill>
                  <a:srgbClr val="12296D"/>
                </a:solidFill>
                <a:latin typeface="Barlow Condensed"/>
                <a:ea typeface="Barlow Condensed"/>
                <a:cs typeface="Barlow Condensed"/>
                <a:sym typeface="Barlow Condensed"/>
              </a:rPr>
              <a:t>                 </a:t>
            </a:r>
            <a:r>
              <a:rPr lang="en-US" sz="3600" b="0" i="0" u="none" strike="noStrike" cap="none">
                <a:solidFill>
                  <a:schemeClr val="accent1"/>
                </a:solidFill>
                <a:highlight>
                  <a:srgbClr val="FFFFFF"/>
                </a:highlight>
                <a:latin typeface="Arial"/>
                <a:ea typeface="Arial"/>
                <a:cs typeface="Arial"/>
                <a:sym typeface="Arial"/>
              </a:rPr>
              <a:t>BOLA, IDOR, MA, BFLA </a:t>
            </a:r>
            <a:endParaRPr sz="3600" b="0" i="0" u="none" strike="noStrike" cap="none">
              <a:solidFill>
                <a:schemeClr val="accent1"/>
              </a:solidFill>
              <a:highlight>
                <a:srgbClr val="FFFFFF"/>
              </a:highlight>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3600"/>
              <a:buFont typeface="Arial"/>
              <a:buNone/>
            </a:pPr>
            <a:r>
              <a:rPr lang="en-US" sz="3600" b="0" i="0" u="none" strike="noStrike" cap="none">
                <a:solidFill>
                  <a:schemeClr val="accent1"/>
                </a:solidFill>
                <a:highlight>
                  <a:srgbClr val="FFFFFF"/>
                </a:highlight>
                <a:latin typeface="Arial"/>
                <a:ea typeface="Arial"/>
                <a:cs typeface="Arial"/>
                <a:sym typeface="Arial"/>
              </a:rPr>
              <a:t>Welcome to the OWASP API Top 10!</a:t>
            </a:r>
            <a:endParaRPr sz="3600" b="0" i="0" u="none" strike="noStrike" cap="none">
              <a:solidFill>
                <a:schemeClr val="accen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1"/>
          <p:cNvSpPr txBox="1"/>
          <p:nvPr/>
        </p:nvSpPr>
        <p:spPr>
          <a:xfrm>
            <a:off x="506160" y="68760"/>
            <a:ext cx="10006200" cy="122004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3740"/>
              <a:buFont typeface="Arial"/>
              <a:buNone/>
            </a:pPr>
            <a:r>
              <a:rPr lang="en-US" sz="3740" b="1" i="0" u="none" strike="noStrike" cap="none">
                <a:solidFill>
                  <a:srgbClr val="12296D"/>
                </a:solidFill>
                <a:latin typeface="Calibri"/>
                <a:ea typeface="Calibri"/>
                <a:cs typeface="Calibri"/>
                <a:sym typeface="Calibri"/>
              </a:rPr>
              <a:t>A8 – Injection</a:t>
            </a:r>
            <a:endParaRPr sz="3740" b="0" i="0" u="none" strike="noStrike" cap="none">
              <a:solidFill>
                <a:srgbClr val="000000"/>
              </a:solidFill>
              <a:latin typeface="Calibri"/>
              <a:ea typeface="Calibri"/>
              <a:cs typeface="Calibri"/>
              <a:sym typeface="Calibri"/>
            </a:endParaRPr>
          </a:p>
        </p:txBody>
      </p:sp>
      <p:sp>
        <p:nvSpPr>
          <p:cNvPr id="371" name="Google Shape;371;p11"/>
          <p:cNvSpPr/>
          <p:nvPr/>
        </p:nvSpPr>
        <p:spPr>
          <a:xfrm>
            <a:off x="304799" y="1944914"/>
            <a:ext cx="3769489" cy="4572000"/>
          </a:xfrm>
          <a:prstGeom prst="rect">
            <a:avLst/>
          </a:prstGeom>
          <a:solidFill>
            <a:srgbClr val="F2F2F2"/>
          </a:solidFill>
          <a:ln w="19075" cap="flat" cmpd="sng">
            <a:solidFill>
              <a:schemeClr val="dk1"/>
            </a:solidFill>
            <a:prstDash val="solid"/>
            <a:round/>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sng" strike="noStrike" cap="none">
                <a:solidFill>
                  <a:srgbClr val="000000"/>
                </a:solidFill>
                <a:latin typeface="Consolas"/>
                <a:ea typeface="Consolas"/>
                <a:cs typeface="Consolas"/>
                <a:sym typeface="Consolas"/>
              </a:rPr>
              <a:t>Request: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GET /v1/customers HTTP/1.1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onsolas"/>
                <a:ea typeface="Consolas"/>
                <a:cs typeface="Consolas"/>
                <a:sym typeface="Consolas"/>
              </a:rPr>
              <a:t>Authorization</a:t>
            </a:r>
            <a:r>
              <a:rPr lang="en-US" sz="1200" b="0" i="0" u="none" strike="noStrike" cap="none">
                <a:solidFill>
                  <a:srgbClr val="000000"/>
                </a:solidFill>
                <a:latin typeface="Consolas"/>
                <a:ea typeface="Consolas"/>
                <a:cs typeface="Consolas"/>
                <a:sym typeface="Consolas"/>
              </a:rPr>
              <a:t>: Bearer gwwh1Y4epjv9Y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onsolas"/>
                <a:ea typeface="Consolas"/>
                <a:cs typeface="Consolas"/>
                <a:sym typeface="Consolas"/>
              </a:rPr>
              <a:t>Cookie</a:t>
            </a:r>
            <a:r>
              <a:rPr lang="en-US" sz="1200" b="0" i="0" u="none" strike="noStrike" cap="none">
                <a:solidFill>
                  <a:srgbClr val="000000"/>
                </a:solidFill>
                <a:latin typeface="Consolas"/>
                <a:ea typeface="Consolas"/>
                <a:cs typeface="Consolas"/>
                <a:sym typeface="Consolas"/>
              </a:rPr>
              <a:t>: _ga=GA1.3.630674023.1502871544; _gid=GA1.2.1579405782.1502871544;userId=207939055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onsolas"/>
                <a:ea typeface="Consolas"/>
                <a:cs typeface="Consolas"/>
                <a:sym typeface="Consolas"/>
              </a:rPr>
              <a:t>Host</a:t>
            </a:r>
            <a:r>
              <a:rPr lang="en-US" sz="1200" b="0" i="0" u="none" strike="noStrike" cap="none">
                <a:solidFill>
                  <a:srgbClr val="000000"/>
                </a:solidFill>
                <a:latin typeface="Consolas"/>
                <a:ea typeface="Consolas"/>
                <a:cs typeface="Consolas"/>
                <a:sym typeface="Consolas"/>
              </a:rPr>
              <a:t>: payments-api.dnssf.com</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onsolas"/>
                <a:ea typeface="Consolas"/>
                <a:cs typeface="Consolas"/>
                <a:sym typeface="Consolas"/>
              </a:rPr>
              <a:t>X-Forwarded-For</a:t>
            </a:r>
            <a:r>
              <a:rPr lang="en-US" sz="1200" b="0" i="0" u="none" strike="noStrike" cap="none">
                <a:solidFill>
                  <a:srgbClr val="000000"/>
                </a:solidFill>
                <a:latin typeface="Consolas"/>
                <a:ea typeface="Consolas"/>
                <a:cs typeface="Consolas"/>
                <a:sym typeface="Consolas"/>
              </a:rPr>
              <a:t>: 54.183.50.90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  </a:t>
            </a:r>
            <a:r>
              <a:rPr lang="en-US" sz="1200" b="1" i="0" u="none" strike="noStrike" cap="none">
                <a:solidFill>
                  <a:srgbClr val="000000"/>
                </a:solidFill>
                <a:highlight>
                  <a:srgbClr val="FFFF00"/>
                </a:highlight>
                <a:latin typeface="Consolas"/>
                <a:ea typeface="Consolas"/>
                <a:cs typeface="Consolas"/>
                <a:sym typeface="Consolas"/>
              </a:rPr>
              <a:t>userId: “207939055”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p:txBody>
      </p:sp>
      <p:sp>
        <p:nvSpPr>
          <p:cNvPr id="372" name="Google Shape;372;p11"/>
          <p:cNvSpPr/>
          <p:nvPr/>
        </p:nvSpPr>
        <p:spPr>
          <a:xfrm>
            <a:off x="304800" y="1009075"/>
            <a:ext cx="3657600" cy="639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B050"/>
                </a:solidFill>
                <a:latin typeface="Barlow"/>
                <a:ea typeface="Barlow"/>
                <a:cs typeface="Barlow"/>
                <a:sym typeface="Barlow"/>
              </a:rPr>
              <a:t>Legitimate</a:t>
            </a:r>
            <a:r>
              <a:rPr lang="en-US" sz="1800" b="0" i="0" u="none" strike="noStrike" cap="none">
                <a:solidFill>
                  <a:srgbClr val="000000"/>
                </a:solidFill>
                <a:latin typeface="Barlow"/>
                <a:ea typeface="Barlow"/>
                <a:cs typeface="Barlow"/>
                <a:sym typeface="Barlow"/>
              </a:rPr>
              <a:t> - Client sends a legitimate request</a:t>
            </a:r>
            <a:endParaRPr sz="1800" b="0" i="0" u="none" strike="noStrike" cap="none">
              <a:solidFill>
                <a:schemeClr val="dk1"/>
              </a:solidFill>
              <a:latin typeface="Barlow"/>
              <a:ea typeface="Barlow"/>
              <a:cs typeface="Barlow"/>
              <a:sym typeface="Barlow"/>
            </a:endParaRPr>
          </a:p>
        </p:txBody>
      </p:sp>
      <p:sp>
        <p:nvSpPr>
          <p:cNvPr id="373" name="Google Shape;373;p11"/>
          <p:cNvSpPr/>
          <p:nvPr/>
        </p:nvSpPr>
        <p:spPr>
          <a:xfrm>
            <a:off x="4267200" y="1944914"/>
            <a:ext cx="3657600" cy="4572000"/>
          </a:xfrm>
          <a:prstGeom prst="rect">
            <a:avLst/>
          </a:prstGeom>
          <a:solidFill>
            <a:srgbClr val="F2F2F2"/>
          </a:solidFill>
          <a:ln w="19075" cap="flat" cmpd="sng">
            <a:solidFill>
              <a:schemeClr val="dk1"/>
            </a:solidFill>
            <a:prstDash val="solid"/>
            <a:round/>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sng" strike="noStrike" cap="none">
                <a:solidFill>
                  <a:srgbClr val="000000"/>
                </a:solidFill>
                <a:latin typeface="Consolas"/>
                <a:ea typeface="Consolas"/>
                <a:cs typeface="Consolas"/>
                <a:sym typeface="Consolas"/>
              </a:rPr>
              <a:t>Request: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POST/v1/customers HTTP/1.1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onsolas"/>
                <a:ea typeface="Consolas"/>
                <a:cs typeface="Consolas"/>
                <a:sym typeface="Consolas"/>
              </a:rPr>
              <a:t>Authorization</a:t>
            </a:r>
            <a:r>
              <a:rPr lang="en-US" sz="1200" b="0" i="0" u="none" strike="noStrike" cap="none">
                <a:solidFill>
                  <a:srgbClr val="000000"/>
                </a:solidFill>
                <a:latin typeface="Consolas"/>
                <a:ea typeface="Consolas"/>
                <a:cs typeface="Consolas"/>
                <a:sym typeface="Consolas"/>
              </a:rPr>
              <a:t>: Bearer gwwh1Y4epjv9Y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onsolas"/>
                <a:ea typeface="Consolas"/>
                <a:cs typeface="Consolas"/>
                <a:sym typeface="Consolas"/>
              </a:rPr>
              <a:t>Cookie</a:t>
            </a:r>
            <a:r>
              <a:rPr lang="en-US" sz="1200" b="0" i="0" u="none" strike="noStrike" cap="none">
                <a:solidFill>
                  <a:srgbClr val="000000"/>
                </a:solidFill>
                <a:latin typeface="Consolas"/>
                <a:ea typeface="Consolas"/>
                <a:cs typeface="Consolas"/>
                <a:sym typeface="Consolas"/>
              </a:rPr>
              <a:t>: _ga=GA1.3.630674023.1502871544; _gid=GA1.2.1579405782.1502871544;userId=207939055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onsolas"/>
                <a:ea typeface="Consolas"/>
                <a:cs typeface="Consolas"/>
                <a:sym typeface="Consolas"/>
              </a:rPr>
              <a:t>Host</a:t>
            </a:r>
            <a:r>
              <a:rPr lang="en-US" sz="1200" b="0" i="0" u="none" strike="noStrike" cap="none">
                <a:solidFill>
                  <a:srgbClr val="000000"/>
                </a:solidFill>
                <a:latin typeface="Consolas"/>
                <a:ea typeface="Consolas"/>
                <a:cs typeface="Consolas"/>
                <a:sym typeface="Consolas"/>
              </a:rPr>
              <a:t>: payments-api.dnssf.com</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onsolas"/>
                <a:ea typeface="Consolas"/>
                <a:cs typeface="Consolas"/>
                <a:sym typeface="Consolas"/>
              </a:rPr>
              <a:t>X-Forwarded-For</a:t>
            </a:r>
            <a:r>
              <a:rPr lang="en-US" sz="1200" b="0" i="0" u="none" strike="noStrike" cap="none">
                <a:solidFill>
                  <a:srgbClr val="000000"/>
                </a:solidFill>
                <a:latin typeface="Consolas"/>
                <a:ea typeface="Consolas"/>
                <a:cs typeface="Consolas"/>
                <a:sym typeface="Consolas"/>
              </a:rPr>
              <a:t>: 54.183.50.90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onsolas"/>
                <a:ea typeface="Consolas"/>
                <a:cs typeface="Consolas"/>
                <a:sym typeface="Consolas"/>
              </a:rPr>
              <a:t>    </a:t>
            </a:r>
            <a:r>
              <a:rPr lang="en-US" sz="1200" b="1" i="0" u="none" strike="noStrike" cap="none">
                <a:solidFill>
                  <a:srgbClr val="000000"/>
                </a:solidFill>
                <a:highlight>
                  <a:srgbClr val="FFFF00"/>
                </a:highlight>
                <a:latin typeface="Consolas"/>
                <a:ea typeface="Consolas"/>
                <a:cs typeface="Consolas"/>
                <a:sym typeface="Consolas"/>
              </a:rPr>
              <a:t>userId: “207939055’ OR 1=1”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
        <p:nvSpPr>
          <p:cNvPr id="374" name="Google Shape;374;p11"/>
          <p:cNvSpPr/>
          <p:nvPr/>
        </p:nvSpPr>
        <p:spPr>
          <a:xfrm>
            <a:off x="4267200" y="1009075"/>
            <a:ext cx="3657600" cy="639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Barlow"/>
                <a:ea typeface="Barlow"/>
                <a:cs typeface="Barlow"/>
                <a:sym typeface="Barlow"/>
              </a:rPr>
              <a:t>Attack </a:t>
            </a:r>
            <a:r>
              <a:rPr lang="en-US" sz="1800" b="0" i="0" u="none" strike="noStrike" cap="none">
                <a:solidFill>
                  <a:srgbClr val="000000"/>
                </a:solidFill>
                <a:latin typeface="Barlow"/>
                <a:ea typeface="Barlow"/>
                <a:cs typeface="Barlow"/>
                <a:sym typeface="Barlow"/>
              </a:rPr>
              <a:t>– Attackers sends the same request but adds an injection attempt</a:t>
            </a:r>
            <a:endParaRPr sz="1800" b="0" i="0" u="none" strike="noStrike" cap="none">
              <a:solidFill>
                <a:schemeClr val="dk1"/>
              </a:solidFill>
              <a:latin typeface="Barlow"/>
              <a:ea typeface="Barlow"/>
              <a:cs typeface="Barlow"/>
              <a:sym typeface="Barlow"/>
            </a:endParaRPr>
          </a:p>
        </p:txBody>
      </p:sp>
      <p:sp>
        <p:nvSpPr>
          <p:cNvPr id="375" name="Google Shape;375;p11"/>
          <p:cNvSpPr/>
          <p:nvPr/>
        </p:nvSpPr>
        <p:spPr>
          <a:xfrm>
            <a:off x="8229600" y="2204864"/>
            <a:ext cx="3657600" cy="424727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419BB7"/>
                </a:solidFill>
                <a:latin typeface="Barlow"/>
                <a:ea typeface="Barlow"/>
                <a:cs typeface="Barlow"/>
                <a:sym typeface="Barlow"/>
              </a:rPr>
              <a:t>Injection flaws, such as SQL, NoSQL, and Command Injection, occur when untrusted data is sent to an interpreter as part of a command or query.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19BB7"/>
              </a:solidFill>
              <a:latin typeface="Barlow"/>
              <a:ea typeface="Barlow"/>
              <a:cs typeface="Barlow"/>
              <a:sym typeface="Barlow"/>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419BB7"/>
                </a:solidFill>
                <a:latin typeface="Barlow"/>
                <a:ea typeface="Barlow"/>
                <a:cs typeface="Barlow"/>
                <a:sym typeface="Barlow"/>
              </a:rPr>
              <a:t>Injection can lead to information disclosure and data loss. It may also lead to DoS, or complete host takeover.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19BB7"/>
              </a:solidFill>
              <a:latin typeface="Barlow"/>
              <a:ea typeface="Barlow"/>
              <a:cs typeface="Barlow"/>
              <a:sym typeface="Barlow"/>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419BB7"/>
                </a:solidFill>
                <a:latin typeface="Barlow"/>
                <a:ea typeface="Barlow"/>
                <a:cs typeface="Barlow"/>
                <a:sym typeface="Barlow"/>
              </a:rPr>
              <a:t>API security solutions should identify attackers feeding APIs with hostile data through injection vectors</a:t>
            </a:r>
            <a:r>
              <a:rPr lang="en-US" sz="1800" b="0" i="0" u="none" strike="noStrike" cap="none">
                <a:solidFill>
                  <a:srgbClr val="419BB7"/>
                </a:solidFill>
                <a:latin typeface="Barlow"/>
                <a:ea typeface="Barlow"/>
                <a:cs typeface="Barlow"/>
                <a:sym typeface="Barlow"/>
              </a:rPr>
              <a:t>.</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12"/>
          <p:cNvSpPr txBox="1"/>
          <p:nvPr/>
        </p:nvSpPr>
        <p:spPr>
          <a:xfrm>
            <a:off x="506160" y="68760"/>
            <a:ext cx="10006200" cy="122004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3740"/>
              <a:buFont typeface="Arial"/>
              <a:buNone/>
            </a:pPr>
            <a:r>
              <a:rPr lang="en-US" sz="3740" b="1" i="0" u="none" strike="noStrike" cap="none">
                <a:solidFill>
                  <a:srgbClr val="12296D"/>
                </a:solidFill>
                <a:latin typeface="Calibri"/>
                <a:ea typeface="Calibri"/>
                <a:cs typeface="Calibri"/>
                <a:sym typeface="Calibri"/>
              </a:rPr>
              <a:t>A9 – Improper Asset Management</a:t>
            </a:r>
            <a:endParaRPr sz="3740" b="0" i="0" u="none" strike="noStrike" cap="none">
              <a:solidFill>
                <a:srgbClr val="000000"/>
              </a:solidFill>
              <a:latin typeface="Calibri"/>
              <a:ea typeface="Calibri"/>
              <a:cs typeface="Calibri"/>
              <a:sym typeface="Calibri"/>
            </a:endParaRPr>
          </a:p>
        </p:txBody>
      </p:sp>
      <p:sp>
        <p:nvSpPr>
          <p:cNvPr id="387" name="Google Shape;387;p12"/>
          <p:cNvSpPr/>
          <p:nvPr/>
        </p:nvSpPr>
        <p:spPr>
          <a:xfrm>
            <a:off x="506159" y="1288800"/>
            <a:ext cx="8221151" cy="3059332"/>
          </a:xfrm>
          <a:prstGeom prst="rect">
            <a:avLst/>
          </a:prstGeom>
          <a:noFill/>
          <a:ln>
            <a:noFill/>
          </a:ln>
        </p:spPr>
        <p:txBody>
          <a:bodyPr spcFirstLastPara="1" wrap="square" lIns="0" tIns="12225" rIns="0" bIns="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419BB7"/>
                </a:solidFill>
                <a:latin typeface="Barlow"/>
                <a:ea typeface="Barlow"/>
                <a:cs typeface="Barlow"/>
                <a:sym typeface="Barlow"/>
              </a:rPr>
              <a:t>APIs tend to expose more endpoints than traditional web applications which makes proper and up to date documentation extremely important. Maintaining an inventory of hosts and deployed API versions also plays an important role in mitigating issues such as deprecated API versions and exposed debug endpoints.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419BB7"/>
              </a:solidFill>
              <a:latin typeface="Barlow"/>
              <a:ea typeface="Barlow"/>
              <a:cs typeface="Barlow"/>
              <a:sym typeface="Barlow"/>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419BB7"/>
                </a:solidFill>
                <a:latin typeface="Barlow"/>
                <a:ea typeface="Barlow"/>
                <a:cs typeface="Barlow"/>
                <a:sym typeface="Barlow"/>
              </a:rPr>
              <a:t>Attackers may gain access to sensitive data, or even takeover the server through old, unpatched API versions connected to the same database.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419BB7"/>
              </a:solidFill>
              <a:latin typeface="Barlow"/>
              <a:ea typeface="Barlow"/>
              <a:cs typeface="Barlow"/>
              <a:sym typeface="Barlow"/>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419BB7"/>
                </a:solidFill>
                <a:latin typeface="Barlow"/>
                <a:ea typeface="Barlow"/>
                <a:cs typeface="Barlow"/>
                <a:sym typeface="Barlow"/>
              </a:rPr>
              <a:t>API protection solutions should be able to continuously discover APIs including all host addresses, API endpoints, HTTP methods, API parameters and their data types including PII and other sensitive data identification.</a:t>
            </a:r>
            <a:endParaRPr sz="1800" b="0" i="0" u="none" strike="noStrike" cap="none" dirty="0">
              <a:solidFill>
                <a:srgbClr val="419BB7"/>
              </a:solidFill>
              <a:latin typeface="Barlow"/>
              <a:ea typeface="Barlow"/>
              <a:cs typeface="Barlow"/>
              <a:sym typeface="Barlow"/>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13"/>
          <p:cNvSpPr txBox="1"/>
          <p:nvPr/>
        </p:nvSpPr>
        <p:spPr>
          <a:xfrm>
            <a:off x="506160" y="68760"/>
            <a:ext cx="10006200" cy="122004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3740"/>
              <a:buFont typeface="Arial"/>
              <a:buNone/>
            </a:pPr>
            <a:r>
              <a:rPr lang="en-US" sz="3740" b="1" i="0" u="none" strike="noStrike" cap="none">
                <a:solidFill>
                  <a:srgbClr val="12296D"/>
                </a:solidFill>
                <a:latin typeface="Calibri"/>
                <a:ea typeface="Calibri"/>
                <a:cs typeface="Calibri"/>
                <a:sym typeface="Calibri"/>
              </a:rPr>
              <a:t>A10 – Insufficient Logging and Monitoring</a:t>
            </a:r>
            <a:endParaRPr sz="3740" b="0" i="0" u="none" strike="noStrike" cap="none">
              <a:solidFill>
                <a:srgbClr val="000000"/>
              </a:solidFill>
              <a:latin typeface="Calibri"/>
              <a:ea typeface="Calibri"/>
              <a:cs typeface="Calibri"/>
              <a:sym typeface="Calibri"/>
            </a:endParaRPr>
          </a:p>
        </p:txBody>
      </p:sp>
      <p:sp>
        <p:nvSpPr>
          <p:cNvPr id="399" name="Google Shape;399;p13"/>
          <p:cNvSpPr/>
          <p:nvPr/>
        </p:nvSpPr>
        <p:spPr>
          <a:xfrm>
            <a:off x="506160" y="1288800"/>
            <a:ext cx="8290599" cy="2782333"/>
          </a:xfrm>
          <a:prstGeom prst="rect">
            <a:avLst/>
          </a:prstGeom>
          <a:noFill/>
          <a:ln>
            <a:noFill/>
          </a:ln>
        </p:spPr>
        <p:txBody>
          <a:bodyPr spcFirstLastPara="1" wrap="square" lIns="0" tIns="12225" rIns="0" bIns="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419BB7"/>
                </a:solidFill>
                <a:latin typeface="Barlow"/>
                <a:ea typeface="Barlow"/>
                <a:cs typeface="Barlow"/>
                <a:sym typeface="Barlow"/>
              </a:rPr>
              <a:t>Insufficient logging and monitoring, coupled with missing or ineffective integration with incident response, allows attackers to maintain persistence and pivot to high-value systems with the ultimate goal of tampering, extracting, or destroying data.</a:t>
            </a:r>
            <a:endParaRPr sz="1800" b="0" i="0" u="none" strike="noStrike" cap="none">
              <a:solidFill>
                <a:srgbClr val="419BB7"/>
              </a:solidFill>
              <a:latin typeface="Barlow"/>
              <a:ea typeface="Barlow"/>
              <a:cs typeface="Barlow"/>
              <a:sym typeface="Barlow"/>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19BB7"/>
              </a:solidFill>
              <a:latin typeface="Barlow"/>
              <a:ea typeface="Barlow"/>
              <a:cs typeface="Barlow"/>
              <a:sym typeface="Barlow"/>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419BB7"/>
                </a:solidFill>
                <a:latin typeface="Barlow"/>
                <a:ea typeface="Barlow"/>
                <a:cs typeface="Barlow"/>
                <a:sym typeface="Barlow"/>
              </a:rPr>
              <a:t>Without visibility over ongoing malicious activities, attackers have plenty of time to fully compromise systems.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19BB7"/>
              </a:solidFill>
              <a:latin typeface="Barlow"/>
              <a:ea typeface="Barlow"/>
              <a:cs typeface="Barlow"/>
              <a:sym typeface="Barlow"/>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419BB7"/>
                </a:solidFill>
                <a:latin typeface="Barlow"/>
                <a:ea typeface="Barlow"/>
                <a:cs typeface="Barlow"/>
                <a:sym typeface="Barlow"/>
              </a:rPr>
              <a:t>API protection solutions should help to establish proper logging and monitoring for all API activity by providing clear timeline of attack activities to accelerate investigation.</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g71b5467bff_0_378"/>
          <p:cNvSpPr txBox="1"/>
          <p:nvPr/>
        </p:nvSpPr>
        <p:spPr>
          <a:xfrm>
            <a:off x="3138450" y="2491550"/>
            <a:ext cx="6309300" cy="183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Barlow"/>
                <a:ea typeface="Barlow"/>
                <a:cs typeface="Barlow"/>
                <a:sym typeface="Barlow"/>
              </a:rPr>
              <a:t>Thank You!</a:t>
            </a:r>
            <a:endParaRPr sz="2400" b="0" i="0" u="none" strike="noStrike" cap="none">
              <a:solidFill>
                <a:srgbClr val="000000"/>
              </a:solidFill>
              <a:latin typeface="Barlow"/>
              <a:ea typeface="Barlow"/>
              <a:cs typeface="Barlow"/>
              <a:sym typeface="Barlo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gac297660e9_0_0"/>
          <p:cNvSpPr txBox="1"/>
          <p:nvPr/>
        </p:nvSpPr>
        <p:spPr>
          <a:xfrm>
            <a:off x="412048" y="333081"/>
            <a:ext cx="11183100" cy="462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1" i="0" u="none" strike="noStrike" cap="none">
                <a:solidFill>
                  <a:srgbClr val="12296D"/>
                </a:solidFill>
                <a:latin typeface="Barlow Condensed SemiBold"/>
                <a:ea typeface="Barlow Condensed SemiBold"/>
                <a:cs typeface="Barlow Condensed SemiBold"/>
                <a:sym typeface="Barlow Condensed SemiBold"/>
              </a:rPr>
              <a:t>API SECURITY TRIVIA </a:t>
            </a:r>
            <a:endParaRPr sz="3000" b="1" i="0" u="none" strike="noStrike" cap="none">
              <a:solidFill>
                <a:srgbClr val="12296D"/>
              </a:solidFill>
              <a:latin typeface="Barlow Condensed SemiBold"/>
              <a:ea typeface="Barlow Condensed SemiBold"/>
              <a:cs typeface="Barlow Condensed SemiBold"/>
              <a:sym typeface="Barlow Condensed SemiBold"/>
            </a:endParaRPr>
          </a:p>
        </p:txBody>
      </p:sp>
      <p:sp>
        <p:nvSpPr>
          <p:cNvPr id="417" name="Google Shape;417;gac297660e9_0_0"/>
          <p:cNvSpPr/>
          <p:nvPr/>
        </p:nvSpPr>
        <p:spPr>
          <a:xfrm>
            <a:off x="357201" y="841366"/>
            <a:ext cx="5600100" cy="5841600"/>
          </a:xfrm>
          <a:prstGeom prst="rect">
            <a:avLst/>
          </a:prstGeom>
          <a:noFill/>
          <a:ln>
            <a:noFill/>
          </a:ln>
        </p:spPr>
        <p:txBody>
          <a:bodyPr spcFirstLastPara="1" wrap="square" lIns="55450" tIns="27725" rIns="55450" bIns="2772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sng" strike="noStrike" cap="none" dirty="0">
                <a:solidFill>
                  <a:schemeClr val="dk1"/>
                </a:solidFill>
                <a:latin typeface="Barlow Condensed"/>
                <a:ea typeface="Barlow Condensed"/>
                <a:cs typeface="Barlow Condensed"/>
                <a:sym typeface="Barlow Condensed"/>
              </a:rPr>
              <a:t>Question #1:</a:t>
            </a:r>
            <a:endParaRPr sz="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r>
              <a:rPr lang="en-US" sz="1900" b="1" i="0" u="none" strike="noStrike" cap="none" dirty="0">
                <a:solidFill>
                  <a:schemeClr val="dk1"/>
                </a:solidFill>
                <a:latin typeface="Barlow Condensed"/>
                <a:ea typeface="Barlow Condensed"/>
                <a:cs typeface="Barlow Condensed"/>
                <a:sym typeface="Barlow Condensed"/>
              </a:rPr>
              <a:t>API traffic currently represents what percentage of all internet traffic? </a:t>
            </a:r>
            <a:endParaRPr sz="800" b="0" i="0" u="none" strike="noStrike" cap="none" dirty="0">
              <a:solidFill>
                <a:srgbClr val="000000"/>
              </a:solidFill>
              <a:latin typeface="Arial"/>
              <a:ea typeface="Arial"/>
              <a:cs typeface="Arial"/>
              <a:sym typeface="Arial"/>
            </a:endParaRPr>
          </a:p>
          <a:p>
            <a:pPr marL="444500" marR="0" lvl="0" indent="-438150" algn="l" rtl="0">
              <a:lnSpc>
                <a:spcPct val="100000"/>
              </a:lnSpc>
              <a:spcBef>
                <a:spcPts val="0"/>
              </a:spcBef>
              <a:spcAft>
                <a:spcPts val="0"/>
              </a:spcAft>
              <a:buClr>
                <a:srgbClr val="000000"/>
              </a:buClr>
              <a:buSzPts val="1900"/>
              <a:buFont typeface="Arial"/>
              <a:buAutoNum type="alphaUcPeriod"/>
            </a:pPr>
            <a:r>
              <a:rPr lang="en-US" sz="1900" b="1" i="0" u="none" strike="noStrike" cap="none" dirty="0">
                <a:solidFill>
                  <a:schemeClr val="dk1"/>
                </a:solidFill>
                <a:latin typeface="Barlow Condensed"/>
                <a:ea typeface="Barlow Condensed"/>
                <a:cs typeface="Barlow Condensed"/>
                <a:sym typeface="Barlow Condensed"/>
              </a:rPr>
              <a:t>33%</a:t>
            </a:r>
            <a:endParaRPr sz="800" b="0" i="0" u="none" strike="noStrike" cap="none" dirty="0">
              <a:solidFill>
                <a:srgbClr val="000000"/>
              </a:solidFill>
              <a:latin typeface="Arial"/>
              <a:ea typeface="Arial"/>
              <a:cs typeface="Arial"/>
              <a:sym typeface="Arial"/>
            </a:endParaRPr>
          </a:p>
          <a:p>
            <a:pPr marL="444500" marR="0" lvl="0" indent="-438150" algn="l" rtl="0">
              <a:lnSpc>
                <a:spcPct val="100000"/>
              </a:lnSpc>
              <a:spcBef>
                <a:spcPts val="0"/>
              </a:spcBef>
              <a:spcAft>
                <a:spcPts val="0"/>
              </a:spcAft>
              <a:buClr>
                <a:srgbClr val="000000"/>
              </a:buClr>
              <a:buSzPts val="1900"/>
              <a:buFont typeface="Arial"/>
              <a:buAutoNum type="alphaUcPeriod"/>
            </a:pPr>
            <a:r>
              <a:rPr lang="en-US" sz="1900" b="1" i="0" u="none" strike="noStrike" cap="none" dirty="0">
                <a:solidFill>
                  <a:schemeClr val="dk1"/>
                </a:solidFill>
                <a:latin typeface="Barlow Condensed"/>
                <a:ea typeface="Barlow Condensed"/>
                <a:cs typeface="Barlow Condensed"/>
                <a:sym typeface="Barlow Condensed"/>
              </a:rPr>
              <a:t>47%</a:t>
            </a:r>
            <a:endParaRPr sz="800" b="0" i="0" u="none" strike="noStrike" cap="none" dirty="0">
              <a:solidFill>
                <a:srgbClr val="000000"/>
              </a:solidFill>
              <a:latin typeface="Arial"/>
              <a:ea typeface="Arial"/>
              <a:cs typeface="Arial"/>
              <a:sym typeface="Arial"/>
            </a:endParaRPr>
          </a:p>
          <a:p>
            <a:pPr marL="444500" marR="0" lvl="0" indent="-438150" algn="l" rtl="0">
              <a:lnSpc>
                <a:spcPct val="100000"/>
              </a:lnSpc>
              <a:spcBef>
                <a:spcPts val="0"/>
              </a:spcBef>
              <a:spcAft>
                <a:spcPts val="0"/>
              </a:spcAft>
              <a:buClr>
                <a:srgbClr val="000000"/>
              </a:buClr>
              <a:buSzPts val="1900"/>
              <a:buFont typeface="Arial"/>
              <a:buAutoNum type="alphaUcPeriod"/>
            </a:pPr>
            <a:r>
              <a:rPr lang="en-US" sz="1900" b="1" i="0" u="none" strike="noStrike" cap="none" dirty="0">
                <a:solidFill>
                  <a:schemeClr val="dk1"/>
                </a:solidFill>
                <a:latin typeface="Barlow Condensed"/>
                <a:ea typeface="Barlow Condensed"/>
                <a:cs typeface="Barlow Condensed"/>
                <a:sym typeface="Barlow Condensed"/>
              </a:rPr>
              <a:t>68%</a:t>
            </a:r>
            <a:endParaRPr sz="800" b="0" i="0" u="none" strike="noStrike" cap="none" dirty="0">
              <a:solidFill>
                <a:srgbClr val="000000"/>
              </a:solidFill>
              <a:latin typeface="Arial"/>
              <a:ea typeface="Arial"/>
              <a:cs typeface="Arial"/>
              <a:sym typeface="Arial"/>
            </a:endParaRPr>
          </a:p>
          <a:p>
            <a:pPr marL="444500" marR="0" lvl="0" indent="-438150" algn="l" rtl="0">
              <a:lnSpc>
                <a:spcPct val="100000"/>
              </a:lnSpc>
              <a:spcBef>
                <a:spcPts val="0"/>
              </a:spcBef>
              <a:spcAft>
                <a:spcPts val="0"/>
              </a:spcAft>
              <a:buClr>
                <a:srgbClr val="000000"/>
              </a:buClr>
              <a:buSzPts val="1900"/>
              <a:buFont typeface="Arial"/>
              <a:buAutoNum type="alphaUcPeriod"/>
            </a:pPr>
            <a:r>
              <a:rPr lang="en-US" sz="1900" b="1" i="0" u="none" strike="noStrike" cap="none" dirty="0">
                <a:solidFill>
                  <a:schemeClr val="dk1"/>
                </a:solidFill>
                <a:latin typeface="Barlow Condensed"/>
                <a:ea typeface="Barlow Condensed"/>
                <a:cs typeface="Barlow Condensed"/>
                <a:sym typeface="Barlow Condensed"/>
              </a:rPr>
              <a:t>83%</a:t>
            </a:r>
            <a:endParaRPr sz="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dirty="0">
              <a:solidFill>
                <a:srgbClr val="12296C"/>
              </a:solidFill>
              <a:latin typeface="Barlow Condensed"/>
              <a:ea typeface="Barlow Condensed"/>
              <a:cs typeface="Barlow Condensed"/>
              <a:sym typeface="Barlow Condensed"/>
            </a:endParaRPr>
          </a:p>
          <a:p>
            <a:pPr marL="0" marR="0" lvl="0" indent="0" algn="l" rtl="0">
              <a:lnSpc>
                <a:spcPct val="100000"/>
              </a:lnSpc>
              <a:spcBef>
                <a:spcPts val="0"/>
              </a:spcBef>
              <a:spcAft>
                <a:spcPts val="0"/>
              </a:spcAft>
              <a:buClr>
                <a:srgbClr val="000000"/>
              </a:buClr>
              <a:buSzPts val="2200"/>
              <a:buFont typeface="Arial"/>
              <a:buNone/>
            </a:pPr>
            <a:r>
              <a:rPr lang="en-US" sz="2200" b="1" i="0" u="sng" strike="noStrike" cap="none" dirty="0">
                <a:solidFill>
                  <a:schemeClr val="dk1"/>
                </a:solidFill>
                <a:latin typeface="Barlow Condensed"/>
                <a:ea typeface="Barlow Condensed"/>
                <a:cs typeface="Barlow Condensed"/>
                <a:sym typeface="Barlow Condensed"/>
              </a:rPr>
              <a:t>Question #2:</a:t>
            </a:r>
            <a:endParaRPr sz="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r>
              <a:rPr lang="en-US" sz="1900" b="1" i="0" u="none" strike="noStrike" cap="none" dirty="0">
                <a:solidFill>
                  <a:schemeClr val="dk1"/>
                </a:solidFill>
                <a:latin typeface="Barlow Condensed"/>
                <a:ea typeface="Barlow Condensed"/>
                <a:cs typeface="Barlow Condensed"/>
                <a:sym typeface="Barlow Condensed"/>
              </a:rPr>
              <a:t>Gartner predicts API abuses will become the most-frequent attack vector resulting in data breaches for Enterprise </a:t>
            </a:r>
            <a:r>
              <a:rPr lang="en-US" sz="1900" b="1" i="0" u="none" strike="noStrike" cap="none" dirty="0" err="1">
                <a:solidFill>
                  <a:schemeClr val="dk1"/>
                </a:solidFill>
                <a:latin typeface="Barlow Condensed"/>
                <a:ea typeface="Barlow Condensed"/>
                <a:cs typeface="Barlow Condensed"/>
                <a:sym typeface="Barlow Condensed"/>
              </a:rPr>
              <a:t>WebApps</a:t>
            </a:r>
            <a:r>
              <a:rPr lang="en-US" sz="1900" b="1" i="0" u="none" strike="noStrike" cap="none" dirty="0">
                <a:solidFill>
                  <a:schemeClr val="dk1"/>
                </a:solidFill>
                <a:latin typeface="Barlow Condensed"/>
                <a:ea typeface="Barlow Condensed"/>
                <a:cs typeface="Barlow Condensed"/>
                <a:sym typeface="Barlow Condensed"/>
              </a:rPr>
              <a:t> by which year?  </a:t>
            </a:r>
            <a:endParaRPr sz="800" b="0" i="0" u="none" strike="noStrike" cap="none" dirty="0">
              <a:solidFill>
                <a:srgbClr val="000000"/>
              </a:solidFill>
              <a:latin typeface="Arial"/>
              <a:ea typeface="Arial"/>
              <a:cs typeface="Arial"/>
              <a:sym typeface="Arial"/>
            </a:endParaRPr>
          </a:p>
          <a:p>
            <a:pPr marL="444500" marR="0" lvl="0" indent="-438150" algn="l" rtl="0">
              <a:lnSpc>
                <a:spcPct val="100000"/>
              </a:lnSpc>
              <a:spcBef>
                <a:spcPts val="0"/>
              </a:spcBef>
              <a:spcAft>
                <a:spcPts val="0"/>
              </a:spcAft>
              <a:buClr>
                <a:srgbClr val="000000"/>
              </a:buClr>
              <a:buSzPts val="1900"/>
              <a:buFont typeface="Arial"/>
              <a:buAutoNum type="alphaUcPeriod"/>
            </a:pPr>
            <a:r>
              <a:rPr lang="en-US" sz="1900" b="1" i="0" u="none" strike="noStrike" cap="none" dirty="0">
                <a:solidFill>
                  <a:schemeClr val="dk1"/>
                </a:solidFill>
                <a:latin typeface="Barlow Condensed"/>
                <a:ea typeface="Barlow Condensed"/>
                <a:cs typeface="Barlow Condensed"/>
                <a:sym typeface="Barlow Condensed"/>
              </a:rPr>
              <a:t>2022</a:t>
            </a:r>
            <a:endParaRPr sz="800" b="0" i="0" u="none" strike="noStrike" cap="none" dirty="0">
              <a:solidFill>
                <a:srgbClr val="000000"/>
              </a:solidFill>
              <a:latin typeface="Arial"/>
              <a:ea typeface="Arial"/>
              <a:cs typeface="Arial"/>
              <a:sym typeface="Arial"/>
            </a:endParaRPr>
          </a:p>
          <a:p>
            <a:pPr marL="444500" marR="0" lvl="0" indent="-438150" algn="l" rtl="0">
              <a:lnSpc>
                <a:spcPct val="100000"/>
              </a:lnSpc>
              <a:spcBef>
                <a:spcPts val="0"/>
              </a:spcBef>
              <a:spcAft>
                <a:spcPts val="0"/>
              </a:spcAft>
              <a:buClr>
                <a:srgbClr val="000000"/>
              </a:buClr>
              <a:buSzPts val="1900"/>
              <a:buFont typeface="Arial"/>
              <a:buAutoNum type="alphaUcPeriod"/>
            </a:pPr>
            <a:r>
              <a:rPr lang="en-US" sz="1900" b="1" i="0" u="none" strike="noStrike" cap="none" dirty="0">
                <a:solidFill>
                  <a:schemeClr val="dk1"/>
                </a:solidFill>
                <a:latin typeface="Barlow Condensed"/>
                <a:ea typeface="Barlow Condensed"/>
                <a:cs typeface="Barlow Condensed"/>
                <a:sym typeface="Barlow Condensed"/>
              </a:rPr>
              <a:t>2024</a:t>
            </a:r>
            <a:endParaRPr sz="800" b="0" i="0" u="none" strike="noStrike" cap="none" dirty="0">
              <a:solidFill>
                <a:srgbClr val="000000"/>
              </a:solidFill>
              <a:latin typeface="Arial"/>
              <a:ea typeface="Arial"/>
              <a:cs typeface="Arial"/>
              <a:sym typeface="Arial"/>
            </a:endParaRPr>
          </a:p>
          <a:p>
            <a:pPr marL="444500" marR="0" lvl="0" indent="-438150" algn="l" rtl="0">
              <a:lnSpc>
                <a:spcPct val="100000"/>
              </a:lnSpc>
              <a:spcBef>
                <a:spcPts val="0"/>
              </a:spcBef>
              <a:spcAft>
                <a:spcPts val="0"/>
              </a:spcAft>
              <a:buClr>
                <a:srgbClr val="000000"/>
              </a:buClr>
              <a:buSzPts val="1900"/>
              <a:buFont typeface="Arial"/>
              <a:buAutoNum type="alphaUcPeriod"/>
            </a:pPr>
            <a:r>
              <a:rPr lang="en-US" sz="1900" b="1" i="0" u="none" strike="noStrike" cap="none" dirty="0">
                <a:solidFill>
                  <a:schemeClr val="dk1"/>
                </a:solidFill>
                <a:latin typeface="Barlow Condensed"/>
                <a:ea typeface="Barlow Condensed"/>
                <a:cs typeface="Barlow Condensed"/>
                <a:sym typeface="Barlow Condensed"/>
              </a:rPr>
              <a:t>2025</a:t>
            </a:r>
            <a:endParaRPr sz="800" b="0" i="0" u="none" strike="noStrike" cap="none" dirty="0">
              <a:solidFill>
                <a:srgbClr val="000000"/>
              </a:solidFill>
              <a:latin typeface="Arial"/>
              <a:ea typeface="Arial"/>
              <a:cs typeface="Arial"/>
              <a:sym typeface="Arial"/>
            </a:endParaRPr>
          </a:p>
          <a:p>
            <a:pPr marL="444500" marR="0" lvl="0" indent="-438150" algn="l" rtl="0">
              <a:lnSpc>
                <a:spcPct val="100000"/>
              </a:lnSpc>
              <a:spcBef>
                <a:spcPts val="0"/>
              </a:spcBef>
              <a:spcAft>
                <a:spcPts val="0"/>
              </a:spcAft>
              <a:buClr>
                <a:srgbClr val="000000"/>
              </a:buClr>
              <a:buSzPts val="1900"/>
              <a:buFont typeface="Arial"/>
              <a:buAutoNum type="alphaUcPeriod"/>
            </a:pPr>
            <a:r>
              <a:rPr lang="en-US" sz="1900" b="1" i="0" u="none" strike="noStrike" cap="none" dirty="0">
                <a:solidFill>
                  <a:schemeClr val="dk1"/>
                </a:solidFill>
                <a:latin typeface="Barlow Condensed"/>
                <a:ea typeface="Barlow Condensed"/>
                <a:cs typeface="Barlow Condensed"/>
                <a:sym typeface="Barlow Condensed"/>
              </a:rPr>
              <a:t>Never</a:t>
            </a:r>
            <a:endParaRPr sz="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endParaRPr sz="1900" b="1" i="0" u="none" strike="noStrike" cap="none" dirty="0">
              <a:solidFill>
                <a:schemeClr val="dk1"/>
              </a:solidFill>
              <a:latin typeface="Barlow Condensed"/>
              <a:ea typeface="Barlow Condensed"/>
              <a:cs typeface="Barlow Condensed"/>
              <a:sym typeface="Barlow Condensed"/>
            </a:endParaRPr>
          </a:p>
        </p:txBody>
      </p:sp>
      <p:sp>
        <p:nvSpPr>
          <p:cNvPr id="418" name="Google Shape;418;gac297660e9_0_0"/>
          <p:cNvSpPr/>
          <p:nvPr/>
        </p:nvSpPr>
        <p:spPr>
          <a:xfrm>
            <a:off x="6179786" y="887574"/>
            <a:ext cx="5600100" cy="6140400"/>
          </a:xfrm>
          <a:prstGeom prst="rect">
            <a:avLst/>
          </a:prstGeom>
          <a:noFill/>
          <a:ln>
            <a:noFill/>
          </a:ln>
        </p:spPr>
        <p:txBody>
          <a:bodyPr spcFirstLastPara="1" wrap="square" lIns="55450" tIns="27725" rIns="55450" bIns="2772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sng" strike="noStrike" cap="none" dirty="0">
                <a:solidFill>
                  <a:schemeClr val="dk1"/>
                </a:solidFill>
                <a:latin typeface="Barlow Condensed"/>
                <a:ea typeface="Barlow Condensed"/>
                <a:cs typeface="Barlow Condensed"/>
                <a:sym typeface="Barlow Condensed"/>
              </a:rPr>
              <a:t>Question #3:</a:t>
            </a:r>
            <a:endParaRPr sz="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r>
              <a:rPr lang="en-US" sz="1900" b="1" i="0" u="none" strike="noStrike" cap="none" dirty="0">
                <a:solidFill>
                  <a:schemeClr val="dk1"/>
                </a:solidFill>
                <a:latin typeface="Barlow Condensed"/>
                <a:ea typeface="Barlow Condensed"/>
                <a:cs typeface="Barlow Condensed"/>
                <a:sym typeface="Barlow Condensed"/>
              </a:rPr>
              <a:t>Comparing the “OWASP API Top-10” threats vs the original “OWASP WebApp Top-10”, what percentage of </a:t>
            </a:r>
            <a:r>
              <a:rPr lang="en-US" sz="1900" b="1" i="0" u="none" strike="noStrike" cap="none" dirty="0">
                <a:solidFill>
                  <a:schemeClr val="dk1"/>
                </a:solidFill>
                <a:latin typeface="Barlow Condensed"/>
                <a:ea typeface="Barlow Condensed"/>
                <a:cs typeface="Barlow Condensed"/>
                <a:sym typeface="Barlow Condensed"/>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threats</a:t>
            </a:r>
            <a:r>
              <a:rPr lang="en-US" sz="1900" b="1" i="0" u="none" strike="noStrike" cap="none" dirty="0">
                <a:solidFill>
                  <a:schemeClr val="dk1"/>
                </a:solidFill>
                <a:latin typeface="Barlow Condensed"/>
                <a:ea typeface="Barlow Condensed"/>
                <a:cs typeface="Barlow Condensed"/>
                <a:sym typeface="Barlow Condensed"/>
              </a:rPr>
              <a:t> are unique to APIs?</a:t>
            </a:r>
            <a:endParaRPr sz="1900" b="1" i="0" u="none" strike="noStrike" cap="none" dirty="0">
              <a:solidFill>
                <a:schemeClr val="dk1"/>
              </a:solidFill>
              <a:latin typeface="Barlow Condensed"/>
              <a:ea typeface="Barlow Condensed"/>
              <a:cs typeface="Barlow Condensed"/>
              <a:sym typeface="Barlow Condensed"/>
            </a:endParaRPr>
          </a:p>
          <a:p>
            <a:pPr marL="444500" marR="0" lvl="0" indent="-438150" algn="l" rtl="0">
              <a:lnSpc>
                <a:spcPct val="100000"/>
              </a:lnSpc>
              <a:spcBef>
                <a:spcPts val="0"/>
              </a:spcBef>
              <a:spcAft>
                <a:spcPts val="0"/>
              </a:spcAft>
              <a:buClr>
                <a:srgbClr val="000000"/>
              </a:buClr>
              <a:buSzPts val="1900"/>
              <a:buFont typeface="Arial"/>
              <a:buAutoNum type="alphaUcPeriod"/>
            </a:pPr>
            <a:r>
              <a:rPr lang="en-US" sz="1900" b="1" i="0" u="none" strike="noStrike" cap="none" dirty="0">
                <a:solidFill>
                  <a:schemeClr val="dk1"/>
                </a:solidFill>
                <a:latin typeface="Barlow Condensed"/>
                <a:ea typeface="Barlow Condensed"/>
                <a:cs typeface="Barlow Condensed"/>
                <a:sym typeface="Barlow Condensed"/>
              </a:rPr>
              <a:t>10%</a:t>
            </a:r>
            <a:endParaRPr sz="800" b="0" i="0" u="none" strike="noStrike" cap="none" dirty="0">
              <a:solidFill>
                <a:srgbClr val="000000"/>
              </a:solidFill>
              <a:latin typeface="Arial"/>
              <a:ea typeface="Arial"/>
              <a:cs typeface="Arial"/>
              <a:sym typeface="Arial"/>
            </a:endParaRPr>
          </a:p>
          <a:p>
            <a:pPr marL="444500" marR="0" lvl="0" indent="-438150" algn="l" rtl="0">
              <a:lnSpc>
                <a:spcPct val="100000"/>
              </a:lnSpc>
              <a:spcBef>
                <a:spcPts val="0"/>
              </a:spcBef>
              <a:spcAft>
                <a:spcPts val="0"/>
              </a:spcAft>
              <a:buClr>
                <a:srgbClr val="000000"/>
              </a:buClr>
              <a:buSzPts val="1900"/>
              <a:buFont typeface="Arial"/>
              <a:buAutoNum type="alphaUcPeriod"/>
            </a:pPr>
            <a:r>
              <a:rPr lang="en-US" sz="1900" b="1" i="0" u="none" strike="noStrike" cap="none" dirty="0">
                <a:solidFill>
                  <a:schemeClr val="dk1"/>
                </a:solidFill>
                <a:latin typeface="Barlow Condensed"/>
                <a:ea typeface="Barlow Condensed"/>
                <a:cs typeface="Barlow Condensed"/>
                <a:sym typeface="Barlow Condensed"/>
              </a:rPr>
              <a:t>30%</a:t>
            </a:r>
            <a:endParaRPr sz="800" b="0" i="0" u="none" strike="noStrike" cap="none" dirty="0">
              <a:solidFill>
                <a:srgbClr val="000000"/>
              </a:solidFill>
              <a:latin typeface="Arial"/>
              <a:ea typeface="Arial"/>
              <a:cs typeface="Arial"/>
              <a:sym typeface="Arial"/>
            </a:endParaRPr>
          </a:p>
          <a:p>
            <a:pPr marL="444500" marR="0" lvl="0" indent="-438150" algn="l" rtl="0">
              <a:lnSpc>
                <a:spcPct val="100000"/>
              </a:lnSpc>
              <a:spcBef>
                <a:spcPts val="0"/>
              </a:spcBef>
              <a:spcAft>
                <a:spcPts val="0"/>
              </a:spcAft>
              <a:buClr>
                <a:srgbClr val="000000"/>
              </a:buClr>
              <a:buSzPts val="1900"/>
              <a:buFont typeface="Arial"/>
              <a:buAutoNum type="alphaUcPeriod"/>
            </a:pPr>
            <a:r>
              <a:rPr lang="en-US" sz="1900" b="1" i="0" u="none" strike="noStrike" cap="none" dirty="0">
                <a:solidFill>
                  <a:schemeClr val="dk1"/>
                </a:solidFill>
                <a:latin typeface="Barlow Condensed"/>
                <a:ea typeface="Barlow Condensed"/>
                <a:cs typeface="Barlow Condensed"/>
                <a:sym typeface="Barlow Condensed"/>
              </a:rPr>
              <a:t>70%</a:t>
            </a:r>
            <a:endParaRPr sz="800" b="0" i="0" u="none" strike="noStrike" cap="none" dirty="0">
              <a:solidFill>
                <a:srgbClr val="000000"/>
              </a:solidFill>
              <a:latin typeface="Arial"/>
              <a:ea typeface="Arial"/>
              <a:cs typeface="Arial"/>
              <a:sym typeface="Arial"/>
            </a:endParaRPr>
          </a:p>
          <a:p>
            <a:pPr marL="444500" marR="0" lvl="0" indent="-438150" algn="l" rtl="0">
              <a:lnSpc>
                <a:spcPct val="100000"/>
              </a:lnSpc>
              <a:spcBef>
                <a:spcPts val="0"/>
              </a:spcBef>
              <a:spcAft>
                <a:spcPts val="0"/>
              </a:spcAft>
              <a:buClr>
                <a:srgbClr val="000000"/>
              </a:buClr>
              <a:buSzPts val="1900"/>
              <a:buFont typeface="Arial"/>
              <a:buAutoNum type="alphaUcPeriod"/>
            </a:pPr>
            <a:r>
              <a:rPr lang="en-US" sz="1900" b="1" i="0" u="none" strike="noStrike" cap="none" dirty="0">
                <a:solidFill>
                  <a:schemeClr val="dk1"/>
                </a:solidFill>
                <a:latin typeface="Barlow Condensed"/>
                <a:ea typeface="Barlow Condensed"/>
                <a:cs typeface="Barlow Condensed"/>
                <a:sym typeface="Barlow Condensed"/>
              </a:rPr>
              <a:t>100%</a:t>
            </a:r>
            <a:endParaRPr sz="800" b="0" i="0" u="none" strike="noStrike" cap="none" dirty="0">
              <a:solidFill>
                <a:srgbClr val="000000"/>
              </a:solidFill>
              <a:latin typeface="Arial"/>
              <a:ea typeface="Arial"/>
              <a:cs typeface="Arial"/>
              <a:sym typeface="Arial"/>
            </a:endParaRPr>
          </a:p>
          <a:p>
            <a:pPr marL="444500" marR="0" lvl="0" indent="-304800" algn="l" rtl="0">
              <a:lnSpc>
                <a:spcPct val="100000"/>
              </a:lnSpc>
              <a:spcBef>
                <a:spcPts val="0"/>
              </a:spcBef>
              <a:spcAft>
                <a:spcPts val="0"/>
              </a:spcAft>
              <a:buClr>
                <a:srgbClr val="000000"/>
              </a:buClr>
              <a:buSzPts val="2200"/>
              <a:buFont typeface="Arial"/>
              <a:buNone/>
            </a:pPr>
            <a:endParaRPr sz="2200" b="0" i="0" u="none" strike="noStrike" cap="none" dirty="0">
              <a:solidFill>
                <a:srgbClr val="12296C"/>
              </a:solidFill>
              <a:latin typeface="Barlow Condensed"/>
              <a:ea typeface="Barlow Condensed"/>
              <a:cs typeface="Barlow Condensed"/>
              <a:sym typeface="Barlow Condensed"/>
            </a:endParaRPr>
          </a:p>
          <a:p>
            <a:pPr marL="0" marR="0" lvl="0" indent="0" algn="l" rtl="0">
              <a:lnSpc>
                <a:spcPct val="100000"/>
              </a:lnSpc>
              <a:spcBef>
                <a:spcPts val="0"/>
              </a:spcBef>
              <a:spcAft>
                <a:spcPts val="0"/>
              </a:spcAft>
              <a:buClr>
                <a:srgbClr val="000000"/>
              </a:buClr>
              <a:buSzPts val="2200"/>
              <a:buFont typeface="Arial"/>
              <a:buNone/>
            </a:pPr>
            <a:r>
              <a:rPr lang="en-US" sz="2200" b="1" i="0" u="sng" strike="noStrike" cap="none" dirty="0">
                <a:solidFill>
                  <a:schemeClr val="dk1"/>
                </a:solidFill>
                <a:latin typeface="Barlow Condensed"/>
                <a:ea typeface="Barlow Condensed"/>
                <a:cs typeface="Barlow Condensed"/>
                <a:sym typeface="Barlow Condensed"/>
              </a:rPr>
              <a:t>Question #4:</a:t>
            </a:r>
            <a:endParaRPr sz="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r>
              <a:rPr lang="en-US" sz="1900" b="1" i="0" u="none" strike="noStrike" cap="none" dirty="0">
                <a:solidFill>
                  <a:schemeClr val="dk1"/>
                </a:solidFill>
                <a:latin typeface="Barlow Condensed"/>
                <a:ea typeface="Barlow Condensed"/>
                <a:cs typeface="Barlow Condensed"/>
                <a:sym typeface="Barlow Condensed"/>
              </a:rPr>
              <a:t>How many parameter changes were required by a hacker to take over any Uber account?</a:t>
            </a:r>
            <a:endParaRPr sz="800" b="0" i="0" u="none" strike="noStrike" cap="none" dirty="0">
              <a:solidFill>
                <a:srgbClr val="000000"/>
              </a:solidFill>
              <a:latin typeface="Arial"/>
              <a:ea typeface="Arial"/>
              <a:cs typeface="Arial"/>
              <a:sym typeface="Arial"/>
            </a:endParaRPr>
          </a:p>
          <a:p>
            <a:pPr marL="444500" marR="0" lvl="0" indent="-438150" algn="l" rtl="0">
              <a:lnSpc>
                <a:spcPct val="100000"/>
              </a:lnSpc>
              <a:spcBef>
                <a:spcPts val="0"/>
              </a:spcBef>
              <a:spcAft>
                <a:spcPts val="0"/>
              </a:spcAft>
              <a:buClr>
                <a:srgbClr val="000000"/>
              </a:buClr>
              <a:buSzPts val="1900"/>
              <a:buFont typeface="Arial"/>
              <a:buAutoNum type="alphaUcPeriod"/>
            </a:pPr>
            <a:r>
              <a:rPr lang="en-US" sz="1900" b="1" i="0" u="none" strike="noStrike" cap="none" dirty="0">
                <a:solidFill>
                  <a:schemeClr val="dk1"/>
                </a:solidFill>
                <a:latin typeface="Barlow Condensed"/>
                <a:ea typeface="Barlow Condensed"/>
                <a:cs typeface="Barlow Condensed"/>
                <a:sym typeface="Barlow Condensed"/>
              </a:rPr>
              <a:t>5</a:t>
            </a:r>
            <a:endParaRPr sz="800" b="0" i="0" u="none" strike="noStrike" cap="none" dirty="0">
              <a:solidFill>
                <a:srgbClr val="000000"/>
              </a:solidFill>
              <a:latin typeface="Arial"/>
              <a:ea typeface="Arial"/>
              <a:cs typeface="Arial"/>
              <a:sym typeface="Arial"/>
            </a:endParaRPr>
          </a:p>
          <a:p>
            <a:pPr marL="444500" marR="0" lvl="0" indent="-438150" algn="l" rtl="0">
              <a:lnSpc>
                <a:spcPct val="100000"/>
              </a:lnSpc>
              <a:spcBef>
                <a:spcPts val="0"/>
              </a:spcBef>
              <a:spcAft>
                <a:spcPts val="0"/>
              </a:spcAft>
              <a:buClr>
                <a:srgbClr val="000000"/>
              </a:buClr>
              <a:buSzPts val="1900"/>
              <a:buFont typeface="Arial"/>
              <a:buAutoNum type="alphaUcPeriod"/>
            </a:pPr>
            <a:r>
              <a:rPr lang="en-US" sz="1900" b="1" i="0" u="none" strike="noStrike" cap="none" dirty="0">
                <a:solidFill>
                  <a:schemeClr val="dk1"/>
                </a:solidFill>
                <a:latin typeface="Barlow Condensed"/>
                <a:ea typeface="Barlow Condensed"/>
                <a:cs typeface="Barlow Condensed"/>
                <a:sym typeface="Barlow Condensed"/>
              </a:rPr>
              <a:t>11</a:t>
            </a:r>
            <a:endParaRPr sz="800" b="0" i="0" u="none" strike="noStrike" cap="none" dirty="0">
              <a:solidFill>
                <a:srgbClr val="000000"/>
              </a:solidFill>
              <a:latin typeface="Arial"/>
              <a:ea typeface="Arial"/>
              <a:cs typeface="Arial"/>
              <a:sym typeface="Arial"/>
            </a:endParaRPr>
          </a:p>
          <a:p>
            <a:pPr marL="444500" marR="0" lvl="0" indent="-438150" algn="l" rtl="0">
              <a:lnSpc>
                <a:spcPct val="100000"/>
              </a:lnSpc>
              <a:spcBef>
                <a:spcPts val="0"/>
              </a:spcBef>
              <a:spcAft>
                <a:spcPts val="0"/>
              </a:spcAft>
              <a:buClr>
                <a:srgbClr val="000000"/>
              </a:buClr>
              <a:buSzPts val="1900"/>
              <a:buFont typeface="Arial"/>
              <a:buAutoNum type="alphaUcPeriod"/>
            </a:pPr>
            <a:r>
              <a:rPr lang="en-US" sz="1900" b="1" i="0" u="none" strike="noStrike" cap="none" dirty="0">
                <a:solidFill>
                  <a:schemeClr val="dk1"/>
                </a:solidFill>
                <a:latin typeface="Barlow Condensed"/>
                <a:ea typeface="Barlow Condensed"/>
                <a:cs typeface="Barlow Condensed"/>
                <a:sym typeface="Barlow Condensed"/>
              </a:rPr>
              <a:t>23</a:t>
            </a:r>
            <a:endParaRPr sz="800" b="0" i="0" u="none" strike="noStrike" cap="none" dirty="0">
              <a:solidFill>
                <a:srgbClr val="000000"/>
              </a:solidFill>
              <a:latin typeface="Arial"/>
              <a:ea typeface="Arial"/>
              <a:cs typeface="Arial"/>
              <a:sym typeface="Arial"/>
            </a:endParaRPr>
          </a:p>
          <a:p>
            <a:pPr marL="444500" marR="0" lvl="0" indent="-438150" algn="l" rtl="0">
              <a:lnSpc>
                <a:spcPct val="100000"/>
              </a:lnSpc>
              <a:spcBef>
                <a:spcPts val="0"/>
              </a:spcBef>
              <a:spcAft>
                <a:spcPts val="0"/>
              </a:spcAft>
              <a:buClr>
                <a:srgbClr val="000000"/>
              </a:buClr>
              <a:buSzPts val="1900"/>
              <a:buFont typeface="Arial"/>
              <a:buAutoNum type="alphaUcPeriod"/>
            </a:pPr>
            <a:r>
              <a:rPr lang="en-US" sz="1900" b="1" i="0" u="none" strike="noStrike" cap="none" dirty="0">
                <a:solidFill>
                  <a:schemeClr val="dk1"/>
                </a:solidFill>
                <a:latin typeface="Barlow Condensed"/>
                <a:ea typeface="Barlow Condensed"/>
                <a:cs typeface="Barlow Condensed"/>
                <a:sym typeface="Barlow Condensed"/>
              </a:rPr>
              <a:t>1</a:t>
            </a:r>
            <a:endParaRPr sz="800" b="0" i="0" u="none" strike="noStrike" cap="none" dirty="0">
              <a:solidFill>
                <a:srgbClr val="000000"/>
              </a:solidFill>
              <a:latin typeface="Arial"/>
              <a:ea typeface="Arial"/>
              <a:cs typeface="Arial"/>
              <a:sym typeface="Arial"/>
            </a:endParaRPr>
          </a:p>
          <a:p>
            <a:pPr marL="444500" marR="0" lvl="0" indent="-317500" algn="l" rtl="0">
              <a:lnSpc>
                <a:spcPct val="100000"/>
              </a:lnSpc>
              <a:spcBef>
                <a:spcPts val="0"/>
              </a:spcBef>
              <a:spcAft>
                <a:spcPts val="0"/>
              </a:spcAft>
              <a:buClr>
                <a:srgbClr val="000000"/>
              </a:buClr>
              <a:buSzPts val="1900"/>
              <a:buFont typeface="Arial"/>
              <a:buNone/>
            </a:pPr>
            <a:endParaRPr sz="1900" b="1" i="0" u="none" strike="noStrike" cap="none" dirty="0">
              <a:solidFill>
                <a:schemeClr val="dk1"/>
              </a:solidFill>
              <a:latin typeface="Barlow Condensed"/>
              <a:ea typeface="Barlow Condensed"/>
              <a:cs typeface="Barlow Condensed"/>
              <a:sym typeface="Barlow Condensed"/>
            </a:endParaRPr>
          </a:p>
          <a:p>
            <a:pPr marL="0" marR="0" lvl="0" indent="0" algn="l" rtl="0">
              <a:lnSpc>
                <a:spcPct val="100000"/>
              </a:lnSpc>
              <a:spcBef>
                <a:spcPts val="0"/>
              </a:spcBef>
              <a:spcAft>
                <a:spcPts val="0"/>
              </a:spcAft>
              <a:buClr>
                <a:srgbClr val="000000"/>
              </a:buClr>
              <a:buSzPts val="1900"/>
              <a:buFont typeface="Arial"/>
              <a:buNone/>
            </a:pPr>
            <a:endParaRPr sz="1900" b="1" i="0" u="none" strike="noStrike" cap="none" dirty="0">
              <a:solidFill>
                <a:schemeClr val="dk1"/>
              </a:solidFill>
              <a:latin typeface="Barlow Condensed"/>
              <a:ea typeface="Barlow Condensed"/>
              <a:cs typeface="Barlow Condensed"/>
              <a:sym typeface="Barlow Condense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gac297660e9_0_0"/>
          <p:cNvSpPr txBox="1"/>
          <p:nvPr/>
        </p:nvSpPr>
        <p:spPr>
          <a:xfrm>
            <a:off x="412048" y="333081"/>
            <a:ext cx="11183100" cy="462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1" i="0" u="none" strike="noStrike" cap="none">
                <a:solidFill>
                  <a:srgbClr val="12296D"/>
                </a:solidFill>
                <a:latin typeface="Barlow Condensed SemiBold"/>
                <a:ea typeface="Barlow Condensed SemiBold"/>
                <a:cs typeface="Barlow Condensed SemiBold"/>
                <a:sym typeface="Barlow Condensed SemiBold"/>
              </a:rPr>
              <a:t>API SECURITY TRIVIA </a:t>
            </a:r>
            <a:endParaRPr sz="3000" b="1" i="0" u="none" strike="noStrike" cap="none">
              <a:solidFill>
                <a:srgbClr val="12296D"/>
              </a:solidFill>
              <a:latin typeface="Barlow Condensed SemiBold"/>
              <a:ea typeface="Barlow Condensed SemiBold"/>
              <a:cs typeface="Barlow Condensed SemiBold"/>
              <a:sym typeface="Barlow Condensed SemiBold"/>
            </a:endParaRPr>
          </a:p>
        </p:txBody>
      </p:sp>
      <p:sp>
        <p:nvSpPr>
          <p:cNvPr id="417" name="Google Shape;417;gac297660e9_0_0"/>
          <p:cNvSpPr/>
          <p:nvPr/>
        </p:nvSpPr>
        <p:spPr>
          <a:xfrm>
            <a:off x="357201" y="841366"/>
            <a:ext cx="5600100" cy="5841600"/>
          </a:xfrm>
          <a:prstGeom prst="rect">
            <a:avLst/>
          </a:prstGeom>
          <a:noFill/>
          <a:ln>
            <a:noFill/>
          </a:ln>
        </p:spPr>
        <p:txBody>
          <a:bodyPr spcFirstLastPara="1" wrap="square" lIns="55450" tIns="27725" rIns="55450" bIns="2772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sng" strike="noStrike" cap="none" dirty="0">
                <a:solidFill>
                  <a:schemeClr val="dk1"/>
                </a:solidFill>
                <a:latin typeface="Barlow Condensed"/>
                <a:ea typeface="Barlow Condensed"/>
                <a:cs typeface="Barlow Condensed"/>
                <a:sym typeface="Barlow Condensed"/>
              </a:rPr>
              <a:t>Question #1:</a:t>
            </a:r>
            <a:endParaRPr sz="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r>
              <a:rPr lang="en-US" sz="1900" b="1" i="0" u="none" strike="noStrike" cap="none" dirty="0">
                <a:solidFill>
                  <a:schemeClr val="dk1"/>
                </a:solidFill>
                <a:latin typeface="Barlow Condensed"/>
                <a:ea typeface="Barlow Condensed"/>
                <a:cs typeface="Barlow Condensed"/>
                <a:sym typeface="Barlow Condensed"/>
              </a:rPr>
              <a:t>API traffic currently represents what percentage of all internet traffic? </a:t>
            </a:r>
            <a:endParaRPr sz="800" b="0" i="0" u="none" strike="noStrike" cap="none" dirty="0">
              <a:solidFill>
                <a:srgbClr val="000000"/>
              </a:solidFill>
              <a:latin typeface="Arial"/>
              <a:ea typeface="Arial"/>
              <a:cs typeface="Arial"/>
              <a:sym typeface="Arial"/>
            </a:endParaRPr>
          </a:p>
          <a:p>
            <a:pPr marL="444500" marR="0" lvl="0" indent="-438150" algn="l" rtl="0">
              <a:lnSpc>
                <a:spcPct val="100000"/>
              </a:lnSpc>
              <a:spcBef>
                <a:spcPts val="0"/>
              </a:spcBef>
              <a:spcAft>
                <a:spcPts val="0"/>
              </a:spcAft>
              <a:buClr>
                <a:srgbClr val="000000"/>
              </a:buClr>
              <a:buSzPts val="1900"/>
              <a:buFont typeface="Arial"/>
              <a:buAutoNum type="alphaUcPeriod"/>
            </a:pPr>
            <a:r>
              <a:rPr lang="en-US" sz="1900" b="1" i="0" u="none" strike="noStrike" cap="none" dirty="0">
                <a:solidFill>
                  <a:schemeClr val="dk1"/>
                </a:solidFill>
                <a:latin typeface="Barlow Condensed"/>
                <a:ea typeface="Barlow Condensed"/>
                <a:cs typeface="Barlow Condensed"/>
                <a:sym typeface="Barlow Condensed"/>
              </a:rPr>
              <a:t>33%</a:t>
            </a:r>
            <a:endParaRPr sz="800" b="0" i="0" u="none" strike="noStrike" cap="none" dirty="0">
              <a:solidFill>
                <a:srgbClr val="000000"/>
              </a:solidFill>
              <a:latin typeface="Arial"/>
              <a:ea typeface="Arial"/>
              <a:cs typeface="Arial"/>
              <a:sym typeface="Arial"/>
            </a:endParaRPr>
          </a:p>
          <a:p>
            <a:pPr marL="444500" marR="0" lvl="0" indent="-438150" algn="l" rtl="0">
              <a:lnSpc>
                <a:spcPct val="100000"/>
              </a:lnSpc>
              <a:spcBef>
                <a:spcPts val="0"/>
              </a:spcBef>
              <a:spcAft>
                <a:spcPts val="0"/>
              </a:spcAft>
              <a:buClr>
                <a:srgbClr val="000000"/>
              </a:buClr>
              <a:buSzPts val="1900"/>
              <a:buFont typeface="Arial"/>
              <a:buAutoNum type="alphaUcPeriod"/>
            </a:pPr>
            <a:r>
              <a:rPr lang="en-US" sz="1900" b="1" i="0" u="none" strike="noStrike" cap="none" dirty="0">
                <a:solidFill>
                  <a:schemeClr val="dk1"/>
                </a:solidFill>
                <a:latin typeface="Barlow Condensed"/>
                <a:ea typeface="Barlow Condensed"/>
                <a:cs typeface="Barlow Condensed"/>
                <a:sym typeface="Barlow Condensed"/>
              </a:rPr>
              <a:t>47%</a:t>
            </a:r>
            <a:endParaRPr sz="800" b="0" i="0" u="none" strike="noStrike" cap="none" dirty="0">
              <a:solidFill>
                <a:srgbClr val="000000"/>
              </a:solidFill>
              <a:latin typeface="Arial"/>
              <a:ea typeface="Arial"/>
              <a:cs typeface="Arial"/>
              <a:sym typeface="Arial"/>
            </a:endParaRPr>
          </a:p>
          <a:p>
            <a:pPr marL="444500" marR="0" lvl="0" indent="-438150" algn="l" rtl="0">
              <a:lnSpc>
                <a:spcPct val="100000"/>
              </a:lnSpc>
              <a:spcBef>
                <a:spcPts val="0"/>
              </a:spcBef>
              <a:spcAft>
                <a:spcPts val="0"/>
              </a:spcAft>
              <a:buClr>
                <a:srgbClr val="000000"/>
              </a:buClr>
              <a:buSzPts val="1900"/>
              <a:buFont typeface="Arial"/>
              <a:buAutoNum type="alphaUcPeriod"/>
            </a:pPr>
            <a:r>
              <a:rPr lang="en-US" sz="1900" b="1" i="0" u="none" strike="noStrike" cap="none" dirty="0">
                <a:solidFill>
                  <a:schemeClr val="dk1"/>
                </a:solidFill>
                <a:latin typeface="Barlow Condensed"/>
                <a:ea typeface="Barlow Condensed"/>
                <a:cs typeface="Barlow Condensed"/>
                <a:sym typeface="Barlow Condensed"/>
              </a:rPr>
              <a:t>68%</a:t>
            </a:r>
            <a:endParaRPr sz="800" b="0" i="0" u="none" strike="noStrike" cap="none" dirty="0">
              <a:solidFill>
                <a:srgbClr val="000000"/>
              </a:solidFill>
              <a:latin typeface="Arial"/>
              <a:ea typeface="Arial"/>
              <a:cs typeface="Arial"/>
              <a:sym typeface="Arial"/>
            </a:endParaRPr>
          </a:p>
          <a:p>
            <a:pPr marL="444500" marR="0" lvl="0" indent="-438150" algn="l" rtl="0">
              <a:lnSpc>
                <a:spcPct val="100000"/>
              </a:lnSpc>
              <a:spcBef>
                <a:spcPts val="0"/>
              </a:spcBef>
              <a:spcAft>
                <a:spcPts val="0"/>
              </a:spcAft>
              <a:buClr>
                <a:srgbClr val="000000"/>
              </a:buClr>
              <a:buSzPts val="1900"/>
              <a:buFont typeface="Arial"/>
              <a:buAutoNum type="alphaUcPeriod"/>
            </a:pPr>
            <a:r>
              <a:rPr lang="en-US" sz="1900" b="1" i="0" u="none" strike="noStrike" cap="none" dirty="0">
                <a:solidFill>
                  <a:srgbClr val="FF0000"/>
                </a:solidFill>
                <a:latin typeface="Barlow Condensed"/>
                <a:ea typeface="Barlow Condensed"/>
                <a:cs typeface="Barlow Condensed"/>
                <a:sym typeface="Barlow Condensed"/>
              </a:rPr>
              <a:t>83%</a:t>
            </a:r>
            <a:endParaRPr sz="800" b="0" i="0" u="none" strike="noStrike" cap="none" dirty="0">
              <a:solidFill>
                <a:srgbClr val="FF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dirty="0">
              <a:solidFill>
                <a:srgbClr val="12296C"/>
              </a:solidFill>
              <a:latin typeface="Barlow Condensed"/>
              <a:ea typeface="Barlow Condensed"/>
              <a:cs typeface="Barlow Condensed"/>
              <a:sym typeface="Barlow Condensed"/>
            </a:endParaRPr>
          </a:p>
          <a:p>
            <a:pPr marL="0" marR="0" lvl="0" indent="0" algn="l" rtl="0">
              <a:lnSpc>
                <a:spcPct val="100000"/>
              </a:lnSpc>
              <a:spcBef>
                <a:spcPts val="0"/>
              </a:spcBef>
              <a:spcAft>
                <a:spcPts val="0"/>
              </a:spcAft>
              <a:buClr>
                <a:srgbClr val="000000"/>
              </a:buClr>
              <a:buSzPts val="2200"/>
              <a:buFont typeface="Arial"/>
              <a:buNone/>
            </a:pPr>
            <a:r>
              <a:rPr lang="en-US" sz="2200" b="1" i="0" u="sng" strike="noStrike" cap="none" dirty="0">
                <a:solidFill>
                  <a:schemeClr val="dk1"/>
                </a:solidFill>
                <a:latin typeface="Barlow Condensed"/>
                <a:ea typeface="Barlow Condensed"/>
                <a:cs typeface="Barlow Condensed"/>
                <a:sym typeface="Barlow Condensed"/>
              </a:rPr>
              <a:t>Question #2:</a:t>
            </a:r>
            <a:endParaRPr sz="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r>
              <a:rPr lang="en-US" sz="1900" b="1" i="0" u="none" strike="noStrike" cap="none" dirty="0">
                <a:solidFill>
                  <a:schemeClr val="dk1"/>
                </a:solidFill>
                <a:latin typeface="Barlow Condensed"/>
                <a:ea typeface="Barlow Condensed"/>
                <a:cs typeface="Barlow Condensed"/>
                <a:sym typeface="Barlow Condensed"/>
              </a:rPr>
              <a:t>Gartner predicts API abuses will become the most-frequent attack vector resulting in data breaches for Enterprise </a:t>
            </a:r>
            <a:r>
              <a:rPr lang="en-US" sz="1900" b="1" i="0" u="none" strike="noStrike" cap="none" dirty="0" err="1">
                <a:solidFill>
                  <a:schemeClr val="dk1"/>
                </a:solidFill>
                <a:latin typeface="Barlow Condensed"/>
                <a:ea typeface="Barlow Condensed"/>
                <a:cs typeface="Barlow Condensed"/>
                <a:sym typeface="Barlow Condensed"/>
              </a:rPr>
              <a:t>WebApps</a:t>
            </a:r>
            <a:r>
              <a:rPr lang="en-US" sz="1900" b="1" i="0" u="none" strike="noStrike" cap="none" dirty="0">
                <a:solidFill>
                  <a:schemeClr val="dk1"/>
                </a:solidFill>
                <a:latin typeface="Barlow Condensed"/>
                <a:ea typeface="Barlow Condensed"/>
                <a:cs typeface="Barlow Condensed"/>
                <a:sym typeface="Barlow Condensed"/>
              </a:rPr>
              <a:t> by which year?  </a:t>
            </a:r>
            <a:endParaRPr sz="800" b="0" i="0" u="none" strike="noStrike" cap="none" dirty="0">
              <a:solidFill>
                <a:srgbClr val="000000"/>
              </a:solidFill>
              <a:latin typeface="Arial"/>
              <a:ea typeface="Arial"/>
              <a:cs typeface="Arial"/>
              <a:sym typeface="Arial"/>
            </a:endParaRPr>
          </a:p>
          <a:p>
            <a:pPr marL="444500" marR="0" lvl="0" indent="-438150" algn="l" rtl="0">
              <a:lnSpc>
                <a:spcPct val="100000"/>
              </a:lnSpc>
              <a:spcBef>
                <a:spcPts val="0"/>
              </a:spcBef>
              <a:spcAft>
                <a:spcPts val="0"/>
              </a:spcAft>
              <a:buClr>
                <a:srgbClr val="000000"/>
              </a:buClr>
              <a:buSzPts val="1900"/>
              <a:buFont typeface="Arial"/>
              <a:buAutoNum type="alphaUcPeriod"/>
            </a:pPr>
            <a:r>
              <a:rPr lang="en-US" sz="1900" b="1" i="0" u="none" strike="noStrike" cap="none" dirty="0">
                <a:solidFill>
                  <a:srgbClr val="FF0000"/>
                </a:solidFill>
                <a:latin typeface="Barlow Condensed"/>
                <a:ea typeface="Barlow Condensed"/>
                <a:cs typeface="Barlow Condensed"/>
                <a:sym typeface="Barlow Condensed"/>
              </a:rPr>
              <a:t>2022</a:t>
            </a:r>
            <a:endParaRPr sz="800" b="0" i="0" u="none" strike="noStrike" cap="none" dirty="0">
              <a:solidFill>
                <a:srgbClr val="FF0000"/>
              </a:solidFill>
              <a:latin typeface="Arial"/>
              <a:ea typeface="Arial"/>
              <a:cs typeface="Arial"/>
              <a:sym typeface="Arial"/>
            </a:endParaRPr>
          </a:p>
          <a:p>
            <a:pPr marL="444500" marR="0" lvl="0" indent="-438150" algn="l" rtl="0">
              <a:lnSpc>
                <a:spcPct val="100000"/>
              </a:lnSpc>
              <a:spcBef>
                <a:spcPts val="0"/>
              </a:spcBef>
              <a:spcAft>
                <a:spcPts val="0"/>
              </a:spcAft>
              <a:buClr>
                <a:srgbClr val="000000"/>
              </a:buClr>
              <a:buSzPts val="1900"/>
              <a:buFont typeface="Arial"/>
              <a:buAutoNum type="alphaUcPeriod"/>
            </a:pPr>
            <a:r>
              <a:rPr lang="en-US" sz="1900" b="1" i="0" u="none" strike="noStrike" cap="none" dirty="0">
                <a:solidFill>
                  <a:schemeClr val="dk1"/>
                </a:solidFill>
                <a:latin typeface="Barlow Condensed"/>
                <a:ea typeface="Barlow Condensed"/>
                <a:cs typeface="Barlow Condensed"/>
                <a:sym typeface="Barlow Condensed"/>
              </a:rPr>
              <a:t>2024</a:t>
            </a:r>
            <a:endParaRPr sz="800" b="0" i="0" u="none" strike="noStrike" cap="none" dirty="0">
              <a:solidFill>
                <a:srgbClr val="000000"/>
              </a:solidFill>
              <a:latin typeface="Arial"/>
              <a:ea typeface="Arial"/>
              <a:cs typeface="Arial"/>
              <a:sym typeface="Arial"/>
            </a:endParaRPr>
          </a:p>
          <a:p>
            <a:pPr marL="444500" marR="0" lvl="0" indent="-438150" algn="l" rtl="0">
              <a:lnSpc>
                <a:spcPct val="100000"/>
              </a:lnSpc>
              <a:spcBef>
                <a:spcPts val="0"/>
              </a:spcBef>
              <a:spcAft>
                <a:spcPts val="0"/>
              </a:spcAft>
              <a:buClr>
                <a:srgbClr val="000000"/>
              </a:buClr>
              <a:buSzPts val="1900"/>
              <a:buFont typeface="Arial"/>
              <a:buAutoNum type="alphaUcPeriod"/>
            </a:pPr>
            <a:r>
              <a:rPr lang="en-US" sz="1900" b="1" i="0" u="none" strike="noStrike" cap="none" dirty="0">
                <a:solidFill>
                  <a:schemeClr val="dk1"/>
                </a:solidFill>
                <a:latin typeface="Barlow Condensed"/>
                <a:ea typeface="Barlow Condensed"/>
                <a:cs typeface="Barlow Condensed"/>
                <a:sym typeface="Barlow Condensed"/>
              </a:rPr>
              <a:t>2025</a:t>
            </a:r>
            <a:endParaRPr sz="800" b="0" i="0" u="none" strike="noStrike" cap="none" dirty="0">
              <a:solidFill>
                <a:srgbClr val="000000"/>
              </a:solidFill>
              <a:latin typeface="Arial"/>
              <a:ea typeface="Arial"/>
              <a:cs typeface="Arial"/>
              <a:sym typeface="Arial"/>
            </a:endParaRPr>
          </a:p>
          <a:p>
            <a:pPr marL="444500" marR="0" lvl="0" indent="-438150" algn="l" rtl="0">
              <a:lnSpc>
                <a:spcPct val="100000"/>
              </a:lnSpc>
              <a:spcBef>
                <a:spcPts val="0"/>
              </a:spcBef>
              <a:spcAft>
                <a:spcPts val="0"/>
              </a:spcAft>
              <a:buClr>
                <a:srgbClr val="000000"/>
              </a:buClr>
              <a:buSzPts val="1900"/>
              <a:buFont typeface="Arial"/>
              <a:buAutoNum type="alphaUcPeriod"/>
            </a:pPr>
            <a:r>
              <a:rPr lang="en-US" sz="1900" b="1" i="0" u="none" strike="noStrike" cap="none" dirty="0">
                <a:solidFill>
                  <a:schemeClr val="dk1"/>
                </a:solidFill>
                <a:latin typeface="Barlow Condensed"/>
                <a:ea typeface="Barlow Condensed"/>
                <a:cs typeface="Barlow Condensed"/>
                <a:sym typeface="Barlow Condensed"/>
              </a:rPr>
              <a:t>Never</a:t>
            </a:r>
            <a:endParaRPr sz="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endParaRPr sz="1900" b="1" i="0" u="none" strike="noStrike" cap="none" dirty="0">
              <a:solidFill>
                <a:schemeClr val="dk1"/>
              </a:solidFill>
              <a:latin typeface="Barlow Condensed"/>
              <a:ea typeface="Barlow Condensed"/>
              <a:cs typeface="Barlow Condensed"/>
              <a:sym typeface="Barlow Condensed"/>
            </a:endParaRPr>
          </a:p>
        </p:txBody>
      </p:sp>
      <p:sp>
        <p:nvSpPr>
          <p:cNvPr id="418" name="Google Shape;418;gac297660e9_0_0"/>
          <p:cNvSpPr/>
          <p:nvPr/>
        </p:nvSpPr>
        <p:spPr>
          <a:xfrm>
            <a:off x="6179786" y="887574"/>
            <a:ext cx="5600100" cy="6140400"/>
          </a:xfrm>
          <a:prstGeom prst="rect">
            <a:avLst/>
          </a:prstGeom>
          <a:noFill/>
          <a:ln>
            <a:noFill/>
          </a:ln>
        </p:spPr>
        <p:txBody>
          <a:bodyPr spcFirstLastPara="1" wrap="square" lIns="55450" tIns="27725" rIns="55450" bIns="2772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sng" strike="noStrike" cap="none" dirty="0">
                <a:solidFill>
                  <a:schemeClr val="dk1"/>
                </a:solidFill>
                <a:latin typeface="Barlow Condensed"/>
                <a:ea typeface="Barlow Condensed"/>
                <a:cs typeface="Barlow Condensed"/>
                <a:sym typeface="Barlow Condensed"/>
              </a:rPr>
              <a:t>Question #3:</a:t>
            </a:r>
            <a:endParaRPr sz="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r>
              <a:rPr lang="en-US" sz="1900" b="1" i="0" u="none" strike="noStrike" cap="none" dirty="0">
                <a:solidFill>
                  <a:schemeClr val="dk1"/>
                </a:solidFill>
                <a:latin typeface="Barlow Condensed"/>
                <a:ea typeface="Barlow Condensed"/>
                <a:cs typeface="Barlow Condensed"/>
                <a:sym typeface="Barlow Condensed"/>
              </a:rPr>
              <a:t>Comparing the “OWASP API Top-10” threats vs the original “OWASP WebApp Top-10”, what percentage of </a:t>
            </a:r>
            <a:r>
              <a:rPr lang="en-US" sz="1900" b="1" i="0" u="none" strike="noStrike" cap="none" dirty="0">
                <a:solidFill>
                  <a:schemeClr val="dk1"/>
                </a:solidFill>
                <a:latin typeface="Barlow Condensed"/>
                <a:ea typeface="Barlow Condensed"/>
                <a:cs typeface="Barlow Condensed"/>
                <a:sym typeface="Barlow Condensed"/>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threats</a:t>
            </a:r>
            <a:r>
              <a:rPr lang="en-US" sz="1900" b="1" i="0" u="none" strike="noStrike" cap="none" dirty="0">
                <a:solidFill>
                  <a:schemeClr val="dk1"/>
                </a:solidFill>
                <a:latin typeface="Barlow Condensed"/>
                <a:ea typeface="Barlow Condensed"/>
                <a:cs typeface="Barlow Condensed"/>
                <a:sym typeface="Barlow Condensed"/>
              </a:rPr>
              <a:t> are unique to APIs?</a:t>
            </a:r>
            <a:endParaRPr sz="1900" b="1" i="0" u="none" strike="noStrike" cap="none" dirty="0">
              <a:solidFill>
                <a:schemeClr val="dk1"/>
              </a:solidFill>
              <a:latin typeface="Barlow Condensed"/>
              <a:ea typeface="Barlow Condensed"/>
              <a:cs typeface="Barlow Condensed"/>
              <a:sym typeface="Barlow Condensed"/>
            </a:endParaRPr>
          </a:p>
          <a:p>
            <a:pPr marL="444500" marR="0" lvl="0" indent="-438150" algn="l" rtl="0">
              <a:lnSpc>
                <a:spcPct val="100000"/>
              </a:lnSpc>
              <a:spcBef>
                <a:spcPts val="0"/>
              </a:spcBef>
              <a:spcAft>
                <a:spcPts val="0"/>
              </a:spcAft>
              <a:buClr>
                <a:srgbClr val="000000"/>
              </a:buClr>
              <a:buSzPts val="1900"/>
              <a:buFont typeface="Arial"/>
              <a:buAutoNum type="alphaUcPeriod"/>
            </a:pPr>
            <a:r>
              <a:rPr lang="en-US" sz="1900" b="1" i="0" u="none" strike="noStrike" cap="none" dirty="0">
                <a:solidFill>
                  <a:schemeClr val="dk1"/>
                </a:solidFill>
                <a:latin typeface="Barlow Condensed"/>
                <a:ea typeface="Barlow Condensed"/>
                <a:cs typeface="Barlow Condensed"/>
                <a:sym typeface="Barlow Condensed"/>
              </a:rPr>
              <a:t>10%</a:t>
            </a:r>
            <a:endParaRPr sz="800" b="0" i="0" u="none" strike="noStrike" cap="none" dirty="0">
              <a:solidFill>
                <a:srgbClr val="000000"/>
              </a:solidFill>
              <a:latin typeface="Arial"/>
              <a:ea typeface="Arial"/>
              <a:cs typeface="Arial"/>
              <a:sym typeface="Arial"/>
            </a:endParaRPr>
          </a:p>
          <a:p>
            <a:pPr marL="444500" marR="0" lvl="0" indent="-438150" algn="l" rtl="0">
              <a:lnSpc>
                <a:spcPct val="100000"/>
              </a:lnSpc>
              <a:spcBef>
                <a:spcPts val="0"/>
              </a:spcBef>
              <a:spcAft>
                <a:spcPts val="0"/>
              </a:spcAft>
              <a:buClr>
                <a:srgbClr val="000000"/>
              </a:buClr>
              <a:buSzPts val="1900"/>
              <a:buFont typeface="Arial"/>
              <a:buAutoNum type="alphaUcPeriod"/>
            </a:pPr>
            <a:r>
              <a:rPr lang="en-US" sz="1900" b="1" i="0" u="none" strike="noStrike" cap="none" dirty="0">
                <a:solidFill>
                  <a:schemeClr val="dk1"/>
                </a:solidFill>
                <a:latin typeface="Barlow Condensed"/>
                <a:ea typeface="Barlow Condensed"/>
                <a:cs typeface="Barlow Condensed"/>
                <a:sym typeface="Barlow Condensed"/>
              </a:rPr>
              <a:t>30%</a:t>
            </a:r>
            <a:endParaRPr sz="800" b="0" i="0" u="none" strike="noStrike" cap="none" dirty="0">
              <a:solidFill>
                <a:srgbClr val="000000"/>
              </a:solidFill>
              <a:latin typeface="Arial"/>
              <a:ea typeface="Arial"/>
              <a:cs typeface="Arial"/>
              <a:sym typeface="Arial"/>
            </a:endParaRPr>
          </a:p>
          <a:p>
            <a:pPr marL="444500" lvl="0" indent="-438150">
              <a:buSzPts val="1900"/>
              <a:buFont typeface="Arial"/>
              <a:buAutoNum type="alphaUcPeriod"/>
            </a:pPr>
            <a:r>
              <a:rPr lang="en-US" sz="1900" b="1" dirty="0">
                <a:solidFill>
                  <a:srgbClr val="FF0000"/>
                </a:solidFill>
                <a:latin typeface="Barlow Condensed"/>
                <a:ea typeface="Barlow Condensed"/>
                <a:cs typeface="Barlow Condensed"/>
                <a:sym typeface="Barlow Condensed"/>
              </a:rPr>
              <a:t>70% </a:t>
            </a:r>
            <a:r>
              <a:rPr lang="en-US" sz="1600" b="1" dirty="0">
                <a:solidFill>
                  <a:srgbClr val="FF0000"/>
                </a:solidFill>
                <a:latin typeface="Barlow Condensed"/>
                <a:ea typeface="Barlow Condensed"/>
                <a:cs typeface="Barlow Condensed"/>
                <a:sym typeface="Barlow Condensed"/>
              </a:rPr>
              <a:t>(actually like 90%, when attempting detection &amp; remediation)</a:t>
            </a:r>
          </a:p>
          <a:p>
            <a:pPr marL="444500" marR="0" lvl="0" indent="-438150" algn="l" rtl="0">
              <a:lnSpc>
                <a:spcPct val="100000"/>
              </a:lnSpc>
              <a:spcBef>
                <a:spcPts val="0"/>
              </a:spcBef>
              <a:spcAft>
                <a:spcPts val="0"/>
              </a:spcAft>
              <a:buClr>
                <a:srgbClr val="000000"/>
              </a:buClr>
              <a:buSzPts val="1900"/>
              <a:buFont typeface="Arial"/>
              <a:buAutoNum type="alphaUcPeriod"/>
            </a:pPr>
            <a:r>
              <a:rPr lang="en-US" sz="1900" b="1" i="0" u="none" strike="noStrike" cap="none" dirty="0">
                <a:solidFill>
                  <a:schemeClr val="dk1"/>
                </a:solidFill>
                <a:latin typeface="Barlow Condensed"/>
                <a:ea typeface="Barlow Condensed"/>
                <a:cs typeface="Barlow Condensed"/>
                <a:sym typeface="Barlow Condensed"/>
              </a:rPr>
              <a:t>100%</a:t>
            </a:r>
            <a:endParaRPr sz="800" b="0" i="0" u="none" strike="noStrike" cap="none" dirty="0">
              <a:solidFill>
                <a:srgbClr val="000000"/>
              </a:solidFill>
              <a:latin typeface="Arial"/>
              <a:ea typeface="Arial"/>
              <a:cs typeface="Arial"/>
              <a:sym typeface="Arial"/>
            </a:endParaRPr>
          </a:p>
          <a:p>
            <a:pPr marL="444500" marR="0" lvl="0" indent="-304800" algn="l" rtl="0">
              <a:lnSpc>
                <a:spcPct val="100000"/>
              </a:lnSpc>
              <a:spcBef>
                <a:spcPts val="0"/>
              </a:spcBef>
              <a:spcAft>
                <a:spcPts val="0"/>
              </a:spcAft>
              <a:buClr>
                <a:srgbClr val="000000"/>
              </a:buClr>
              <a:buSzPts val="2200"/>
              <a:buFont typeface="Arial"/>
              <a:buNone/>
            </a:pPr>
            <a:endParaRPr sz="2200" b="0" i="0" u="none" strike="noStrike" cap="none" dirty="0">
              <a:solidFill>
                <a:srgbClr val="12296C"/>
              </a:solidFill>
              <a:latin typeface="Barlow Condensed"/>
              <a:ea typeface="Barlow Condensed"/>
              <a:cs typeface="Barlow Condensed"/>
              <a:sym typeface="Barlow Condensed"/>
            </a:endParaRPr>
          </a:p>
          <a:p>
            <a:pPr marL="0" marR="0" lvl="0" indent="0" algn="l" rtl="0">
              <a:lnSpc>
                <a:spcPct val="100000"/>
              </a:lnSpc>
              <a:spcBef>
                <a:spcPts val="0"/>
              </a:spcBef>
              <a:spcAft>
                <a:spcPts val="0"/>
              </a:spcAft>
              <a:buClr>
                <a:srgbClr val="000000"/>
              </a:buClr>
              <a:buSzPts val="2200"/>
              <a:buFont typeface="Arial"/>
              <a:buNone/>
            </a:pPr>
            <a:r>
              <a:rPr lang="en-US" sz="2200" b="1" i="0" u="sng" strike="noStrike" cap="none" dirty="0">
                <a:solidFill>
                  <a:schemeClr val="dk1"/>
                </a:solidFill>
                <a:latin typeface="Barlow Condensed"/>
                <a:ea typeface="Barlow Condensed"/>
                <a:cs typeface="Barlow Condensed"/>
                <a:sym typeface="Barlow Condensed"/>
              </a:rPr>
              <a:t>Question #4:</a:t>
            </a:r>
            <a:endParaRPr sz="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r>
              <a:rPr lang="en-US" sz="1900" b="1" i="0" u="none" strike="noStrike" cap="none" dirty="0">
                <a:solidFill>
                  <a:schemeClr val="dk1"/>
                </a:solidFill>
                <a:latin typeface="Barlow Condensed"/>
                <a:ea typeface="Barlow Condensed"/>
                <a:cs typeface="Barlow Condensed"/>
                <a:sym typeface="Barlow Condensed"/>
              </a:rPr>
              <a:t>How many parameter changes were required by a hacker to take over any Uber account?</a:t>
            </a:r>
            <a:endParaRPr sz="800" b="0" i="0" u="none" strike="noStrike" cap="none" dirty="0">
              <a:solidFill>
                <a:srgbClr val="000000"/>
              </a:solidFill>
              <a:latin typeface="Arial"/>
              <a:ea typeface="Arial"/>
              <a:cs typeface="Arial"/>
              <a:sym typeface="Arial"/>
            </a:endParaRPr>
          </a:p>
          <a:p>
            <a:pPr marL="444500" marR="0" lvl="0" indent="-438150" algn="l" rtl="0">
              <a:lnSpc>
                <a:spcPct val="100000"/>
              </a:lnSpc>
              <a:spcBef>
                <a:spcPts val="0"/>
              </a:spcBef>
              <a:spcAft>
                <a:spcPts val="0"/>
              </a:spcAft>
              <a:buClr>
                <a:srgbClr val="000000"/>
              </a:buClr>
              <a:buSzPts val="1900"/>
              <a:buFont typeface="Arial"/>
              <a:buAutoNum type="alphaUcPeriod"/>
            </a:pPr>
            <a:r>
              <a:rPr lang="en-US" sz="1900" b="1" i="0" u="none" strike="noStrike" cap="none" dirty="0">
                <a:solidFill>
                  <a:schemeClr val="dk1"/>
                </a:solidFill>
                <a:latin typeface="Barlow Condensed"/>
                <a:ea typeface="Barlow Condensed"/>
                <a:cs typeface="Barlow Condensed"/>
                <a:sym typeface="Barlow Condensed"/>
              </a:rPr>
              <a:t>5</a:t>
            </a:r>
            <a:endParaRPr sz="800" b="0" i="0" u="none" strike="noStrike" cap="none" dirty="0">
              <a:solidFill>
                <a:srgbClr val="000000"/>
              </a:solidFill>
              <a:latin typeface="Arial"/>
              <a:ea typeface="Arial"/>
              <a:cs typeface="Arial"/>
              <a:sym typeface="Arial"/>
            </a:endParaRPr>
          </a:p>
          <a:p>
            <a:pPr marL="444500" marR="0" lvl="0" indent="-438150" algn="l" rtl="0">
              <a:lnSpc>
                <a:spcPct val="100000"/>
              </a:lnSpc>
              <a:spcBef>
                <a:spcPts val="0"/>
              </a:spcBef>
              <a:spcAft>
                <a:spcPts val="0"/>
              </a:spcAft>
              <a:buClr>
                <a:srgbClr val="000000"/>
              </a:buClr>
              <a:buSzPts val="1900"/>
              <a:buFont typeface="Arial"/>
              <a:buAutoNum type="alphaUcPeriod"/>
            </a:pPr>
            <a:r>
              <a:rPr lang="en-US" sz="1900" b="1" i="0" u="none" strike="noStrike" cap="none" dirty="0">
                <a:solidFill>
                  <a:schemeClr val="dk1"/>
                </a:solidFill>
                <a:latin typeface="Barlow Condensed"/>
                <a:ea typeface="Barlow Condensed"/>
                <a:cs typeface="Barlow Condensed"/>
                <a:sym typeface="Barlow Condensed"/>
              </a:rPr>
              <a:t>11</a:t>
            </a:r>
            <a:endParaRPr sz="800" b="0" i="0" u="none" strike="noStrike" cap="none" dirty="0">
              <a:solidFill>
                <a:srgbClr val="000000"/>
              </a:solidFill>
              <a:latin typeface="Arial"/>
              <a:ea typeface="Arial"/>
              <a:cs typeface="Arial"/>
              <a:sym typeface="Arial"/>
            </a:endParaRPr>
          </a:p>
          <a:p>
            <a:pPr marL="444500" marR="0" lvl="0" indent="-438150" algn="l" rtl="0">
              <a:lnSpc>
                <a:spcPct val="100000"/>
              </a:lnSpc>
              <a:spcBef>
                <a:spcPts val="0"/>
              </a:spcBef>
              <a:spcAft>
                <a:spcPts val="0"/>
              </a:spcAft>
              <a:buClr>
                <a:srgbClr val="000000"/>
              </a:buClr>
              <a:buSzPts val="1900"/>
              <a:buFont typeface="Arial"/>
              <a:buAutoNum type="alphaUcPeriod"/>
            </a:pPr>
            <a:r>
              <a:rPr lang="en-US" sz="1900" b="1" i="0" u="none" strike="noStrike" cap="none" dirty="0">
                <a:solidFill>
                  <a:schemeClr val="dk1"/>
                </a:solidFill>
                <a:latin typeface="Barlow Condensed"/>
                <a:ea typeface="Barlow Condensed"/>
                <a:cs typeface="Barlow Condensed"/>
                <a:sym typeface="Barlow Condensed"/>
              </a:rPr>
              <a:t>23</a:t>
            </a:r>
            <a:endParaRPr sz="800" b="0" i="0" u="none" strike="noStrike" cap="none" dirty="0">
              <a:solidFill>
                <a:srgbClr val="000000"/>
              </a:solidFill>
              <a:latin typeface="Arial"/>
              <a:ea typeface="Arial"/>
              <a:cs typeface="Arial"/>
              <a:sym typeface="Arial"/>
            </a:endParaRPr>
          </a:p>
          <a:p>
            <a:pPr marL="444500" marR="0" lvl="0" indent="-438150" algn="l" rtl="0">
              <a:lnSpc>
                <a:spcPct val="100000"/>
              </a:lnSpc>
              <a:spcBef>
                <a:spcPts val="0"/>
              </a:spcBef>
              <a:spcAft>
                <a:spcPts val="0"/>
              </a:spcAft>
              <a:buClr>
                <a:srgbClr val="000000"/>
              </a:buClr>
              <a:buSzPts val="1900"/>
              <a:buFont typeface="Arial"/>
              <a:buAutoNum type="alphaUcPeriod"/>
            </a:pPr>
            <a:r>
              <a:rPr lang="en-US" sz="1900" b="1" i="0" u="none" strike="noStrike" cap="none" dirty="0">
                <a:solidFill>
                  <a:srgbClr val="FF0000"/>
                </a:solidFill>
                <a:latin typeface="Barlow Condensed"/>
                <a:ea typeface="Barlow Condensed"/>
                <a:cs typeface="Barlow Condensed"/>
                <a:sym typeface="Barlow Condensed"/>
              </a:rPr>
              <a:t>1</a:t>
            </a:r>
            <a:endParaRPr sz="800" b="0" i="0" u="none" strike="noStrike" cap="none" dirty="0">
              <a:solidFill>
                <a:srgbClr val="FF0000"/>
              </a:solidFill>
              <a:latin typeface="Arial"/>
              <a:ea typeface="Arial"/>
              <a:cs typeface="Arial"/>
              <a:sym typeface="Arial"/>
            </a:endParaRPr>
          </a:p>
          <a:p>
            <a:pPr marL="444500" marR="0" lvl="0" indent="-317500" algn="l" rtl="0">
              <a:lnSpc>
                <a:spcPct val="100000"/>
              </a:lnSpc>
              <a:spcBef>
                <a:spcPts val="0"/>
              </a:spcBef>
              <a:spcAft>
                <a:spcPts val="0"/>
              </a:spcAft>
              <a:buClr>
                <a:srgbClr val="000000"/>
              </a:buClr>
              <a:buSzPts val="1900"/>
              <a:buFont typeface="Arial"/>
              <a:buNone/>
            </a:pPr>
            <a:endParaRPr sz="1900" b="1" i="0" u="none" strike="noStrike" cap="none" dirty="0">
              <a:solidFill>
                <a:schemeClr val="dk1"/>
              </a:solidFill>
              <a:latin typeface="Barlow Condensed"/>
              <a:ea typeface="Barlow Condensed"/>
              <a:cs typeface="Barlow Condensed"/>
              <a:sym typeface="Barlow Condensed"/>
            </a:endParaRPr>
          </a:p>
          <a:p>
            <a:pPr marL="0" marR="0" lvl="0" indent="0" algn="l" rtl="0">
              <a:lnSpc>
                <a:spcPct val="100000"/>
              </a:lnSpc>
              <a:spcBef>
                <a:spcPts val="0"/>
              </a:spcBef>
              <a:spcAft>
                <a:spcPts val="0"/>
              </a:spcAft>
              <a:buClr>
                <a:srgbClr val="000000"/>
              </a:buClr>
              <a:buSzPts val="1900"/>
              <a:buFont typeface="Arial"/>
              <a:buNone/>
            </a:pPr>
            <a:endParaRPr sz="1900" b="1" i="0" u="none" strike="noStrike" cap="none" dirty="0">
              <a:solidFill>
                <a:schemeClr val="dk1"/>
              </a:solidFill>
              <a:latin typeface="Barlow Condensed"/>
              <a:ea typeface="Barlow Condensed"/>
              <a:cs typeface="Barlow Condensed"/>
              <a:sym typeface="Barlow Condensed"/>
            </a:endParaRPr>
          </a:p>
        </p:txBody>
      </p:sp>
    </p:spTree>
    <p:extLst>
      <p:ext uri="{BB962C8B-B14F-4D97-AF65-F5344CB8AC3E}">
        <p14:creationId xmlns:p14="http://schemas.microsoft.com/office/powerpoint/2010/main" val="3169611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pic>
        <p:nvPicPr>
          <p:cNvPr id="431" name="Google Shape;431;gac297660e9_0_12" descr="A picture containing drawing&#10;&#10;Description automatically generated"/>
          <p:cNvPicPr preferRelativeResize="0"/>
          <p:nvPr/>
        </p:nvPicPr>
        <p:blipFill rotWithShape="1">
          <a:blip r:embed="rId3">
            <a:alphaModFix/>
          </a:blip>
          <a:srcRect/>
          <a:stretch/>
        </p:blipFill>
        <p:spPr>
          <a:xfrm>
            <a:off x="4307884" y="933782"/>
            <a:ext cx="3581642" cy="5179120"/>
          </a:xfrm>
          <a:prstGeom prst="rect">
            <a:avLst/>
          </a:prstGeom>
          <a:noFill/>
          <a:ln>
            <a:noFill/>
          </a:ln>
        </p:spPr>
      </p:pic>
      <p:pic>
        <p:nvPicPr>
          <p:cNvPr id="432" name="Google Shape;432;gac297660e9_0_12" descr="A screenshot of a cell phone&#10;&#10;Description automatically generated"/>
          <p:cNvPicPr preferRelativeResize="0"/>
          <p:nvPr/>
        </p:nvPicPr>
        <p:blipFill rotWithShape="1">
          <a:blip r:embed="rId4">
            <a:alphaModFix/>
          </a:blip>
          <a:srcRect/>
          <a:stretch/>
        </p:blipFill>
        <p:spPr>
          <a:xfrm>
            <a:off x="475597" y="933782"/>
            <a:ext cx="3581642" cy="5179120"/>
          </a:xfrm>
          <a:prstGeom prst="rect">
            <a:avLst/>
          </a:prstGeom>
          <a:noFill/>
          <a:ln>
            <a:noFill/>
          </a:ln>
        </p:spPr>
      </p:pic>
      <p:sp>
        <p:nvSpPr>
          <p:cNvPr id="433" name="Google Shape;433;gac297660e9_0_12"/>
          <p:cNvSpPr txBox="1">
            <a:spLocks noGrp="1"/>
          </p:cNvSpPr>
          <p:nvPr>
            <p:ph type="title" idx="4294967295"/>
          </p:nvPr>
        </p:nvSpPr>
        <p:spPr>
          <a:xfrm>
            <a:off x="479448" y="333081"/>
            <a:ext cx="10607400" cy="472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800"/>
              <a:buNone/>
            </a:pPr>
            <a:r>
              <a:rPr lang="en-US" sz="2400"/>
              <a:t>SALT SECURITY– Simplify and Secure with automation!</a:t>
            </a:r>
            <a:endParaRPr sz="2400"/>
          </a:p>
        </p:txBody>
      </p:sp>
      <p:pic>
        <p:nvPicPr>
          <p:cNvPr id="434" name="Google Shape;434;gac297660e9_0_12" descr="A picture containing clock, drawing&#10;&#10;Description automatically generated"/>
          <p:cNvPicPr preferRelativeResize="0"/>
          <p:nvPr/>
        </p:nvPicPr>
        <p:blipFill rotWithShape="1">
          <a:blip r:embed="rId5">
            <a:alphaModFix/>
          </a:blip>
          <a:srcRect/>
          <a:stretch/>
        </p:blipFill>
        <p:spPr>
          <a:xfrm>
            <a:off x="8140409" y="933782"/>
            <a:ext cx="3563564" cy="5162116"/>
          </a:xfrm>
          <a:prstGeom prst="rect">
            <a:avLst/>
          </a:prstGeom>
          <a:noFill/>
          <a:ln>
            <a:noFill/>
          </a:ln>
        </p:spPr>
      </p:pic>
      <p:sp>
        <p:nvSpPr>
          <p:cNvPr id="435" name="Google Shape;435;gac297660e9_0_12"/>
          <p:cNvSpPr txBox="1"/>
          <p:nvPr/>
        </p:nvSpPr>
        <p:spPr>
          <a:xfrm>
            <a:off x="513222" y="1118613"/>
            <a:ext cx="3506700" cy="466500"/>
          </a:xfrm>
          <a:prstGeom prst="rect">
            <a:avLst/>
          </a:prstGeom>
          <a:noFill/>
          <a:ln>
            <a:noFill/>
          </a:ln>
        </p:spPr>
        <p:txBody>
          <a:bodyPr spcFirstLastPara="1" wrap="square" lIns="55450" tIns="27725" rIns="55450" bIns="27725" anchor="t" anchorCtr="0">
            <a:noAutofit/>
          </a:bodyPr>
          <a:lstStyle/>
          <a:p>
            <a:pPr marL="0" marR="0" lvl="0" indent="0" algn="ctr" rtl="0">
              <a:lnSpc>
                <a:spcPct val="100000"/>
              </a:lnSpc>
              <a:spcBef>
                <a:spcPts val="0"/>
              </a:spcBef>
              <a:spcAft>
                <a:spcPts val="0"/>
              </a:spcAft>
              <a:buClr>
                <a:srgbClr val="000000"/>
              </a:buClr>
              <a:buSzPts val="2700"/>
              <a:buFont typeface="Arial"/>
              <a:buNone/>
            </a:pPr>
            <a:r>
              <a:rPr lang="en-US" sz="2700" b="1" i="0" u="none" strike="noStrike" cap="none">
                <a:solidFill>
                  <a:srgbClr val="12296D"/>
                </a:solidFill>
                <a:latin typeface="Barlow Condensed"/>
                <a:ea typeface="Barlow Condensed"/>
                <a:cs typeface="Barlow Condensed"/>
                <a:sym typeface="Barlow Condensed"/>
              </a:rPr>
              <a:t>Discover</a:t>
            </a:r>
            <a:endParaRPr sz="2700" b="0" i="0" u="none" strike="noStrike" cap="none">
              <a:solidFill>
                <a:srgbClr val="12296D"/>
              </a:solidFill>
              <a:latin typeface="Calibri"/>
              <a:ea typeface="Calibri"/>
              <a:cs typeface="Calibri"/>
              <a:sym typeface="Calibri"/>
            </a:endParaRPr>
          </a:p>
        </p:txBody>
      </p:sp>
      <p:sp>
        <p:nvSpPr>
          <p:cNvPr id="436" name="Google Shape;436;gac297660e9_0_12"/>
          <p:cNvSpPr txBox="1"/>
          <p:nvPr/>
        </p:nvSpPr>
        <p:spPr>
          <a:xfrm>
            <a:off x="4307884" y="1118613"/>
            <a:ext cx="3506700" cy="466500"/>
          </a:xfrm>
          <a:prstGeom prst="rect">
            <a:avLst/>
          </a:prstGeom>
          <a:noFill/>
          <a:ln>
            <a:noFill/>
          </a:ln>
        </p:spPr>
        <p:txBody>
          <a:bodyPr spcFirstLastPara="1" wrap="square" lIns="55450" tIns="27725" rIns="55450" bIns="27725" anchor="t" anchorCtr="0">
            <a:noAutofit/>
          </a:bodyPr>
          <a:lstStyle/>
          <a:p>
            <a:pPr marL="0" marR="0" lvl="0" indent="0" algn="ctr" rtl="1">
              <a:lnSpc>
                <a:spcPct val="100000"/>
              </a:lnSpc>
              <a:spcBef>
                <a:spcPts val="0"/>
              </a:spcBef>
              <a:spcAft>
                <a:spcPts val="0"/>
              </a:spcAft>
              <a:buClr>
                <a:srgbClr val="000000"/>
              </a:buClr>
              <a:buSzPts val="2700"/>
              <a:buFont typeface="Arial"/>
              <a:buNone/>
            </a:pPr>
            <a:r>
              <a:rPr lang="en-US" sz="2700" b="1" i="0" u="none" strike="noStrike" cap="none">
                <a:solidFill>
                  <a:srgbClr val="4BC8E4"/>
                </a:solidFill>
                <a:latin typeface="Barlow Condensed"/>
                <a:ea typeface="Barlow Condensed"/>
                <a:cs typeface="Barlow Condensed"/>
                <a:sym typeface="Barlow Condensed"/>
              </a:rPr>
              <a:t>Prevent</a:t>
            </a:r>
            <a:endParaRPr sz="2700" b="1" i="0" u="none" strike="noStrike" cap="none">
              <a:solidFill>
                <a:srgbClr val="4BC8E4"/>
              </a:solidFill>
              <a:latin typeface="Barlow Condensed"/>
              <a:ea typeface="Barlow Condensed"/>
              <a:cs typeface="Barlow Condensed"/>
              <a:sym typeface="Barlow Condensed"/>
            </a:endParaRPr>
          </a:p>
        </p:txBody>
      </p:sp>
      <p:sp>
        <p:nvSpPr>
          <p:cNvPr id="437" name="Google Shape;437;gac297660e9_0_12"/>
          <p:cNvSpPr txBox="1"/>
          <p:nvPr/>
        </p:nvSpPr>
        <p:spPr>
          <a:xfrm>
            <a:off x="8166501" y="1118613"/>
            <a:ext cx="3506700" cy="466500"/>
          </a:xfrm>
          <a:prstGeom prst="rect">
            <a:avLst/>
          </a:prstGeom>
          <a:noFill/>
          <a:ln>
            <a:noFill/>
          </a:ln>
        </p:spPr>
        <p:txBody>
          <a:bodyPr spcFirstLastPara="1" wrap="square" lIns="55450" tIns="27725" rIns="55450" bIns="27725" anchor="t" anchorCtr="0">
            <a:noAutofit/>
          </a:bodyPr>
          <a:lstStyle/>
          <a:p>
            <a:pPr marL="0" marR="0" lvl="0" indent="0" algn="ctr" rtl="1">
              <a:lnSpc>
                <a:spcPct val="100000"/>
              </a:lnSpc>
              <a:spcBef>
                <a:spcPts val="0"/>
              </a:spcBef>
              <a:spcAft>
                <a:spcPts val="0"/>
              </a:spcAft>
              <a:buClr>
                <a:srgbClr val="000000"/>
              </a:buClr>
              <a:buSzPts val="2700"/>
              <a:buFont typeface="Arial"/>
              <a:buNone/>
            </a:pPr>
            <a:r>
              <a:rPr lang="en-US" sz="2700" b="1" i="0" u="none" strike="noStrike" cap="none">
                <a:solidFill>
                  <a:srgbClr val="AB47BC"/>
                </a:solidFill>
                <a:latin typeface="Barlow Condensed"/>
                <a:ea typeface="Barlow Condensed"/>
                <a:cs typeface="Barlow Condensed"/>
                <a:sym typeface="Barlow Condensed"/>
              </a:rPr>
              <a:t>Remediate</a:t>
            </a:r>
            <a:endParaRPr sz="2700" b="1" i="0" u="none" strike="noStrike" cap="none">
              <a:solidFill>
                <a:srgbClr val="AB47BC"/>
              </a:solidFill>
              <a:latin typeface="Barlow Condensed"/>
              <a:ea typeface="Barlow Condensed"/>
              <a:cs typeface="Barlow Condensed"/>
              <a:sym typeface="Barlow Condensed"/>
            </a:endParaRPr>
          </a:p>
        </p:txBody>
      </p:sp>
      <p:sp>
        <p:nvSpPr>
          <p:cNvPr id="438" name="Google Shape;438;gac297660e9_0_12"/>
          <p:cNvSpPr txBox="1"/>
          <p:nvPr/>
        </p:nvSpPr>
        <p:spPr>
          <a:xfrm>
            <a:off x="683645" y="2855157"/>
            <a:ext cx="3055500" cy="336000"/>
          </a:xfrm>
          <a:prstGeom prst="rect">
            <a:avLst/>
          </a:prstGeom>
          <a:noFill/>
          <a:ln>
            <a:noFill/>
          </a:ln>
        </p:spPr>
        <p:txBody>
          <a:bodyPr spcFirstLastPara="1" wrap="square" lIns="55450" tIns="27725" rIns="55450" bIns="27725"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429BB7"/>
                </a:solidFill>
                <a:latin typeface="Barlow Condensed"/>
                <a:ea typeface="Barlow Condensed"/>
                <a:cs typeface="Barlow Condensed"/>
                <a:sym typeface="Barlow Condensed"/>
              </a:rPr>
              <a:t>Maintain API Inventory</a:t>
            </a:r>
            <a:endParaRPr sz="800" b="0" i="0" u="none" strike="noStrike" cap="none">
              <a:solidFill>
                <a:srgbClr val="000000"/>
              </a:solidFill>
              <a:latin typeface="Arial"/>
              <a:ea typeface="Arial"/>
              <a:cs typeface="Arial"/>
              <a:sym typeface="Arial"/>
            </a:endParaRPr>
          </a:p>
        </p:txBody>
      </p:sp>
      <p:sp>
        <p:nvSpPr>
          <p:cNvPr id="439" name="Google Shape;439;gac297660e9_0_12"/>
          <p:cNvSpPr txBox="1"/>
          <p:nvPr/>
        </p:nvSpPr>
        <p:spPr>
          <a:xfrm>
            <a:off x="683645" y="3172438"/>
            <a:ext cx="2963100" cy="783900"/>
          </a:xfrm>
          <a:prstGeom prst="rect">
            <a:avLst/>
          </a:prstGeom>
          <a:noFill/>
          <a:ln>
            <a:noFill/>
          </a:ln>
        </p:spPr>
        <p:txBody>
          <a:bodyPr spcFirstLastPara="1" wrap="square" lIns="55450" tIns="27725" rIns="55450" bIns="27725" anchor="t" anchorCtr="0">
            <a:noAutofit/>
          </a:bodyPr>
          <a:lstStyle/>
          <a:p>
            <a:pPr marL="1270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12296D"/>
                </a:solidFill>
                <a:latin typeface="Barlow Condensed"/>
                <a:ea typeface="Barlow Condensed"/>
                <a:cs typeface="Barlow Condensed"/>
                <a:sym typeface="Barlow Condensed"/>
              </a:rPr>
              <a:t>Automatically and continuously discover all public, private and partner facing APIs and applications across environments</a:t>
            </a:r>
            <a:endParaRPr sz="800" b="0" i="0" u="none" strike="noStrike" cap="none">
              <a:solidFill>
                <a:srgbClr val="000000"/>
              </a:solidFill>
              <a:latin typeface="Arial"/>
              <a:ea typeface="Arial"/>
              <a:cs typeface="Arial"/>
              <a:sym typeface="Arial"/>
            </a:endParaRPr>
          </a:p>
        </p:txBody>
      </p:sp>
      <p:sp>
        <p:nvSpPr>
          <p:cNvPr id="440" name="Google Shape;440;gac297660e9_0_12"/>
          <p:cNvSpPr txBox="1"/>
          <p:nvPr/>
        </p:nvSpPr>
        <p:spPr>
          <a:xfrm>
            <a:off x="683645" y="4702962"/>
            <a:ext cx="2778300" cy="1026600"/>
          </a:xfrm>
          <a:prstGeom prst="rect">
            <a:avLst/>
          </a:prstGeom>
          <a:noFill/>
          <a:ln>
            <a:noFill/>
          </a:ln>
        </p:spPr>
        <p:txBody>
          <a:bodyPr spcFirstLastPara="1" wrap="square" lIns="55450" tIns="27725" rIns="55450" bIns="27725" anchor="t" anchorCtr="0">
            <a:noAutofit/>
          </a:bodyPr>
          <a:lstStyle/>
          <a:p>
            <a:pPr marL="1270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12296D"/>
                </a:solidFill>
                <a:latin typeface="Barlow Condensed"/>
                <a:ea typeface="Barlow Condensed"/>
                <a:cs typeface="Barlow Condensed"/>
                <a:sym typeface="Barlow Condensed"/>
              </a:rPr>
              <a:t>Identify PII and other sensitive data across all APIs to understand exposure relevant to GDPR, CCPA, PSD2, PCI-DSS, HIPAA</a:t>
            </a:r>
            <a:endParaRPr sz="800" b="0" i="0" u="none" strike="noStrike" cap="none">
              <a:solidFill>
                <a:srgbClr val="000000"/>
              </a:solidFill>
              <a:latin typeface="Arial"/>
              <a:ea typeface="Arial"/>
              <a:cs typeface="Arial"/>
              <a:sym typeface="Arial"/>
            </a:endParaRPr>
          </a:p>
        </p:txBody>
      </p:sp>
      <p:sp>
        <p:nvSpPr>
          <p:cNvPr id="441" name="Google Shape;441;gac297660e9_0_12"/>
          <p:cNvSpPr txBox="1"/>
          <p:nvPr/>
        </p:nvSpPr>
        <p:spPr>
          <a:xfrm>
            <a:off x="4587550" y="3430660"/>
            <a:ext cx="2963100" cy="783900"/>
          </a:xfrm>
          <a:prstGeom prst="rect">
            <a:avLst/>
          </a:prstGeom>
          <a:noFill/>
          <a:ln>
            <a:noFill/>
          </a:ln>
        </p:spPr>
        <p:txBody>
          <a:bodyPr spcFirstLastPara="1" wrap="square" lIns="55450" tIns="27725" rIns="55450" bIns="27725" anchor="t" anchorCtr="0">
            <a:noAutofit/>
          </a:bodyPr>
          <a:lstStyle/>
          <a:p>
            <a:pPr marL="1270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12296D"/>
                </a:solidFill>
                <a:latin typeface="Barlow Condensed"/>
                <a:ea typeface="Barlow Condensed"/>
                <a:cs typeface="Barlow Condensed"/>
                <a:sym typeface="Barlow Condensed"/>
              </a:rPr>
              <a:t>Protect services, customers, and data from exfiltration, account takeover and service disruption</a:t>
            </a:r>
            <a:endParaRPr sz="800" b="0" i="0" u="none" strike="noStrike" cap="none">
              <a:solidFill>
                <a:srgbClr val="000000"/>
              </a:solidFill>
              <a:latin typeface="Arial"/>
              <a:ea typeface="Arial"/>
              <a:cs typeface="Arial"/>
              <a:sym typeface="Arial"/>
            </a:endParaRPr>
          </a:p>
        </p:txBody>
      </p:sp>
      <p:sp>
        <p:nvSpPr>
          <p:cNvPr id="442" name="Google Shape;442;gac297660e9_0_12"/>
          <p:cNvSpPr txBox="1"/>
          <p:nvPr/>
        </p:nvSpPr>
        <p:spPr>
          <a:xfrm>
            <a:off x="4587550" y="4702962"/>
            <a:ext cx="2963100" cy="783900"/>
          </a:xfrm>
          <a:prstGeom prst="rect">
            <a:avLst/>
          </a:prstGeom>
          <a:noFill/>
          <a:ln>
            <a:noFill/>
          </a:ln>
        </p:spPr>
        <p:txBody>
          <a:bodyPr spcFirstLastPara="1" wrap="square" lIns="55450" tIns="27725" rIns="55450" bIns="27725" anchor="t" anchorCtr="0">
            <a:noAutofit/>
          </a:bodyPr>
          <a:lstStyle/>
          <a:p>
            <a:pPr marL="1270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12296D"/>
                </a:solidFill>
                <a:latin typeface="Barlow Condensed"/>
                <a:ea typeface="Barlow Condensed"/>
                <a:cs typeface="Barlow Condensed"/>
                <a:sym typeface="Barlow Condensed"/>
              </a:rPr>
              <a:t>Consolidated alerts with a comprehensive attacker timeline to respond quicker and with confidence.</a:t>
            </a:r>
            <a:endParaRPr sz="800" b="0" i="0" u="none" strike="noStrike" cap="none">
              <a:solidFill>
                <a:srgbClr val="000000"/>
              </a:solidFill>
              <a:latin typeface="Arial"/>
              <a:ea typeface="Arial"/>
              <a:cs typeface="Arial"/>
              <a:sym typeface="Arial"/>
            </a:endParaRPr>
          </a:p>
        </p:txBody>
      </p:sp>
      <p:sp>
        <p:nvSpPr>
          <p:cNvPr id="443" name="Google Shape;443;gac297660e9_0_12"/>
          <p:cNvSpPr txBox="1"/>
          <p:nvPr/>
        </p:nvSpPr>
        <p:spPr>
          <a:xfrm>
            <a:off x="8391639" y="3172438"/>
            <a:ext cx="2963100" cy="783900"/>
          </a:xfrm>
          <a:prstGeom prst="rect">
            <a:avLst/>
          </a:prstGeom>
          <a:noFill/>
          <a:ln>
            <a:noFill/>
          </a:ln>
        </p:spPr>
        <p:txBody>
          <a:bodyPr spcFirstLastPara="1" wrap="square" lIns="55450" tIns="27725" rIns="55450" bIns="27725" anchor="t" anchorCtr="0">
            <a:noAutofit/>
          </a:bodyPr>
          <a:lstStyle/>
          <a:p>
            <a:pPr marL="1270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12296D"/>
                </a:solidFill>
                <a:latin typeface="Barlow Condensed"/>
                <a:ea typeface="Barlow Condensed"/>
                <a:cs typeface="Barlow Condensed"/>
                <a:sym typeface="Barlow Condensed"/>
              </a:rPr>
              <a:t>Leverage attacks as actionable insights for developers to identify, prioritize, and eliminate API vulnerabilities</a:t>
            </a:r>
            <a:endParaRPr sz="800" b="0" i="0" u="none" strike="noStrike" cap="none">
              <a:solidFill>
                <a:srgbClr val="000000"/>
              </a:solidFill>
              <a:latin typeface="Arial"/>
              <a:ea typeface="Arial"/>
              <a:cs typeface="Arial"/>
              <a:sym typeface="Arial"/>
            </a:endParaRPr>
          </a:p>
        </p:txBody>
      </p:sp>
      <p:sp>
        <p:nvSpPr>
          <p:cNvPr id="444" name="Google Shape;444;gac297660e9_0_12"/>
          <p:cNvSpPr txBox="1"/>
          <p:nvPr/>
        </p:nvSpPr>
        <p:spPr>
          <a:xfrm>
            <a:off x="8391639" y="4712890"/>
            <a:ext cx="2963100" cy="1026600"/>
          </a:xfrm>
          <a:prstGeom prst="rect">
            <a:avLst/>
          </a:prstGeom>
          <a:noFill/>
          <a:ln>
            <a:noFill/>
          </a:ln>
        </p:spPr>
        <p:txBody>
          <a:bodyPr spcFirstLastPara="1" wrap="square" lIns="55450" tIns="27725" rIns="55450" bIns="27725" anchor="t" anchorCtr="0">
            <a:noAutofit/>
          </a:bodyPr>
          <a:lstStyle/>
          <a:p>
            <a:pPr marL="1270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12296D"/>
                </a:solidFill>
                <a:latin typeface="Barlow Condensed"/>
                <a:ea typeface="Barlow Condensed"/>
                <a:cs typeface="Barlow Condensed"/>
                <a:sym typeface="Barlow Condensed"/>
              </a:rPr>
              <a:t>Streamline communication between security and development teams to balance rapid development with security needs.</a:t>
            </a:r>
            <a:endParaRPr sz="800" b="0" i="0" u="none" strike="noStrike" cap="none">
              <a:solidFill>
                <a:srgbClr val="000000"/>
              </a:solidFill>
              <a:latin typeface="Arial"/>
              <a:ea typeface="Arial"/>
              <a:cs typeface="Arial"/>
              <a:sym typeface="Arial"/>
            </a:endParaRPr>
          </a:p>
        </p:txBody>
      </p:sp>
      <p:sp>
        <p:nvSpPr>
          <p:cNvPr id="445" name="Google Shape;445;gac297660e9_0_12"/>
          <p:cNvSpPr txBox="1"/>
          <p:nvPr/>
        </p:nvSpPr>
        <p:spPr>
          <a:xfrm>
            <a:off x="683645" y="4385681"/>
            <a:ext cx="3055500" cy="308100"/>
          </a:xfrm>
          <a:prstGeom prst="rect">
            <a:avLst/>
          </a:prstGeom>
          <a:noFill/>
          <a:ln>
            <a:noFill/>
          </a:ln>
        </p:spPr>
        <p:txBody>
          <a:bodyPr spcFirstLastPara="1" wrap="square" lIns="55450" tIns="27725" rIns="55450" bIns="27725" anchor="t" anchorCtr="0">
            <a:noAutofit/>
          </a:bodyPr>
          <a:lstStyle/>
          <a:p>
            <a:pPr marL="1270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429BB7"/>
                </a:solidFill>
                <a:latin typeface="Barlow Condensed"/>
                <a:ea typeface="Barlow Condensed"/>
                <a:cs typeface="Barlow Condensed"/>
                <a:sym typeface="Barlow Condensed"/>
              </a:rPr>
              <a:t>Analyze Risk &amp; Meet Compliance</a:t>
            </a:r>
            <a:endParaRPr sz="1600" b="0" i="0" u="none" strike="noStrike" cap="none">
              <a:solidFill>
                <a:srgbClr val="000000"/>
              </a:solidFill>
              <a:latin typeface="Arial"/>
              <a:ea typeface="Arial"/>
              <a:cs typeface="Arial"/>
              <a:sym typeface="Arial"/>
            </a:endParaRPr>
          </a:p>
        </p:txBody>
      </p:sp>
      <p:sp>
        <p:nvSpPr>
          <p:cNvPr id="446" name="Google Shape;446;gac297660e9_0_12"/>
          <p:cNvSpPr txBox="1"/>
          <p:nvPr/>
        </p:nvSpPr>
        <p:spPr>
          <a:xfrm>
            <a:off x="4587550" y="2855157"/>
            <a:ext cx="3079500" cy="615900"/>
          </a:xfrm>
          <a:prstGeom prst="rect">
            <a:avLst/>
          </a:prstGeom>
          <a:noFill/>
          <a:ln>
            <a:noFill/>
          </a:ln>
        </p:spPr>
        <p:txBody>
          <a:bodyPr spcFirstLastPara="1" wrap="square" lIns="55450" tIns="27725" rIns="55450" bIns="27725"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429BB7"/>
                </a:solidFill>
                <a:latin typeface="Barlow Condensed"/>
                <a:ea typeface="Barlow Condensed"/>
                <a:cs typeface="Barlow Condensed"/>
                <a:sym typeface="Barlow Condensed"/>
              </a:rPr>
              <a:t>Prevent The OWASP API Security Top 10 Threats </a:t>
            </a:r>
            <a:endParaRPr sz="800" b="0" i="0" u="none" strike="noStrike" cap="none">
              <a:solidFill>
                <a:srgbClr val="000000"/>
              </a:solidFill>
              <a:latin typeface="Arial"/>
              <a:ea typeface="Arial"/>
              <a:cs typeface="Arial"/>
              <a:sym typeface="Arial"/>
            </a:endParaRPr>
          </a:p>
        </p:txBody>
      </p:sp>
      <p:sp>
        <p:nvSpPr>
          <p:cNvPr id="447" name="Google Shape;447;gac297660e9_0_12"/>
          <p:cNvSpPr txBox="1"/>
          <p:nvPr/>
        </p:nvSpPr>
        <p:spPr>
          <a:xfrm>
            <a:off x="4587550" y="4385681"/>
            <a:ext cx="3079500" cy="336000"/>
          </a:xfrm>
          <a:prstGeom prst="rect">
            <a:avLst/>
          </a:prstGeom>
          <a:noFill/>
          <a:ln>
            <a:noFill/>
          </a:ln>
        </p:spPr>
        <p:txBody>
          <a:bodyPr spcFirstLastPara="1" wrap="square" lIns="55450" tIns="27725" rIns="55450" bIns="27725"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429BB7"/>
                </a:solidFill>
                <a:latin typeface="Barlow Condensed"/>
                <a:ea typeface="Barlow Condensed"/>
                <a:cs typeface="Barlow Condensed"/>
                <a:sym typeface="Barlow Condensed"/>
              </a:rPr>
              <a:t>Improve Incident Response</a:t>
            </a:r>
            <a:endParaRPr sz="800" b="0" i="0" u="none" strike="noStrike" cap="none">
              <a:solidFill>
                <a:srgbClr val="000000"/>
              </a:solidFill>
              <a:latin typeface="Arial"/>
              <a:ea typeface="Arial"/>
              <a:cs typeface="Arial"/>
              <a:sym typeface="Arial"/>
            </a:endParaRPr>
          </a:p>
        </p:txBody>
      </p:sp>
      <p:sp>
        <p:nvSpPr>
          <p:cNvPr id="448" name="Google Shape;448;gac297660e9_0_12"/>
          <p:cNvSpPr txBox="1"/>
          <p:nvPr/>
        </p:nvSpPr>
        <p:spPr>
          <a:xfrm>
            <a:off x="8392589" y="2855157"/>
            <a:ext cx="3115800" cy="336000"/>
          </a:xfrm>
          <a:prstGeom prst="rect">
            <a:avLst/>
          </a:prstGeom>
          <a:noFill/>
          <a:ln>
            <a:noFill/>
          </a:ln>
        </p:spPr>
        <p:txBody>
          <a:bodyPr spcFirstLastPara="1" wrap="square" lIns="55450" tIns="27725" rIns="55450" bIns="27725"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429BB7"/>
                </a:solidFill>
                <a:latin typeface="Barlow Condensed"/>
                <a:ea typeface="Barlow Condensed"/>
                <a:cs typeface="Barlow Condensed"/>
                <a:sym typeface="Barlow Condensed"/>
              </a:rPr>
              <a:t>Eliminate Vulnerabilities</a:t>
            </a:r>
            <a:endParaRPr sz="800" b="0" i="0" u="none" strike="noStrike" cap="none">
              <a:solidFill>
                <a:srgbClr val="000000"/>
              </a:solidFill>
              <a:latin typeface="Arial"/>
              <a:ea typeface="Arial"/>
              <a:cs typeface="Arial"/>
              <a:sym typeface="Arial"/>
            </a:endParaRPr>
          </a:p>
        </p:txBody>
      </p:sp>
      <p:sp>
        <p:nvSpPr>
          <p:cNvPr id="449" name="Google Shape;449;gac297660e9_0_12"/>
          <p:cNvSpPr txBox="1"/>
          <p:nvPr/>
        </p:nvSpPr>
        <p:spPr>
          <a:xfrm>
            <a:off x="8314128" y="4419558"/>
            <a:ext cx="3115800" cy="303300"/>
          </a:xfrm>
          <a:prstGeom prst="rect">
            <a:avLst/>
          </a:prstGeom>
          <a:noFill/>
          <a:ln>
            <a:noFill/>
          </a:ln>
        </p:spPr>
        <p:txBody>
          <a:bodyPr spcFirstLastPara="1" wrap="square" lIns="55450" tIns="27725" rIns="55450" bIns="27725" anchor="t" anchorCtr="0">
            <a:noAutofit/>
          </a:bodyPr>
          <a:lstStyle/>
          <a:p>
            <a:pPr marL="1270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429BB7"/>
                </a:solidFill>
                <a:latin typeface="Barlow Condensed"/>
                <a:ea typeface="Barlow Condensed"/>
                <a:cs typeface="Barlow Condensed"/>
                <a:sym typeface="Barlow Condensed"/>
              </a:rPr>
              <a:t>Improve Security &amp; Dev Workflows </a:t>
            </a: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71b5467bff_0_6"/>
          <p:cNvSpPr txBox="1">
            <a:spLocks noGrp="1"/>
          </p:cNvSpPr>
          <p:nvPr>
            <p:ph type="sldNum" idx="4294967295"/>
          </p:nvPr>
        </p:nvSpPr>
        <p:spPr>
          <a:xfrm>
            <a:off x="2325723" y="6493528"/>
            <a:ext cx="304696" cy="184666"/>
          </a:xfrm>
          <a:prstGeom prst="rect">
            <a:avLst/>
          </a:prstGeom>
          <a:noFill/>
          <a:ln>
            <a:noFill/>
          </a:ln>
        </p:spPr>
        <p:txBody>
          <a:bodyPr spcFirstLastPara="1" wrap="square" lIns="0" tIns="0" rIns="0" bIns="0" anchor="t" anchorCtr="0">
            <a:spAutoFit/>
          </a:bodyPr>
          <a:lstStyle/>
          <a:p>
            <a:pPr marL="23104" lvl="0" indent="0" algn="l" rtl="0">
              <a:lnSpc>
                <a:spcPct val="100000"/>
              </a:lnSpc>
              <a:spcBef>
                <a:spcPts val="0"/>
              </a:spcBef>
              <a:spcAft>
                <a:spcPts val="0"/>
              </a:spcAft>
              <a:buSzPts val="2400"/>
              <a:buNone/>
            </a:pPr>
            <a:fld id="{00000000-1234-1234-1234-123412341234}" type="slidenum">
              <a:rPr lang="en-US"/>
              <a:t>3</a:t>
            </a:fld>
            <a:endParaRPr/>
          </a:p>
        </p:txBody>
      </p:sp>
      <p:grpSp>
        <p:nvGrpSpPr>
          <p:cNvPr id="137" name="Google Shape;137;g71b5467bff_0_6"/>
          <p:cNvGrpSpPr/>
          <p:nvPr/>
        </p:nvGrpSpPr>
        <p:grpSpPr>
          <a:xfrm>
            <a:off x="543064" y="955567"/>
            <a:ext cx="11130871" cy="3840022"/>
            <a:chOff x="3287860" y="18191"/>
            <a:chExt cx="4856743" cy="6332481"/>
          </a:xfrm>
        </p:grpSpPr>
        <p:grpSp>
          <p:nvGrpSpPr>
            <p:cNvPr id="138" name="Google Shape;138;g71b5467bff_0_6"/>
            <p:cNvGrpSpPr/>
            <p:nvPr/>
          </p:nvGrpSpPr>
          <p:grpSpPr>
            <a:xfrm>
              <a:off x="3287860" y="1091345"/>
              <a:ext cx="4856743" cy="5259327"/>
              <a:chOff x="7134590" y="4371605"/>
              <a:chExt cx="5782310" cy="5259327"/>
            </a:xfrm>
          </p:grpSpPr>
          <p:grpSp>
            <p:nvGrpSpPr>
              <p:cNvPr id="139" name="Google Shape;139;g71b5467bff_0_6"/>
              <p:cNvGrpSpPr/>
              <p:nvPr/>
            </p:nvGrpSpPr>
            <p:grpSpPr>
              <a:xfrm>
                <a:off x="7134590" y="4371605"/>
                <a:ext cx="5782310" cy="5253829"/>
                <a:chOff x="804321" y="4371605"/>
                <a:chExt cx="5782310" cy="5253829"/>
              </a:xfrm>
            </p:grpSpPr>
            <p:sp>
              <p:nvSpPr>
                <p:cNvPr id="140" name="Google Shape;140;g71b5467bff_0_6"/>
                <p:cNvSpPr/>
                <p:nvPr/>
              </p:nvSpPr>
              <p:spPr>
                <a:xfrm>
                  <a:off x="804321" y="4371605"/>
                  <a:ext cx="5777166" cy="5158468"/>
                </a:xfrm>
                <a:custGeom>
                  <a:avLst/>
                  <a:gdLst/>
                  <a:ahLst/>
                  <a:cxnLst/>
                  <a:rect l="l" t="t" r="r" b="b"/>
                  <a:pathLst>
                    <a:path w="5782309" h="6014084" extrusionOk="0">
                      <a:moveTo>
                        <a:pt x="0" y="6013932"/>
                      </a:moveTo>
                      <a:lnTo>
                        <a:pt x="5782106" y="6013932"/>
                      </a:lnTo>
                      <a:lnTo>
                        <a:pt x="5782106" y="0"/>
                      </a:lnTo>
                      <a:lnTo>
                        <a:pt x="0" y="0"/>
                      </a:lnTo>
                      <a:lnTo>
                        <a:pt x="0" y="6013932"/>
                      </a:lnTo>
                      <a:close/>
                    </a:path>
                  </a:pathLst>
                </a:custGeom>
                <a:solidFill>
                  <a:srgbClr val="F2F5F7"/>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849" b="0" i="0" u="none" strike="noStrike" cap="none">
                    <a:solidFill>
                      <a:srgbClr val="000000"/>
                    </a:solidFill>
                    <a:latin typeface="Arial"/>
                    <a:ea typeface="Arial"/>
                    <a:cs typeface="Arial"/>
                    <a:sym typeface="Arial"/>
                  </a:endParaRPr>
                </a:p>
              </p:txBody>
            </p:sp>
            <p:sp>
              <p:nvSpPr>
                <p:cNvPr id="141" name="Google Shape;141;g71b5467bff_0_6"/>
                <p:cNvSpPr/>
                <p:nvPr/>
              </p:nvSpPr>
              <p:spPr>
                <a:xfrm>
                  <a:off x="804321" y="9586064"/>
                  <a:ext cx="5782310" cy="39370"/>
                </a:xfrm>
                <a:custGeom>
                  <a:avLst/>
                  <a:gdLst/>
                  <a:ahLst/>
                  <a:cxnLst/>
                  <a:rect l="l" t="t" r="r" b="b"/>
                  <a:pathLst>
                    <a:path w="5782309" h="39370" extrusionOk="0">
                      <a:moveTo>
                        <a:pt x="0" y="38763"/>
                      </a:moveTo>
                      <a:lnTo>
                        <a:pt x="5782106" y="38763"/>
                      </a:lnTo>
                      <a:lnTo>
                        <a:pt x="5782106" y="0"/>
                      </a:lnTo>
                      <a:lnTo>
                        <a:pt x="0" y="0"/>
                      </a:lnTo>
                      <a:lnTo>
                        <a:pt x="0" y="38763"/>
                      </a:lnTo>
                      <a:close/>
                    </a:path>
                  </a:pathLst>
                </a:custGeom>
                <a:solidFill>
                  <a:srgbClr val="F2F5F7"/>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849" b="0" i="0" u="none" strike="noStrike" cap="none">
                    <a:solidFill>
                      <a:srgbClr val="000000"/>
                    </a:solidFill>
                    <a:latin typeface="Arial"/>
                    <a:ea typeface="Arial"/>
                    <a:cs typeface="Arial"/>
                    <a:sym typeface="Arial"/>
                  </a:endParaRPr>
                </a:p>
              </p:txBody>
            </p:sp>
            <p:sp>
              <p:nvSpPr>
                <p:cNvPr id="142" name="Google Shape;142;g71b5467bff_0_6"/>
                <p:cNvSpPr/>
                <p:nvPr/>
              </p:nvSpPr>
              <p:spPr>
                <a:xfrm>
                  <a:off x="804321" y="9529919"/>
                  <a:ext cx="5782310" cy="56515"/>
                </a:xfrm>
                <a:custGeom>
                  <a:avLst/>
                  <a:gdLst/>
                  <a:ahLst/>
                  <a:cxnLst/>
                  <a:rect l="l" t="t" r="r" b="b"/>
                  <a:pathLst>
                    <a:path w="5782309" h="56515" extrusionOk="0">
                      <a:moveTo>
                        <a:pt x="0" y="56144"/>
                      </a:moveTo>
                      <a:lnTo>
                        <a:pt x="5782106" y="56144"/>
                      </a:lnTo>
                      <a:lnTo>
                        <a:pt x="5782106" y="0"/>
                      </a:lnTo>
                      <a:lnTo>
                        <a:pt x="0" y="0"/>
                      </a:lnTo>
                      <a:lnTo>
                        <a:pt x="0" y="56144"/>
                      </a:lnTo>
                      <a:close/>
                    </a:path>
                  </a:pathLst>
                </a:custGeom>
                <a:solidFill>
                  <a:srgbClr val="4BC8E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849" b="0" i="0" u="none" strike="noStrike" cap="none">
                    <a:solidFill>
                      <a:srgbClr val="000000"/>
                    </a:solidFill>
                    <a:latin typeface="Arial"/>
                    <a:ea typeface="Arial"/>
                    <a:cs typeface="Arial"/>
                    <a:sym typeface="Arial"/>
                  </a:endParaRPr>
                </a:p>
              </p:txBody>
            </p:sp>
          </p:grpSp>
          <p:sp>
            <p:nvSpPr>
              <p:cNvPr id="143" name="Google Shape;143;g71b5467bff_0_6"/>
              <p:cNvSpPr/>
              <p:nvPr/>
            </p:nvSpPr>
            <p:spPr>
              <a:xfrm>
                <a:off x="7134591" y="9585213"/>
                <a:ext cx="5782309" cy="45719"/>
              </a:xfrm>
              <a:custGeom>
                <a:avLst/>
                <a:gdLst/>
                <a:ahLst/>
                <a:cxnLst/>
                <a:rect l="l" t="t" r="r" b="b"/>
                <a:pathLst>
                  <a:path w="9006205" h="28575" extrusionOk="0">
                    <a:moveTo>
                      <a:pt x="0" y="28072"/>
                    </a:moveTo>
                    <a:lnTo>
                      <a:pt x="9006081" y="28072"/>
                    </a:lnTo>
                    <a:lnTo>
                      <a:pt x="9006081" y="0"/>
                    </a:lnTo>
                    <a:lnTo>
                      <a:pt x="0" y="0"/>
                    </a:lnTo>
                    <a:lnTo>
                      <a:pt x="0" y="28072"/>
                    </a:lnTo>
                    <a:close/>
                  </a:path>
                </a:pathLst>
              </a:custGeom>
              <a:solidFill>
                <a:srgbClr val="12296D"/>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49" b="0" i="0" u="none" strike="noStrike" cap="none">
                    <a:solidFill>
                      <a:srgbClr val="000000"/>
                    </a:solidFill>
                    <a:latin typeface="Arial"/>
                    <a:ea typeface="Arial"/>
                    <a:cs typeface="Arial"/>
                    <a:sym typeface="Arial"/>
                  </a:rPr>
                  <a:t> </a:t>
                </a:r>
                <a:endParaRPr sz="849" b="0" i="0" u="none" strike="noStrike" cap="none">
                  <a:solidFill>
                    <a:srgbClr val="000000"/>
                  </a:solidFill>
                  <a:latin typeface="Arial"/>
                  <a:ea typeface="Arial"/>
                  <a:cs typeface="Arial"/>
                  <a:sym typeface="Arial"/>
                </a:endParaRPr>
              </a:p>
            </p:txBody>
          </p:sp>
        </p:grpSp>
        <p:sp>
          <p:nvSpPr>
            <p:cNvPr id="144" name="Google Shape;144;g71b5467bff_0_6"/>
            <p:cNvSpPr/>
            <p:nvPr/>
          </p:nvSpPr>
          <p:spPr>
            <a:xfrm>
              <a:off x="3292181" y="18191"/>
              <a:ext cx="2418596" cy="1073153"/>
            </a:xfrm>
            <a:prstGeom prst="rect">
              <a:avLst/>
            </a:prstGeom>
            <a:solidFill>
              <a:srgbClr val="E7E4E9"/>
            </a:solidFill>
            <a:ln>
              <a:noFill/>
            </a:ln>
          </p:spPr>
          <p:txBody>
            <a:bodyPr spcFirstLastPara="1" wrap="square" lIns="55425" tIns="27700" rIns="55425" bIns="27700" anchor="ctr" anchorCtr="0">
              <a:noAutofit/>
            </a:bodyPr>
            <a:lstStyle/>
            <a:p>
              <a:pPr marL="0" marR="0" lvl="0" indent="0" algn="ctr" rtl="0">
                <a:lnSpc>
                  <a:spcPct val="100000"/>
                </a:lnSpc>
                <a:spcBef>
                  <a:spcPts val="0"/>
                </a:spcBef>
                <a:spcAft>
                  <a:spcPts val="0"/>
                </a:spcAft>
                <a:buNone/>
              </a:pPr>
              <a:endParaRPr sz="849" b="0" i="0" u="none" strike="noStrike" cap="none">
                <a:solidFill>
                  <a:schemeClr val="lt1"/>
                </a:solidFill>
                <a:latin typeface="Arial"/>
                <a:ea typeface="Arial"/>
                <a:cs typeface="Arial"/>
                <a:sym typeface="Arial"/>
              </a:endParaRPr>
            </a:p>
          </p:txBody>
        </p:sp>
        <p:sp>
          <p:nvSpPr>
            <p:cNvPr id="145" name="Google Shape;145;g71b5467bff_0_6"/>
            <p:cNvSpPr/>
            <p:nvPr/>
          </p:nvSpPr>
          <p:spPr>
            <a:xfrm>
              <a:off x="5710777" y="18191"/>
              <a:ext cx="2424050" cy="1073153"/>
            </a:xfrm>
            <a:prstGeom prst="rect">
              <a:avLst/>
            </a:prstGeom>
            <a:solidFill>
              <a:srgbClr val="4BC7E5"/>
            </a:solidFill>
            <a:ln>
              <a:noFill/>
            </a:ln>
          </p:spPr>
          <p:txBody>
            <a:bodyPr spcFirstLastPara="1" wrap="square" lIns="55425" tIns="27700" rIns="55425" bIns="27700" anchor="ctr" anchorCtr="0">
              <a:noAutofit/>
            </a:bodyPr>
            <a:lstStyle/>
            <a:p>
              <a:pPr marL="0" marR="0" lvl="0" indent="0" algn="ctr" rtl="0">
                <a:lnSpc>
                  <a:spcPct val="100000"/>
                </a:lnSpc>
                <a:spcBef>
                  <a:spcPts val="0"/>
                </a:spcBef>
                <a:spcAft>
                  <a:spcPts val="0"/>
                </a:spcAft>
                <a:buNone/>
              </a:pPr>
              <a:endParaRPr sz="849" b="0" i="0" u="none" strike="noStrike" cap="none">
                <a:solidFill>
                  <a:schemeClr val="lt1"/>
                </a:solidFill>
                <a:latin typeface="Arial"/>
                <a:ea typeface="Arial"/>
                <a:cs typeface="Arial"/>
                <a:sym typeface="Arial"/>
              </a:endParaRPr>
            </a:p>
          </p:txBody>
        </p:sp>
      </p:grpSp>
      <p:sp>
        <p:nvSpPr>
          <p:cNvPr id="146" name="Google Shape;146;g71b5467bff_0_6"/>
          <p:cNvSpPr txBox="1"/>
          <p:nvPr/>
        </p:nvSpPr>
        <p:spPr>
          <a:xfrm>
            <a:off x="1648482" y="1050550"/>
            <a:ext cx="2966792" cy="466529"/>
          </a:xfrm>
          <a:prstGeom prst="rect">
            <a:avLst/>
          </a:prstGeom>
          <a:noFill/>
          <a:ln>
            <a:noFill/>
          </a:ln>
        </p:spPr>
        <p:txBody>
          <a:bodyPr spcFirstLastPara="1" wrap="square" lIns="55425" tIns="27700" rIns="55425" bIns="27700" anchor="t" anchorCtr="0">
            <a:spAutoFit/>
          </a:bodyPr>
          <a:lstStyle/>
          <a:p>
            <a:pPr marL="99347" marR="0" lvl="0" indent="0" algn="ctr" rtl="0">
              <a:lnSpc>
                <a:spcPct val="100000"/>
              </a:lnSpc>
              <a:spcBef>
                <a:spcPts val="0"/>
              </a:spcBef>
              <a:spcAft>
                <a:spcPts val="0"/>
              </a:spcAft>
              <a:buNone/>
            </a:pPr>
            <a:r>
              <a:rPr lang="en-US" sz="2668" b="1" i="0" u="none" strike="noStrike" cap="none">
                <a:solidFill>
                  <a:srgbClr val="11286C"/>
                </a:solidFill>
                <a:latin typeface="Barlow Condensed"/>
                <a:ea typeface="Barlow Condensed"/>
                <a:cs typeface="Barlow Condensed"/>
                <a:sym typeface="Barlow Condensed"/>
              </a:rPr>
              <a:t>APIs in the past</a:t>
            </a:r>
            <a:endParaRPr sz="2668" b="1" i="0" u="none" strike="noStrike" cap="none">
              <a:solidFill>
                <a:srgbClr val="11286C"/>
              </a:solidFill>
              <a:latin typeface="Barlow Condensed"/>
              <a:ea typeface="Barlow Condensed"/>
              <a:cs typeface="Barlow Condensed"/>
              <a:sym typeface="Barlow Condensed"/>
            </a:endParaRPr>
          </a:p>
        </p:txBody>
      </p:sp>
      <p:sp>
        <p:nvSpPr>
          <p:cNvPr id="147" name="Google Shape;147;g71b5467bff_0_6"/>
          <p:cNvSpPr txBox="1"/>
          <p:nvPr/>
        </p:nvSpPr>
        <p:spPr>
          <a:xfrm>
            <a:off x="6916187" y="1050550"/>
            <a:ext cx="3921095" cy="466529"/>
          </a:xfrm>
          <a:prstGeom prst="rect">
            <a:avLst/>
          </a:prstGeom>
          <a:noFill/>
          <a:ln>
            <a:noFill/>
          </a:ln>
        </p:spPr>
        <p:txBody>
          <a:bodyPr spcFirstLastPara="1" wrap="square" lIns="55425" tIns="27700" rIns="55425" bIns="27700" anchor="t" anchorCtr="0">
            <a:spAutoFit/>
          </a:bodyPr>
          <a:lstStyle/>
          <a:p>
            <a:pPr marL="99347" marR="0" lvl="0" indent="0" algn="ctr" rtl="0">
              <a:lnSpc>
                <a:spcPct val="100000"/>
              </a:lnSpc>
              <a:spcBef>
                <a:spcPts val="0"/>
              </a:spcBef>
              <a:spcAft>
                <a:spcPts val="0"/>
              </a:spcAft>
              <a:buNone/>
            </a:pPr>
            <a:r>
              <a:rPr lang="en-US" sz="2668" b="1" i="0" u="none" strike="noStrike" cap="none">
                <a:solidFill>
                  <a:schemeClr val="lt1"/>
                </a:solidFill>
                <a:latin typeface="Barlow Condensed"/>
                <a:ea typeface="Barlow Condensed"/>
                <a:cs typeface="Barlow Condensed"/>
                <a:sym typeface="Barlow Condensed"/>
              </a:rPr>
              <a:t>APIs today</a:t>
            </a:r>
            <a:endParaRPr sz="2668" b="1" i="0" u="none" strike="noStrike" cap="none">
              <a:solidFill>
                <a:schemeClr val="lt1"/>
              </a:solidFill>
              <a:latin typeface="Barlow Condensed"/>
              <a:ea typeface="Barlow Condensed"/>
              <a:cs typeface="Barlow Condensed"/>
              <a:sym typeface="Barlow Condensed"/>
            </a:endParaRPr>
          </a:p>
        </p:txBody>
      </p:sp>
      <p:sp>
        <p:nvSpPr>
          <p:cNvPr id="148" name="Google Shape;148;g71b5467bff_0_6"/>
          <p:cNvSpPr txBox="1"/>
          <p:nvPr/>
        </p:nvSpPr>
        <p:spPr>
          <a:xfrm>
            <a:off x="960114" y="1866319"/>
            <a:ext cx="4343528" cy="391893"/>
          </a:xfrm>
          <a:prstGeom prst="rect">
            <a:avLst/>
          </a:prstGeom>
          <a:noFill/>
          <a:ln>
            <a:noFill/>
          </a:ln>
        </p:spPr>
        <p:txBody>
          <a:bodyPr spcFirstLastPara="1" wrap="square" lIns="55425" tIns="27700" rIns="55425" bIns="27700" anchor="t" anchorCtr="0">
            <a:spAutoFit/>
          </a:bodyPr>
          <a:lstStyle/>
          <a:p>
            <a:pPr marL="0" marR="0" lvl="0" indent="0" algn="ctr" rtl="0">
              <a:lnSpc>
                <a:spcPct val="100000"/>
              </a:lnSpc>
              <a:spcBef>
                <a:spcPts val="0"/>
              </a:spcBef>
              <a:spcAft>
                <a:spcPts val="0"/>
              </a:spcAft>
              <a:buNone/>
            </a:pPr>
            <a:r>
              <a:rPr lang="en-US" sz="2183" b="0" i="0" u="none" strike="noStrike" cap="none">
                <a:solidFill>
                  <a:srgbClr val="11286C"/>
                </a:solidFill>
                <a:latin typeface="Barlow Semi Condensed"/>
                <a:ea typeface="Barlow Semi Condensed"/>
                <a:cs typeface="Barlow Semi Condensed"/>
                <a:sym typeface="Barlow Semi Condensed"/>
              </a:rPr>
              <a:t>Limited and non-sensitive data</a:t>
            </a:r>
            <a:endParaRPr sz="849" b="0" i="0" u="none" strike="noStrike" cap="none">
              <a:solidFill>
                <a:srgbClr val="000000"/>
              </a:solidFill>
              <a:latin typeface="Arial"/>
              <a:ea typeface="Arial"/>
              <a:cs typeface="Arial"/>
              <a:sym typeface="Arial"/>
            </a:endParaRPr>
          </a:p>
        </p:txBody>
      </p:sp>
      <p:sp>
        <p:nvSpPr>
          <p:cNvPr id="149" name="Google Shape;149;g71b5467bff_0_6"/>
          <p:cNvSpPr txBox="1"/>
          <p:nvPr/>
        </p:nvSpPr>
        <p:spPr>
          <a:xfrm>
            <a:off x="960114" y="2924382"/>
            <a:ext cx="4343528" cy="391893"/>
          </a:xfrm>
          <a:prstGeom prst="rect">
            <a:avLst/>
          </a:prstGeom>
          <a:noFill/>
          <a:ln>
            <a:noFill/>
          </a:ln>
        </p:spPr>
        <p:txBody>
          <a:bodyPr spcFirstLastPara="1" wrap="square" lIns="55425" tIns="27700" rIns="55425" bIns="27700" anchor="t" anchorCtr="0">
            <a:spAutoFit/>
          </a:bodyPr>
          <a:lstStyle/>
          <a:p>
            <a:pPr marL="0" marR="0" lvl="0" indent="0" algn="ctr" rtl="0">
              <a:lnSpc>
                <a:spcPct val="100000"/>
              </a:lnSpc>
              <a:spcBef>
                <a:spcPts val="0"/>
              </a:spcBef>
              <a:spcAft>
                <a:spcPts val="0"/>
              </a:spcAft>
              <a:buNone/>
            </a:pPr>
            <a:r>
              <a:rPr lang="en-US" sz="2183" b="0" i="0" u="none" strike="noStrike" cap="none">
                <a:solidFill>
                  <a:srgbClr val="11286C"/>
                </a:solidFill>
                <a:latin typeface="Barlow Semi Condensed"/>
                <a:ea typeface="Barlow Semi Condensed"/>
                <a:cs typeface="Barlow Semi Condensed"/>
                <a:sym typeface="Barlow Semi Condensed"/>
              </a:rPr>
              <a:t>Small attack surface</a:t>
            </a:r>
            <a:endParaRPr sz="849" b="0" i="0" u="none" strike="noStrike" cap="none">
              <a:solidFill>
                <a:srgbClr val="000000"/>
              </a:solidFill>
              <a:latin typeface="Arial"/>
              <a:ea typeface="Arial"/>
              <a:cs typeface="Arial"/>
              <a:sym typeface="Arial"/>
            </a:endParaRPr>
          </a:p>
        </p:txBody>
      </p:sp>
      <p:sp>
        <p:nvSpPr>
          <p:cNvPr id="150" name="Google Shape;150;g71b5467bff_0_6"/>
          <p:cNvSpPr txBox="1"/>
          <p:nvPr/>
        </p:nvSpPr>
        <p:spPr>
          <a:xfrm>
            <a:off x="960114" y="3982445"/>
            <a:ext cx="4343528" cy="391893"/>
          </a:xfrm>
          <a:prstGeom prst="rect">
            <a:avLst/>
          </a:prstGeom>
          <a:noFill/>
          <a:ln>
            <a:noFill/>
          </a:ln>
        </p:spPr>
        <p:txBody>
          <a:bodyPr spcFirstLastPara="1" wrap="square" lIns="55425" tIns="27700" rIns="55425" bIns="27700" anchor="t" anchorCtr="0">
            <a:spAutoFit/>
          </a:bodyPr>
          <a:lstStyle/>
          <a:p>
            <a:pPr marL="0" marR="0" lvl="0" indent="0" algn="ctr" rtl="0">
              <a:lnSpc>
                <a:spcPct val="100000"/>
              </a:lnSpc>
              <a:spcBef>
                <a:spcPts val="0"/>
              </a:spcBef>
              <a:spcAft>
                <a:spcPts val="0"/>
              </a:spcAft>
              <a:buNone/>
            </a:pPr>
            <a:r>
              <a:rPr lang="en-US" sz="2183" b="0" i="0" u="none" strike="noStrike" cap="none">
                <a:solidFill>
                  <a:srgbClr val="11286C"/>
                </a:solidFill>
                <a:latin typeface="Barlow Semi Condensed"/>
                <a:ea typeface="Barlow Semi Condensed"/>
                <a:cs typeface="Barlow Semi Condensed"/>
                <a:sym typeface="Barlow Semi Condensed"/>
              </a:rPr>
              <a:t>Static attack surface</a:t>
            </a:r>
            <a:endParaRPr sz="849" b="0" i="0" u="none" strike="noStrike" cap="none">
              <a:solidFill>
                <a:srgbClr val="000000"/>
              </a:solidFill>
              <a:latin typeface="Arial"/>
              <a:ea typeface="Arial"/>
              <a:cs typeface="Arial"/>
              <a:sym typeface="Arial"/>
            </a:endParaRPr>
          </a:p>
        </p:txBody>
      </p:sp>
      <p:sp>
        <p:nvSpPr>
          <p:cNvPr id="151" name="Google Shape;151;g71b5467bff_0_6"/>
          <p:cNvSpPr txBox="1"/>
          <p:nvPr/>
        </p:nvSpPr>
        <p:spPr>
          <a:xfrm>
            <a:off x="6782442" y="1866319"/>
            <a:ext cx="4581241" cy="391893"/>
          </a:xfrm>
          <a:prstGeom prst="rect">
            <a:avLst/>
          </a:prstGeom>
          <a:noFill/>
          <a:ln>
            <a:noFill/>
          </a:ln>
        </p:spPr>
        <p:txBody>
          <a:bodyPr spcFirstLastPara="1" wrap="square" lIns="55425" tIns="27700" rIns="55425" bIns="27700" anchor="t" anchorCtr="0">
            <a:spAutoFit/>
          </a:bodyPr>
          <a:lstStyle/>
          <a:p>
            <a:pPr marL="0" marR="0" lvl="0" indent="0" algn="ctr" rtl="0">
              <a:lnSpc>
                <a:spcPct val="100000"/>
              </a:lnSpc>
              <a:spcBef>
                <a:spcPts val="0"/>
              </a:spcBef>
              <a:spcAft>
                <a:spcPts val="0"/>
              </a:spcAft>
              <a:buNone/>
            </a:pPr>
            <a:r>
              <a:rPr lang="en-US" sz="2183" b="1" i="0" u="none" strike="noStrike" cap="none">
                <a:solidFill>
                  <a:srgbClr val="11286C"/>
                </a:solidFill>
                <a:latin typeface="Barlow Semi Condensed"/>
                <a:ea typeface="Barlow Semi Condensed"/>
                <a:cs typeface="Barlow Semi Condensed"/>
                <a:sym typeface="Barlow Semi Condensed"/>
              </a:rPr>
              <a:t>Lots of very sensitive data exposed</a:t>
            </a:r>
            <a:endParaRPr sz="849" b="0" i="0" u="none" strike="noStrike" cap="none">
              <a:solidFill>
                <a:srgbClr val="000000"/>
              </a:solidFill>
              <a:latin typeface="Arial"/>
              <a:ea typeface="Arial"/>
              <a:cs typeface="Arial"/>
              <a:sym typeface="Arial"/>
            </a:endParaRPr>
          </a:p>
        </p:txBody>
      </p:sp>
      <p:sp>
        <p:nvSpPr>
          <p:cNvPr id="152" name="Google Shape;152;g71b5467bff_0_6"/>
          <p:cNvSpPr txBox="1"/>
          <p:nvPr/>
        </p:nvSpPr>
        <p:spPr>
          <a:xfrm>
            <a:off x="6782442" y="2924382"/>
            <a:ext cx="4343528" cy="391893"/>
          </a:xfrm>
          <a:prstGeom prst="rect">
            <a:avLst/>
          </a:prstGeom>
          <a:noFill/>
          <a:ln>
            <a:noFill/>
          </a:ln>
        </p:spPr>
        <p:txBody>
          <a:bodyPr spcFirstLastPara="1" wrap="square" lIns="55425" tIns="27700" rIns="55425" bIns="27700" anchor="t" anchorCtr="0">
            <a:spAutoFit/>
          </a:bodyPr>
          <a:lstStyle/>
          <a:p>
            <a:pPr marL="0" marR="0" lvl="0" indent="0" algn="ctr" rtl="0">
              <a:lnSpc>
                <a:spcPct val="100000"/>
              </a:lnSpc>
              <a:spcBef>
                <a:spcPts val="0"/>
              </a:spcBef>
              <a:spcAft>
                <a:spcPts val="0"/>
              </a:spcAft>
              <a:buNone/>
            </a:pPr>
            <a:r>
              <a:rPr lang="en-US" sz="2183" b="1" i="0" u="none" strike="noStrike" cap="none">
                <a:solidFill>
                  <a:srgbClr val="11286C"/>
                </a:solidFill>
                <a:latin typeface="Barlow Semi Condensed"/>
                <a:ea typeface="Barlow Semi Condensed"/>
                <a:cs typeface="Barlow Semi Condensed"/>
                <a:sym typeface="Barlow Semi Condensed"/>
              </a:rPr>
              <a:t>Large attack surface</a:t>
            </a:r>
            <a:endParaRPr sz="849" b="0" i="0" u="none" strike="noStrike" cap="none">
              <a:solidFill>
                <a:srgbClr val="000000"/>
              </a:solidFill>
              <a:latin typeface="Arial"/>
              <a:ea typeface="Arial"/>
              <a:cs typeface="Arial"/>
              <a:sym typeface="Arial"/>
            </a:endParaRPr>
          </a:p>
        </p:txBody>
      </p:sp>
      <p:sp>
        <p:nvSpPr>
          <p:cNvPr id="153" name="Google Shape;153;g71b5467bff_0_6"/>
          <p:cNvSpPr txBox="1"/>
          <p:nvPr/>
        </p:nvSpPr>
        <p:spPr>
          <a:xfrm>
            <a:off x="6782442" y="3982445"/>
            <a:ext cx="4343528" cy="391893"/>
          </a:xfrm>
          <a:prstGeom prst="rect">
            <a:avLst/>
          </a:prstGeom>
          <a:noFill/>
          <a:ln>
            <a:noFill/>
          </a:ln>
        </p:spPr>
        <p:txBody>
          <a:bodyPr spcFirstLastPara="1" wrap="square" lIns="55425" tIns="27700" rIns="55425" bIns="27700" anchor="t" anchorCtr="0">
            <a:spAutoFit/>
          </a:bodyPr>
          <a:lstStyle/>
          <a:p>
            <a:pPr marL="0" marR="0" lvl="0" indent="0" algn="ctr" rtl="0">
              <a:lnSpc>
                <a:spcPct val="100000"/>
              </a:lnSpc>
              <a:spcBef>
                <a:spcPts val="0"/>
              </a:spcBef>
              <a:spcAft>
                <a:spcPts val="0"/>
              </a:spcAft>
              <a:buNone/>
            </a:pPr>
            <a:r>
              <a:rPr lang="en-US" sz="2183" b="1" i="0" u="none" strike="noStrike" cap="none">
                <a:solidFill>
                  <a:srgbClr val="11286C"/>
                </a:solidFill>
                <a:latin typeface="Barlow Semi Condensed"/>
                <a:ea typeface="Barlow Semi Condensed"/>
                <a:cs typeface="Barlow Semi Condensed"/>
                <a:sym typeface="Barlow Semi Condensed"/>
              </a:rPr>
              <a:t>Dynamic attack surface</a:t>
            </a:r>
            <a:endParaRPr sz="849" b="0" i="0" u="none" strike="noStrike" cap="none">
              <a:solidFill>
                <a:srgbClr val="000000"/>
              </a:solidFill>
              <a:latin typeface="Arial"/>
              <a:ea typeface="Arial"/>
              <a:cs typeface="Arial"/>
              <a:sym typeface="Arial"/>
            </a:endParaRPr>
          </a:p>
        </p:txBody>
      </p:sp>
      <p:cxnSp>
        <p:nvCxnSpPr>
          <p:cNvPr id="154" name="Google Shape;154;g71b5467bff_0_6"/>
          <p:cNvCxnSpPr/>
          <p:nvPr/>
        </p:nvCxnSpPr>
        <p:spPr>
          <a:xfrm>
            <a:off x="552969" y="3256576"/>
            <a:ext cx="11086064" cy="0"/>
          </a:xfrm>
          <a:prstGeom prst="straightConnector1">
            <a:avLst/>
          </a:prstGeom>
          <a:noFill/>
          <a:ln w="31750" cap="flat" cmpd="sng">
            <a:solidFill>
              <a:schemeClr val="lt1"/>
            </a:solidFill>
            <a:prstDash val="solid"/>
            <a:round/>
            <a:headEnd type="none" w="sm" len="sm"/>
            <a:tailEnd type="none" w="sm" len="sm"/>
          </a:ln>
        </p:spPr>
      </p:cxnSp>
      <p:cxnSp>
        <p:nvCxnSpPr>
          <p:cNvPr id="155" name="Google Shape;155;g71b5467bff_0_6"/>
          <p:cNvCxnSpPr/>
          <p:nvPr/>
        </p:nvCxnSpPr>
        <p:spPr>
          <a:xfrm>
            <a:off x="552969" y="4365562"/>
            <a:ext cx="11086064" cy="0"/>
          </a:xfrm>
          <a:prstGeom prst="straightConnector1">
            <a:avLst/>
          </a:prstGeom>
          <a:noFill/>
          <a:ln w="31750" cap="flat" cmpd="sng">
            <a:solidFill>
              <a:schemeClr val="lt1"/>
            </a:solidFill>
            <a:prstDash val="solid"/>
            <a:round/>
            <a:headEnd type="none" w="sm" len="sm"/>
            <a:tailEnd type="none" w="sm" len="sm"/>
          </a:ln>
        </p:spPr>
      </p:cxnSp>
      <p:cxnSp>
        <p:nvCxnSpPr>
          <p:cNvPr id="156" name="Google Shape;156;g71b5467bff_0_6"/>
          <p:cNvCxnSpPr/>
          <p:nvPr/>
        </p:nvCxnSpPr>
        <p:spPr>
          <a:xfrm rot="10800000">
            <a:off x="6089437" y="1626897"/>
            <a:ext cx="0" cy="3760666"/>
          </a:xfrm>
          <a:prstGeom prst="straightConnector1">
            <a:avLst/>
          </a:prstGeom>
          <a:noFill/>
          <a:ln w="31750" cap="flat" cmpd="sng">
            <a:solidFill>
              <a:schemeClr val="lt1"/>
            </a:solidFill>
            <a:prstDash val="solid"/>
            <a:round/>
            <a:headEnd type="none" w="sm" len="sm"/>
            <a:tailEnd type="none" w="sm" len="sm"/>
          </a:ln>
        </p:spPr>
      </p:cxnSp>
      <p:pic>
        <p:nvPicPr>
          <p:cNvPr id="157" name="Google Shape;157;g71b5467bff_0_6" descr="A close up of a logo&#10;&#10;Description automatically generated"/>
          <p:cNvPicPr preferRelativeResize="0"/>
          <p:nvPr/>
        </p:nvPicPr>
        <p:blipFill rotWithShape="1">
          <a:blip r:embed="rId3">
            <a:alphaModFix/>
          </a:blip>
          <a:srcRect l="59208"/>
          <a:stretch/>
        </p:blipFill>
        <p:spPr>
          <a:xfrm>
            <a:off x="5722159" y="1995670"/>
            <a:ext cx="747683" cy="200234"/>
          </a:xfrm>
          <a:prstGeom prst="rect">
            <a:avLst/>
          </a:prstGeom>
          <a:noFill/>
          <a:ln>
            <a:noFill/>
          </a:ln>
        </p:spPr>
      </p:pic>
      <p:pic>
        <p:nvPicPr>
          <p:cNvPr id="158" name="Google Shape;158;g71b5467bff_0_6" descr="A close up of a logo&#10;&#10;Description automatically generated"/>
          <p:cNvPicPr preferRelativeResize="0"/>
          <p:nvPr/>
        </p:nvPicPr>
        <p:blipFill rotWithShape="1">
          <a:blip r:embed="rId3">
            <a:alphaModFix/>
          </a:blip>
          <a:srcRect l="59208"/>
          <a:stretch/>
        </p:blipFill>
        <p:spPr>
          <a:xfrm>
            <a:off x="5722159" y="3059391"/>
            <a:ext cx="747683" cy="200234"/>
          </a:xfrm>
          <a:prstGeom prst="rect">
            <a:avLst/>
          </a:prstGeom>
          <a:noFill/>
          <a:ln>
            <a:noFill/>
          </a:ln>
        </p:spPr>
      </p:pic>
      <p:pic>
        <p:nvPicPr>
          <p:cNvPr id="159" name="Google Shape;159;g71b5467bff_0_6" descr="A close up of a logo&#10;&#10;Description automatically generated"/>
          <p:cNvPicPr preferRelativeResize="0"/>
          <p:nvPr/>
        </p:nvPicPr>
        <p:blipFill rotWithShape="1">
          <a:blip r:embed="rId3">
            <a:alphaModFix/>
          </a:blip>
          <a:srcRect l="59208"/>
          <a:stretch/>
        </p:blipFill>
        <p:spPr>
          <a:xfrm>
            <a:off x="5722159" y="4111796"/>
            <a:ext cx="747683" cy="200234"/>
          </a:xfrm>
          <a:prstGeom prst="rect">
            <a:avLst/>
          </a:prstGeom>
          <a:noFill/>
          <a:ln>
            <a:noFill/>
          </a:ln>
        </p:spPr>
      </p:pic>
      <p:sp>
        <p:nvSpPr>
          <p:cNvPr id="160" name="Google Shape;160;g71b5467bff_0_6"/>
          <p:cNvSpPr txBox="1"/>
          <p:nvPr/>
        </p:nvSpPr>
        <p:spPr>
          <a:xfrm>
            <a:off x="479842" y="333081"/>
            <a:ext cx="10606595" cy="461986"/>
          </a:xfrm>
          <a:prstGeom prst="rect">
            <a:avLst/>
          </a:prstGeom>
          <a:noFill/>
          <a:ln>
            <a:noFill/>
          </a:ln>
        </p:spPr>
        <p:txBody>
          <a:bodyPr spcFirstLastPara="1" wrap="square" lIns="0" tIns="0" rIns="0" bIns="0" anchor="t" anchorCtr="0">
            <a:spAutoFit/>
          </a:bodyPr>
          <a:lstStyle/>
          <a:p>
            <a:pPr marL="7701" marR="0" lvl="0" indent="0" algn="l" rtl="0">
              <a:lnSpc>
                <a:spcPct val="100000"/>
              </a:lnSpc>
              <a:spcBef>
                <a:spcPts val="0"/>
              </a:spcBef>
              <a:spcAft>
                <a:spcPts val="0"/>
              </a:spcAft>
              <a:buNone/>
            </a:pPr>
            <a:r>
              <a:rPr lang="en-US" sz="3002" b="1" i="0" u="none" strike="noStrike" cap="none">
                <a:solidFill>
                  <a:srgbClr val="12296D"/>
                </a:solidFill>
                <a:latin typeface="Barlow Condensed SemiBold"/>
                <a:ea typeface="Barlow Condensed SemiBold"/>
                <a:cs typeface="Barlow Condensed SemiBold"/>
                <a:sym typeface="Barlow Condensed SemiBold"/>
              </a:rPr>
              <a:t>Motivation</a:t>
            </a:r>
            <a:endParaRPr sz="849" b="0" i="0" u="none" strike="noStrike" cap="none">
              <a:solidFill>
                <a:srgbClr val="000000"/>
              </a:solidFill>
              <a:latin typeface="Arial"/>
              <a:ea typeface="Arial"/>
              <a:cs typeface="Arial"/>
              <a:sym typeface="Arial"/>
            </a:endParaRPr>
          </a:p>
        </p:txBody>
      </p:sp>
      <p:sp>
        <p:nvSpPr>
          <p:cNvPr id="161" name="Google Shape;161;g71b5467bff_0_6"/>
          <p:cNvSpPr txBox="1"/>
          <p:nvPr/>
        </p:nvSpPr>
        <p:spPr>
          <a:xfrm>
            <a:off x="10713308" y="6573795"/>
            <a:ext cx="18473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2DD6DB1F-4551-D445-B01B-05F01F6ECB88}"/>
              </a:ext>
            </a:extLst>
          </p:cNvPr>
          <p:cNvPicPr>
            <a:picLocks noChangeAspect="1"/>
          </p:cNvPicPr>
          <p:nvPr/>
        </p:nvPicPr>
        <p:blipFill>
          <a:blip r:embed="rId4"/>
          <a:stretch>
            <a:fillRect/>
          </a:stretch>
        </p:blipFill>
        <p:spPr>
          <a:xfrm>
            <a:off x="510260" y="4924278"/>
            <a:ext cx="11202577" cy="12879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
          <p:cNvSpPr txBox="1"/>
          <p:nvPr/>
        </p:nvSpPr>
        <p:spPr>
          <a:xfrm>
            <a:off x="506159" y="68760"/>
            <a:ext cx="10478997" cy="12200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US" sz="3600" b="0" i="0" u="none" strike="noStrike" cap="none" dirty="0">
                <a:solidFill>
                  <a:srgbClr val="000000"/>
                </a:solidFill>
                <a:latin typeface="Barlow"/>
                <a:ea typeface="Barlow"/>
                <a:cs typeface="Barlow"/>
                <a:sym typeface="Barlow"/>
              </a:rPr>
              <a:t>Why Existing Tools Fail to Protect You?</a:t>
            </a:r>
            <a:endParaRPr dirty="0"/>
          </a:p>
        </p:txBody>
      </p:sp>
      <p:sp>
        <p:nvSpPr>
          <p:cNvPr id="194" name="Google Shape;194;p5"/>
          <p:cNvSpPr txBox="1"/>
          <p:nvPr/>
        </p:nvSpPr>
        <p:spPr>
          <a:xfrm>
            <a:off x="351124" y="1053755"/>
            <a:ext cx="10634031" cy="506284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900"/>
              </a:spcBef>
              <a:spcAft>
                <a:spcPts val="0"/>
              </a:spcAft>
              <a:buNone/>
            </a:pPr>
            <a:r>
              <a:rPr lang="en-US" sz="2200" b="0" i="0" u="none" strike="noStrike" cap="none" dirty="0">
                <a:solidFill>
                  <a:srgbClr val="333333"/>
                </a:solidFill>
                <a:latin typeface="Barlow"/>
                <a:ea typeface="Barlow"/>
                <a:cs typeface="Barlow"/>
                <a:sym typeface="Barlow"/>
              </a:rPr>
              <a:t>Traditional security controls like WAFs and API gateways miss many types of API attacks because they don’t understand API context and don’t baseline normal API usage. Additionally, since APIs are unique, many API attacks do not follow a known, predictable attack pattern like a code injection where basic pattern matching and message filtering can be employed</a:t>
            </a:r>
            <a:r>
              <a:rPr lang="en-US" sz="2200" dirty="0">
                <a:solidFill>
                  <a:srgbClr val="333333"/>
                </a:solidFill>
                <a:latin typeface="Barlow"/>
                <a:ea typeface="Barlow"/>
                <a:cs typeface="Barlow"/>
                <a:sym typeface="Barlow"/>
              </a:rPr>
              <a:t> and therefore </a:t>
            </a:r>
            <a:r>
              <a:rPr lang="en-US" sz="2200" b="0" i="0" u="none" strike="noStrike" cap="none" dirty="0">
                <a:solidFill>
                  <a:srgbClr val="333333"/>
                </a:solidFill>
                <a:latin typeface="Barlow"/>
                <a:ea typeface="Barlow"/>
                <a:cs typeface="Barlow"/>
                <a:sym typeface="Barlow"/>
              </a:rPr>
              <a:t>won’t be identified by the signatures used by a WAF or API gateway.</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
          <p:cNvSpPr txBox="1"/>
          <p:nvPr/>
        </p:nvSpPr>
        <p:spPr>
          <a:xfrm>
            <a:off x="506150" y="494500"/>
            <a:ext cx="10006200" cy="5268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12296D"/>
                </a:solidFill>
                <a:latin typeface="Calibri"/>
                <a:ea typeface="Calibri"/>
                <a:cs typeface="Calibri"/>
                <a:sym typeface="Calibri"/>
              </a:rPr>
              <a:t>The New OWASP API Security Top 10 2019</a:t>
            </a:r>
            <a:endParaRPr sz="3600" b="1" i="0" u="none" strike="noStrike" cap="none">
              <a:solidFill>
                <a:srgbClr val="12296D"/>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US" sz="2400" b="0" i="0" u="sng" strike="noStrike" cap="none">
                <a:solidFill>
                  <a:schemeClr val="hlink"/>
                </a:solidFill>
                <a:latin typeface="Arial"/>
                <a:ea typeface="Arial"/>
                <a:cs typeface="Arial"/>
                <a:sym typeface="Arial"/>
                <a:hlinkClick r:id="rId3"/>
              </a:rPr>
              <a:t>https://owasp.org/www-project-api-security/</a:t>
            </a: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3600"/>
              <a:buFont typeface="Arial"/>
              <a:buNone/>
            </a:pPr>
            <a:endParaRPr sz="3600" b="1" i="0" u="none" strike="noStrike" cap="none">
              <a:solidFill>
                <a:srgbClr val="12296D"/>
              </a:solidFill>
              <a:latin typeface="Calibri"/>
              <a:ea typeface="Calibri"/>
              <a:cs typeface="Calibri"/>
              <a:sym typeface="Calibri"/>
            </a:endParaRPr>
          </a:p>
        </p:txBody>
      </p:sp>
      <p:sp>
        <p:nvSpPr>
          <p:cNvPr id="168" name="Google Shape;168;p2"/>
          <p:cNvSpPr/>
          <p:nvPr/>
        </p:nvSpPr>
        <p:spPr>
          <a:xfrm>
            <a:off x="871200" y="1143000"/>
            <a:ext cx="10505160" cy="5554140"/>
          </a:xfrm>
          <a:prstGeom prst="rect">
            <a:avLst/>
          </a:prstGeom>
          <a:noFill/>
          <a:ln>
            <a:noFill/>
          </a:ln>
        </p:spPr>
        <p:txBody>
          <a:bodyPr spcFirstLastPara="1" wrap="square" lIns="0" tIns="14025" rIns="0" bIns="0" anchor="t" anchorCtr="0">
            <a:spAutoFit/>
          </a:bodyPr>
          <a:lstStyle/>
          <a:p>
            <a:pPr marL="0" marR="0" lvl="0" indent="0" algn="l" rtl="0">
              <a:lnSpc>
                <a:spcPct val="150000"/>
              </a:lnSpc>
              <a:spcBef>
                <a:spcPts val="0"/>
              </a:spcBef>
              <a:spcAft>
                <a:spcPts val="0"/>
              </a:spcAft>
              <a:buClr>
                <a:srgbClr val="000000"/>
              </a:buClr>
              <a:buSzPts val="2400"/>
              <a:buFont typeface="Arial"/>
              <a:buNone/>
            </a:pPr>
            <a:r>
              <a:rPr lang="en-US" sz="2400" b="1" i="0" u="none" strike="noStrike" cap="none">
                <a:solidFill>
                  <a:srgbClr val="419BB7"/>
                </a:solidFill>
                <a:latin typeface="Calibri"/>
                <a:ea typeface="Calibri"/>
                <a:cs typeface="Calibri"/>
                <a:sym typeface="Calibri"/>
              </a:rPr>
              <a:t>A1: </a:t>
            </a:r>
            <a:r>
              <a:rPr lang="en-US" sz="2400" b="0" i="0" u="none" strike="noStrike" cap="none">
                <a:solidFill>
                  <a:srgbClr val="419BB7"/>
                </a:solidFill>
                <a:latin typeface="Calibri"/>
                <a:ea typeface="Calibri"/>
                <a:cs typeface="Calibri"/>
                <a:sym typeface="Calibri"/>
              </a:rPr>
              <a:t>Broken Object Level Authorization</a:t>
            </a:r>
            <a:endParaRPr sz="2400" b="0" i="0" u="none" strike="noStrike" cap="none">
              <a:solidFill>
                <a:srgbClr val="419BB7"/>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2400"/>
              <a:buFont typeface="Arial"/>
              <a:buNone/>
            </a:pPr>
            <a:r>
              <a:rPr lang="en-US" sz="2400" b="1" i="0" u="none" strike="noStrike" cap="none">
                <a:solidFill>
                  <a:srgbClr val="419BB7"/>
                </a:solidFill>
                <a:latin typeface="Calibri"/>
                <a:ea typeface="Calibri"/>
                <a:cs typeface="Calibri"/>
                <a:sym typeface="Calibri"/>
              </a:rPr>
              <a:t>A2: </a:t>
            </a:r>
            <a:r>
              <a:rPr lang="en-US" sz="2400" b="0" i="0" u="none" strike="noStrike" cap="none">
                <a:solidFill>
                  <a:srgbClr val="419BB7"/>
                </a:solidFill>
                <a:latin typeface="Calibri"/>
                <a:ea typeface="Calibri"/>
                <a:cs typeface="Calibri"/>
                <a:sym typeface="Calibri"/>
              </a:rPr>
              <a:t>Broken User Authentication</a:t>
            </a:r>
            <a:endParaRPr sz="2400" b="0" i="0" u="none" strike="noStrike" cap="none">
              <a:solidFill>
                <a:srgbClr val="419BB7"/>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2400"/>
              <a:buFont typeface="Arial"/>
              <a:buNone/>
            </a:pPr>
            <a:r>
              <a:rPr lang="en-US" sz="2400" b="1" i="0" u="none" strike="noStrike" cap="none">
                <a:solidFill>
                  <a:srgbClr val="419BB7"/>
                </a:solidFill>
                <a:latin typeface="Calibri"/>
                <a:ea typeface="Calibri"/>
                <a:cs typeface="Calibri"/>
                <a:sym typeface="Calibri"/>
              </a:rPr>
              <a:t>A3: </a:t>
            </a:r>
            <a:r>
              <a:rPr lang="en-US" sz="2400" b="0" i="0" u="none" strike="noStrike" cap="none">
                <a:solidFill>
                  <a:srgbClr val="419BB7"/>
                </a:solidFill>
                <a:latin typeface="Calibri"/>
                <a:ea typeface="Calibri"/>
                <a:cs typeface="Calibri"/>
                <a:sym typeface="Calibri"/>
              </a:rPr>
              <a:t>Excessive Data Exposure</a:t>
            </a:r>
            <a:endParaRPr sz="2400" b="0" i="0" u="none" strike="noStrike" cap="none">
              <a:solidFill>
                <a:srgbClr val="419BB7"/>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2400"/>
              <a:buFont typeface="Arial"/>
              <a:buNone/>
            </a:pPr>
            <a:r>
              <a:rPr lang="en-US" sz="2400" b="1" i="0" u="none" strike="noStrike" cap="none">
                <a:solidFill>
                  <a:srgbClr val="419BB7"/>
                </a:solidFill>
                <a:latin typeface="Calibri"/>
                <a:ea typeface="Calibri"/>
                <a:cs typeface="Calibri"/>
                <a:sym typeface="Calibri"/>
              </a:rPr>
              <a:t>A4: </a:t>
            </a:r>
            <a:r>
              <a:rPr lang="en-US" sz="2400" b="0" i="0" u="none" strike="noStrike" cap="none">
                <a:solidFill>
                  <a:srgbClr val="419BB7"/>
                </a:solidFill>
                <a:latin typeface="Calibri"/>
                <a:ea typeface="Calibri"/>
                <a:cs typeface="Calibri"/>
                <a:sym typeface="Calibri"/>
              </a:rPr>
              <a:t>Lack of Resources &amp; Rate Limiting</a:t>
            </a:r>
            <a:endParaRPr sz="2400" b="0" i="0" u="none" strike="noStrike" cap="none">
              <a:solidFill>
                <a:srgbClr val="419BB7"/>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2400"/>
              <a:buFont typeface="Arial"/>
              <a:buNone/>
            </a:pPr>
            <a:r>
              <a:rPr lang="en-US" sz="2400" b="1" i="0" u="none" strike="noStrike" cap="none">
                <a:solidFill>
                  <a:srgbClr val="419BB7"/>
                </a:solidFill>
                <a:latin typeface="Calibri"/>
                <a:ea typeface="Calibri"/>
                <a:cs typeface="Calibri"/>
                <a:sym typeface="Calibri"/>
              </a:rPr>
              <a:t>A5: </a:t>
            </a:r>
            <a:r>
              <a:rPr lang="en-US" sz="2400" b="0" i="0" u="none" strike="noStrike" cap="none">
                <a:solidFill>
                  <a:srgbClr val="419BB7"/>
                </a:solidFill>
                <a:latin typeface="Calibri"/>
                <a:ea typeface="Calibri"/>
                <a:cs typeface="Calibri"/>
                <a:sym typeface="Calibri"/>
              </a:rPr>
              <a:t>Broken Function Level Authorization</a:t>
            </a:r>
            <a:endParaRPr sz="2400" b="0" i="0" u="none" strike="noStrike" cap="none">
              <a:solidFill>
                <a:srgbClr val="419BB7"/>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2400"/>
              <a:buFont typeface="Arial"/>
              <a:buNone/>
            </a:pPr>
            <a:r>
              <a:rPr lang="en-US" sz="2400" b="1" i="0" u="none" strike="noStrike" cap="none">
                <a:solidFill>
                  <a:srgbClr val="419BB7"/>
                </a:solidFill>
                <a:latin typeface="Calibri"/>
                <a:ea typeface="Calibri"/>
                <a:cs typeface="Calibri"/>
                <a:sym typeface="Calibri"/>
              </a:rPr>
              <a:t>A6: </a:t>
            </a:r>
            <a:r>
              <a:rPr lang="en-US" sz="2400" b="0" i="0" u="none" strike="noStrike" cap="none">
                <a:solidFill>
                  <a:srgbClr val="419BB7"/>
                </a:solidFill>
                <a:latin typeface="Calibri"/>
                <a:ea typeface="Calibri"/>
                <a:cs typeface="Calibri"/>
                <a:sym typeface="Calibri"/>
              </a:rPr>
              <a:t>Mass Assignment</a:t>
            </a:r>
            <a:endParaRPr sz="2400" b="0" i="0" u="none" strike="noStrike" cap="none">
              <a:solidFill>
                <a:srgbClr val="419BB7"/>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2400"/>
              <a:buFont typeface="Arial"/>
              <a:buNone/>
            </a:pPr>
            <a:r>
              <a:rPr lang="en-US" sz="2400" b="1" i="0" u="none" strike="noStrike" cap="none">
                <a:solidFill>
                  <a:srgbClr val="419BB7"/>
                </a:solidFill>
                <a:latin typeface="Calibri"/>
                <a:ea typeface="Calibri"/>
                <a:cs typeface="Calibri"/>
                <a:sym typeface="Calibri"/>
              </a:rPr>
              <a:t>A7: </a:t>
            </a:r>
            <a:r>
              <a:rPr lang="en-US" sz="2400" b="0" i="0" u="none" strike="noStrike" cap="none">
                <a:solidFill>
                  <a:srgbClr val="419BB7"/>
                </a:solidFill>
                <a:latin typeface="Calibri"/>
                <a:ea typeface="Calibri"/>
                <a:cs typeface="Calibri"/>
                <a:sym typeface="Calibri"/>
              </a:rPr>
              <a:t>Security Misconfiguration</a:t>
            </a:r>
            <a:endParaRPr sz="2400" b="0" i="0" u="none" strike="noStrike" cap="none">
              <a:solidFill>
                <a:srgbClr val="419BB7"/>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2400"/>
              <a:buFont typeface="Arial"/>
              <a:buNone/>
            </a:pPr>
            <a:r>
              <a:rPr lang="en-US" sz="2400" b="1" i="0" u="none" strike="noStrike" cap="none">
                <a:solidFill>
                  <a:srgbClr val="419BB7"/>
                </a:solidFill>
                <a:latin typeface="Calibri"/>
                <a:ea typeface="Calibri"/>
                <a:cs typeface="Calibri"/>
                <a:sym typeface="Calibri"/>
              </a:rPr>
              <a:t>A8: </a:t>
            </a:r>
            <a:r>
              <a:rPr lang="en-US" sz="2400" b="0" i="0" u="none" strike="noStrike" cap="none">
                <a:solidFill>
                  <a:srgbClr val="419BB7"/>
                </a:solidFill>
                <a:latin typeface="Calibri"/>
                <a:ea typeface="Calibri"/>
                <a:cs typeface="Calibri"/>
                <a:sym typeface="Calibri"/>
              </a:rPr>
              <a:t>Injection</a:t>
            </a:r>
            <a:endParaRPr sz="2400" b="0" i="0" u="none" strike="noStrike" cap="none">
              <a:solidFill>
                <a:srgbClr val="419BB7"/>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2400"/>
              <a:buFont typeface="Arial"/>
              <a:buNone/>
            </a:pPr>
            <a:r>
              <a:rPr lang="en-US" sz="2400" b="1" i="0" u="none" strike="noStrike" cap="none">
                <a:solidFill>
                  <a:srgbClr val="419BB7"/>
                </a:solidFill>
                <a:latin typeface="Calibri"/>
                <a:ea typeface="Calibri"/>
                <a:cs typeface="Calibri"/>
                <a:sym typeface="Calibri"/>
              </a:rPr>
              <a:t>A9: </a:t>
            </a:r>
            <a:r>
              <a:rPr lang="en-US" sz="2400" b="0" i="0" u="none" strike="noStrike" cap="none">
                <a:solidFill>
                  <a:srgbClr val="419BB7"/>
                </a:solidFill>
                <a:latin typeface="Calibri"/>
                <a:ea typeface="Calibri"/>
                <a:cs typeface="Calibri"/>
                <a:sym typeface="Calibri"/>
              </a:rPr>
              <a:t>Improper Assets Management</a:t>
            </a:r>
            <a:endParaRPr sz="2400" b="0" i="0" u="none" strike="noStrike" cap="none">
              <a:solidFill>
                <a:srgbClr val="419BB7"/>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2400"/>
              <a:buFont typeface="Arial"/>
              <a:buNone/>
            </a:pPr>
            <a:r>
              <a:rPr lang="en-US" sz="2400" b="1" i="0" u="none" strike="noStrike" cap="none">
                <a:solidFill>
                  <a:srgbClr val="419BB7"/>
                </a:solidFill>
                <a:latin typeface="Calibri"/>
                <a:ea typeface="Calibri"/>
                <a:cs typeface="Calibri"/>
                <a:sym typeface="Calibri"/>
              </a:rPr>
              <a:t>A10: </a:t>
            </a:r>
            <a:r>
              <a:rPr lang="en-US" sz="2400" b="0" i="0" u="none" strike="noStrike" cap="none">
                <a:solidFill>
                  <a:srgbClr val="419BB7"/>
                </a:solidFill>
                <a:latin typeface="Calibri"/>
                <a:ea typeface="Calibri"/>
                <a:cs typeface="Calibri"/>
                <a:sym typeface="Calibri"/>
              </a:rPr>
              <a:t>Insufficient Logging &amp; Monitoring</a:t>
            </a:r>
            <a:endParaRPr sz="2400" b="0" i="0" u="none" strike="noStrike" cap="none">
              <a:solidFill>
                <a:srgbClr val="419BB7"/>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
          <p:cNvSpPr txBox="1"/>
          <p:nvPr/>
        </p:nvSpPr>
        <p:spPr>
          <a:xfrm>
            <a:off x="506160" y="68760"/>
            <a:ext cx="10006200" cy="122004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12296D"/>
                </a:solidFill>
                <a:latin typeface="Calibri"/>
                <a:ea typeface="Calibri"/>
                <a:cs typeface="Calibri"/>
                <a:sym typeface="Calibri"/>
              </a:rPr>
              <a:t>A1 –Broken Object Level Authorization (BOLA)</a:t>
            </a:r>
            <a:endParaRPr sz="3600" b="0" i="0" u="none" strike="noStrike" cap="none">
              <a:solidFill>
                <a:srgbClr val="000000"/>
              </a:solidFill>
              <a:latin typeface="Calibri"/>
              <a:ea typeface="Calibri"/>
              <a:cs typeface="Calibri"/>
              <a:sym typeface="Calibri"/>
            </a:endParaRPr>
          </a:p>
        </p:txBody>
      </p:sp>
      <p:sp>
        <p:nvSpPr>
          <p:cNvPr id="175" name="Google Shape;175;p3"/>
          <p:cNvSpPr/>
          <p:nvPr/>
        </p:nvSpPr>
        <p:spPr>
          <a:xfrm>
            <a:off x="248519" y="1891839"/>
            <a:ext cx="3657600" cy="4661361"/>
          </a:xfrm>
          <a:prstGeom prst="rect">
            <a:avLst/>
          </a:prstGeom>
          <a:solidFill>
            <a:srgbClr val="F2F2F2"/>
          </a:solidFill>
          <a:ln w="19075" cap="flat" cmpd="sng">
            <a:solidFill>
              <a:schemeClr val="dk1"/>
            </a:solidFill>
            <a:prstDash val="solid"/>
            <a:round/>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sng" strike="noStrike" cap="none">
                <a:solidFill>
                  <a:srgbClr val="000000"/>
                </a:solidFill>
                <a:latin typeface="Consolas"/>
                <a:ea typeface="Consolas"/>
                <a:cs typeface="Consolas"/>
                <a:sym typeface="Consolas"/>
              </a:rPr>
              <a:t>Request: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Consolas"/>
                <a:ea typeface="Consolas"/>
                <a:cs typeface="Consolas"/>
                <a:sym typeface="Consolas"/>
              </a:rPr>
              <a:t>GET /v1/customers/15981?</a:t>
            </a:r>
            <a:r>
              <a:rPr lang="en-US" sz="1000" b="1" i="0" u="none" strike="noStrike" cap="none">
                <a:solidFill>
                  <a:srgbClr val="000000"/>
                </a:solidFill>
                <a:highlight>
                  <a:srgbClr val="FFFF00"/>
                </a:highlight>
                <a:latin typeface="Consolas"/>
                <a:ea typeface="Consolas"/>
                <a:cs typeface="Consolas"/>
                <a:sym typeface="Consolas"/>
              </a:rPr>
              <a:t>userId=207939055</a:t>
            </a:r>
            <a:r>
              <a:rPr lang="en-US" sz="1000" b="0" i="0" u="none" strike="noStrike" cap="none">
                <a:solidFill>
                  <a:srgbClr val="000000"/>
                </a:solidFill>
                <a:latin typeface="Consolas"/>
                <a:ea typeface="Consolas"/>
                <a:cs typeface="Consolas"/>
                <a:sym typeface="Consolas"/>
              </a:rPr>
              <a:t> HTTP/1.1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Consolas"/>
                <a:ea typeface="Consolas"/>
                <a:cs typeface="Consolas"/>
                <a:sym typeface="Consolas"/>
              </a:rPr>
              <a:t>Authorization</a:t>
            </a:r>
            <a:r>
              <a:rPr lang="en-US" sz="1000" b="0" i="0" u="none" strike="noStrike" cap="none">
                <a:solidFill>
                  <a:srgbClr val="000000"/>
                </a:solidFill>
                <a:latin typeface="Consolas"/>
                <a:ea typeface="Consolas"/>
                <a:cs typeface="Consolas"/>
                <a:sym typeface="Consolas"/>
              </a:rPr>
              <a:t>: Bearer gwwh1Y4epjv9Y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Consolas"/>
                <a:ea typeface="Consolas"/>
                <a:cs typeface="Consolas"/>
                <a:sym typeface="Consolas"/>
              </a:rPr>
              <a:t>Cookie</a:t>
            </a:r>
            <a:r>
              <a:rPr lang="en-US" sz="1000" b="0" i="0" u="none" strike="noStrike" cap="none">
                <a:solidFill>
                  <a:srgbClr val="000000"/>
                </a:solidFill>
                <a:latin typeface="Consolas"/>
                <a:ea typeface="Consolas"/>
                <a:cs typeface="Consolas"/>
                <a:sym typeface="Consolas"/>
              </a:rPr>
              <a:t>: _ga=GA1.3.630674023.1502871544; _gid=GA1.2.1579405782.1502871544;</a:t>
            </a:r>
            <a:r>
              <a:rPr lang="en-US" sz="1000" b="1" i="0" u="none" strike="noStrike" cap="none">
                <a:solidFill>
                  <a:srgbClr val="000000"/>
                </a:solidFill>
                <a:highlight>
                  <a:srgbClr val="FFFF00"/>
                </a:highlight>
                <a:latin typeface="Consolas"/>
                <a:ea typeface="Consolas"/>
                <a:cs typeface="Consolas"/>
                <a:sym typeface="Consolas"/>
              </a:rPr>
              <a:t>userId=207939055</a:t>
            </a:r>
            <a:r>
              <a:rPr lang="en-US" sz="1000" b="1" i="0" u="none" strike="noStrike" cap="none">
                <a:solidFill>
                  <a:srgbClr val="000000"/>
                </a:solidFill>
                <a:latin typeface="Consolas"/>
                <a:ea typeface="Consolas"/>
                <a:cs typeface="Consolas"/>
                <a:sym typeface="Consolas"/>
              </a:rPr>
              <a:t>Host</a:t>
            </a:r>
            <a:r>
              <a:rPr lang="en-US" sz="1000" b="0" i="0" u="none" strike="noStrike" cap="none">
                <a:solidFill>
                  <a:srgbClr val="000000"/>
                </a:solidFill>
                <a:latin typeface="Consolas"/>
                <a:ea typeface="Consolas"/>
                <a:cs typeface="Consolas"/>
                <a:sym typeface="Consolas"/>
              </a:rPr>
              <a:t>: payments-api.dnssf.com</a:t>
            </a:r>
            <a:endParaRPr sz="10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Consolas"/>
                <a:ea typeface="Consolas"/>
                <a:cs typeface="Consolas"/>
                <a:sym typeface="Consolas"/>
              </a:rPr>
              <a:t>X-Forwarded-For</a:t>
            </a:r>
            <a:r>
              <a:rPr lang="en-US" sz="1000" b="0" i="0" u="none" strike="noStrike" cap="none">
                <a:solidFill>
                  <a:srgbClr val="000000"/>
                </a:solidFill>
                <a:latin typeface="Consolas"/>
                <a:ea typeface="Consolas"/>
                <a:cs typeface="Consolas"/>
                <a:sym typeface="Consolas"/>
              </a:rPr>
              <a:t>: 54.183.50.90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00"/>
              <a:buFont typeface="Arial"/>
              <a:buNone/>
            </a:pPr>
            <a:r>
              <a:rPr lang="en-US" sz="1000" b="1" i="0" u="sng" strike="noStrike" cap="none">
                <a:solidFill>
                  <a:schemeClr val="dk1"/>
                </a:solidFill>
                <a:latin typeface="Consolas"/>
                <a:ea typeface="Consolas"/>
                <a:cs typeface="Consolas"/>
                <a:sym typeface="Consolas"/>
              </a:rPr>
              <a:t>Response: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Consolas"/>
                <a:ea typeface="Consolas"/>
                <a:cs typeface="Consolas"/>
                <a:sym typeface="Consolas"/>
              </a:rPr>
              <a:t>200 OK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r>
              <a:rPr lang="en-US" sz="1000" b="1" i="0" u="none" strike="noStrike" cap="none">
                <a:solidFill>
                  <a:srgbClr val="000000"/>
                </a:solidFill>
                <a:highlight>
                  <a:srgbClr val="FFFF00"/>
                </a:highlight>
                <a:latin typeface="Consolas"/>
                <a:ea typeface="Consolas"/>
                <a:cs typeface="Consolas"/>
                <a:sym typeface="Consolas"/>
              </a:rPr>
              <a:t>userId: 207939055,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Consolas"/>
                <a:ea typeface="Consolas"/>
                <a:cs typeface="Consolas"/>
                <a:sym typeface="Consolas"/>
              </a:rPr>
              <a:t>     firstName: ”John”,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Consolas"/>
                <a:ea typeface="Consolas"/>
                <a:cs typeface="Consolas"/>
                <a:sym typeface="Consolas"/>
              </a:rPr>
              <a:t>     lastName: “Smith”,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Consolas"/>
                <a:ea typeface="Consolas"/>
                <a:cs typeface="Consolas"/>
                <a:sym typeface="Consolas"/>
              </a:rPr>
              <a:t>     email: “john.smith@acme.com”,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Consolas"/>
                <a:ea typeface="Consolas"/>
                <a:cs typeface="Consolas"/>
                <a:sym typeface="Consolas"/>
              </a:rPr>
              <a:t>     phoneNumber: “+1650123123”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Consolas"/>
                <a:ea typeface="Consolas"/>
                <a:cs typeface="Consolas"/>
                <a:sym typeface="Consolas"/>
              </a:rPr>
              <a:t>}</a:t>
            </a:r>
            <a:endParaRPr sz="1000" b="0" i="0" u="sng" strike="noStrike" cap="none">
              <a:solidFill>
                <a:srgbClr val="000000"/>
              </a:solidFill>
              <a:latin typeface="Consolas"/>
              <a:ea typeface="Consolas"/>
              <a:cs typeface="Consolas"/>
              <a:sym typeface="Consolas"/>
              <a:hlinkClick r:id="rId3">
                <a:extLst>
                  <a:ext uri="{A12FA001-AC4F-418D-AE19-62706E023703}">
                    <ahyp:hlinkClr xmlns:ahyp="http://schemas.microsoft.com/office/drawing/2018/hyperlinkcolor" val="tx"/>
                  </a:ext>
                </a:extLst>
              </a:hlinkClick>
            </a:endParaRPr>
          </a:p>
        </p:txBody>
      </p:sp>
      <p:sp>
        <p:nvSpPr>
          <p:cNvPr id="176" name="Google Shape;176;p3"/>
          <p:cNvSpPr/>
          <p:nvPr/>
        </p:nvSpPr>
        <p:spPr>
          <a:xfrm>
            <a:off x="248520" y="1183119"/>
            <a:ext cx="3657600" cy="64487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B050"/>
                </a:solidFill>
                <a:latin typeface="Barlow"/>
                <a:ea typeface="Barlow"/>
                <a:cs typeface="Barlow"/>
                <a:sym typeface="Barlow"/>
              </a:rPr>
              <a:t>Legitimate </a:t>
            </a:r>
            <a:r>
              <a:rPr lang="en-US" sz="1800" b="0" i="0" u="none" strike="noStrike" cap="none">
                <a:solidFill>
                  <a:srgbClr val="000000"/>
                </a:solidFill>
                <a:latin typeface="Barlow"/>
                <a:ea typeface="Barlow"/>
                <a:cs typeface="Barlow"/>
                <a:sym typeface="Barlow"/>
              </a:rPr>
              <a:t>– </a:t>
            </a:r>
            <a:r>
              <a:rPr lang="en-US" sz="1800" b="0" i="1" u="none" strike="noStrike" cap="none">
                <a:solidFill>
                  <a:srgbClr val="000000"/>
                </a:solidFill>
                <a:latin typeface="Barlow"/>
                <a:ea typeface="Barlow"/>
                <a:cs typeface="Barlow"/>
                <a:sym typeface="Barlow"/>
              </a:rPr>
              <a:t>userId</a:t>
            </a:r>
            <a:r>
              <a:rPr lang="en-US" sz="1800" b="0" i="0" u="none" strike="noStrike" cap="none">
                <a:solidFill>
                  <a:srgbClr val="000000"/>
                </a:solidFill>
                <a:latin typeface="Barlow"/>
                <a:ea typeface="Barlow"/>
                <a:cs typeface="Barlow"/>
                <a:sym typeface="Barlow"/>
              </a:rPr>
              <a:t> matches in the query parameter and request </a:t>
            </a:r>
            <a:endParaRPr sz="1800" b="0" i="0" u="none" strike="noStrike" cap="none">
              <a:solidFill>
                <a:schemeClr val="dk1"/>
              </a:solidFill>
              <a:latin typeface="Barlow"/>
              <a:ea typeface="Barlow"/>
              <a:cs typeface="Barlow"/>
              <a:sym typeface="Barlow"/>
            </a:endParaRPr>
          </a:p>
        </p:txBody>
      </p:sp>
      <p:sp>
        <p:nvSpPr>
          <p:cNvPr id="177" name="Google Shape;177;p3"/>
          <p:cNvSpPr/>
          <p:nvPr/>
        </p:nvSpPr>
        <p:spPr>
          <a:xfrm>
            <a:off x="4283528" y="1891839"/>
            <a:ext cx="3657600" cy="4661361"/>
          </a:xfrm>
          <a:prstGeom prst="rect">
            <a:avLst/>
          </a:prstGeom>
          <a:solidFill>
            <a:srgbClr val="F2F2F2"/>
          </a:solidFill>
          <a:ln w="19075" cap="flat" cmpd="sng">
            <a:solidFill>
              <a:schemeClr val="dk1"/>
            </a:solidFill>
            <a:prstDash val="solid"/>
            <a:round/>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sng" strike="noStrike" cap="none">
                <a:solidFill>
                  <a:srgbClr val="000000"/>
                </a:solidFill>
                <a:latin typeface="Consolas"/>
                <a:ea typeface="Consolas"/>
                <a:cs typeface="Consolas"/>
                <a:sym typeface="Consolas"/>
              </a:rPr>
              <a:t>Request: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Consolas"/>
                <a:ea typeface="Consolas"/>
                <a:cs typeface="Consolas"/>
                <a:sym typeface="Consolas"/>
              </a:rPr>
              <a:t>GET /v1/customers/15981?</a:t>
            </a:r>
            <a:r>
              <a:rPr lang="en-US" sz="1000" b="1" i="0" u="none" strike="noStrike" cap="none">
                <a:solidFill>
                  <a:srgbClr val="000000"/>
                </a:solidFill>
                <a:highlight>
                  <a:srgbClr val="FFFF00"/>
                </a:highlight>
                <a:latin typeface="Consolas"/>
                <a:ea typeface="Consolas"/>
                <a:cs typeface="Consolas"/>
                <a:sym typeface="Consolas"/>
              </a:rPr>
              <a:t>userId=207938044</a:t>
            </a:r>
            <a:r>
              <a:rPr lang="en-US" sz="1000" b="0" i="0" u="none" strike="noStrike" cap="none">
                <a:solidFill>
                  <a:srgbClr val="000000"/>
                </a:solidFill>
                <a:latin typeface="Consolas"/>
                <a:ea typeface="Consolas"/>
                <a:cs typeface="Consolas"/>
                <a:sym typeface="Consolas"/>
              </a:rPr>
              <a:t> HTTP/1.1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Consolas"/>
                <a:ea typeface="Consolas"/>
                <a:cs typeface="Consolas"/>
                <a:sym typeface="Consolas"/>
              </a:rPr>
              <a:t>Authorization</a:t>
            </a:r>
            <a:r>
              <a:rPr lang="en-US" sz="1000" b="0" i="0" u="none" strike="noStrike" cap="none">
                <a:solidFill>
                  <a:srgbClr val="000000"/>
                </a:solidFill>
                <a:latin typeface="Consolas"/>
                <a:ea typeface="Consolas"/>
                <a:cs typeface="Consolas"/>
                <a:sym typeface="Consolas"/>
              </a:rPr>
              <a:t>: Bearer gwwh1Y4epjv9Y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Consolas"/>
                <a:ea typeface="Consolas"/>
                <a:cs typeface="Consolas"/>
                <a:sym typeface="Consolas"/>
              </a:rPr>
              <a:t>Cookie</a:t>
            </a:r>
            <a:r>
              <a:rPr lang="en-US" sz="1000" b="0" i="0" u="none" strike="noStrike" cap="none">
                <a:solidFill>
                  <a:srgbClr val="000000"/>
                </a:solidFill>
                <a:latin typeface="Consolas"/>
                <a:ea typeface="Consolas"/>
                <a:cs typeface="Consolas"/>
                <a:sym typeface="Consolas"/>
              </a:rPr>
              <a:t>: _ga=GA1.3.630674023.1502871544; _gid=GA1.2.1579405782.1502871544;</a:t>
            </a:r>
            <a:r>
              <a:rPr lang="en-US" sz="1000" b="1" i="0" u="none" strike="noStrike" cap="none">
                <a:solidFill>
                  <a:srgbClr val="000000"/>
                </a:solidFill>
                <a:highlight>
                  <a:srgbClr val="FFFF00"/>
                </a:highlight>
                <a:latin typeface="Consolas"/>
                <a:ea typeface="Consolas"/>
                <a:cs typeface="Consolas"/>
                <a:sym typeface="Consolas"/>
              </a:rPr>
              <a:t>userId=207939055</a:t>
            </a:r>
            <a:r>
              <a:rPr lang="en-US" sz="1000" b="1" i="0" u="none" strike="noStrike" cap="none">
                <a:solidFill>
                  <a:srgbClr val="000000"/>
                </a:solidFill>
                <a:latin typeface="Consolas"/>
                <a:ea typeface="Consolas"/>
                <a:cs typeface="Consolas"/>
                <a:sym typeface="Consolas"/>
              </a:rPr>
              <a:t>Host</a:t>
            </a:r>
            <a:r>
              <a:rPr lang="en-US" sz="1000" b="0" i="0" u="none" strike="noStrike" cap="none">
                <a:solidFill>
                  <a:srgbClr val="000000"/>
                </a:solidFill>
                <a:latin typeface="Consolas"/>
                <a:ea typeface="Consolas"/>
                <a:cs typeface="Consolas"/>
                <a:sym typeface="Consolas"/>
              </a:rPr>
              <a:t>: payments-api.dnssf.com</a:t>
            </a:r>
            <a:endParaRPr sz="10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Consolas"/>
                <a:ea typeface="Consolas"/>
                <a:cs typeface="Consolas"/>
                <a:sym typeface="Consolas"/>
              </a:rPr>
              <a:t>X-Forwarded-For</a:t>
            </a:r>
            <a:r>
              <a:rPr lang="en-US" sz="1000" b="0" i="0" u="none" strike="noStrike" cap="none">
                <a:solidFill>
                  <a:srgbClr val="000000"/>
                </a:solidFill>
                <a:latin typeface="Consolas"/>
                <a:ea typeface="Consolas"/>
                <a:cs typeface="Consolas"/>
                <a:sym typeface="Consolas"/>
              </a:rPr>
              <a:t>: 54.183.50.90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00"/>
              <a:buFont typeface="Arial"/>
              <a:buNone/>
            </a:pPr>
            <a:r>
              <a:rPr lang="en-US" sz="1000" b="1" i="0" u="sng" strike="noStrike" cap="none">
                <a:solidFill>
                  <a:schemeClr val="dk1"/>
                </a:solidFill>
                <a:latin typeface="Consolas"/>
                <a:ea typeface="Consolas"/>
                <a:cs typeface="Consolas"/>
                <a:sym typeface="Consolas"/>
              </a:rPr>
              <a:t>Response: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Consolas"/>
                <a:ea typeface="Consolas"/>
                <a:cs typeface="Consolas"/>
                <a:sym typeface="Consolas"/>
              </a:rPr>
              <a:t>200 OK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       </a:t>
            </a:r>
            <a:r>
              <a:rPr lang="en-US" sz="1000" b="1" i="0" u="none" strike="noStrike" cap="none">
                <a:solidFill>
                  <a:srgbClr val="000000"/>
                </a:solidFill>
                <a:highlight>
                  <a:srgbClr val="FFFF00"/>
                </a:highlight>
                <a:latin typeface="Consolas"/>
                <a:ea typeface="Consolas"/>
                <a:cs typeface="Consolas"/>
                <a:sym typeface="Consolas"/>
              </a:rPr>
              <a:t>userId: 207938044,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Consolas"/>
                <a:ea typeface="Consolas"/>
                <a:cs typeface="Consolas"/>
                <a:sym typeface="Consolas"/>
              </a:rPr>
              <a:t>     firstName: ”David”,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Consolas"/>
                <a:ea typeface="Consolas"/>
                <a:cs typeface="Consolas"/>
                <a:sym typeface="Consolas"/>
              </a:rPr>
              <a:t>     lastName: “Miller”,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Consolas"/>
                <a:ea typeface="Consolas"/>
                <a:cs typeface="Consolas"/>
                <a:sym typeface="Consolas"/>
              </a:rPr>
              <a:t>     email: “david.miller@example.com”,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Consolas"/>
                <a:ea typeface="Consolas"/>
                <a:cs typeface="Consolas"/>
                <a:sym typeface="Consolas"/>
              </a:rPr>
              <a:t>     phoneNumber: “+1912456456”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Consolas"/>
                <a:ea typeface="Consolas"/>
                <a:cs typeface="Consolas"/>
                <a:sym typeface="Consolas"/>
              </a:rPr>
              <a:t>}</a:t>
            </a:r>
            <a:endParaRPr sz="1000" b="0" i="0" u="sng" strike="noStrike" cap="none">
              <a:solidFill>
                <a:srgbClr val="000000"/>
              </a:solidFill>
              <a:latin typeface="Consolas"/>
              <a:ea typeface="Consolas"/>
              <a:cs typeface="Consolas"/>
              <a:sym typeface="Consolas"/>
              <a:hlinkClick r:id="rId3">
                <a:extLst>
                  <a:ext uri="{A12FA001-AC4F-418D-AE19-62706E023703}">
                    <ahyp:hlinkClr xmlns:ahyp="http://schemas.microsoft.com/office/drawing/2018/hyperlinkcolor" val="tx"/>
                  </a:ext>
                </a:extLst>
              </a:hlinkClick>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Consolas"/>
              <a:ea typeface="Consolas"/>
              <a:cs typeface="Consolas"/>
              <a:sym typeface="Consolas"/>
            </a:endParaRPr>
          </a:p>
        </p:txBody>
      </p:sp>
      <p:sp>
        <p:nvSpPr>
          <p:cNvPr id="178" name="Google Shape;178;p3"/>
          <p:cNvSpPr/>
          <p:nvPr/>
        </p:nvSpPr>
        <p:spPr>
          <a:xfrm>
            <a:off x="4283528" y="1183118"/>
            <a:ext cx="3657600" cy="64487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Barlow"/>
                <a:ea typeface="Barlow"/>
                <a:cs typeface="Barlow"/>
                <a:sym typeface="Barlow"/>
              </a:rPr>
              <a:t>Attack - </a:t>
            </a:r>
            <a:r>
              <a:rPr lang="en-US" sz="1800" b="0" i="0" u="none" strike="noStrike" cap="none">
                <a:solidFill>
                  <a:srgbClr val="000000"/>
                </a:solidFill>
                <a:latin typeface="Barlow"/>
                <a:ea typeface="Barlow"/>
                <a:cs typeface="Barlow"/>
                <a:sym typeface="Barlow"/>
              </a:rPr>
              <a:t>Attacker changes the </a:t>
            </a:r>
            <a:r>
              <a:rPr lang="en-US" sz="1800" b="0" i="1" u="none" strike="noStrike" cap="none">
                <a:solidFill>
                  <a:srgbClr val="000000"/>
                </a:solidFill>
                <a:latin typeface="Barlow"/>
                <a:ea typeface="Barlow"/>
                <a:cs typeface="Barlow"/>
                <a:sym typeface="Barlow"/>
              </a:rPr>
              <a:t>userId </a:t>
            </a:r>
            <a:r>
              <a:rPr lang="en-US" sz="1800" b="0" i="0" u="none" strike="noStrike" cap="none">
                <a:solidFill>
                  <a:srgbClr val="000000"/>
                </a:solidFill>
                <a:latin typeface="Barlow"/>
                <a:ea typeface="Barlow"/>
                <a:cs typeface="Barlow"/>
                <a:sym typeface="Barlow"/>
              </a:rPr>
              <a:t>in the query parameter</a:t>
            </a:r>
            <a:endParaRPr sz="1800" b="0" i="0" u="none" strike="noStrike" cap="none">
              <a:solidFill>
                <a:schemeClr val="dk1"/>
              </a:solidFill>
              <a:latin typeface="Barlow"/>
              <a:ea typeface="Barlow"/>
              <a:cs typeface="Barlow"/>
              <a:sym typeface="Barlow"/>
            </a:endParaRPr>
          </a:p>
        </p:txBody>
      </p:sp>
      <p:sp>
        <p:nvSpPr>
          <p:cNvPr id="179" name="Google Shape;179;p3"/>
          <p:cNvSpPr/>
          <p:nvPr/>
        </p:nvSpPr>
        <p:spPr>
          <a:xfrm>
            <a:off x="8140376" y="908720"/>
            <a:ext cx="3657600" cy="563227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419BB7"/>
                </a:solidFill>
                <a:latin typeface="Barlow"/>
                <a:ea typeface="Barlow"/>
                <a:cs typeface="Barlow"/>
                <a:sym typeface="Barlow"/>
              </a:rPr>
              <a:t>Unauthorized access can result in unauthorized data access, data loss, or data manipulation. Unauthorized access to objects can also lead to full account takeover.</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419BB7"/>
              </a:solidFill>
              <a:latin typeface="Barlow"/>
              <a:ea typeface="Barlow"/>
              <a:cs typeface="Barlow"/>
              <a:sym typeface="Barlow"/>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419BB7"/>
                </a:solidFill>
                <a:latin typeface="Barlow"/>
                <a:ea typeface="Barlow"/>
                <a:cs typeface="Barlow"/>
                <a:sym typeface="Barlow"/>
              </a:rPr>
              <a:t>In this example, the backend logic queries the database with the </a:t>
            </a:r>
            <a:r>
              <a:rPr lang="en-US" sz="1800" b="0" i="1" u="none" strike="noStrike" cap="none" dirty="0" err="1">
                <a:solidFill>
                  <a:srgbClr val="419BB7"/>
                </a:solidFill>
                <a:latin typeface="Barlow"/>
                <a:ea typeface="Barlow"/>
                <a:cs typeface="Barlow"/>
                <a:sym typeface="Barlow"/>
              </a:rPr>
              <a:t>userId</a:t>
            </a:r>
            <a:r>
              <a:rPr lang="en-US" sz="1800" b="0" i="0" u="none" strike="noStrike" cap="none" dirty="0">
                <a:solidFill>
                  <a:srgbClr val="419BB7"/>
                </a:solidFill>
                <a:latin typeface="Barlow"/>
                <a:ea typeface="Barlow"/>
                <a:cs typeface="Barlow"/>
                <a:sym typeface="Barlow"/>
              </a:rPr>
              <a:t> in the query parameter while verifying the authorization with the </a:t>
            </a:r>
            <a:r>
              <a:rPr lang="en-US" sz="1800" b="0" i="1" u="none" strike="noStrike" cap="none" dirty="0" err="1">
                <a:solidFill>
                  <a:srgbClr val="419BB7"/>
                </a:solidFill>
                <a:latin typeface="Barlow"/>
                <a:ea typeface="Barlow"/>
                <a:cs typeface="Barlow"/>
                <a:sym typeface="Barlow"/>
              </a:rPr>
              <a:t>userId</a:t>
            </a:r>
            <a:r>
              <a:rPr lang="en-US" sz="1800" b="0" i="0" u="none" strike="noStrike" cap="none" dirty="0">
                <a:solidFill>
                  <a:srgbClr val="419BB7"/>
                </a:solidFill>
                <a:latin typeface="Barlow"/>
                <a:ea typeface="Barlow"/>
                <a:cs typeface="Barlow"/>
                <a:sym typeface="Barlow"/>
              </a:rPr>
              <a:t> in the cookie – an attacker could simply enumerate it and extract data.</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419BB7"/>
              </a:solidFill>
              <a:latin typeface="Barlow"/>
              <a:ea typeface="Barlow"/>
              <a:cs typeface="Barlow"/>
              <a:sym typeface="Barlow"/>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419BB7"/>
                </a:solidFill>
                <a:latin typeface="Barlow"/>
                <a:ea typeface="Barlow"/>
                <a:cs typeface="Barlow"/>
                <a:sym typeface="Barlow"/>
              </a:rPr>
              <a:t>API protection solutions must detect when 2 (or more) identifiers should always be identical to prevent an attacker from manipulating one of them.</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71b5467bff_0_13"/>
          <p:cNvSpPr txBox="1"/>
          <p:nvPr/>
        </p:nvSpPr>
        <p:spPr>
          <a:xfrm>
            <a:off x="351124" y="1053755"/>
            <a:ext cx="10634031" cy="506284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900"/>
              </a:spcBef>
              <a:spcAft>
                <a:spcPts val="0"/>
              </a:spcAft>
              <a:buNone/>
            </a:pPr>
            <a:r>
              <a:rPr lang="en-US" sz="2200" b="0" i="0" u="none" strike="noStrike" cap="none" dirty="0">
                <a:solidFill>
                  <a:srgbClr val="333333"/>
                </a:solidFill>
                <a:latin typeface="Barlow"/>
                <a:ea typeface="Barlow"/>
                <a:cs typeface="Barlow"/>
                <a:sym typeface="Barlow"/>
              </a:rPr>
              <a:t>In 2019 a security researcher disclosed a BOLA vulnerability that would have enabled an attacker to </a:t>
            </a:r>
            <a:r>
              <a:rPr lang="en-US" sz="2200" b="0" i="0" u="none" strike="noStrike" cap="none" dirty="0">
                <a:solidFill>
                  <a:srgbClr val="333333"/>
                </a:solidFill>
                <a:highlight>
                  <a:srgbClr val="FFFF00"/>
                </a:highlight>
                <a:latin typeface="Barlow"/>
                <a:ea typeface="Barlow"/>
                <a:cs typeface="Barlow"/>
                <a:sym typeface="Barlow"/>
              </a:rPr>
              <a:t>take over any user account on Uber</a:t>
            </a:r>
            <a:r>
              <a:rPr lang="en-US" sz="2200" b="0" i="0" u="none" strike="noStrike" cap="none" dirty="0">
                <a:solidFill>
                  <a:srgbClr val="333333"/>
                </a:solidFill>
                <a:latin typeface="Barlow"/>
                <a:ea typeface="Barlow"/>
                <a:cs typeface="Barlow"/>
                <a:sym typeface="Barlow"/>
              </a:rPr>
              <a:t>. By exploiting the vulnerability, the attacker could access another user’s account to </a:t>
            </a:r>
            <a:r>
              <a:rPr lang="en-US" sz="2200" b="0" i="0" u="none" strike="noStrike" cap="none" dirty="0">
                <a:solidFill>
                  <a:srgbClr val="333333"/>
                </a:solidFill>
                <a:highlight>
                  <a:srgbClr val="FFFF00"/>
                </a:highlight>
                <a:latin typeface="Barlow"/>
                <a:ea typeface="Barlow"/>
                <a:cs typeface="Barlow"/>
                <a:sym typeface="Barlow"/>
              </a:rPr>
              <a:t>track the target user’s location, take rides, and more</a:t>
            </a:r>
            <a:r>
              <a:rPr lang="en-US" sz="2200" b="0" i="0" u="none" strike="noStrike" cap="none" dirty="0">
                <a:solidFill>
                  <a:srgbClr val="333333"/>
                </a:solidFill>
                <a:latin typeface="Barlow"/>
                <a:ea typeface="Barlow"/>
                <a:cs typeface="Barlow"/>
                <a:sym typeface="Barlow"/>
              </a:rPr>
              <a:t>. The attacker could also exploit the BOLA vulnerability to </a:t>
            </a:r>
            <a:r>
              <a:rPr lang="en-US" sz="2200" b="0" i="0" u="none" strike="noStrike" cap="none" dirty="0">
                <a:solidFill>
                  <a:srgbClr val="333333"/>
                </a:solidFill>
                <a:highlight>
                  <a:srgbClr val="FFFF00"/>
                </a:highlight>
                <a:latin typeface="Barlow"/>
                <a:ea typeface="Barlow"/>
                <a:cs typeface="Barlow"/>
                <a:sym typeface="Barlow"/>
              </a:rPr>
              <a:t>harvest Uber mobile app access tokens</a:t>
            </a:r>
            <a:r>
              <a:rPr lang="en-US" sz="2200" b="0" i="0" u="none" strike="noStrike" cap="none" dirty="0">
                <a:solidFill>
                  <a:srgbClr val="333333"/>
                </a:solidFill>
                <a:latin typeface="Barlow"/>
                <a:ea typeface="Barlow"/>
                <a:cs typeface="Barlow"/>
                <a:sym typeface="Barlow"/>
              </a:rPr>
              <a:t>, and then use those access tokens to </a:t>
            </a:r>
            <a:r>
              <a:rPr lang="en-US" sz="2200" b="0" i="0" u="none" strike="noStrike" cap="none" dirty="0">
                <a:solidFill>
                  <a:srgbClr val="333333"/>
                </a:solidFill>
                <a:highlight>
                  <a:srgbClr val="FFFF00"/>
                </a:highlight>
                <a:latin typeface="Barlow"/>
                <a:ea typeface="Barlow"/>
                <a:cs typeface="Barlow"/>
                <a:sym typeface="Barlow"/>
              </a:rPr>
              <a:t>take over Uber Driver and Uber Eats accounts</a:t>
            </a:r>
            <a:r>
              <a:rPr lang="en-US" sz="2200" b="0" i="0" u="none" strike="noStrike" cap="none" dirty="0">
                <a:solidFill>
                  <a:srgbClr val="333333"/>
                </a:solidFill>
                <a:latin typeface="Barlow"/>
                <a:ea typeface="Barlow"/>
                <a:cs typeface="Barlow"/>
                <a:sym typeface="Barlow"/>
              </a:rPr>
              <a:t>. The Uber application </a:t>
            </a:r>
            <a:r>
              <a:rPr lang="en-US" sz="2200" b="0" i="0" u="none" strike="noStrike" cap="none" dirty="0" err="1">
                <a:solidFill>
                  <a:srgbClr val="333333"/>
                </a:solidFill>
                <a:latin typeface="Barlow"/>
                <a:ea typeface="Barlow"/>
                <a:cs typeface="Barlow"/>
                <a:sym typeface="Barlow"/>
              </a:rPr>
              <a:t>userId</a:t>
            </a:r>
            <a:r>
              <a:rPr lang="en-US" sz="2200" b="0" i="0" u="none" strike="noStrike" cap="none" dirty="0">
                <a:solidFill>
                  <a:srgbClr val="333333"/>
                </a:solidFill>
                <a:latin typeface="Barlow"/>
                <a:ea typeface="Barlow"/>
                <a:cs typeface="Barlow"/>
                <a:sym typeface="Barlow"/>
              </a:rPr>
              <a:t> could be easily enumerated by supplying a user’s phone number or email address in another API request.</a:t>
            </a:r>
            <a:endParaRPr sz="2200" b="0" i="0" u="none" strike="noStrike" cap="none" dirty="0">
              <a:solidFill>
                <a:srgbClr val="333333"/>
              </a:solidFill>
              <a:highlight>
                <a:srgbClr val="FFFFFF"/>
              </a:highlight>
              <a:latin typeface="Barlow"/>
              <a:ea typeface="Barlow"/>
              <a:cs typeface="Barlow"/>
              <a:sym typeface="Barlow"/>
            </a:endParaRPr>
          </a:p>
        </p:txBody>
      </p:sp>
      <p:sp>
        <p:nvSpPr>
          <p:cNvPr id="186" name="Google Shape;186;g71b5467bff_0_13"/>
          <p:cNvSpPr txBox="1"/>
          <p:nvPr/>
        </p:nvSpPr>
        <p:spPr>
          <a:xfrm>
            <a:off x="5241300" y="6462800"/>
            <a:ext cx="6389400" cy="25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100" b="0" i="0" u="sng" strike="noStrike" cap="none" dirty="0">
                <a:solidFill>
                  <a:schemeClr val="hlink"/>
                </a:solidFill>
                <a:latin typeface="Arial"/>
                <a:ea typeface="Arial"/>
                <a:cs typeface="Arial"/>
                <a:sym typeface="Arial"/>
              </a:rPr>
              <a:t>https://</a:t>
            </a:r>
            <a:r>
              <a:rPr lang="en-US" sz="1100" b="0" i="0" u="sng" strike="noStrike" cap="none" dirty="0" err="1">
                <a:solidFill>
                  <a:schemeClr val="hlink"/>
                </a:solidFill>
                <a:latin typeface="Arial"/>
                <a:ea typeface="Arial"/>
                <a:cs typeface="Arial"/>
                <a:sym typeface="Arial"/>
              </a:rPr>
              <a:t>www.appsecure.security</a:t>
            </a:r>
            <a:r>
              <a:rPr lang="en-US" sz="1100" b="0" i="0" u="sng" strike="noStrike" cap="none" dirty="0">
                <a:solidFill>
                  <a:schemeClr val="hlink"/>
                </a:solidFill>
                <a:latin typeface="Arial"/>
                <a:ea typeface="Arial"/>
                <a:cs typeface="Arial"/>
                <a:sym typeface="Arial"/>
              </a:rPr>
              <a:t>/post/uber-account-hack-</a:t>
            </a:r>
            <a:r>
              <a:rPr lang="en-US" sz="1100" b="0" i="0" u="sng" strike="noStrike" cap="none" dirty="0" err="1">
                <a:solidFill>
                  <a:schemeClr val="hlink"/>
                </a:solidFill>
                <a:latin typeface="Arial"/>
                <a:ea typeface="Arial"/>
                <a:cs typeface="Arial"/>
                <a:sym typeface="Arial"/>
              </a:rPr>
              <a:t>anand</a:t>
            </a:r>
            <a:r>
              <a:rPr lang="en-US" sz="1100" b="0" i="0" u="sng" strike="noStrike" cap="none" dirty="0">
                <a:solidFill>
                  <a:schemeClr val="hlink"/>
                </a:solidFill>
                <a:latin typeface="Arial"/>
                <a:ea typeface="Arial"/>
                <a:cs typeface="Arial"/>
                <a:sym typeface="Arial"/>
              </a:rPr>
              <a:t>-</a:t>
            </a:r>
            <a:r>
              <a:rPr lang="en-US" sz="1100" b="0" i="0" u="sng" strike="noStrike" cap="none" dirty="0" err="1">
                <a:solidFill>
                  <a:schemeClr val="hlink"/>
                </a:solidFill>
                <a:latin typeface="Arial"/>
                <a:ea typeface="Arial"/>
                <a:cs typeface="Arial"/>
                <a:sym typeface="Arial"/>
              </a:rPr>
              <a:t>prakash</a:t>
            </a:r>
            <a:endParaRPr sz="1400" b="0" i="0" u="none" strike="noStrike" cap="none" dirty="0">
              <a:solidFill>
                <a:srgbClr val="000000"/>
              </a:solidFill>
              <a:latin typeface="Arial"/>
              <a:ea typeface="Arial"/>
              <a:cs typeface="Arial"/>
              <a:sym typeface="Arial"/>
            </a:endParaRPr>
          </a:p>
        </p:txBody>
      </p:sp>
      <p:sp>
        <p:nvSpPr>
          <p:cNvPr id="187" name="Google Shape;187;g71b5467bff_0_13"/>
          <p:cNvSpPr txBox="1"/>
          <p:nvPr/>
        </p:nvSpPr>
        <p:spPr>
          <a:xfrm>
            <a:off x="506159" y="68760"/>
            <a:ext cx="11334717" cy="12200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US" sz="3600" b="0" i="0" u="none" strike="noStrike" cap="none" dirty="0">
                <a:solidFill>
                  <a:srgbClr val="000000"/>
                </a:solidFill>
                <a:latin typeface="Barlow"/>
                <a:ea typeface="Barlow"/>
                <a:cs typeface="Barlow"/>
                <a:sym typeface="Barlow"/>
              </a:rPr>
              <a:t>A1 - Real world example – taking over Uber user accounts</a:t>
            </a:r>
            <a:endParaRPr dirty="0"/>
          </a:p>
        </p:txBody>
      </p:sp>
      <p:pic>
        <p:nvPicPr>
          <p:cNvPr id="188" name="Google Shape;188;g71b5467bff_0_13"/>
          <p:cNvPicPr preferRelativeResize="0"/>
          <p:nvPr/>
        </p:nvPicPr>
        <p:blipFill rotWithShape="1">
          <a:blip r:embed="rId3">
            <a:alphaModFix/>
          </a:blip>
          <a:srcRect/>
          <a:stretch/>
        </p:blipFill>
        <p:spPr>
          <a:xfrm>
            <a:off x="8445356" y="5044239"/>
            <a:ext cx="2828533" cy="107235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4"/>
          <p:cNvSpPr txBox="1"/>
          <p:nvPr/>
        </p:nvSpPr>
        <p:spPr>
          <a:xfrm>
            <a:off x="506160" y="68760"/>
            <a:ext cx="10006200" cy="122004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12296D"/>
                </a:solidFill>
                <a:latin typeface="Calibri"/>
                <a:ea typeface="Calibri"/>
                <a:cs typeface="Calibri"/>
                <a:sym typeface="Calibri"/>
              </a:rPr>
              <a:t>A2 – Broken User Authentication </a:t>
            </a:r>
            <a:endParaRPr sz="3600" b="0" i="0" u="none" strike="noStrike" cap="none">
              <a:solidFill>
                <a:srgbClr val="000000"/>
              </a:solidFill>
              <a:latin typeface="Calibri"/>
              <a:ea typeface="Calibri"/>
              <a:cs typeface="Calibri"/>
              <a:sym typeface="Calibri"/>
            </a:endParaRPr>
          </a:p>
        </p:txBody>
      </p:sp>
      <p:sp>
        <p:nvSpPr>
          <p:cNvPr id="200" name="Google Shape;200;p4"/>
          <p:cNvSpPr/>
          <p:nvPr/>
        </p:nvSpPr>
        <p:spPr>
          <a:xfrm>
            <a:off x="7548880" y="822479"/>
            <a:ext cx="4441770" cy="563085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419BB7"/>
                </a:solidFill>
                <a:latin typeface="Barlow"/>
                <a:ea typeface="Barlow"/>
                <a:cs typeface="Barlow"/>
                <a:sym typeface="Barlow"/>
              </a:rPr>
              <a:t>Authentication mechanisms are often implemented incorrectly allowing attackers to compromise authentication tokens or exploit implementation flaws and assume the identity of other users.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19BB7"/>
              </a:solidFill>
              <a:latin typeface="Barlow"/>
              <a:ea typeface="Barlow"/>
              <a:cs typeface="Barlow"/>
              <a:sym typeface="Barlow"/>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419BB7"/>
                </a:solidFill>
                <a:latin typeface="Barlow"/>
                <a:ea typeface="Barlow"/>
                <a:cs typeface="Barlow"/>
                <a:sym typeface="Barlow"/>
              </a:rPr>
              <a:t>Common examples are </a:t>
            </a:r>
            <a:r>
              <a:rPr lang="en-US" sz="1800" b="0" i="1" u="none" strike="noStrike" cap="none">
                <a:solidFill>
                  <a:srgbClr val="419BB7"/>
                </a:solidFill>
                <a:latin typeface="Barlow"/>
                <a:ea typeface="Barlow"/>
                <a:cs typeface="Barlow"/>
                <a:sym typeface="Barlow"/>
              </a:rPr>
              <a:t>brute-force </a:t>
            </a:r>
            <a:r>
              <a:rPr lang="en-US" sz="1800" b="0" i="0" u="none" strike="noStrike" cap="none">
                <a:solidFill>
                  <a:srgbClr val="419BB7"/>
                </a:solidFill>
                <a:latin typeface="Barlow"/>
                <a:ea typeface="Barlow"/>
                <a:cs typeface="Barlow"/>
                <a:sym typeface="Barlow"/>
              </a:rPr>
              <a:t>and </a:t>
            </a:r>
            <a:r>
              <a:rPr lang="en-US" sz="1800" b="0" i="1" u="none" strike="noStrike" cap="none">
                <a:solidFill>
                  <a:srgbClr val="419BB7"/>
                </a:solidFill>
                <a:latin typeface="Barlow"/>
                <a:ea typeface="Barlow"/>
                <a:cs typeface="Barlow"/>
                <a:sym typeface="Barlow"/>
              </a:rPr>
              <a:t>credential stuffing </a:t>
            </a:r>
            <a:r>
              <a:rPr lang="en-US" sz="1800" b="0" i="0" u="none" strike="noStrike" cap="none">
                <a:solidFill>
                  <a:srgbClr val="419BB7"/>
                </a:solidFill>
                <a:latin typeface="Barlow"/>
                <a:ea typeface="Barlow"/>
                <a:cs typeface="Barlow"/>
                <a:sym typeface="Barlow"/>
              </a:rPr>
              <a:t>and high volume of the same API call with minor changes.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19BB7"/>
              </a:solidFill>
              <a:latin typeface="Barlow"/>
              <a:ea typeface="Barlow"/>
              <a:cs typeface="Barlow"/>
              <a:sym typeface="Barlow"/>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419BB7"/>
                </a:solidFill>
                <a:latin typeface="Barlow"/>
                <a:ea typeface="Barlow"/>
                <a:cs typeface="Barlow"/>
                <a:sym typeface="Barlow"/>
              </a:rPr>
              <a:t>For example, password recovery often uses an SMS sent to the customer’s phone. An attacker can try 999,999 codes within a few minutes, if the API does not implement a rate limiting policy.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19BB7"/>
              </a:solidFill>
              <a:latin typeface="Barlow"/>
              <a:ea typeface="Barlow"/>
              <a:cs typeface="Barlow"/>
              <a:sym typeface="Barlow"/>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419BB7"/>
                </a:solidFill>
                <a:latin typeface="Barlow"/>
                <a:ea typeface="Barlow"/>
                <a:cs typeface="Barlow"/>
                <a:sym typeface="Barlow"/>
              </a:rPr>
              <a:t>API protection solutions should profile the average usage for every API endpoint to detect abnormally excessive calling of a specific API endpoint.</a:t>
            </a:r>
            <a:endParaRPr sz="1400" b="0" i="0" u="none" strike="noStrike" cap="none">
              <a:solidFill>
                <a:srgbClr val="000000"/>
              </a:solidFill>
              <a:latin typeface="Arial"/>
              <a:ea typeface="Arial"/>
              <a:cs typeface="Arial"/>
              <a:sym typeface="Arial"/>
            </a:endParaRPr>
          </a:p>
        </p:txBody>
      </p:sp>
      <p:sp>
        <p:nvSpPr>
          <p:cNvPr id="201" name="Google Shape;201;p4"/>
          <p:cNvSpPr/>
          <p:nvPr/>
        </p:nvSpPr>
        <p:spPr>
          <a:xfrm>
            <a:off x="1246665" y="1404683"/>
            <a:ext cx="3818100" cy="2844900"/>
          </a:xfrm>
          <a:prstGeom prst="rect">
            <a:avLst/>
          </a:prstGeom>
          <a:solidFill>
            <a:srgbClr val="FFFFFF"/>
          </a:solidFill>
          <a:ln w="19075" cap="flat" cmpd="sng">
            <a:solidFill>
              <a:schemeClr val="dk1"/>
            </a:solidFill>
            <a:prstDash val="solid"/>
            <a:round/>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POST /auth/login/verification-codes HTTP/1.1</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Accept-Encoding: "gzip"</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Content-Length: "115"</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Content-Type: "application/x-www-form-urlencoded"</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User-Agent: "Mozilla/5.0 (X11; Linux x86_64; rv:66.0)"</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X-Forwarded-For: "193.2.44.129"</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X-Forwarded-Port: "443"</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X-Forwarded-Proto: "https"</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"username":"JohnSmith",</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"SMStoken":"332211"</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p:txBody>
      </p:sp>
      <p:sp>
        <p:nvSpPr>
          <p:cNvPr id="202" name="Google Shape;202;p4"/>
          <p:cNvSpPr/>
          <p:nvPr/>
        </p:nvSpPr>
        <p:spPr>
          <a:xfrm>
            <a:off x="1399065" y="1557083"/>
            <a:ext cx="3818100" cy="2844900"/>
          </a:xfrm>
          <a:prstGeom prst="rect">
            <a:avLst/>
          </a:prstGeom>
          <a:solidFill>
            <a:srgbClr val="FFFFFF"/>
          </a:solidFill>
          <a:ln w="19075" cap="flat" cmpd="sng">
            <a:solidFill>
              <a:schemeClr val="dk1"/>
            </a:solidFill>
            <a:prstDash val="solid"/>
            <a:round/>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POST /auth/login/verification-codes HTTP/1.1</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Accept-Encoding: "gzip"</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Content-Length: "115"</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Content-Type: "application/x-www-form-urlencoded"</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User-Agent: "Mozilla/5.0 (X11; Linux x86_64; rv:66.0)"</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X-Forwarded-For: "193.2.44.129"</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X-Forwarded-Port: "443"</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X-Forwarded-Proto: "https"</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"username":"JohnSmith",</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"SMStoken":"332211"</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p:txBody>
      </p:sp>
      <p:sp>
        <p:nvSpPr>
          <p:cNvPr id="203" name="Google Shape;203;p4"/>
          <p:cNvSpPr/>
          <p:nvPr/>
        </p:nvSpPr>
        <p:spPr>
          <a:xfrm>
            <a:off x="1551465" y="1709483"/>
            <a:ext cx="3818100" cy="2844900"/>
          </a:xfrm>
          <a:prstGeom prst="rect">
            <a:avLst/>
          </a:prstGeom>
          <a:solidFill>
            <a:srgbClr val="FFFFFF"/>
          </a:solidFill>
          <a:ln w="19075" cap="flat" cmpd="sng">
            <a:solidFill>
              <a:schemeClr val="dk1"/>
            </a:solidFill>
            <a:prstDash val="solid"/>
            <a:round/>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POST /auth/login/verification-codes HTTP/1.1</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Accept-Encoding: "gzip"</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Content-Length: "115"</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Content-Type: "application/x-www-form-urlencoded"</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User-Agent: "Mozilla/5.0 (X11; Linux x86_64; rv:66.0)"</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X-Forwarded-For: "193.2.44.129"</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X-Forwarded-Port: "443"</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X-Forwarded-Proto: "https"</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"username":"JohnSmith",</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"SMStoken":"332211"</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p:txBody>
      </p:sp>
      <p:sp>
        <p:nvSpPr>
          <p:cNvPr id="204" name="Google Shape;204;p4"/>
          <p:cNvSpPr/>
          <p:nvPr/>
        </p:nvSpPr>
        <p:spPr>
          <a:xfrm>
            <a:off x="1703865" y="1861883"/>
            <a:ext cx="3818100" cy="2844900"/>
          </a:xfrm>
          <a:prstGeom prst="rect">
            <a:avLst/>
          </a:prstGeom>
          <a:solidFill>
            <a:srgbClr val="FFFFFF"/>
          </a:solidFill>
          <a:ln w="19075" cap="flat" cmpd="sng">
            <a:solidFill>
              <a:schemeClr val="dk1"/>
            </a:solidFill>
            <a:prstDash val="solid"/>
            <a:round/>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POST /auth/login/verification-codes HTTP/1.1</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Accept-Encoding: "gzip"</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Content-Length: "115"</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Content-Type: "application/x-www-form-urlencoded"</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User-Agent: "Mozilla/5.0 (X11; Linux x86_64; rv:66.0)"</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X-Forwarded-For: "193.2.44.129"</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X-Forwarded-Port: "443"</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X-Forwarded-Proto: "https"</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"username":"JohnSmith",</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"SMStoken":"332211"</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p:txBody>
      </p:sp>
      <p:sp>
        <p:nvSpPr>
          <p:cNvPr id="205" name="Google Shape;205;p4"/>
          <p:cNvSpPr/>
          <p:nvPr/>
        </p:nvSpPr>
        <p:spPr>
          <a:xfrm>
            <a:off x="1856265" y="2014283"/>
            <a:ext cx="3818100" cy="2844900"/>
          </a:xfrm>
          <a:prstGeom prst="rect">
            <a:avLst/>
          </a:prstGeom>
          <a:solidFill>
            <a:srgbClr val="FFFFFF"/>
          </a:solidFill>
          <a:ln w="19075" cap="flat" cmpd="sng">
            <a:solidFill>
              <a:schemeClr val="dk1"/>
            </a:solidFill>
            <a:prstDash val="solid"/>
            <a:round/>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POST /auth/login/verification-codes HTTP/1.1</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Accept-Encoding: "gzip"</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Content-Length: "115"</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Content-Type: "application/x-www-form-urlencoded"</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User-Agent: "Mozilla/5.0 (X11; Linux x86_64; rv:66.0)"</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X-Forwarded-For: "193.2.44.129"</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X-Forwarded-Port: "443"</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X-Forwarded-Proto: "https"</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"username":"JohnSmith",</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"SMStoken":"332211"</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p:txBody>
      </p:sp>
      <p:sp>
        <p:nvSpPr>
          <p:cNvPr id="206" name="Google Shape;206;p4"/>
          <p:cNvSpPr/>
          <p:nvPr/>
        </p:nvSpPr>
        <p:spPr>
          <a:xfrm>
            <a:off x="2008665" y="2166683"/>
            <a:ext cx="3818100" cy="2844900"/>
          </a:xfrm>
          <a:prstGeom prst="rect">
            <a:avLst/>
          </a:prstGeom>
          <a:solidFill>
            <a:srgbClr val="FFFFFF"/>
          </a:solidFill>
          <a:ln w="19075" cap="flat" cmpd="sng">
            <a:solidFill>
              <a:schemeClr val="dk1"/>
            </a:solidFill>
            <a:prstDash val="solid"/>
            <a:round/>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POST /auth/login/verification-codes HTTP/1.1</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Accept-Encoding: "gzip"</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Content-Length: "115"</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Content-Type: "application/x-www-form-urlencoded"</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User-Agent: "Mozilla/5.0 (X11; Linux x86_64; rv:66.0)"</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X-Forwarded-For: "193.2.44.129"</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X-Forwarded-Port: "443"</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X-Forwarded-Proto: "https"</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"username":"JohnSmith",</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"SMStoken":"332211"</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p:txBody>
      </p:sp>
      <p:sp>
        <p:nvSpPr>
          <p:cNvPr id="207" name="Google Shape;207;p4"/>
          <p:cNvSpPr/>
          <p:nvPr/>
        </p:nvSpPr>
        <p:spPr>
          <a:xfrm>
            <a:off x="2161065" y="2319083"/>
            <a:ext cx="3818100" cy="2844900"/>
          </a:xfrm>
          <a:prstGeom prst="rect">
            <a:avLst/>
          </a:prstGeom>
          <a:solidFill>
            <a:srgbClr val="FFFFFF"/>
          </a:solidFill>
          <a:ln w="19075" cap="flat" cmpd="sng">
            <a:solidFill>
              <a:schemeClr val="dk1"/>
            </a:solidFill>
            <a:prstDash val="solid"/>
            <a:round/>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POST /auth/login/verification-codes HTTP/1.1</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Accept-Encoding: "gzip"</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Content-Length: "115"</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Content-Type: "application/x-www-form-urlencoded"</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User-Agent: "Mozilla/5.0 (X11; Linux x86_64; rv:66.0)"</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X-Forwarded-For: "193.2.44.129"</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X-Forwarded-Port: "443"</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X-Forwarded-Proto: "https"</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"username":"JohnSmith",</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"SMStoken":"332211"</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p:txBody>
      </p:sp>
      <p:sp>
        <p:nvSpPr>
          <p:cNvPr id="208" name="Google Shape;208;p4"/>
          <p:cNvSpPr/>
          <p:nvPr/>
        </p:nvSpPr>
        <p:spPr>
          <a:xfrm>
            <a:off x="2313465" y="2471483"/>
            <a:ext cx="3818100" cy="2844900"/>
          </a:xfrm>
          <a:prstGeom prst="rect">
            <a:avLst/>
          </a:prstGeom>
          <a:solidFill>
            <a:srgbClr val="FFFFFF"/>
          </a:solidFill>
          <a:ln w="19075" cap="flat" cmpd="sng">
            <a:solidFill>
              <a:schemeClr val="dk1"/>
            </a:solidFill>
            <a:prstDash val="solid"/>
            <a:round/>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POST /auth/login/verification-codes HTTP/1.1</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Accept-Encoding: "gzip"</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Content-Length: "115"</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Content-Type: "application/x-www-form-urlencoded"</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User-Agent: "Mozilla/5.0 (X11; Linux x86_64; rv:66.0)"</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X-Forwarded-For: "193.2.44.129"</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X-Forwarded-Port: "443"</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X-Forwarded-Proto: "https"</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"username":"JohnSmith",</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"SMStoken":"332211"</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p:txBody>
      </p:sp>
      <p:sp>
        <p:nvSpPr>
          <p:cNvPr id="209" name="Google Shape;209;p4"/>
          <p:cNvSpPr/>
          <p:nvPr/>
        </p:nvSpPr>
        <p:spPr>
          <a:xfrm>
            <a:off x="2465865" y="2623883"/>
            <a:ext cx="3818100" cy="2844900"/>
          </a:xfrm>
          <a:prstGeom prst="rect">
            <a:avLst/>
          </a:prstGeom>
          <a:solidFill>
            <a:srgbClr val="FFFFFF"/>
          </a:solidFill>
          <a:ln w="19075" cap="flat" cmpd="sng">
            <a:solidFill>
              <a:schemeClr val="dk1"/>
            </a:solidFill>
            <a:prstDash val="solid"/>
            <a:round/>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POST /auth/login/verification-codes HTTP/1.1</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Accept-Encoding: "gzip"</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Content-Length: "115"</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Content-Type: "application/x-www-form-urlencoded"</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User-Agent: "Mozilla/5.0 (X11; Linux x86_64; rv:66.0)"</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X-Forwarded-For: "193.2.44.129"</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X-Forwarded-Port: "443"</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X-Forwarded-Proto: "https"</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"username":"JohnSmith",</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"SMStoken":"332211"</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p:txBody>
      </p:sp>
      <p:sp>
        <p:nvSpPr>
          <p:cNvPr id="210" name="Google Shape;210;p4"/>
          <p:cNvSpPr/>
          <p:nvPr/>
        </p:nvSpPr>
        <p:spPr>
          <a:xfrm>
            <a:off x="2618265" y="2776283"/>
            <a:ext cx="3818100" cy="2844900"/>
          </a:xfrm>
          <a:prstGeom prst="rect">
            <a:avLst/>
          </a:prstGeom>
          <a:solidFill>
            <a:srgbClr val="FFFFFF"/>
          </a:solidFill>
          <a:ln w="19075" cap="flat" cmpd="sng">
            <a:solidFill>
              <a:schemeClr val="dk1"/>
            </a:solidFill>
            <a:prstDash val="solid"/>
            <a:round/>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POST /auth/login/verification-codes HTTP/1.1</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Accept-Encoding: "gzip"</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Content-Length: "115"</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Content-Type: "application/x-www-form-urlencoded"</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User-Agent: "Mozilla/5.0 (X11; Linux x86_64; rv:66.0)"</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X-Forwarded-For: "193.2.44.129"</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X-Forwarded-Port: "443"</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X-Forwarded-Proto: "https"</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"username":"JohnSmith",</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"SMStoken":"332211"</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p:txBody>
      </p:sp>
      <p:sp>
        <p:nvSpPr>
          <p:cNvPr id="211" name="Google Shape;211;p4"/>
          <p:cNvSpPr/>
          <p:nvPr/>
        </p:nvSpPr>
        <p:spPr>
          <a:xfrm>
            <a:off x="2770665" y="2928683"/>
            <a:ext cx="3818100" cy="2844900"/>
          </a:xfrm>
          <a:prstGeom prst="rect">
            <a:avLst/>
          </a:prstGeom>
          <a:solidFill>
            <a:srgbClr val="FFFFFF"/>
          </a:solidFill>
          <a:ln w="19075" cap="flat" cmpd="sng">
            <a:solidFill>
              <a:schemeClr val="dk1"/>
            </a:solidFill>
            <a:prstDash val="solid"/>
            <a:round/>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POST /auth/login/verification-codes HTTP/1.1</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Accept-Encoding: "gzip"</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Content-Length: "115"</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Content-Type: "application/x-www-form-urlencoded"</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User-Agent: "Mozilla/5.0 (X11; Linux x86_64; rv:66.0)"</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X-Forwarded-For: "193.2.44.129"</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X-Forwarded-Port: "443"</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X-Forwarded-Proto: "https"</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"username":"JohnSmith",</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"SMStoken":"332211"</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p:txBody>
      </p:sp>
      <p:sp>
        <p:nvSpPr>
          <p:cNvPr id="212" name="Google Shape;212;p4"/>
          <p:cNvSpPr/>
          <p:nvPr/>
        </p:nvSpPr>
        <p:spPr>
          <a:xfrm>
            <a:off x="2923065" y="3081083"/>
            <a:ext cx="3818100" cy="2844900"/>
          </a:xfrm>
          <a:prstGeom prst="rect">
            <a:avLst/>
          </a:prstGeom>
          <a:solidFill>
            <a:srgbClr val="FFFFFF"/>
          </a:solidFill>
          <a:ln w="19075" cap="flat" cmpd="sng">
            <a:solidFill>
              <a:schemeClr val="dk1"/>
            </a:solidFill>
            <a:prstDash val="solid"/>
            <a:round/>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POST /auth/login/verification-codes HTTP/1.1</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Accept-Encoding: "gzip"</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Content-Length: "115"</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Content-Type: "application/x-www-form-urlencoded"</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User-Agent: "Mozilla/5.0 (X11; Linux x86_64; rv:66.0)"</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X-Forwarded-For: "193.2.44.129"</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X-Forwarded-Port: "443"</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X-Forwarded-Proto: "https"</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"username":"JohnSmith",</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"SMStoken":"332211"</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p:txBody>
      </p:sp>
      <p:sp>
        <p:nvSpPr>
          <p:cNvPr id="213" name="Google Shape;213;p4"/>
          <p:cNvSpPr/>
          <p:nvPr/>
        </p:nvSpPr>
        <p:spPr>
          <a:xfrm>
            <a:off x="3075465" y="3233483"/>
            <a:ext cx="3818100" cy="2844900"/>
          </a:xfrm>
          <a:prstGeom prst="rect">
            <a:avLst/>
          </a:prstGeom>
          <a:solidFill>
            <a:srgbClr val="FFFFFF"/>
          </a:solidFill>
          <a:ln w="19075" cap="flat" cmpd="sng">
            <a:solidFill>
              <a:schemeClr val="dk1"/>
            </a:solidFill>
            <a:prstDash val="solid"/>
            <a:round/>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POST /auth/login/verification-codes HTTP/1.1</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Accept-Encoding: "gzip"</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Content-Length: "115"</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Content-Type: "application/x-www-form-urlencoded"</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User-Agent: "Mozilla/5.0 (X11; Linux x86_64; rv:66.0)"</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X-Forwarded-For: "193.2.44.129"</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X-Forwarded-Port: "443"</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X-Forwarded-Proto: "https"</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"username":"JohnSmith",</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"SMStoken":"332211"</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p:txBody>
      </p:sp>
      <p:sp>
        <p:nvSpPr>
          <p:cNvPr id="214" name="Google Shape;214;p4"/>
          <p:cNvSpPr/>
          <p:nvPr/>
        </p:nvSpPr>
        <p:spPr>
          <a:xfrm>
            <a:off x="3227865" y="3385883"/>
            <a:ext cx="3818100" cy="2844900"/>
          </a:xfrm>
          <a:prstGeom prst="rect">
            <a:avLst/>
          </a:prstGeom>
          <a:solidFill>
            <a:srgbClr val="FFFFFF"/>
          </a:solidFill>
          <a:ln w="19075" cap="flat" cmpd="sng">
            <a:solidFill>
              <a:schemeClr val="dk1"/>
            </a:solidFill>
            <a:prstDash val="solid"/>
            <a:round/>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POST /auth/login/verification-codes HTTP/1.1</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Accept-Encoding: "gzip"</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Content-Length: "115"</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Content-Type: "application/x-www-form-urlencoded"</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User-Agent: "Mozilla/5.0 (X11; Linux x86_64; rv:66.0)"</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X-Forwarded-For: "193.2.44.129"</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X-Forwarded-Port: "443"</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X-Forwarded-Proto: "https"</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"username":"JohnSmith",</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"SMStoken":"332211"</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p:txBody>
      </p:sp>
      <p:sp>
        <p:nvSpPr>
          <p:cNvPr id="215" name="Google Shape;215;p4"/>
          <p:cNvSpPr/>
          <p:nvPr/>
        </p:nvSpPr>
        <p:spPr>
          <a:xfrm>
            <a:off x="3380265" y="3538283"/>
            <a:ext cx="3818100" cy="2844900"/>
          </a:xfrm>
          <a:prstGeom prst="rect">
            <a:avLst/>
          </a:prstGeom>
          <a:solidFill>
            <a:srgbClr val="FFFFFF"/>
          </a:solidFill>
          <a:ln w="19075" cap="flat" cmpd="sng">
            <a:solidFill>
              <a:schemeClr val="dk1"/>
            </a:solidFill>
            <a:prstDash val="solid"/>
            <a:round/>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POST /auth/login/verification-codes HTTP/1.1</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Accept-Encoding: "gzip"</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Content-Length: "115"</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Content-Type: "application/x-www-form-urlencoded"</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User-Agent: "Mozilla/5.0 (X11; Linux x86_64; rv:66.0)"</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X-Forwarded-For: "193.2.44.129"</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X-Forwarded-Port: "443"</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X-Forwarded-Proto: "https"</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"username":"JohnSmith",</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"SMStoken":"332241"</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14"/>
          <p:cNvPicPr preferRelativeResize="0"/>
          <p:nvPr/>
        </p:nvPicPr>
        <p:blipFill rotWithShape="1">
          <a:blip r:embed="rId3">
            <a:alphaModFix/>
          </a:blip>
          <a:srcRect/>
          <a:stretch/>
        </p:blipFill>
        <p:spPr>
          <a:xfrm>
            <a:off x="6413675" y="4373250"/>
            <a:ext cx="3797300" cy="2133600"/>
          </a:xfrm>
          <a:prstGeom prst="rect">
            <a:avLst/>
          </a:prstGeom>
          <a:noFill/>
          <a:ln>
            <a:noFill/>
          </a:ln>
        </p:spPr>
      </p:pic>
      <p:sp>
        <p:nvSpPr>
          <p:cNvPr id="229" name="Google Shape;229;p14"/>
          <p:cNvSpPr txBox="1"/>
          <p:nvPr/>
        </p:nvSpPr>
        <p:spPr>
          <a:xfrm>
            <a:off x="351124" y="1053755"/>
            <a:ext cx="10634031" cy="506284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900"/>
              </a:spcBef>
              <a:spcAft>
                <a:spcPts val="0"/>
              </a:spcAft>
              <a:buNone/>
            </a:pPr>
            <a:r>
              <a:rPr lang="en-US" sz="2200" b="0" i="0" u="none" strike="noStrike" cap="none" dirty="0">
                <a:solidFill>
                  <a:srgbClr val="333333"/>
                </a:solidFill>
                <a:latin typeface="Barlow"/>
                <a:ea typeface="Barlow"/>
                <a:cs typeface="Barlow"/>
                <a:sym typeface="Barlow"/>
              </a:rPr>
              <a:t>In 2021, Salt analysis of the </a:t>
            </a:r>
            <a:r>
              <a:rPr lang="en-US" sz="2200" b="0" i="0" u="none" strike="noStrike" cap="none" dirty="0" err="1">
                <a:solidFill>
                  <a:srgbClr val="333333"/>
                </a:solidFill>
                <a:latin typeface="Barlow"/>
                <a:ea typeface="Barlow"/>
                <a:cs typeface="Barlow"/>
                <a:sym typeface="Barlow"/>
              </a:rPr>
              <a:t>Parler</a:t>
            </a:r>
            <a:r>
              <a:rPr lang="en-US" sz="2200" b="0" i="0" u="none" strike="noStrike" cap="none" dirty="0">
                <a:solidFill>
                  <a:srgbClr val="333333"/>
                </a:solidFill>
                <a:latin typeface="Barlow"/>
                <a:ea typeface="Barlow"/>
                <a:cs typeface="Barlow"/>
                <a:sym typeface="Barlow"/>
              </a:rPr>
              <a:t> data breach and the general consensus of media outlets and hacktivists found that </a:t>
            </a:r>
            <a:r>
              <a:rPr lang="en-US" sz="2200" b="0" i="0" u="none" strike="noStrike" cap="none" dirty="0" err="1">
                <a:solidFill>
                  <a:srgbClr val="333333"/>
                </a:solidFill>
                <a:latin typeface="Barlow"/>
                <a:ea typeface="Barlow"/>
                <a:cs typeface="Barlow"/>
                <a:sym typeface="Barlow"/>
              </a:rPr>
              <a:t>Parler’s</a:t>
            </a:r>
            <a:r>
              <a:rPr lang="en-US" sz="2200" b="0" i="0" u="none" strike="noStrike" cap="none" dirty="0">
                <a:solidFill>
                  <a:srgbClr val="333333"/>
                </a:solidFill>
                <a:latin typeface="Barlow"/>
                <a:ea typeface="Barlow"/>
                <a:cs typeface="Barlow"/>
                <a:sym typeface="Barlow"/>
              </a:rPr>
              <a:t> authentication was at least partially absent. This flaw, along with other security flaws in the </a:t>
            </a:r>
            <a:r>
              <a:rPr lang="en-US" sz="2200" b="0" i="0" u="none" strike="noStrike" cap="none" dirty="0" err="1">
                <a:solidFill>
                  <a:srgbClr val="333333"/>
                </a:solidFill>
                <a:latin typeface="Barlow"/>
                <a:ea typeface="Barlow"/>
                <a:cs typeface="Barlow"/>
                <a:sym typeface="Barlow"/>
              </a:rPr>
              <a:t>Parler</a:t>
            </a:r>
            <a:r>
              <a:rPr lang="en-US" sz="2200" b="0" i="0" u="none" strike="noStrike" cap="none" dirty="0">
                <a:solidFill>
                  <a:srgbClr val="333333"/>
                </a:solidFill>
                <a:latin typeface="Barlow"/>
                <a:ea typeface="Barlow"/>
                <a:cs typeface="Barlow"/>
                <a:sym typeface="Barlow"/>
              </a:rPr>
              <a:t> platform, enabled the </a:t>
            </a:r>
            <a:r>
              <a:rPr lang="en-US" sz="2200" b="0" i="0" u="none" strike="noStrike" cap="none" dirty="0">
                <a:solidFill>
                  <a:srgbClr val="333333"/>
                </a:solidFill>
                <a:highlight>
                  <a:srgbClr val="FFFF00"/>
                </a:highlight>
                <a:latin typeface="Barlow"/>
                <a:ea typeface="Barlow"/>
                <a:cs typeface="Barlow"/>
                <a:sym typeface="Barlow"/>
              </a:rPr>
              <a:t>scraping of at least 70TB of data</a:t>
            </a:r>
            <a:r>
              <a:rPr lang="en-US" sz="2200" b="0" i="0" u="none" strike="noStrike" cap="none" dirty="0">
                <a:solidFill>
                  <a:srgbClr val="333333"/>
                </a:solidFill>
                <a:latin typeface="Barlow"/>
                <a:ea typeface="Barlow"/>
                <a:cs typeface="Barlow"/>
                <a:sym typeface="Barlow"/>
              </a:rPr>
              <a:t>. Based on what the hacktivist shared publicly, at least one endpoint was </a:t>
            </a:r>
            <a:r>
              <a:rPr lang="en-US" sz="2200" b="0" i="0" u="none" strike="noStrike" cap="none" dirty="0">
                <a:solidFill>
                  <a:srgbClr val="333333"/>
                </a:solidFill>
                <a:highlight>
                  <a:srgbClr val="FFFF00"/>
                </a:highlight>
                <a:latin typeface="Barlow"/>
                <a:ea typeface="Barlow"/>
                <a:cs typeface="Barlow"/>
                <a:sym typeface="Barlow"/>
              </a:rPr>
              <a:t>available without authentication</a:t>
            </a:r>
            <a:r>
              <a:rPr lang="en-US" sz="2200" b="0" i="0" u="none" strike="noStrike" cap="none" dirty="0">
                <a:solidFill>
                  <a:srgbClr val="333333"/>
                </a:solidFill>
                <a:latin typeface="Barlow"/>
                <a:ea typeface="Barlow"/>
                <a:cs typeface="Barlow"/>
                <a:sym typeface="Barlow"/>
              </a:rPr>
              <a:t> which provided access to user data without requiring authentication. In </a:t>
            </a:r>
            <a:r>
              <a:rPr lang="en-US" sz="2200" b="0" i="0" u="none" strike="noStrike" cap="none" dirty="0" err="1">
                <a:solidFill>
                  <a:srgbClr val="333333"/>
                </a:solidFill>
                <a:latin typeface="Barlow"/>
                <a:ea typeface="Barlow"/>
                <a:cs typeface="Barlow"/>
                <a:sym typeface="Barlow"/>
              </a:rPr>
              <a:t>Parler’s</a:t>
            </a:r>
            <a:r>
              <a:rPr lang="en-US" sz="2200" b="0" i="0" u="none" strike="noStrike" cap="none" dirty="0">
                <a:solidFill>
                  <a:srgbClr val="333333"/>
                </a:solidFill>
                <a:latin typeface="Barlow"/>
                <a:ea typeface="Barlow"/>
                <a:cs typeface="Barlow"/>
                <a:sym typeface="Barlow"/>
              </a:rPr>
              <a:t> case, these APIs likely were not intended to be anonymous, public APIs. The APIs allowed direct access to </a:t>
            </a:r>
            <a:r>
              <a:rPr lang="en-US" sz="2200" b="0" i="0" u="none" strike="noStrike" cap="none" dirty="0" err="1">
                <a:solidFill>
                  <a:srgbClr val="333333"/>
                </a:solidFill>
                <a:latin typeface="Barlow"/>
                <a:ea typeface="Barlow"/>
                <a:cs typeface="Barlow"/>
                <a:sym typeface="Barlow"/>
              </a:rPr>
              <a:t>Parler</a:t>
            </a:r>
            <a:r>
              <a:rPr lang="en-US" sz="2200" b="0" i="0" u="none" strike="noStrike" cap="none" dirty="0">
                <a:solidFill>
                  <a:srgbClr val="333333"/>
                </a:solidFill>
                <a:latin typeface="Barlow"/>
                <a:ea typeface="Barlow"/>
                <a:cs typeface="Barlow"/>
                <a:sym typeface="Barlow"/>
              </a:rPr>
              <a:t> user profile information and user content, including message posts, images, and videos. It is unlikely that </a:t>
            </a:r>
            <a:r>
              <a:rPr lang="en-US" sz="2200" b="0" i="0" u="none" strike="noStrike" cap="none" dirty="0" err="1">
                <a:solidFill>
                  <a:srgbClr val="333333"/>
                </a:solidFill>
                <a:latin typeface="Barlow"/>
                <a:ea typeface="Barlow"/>
                <a:cs typeface="Barlow"/>
                <a:sym typeface="Barlow"/>
              </a:rPr>
              <a:t>Parler</a:t>
            </a:r>
            <a:r>
              <a:rPr lang="en-US" sz="2200" b="0" i="0" u="none" strike="noStrike" cap="none" dirty="0">
                <a:solidFill>
                  <a:srgbClr val="333333"/>
                </a:solidFill>
                <a:latin typeface="Barlow"/>
                <a:ea typeface="Barlow"/>
                <a:cs typeface="Barlow"/>
                <a:sym typeface="Barlow"/>
              </a:rPr>
              <a:t> would have intended or configured these APIs and pages to be accessible without authentication.</a:t>
            </a:r>
            <a:endParaRPr sz="2200" b="0" i="0" u="none" strike="noStrike" cap="none" dirty="0">
              <a:solidFill>
                <a:srgbClr val="333333"/>
              </a:solidFill>
              <a:highlight>
                <a:srgbClr val="FFFFFF"/>
              </a:highlight>
              <a:latin typeface="Barlow"/>
              <a:ea typeface="Barlow"/>
              <a:cs typeface="Barlow"/>
              <a:sym typeface="Barlow"/>
            </a:endParaRPr>
          </a:p>
        </p:txBody>
      </p:sp>
      <p:sp>
        <p:nvSpPr>
          <p:cNvPr id="230" name="Google Shape;230;p14"/>
          <p:cNvSpPr txBox="1"/>
          <p:nvPr/>
        </p:nvSpPr>
        <p:spPr>
          <a:xfrm>
            <a:off x="5725925" y="6433425"/>
            <a:ext cx="5978100" cy="25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100" b="0" i="0" u="sng" strike="noStrike" cap="none">
                <a:solidFill>
                  <a:schemeClr val="hlink"/>
                </a:solidFill>
                <a:latin typeface="Arial"/>
                <a:ea typeface="Arial"/>
                <a:cs typeface="Arial"/>
                <a:sym typeface="Arial"/>
              </a:rPr>
              <a:t>https://salt.security/blog/unpacking-the-parler-data-breach</a:t>
            </a:r>
            <a:endParaRPr sz="1400" b="0" i="0" u="none" strike="noStrike" cap="none">
              <a:solidFill>
                <a:srgbClr val="000000"/>
              </a:solidFill>
              <a:latin typeface="Arial"/>
              <a:ea typeface="Arial"/>
              <a:cs typeface="Arial"/>
              <a:sym typeface="Arial"/>
            </a:endParaRPr>
          </a:p>
        </p:txBody>
      </p:sp>
      <p:sp>
        <p:nvSpPr>
          <p:cNvPr id="231" name="Google Shape;231;p14"/>
          <p:cNvSpPr txBox="1"/>
          <p:nvPr/>
        </p:nvSpPr>
        <p:spPr>
          <a:xfrm>
            <a:off x="506159" y="68760"/>
            <a:ext cx="10478997" cy="12200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US" sz="3600" b="0" i="0" u="none" strike="noStrike" cap="none" dirty="0">
                <a:solidFill>
                  <a:srgbClr val="000000"/>
                </a:solidFill>
                <a:latin typeface="Barlow"/>
                <a:ea typeface="Barlow"/>
                <a:cs typeface="Barlow"/>
                <a:sym typeface="Barlow"/>
              </a:rPr>
              <a:t>A2 - Real world example – </a:t>
            </a:r>
            <a:r>
              <a:rPr lang="en-US" sz="3600" b="0" i="0" u="none" strike="noStrike" cap="none" dirty="0" err="1">
                <a:solidFill>
                  <a:srgbClr val="000000"/>
                </a:solidFill>
                <a:latin typeface="Barlow"/>
                <a:ea typeface="Barlow"/>
                <a:cs typeface="Barlow"/>
                <a:sym typeface="Barlow"/>
              </a:rPr>
              <a:t>Parler</a:t>
            </a:r>
            <a:r>
              <a:rPr lang="en-US" sz="3600" b="0" i="0" u="none" strike="noStrike" cap="none" dirty="0">
                <a:solidFill>
                  <a:srgbClr val="000000"/>
                </a:solidFill>
                <a:latin typeface="Barlow"/>
                <a:ea typeface="Barlow"/>
                <a:cs typeface="Barlow"/>
                <a:sym typeface="Barlow"/>
              </a:rPr>
              <a:t> data breach</a:t>
            </a: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9986</TotalTime>
  <Words>5347</Words>
  <Application>Microsoft Macintosh PowerPoint</Application>
  <PresentationFormat>Widescreen</PresentationFormat>
  <Paragraphs>622</Paragraphs>
  <Slides>26</Slides>
  <Notes>26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26</vt:i4>
      </vt:variant>
    </vt:vector>
  </HeadingPairs>
  <TitlesOfParts>
    <vt:vector size="37" baseType="lpstr">
      <vt:lpstr>Times New Roman</vt:lpstr>
      <vt:lpstr>Calibri</vt:lpstr>
      <vt:lpstr>Barlow Condensed SemiBold</vt:lpstr>
      <vt:lpstr>Barlow Semi Condensed</vt:lpstr>
      <vt:lpstr>Arial</vt:lpstr>
      <vt:lpstr>Barlow Condensed</vt:lpstr>
      <vt:lpstr>Consolas</vt:lpstr>
      <vt:lpstr>Barlow Medium</vt:lpstr>
      <vt:lpstr>Barlow</vt:lpstr>
      <vt:lpstr>Office Theme</vt:lpstr>
      <vt:lpstr>Office Theme</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SALT SECURITY– Simplify and Secure with automation!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cp:lastModifiedBy>Ran Barth</cp:lastModifiedBy>
  <cp:revision>17</cp:revision>
  <dcterms:modified xsi:type="dcterms:W3CDTF">2021-04-27T16:54:28Z</dcterms:modified>
</cp:coreProperties>
</file>