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RnExq5saPzwvmx6gmhUlCVLm3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3d7a161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3d7a16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3d7a16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f3d7a16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f3d7a161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f3d7a16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f3d7a161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f3d7a16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f3d7a161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f3d7a1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3d7a161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f3d7a16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f3d7a161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f3d7a16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f3d7a161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f3d7a16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984142" y="788961"/>
            <a:ext cx="10223715" cy="2281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984142" y="3429000"/>
            <a:ext cx="1022371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7"/>
          <p:cNvSpPr/>
          <p:nvPr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447" y="6015174"/>
            <a:ext cx="1649665" cy="50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1997035" y="5938968"/>
            <a:ext cx="966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b="0" i="0" sz="19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838200" y="1801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8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1" name="Google Shape;21;p8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8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8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Callout">
  <p:cSld name="Title and Content with Call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9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9" name="Google Shape;29;p9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9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9"/>
          <p:cNvSpPr txBox="1"/>
          <p:nvPr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“Sample call out quote design for highlighting a particular point in your bullets”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8001000" y="3428999"/>
            <a:ext cx="149087" cy="2166731"/>
          </a:xfrm>
          <a:prstGeom prst="snip2DiagRect">
            <a:avLst>
              <a:gd fmla="val 50000" name="adj1"/>
              <a:gd fmla="val 46305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0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36" name="Google Shape;36;p10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0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1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45" name="Google Shape;45;p11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1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b="1" sz="2400">
                <a:solidFill>
                  <a:srgbClr val="1D7BD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b="1" sz="2400">
                <a:solidFill>
                  <a:srgbClr val="1D7BD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2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56" name="Google Shape;56;p12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2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3" name="Google Shape;63;p13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3" name="Google Shape;73;p15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65000">
              <a:srgbClr val="F5F7FC"/>
            </a:gs>
            <a:gs pos="100000">
              <a:srgbClr val="D8D8D8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owasp.org/" TargetMode="External"/><Relationship Id="rId5" Type="http://schemas.openxmlformats.org/officeDocument/2006/relationships/hyperlink" Target="https://owasp.org/www-chapter-kansas-city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hreatmodelingmanifesto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mbers.owasp.org/" TargetMode="External"/><Relationship Id="rId4" Type="http://schemas.openxmlformats.org/officeDocument/2006/relationships/hyperlink" Target="https://www.secureflag.com/owasp.html" TargetMode="External"/><Relationship Id="rId5" Type="http://schemas.openxmlformats.org/officeDocument/2006/relationships/hyperlink" Target="https://learning.appsecengineer.com/signup/partner/Y29tcGFueV9hY2I4ODBkMC02M2Y3LTRkMzctYjI0ZS0yMDQ5ZDYwYzhmMjU" TargetMode="External"/><Relationship Id="rId6" Type="http://schemas.openxmlformats.org/officeDocument/2006/relationships/hyperlink" Target="https://appsecphoenix.cloud/signup/owasp" TargetMode="External"/><Relationship Id="rId7" Type="http://schemas.openxmlformats.org/officeDocument/2006/relationships/hyperlink" Target="https://owasp.securityjourne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wasp.org/www-board/elections/" TargetMode="External"/><Relationship Id="rId4" Type="http://schemas.openxmlformats.org/officeDocument/2006/relationships/hyperlink" Target="https://owasp.org/awards/" TargetMode="External"/><Relationship Id="rId5" Type="http://schemas.openxmlformats.org/officeDocument/2006/relationships/hyperlink" Target="https://owasp.org/new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84150" y="699217"/>
            <a:ext cx="102237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400"/>
              <a:t>OWASP KC September 2022</a:t>
            </a:r>
            <a:endParaRPr sz="44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585" y="1754760"/>
            <a:ext cx="5748829" cy="21509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874520" y="4212570"/>
            <a:ext cx="897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complete and up to date information please visit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https://owasp.org/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OWASP KC </a:t>
            </a:r>
            <a:r>
              <a:rPr b="1" lang="en-US" sz="2000" u="sng">
                <a:solidFill>
                  <a:schemeClr val="hlink"/>
                </a:solidFill>
                <a:hlinkClick r:id="rId5"/>
              </a:rPr>
              <a:t>https://owasp.org/www-chapter-kansas-city/</a:t>
            </a:r>
            <a:r>
              <a:rPr b="1" lang="en-US" sz="2000"/>
              <a:t> 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f3d7a161a_0_21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 questions</a:t>
            </a:r>
            <a:endParaRPr/>
          </a:p>
        </p:txBody>
      </p:sp>
      <p:sp>
        <p:nvSpPr>
          <p:cNvPr id="140" name="Google Shape;140;g15f3d7a161a_0_21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are we building?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Develop model (DFD, Sequence, PFD, Attack Tree, Fishbone)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can go wrong?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Identify weaknesses and threats in the abstracted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are we going to do about it?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Identify countermeasures that mitigate weaknesses identified.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Did we do a good job?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Validate the risk reduction of the countermeasures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f3d7a161a_0_26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146" name="Google Shape;146;g15f3d7a161a_0_26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Whiteboard and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Vizio/Excel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Open Source/Free Tools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Microsoft Threat Modeling Tool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OWASP Threat Dragon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pytm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Threagile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Enterprise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f3d7a161a_0_31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2" name="Google Shape;152;g15f3d7a161a_0_31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Threat Modeling Manifesto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https://www.threatmodelingmanifesto.org/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Threat Modeling: A Practical Guide for Development Teams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Book by Izar Tarandach and Matthew J. Coles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Threat Modeling: Designing for Security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Book by Adam Shostack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Application Security Podcast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Podcast by Chris Romeo and Robert Hurlbut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f3d7a161a_0_37"/>
          <p:cNvSpPr txBox="1"/>
          <p:nvPr>
            <p:ph type="title"/>
          </p:nvPr>
        </p:nvSpPr>
        <p:spPr>
          <a:xfrm>
            <a:off x="838200" y="234001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26136" y="117254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 few of the Benefits of becoming an OWASP Member: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99288" y="1020663"/>
            <a:ext cx="8799576" cy="468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Networking and job opportunities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Experts knowledge on OWASP projects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Volunteer opportunities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sng" cap="none" strike="noStrike">
                <a:solidFill>
                  <a:srgbClr val="1D7BD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Membership Portal</a:t>
            </a:r>
            <a:r>
              <a:rPr b="0" i="0" lang="en-US" sz="1500" u="none" cap="none" strike="noStrike">
                <a:solidFill>
                  <a:srgbClr val="1D7B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access using owasp.org email address.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Discounts offered for our global and participating regional conferences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discounts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OWASP account with Google Workplace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vote in our OWASP Global Board elections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Offered Membership Benefits: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Hands-on application security training through the </a:t>
            </a:r>
            <a:r>
              <a:rPr b="0" i="0" lang="en-US" sz="1500" u="sng" cap="none" strike="noStrike">
                <a:solidFill>
                  <a:srgbClr val="1D7BD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SecureFlag Platform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DevSecOps training from we45 </a:t>
            </a:r>
            <a:r>
              <a:rPr b="0" i="0" lang="en-US" sz="1500" u="sng" cap="none" strike="noStrike">
                <a:solidFill>
                  <a:srgbClr val="1D7BD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AppSecEngineer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access to an application security posture platform with </a:t>
            </a:r>
            <a:r>
              <a:rPr b="0" i="0" lang="en-US" sz="1500" u="sng" cap="none" strike="noStrike">
                <a:solidFill>
                  <a:srgbClr val="1D7BD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AppSecPhoenix Community Edition</a:t>
            </a:r>
            <a:endParaRPr b="0" i="0" sz="1500" u="none" cap="none" strike="noStrike">
              <a:solidFill>
                <a:srgbClr val="1D7BD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your Security Journey Belt Certification for OWASP® Core Concepts at </a:t>
            </a:r>
            <a:r>
              <a:rPr b="0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Security Journey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527304" y="216045"/>
            <a:ext cx="10515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/>
              <a:t>OWASP Global Events</a:t>
            </a:r>
            <a:endParaRPr sz="3000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17086" y="970844"/>
            <a:ext cx="11248905" cy="5183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500"/>
              <a:t>OWASP October Webinar October 11-12, 2022, Australian Western Standard Time (AWST)</a:t>
            </a:r>
            <a:endParaRPr/>
          </a:p>
          <a:p>
            <a:pPr indent="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Designed for the software developer, this 2-day webinar will further educate developers to write more secure code using the OWASP Top 10 as a guide. The webinar will include a mix of lectures, demonstrations, and labs. Join us for a fun, relaxed, virtual environment to level-up your skills. Registration closes October 7.</a:t>
            </a:r>
            <a:endParaRPr/>
          </a:p>
          <a:p>
            <a:pPr indent="-285750" lvl="0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500"/>
              <a:t>OWASP 2022 Global AppSec San Francisco November 14-18, 2022, Pacific Standard Time (PST)</a:t>
            </a:r>
            <a:endParaRPr/>
          </a:p>
          <a:p>
            <a:pPr indent="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Join us in-person in San Francisco for three days of training followed by two conference days with multiple tracks and an exhibit hall. Exhibitor opportunities are available.</a:t>
            </a:r>
            <a:endParaRPr/>
          </a:p>
          <a:p>
            <a:pPr indent="-285750" lvl="0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500"/>
              <a:t>Happy Holidays Training December 12-13, 2022, Eastern Standard Time (EST)</a:t>
            </a:r>
            <a:endParaRPr/>
          </a:p>
          <a:p>
            <a:pPr indent="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OWASP is pleased to bring you our Happy Holiday’s Training. Don’t miss this multi-day virtual developer training to retool and level-up. More details coming soon!</a:t>
            </a:r>
            <a:endParaRPr/>
          </a:p>
          <a:p>
            <a:pPr indent="-285750" lvl="0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500"/>
              <a:t>OWASP Global AppSec Dublin 2023 </a:t>
            </a:r>
            <a:r>
              <a:rPr lang="en-US" sz="1500"/>
              <a:t>February 13-16, 2023</a:t>
            </a:r>
            <a:endParaRPr/>
          </a:p>
          <a:p>
            <a:pPr indent="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Join us in-person in Dublin for two days of training followed by two conference days with multiple tracks.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565286" y="97171"/>
            <a:ext cx="105156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000"/>
            </a:br>
            <a:r>
              <a:rPr lang="en-US" sz="3000"/>
              <a:t>OWASP AppSec Day(s) Events</a:t>
            </a:r>
            <a:endParaRPr sz="30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399288" y="951578"/>
            <a:ext cx="10515600" cy="51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OWASP 2022 LASCON October 25-28, 2022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OWASP 2023 SnowFROC -Postponed to March 2023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OWASP 2023 BASC April 1, 2023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AppSec Days Pacific Northwest June 10, 2023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OWASP Foundation Partnership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DevOps India Summit 2022 - August 28, 2022, India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Sikkerhets Festivalen 2022 - August 29, 2022 - August 31, 2022, Norway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sec4dev Conference &amp; Bootcamp - September 6, 2022 - September 9, 2022, Vienna, Austria 20% Discount Code - SECURITYNOWMORETHANEVER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Visit the OWASP website for new events that are continually being added. </a:t>
            </a:r>
            <a:endParaRPr/>
          </a:p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https://owasp.org/events/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59664" y="237744"/>
            <a:ext cx="11472672" cy="68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/>
              <a:t>Other Announcements</a:t>
            </a:r>
            <a:endParaRPr sz="3000"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72440" y="1253331"/>
            <a:ext cx="110398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Global OWASP Board Elections for more information visit: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https://owasp.org/www-board/elections/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OWASP 2022 WASPY Awards: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https://owasp.org/awards/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Also visit the OWASP News for upcoming announcements.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https://owasp.org/news/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f3d7a161a_0_6"/>
          <p:cNvSpPr txBox="1"/>
          <p:nvPr>
            <p:ph type="ctrTitle"/>
          </p:nvPr>
        </p:nvSpPr>
        <p:spPr>
          <a:xfrm>
            <a:off x="984142" y="788961"/>
            <a:ext cx="10223700" cy="22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Threat Modeling</a:t>
            </a:r>
            <a:endParaRPr/>
          </a:p>
        </p:txBody>
      </p:sp>
      <p:sp>
        <p:nvSpPr>
          <p:cNvPr id="116" name="Google Shape;116;g15f3d7a161a_0_6"/>
          <p:cNvSpPr txBox="1"/>
          <p:nvPr>
            <p:ph idx="1" type="subTitle"/>
          </p:nvPr>
        </p:nvSpPr>
        <p:spPr>
          <a:xfrm>
            <a:off x="984142" y="3429000"/>
            <a:ext cx="102237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 Williams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Senior Security Solutions Architect @ IriusRisk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f3d7a161a_0_1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Threat Modeling</a:t>
            </a:r>
            <a:endParaRPr/>
          </a:p>
        </p:txBody>
      </p:sp>
      <p:sp>
        <p:nvSpPr>
          <p:cNvPr id="122" name="Google Shape;122;g15f3d7a161a_0_1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is threat modeling?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is not threat modeling?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4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Reference material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f3d7a161a_0_11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Threat Modeling?</a:t>
            </a:r>
            <a:endParaRPr/>
          </a:p>
        </p:txBody>
      </p:sp>
      <p:sp>
        <p:nvSpPr>
          <p:cNvPr id="128" name="Google Shape;128;g15f3d7a161a_0_11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Design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Analyzes an abstract of a system and produces a list of threats of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Different </a:t>
            </a:r>
            <a:r>
              <a:rPr lang="en-US"/>
              <a:t>methodologies can be 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STRIDE, PASTA, TARA, LINNDUN, SPARTA,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Threat modeling can be automated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f3d7a161a_0_16"/>
          <p:cNvSpPr txBox="1"/>
          <p:nvPr>
            <p:ph type="title"/>
          </p:nvPr>
        </p:nvSpPr>
        <p:spPr>
          <a:xfrm>
            <a:off x="838200" y="216038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threat modeling?</a:t>
            </a:r>
            <a:endParaRPr/>
          </a:p>
        </p:txBody>
      </p:sp>
      <p:sp>
        <p:nvSpPr>
          <p:cNvPr id="134" name="Google Shape;134;g15f3d7a161a_0_16"/>
          <p:cNvSpPr txBox="1"/>
          <p:nvPr>
            <p:ph idx="1" type="body"/>
          </p:nvPr>
        </p:nvSpPr>
        <p:spPr>
          <a:xfrm>
            <a:off x="838200" y="1801412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Vulnerability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Cloud Security Posture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Application Security Posture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Application Performance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SBOM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one cyber security process/tool to secure your entire world for the rest of your life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Lisa Jones</dc:creator>
</cp:coreProperties>
</file>