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90" r:id="rId5"/>
    <p:sldId id="258" r:id="rId6"/>
    <p:sldId id="259" r:id="rId7"/>
    <p:sldId id="291" r:id="rId8"/>
    <p:sldId id="263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89" r:id="rId2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44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7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2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571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19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17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24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3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4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2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9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99334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Security Testing 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Tools for Web Security Testing</a:t>
            </a:r>
            <a:endParaRPr dirty="0"/>
          </a:p>
        </p:txBody>
      </p:sp>
      <p:pic>
        <p:nvPicPr>
          <p:cNvPr id="1026" name="Picture 2" descr="Website Testing Guide: How to test a Website? - Testbytes">
            <a:extLst>
              <a:ext uri="{FF2B5EF4-FFF2-40B4-BE49-F238E27FC236}">
                <a16:creationId xmlns:a16="http://schemas.microsoft.com/office/drawing/2014/main" id="{E0F00628-CAC4-DCBE-7D19-300CD3AA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67" y="5923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WFuzz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100173"/>
            <a:ext cx="2314047" cy="816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can be used for finding resources not linked directories, servlets, scripts,, etc.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908365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Wfuzz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is a tool designed for brute-forcing Web Applications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499853" y="1241657"/>
            <a:ext cx="2505494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Wfuzz’s web application vulnerability scanner is supported by plugins.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457200" y="2191247"/>
            <a:ext cx="3481400" cy="1035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Wfuzz provides a framework to automate web applications security assessments and could help you to secure your web applications by finding and exploiting web application vulnerabilities.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306931" y="3501505"/>
            <a:ext cx="3351522" cy="114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allows any input to be injected in any field of an HTTP request, allowing to perform complex web security attacks in different web application components such as: parameters, authentication, forms, directories/files, headers, etc.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5485548" y="3908934"/>
            <a:ext cx="2713055" cy="825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Wfuzz is a completely modular framework and makes it easy for even the newest of Python developers to contribute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6" name="Picture 6" descr="Fuzzing Art with Wfuzz - Basic | Mikele's Blog">
            <a:extLst>
              <a:ext uri="{FF2B5EF4-FFF2-40B4-BE49-F238E27FC236}">
                <a16:creationId xmlns:a16="http://schemas.microsoft.com/office/drawing/2014/main" id="{FEDA2C79-2BAA-FD0E-6F93-7C8D356A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21" y="1786586"/>
            <a:ext cx="5357072" cy="22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1DA60-7AB9-426D-F70B-6DAFF783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" y="114328"/>
            <a:ext cx="948074" cy="6815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81D60E-70BC-A71E-DF13-D6CB4116C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8087"/>
            <a:ext cx="402471" cy="289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5BCECD-2E1C-954F-CBF8-2B8EF8A14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12" y="3782936"/>
            <a:ext cx="402471" cy="2893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11A1FF-996C-BB14-9738-D4F71A07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617" y="972937"/>
            <a:ext cx="402471" cy="2893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225C10-B814-1836-50B0-D63B17F81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" y="3276238"/>
            <a:ext cx="402471" cy="2893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F33A954-DE87-E069-4E6A-282B3052C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07" y="2048130"/>
            <a:ext cx="402471" cy="2893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AD76C94-EC18-F289-6655-A546ECE08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50" y="736126"/>
            <a:ext cx="402471" cy="2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8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1437971" y="269498"/>
            <a:ext cx="6125202" cy="346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Wappalyzer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100173"/>
            <a:ext cx="2314047" cy="816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Information gathering is key and Wappalyzer can definetly help with recon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4775268" y="1277371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Wappalyzer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is a technology profiler that shows us what websites are built with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103088" y="3182752"/>
            <a:ext cx="2505494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Wappalyzer is a technology stack analyzing platform founded by Elbert Alias in 2008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306931" y="3501505"/>
            <a:ext cx="3351522" cy="114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It detects the different technologies that categorize into a wide variety of categories, including analytics tools, server software, advertising networks, javascript framework, and many more.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Logos - Wappalyzer">
            <a:extLst>
              <a:ext uri="{FF2B5EF4-FFF2-40B4-BE49-F238E27FC236}">
                <a16:creationId xmlns:a16="http://schemas.microsoft.com/office/drawing/2014/main" id="{33DB6E58-54A1-5F20-1733-9F76AD64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4" y="2120451"/>
            <a:ext cx="5940279" cy="12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appalyzer on the Mac App Store">
            <a:extLst>
              <a:ext uri="{FF2B5EF4-FFF2-40B4-BE49-F238E27FC236}">
                <a16:creationId xmlns:a16="http://schemas.microsoft.com/office/drawing/2014/main" id="{DD8EB09B-A6FE-4619-0662-4B1BDCF0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3" y="-11225"/>
            <a:ext cx="816948" cy="8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Wappalyzer on the Mac App Store">
            <a:extLst>
              <a:ext uri="{FF2B5EF4-FFF2-40B4-BE49-F238E27FC236}">
                <a16:creationId xmlns:a16="http://schemas.microsoft.com/office/drawing/2014/main" id="{FD8A7C38-CB00-4BBF-FC55-514FD3F9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1" y="896843"/>
            <a:ext cx="342322" cy="3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Wappalyzer on the Mac App Store">
            <a:extLst>
              <a:ext uri="{FF2B5EF4-FFF2-40B4-BE49-F238E27FC236}">
                <a16:creationId xmlns:a16="http://schemas.microsoft.com/office/drawing/2014/main" id="{F1B80383-F14D-BD4F-C2B3-3A84790D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27" y="2983464"/>
            <a:ext cx="342322" cy="3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appalyzer on the Mac App Store">
            <a:extLst>
              <a:ext uri="{FF2B5EF4-FFF2-40B4-BE49-F238E27FC236}">
                <a16:creationId xmlns:a16="http://schemas.microsoft.com/office/drawing/2014/main" id="{168AE416-1D6F-91D8-7DDD-B41CBB7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1" y="3256955"/>
            <a:ext cx="342322" cy="3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Wappalyzer on the Mac App Store">
            <a:extLst>
              <a:ext uri="{FF2B5EF4-FFF2-40B4-BE49-F238E27FC236}">
                <a16:creationId xmlns:a16="http://schemas.microsoft.com/office/drawing/2014/main" id="{3266F47F-AEC3-ACC6-7DE0-6B2D2810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8004"/>
            <a:ext cx="342322" cy="3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Nuclei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295462"/>
            <a:ext cx="2594301" cy="774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It is a very powerful tool that helps automate vulnerability scanning, reconnaissance and penetration testing easily.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981327"/>
            <a:ext cx="2246655" cy="525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Nuclei is a tool by Project Discovery.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499853" y="1363983"/>
            <a:ext cx="2505494" cy="64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Nuclei templates automate many tasks that would otherwise be manual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621881" y="2398483"/>
            <a:ext cx="2463869" cy="739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an open-source tool that enables fast and customizable vulnerability scans based on simple YAML and DSL.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9C5979-2CF8-C9C1-DAF5-CEFCF31F9675}"/>
              </a:ext>
            </a:extLst>
          </p:cNvPr>
          <p:cNvSpPr/>
          <p:nvPr/>
        </p:nvSpPr>
        <p:spPr>
          <a:xfrm>
            <a:off x="6372719" y="2490386"/>
            <a:ext cx="2655797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This not only reduces the time to find network vulnerabilities, but also lends to greater confidence in results with fewer false positives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2474495" y="3764854"/>
            <a:ext cx="454740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Nuclei uses templates that can scan protocols including TCP, SSH, DNS, HTTP, SSL and many more, Nuclei sends requests across targets to provide quick and large-scale vulnerability scanning.</a:t>
            </a:r>
          </a:p>
        </p:txBody>
      </p:sp>
      <p:pic>
        <p:nvPicPr>
          <p:cNvPr id="7170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7D31330B-2F85-DD9B-6EDA-9EB7814C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3" y="1953565"/>
            <a:ext cx="2841425" cy="14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BC5B9F5B-E978-2891-D1B2-809109C9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" y="249533"/>
            <a:ext cx="1102956" cy="5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65C363AA-D95D-B946-F784-C382449B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" y="1081880"/>
            <a:ext cx="445021" cy="2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4A21EBE9-49CA-4D39-4C28-DC6A04AA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9" y="2191927"/>
            <a:ext cx="445021" cy="2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4DE56600-4EE4-3B2A-38E8-0B5328A2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6" y="3586495"/>
            <a:ext cx="445021" cy="2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EAC16933-8176-CC5C-DB8A-B131647F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41" y="1162492"/>
            <a:ext cx="445021" cy="2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299638E0-2CBB-3FA6-68EA-0F3A1471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29" y="799517"/>
            <a:ext cx="445021" cy="2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uclei Vulnerability Scanner tools | fast and customizable -">
            <a:extLst>
              <a:ext uri="{FF2B5EF4-FFF2-40B4-BE49-F238E27FC236}">
                <a16:creationId xmlns:a16="http://schemas.microsoft.com/office/drawing/2014/main" id="{ADEF77CF-05D4-395A-A86C-59A43A21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10" y="2398483"/>
            <a:ext cx="445021" cy="1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7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ExploitDB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23283" y="2050258"/>
            <a:ext cx="2809286" cy="959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ExploitDB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is a very useful resource for identifying possible weaknesses in your network and for staying up to date on current attacks occurring in other networks.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220012" y="889553"/>
            <a:ext cx="299752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Exploit Database (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ExploitDB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) is an archive of exploits for the purpose of public security, and it explains what can be found on the database.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6432699" y="2195518"/>
            <a:ext cx="2488018" cy="959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It is a CVE compliant archive of public exploits and corresponding vulnerable software, developed for use by penetration testers and vulnerability researchers.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2507990" y="4010060"/>
            <a:ext cx="454740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 Exploit Database is maintained by Offensive Security, an information security training company that provides various Information Security Certifications as well as high end penetration testing services.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196" name="Picture 4" descr="go-exploitdb tool for searching Exploits from some Exploit Databases -  Penetration Testing Tools, ML and Linux Tutorials">
            <a:extLst>
              <a:ext uri="{FF2B5EF4-FFF2-40B4-BE49-F238E27FC236}">
                <a16:creationId xmlns:a16="http://schemas.microsoft.com/office/drawing/2014/main" id="{2E42CFC9-76C7-8B01-7347-8B6D34C1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85" y="1741188"/>
            <a:ext cx="2997528" cy="17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o-exploitdb tool for searching Exploits from some Exploit Databases -  Penetration Testing Tools, ML and Linux Tutorials">
            <a:extLst>
              <a:ext uri="{FF2B5EF4-FFF2-40B4-BE49-F238E27FC236}">
                <a16:creationId xmlns:a16="http://schemas.microsoft.com/office/drawing/2014/main" id="{D07CF41C-ECD1-B834-D75E-1A397939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" y="209536"/>
            <a:ext cx="828888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ojoportal - Multiple Vulnerabilities - ASP webapps Exploit">
            <a:extLst>
              <a:ext uri="{FF2B5EF4-FFF2-40B4-BE49-F238E27FC236}">
                <a16:creationId xmlns:a16="http://schemas.microsoft.com/office/drawing/2014/main" id="{756E5BD0-47B1-CE39-63F6-9239C9F7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0" y="56219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ojoportal - Multiple Vulnerabilities - ASP webapps Exploit">
            <a:extLst>
              <a:ext uri="{FF2B5EF4-FFF2-40B4-BE49-F238E27FC236}">
                <a16:creationId xmlns:a16="http://schemas.microsoft.com/office/drawing/2014/main" id="{9C994CB1-62FD-9C39-37BF-F507422E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71" y="355623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mojoportal - Multiple Vulnerabilities - ASP webapps Exploit">
            <a:extLst>
              <a:ext uri="{FF2B5EF4-FFF2-40B4-BE49-F238E27FC236}">
                <a16:creationId xmlns:a16="http://schemas.microsoft.com/office/drawing/2014/main" id="{0C43BA99-B260-23C5-FE10-FD634400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01" y="171964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mojoportal - Multiple Vulnerabilities - ASP webapps Exploit">
            <a:extLst>
              <a:ext uri="{FF2B5EF4-FFF2-40B4-BE49-F238E27FC236}">
                <a16:creationId xmlns:a16="http://schemas.microsoft.com/office/drawing/2014/main" id="{851EF63E-0D4C-5755-73D6-32E21D0A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" y="15781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7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Nmap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100173"/>
            <a:ext cx="2727617" cy="996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Despite being created back in 1997, Nmap remains the gold standard against which all other similar tools, either commercial or open source, are judged.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908365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Nmap, short for Network Mapper, is a free and open source tool used for vulnerability checking, port scanning and, of course, network mapping.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277729" y="1241657"/>
            <a:ext cx="2727618" cy="114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Many systems and network administrators also find it useful for tasks such as network inventory, managing service upgrade schedules, and monitoring host or service uptime.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326282" y="2765731"/>
            <a:ext cx="3481400" cy="1035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Nmap is often used to determine alive hosts in a network, open ports on those hosts, services running on those open ports, and version identification of that service on that port.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4572000" y="3661990"/>
            <a:ext cx="4114800" cy="114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can be used by penetration testers to identify open ports to gather more information about a target, or can be used by a security administrator to identify open ports in their systems but are not in use.</a:t>
            </a:r>
          </a:p>
        </p:txBody>
      </p:sp>
      <p:pic>
        <p:nvPicPr>
          <p:cNvPr id="9218" name="Picture 2" descr="Zenmap System Security Evaluation - Ethical Tech Support">
            <a:extLst>
              <a:ext uri="{FF2B5EF4-FFF2-40B4-BE49-F238E27FC236}">
                <a16:creationId xmlns:a16="http://schemas.microsoft.com/office/drawing/2014/main" id="{28228D14-9CEA-15E0-C50E-5EE081A9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18" y="1558253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21CE789B-2542-E785-C725-6F23F09F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8" y="103431"/>
            <a:ext cx="1107998" cy="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D10CA211-222B-189C-B833-5FE35F4A4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71" y="3313691"/>
            <a:ext cx="627421" cy="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09B93D58-33AB-53C4-F783-50E35E8C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" y="2482092"/>
            <a:ext cx="627421" cy="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4E0E4D48-BA4B-292E-98BB-01993B66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05" y="612999"/>
            <a:ext cx="627421" cy="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4187A852-B103-D6FA-130C-C4F36593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57" y="955352"/>
            <a:ext cx="627421" cy="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NMAP, The Free and Open Source Tool - HostDime India Blog - Managed  Dedicated Servers and Data Centers">
            <a:extLst>
              <a:ext uri="{FF2B5EF4-FFF2-40B4-BE49-F238E27FC236}">
                <a16:creationId xmlns:a16="http://schemas.microsoft.com/office/drawing/2014/main" id="{1346764B-BE22-9D7A-AEA3-C835614A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" y="882343"/>
            <a:ext cx="479910" cy="3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7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MassScan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7" y="1302536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Masscan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uses its own ad hoc TCP/IP stack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208191" y="975208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Masscan is a network port scanner, similar in many ways to the well-known Nmap command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375423" y="1241657"/>
            <a:ext cx="2629924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 goal of Masscan, however, is to enable security researchers to run port scans on large swathes of the Internet as quickly as possible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125539" y="2548970"/>
            <a:ext cx="3174610" cy="950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Masscan is useful for red teamers doing offensive research (like penetration testing) as well as blue teamers and IT managers doing defensive research (like finding attack vectors within their network)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1408111" y="3884574"/>
            <a:ext cx="3334010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an Internet-scale port scanner. It can scan the entire Internet in under 5 minutes, transmitting 10 million packets per second, from a single machine.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5523556" y="3768147"/>
            <a:ext cx="3334010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It uses asynchronous transmission, similar to port scanners like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scanrand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unicornscan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ZMap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It's more flexible, allowing arbitrary port and address ranges.</a:t>
            </a:r>
          </a:p>
        </p:txBody>
      </p:sp>
      <p:pic>
        <p:nvPicPr>
          <p:cNvPr id="11266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A3F3FC37-A06E-75B1-1CEF-DD154069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84" y="2037229"/>
            <a:ext cx="2831555" cy="131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6B6EF5A9-5CB2-C235-C8A0-6FF416C9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9" y="193333"/>
            <a:ext cx="893983" cy="4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5699FF5F-C61F-FBF1-51CF-D2406B91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9" y="1024277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6AE50336-74F8-FB78-BB90-93458D2B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4" y="2282133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3BBE5429-58E6-5DC7-EFA5-43A1DA86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04" y="3606315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BEC47472-48F8-33B9-6B9C-C15F84D2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95" y="715280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7B8B2332-A11D-689F-A8D3-449451D0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69" y="952582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masscan v1.3.2 releases: fast TCP port scanner • Penetration Testing">
            <a:extLst>
              <a:ext uri="{FF2B5EF4-FFF2-40B4-BE49-F238E27FC236}">
                <a16:creationId xmlns:a16="http://schemas.microsoft.com/office/drawing/2014/main" id="{427F57B2-FCCE-7C1B-0003-A85B4EE8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84" y="3478929"/>
            <a:ext cx="599391" cy="2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1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SHODAN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7" y="1302536"/>
            <a:ext cx="2727618" cy="745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Users can perform a search using the Shodan search engine based on an IP address, device name, city, and/or a variety of other technical categories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208191" y="975208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Shodan is a database of billions of publicly available IP addresses, and it’s used by security experts to analyze network security.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375423" y="1241657"/>
            <a:ext cx="2629924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Shodan crawls the web for devices using a global network of computers and servers that are running 24/7.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125538" y="2548970"/>
            <a:ext cx="3197761" cy="1348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Shodan is a search engine, like Google, but instead of searching for websites, it searches for internet-connected devices from routers and servers, to Internet of Things (IoT) devices to complex systems that govern a wide range of industries, including energy, power, and transportation.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1489948" y="4181455"/>
            <a:ext cx="376039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Shodan can find anything that connects directly to the internet and if your internet-facing devices aren’t protected, Shodan can tell hackers everything they need to know to break into your network.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5523555" y="3768147"/>
            <a:ext cx="3481791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Shodan works by requesting connections to every imaginable internet protocol (IP) address on the internet and indexing the information that it gets back from those connection requests.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290" name="Picture 2" descr="Shodan - Wikidata">
            <a:extLst>
              <a:ext uri="{FF2B5EF4-FFF2-40B4-BE49-F238E27FC236}">
                <a16:creationId xmlns:a16="http://schemas.microsoft.com/office/drawing/2014/main" id="{5639B0F8-A9A7-0E22-A6DA-295AC5AD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62" y="2048488"/>
            <a:ext cx="5256638" cy="155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hodan - Wikidata">
            <a:extLst>
              <a:ext uri="{FF2B5EF4-FFF2-40B4-BE49-F238E27FC236}">
                <a16:creationId xmlns:a16="http://schemas.microsoft.com/office/drawing/2014/main" id="{DD4BAAFA-16D6-F1B8-C4D6-6964F77F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1" y="228320"/>
            <a:ext cx="1554019" cy="4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hodan - Wikidata">
            <a:extLst>
              <a:ext uri="{FF2B5EF4-FFF2-40B4-BE49-F238E27FC236}">
                <a16:creationId xmlns:a16="http://schemas.microsoft.com/office/drawing/2014/main" id="{6626A6EF-26EF-A118-A218-4567B44B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9" y="1140602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hodan - Wikidata">
            <a:extLst>
              <a:ext uri="{FF2B5EF4-FFF2-40B4-BE49-F238E27FC236}">
                <a16:creationId xmlns:a16="http://schemas.microsoft.com/office/drawing/2014/main" id="{5E09FD09-BEC6-82AC-6577-411B22F9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46" y="3595448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hodan - Wikidata">
            <a:extLst>
              <a:ext uri="{FF2B5EF4-FFF2-40B4-BE49-F238E27FC236}">
                <a16:creationId xmlns:a16="http://schemas.microsoft.com/office/drawing/2014/main" id="{CE07BD25-4025-2611-E138-60D15B41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47" y="4019521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hodan - Wikidata">
            <a:extLst>
              <a:ext uri="{FF2B5EF4-FFF2-40B4-BE49-F238E27FC236}">
                <a16:creationId xmlns:a16="http://schemas.microsoft.com/office/drawing/2014/main" id="{FE228333-B6A4-ADB8-2666-684DEE62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61" y="1087821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hodan - Wikidata">
            <a:extLst>
              <a:ext uri="{FF2B5EF4-FFF2-40B4-BE49-F238E27FC236}">
                <a16:creationId xmlns:a16="http://schemas.microsoft.com/office/drawing/2014/main" id="{A8C60E34-20CD-D931-9E61-77612D63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" y="2368333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hodan - Wikidata">
            <a:extLst>
              <a:ext uri="{FF2B5EF4-FFF2-40B4-BE49-F238E27FC236}">
                <a16:creationId xmlns:a16="http://schemas.microsoft.com/office/drawing/2014/main" id="{B1A3C28B-812D-5AE3-DC5C-30FA0B08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39" y="810938"/>
            <a:ext cx="546420" cy="1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4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MetaSploit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7" y="1302536"/>
            <a:ext cx="2727618" cy="745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Using Metasploit, we can access disclosed exploits for a wide variety of applications and operating systems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208191" y="975208"/>
            <a:ext cx="2727618" cy="707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Metasploit is a penetration testing framework that helps you find and exploit vulnerabilities.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277729" y="1241656"/>
            <a:ext cx="2727618" cy="959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 Metasploit Framework is a set of tools that allow information gathering, scanning, exploitation, exploit development, post-exploitation, and more.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125538" y="2548971"/>
            <a:ext cx="3366964" cy="906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The Metasploit framework is a very powerful tool which can be used by cybercriminals as well as ethical hackers to probe systematic vulnerabilities on networks and servers.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1489948" y="4181455"/>
            <a:ext cx="376039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While the primary usage of the Metasploit Framework focuses on the penetration testing domain, it is also useful for vulnerability research and exploit development.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5523555" y="3768147"/>
            <a:ext cx="3481791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Metasploit now includes more than 1677 exploits organized over 25 platforms, including Android, PHP, Python, Java, Cisco, and more.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338" name="Picture 2" descr="Metasploit - Crunchbase Company Profile &amp; Funding">
            <a:extLst>
              <a:ext uri="{FF2B5EF4-FFF2-40B4-BE49-F238E27FC236}">
                <a16:creationId xmlns:a16="http://schemas.microsoft.com/office/drawing/2014/main" id="{40D1C181-4221-ADD7-CB0F-5EB668735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00" y="1088798"/>
            <a:ext cx="4381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4668B0BC-AAB8-B51B-F5A7-91B92D0B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" y="140694"/>
            <a:ext cx="768327" cy="76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BF91FD73-DC95-4954-841D-122DCE23F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975208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9C6FE5FA-FF57-C9C0-C568-1257D54E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68" y="3439767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5FECE3D1-586B-0D91-2996-E6273184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30" y="923236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E3399EFA-B894-65C8-1EB9-F1219723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30" y="3870246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2C355AF2-5338-850A-9EC3-36073FBD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" y="2233343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yber Security &amp; Ethical Hacking - Metasploit: Penetration Testing Framework">
            <a:extLst>
              <a:ext uri="{FF2B5EF4-FFF2-40B4-BE49-F238E27FC236}">
                <a16:creationId xmlns:a16="http://schemas.microsoft.com/office/drawing/2014/main" id="{BF33287D-2C9F-0981-1CE4-67189EB5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95" y="641593"/>
            <a:ext cx="338407" cy="3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1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>
            <a:spLocks noGrp="1"/>
          </p:cNvSpPr>
          <p:nvPr>
            <p:ph type="title" idx="4294967295"/>
          </p:nvPr>
        </p:nvSpPr>
        <p:spPr>
          <a:xfrm>
            <a:off x="-393428" y="209551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400" dirty="0">
                <a:solidFill>
                  <a:srgbClr val="FFFFFF"/>
                </a:solidFill>
                <a:latin typeface="Algerian" panose="04020705040A02060702" pitchFamily="82" charset="0"/>
                <a:ea typeface="Roboto" panose="02000000000000000000" pitchFamily="2" charset="0"/>
                <a:cs typeface="Arial"/>
                <a:sym typeface="Arial"/>
              </a:rPr>
              <a:t>Thank You!</a:t>
            </a:r>
            <a:endParaRPr sz="5400" dirty="0">
              <a:solidFill>
                <a:srgbClr val="FFFFFF"/>
              </a:solidFill>
              <a:latin typeface="Algerian" panose="04020705040A02060702" pitchFamily="82" charset="0"/>
              <a:ea typeface="Roboto" panose="02000000000000000000" pitchFamily="2" charset="0"/>
              <a:cs typeface="Arial"/>
              <a:sym typeface="Arial"/>
            </a:endParaRPr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457200" y="2303382"/>
            <a:ext cx="4997302" cy="623939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7200" y="3869851"/>
            <a:ext cx="4997302" cy="648986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774" y="1326525"/>
            <a:ext cx="5006728" cy="737301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Web Application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1698" y="1326525"/>
            <a:ext cx="4807744" cy="69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website always works based on client-server technology. That is basically how we get data from a server and a client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61698" y="2237836"/>
            <a:ext cx="4807744" cy="8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major components that make up a website are the Front End and the Back End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61696" y="3924438"/>
            <a:ext cx="4712051" cy="5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Websites make use of HTTP or HTTPS as a request-response protocol to communicate with the servers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97;p16">
            <a:extLst>
              <a:ext uri="{FF2B5EF4-FFF2-40B4-BE49-F238E27FC236}">
                <a16:creationId xmlns:a16="http://schemas.microsoft.com/office/drawing/2014/main" id="{365473AA-2761-986B-810E-EEEEECBD3D96}"/>
              </a:ext>
            </a:extLst>
          </p:cNvPr>
          <p:cNvSpPr/>
          <p:nvPr/>
        </p:nvSpPr>
        <p:spPr>
          <a:xfrm>
            <a:off x="447774" y="3079674"/>
            <a:ext cx="4997302" cy="623939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8;p16">
            <a:extLst>
              <a:ext uri="{FF2B5EF4-FFF2-40B4-BE49-F238E27FC236}">
                <a16:creationId xmlns:a16="http://schemas.microsoft.com/office/drawing/2014/main" id="{0457FC2C-F6E4-9A30-57B9-216D0ED3B72C}"/>
              </a:ext>
            </a:extLst>
          </p:cNvPr>
          <p:cNvSpPr txBox="1"/>
          <p:nvPr/>
        </p:nvSpPr>
        <p:spPr>
          <a:xfrm>
            <a:off x="561697" y="3015143"/>
            <a:ext cx="4712051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Website will always have some kind of server where it stores all of its data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8" name="Picture 6" descr="25 Cyber Security Icon - Logo Icon Source">
            <a:extLst>
              <a:ext uri="{FF2B5EF4-FFF2-40B4-BE49-F238E27FC236}">
                <a16:creationId xmlns:a16="http://schemas.microsoft.com/office/drawing/2014/main" id="{B19A63D7-3E77-ED37-ECD2-58A8256D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4" y="39890"/>
            <a:ext cx="1090723" cy="10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formation security png images | PNGWing">
            <a:extLst>
              <a:ext uri="{FF2B5EF4-FFF2-40B4-BE49-F238E27FC236}">
                <a16:creationId xmlns:a16="http://schemas.microsoft.com/office/drawing/2014/main" id="{FF26A45A-7262-EB76-0301-44A2754B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51169"/>
            <a:ext cx="3429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Web Application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66C326-D3D5-A10C-F729-6CD896F5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5"/>
            <a:ext cx="4613400" cy="820625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Web Applications Security Testing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899"/>
            <a:ext cx="4613400" cy="908125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Comprehensive Guide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Comprehensive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guide for web application and services testing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44779" y="2192638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Resources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6001" y="2476979"/>
            <a:ext cx="338235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Provides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Testing resources for web application developers as well as security professionals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Framework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714400" y="3252342"/>
            <a:ext cx="2972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It provides penetration testers with the framework of best practices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Improving Security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84559" y="4171196"/>
            <a:ext cx="376846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The OWASP WSTG works towards improving security through its community-led resources worldwide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Owasp Logo Flat2 Icon &gt; Cydrill Software Security">
            <a:extLst>
              <a:ext uri="{FF2B5EF4-FFF2-40B4-BE49-F238E27FC236}">
                <a16:creationId xmlns:a16="http://schemas.microsoft.com/office/drawing/2014/main" id="{A79912D7-C93D-CDEB-11BE-9F6B659C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06" y="1259074"/>
            <a:ext cx="754501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Owasp Logo Flat2 Icon &gt; Cydrill Software Security">
            <a:extLst>
              <a:ext uri="{FF2B5EF4-FFF2-40B4-BE49-F238E27FC236}">
                <a16:creationId xmlns:a16="http://schemas.microsoft.com/office/drawing/2014/main" id="{3F8718CA-F43A-61D9-23C7-B241CAC9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00" y="2087083"/>
            <a:ext cx="704999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Owasp Logo Flat2 Icon &gt; Cydrill Software Security">
            <a:extLst>
              <a:ext uri="{FF2B5EF4-FFF2-40B4-BE49-F238E27FC236}">
                <a16:creationId xmlns:a16="http://schemas.microsoft.com/office/drawing/2014/main" id="{49907BAA-ACDE-B989-CF54-7656D30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57" y="2934641"/>
            <a:ext cx="754501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Owasp Logo Flat2 Icon &gt; Cydrill Software Security">
            <a:extLst>
              <a:ext uri="{FF2B5EF4-FFF2-40B4-BE49-F238E27FC236}">
                <a16:creationId xmlns:a16="http://schemas.microsoft.com/office/drawing/2014/main" id="{6E68C0DC-C16A-6FCB-0BA6-CA75D9DB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73" y="3883153"/>
            <a:ext cx="754501" cy="7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WASP Medellin | OWASP Foundation">
            <a:extLst>
              <a:ext uri="{FF2B5EF4-FFF2-40B4-BE49-F238E27FC236}">
                <a16:creationId xmlns:a16="http://schemas.microsoft.com/office/drawing/2014/main" id="{78674BE3-D786-4800-72E4-AA8E218D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5" y="881823"/>
            <a:ext cx="2251552" cy="6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cxnSpLocks/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OWASP Top 10 Web Vulnerabilities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108488" y="1274663"/>
            <a:ext cx="2074212" cy="119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Broken Access control had more occurrences in applications than any other category with 34 CWEs being mapped to it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8488" y="1060288"/>
            <a:ext cx="2074212" cy="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Broken Access Control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108488" y="2853437"/>
            <a:ext cx="2074212" cy="9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injection has the second most occurrences in application with 33 CWEs being mapped to it, Cross-site scripting is now a part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815761" y="258089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Injection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108488" y="4292413"/>
            <a:ext cx="2074212" cy="74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Moved up from #6, 90% of applications were tested for some form of misconfiguration, XXE a part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34632" y="3879330"/>
            <a:ext cx="242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Security Misconfiguration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6920866" y="1060288"/>
            <a:ext cx="2002687" cy="2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Cryptographic Failures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699"/>
            <a:ext cx="1689900" cy="59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new category for 2021, focuses on design flaws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1663"/>
            <a:ext cx="1633300" cy="23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Insecure Design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2"/>
            <a:ext cx="2002686" cy="74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Previously known as Using components with known vulnerabilities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4" y="3879330"/>
            <a:ext cx="2076543" cy="4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Vulnerable &amp; Outdated Components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6880618" y="1217920"/>
            <a:ext cx="2154893" cy="10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Previously known as Sensitive Data Exposure.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Focuses on failures related to cryptography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Picture 2" descr="Owasp Logo Flat2 Icon &gt; Cydrill Software Security">
            <a:extLst>
              <a:ext uri="{FF2B5EF4-FFF2-40B4-BE49-F238E27FC236}">
                <a16:creationId xmlns:a16="http://schemas.microsoft.com/office/drawing/2014/main" id="{42497DEC-C00C-A4F2-CCE8-D479B1FD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79" y="1102330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Owasp Logo Flat2 Icon &gt; Cydrill Software Security">
            <a:extLst>
              <a:ext uri="{FF2B5EF4-FFF2-40B4-BE49-F238E27FC236}">
                <a16:creationId xmlns:a16="http://schemas.microsoft.com/office/drawing/2014/main" id="{4A688B52-4A74-8E26-8E97-47B2EA6A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79" y="2658124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Owasp Logo Flat2 Icon &gt; Cydrill Software Security">
            <a:extLst>
              <a:ext uri="{FF2B5EF4-FFF2-40B4-BE49-F238E27FC236}">
                <a16:creationId xmlns:a16="http://schemas.microsoft.com/office/drawing/2014/main" id="{056BBF5D-2573-BFDF-86C9-7106FA6E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18" y="4115027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Owasp Logo Flat2 Icon &gt; Cydrill Software Security">
            <a:extLst>
              <a:ext uri="{FF2B5EF4-FFF2-40B4-BE49-F238E27FC236}">
                <a16:creationId xmlns:a16="http://schemas.microsoft.com/office/drawing/2014/main" id="{607C5015-E0AC-31A6-ADC0-70C00323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66" y="4110679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Owasp Logo Flat2 Icon &gt; Cydrill Software Security">
            <a:extLst>
              <a:ext uri="{FF2B5EF4-FFF2-40B4-BE49-F238E27FC236}">
                <a16:creationId xmlns:a16="http://schemas.microsoft.com/office/drawing/2014/main" id="{507F6D0A-CFDF-F1CC-B268-5B7A530E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05" y="2655117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Owasp Logo Flat2 Icon &gt; Cydrill Software Security">
            <a:extLst>
              <a:ext uri="{FF2B5EF4-FFF2-40B4-BE49-F238E27FC236}">
                <a16:creationId xmlns:a16="http://schemas.microsoft.com/office/drawing/2014/main" id="{E9F69DE1-EDC2-B7EC-AA91-5A2BC598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66" y="1097654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wasp Logo Flat2 Icon &gt; Cydrill Software Security">
            <a:extLst>
              <a:ext uri="{FF2B5EF4-FFF2-40B4-BE49-F238E27FC236}">
                <a16:creationId xmlns:a16="http://schemas.microsoft.com/office/drawing/2014/main" id="{B20A2C3B-F281-6F66-0A46-23FD7B16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7" y="1796881"/>
            <a:ext cx="2313791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cxnSpLocks/>
          </p:cNvCxnSpPr>
          <p:nvPr/>
        </p:nvCxnSpPr>
        <p:spPr>
          <a:xfrm flipH="1">
            <a:off x="2747207" y="3818730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419536" y="3739027"/>
            <a:ext cx="11838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cxnSpLocks/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OWASP Top 10 Web Vulnerabilities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18"/>
          <p:cNvSpPr/>
          <p:nvPr/>
        </p:nvSpPr>
        <p:spPr>
          <a:xfrm>
            <a:off x="6603336" y="3817177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44178" y="388768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107824" y="1274663"/>
            <a:ext cx="2074876" cy="111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Previously known as Broken Authentication, slid down from the second position.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8488" y="761466"/>
            <a:ext cx="2037633" cy="51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Identification and Authentication Failures 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25980" y="3887686"/>
            <a:ext cx="2137972" cy="110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New Category, focuses on making assumptions related to software updates, critical data.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Insecure Deserialization is now a part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25980" y="3411306"/>
            <a:ext cx="242959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and Data Integrity Failures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6920866" y="793164"/>
            <a:ext cx="2114645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Security Logging and Monitoring Failures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168314" y="3854911"/>
            <a:ext cx="1883222" cy="114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Added from Top 10 community survey, has relatively low incident rate with above average ratings for exploit and Impact potential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974993" y="3311269"/>
            <a:ext cx="2076543" cy="4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Server-Side Request Forgery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2"/>
            <a:ext cx="1689900" cy="128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Previously Insufficient Logging &amp; Monitoring. Added from the industry survey, moved up from #10 previously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Picture 2" descr="Owasp Logo Flat2 Icon &gt; Cydrill Software Security">
            <a:extLst>
              <a:ext uri="{FF2B5EF4-FFF2-40B4-BE49-F238E27FC236}">
                <a16:creationId xmlns:a16="http://schemas.microsoft.com/office/drawing/2014/main" id="{42497DEC-C00C-A4F2-CCE8-D479B1FD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79" y="1102330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Owasp Logo Flat2 Icon &gt; Cydrill Software Security">
            <a:extLst>
              <a:ext uri="{FF2B5EF4-FFF2-40B4-BE49-F238E27FC236}">
                <a16:creationId xmlns:a16="http://schemas.microsoft.com/office/drawing/2014/main" id="{056BBF5D-2573-BFDF-86C9-7106FA6E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16" y="3890047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Owasp Logo Flat2 Icon &gt; Cydrill Software Security">
            <a:extLst>
              <a:ext uri="{FF2B5EF4-FFF2-40B4-BE49-F238E27FC236}">
                <a16:creationId xmlns:a16="http://schemas.microsoft.com/office/drawing/2014/main" id="{607C5015-E0AC-31A6-ADC0-70C00323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72" y="3817176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Owasp Logo Flat2 Icon &gt; Cydrill Software Security">
            <a:extLst>
              <a:ext uri="{FF2B5EF4-FFF2-40B4-BE49-F238E27FC236}">
                <a16:creationId xmlns:a16="http://schemas.microsoft.com/office/drawing/2014/main" id="{E9F69DE1-EDC2-B7EC-AA91-5A2BC598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66" y="1097654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wasp Logo Flat2 Icon &gt; Cydrill Software Security">
            <a:extLst>
              <a:ext uri="{FF2B5EF4-FFF2-40B4-BE49-F238E27FC236}">
                <a16:creationId xmlns:a16="http://schemas.microsoft.com/office/drawing/2014/main" id="{B20A2C3B-F281-6F66-0A46-23FD7B16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7" y="1796881"/>
            <a:ext cx="2313791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Burp Suite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4" name="Picture 2" descr="PortSwigger Reviews, Ratings &amp; Features 2022 | Gartner Peer Insights">
            <a:extLst>
              <a:ext uri="{FF2B5EF4-FFF2-40B4-BE49-F238E27FC236}">
                <a16:creationId xmlns:a16="http://schemas.microsoft.com/office/drawing/2014/main" id="{69676941-F91E-D5E6-1E2A-61CEC20A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" y="67922"/>
            <a:ext cx="1225584" cy="12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Download Burp Suite Community Edition → Vulndetox">
            <a:extLst>
              <a:ext uri="{FF2B5EF4-FFF2-40B4-BE49-F238E27FC236}">
                <a16:creationId xmlns:a16="http://schemas.microsoft.com/office/drawing/2014/main" id="{36663A05-4547-A050-9ADB-DB157292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89" y="1574157"/>
            <a:ext cx="3727340" cy="22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295463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Number one penetration testing tool when it comes to web application pen-testing</a:t>
            </a:r>
          </a:p>
        </p:txBody>
      </p:sp>
      <p:pic>
        <p:nvPicPr>
          <p:cNvPr id="2050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F13D15C8-79AA-D650-8A6E-CD5617A5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" y="1060276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981328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Can be used for detailed enumeration and analysis of web applications</a:t>
            </a:r>
          </a:p>
        </p:txBody>
      </p:sp>
      <p:pic>
        <p:nvPicPr>
          <p:cNvPr id="66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48DF0D57-0BBB-BF2F-49E0-B431083C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0" y="746141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499853" y="1363983"/>
            <a:ext cx="2505494" cy="64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Can simply intercept HTTP/S requests and act as a middle-man between the user and web pages</a:t>
            </a:r>
          </a:p>
        </p:txBody>
      </p:sp>
      <p:pic>
        <p:nvPicPr>
          <p:cNvPr id="70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59C976E0-030D-2026-FC6B-AD5F2E50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64" y="1123949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902133" y="2398484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An intercepting proxy that is specially designed for penetration testing</a:t>
            </a:r>
          </a:p>
        </p:txBody>
      </p:sp>
      <p:pic>
        <p:nvPicPr>
          <p:cNvPr id="72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4429153E-DE73-4857-D04C-819CAB6D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3" y="2163297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99C5979-2CF8-C9C1-DAF5-CEFCF31F9675}"/>
              </a:ext>
            </a:extLst>
          </p:cNvPr>
          <p:cNvSpPr/>
          <p:nvPr/>
        </p:nvSpPr>
        <p:spPr>
          <a:xfrm>
            <a:off x="6532009" y="2490386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Can Capture necessary details from the website as the user navigates around</a:t>
            </a:r>
          </a:p>
        </p:txBody>
      </p:sp>
      <p:pic>
        <p:nvPicPr>
          <p:cNvPr id="74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7E6B0DD0-108D-59AB-DC9F-D6128085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19" y="2255199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306931" y="3501505"/>
            <a:ext cx="253845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Allows us to list out each domain in our scope and let’s us modify our interactions with the webpage</a:t>
            </a:r>
          </a:p>
        </p:txBody>
      </p:sp>
      <p:pic>
        <p:nvPicPr>
          <p:cNvPr id="76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49451E2A-9A32-32C3-9D0C-9627CC81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" y="3298175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3375470" y="4111459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Acts as a middle-man between the user and website</a:t>
            </a:r>
          </a:p>
        </p:txBody>
      </p:sp>
      <p:pic>
        <p:nvPicPr>
          <p:cNvPr id="78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70869031-5139-66E9-FE00-3FBAF4E7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0" y="3876272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A682604-02D9-FC3A-985A-708BDEEE4AE9}"/>
              </a:ext>
            </a:extLst>
          </p:cNvPr>
          <p:cNvSpPr/>
          <p:nvPr/>
        </p:nvSpPr>
        <p:spPr>
          <a:xfrm>
            <a:off x="6372719" y="3704599"/>
            <a:ext cx="2655797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Intercepting traffic from a browser to a webpage allows us to modify and automate changes to webpage requests</a:t>
            </a:r>
          </a:p>
        </p:txBody>
      </p:sp>
      <p:pic>
        <p:nvPicPr>
          <p:cNvPr id="80" name="Picture 2" descr="Burp Suite Professional 2022.2.4 Crack &amp; License Key [Latest]">
            <a:extLst>
              <a:ext uri="{FF2B5EF4-FFF2-40B4-BE49-F238E27FC236}">
                <a16:creationId xmlns:a16="http://schemas.microsoft.com/office/drawing/2014/main" id="{7981A9BD-C955-EB68-2725-156C4CB7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81" y="3485214"/>
            <a:ext cx="346376" cy="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Subfinder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065266"/>
            <a:ext cx="2727167" cy="1051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Basically, we want to identify as many endpoints as possible, sort and filter them, scan them automatically and perform manual assessments where applicable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981328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Subfinder is a subdomain discovery tool that discovers valid subdomains for websites.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499853" y="1363983"/>
            <a:ext cx="2505494" cy="64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Designed as a passive framework to be useful for bug bounties and safe for penetration testing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626367" y="2537947"/>
            <a:ext cx="2763000" cy="92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We need to identify assets which belong to the target company and are in-scope. The first thing is to identify domains and sub-domains belonging to the target.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9C5979-2CF8-C9C1-DAF5-CEFCF31F9675}"/>
              </a:ext>
            </a:extLst>
          </p:cNvPr>
          <p:cNvSpPr/>
          <p:nvPr/>
        </p:nvSpPr>
        <p:spPr>
          <a:xfrm>
            <a:off x="5929067" y="2939703"/>
            <a:ext cx="3123320" cy="998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Subdomain enumeration become more and more important for an attacker in the last few years and different tools with different approaches are been developed so far.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2106241" y="4065921"/>
            <a:ext cx="253845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Allows us to list out each domain in our scope and let’s us modify our interactions with the webpage</a:t>
            </a:r>
          </a:p>
        </p:txBody>
      </p:sp>
      <p:pic>
        <p:nvPicPr>
          <p:cNvPr id="3074" name="Picture 2" descr="Subfinder • GG4L - The Global Grid 4 Learning">
            <a:extLst>
              <a:ext uri="{FF2B5EF4-FFF2-40B4-BE49-F238E27FC236}">
                <a16:creationId xmlns:a16="http://schemas.microsoft.com/office/drawing/2014/main" id="{4C4A5691-DFDD-438D-9253-70689B4D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4" y="1814811"/>
            <a:ext cx="1829740" cy="18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bfinder • GG4L - The Global Grid 4 Learning">
            <a:extLst>
              <a:ext uri="{FF2B5EF4-FFF2-40B4-BE49-F238E27FC236}">
                <a16:creationId xmlns:a16="http://schemas.microsoft.com/office/drawing/2014/main" id="{C11E8326-AF27-7569-552D-4396C346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4" y="134738"/>
            <a:ext cx="663667" cy="66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Subfinder • GG4L - The Global Grid 4 Learning">
            <a:extLst>
              <a:ext uri="{FF2B5EF4-FFF2-40B4-BE49-F238E27FC236}">
                <a16:creationId xmlns:a16="http://schemas.microsoft.com/office/drawing/2014/main" id="{8D470D1D-DA9E-EB75-9BB2-9FB731B4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" y="867101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ubfinder • GG4L - The Global Grid 4 Learning">
            <a:extLst>
              <a:ext uri="{FF2B5EF4-FFF2-40B4-BE49-F238E27FC236}">
                <a16:creationId xmlns:a16="http://schemas.microsoft.com/office/drawing/2014/main" id="{8A2AED5F-DC56-D36F-3F42-F31248CF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445" y="798405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ubfinder • GG4L - The Global Grid 4 Learning">
            <a:extLst>
              <a:ext uri="{FF2B5EF4-FFF2-40B4-BE49-F238E27FC236}">
                <a16:creationId xmlns:a16="http://schemas.microsoft.com/office/drawing/2014/main" id="{D11DB0A3-0F02-2460-BBE7-8E10C1DD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0" y="2296759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ubfinder • GG4L - The Global Grid 4 Learning">
            <a:extLst>
              <a:ext uri="{FF2B5EF4-FFF2-40B4-BE49-F238E27FC236}">
                <a16:creationId xmlns:a16="http://schemas.microsoft.com/office/drawing/2014/main" id="{BE942D65-FAAA-0D7D-168F-DA4FCBD7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18" y="3807987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ubfinder • GG4L - The Global Grid 4 Learning">
            <a:extLst>
              <a:ext uri="{FF2B5EF4-FFF2-40B4-BE49-F238E27FC236}">
                <a16:creationId xmlns:a16="http://schemas.microsoft.com/office/drawing/2014/main" id="{D8D5884F-1C43-6CB2-307A-4026837A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44" y="2680557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Subfinder • GG4L - The Global Grid 4 Learning">
            <a:extLst>
              <a:ext uri="{FF2B5EF4-FFF2-40B4-BE49-F238E27FC236}">
                <a16:creationId xmlns:a16="http://schemas.microsoft.com/office/drawing/2014/main" id="{F498EFDE-E5B3-8E16-B20B-6D8CC9AB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1" y="1073527"/>
            <a:ext cx="365845" cy="3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0084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GoSpider</a:t>
            </a:r>
            <a:endParaRPr dirty="0"/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F7A6C-737D-463E-8594-3CD9F3697BC7}"/>
              </a:ext>
            </a:extLst>
          </p:cNvPr>
          <p:cNvSpPr/>
          <p:nvPr/>
        </p:nvSpPr>
        <p:spPr>
          <a:xfrm>
            <a:off x="251088" y="1295463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GoSpider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is a tool written in Go that helps you to enumerate all endpoints on your target!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DBBB0F-65A2-A828-DE8F-2C9E2C40F991}"/>
              </a:ext>
            </a:extLst>
          </p:cNvPr>
          <p:cNvSpPr/>
          <p:nvPr/>
        </p:nvSpPr>
        <p:spPr>
          <a:xfrm>
            <a:off x="3375470" y="848633"/>
            <a:ext cx="2727618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While testing Web Applications we need to get a good view of all the pages and endpoints your targets host.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8E796E-FB28-037D-507E-433F6F0B9F97}"/>
              </a:ext>
            </a:extLst>
          </p:cNvPr>
          <p:cNvSpPr/>
          <p:nvPr/>
        </p:nvSpPr>
        <p:spPr>
          <a:xfrm>
            <a:off x="6499853" y="1241657"/>
            <a:ext cx="2505494" cy="767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Manually enumerating those can become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labour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intensive, boring and on top of that, is prone to errors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75CA5C-FF07-8942-6B21-FA8572334053}"/>
              </a:ext>
            </a:extLst>
          </p:cNvPr>
          <p:cNvSpPr/>
          <p:nvPr/>
        </p:nvSpPr>
        <p:spPr>
          <a:xfrm>
            <a:off x="902133" y="2277695"/>
            <a:ext cx="2727618" cy="81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takes a URL or a list of URLs and will then query them whilst scanning the responses for more URLs on the same domain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9C5979-2CF8-C9C1-DAF5-CEFCF31F9675}"/>
              </a:ext>
            </a:extLst>
          </p:cNvPr>
          <p:cNvSpPr/>
          <p:nvPr/>
        </p:nvSpPr>
        <p:spPr>
          <a:xfrm>
            <a:off x="6532009" y="2490386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Roboto" panose="02000000000000000000" pitchFamily="2" charset="0"/>
                <a:ea typeface="Roboto" panose="02000000000000000000" pitchFamily="2" charset="0"/>
              </a:rPr>
              <a:t>Spidering is a crucial step when it comes to WebAPP Pentesting and Bug Bounty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728CCF-A1D4-EB34-DDE4-2872F31C5EA7}"/>
              </a:ext>
            </a:extLst>
          </p:cNvPr>
          <p:cNvSpPr/>
          <p:nvPr/>
        </p:nvSpPr>
        <p:spPr>
          <a:xfrm>
            <a:off x="306931" y="3501505"/>
            <a:ext cx="2538458" cy="774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offers the capability to check for certain vulnerabilities on the wild, that could reveal sensitive information and more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CE7AA3-8E1C-15EC-D08B-9980B6ED7422}"/>
              </a:ext>
            </a:extLst>
          </p:cNvPr>
          <p:cNvSpPr/>
          <p:nvPr/>
        </p:nvSpPr>
        <p:spPr>
          <a:xfrm>
            <a:off x="5633490" y="4162864"/>
            <a:ext cx="2314047" cy="5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does that recursively and thus gives you a ton of results!</a:t>
            </a:r>
          </a:p>
        </p:txBody>
      </p:sp>
      <p:pic>
        <p:nvPicPr>
          <p:cNvPr id="4100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E52CE23F-3609-CDDB-E7BC-231D4140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40" y="1642207"/>
            <a:ext cx="1621785" cy="23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79885CBD-4CDB-D09E-1EA5-6781167B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" y="1079590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73FD862A-399E-05E2-53ED-A1A5FA67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61" y="2193966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0DA35FF2-D51D-F179-31B6-5EC6D813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96" y="3871452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FBDA25F7-6C0E-7E36-F444-192610E2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92" y="980636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1C5C0AA1-877D-8AA5-DFBA-AF87BB27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" y="3214445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AAAE5767-EF89-C31C-C4A4-AD03D7A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" y="2026394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GitHub - jaeles-project/gospider: Gospider - Fast web spider written in Go">
            <a:extLst>
              <a:ext uri="{FF2B5EF4-FFF2-40B4-BE49-F238E27FC236}">
                <a16:creationId xmlns:a16="http://schemas.microsoft.com/office/drawing/2014/main" id="{65045BDF-0C86-D311-113D-986F7130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22" y="673298"/>
            <a:ext cx="292095" cy="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43916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1795</Words>
  <Application>Microsoft Office PowerPoint</Application>
  <PresentationFormat>On-screen Show (16:9)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Fira Sans Extra Condensed</vt:lpstr>
      <vt:lpstr>Proxima Nova Semibold</vt:lpstr>
      <vt:lpstr>Fira Sans</vt:lpstr>
      <vt:lpstr>Roboto</vt:lpstr>
      <vt:lpstr>Algerian</vt:lpstr>
      <vt:lpstr>Arial</vt:lpstr>
      <vt:lpstr>Fira Sans Extra Condensed SemiBold</vt:lpstr>
      <vt:lpstr>Proxima Nova</vt:lpstr>
      <vt:lpstr>Big Data Infographics by Slidesgo</vt:lpstr>
      <vt:lpstr>Slidesgo Final Pages</vt:lpstr>
      <vt:lpstr>Web Security Testing </vt:lpstr>
      <vt:lpstr>Web Application </vt:lpstr>
      <vt:lpstr>Web Application </vt:lpstr>
      <vt:lpstr>Web Applications Security Testing </vt:lpstr>
      <vt:lpstr>OWASP Top 10 Web Vulnerabilities </vt:lpstr>
      <vt:lpstr>OWASP Top 10 Web Vulnerabilities </vt:lpstr>
      <vt:lpstr>Burp Suite</vt:lpstr>
      <vt:lpstr>Subfinder</vt:lpstr>
      <vt:lpstr>GoSpider</vt:lpstr>
      <vt:lpstr>WFuzz</vt:lpstr>
      <vt:lpstr>Wappalyzer</vt:lpstr>
      <vt:lpstr>Nuclei</vt:lpstr>
      <vt:lpstr>ExploitDB</vt:lpstr>
      <vt:lpstr>Nmap</vt:lpstr>
      <vt:lpstr>MassScan</vt:lpstr>
      <vt:lpstr>SHODAN</vt:lpstr>
      <vt:lpstr>MetaSploit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Testing</dc:title>
  <dc:creator>eli23</dc:creator>
  <cp:lastModifiedBy>Nicky Singh</cp:lastModifiedBy>
  <cp:revision>31</cp:revision>
  <dcterms:modified xsi:type="dcterms:W3CDTF">2022-09-03T02:58:53Z</dcterms:modified>
</cp:coreProperties>
</file>