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28"/>
  </p:notesMasterIdLst>
  <p:sldIdLst>
    <p:sldId id="256" r:id="rId2"/>
    <p:sldId id="258" r:id="rId3"/>
    <p:sldId id="347" r:id="rId4"/>
    <p:sldId id="348" r:id="rId5"/>
    <p:sldId id="325" r:id="rId6"/>
    <p:sldId id="332" r:id="rId7"/>
    <p:sldId id="334" r:id="rId8"/>
    <p:sldId id="335" r:id="rId9"/>
    <p:sldId id="349" r:id="rId10"/>
    <p:sldId id="355" r:id="rId11"/>
    <p:sldId id="356" r:id="rId12"/>
    <p:sldId id="361" r:id="rId13"/>
    <p:sldId id="291" r:id="rId14"/>
    <p:sldId id="336" r:id="rId15"/>
    <p:sldId id="351" r:id="rId16"/>
    <p:sldId id="362" r:id="rId17"/>
    <p:sldId id="354" r:id="rId18"/>
    <p:sldId id="364" r:id="rId19"/>
    <p:sldId id="365" r:id="rId20"/>
    <p:sldId id="363" r:id="rId21"/>
    <p:sldId id="345" r:id="rId22"/>
    <p:sldId id="346" r:id="rId23"/>
    <p:sldId id="366" r:id="rId24"/>
    <p:sldId id="367" r:id="rId25"/>
    <p:sldId id="368" r:id="rId26"/>
    <p:sldId id="319" r:id="rId27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741"/>
  </p:normalViewPr>
  <p:slideViewPr>
    <p:cSldViewPr snapToGrid="0">
      <p:cViewPr varScale="1">
        <p:scale>
          <a:sx n="105" d="100"/>
          <a:sy n="105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0B2EF-E5FF-41C8-A83E-E193A699088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CCDA81-164F-4D21-889D-C201A890921C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 Spraying to compromise Azure AD user and Global Admins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83CD6A-04B0-47EF-87FB-28233A241BF9}" type="parTrans" cxnId="{48A95AA5-B380-4FD3-9390-A9815D122077}">
      <dgm:prSet/>
      <dgm:spPr/>
      <dgm:t>
        <a:bodyPr/>
        <a:lstStyle/>
        <a:p>
          <a:endParaRPr lang="en-US"/>
        </a:p>
      </dgm:t>
    </dgm:pt>
    <dgm:pt modelId="{DA09C499-67E1-4984-ADD5-94B23DF02EBC}" type="sibTrans" cxnId="{48A95AA5-B380-4FD3-9390-A9815D1220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CF7624-7D33-4883-84B1-A2A0F7D780A8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Azure Cloud SSRF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2F85B2-FAAC-4807-AC47-65B92B938F5A}" type="parTrans" cxnId="{3F14793B-3CD0-4FAE-9568-95A1D385D11D}">
      <dgm:prSet/>
      <dgm:spPr/>
      <dgm:t>
        <a:bodyPr/>
        <a:lstStyle/>
        <a:p>
          <a:endParaRPr lang="en-US"/>
        </a:p>
      </dgm:t>
    </dgm:pt>
    <dgm:pt modelId="{669DFA59-12B4-4B78-A4F5-BF741F48BB0D}" type="sibTrans" cxnId="{3F14793B-3CD0-4FAE-9568-95A1D385D1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E289D1-8975-46E1-A00D-DC3A93B1810D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Azure AD Misconfigurations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0C65EC-63FF-4EAF-91F5-159B0234D69C}" type="parTrans" cxnId="{3E02EED9-E70C-475B-BFA5-B99656F49058}">
      <dgm:prSet/>
      <dgm:spPr/>
      <dgm:t>
        <a:bodyPr/>
        <a:lstStyle/>
        <a:p>
          <a:endParaRPr lang="en-US"/>
        </a:p>
      </dgm:t>
    </dgm:pt>
    <dgm:pt modelId="{059FA543-097F-4A1D-AA0A-9541198C9712}" type="sibTrans" cxnId="{3E02EED9-E70C-475B-BFA5-B99656F490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479673-7067-43FC-9FD9-606760E0BB4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Blob Hunting</a:t>
          </a:r>
        </a:p>
      </dgm:t>
    </dgm:pt>
    <dgm:pt modelId="{7F6982C9-613A-4AB4-808E-9E61EF6F56B8}" type="sibTrans" cxnId="{5A1540A5-5CBB-48C1-BFA9-B6921213A7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57588-4147-415A-8034-F12A8C1DFE71}" type="parTrans" cxnId="{5A1540A5-5CBB-48C1-BFA9-B6921213A7C0}">
      <dgm:prSet/>
      <dgm:spPr/>
      <dgm:t>
        <a:bodyPr/>
        <a:lstStyle/>
        <a:p>
          <a:endParaRPr lang="en-US"/>
        </a:p>
      </dgm:t>
    </dgm:pt>
    <dgm:pt modelId="{67FBF821-CEAF-4B1E-80C7-1CED50E9B5EB}">
      <dgm:prSet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Subdomains Takeovers</a:t>
          </a:r>
        </a:p>
      </dgm:t>
    </dgm:pt>
    <dgm:pt modelId="{DCB7A485-2DD5-4E84-91EC-93873C7C6C0B}" type="parTrans" cxnId="{7DC81386-187F-4F88-8E89-B29255DD90C9}">
      <dgm:prSet/>
      <dgm:spPr/>
      <dgm:t>
        <a:bodyPr/>
        <a:lstStyle/>
        <a:p>
          <a:endParaRPr lang="en-GB"/>
        </a:p>
      </dgm:t>
    </dgm:pt>
    <dgm:pt modelId="{1F9D5E38-55FD-48C8-B4E0-EF2588E9EB64}" type="sibTrans" cxnId="{7DC81386-187F-4F88-8E89-B29255DD90C9}">
      <dgm:prSet/>
      <dgm:spPr/>
      <dgm:t>
        <a:bodyPr/>
        <a:lstStyle/>
        <a:p>
          <a:endParaRPr lang="en-GB"/>
        </a:p>
      </dgm:t>
    </dgm:pt>
    <dgm:pt modelId="{46405C8D-F5AA-4BF4-9D64-F0F5B74D18E4}" type="pres">
      <dgm:prSet presAssocID="{B190B2EF-E5FF-41C8-A83E-E193A6990882}" presName="linear" presStyleCnt="0">
        <dgm:presLayoutVars>
          <dgm:dir/>
          <dgm:animLvl val="lvl"/>
          <dgm:resizeHandles val="exact"/>
        </dgm:presLayoutVars>
      </dgm:prSet>
      <dgm:spPr/>
    </dgm:pt>
    <dgm:pt modelId="{C57593C9-2BD0-4C8F-B315-39D8F4A3A908}" type="pres">
      <dgm:prSet presAssocID="{67FBF821-CEAF-4B1E-80C7-1CED50E9B5EB}" presName="parentLin" presStyleCnt="0"/>
      <dgm:spPr/>
    </dgm:pt>
    <dgm:pt modelId="{B4F15412-A526-4F21-93B9-9A3363A47F0C}" type="pres">
      <dgm:prSet presAssocID="{67FBF821-CEAF-4B1E-80C7-1CED50E9B5EB}" presName="parentLeftMargin" presStyleLbl="node1" presStyleIdx="0" presStyleCnt="5"/>
      <dgm:spPr/>
    </dgm:pt>
    <dgm:pt modelId="{607489C0-4EF0-4DF2-923E-737D34DFDC60}" type="pres">
      <dgm:prSet presAssocID="{67FBF821-CEAF-4B1E-80C7-1CED50E9B5EB}" presName="parentText" presStyleLbl="node1" presStyleIdx="0" presStyleCnt="5" custScaleX="116889" custScaleY="149595">
        <dgm:presLayoutVars>
          <dgm:chMax val="0"/>
          <dgm:bulletEnabled val="1"/>
        </dgm:presLayoutVars>
      </dgm:prSet>
      <dgm:spPr/>
    </dgm:pt>
    <dgm:pt modelId="{BAC7D2FD-26EF-4B39-8E98-7A726A43FBB4}" type="pres">
      <dgm:prSet presAssocID="{67FBF821-CEAF-4B1E-80C7-1CED50E9B5EB}" presName="negativeSpace" presStyleCnt="0"/>
      <dgm:spPr/>
    </dgm:pt>
    <dgm:pt modelId="{105D326A-8C71-4038-BDCF-434302F2AB34}" type="pres">
      <dgm:prSet presAssocID="{67FBF821-CEAF-4B1E-80C7-1CED50E9B5EB}" presName="childText" presStyleLbl="conFgAcc1" presStyleIdx="0" presStyleCnt="5">
        <dgm:presLayoutVars>
          <dgm:bulletEnabled val="1"/>
        </dgm:presLayoutVars>
      </dgm:prSet>
      <dgm:spPr/>
    </dgm:pt>
    <dgm:pt modelId="{157CE4B9-7BD1-43CA-818B-04150D6C7311}" type="pres">
      <dgm:prSet presAssocID="{1F9D5E38-55FD-48C8-B4E0-EF2588E9EB64}" presName="spaceBetweenRectangles" presStyleCnt="0"/>
      <dgm:spPr/>
    </dgm:pt>
    <dgm:pt modelId="{D9B76FD7-D89B-4E04-9EC6-311A0537246A}" type="pres">
      <dgm:prSet presAssocID="{47CCDA81-164F-4D21-889D-C201A890921C}" presName="parentLin" presStyleCnt="0"/>
      <dgm:spPr/>
    </dgm:pt>
    <dgm:pt modelId="{FC2539B0-541D-4D59-9CCF-C87D79642B81}" type="pres">
      <dgm:prSet presAssocID="{47CCDA81-164F-4D21-889D-C201A890921C}" presName="parentLeftMargin" presStyleLbl="node1" presStyleIdx="0" presStyleCnt="5"/>
      <dgm:spPr/>
    </dgm:pt>
    <dgm:pt modelId="{05E0022C-9B26-4CBD-AFAD-C6092E5B31DC}" type="pres">
      <dgm:prSet presAssocID="{47CCDA81-164F-4D21-889D-C201A890921C}" presName="parentText" presStyleLbl="node1" presStyleIdx="1" presStyleCnt="5" custScaleX="117667" custScaleY="167756">
        <dgm:presLayoutVars>
          <dgm:chMax val="0"/>
          <dgm:bulletEnabled val="1"/>
        </dgm:presLayoutVars>
      </dgm:prSet>
      <dgm:spPr/>
    </dgm:pt>
    <dgm:pt modelId="{BAEF880E-02CC-45BA-B431-F7D7C2321102}" type="pres">
      <dgm:prSet presAssocID="{47CCDA81-164F-4D21-889D-C201A890921C}" presName="negativeSpace" presStyleCnt="0"/>
      <dgm:spPr/>
    </dgm:pt>
    <dgm:pt modelId="{6F3F1F78-94F6-44E8-B464-596BCCF3FAE4}" type="pres">
      <dgm:prSet presAssocID="{47CCDA81-164F-4D21-889D-C201A890921C}" presName="childText" presStyleLbl="conFgAcc1" presStyleIdx="1" presStyleCnt="5">
        <dgm:presLayoutVars>
          <dgm:bulletEnabled val="1"/>
        </dgm:presLayoutVars>
      </dgm:prSet>
      <dgm:spPr/>
    </dgm:pt>
    <dgm:pt modelId="{ABD667F0-EDE7-45C0-9FC0-591CD6015B24}" type="pres">
      <dgm:prSet presAssocID="{DA09C499-67E1-4984-ADD5-94B23DF02EBC}" presName="spaceBetweenRectangles" presStyleCnt="0"/>
      <dgm:spPr/>
    </dgm:pt>
    <dgm:pt modelId="{E506CE46-CB11-4E2E-93DC-374CF10943A2}" type="pres">
      <dgm:prSet presAssocID="{E9CF7624-7D33-4883-84B1-A2A0F7D780A8}" presName="parentLin" presStyleCnt="0"/>
      <dgm:spPr/>
    </dgm:pt>
    <dgm:pt modelId="{D1F89DD4-00E0-4D55-B2CC-D2D08F24D31B}" type="pres">
      <dgm:prSet presAssocID="{E9CF7624-7D33-4883-84B1-A2A0F7D780A8}" presName="parentLeftMargin" presStyleLbl="node1" presStyleIdx="1" presStyleCnt="5"/>
      <dgm:spPr/>
    </dgm:pt>
    <dgm:pt modelId="{3A6E6144-A865-48B7-A997-5621DD7D06F8}" type="pres">
      <dgm:prSet presAssocID="{E9CF7624-7D33-4883-84B1-A2A0F7D780A8}" presName="parentText" presStyleLbl="node1" presStyleIdx="2" presStyleCnt="5" custScaleX="118038" custScaleY="154135">
        <dgm:presLayoutVars>
          <dgm:chMax val="0"/>
          <dgm:bulletEnabled val="1"/>
        </dgm:presLayoutVars>
      </dgm:prSet>
      <dgm:spPr/>
    </dgm:pt>
    <dgm:pt modelId="{E51BC169-2ADF-4A64-ACEA-C1E3174B5F99}" type="pres">
      <dgm:prSet presAssocID="{E9CF7624-7D33-4883-84B1-A2A0F7D780A8}" presName="negativeSpace" presStyleCnt="0"/>
      <dgm:spPr/>
    </dgm:pt>
    <dgm:pt modelId="{0661241A-A914-46EA-B573-4E42C62C9BC6}" type="pres">
      <dgm:prSet presAssocID="{E9CF7624-7D33-4883-84B1-A2A0F7D780A8}" presName="childText" presStyleLbl="conFgAcc1" presStyleIdx="2" presStyleCnt="5">
        <dgm:presLayoutVars>
          <dgm:bulletEnabled val="1"/>
        </dgm:presLayoutVars>
      </dgm:prSet>
      <dgm:spPr/>
    </dgm:pt>
    <dgm:pt modelId="{AAB42D9A-3D9A-4625-975C-1C56C0C098D1}" type="pres">
      <dgm:prSet presAssocID="{669DFA59-12B4-4B78-A4F5-BF741F48BB0D}" presName="spaceBetweenRectangles" presStyleCnt="0"/>
      <dgm:spPr/>
    </dgm:pt>
    <dgm:pt modelId="{187959E0-980D-44C1-85DE-52ED626CDE15}" type="pres">
      <dgm:prSet presAssocID="{1B479673-7067-43FC-9FD9-606760E0BB4E}" presName="parentLin" presStyleCnt="0"/>
      <dgm:spPr/>
    </dgm:pt>
    <dgm:pt modelId="{61A98D0C-41C3-4661-9155-EA6079F91552}" type="pres">
      <dgm:prSet presAssocID="{1B479673-7067-43FC-9FD9-606760E0BB4E}" presName="parentLeftMargin" presStyleLbl="node1" presStyleIdx="2" presStyleCnt="5"/>
      <dgm:spPr/>
    </dgm:pt>
    <dgm:pt modelId="{EF9E3E44-AB11-4DF8-BCE8-33C30B630C16}" type="pres">
      <dgm:prSet presAssocID="{1B479673-7067-43FC-9FD9-606760E0BB4E}" presName="parentText" presStyleLbl="node1" presStyleIdx="3" presStyleCnt="5" custScaleX="118274" custScaleY="163044">
        <dgm:presLayoutVars>
          <dgm:chMax val="0"/>
          <dgm:bulletEnabled val="1"/>
        </dgm:presLayoutVars>
      </dgm:prSet>
      <dgm:spPr/>
    </dgm:pt>
    <dgm:pt modelId="{F1565A8F-155C-41CE-9497-9EC99F303B56}" type="pres">
      <dgm:prSet presAssocID="{1B479673-7067-43FC-9FD9-606760E0BB4E}" presName="negativeSpace" presStyleCnt="0"/>
      <dgm:spPr/>
    </dgm:pt>
    <dgm:pt modelId="{8CF6CF94-7096-4BF0-AFCA-7238ED2787B1}" type="pres">
      <dgm:prSet presAssocID="{1B479673-7067-43FC-9FD9-606760E0BB4E}" presName="childText" presStyleLbl="conFgAcc1" presStyleIdx="3" presStyleCnt="5">
        <dgm:presLayoutVars>
          <dgm:bulletEnabled val="1"/>
        </dgm:presLayoutVars>
      </dgm:prSet>
      <dgm:spPr/>
    </dgm:pt>
    <dgm:pt modelId="{4234B0EB-BE21-4804-8F62-F1E376ACA5A7}" type="pres">
      <dgm:prSet presAssocID="{7F6982C9-613A-4AB4-808E-9E61EF6F56B8}" presName="spaceBetweenRectangles" presStyleCnt="0"/>
      <dgm:spPr/>
    </dgm:pt>
    <dgm:pt modelId="{81E4F3FE-7C9C-4B06-AAC0-DE703AD2B1C8}" type="pres">
      <dgm:prSet presAssocID="{11E289D1-8975-46E1-A00D-DC3A93B1810D}" presName="parentLin" presStyleCnt="0"/>
      <dgm:spPr/>
    </dgm:pt>
    <dgm:pt modelId="{F7F062EA-FD18-4BE9-90C7-4A5312ED9AC1}" type="pres">
      <dgm:prSet presAssocID="{11E289D1-8975-46E1-A00D-DC3A93B1810D}" presName="parentLeftMargin" presStyleLbl="node1" presStyleIdx="3" presStyleCnt="5"/>
      <dgm:spPr/>
    </dgm:pt>
    <dgm:pt modelId="{5765A0B1-D3F9-4CE9-8082-EDD73815D7A5}" type="pres">
      <dgm:prSet presAssocID="{11E289D1-8975-46E1-A00D-DC3A93B1810D}" presName="parentText" presStyleLbl="node1" presStyleIdx="4" presStyleCnt="5" custScaleX="118648" custScaleY="179029" custLinFactNeighborX="-4241" custLinFactNeighborY="-4203">
        <dgm:presLayoutVars>
          <dgm:chMax val="0"/>
          <dgm:bulletEnabled val="1"/>
        </dgm:presLayoutVars>
      </dgm:prSet>
      <dgm:spPr/>
    </dgm:pt>
    <dgm:pt modelId="{2824B9D6-7D9E-4798-98DF-F1BDCA114919}" type="pres">
      <dgm:prSet presAssocID="{11E289D1-8975-46E1-A00D-DC3A93B1810D}" presName="negativeSpace" presStyleCnt="0"/>
      <dgm:spPr/>
    </dgm:pt>
    <dgm:pt modelId="{52B3C1A4-ADE4-4297-AEC5-CEB5D07560E9}" type="pres">
      <dgm:prSet presAssocID="{11E289D1-8975-46E1-A00D-DC3A93B1810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9E9F533-496D-4F8A-B5C6-A4E5B7B55282}" type="presOf" srcId="{E9CF7624-7D33-4883-84B1-A2A0F7D780A8}" destId="{3A6E6144-A865-48B7-A997-5621DD7D06F8}" srcOrd="1" destOrd="0" presId="urn:microsoft.com/office/officeart/2005/8/layout/list1"/>
    <dgm:cxn modelId="{00AB153B-4A94-4942-9FED-DA9E53AFA343}" type="presOf" srcId="{67FBF821-CEAF-4B1E-80C7-1CED50E9B5EB}" destId="{607489C0-4EF0-4DF2-923E-737D34DFDC60}" srcOrd="1" destOrd="0" presId="urn:microsoft.com/office/officeart/2005/8/layout/list1"/>
    <dgm:cxn modelId="{3F14793B-3CD0-4FAE-9568-95A1D385D11D}" srcId="{B190B2EF-E5FF-41C8-A83E-E193A6990882}" destId="{E9CF7624-7D33-4883-84B1-A2A0F7D780A8}" srcOrd="2" destOrd="0" parTransId="{932F85B2-FAAC-4807-AC47-65B92B938F5A}" sibTransId="{669DFA59-12B4-4B78-A4F5-BF741F48BB0D}"/>
    <dgm:cxn modelId="{A66FB23E-A42F-4CAE-9D84-72554AC6CEBA}" type="presOf" srcId="{11E289D1-8975-46E1-A00D-DC3A93B1810D}" destId="{5765A0B1-D3F9-4CE9-8082-EDD73815D7A5}" srcOrd="1" destOrd="0" presId="urn:microsoft.com/office/officeart/2005/8/layout/list1"/>
    <dgm:cxn modelId="{85CC1A68-DA5B-4AC7-B37B-8CD33F3569DB}" type="presOf" srcId="{47CCDA81-164F-4D21-889D-C201A890921C}" destId="{FC2539B0-541D-4D59-9CCF-C87D79642B81}" srcOrd="0" destOrd="0" presId="urn:microsoft.com/office/officeart/2005/8/layout/list1"/>
    <dgm:cxn modelId="{1989BA71-0423-40CC-96AE-0FA7F4E28B72}" type="presOf" srcId="{1B479673-7067-43FC-9FD9-606760E0BB4E}" destId="{61A98D0C-41C3-4661-9155-EA6079F91552}" srcOrd="0" destOrd="0" presId="urn:microsoft.com/office/officeart/2005/8/layout/list1"/>
    <dgm:cxn modelId="{B7901252-E364-4728-A618-C4F0D4F961F5}" type="presOf" srcId="{11E289D1-8975-46E1-A00D-DC3A93B1810D}" destId="{F7F062EA-FD18-4BE9-90C7-4A5312ED9AC1}" srcOrd="0" destOrd="0" presId="urn:microsoft.com/office/officeart/2005/8/layout/list1"/>
    <dgm:cxn modelId="{5D3D6953-DA33-4FC1-AFFC-26523557D573}" type="presOf" srcId="{1B479673-7067-43FC-9FD9-606760E0BB4E}" destId="{EF9E3E44-AB11-4DF8-BCE8-33C30B630C16}" srcOrd="1" destOrd="0" presId="urn:microsoft.com/office/officeart/2005/8/layout/list1"/>
    <dgm:cxn modelId="{7DC81386-187F-4F88-8E89-B29255DD90C9}" srcId="{B190B2EF-E5FF-41C8-A83E-E193A6990882}" destId="{67FBF821-CEAF-4B1E-80C7-1CED50E9B5EB}" srcOrd="0" destOrd="0" parTransId="{DCB7A485-2DD5-4E84-91EC-93873C7C6C0B}" sibTransId="{1F9D5E38-55FD-48C8-B4E0-EF2588E9EB64}"/>
    <dgm:cxn modelId="{8446D8A3-9524-4F0B-B579-C328F898B585}" type="presOf" srcId="{47CCDA81-164F-4D21-889D-C201A890921C}" destId="{05E0022C-9B26-4CBD-AFAD-C6092E5B31DC}" srcOrd="1" destOrd="0" presId="urn:microsoft.com/office/officeart/2005/8/layout/list1"/>
    <dgm:cxn modelId="{5A1540A5-5CBB-48C1-BFA9-B6921213A7C0}" srcId="{B190B2EF-E5FF-41C8-A83E-E193A6990882}" destId="{1B479673-7067-43FC-9FD9-606760E0BB4E}" srcOrd="3" destOrd="0" parTransId="{0A157588-4147-415A-8034-F12A8C1DFE71}" sibTransId="{7F6982C9-613A-4AB4-808E-9E61EF6F56B8}"/>
    <dgm:cxn modelId="{48A95AA5-B380-4FD3-9390-A9815D122077}" srcId="{B190B2EF-E5FF-41C8-A83E-E193A6990882}" destId="{47CCDA81-164F-4D21-889D-C201A890921C}" srcOrd="1" destOrd="0" parTransId="{CE83CD6A-04B0-47EF-87FB-28233A241BF9}" sibTransId="{DA09C499-67E1-4984-ADD5-94B23DF02EBC}"/>
    <dgm:cxn modelId="{FC4B27B2-2115-4229-AA76-3C76654BA2DA}" type="presOf" srcId="{67FBF821-CEAF-4B1E-80C7-1CED50E9B5EB}" destId="{B4F15412-A526-4F21-93B9-9A3363A47F0C}" srcOrd="0" destOrd="0" presId="urn:microsoft.com/office/officeart/2005/8/layout/list1"/>
    <dgm:cxn modelId="{3E02EED9-E70C-475B-BFA5-B99656F49058}" srcId="{B190B2EF-E5FF-41C8-A83E-E193A6990882}" destId="{11E289D1-8975-46E1-A00D-DC3A93B1810D}" srcOrd="4" destOrd="0" parTransId="{500C65EC-63FF-4EAF-91F5-159B0234D69C}" sibTransId="{059FA543-097F-4A1D-AA0A-9541198C9712}"/>
    <dgm:cxn modelId="{9FB50AE1-AD01-49E6-907C-CC73DE903D25}" type="presOf" srcId="{E9CF7624-7D33-4883-84B1-A2A0F7D780A8}" destId="{D1F89DD4-00E0-4D55-B2CC-D2D08F24D31B}" srcOrd="0" destOrd="0" presId="urn:microsoft.com/office/officeart/2005/8/layout/list1"/>
    <dgm:cxn modelId="{882369FA-36D9-4184-A293-0DFE214A3457}" type="presOf" srcId="{B190B2EF-E5FF-41C8-A83E-E193A6990882}" destId="{46405C8D-F5AA-4BF4-9D64-F0F5B74D18E4}" srcOrd="0" destOrd="0" presId="urn:microsoft.com/office/officeart/2005/8/layout/list1"/>
    <dgm:cxn modelId="{9666D2B0-B59E-4CF7-A49F-3D9DCFDDA5A6}" type="presParOf" srcId="{46405C8D-F5AA-4BF4-9D64-F0F5B74D18E4}" destId="{C57593C9-2BD0-4C8F-B315-39D8F4A3A908}" srcOrd="0" destOrd="0" presId="urn:microsoft.com/office/officeart/2005/8/layout/list1"/>
    <dgm:cxn modelId="{3A3A4380-432A-42FF-8302-58CB8C91FF8C}" type="presParOf" srcId="{C57593C9-2BD0-4C8F-B315-39D8F4A3A908}" destId="{B4F15412-A526-4F21-93B9-9A3363A47F0C}" srcOrd="0" destOrd="0" presId="urn:microsoft.com/office/officeart/2005/8/layout/list1"/>
    <dgm:cxn modelId="{5004FE34-36B6-40C2-B7ED-39AD50D71254}" type="presParOf" srcId="{C57593C9-2BD0-4C8F-B315-39D8F4A3A908}" destId="{607489C0-4EF0-4DF2-923E-737D34DFDC60}" srcOrd="1" destOrd="0" presId="urn:microsoft.com/office/officeart/2005/8/layout/list1"/>
    <dgm:cxn modelId="{EF054565-19EB-4793-9281-0C1938AB60A7}" type="presParOf" srcId="{46405C8D-F5AA-4BF4-9D64-F0F5B74D18E4}" destId="{BAC7D2FD-26EF-4B39-8E98-7A726A43FBB4}" srcOrd="1" destOrd="0" presId="urn:microsoft.com/office/officeart/2005/8/layout/list1"/>
    <dgm:cxn modelId="{339C2DA6-F782-490C-A54E-540B2A5F4F63}" type="presParOf" srcId="{46405C8D-F5AA-4BF4-9D64-F0F5B74D18E4}" destId="{105D326A-8C71-4038-BDCF-434302F2AB34}" srcOrd="2" destOrd="0" presId="urn:microsoft.com/office/officeart/2005/8/layout/list1"/>
    <dgm:cxn modelId="{D4C3DBFE-032E-423F-8871-C85B9F6097FE}" type="presParOf" srcId="{46405C8D-F5AA-4BF4-9D64-F0F5B74D18E4}" destId="{157CE4B9-7BD1-43CA-818B-04150D6C7311}" srcOrd="3" destOrd="0" presId="urn:microsoft.com/office/officeart/2005/8/layout/list1"/>
    <dgm:cxn modelId="{506E90CA-2F94-4B40-942A-5A335AACE877}" type="presParOf" srcId="{46405C8D-F5AA-4BF4-9D64-F0F5B74D18E4}" destId="{D9B76FD7-D89B-4E04-9EC6-311A0537246A}" srcOrd="4" destOrd="0" presId="urn:microsoft.com/office/officeart/2005/8/layout/list1"/>
    <dgm:cxn modelId="{22E7554A-9CDD-48F3-8B5F-824E6E8B953D}" type="presParOf" srcId="{D9B76FD7-D89B-4E04-9EC6-311A0537246A}" destId="{FC2539B0-541D-4D59-9CCF-C87D79642B81}" srcOrd="0" destOrd="0" presId="urn:microsoft.com/office/officeart/2005/8/layout/list1"/>
    <dgm:cxn modelId="{33332C85-930E-4BF6-875B-E5D4E6EE322B}" type="presParOf" srcId="{D9B76FD7-D89B-4E04-9EC6-311A0537246A}" destId="{05E0022C-9B26-4CBD-AFAD-C6092E5B31DC}" srcOrd="1" destOrd="0" presId="urn:microsoft.com/office/officeart/2005/8/layout/list1"/>
    <dgm:cxn modelId="{B5D85B50-3B79-4CCB-8C02-6CE36FB9161E}" type="presParOf" srcId="{46405C8D-F5AA-4BF4-9D64-F0F5B74D18E4}" destId="{BAEF880E-02CC-45BA-B431-F7D7C2321102}" srcOrd="5" destOrd="0" presId="urn:microsoft.com/office/officeart/2005/8/layout/list1"/>
    <dgm:cxn modelId="{7E4D3218-9268-4776-9CC5-7EC907B3D9A7}" type="presParOf" srcId="{46405C8D-F5AA-4BF4-9D64-F0F5B74D18E4}" destId="{6F3F1F78-94F6-44E8-B464-596BCCF3FAE4}" srcOrd="6" destOrd="0" presId="urn:microsoft.com/office/officeart/2005/8/layout/list1"/>
    <dgm:cxn modelId="{31BA69A6-447E-4C1C-B3FE-4D04B4563EAC}" type="presParOf" srcId="{46405C8D-F5AA-4BF4-9D64-F0F5B74D18E4}" destId="{ABD667F0-EDE7-45C0-9FC0-591CD6015B24}" srcOrd="7" destOrd="0" presId="urn:microsoft.com/office/officeart/2005/8/layout/list1"/>
    <dgm:cxn modelId="{1A3C1278-98F6-4117-8354-3A7864F0BA58}" type="presParOf" srcId="{46405C8D-F5AA-4BF4-9D64-F0F5B74D18E4}" destId="{E506CE46-CB11-4E2E-93DC-374CF10943A2}" srcOrd="8" destOrd="0" presId="urn:microsoft.com/office/officeart/2005/8/layout/list1"/>
    <dgm:cxn modelId="{5CA28896-64B6-4CFA-83F9-E7EDB90219E0}" type="presParOf" srcId="{E506CE46-CB11-4E2E-93DC-374CF10943A2}" destId="{D1F89DD4-00E0-4D55-B2CC-D2D08F24D31B}" srcOrd="0" destOrd="0" presId="urn:microsoft.com/office/officeart/2005/8/layout/list1"/>
    <dgm:cxn modelId="{68C3BFDD-17CC-4094-9D4D-43C5010A654C}" type="presParOf" srcId="{E506CE46-CB11-4E2E-93DC-374CF10943A2}" destId="{3A6E6144-A865-48B7-A997-5621DD7D06F8}" srcOrd="1" destOrd="0" presId="urn:microsoft.com/office/officeart/2005/8/layout/list1"/>
    <dgm:cxn modelId="{35A6AB5B-7A31-4AD4-BC16-539D3831583F}" type="presParOf" srcId="{46405C8D-F5AA-4BF4-9D64-F0F5B74D18E4}" destId="{E51BC169-2ADF-4A64-ACEA-C1E3174B5F99}" srcOrd="9" destOrd="0" presId="urn:microsoft.com/office/officeart/2005/8/layout/list1"/>
    <dgm:cxn modelId="{1E2F0100-D8D7-47EA-A05F-2758361E5395}" type="presParOf" srcId="{46405C8D-F5AA-4BF4-9D64-F0F5B74D18E4}" destId="{0661241A-A914-46EA-B573-4E42C62C9BC6}" srcOrd="10" destOrd="0" presId="urn:microsoft.com/office/officeart/2005/8/layout/list1"/>
    <dgm:cxn modelId="{0FF48365-A345-4128-8627-4649AA23BD63}" type="presParOf" srcId="{46405C8D-F5AA-4BF4-9D64-F0F5B74D18E4}" destId="{AAB42D9A-3D9A-4625-975C-1C56C0C098D1}" srcOrd="11" destOrd="0" presId="urn:microsoft.com/office/officeart/2005/8/layout/list1"/>
    <dgm:cxn modelId="{2DA2C126-1DE4-4938-BF8A-378987984C65}" type="presParOf" srcId="{46405C8D-F5AA-4BF4-9D64-F0F5B74D18E4}" destId="{187959E0-980D-44C1-85DE-52ED626CDE15}" srcOrd="12" destOrd="0" presId="urn:microsoft.com/office/officeart/2005/8/layout/list1"/>
    <dgm:cxn modelId="{1F9BAAEC-7815-404B-AEE4-DB99F344C6F0}" type="presParOf" srcId="{187959E0-980D-44C1-85DE-52ED626CDE15}" destId="{61A98D0C-41C3-4661-9155-EA6079F91552}" srcOrd="0" destOrd="0" presId="urn:microsoft.com/office/officeart/2005/8/layout/list1"/>
    <dgm:cxn modelId="{11DCBD6D-0F26-4E91-A61F-8106FF9E94A7}" type="presParOf" srcId="{187959E0-980D-44C1-85DE-52ED626CDE15}" destId="{EF9E3E44-AB11-4DF8-BCE8-33C30B630C16}" srcOrd="1" destOrd="0" presId="urn:microsoft.com/office/officeart/2005/8/layout/list1"/>
    <dgm:cxn modelId="{7BD65F98-AF9C-4B4F-928C-D0D52C770CE6}" type="presParOf" srcId="{46405C8D-F5AA-4BF4-9D64-F0F5B74D18E4}" destId="{F1565A8F-155C-41CE-9497-9EC99F303B56}" srcOrd="13" destOrd="0" presId="urn:microsoft.com/office/officeart/2005/8/layout/list1"/>
    <dgm:cxn modelId="{4D6F818F-50B3-4469-A378-35611E1F3272}" type="presParOf" srcId="{46405C8D-F5AA-4BF4-9D64-F0F5B74D18E4}" destId="{8CF6CF94-7096-4BF0-AFCA-7238ED2787B1}" srcOrd="14" destOrd="0" presId="urn:microsoft.com/office/officeart/2005/8/layout/list1"/>
    <dgm:cxn modelId="{28FC113B-1949-463D-8CCF-B4E32C35090D}" type="presParOf" srcId="{46405C8D-F5AA-4BF4-9D64-F0F5B74D18E4}" destId="{4234B0EB-BE21-4804-8F62-F1E376ACA5A7}" srcOrd="15" destOrd="0" presId="urn:microsoft.com/office/officeart/2005/8/layout/list1"/>
    <dgm:cxn modelId="{A9D7FAE7-F132-466A-BE4F-C601A435B4D2}" type="presParOf" srcId="{46405C8D-F5AA-4BF4-9D64-F0F5B74D18E4}" destId="{81E4F3FE-7C9C-4B06-AAC0-DE703AD2B1C8}" srcOrd="16" destOrd="0" presId="urn:microsoft.com/office/officeart/2005/8/layout/list1"/>
    <dgm:cxn modelId="{C214F354-B5BF-4845-A909-5DEA7D8DD2AF}" type="presParOf" srcId="{81E4F3FE-7C9C-4B06-AAC0-DE703AD2B1C8}" destId="{F7F062EA-FD18-4BE9-90C7-4A5312ED9AC1}" srcOrd="0" destOrd="0" presId="urn:microsoft.com/office/officeart/2005/8/layout/list1"/>
    <dgm:cxn modelId="{0F06C04D-CE37-4A84-A5D2-05296543B9B8}" type="presParOf" srcId="{81E4F3FE-7C9C-4B06-AAC0-DE703AD2B1C8}" destId="{5765A0B1-D3F9-4CE9-8082-EDD73815D7A5}" srcOrd="1" destOrd="0" presId="urn:microsoft.com/office/officeart/2005/8/layout/list1"/>
    <dgm:cxn modelId="{4E67220F-8C64-4CE6-AEE0-B752BE3FAD02}" type="presParOf" srcId="{46405C8D-F5AA-4BF4-9D64-F0F5B74D18E4}" destId="{2824B9D6-7D9E-4798-98DF-F1BDCA114919}" srcOrd="17" destOrd="0" presId="urn:microsoft.com/office/officeart/2005/8/layout/list1"/>
    <dgm:cxn modelId="{10023B93-627B-4597-8C0D-81D988ADC4B8}" type="presParOf" srcId="{46405C8D-F5AA-4BF4-9D64-F0F5B74D18E4}" destId="{52B3C1A4-ADE4-4297-AEC5-CEB5D07560E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D326A-8C71-4038-BDCF-434302F2AB34}">
      <dsp:nvSpPr>
        <dsp:cNvPr id="0" name=""/>
        <dsp:cNvSpPr/>
      </dsp:nvSpPr>
      <dsp:spPr>
        <a:xfrm>
          <a:off x="0" y="597426"/>
          <a:ext cx="61518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489C0-4EF0-4DF2-923E-737D34DFDC60}">
      <dsp:nvSpPr>
        <dsp:cNvPr id="0" name=""/>
        <dsp:cNvSpPr/>
      </dsp:nvSpPr>
      <dsp:spPr>
        <a:xfrm>
          <a:off x="307592" y="156419"/>
          <a:ext cx="5033583" cy="66240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8" tIns="0" rIns="162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Subdomains Takeovers</a:t>
          </a:r>
        </a:p>
      </dsp:txBody>
      <dsp:txXfrm>
        <a:off x="339928" y="188755"/>
        <a:ext cx="4968911" cy="597734"/>
      </dsp:txXfrm>
    </dsp:sp>
    <dsp:sp modelId="{6F3F1F78-94F6-44E8-B464-596BCCF3FAE4}">
      <dsp:nvSpPr>
        <dsp:cNvPr id="0" name=""/>
        <dsp:cNvSpPr/>
      </dsp:nvSpPr>
      <dsp:spPr>
        <a:xfrm>
          <a:off x="0" y="1577849"/>
          <a:ext cx="61518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06480"/>
              <a:satOff val="-3875"/>
              <a:lumOff val="-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0022C-9B26-4CBD-AFAD-C6092E5B31DC}">
      <dsp:nvSpPr>
        <dsp:cNvPr id="0" name=""/>
        <dsp:cNvSpPr/>
      </dsp:nvSpPr>
      <dsp:spPr>
        <a:xfrm>
          <a:off x="307592" y="1056426"/>
          <a:ext cx="5067086" cy="742823"/>
        </a:xfrm>
        <a:prstGeom prst="roundRect">
          <a:avLst/>
        </a:prstGeom>
        <a:solidFill>
          <a:schemeClr val="accent2">
            <a:hueOff val="-506480"/>
            <a:satOff val="-3875"/>
            <a:lumOff val="-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8" tIns="0" rIns="162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 Spraying to compromise Azure AD user and Global Admins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854" y="1092688"/>
        <a:ext cx="4994562" cy="670299"/>
      </dsp:txXfrm>
    </dsp:sp>
    <dsp:sp modelId="{0661241A-A914-46EA-B573-4E42C62C9BC6}">
      <dsp:nvSpPr>
        <dsp:cNvPr id="0" name=""/>
        <dsp:cNvSpPr/>
      </dsp:nvSpPr>
      <dsp:spPr>
        <a:xfrm>
          <a:off x="0" y="2497959"/>
          <a:ext cx="61518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2961"/>
              <a:satOff val="-7749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E6144-A865-48B7-A997-5621DD7D06F8}">
      <dsp:nvSpPr>
        <dsp:cNvPr id="0" name=""/>
        <dsp:cNvSpPr/>
      </dsp:nvSpPr>
      <dsp:spPr>
        <a:xfrm>
          <a:off x="307592" y="2036849"/>
          <a:ext cx="5083062" cy="682509"/>
        </a:xfrm>
        <a:prstGeom prst="roundRect">
          <a:avLst/>
        </a:prstGeom>
        <a:solidFill>
          <a:schemeClr val="accent2">
            <a:hueOff val="-1012961"/>
            <a:satOff val="-7749"/>
            <a:lumOff val="-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8" tIns="0" rIns="162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Azure Cloud SSRF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0909" y="2070166"/>
        <a:ext cx="5016428" cy="615875"/>
      </dsp:txXfrm>
    </dsp:sp>
    <dsp:sp modelId="{8CF6CF94-7096-4BF0-AFCA-7238ED2787B1}">
      <dsp:nvSpPr>
        <dsp:cNvPr id="0" name=""/>
        <dsp:cNvSpPr/>
      </dsp:nvSpPr>
      <dsp:spPr>
        <a:xfrm>
          <a:off x="0" y="3457518"/>
          <a:ext cx="61518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519441"/>
              <a:satOff val="-11624"/>
              <a:lumOff val="-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E3E44-AB11-4DF8-BCE8-33C30B630C16}">
      <dsp:nvSpPr>
        <dsp:cNvPr id="0" name=""/>
        <dsp:cNvSpPr/>
      </dsp:nvSpPr>
      <dsp:spPr>
        <a:xfrm>
          <a:off x="307592" y="2956959"/>
          <a:ext cx="5093225" cy="721958"/>
        </a:xfrm>
        <a:prstGeom prst="roundRect">
          <a:avLst/>
        </a:prstGeom>
        <a:solidFill>
          <a:schemeClr val="accent2">
            <a:hueOff val="-1519441"/>
            <a:satOff val="-11624"/>
            <a:lumOff val="-1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8" tIns="0" rIns="162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Blob Hunting</a:t>
          </a:r>
        </a:p>
      </dsp:txBody>
      <dsp:txXfrm>
        <a:off x="342835" y="2992202"/>
        <a:ext cx="5022739" cy="651472"/>
      </dsp:txXfrm>
    </dsp:sp>
    <dsp:sp modelId="{52B3C1A4-ADE4-4297-AEC5-CEB5D07560E9}">
      <dsp:nvSpPr>
        <dsp:cNvPr id="0" name=""/>
        <dsp:cNvSpPr/>
      </dsp:nvSpPr>
      <dsp:spPr>
        <a:xfrm>
          <a:off x="0" y="4487858"/>
          <a:ext cx="615184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25922"/>
              <a:satOff val="-15499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5A0B1-D3F9-4CE9-8082-EDD73815D7A5}">
      <dsp:nvSpPr>
        <dsp:cNvPr id="0" name=""/>
        <dsp:cNvSpPr/>
      </dsp:nvSpPr>
      <dsp:spPr>
        <a:xfrm>
          <a:off x="294547" y="3897907"/>
          <a:ext cx="5109331" cy="792740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768" tIns="0" rIns="1627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Azure AD Misconfigurations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245" y="3936605"/>
        <a:ext cx="5031935" cy="715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A02D2-1994-CD4B-80DC-EB878B9192E8}" type="datetimeFigureOut">
              <a:rPr lang="en-NP" smtClean="0"/>
              <a:t>10/07/2023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4C1C3-F9F9-AF44-887A-0A7C826B092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6777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3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0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7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2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4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65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8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9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7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0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7" Type="http://schemas.openxmlformats.org/officeDocument/2006/relationships/hyperlink" Target="https://orca.security/resources/blog/ssrf-vulnerabilities-azure-machine-learning/" TargetMode="Externa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orca.security/resources/blog/ssrf-vulnerabilities-azure-api-management/" TargetMode="External" /><Relationship Id="rId5" Type="http://schemas.openxmlformats.org/officeDocument/2006/relationships/hyperlink" Target="https://orca.security/resources/blog/ssrf-vulnerabilities-azure-functions-app/" TargetMode="External" /><Relationship Id="rId4" Type="http://schemas.openxmlformats.org/officeDocument/2006/relationships/hyperlink" Target="https://orca.security/resources/blog/ssrf-vulnerabilities-azure-digital-twins/" TargetMode="Externa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rs/sahiloj/lists/sahil-ojha-cves" TargetMode="Externa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ecurity/benchmark/azure/baselines/aad-security-baseline" TargetMode="Externa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ahiloj.medium.com/" TargetMode="External" /><Relationship Id="rId7" Type="http://schemas.openxmlformats.org/officeDocument/2006/relationships/image" Target="../media/image25.png" /><Relationship Id="rId2" Type="http://schemas.openxmlformats.org/officeDocument/2006/relationships/hyperlink" Target="https://github.com/stars/sahiloj/lists/sahil-ojha-cves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4.png" /><Relationship Id="rId5" Type="http://schemas.openxmlformats.org/officeDocument/2006/relationships/image" Target="../media/image23.png" /><Relationship Id="rId4" Type="http://schemas.openxmlformats.org/officeDocument/2006/relationships/hyperlink" Target="https://twitter.com/SahilOj" TargetMode="Externa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4F62C-E5E9-0E99-A1A3-C92A7301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177" y="2837814"/>
            <a:ext cx="6015533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Security: Diving into Azure Service Vulnerabilities</a:t>
            </a:r>
            <a:endParaRPr lang="en-NP" sz="4700" dirty="0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A39A476-3C38-DF49-AF15-DCD54487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858000"/>
            <a:chOff x="10290314" y="0"/>
            <a:chExt cx="1901687" cy="6858000"/>
          </a:xfrm>
        </p:grpSpPr>
        <p:sp>
          <p:nvSpPr>
            <p:cNvPr id="211" name="Freeform 84">
              <a:extLst>
                <a:ext uri="{FF2B5EF4-FFF2-40B4-BE49-F238E27FC236}">
                  <a16:creationId xmlns:a16="http://schemas.microsoft.com/office/drawing/2014/main" id="{AAABD392-16C1-C54D-AB57-070C5A4B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Freeform 85">
              <a:extLst>
                <a:ext uri="{FF2B5EF4-FFF2-40B4-BE49-F238E27FC236}">
                  <a16:creationId xmlns:a16="http://schemas.microsoft.com/office/drawing/2014/main" id="{5F57E2AB-5B82-4844-9285-6ED2B6BD1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 86">
              <a:extLst>
                <a:ext uri="{FF2B5EF4-FFF2-40B4-BE49-F238E27FC236}">
                  <a16:creationId xmlns:a16="http://schemas.microsoft.com/office/drawing/2014/main" id="{F3442265-4334-B946-8484-DA12AA980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 87">
              <a:extLst>
                <a:ext uri="{FF2B5EF4-FFF2-40B4-BE49-F238E27FC236}">
                  <a16:creationId xmlns:a16="http://schemas.microsoft.com/office/drawing/2014/main" id="{C58748C4-FD86-7B40-9C86-28E49E769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 88">
              <a:extLst>
                <a:ext uri="{FF2B5EF4-FFF2-40B4-BE49-F238E27FC236}">
                  <a16:creationId xmlns:a16="http://schemas.microsoft.com/office/drawing/2014/main" id="{DBF8EB40-832E-684F-A21C-75F00702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 89">
              <a:extLst>
                <a:ext uri="{FF2B5EF4-FFF2-40B4-BE49-F238E27FC236}">
                  <a16:creationId xmlns:a16="http://schemas.microsoft.com/office/drawing/2014/main" id="{D10DE451-58C6-874B-B97C-F202AA582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5FCE2B4-0593-7749-B653-D27EBD3C7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ue logo with a letter&#10;&#10;Description automatically generated">
            <a:extLst>
              <a:ext uri="{FF2B5EF4-FFF2-40B4-BE49-F238E27FC236}">
                <a16:creationId xmlns:a16="http://schemas.microsoft.com/office/drawing/2014/main" id="{216C30DE-C03C-4A2F-B000-0E0EB0F59A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189753" y="1153781"/>
            <a:ext cx="4935885" cy="4935885"/>
          </a:xfrm>
          <a:custGeom>
            <a:avLst/>
            <a:gdLst/>
            <a:ahLst/>
            <a:cxnLst/>
            <a:rect l="l" t="t" r="r" b="b"/>
            <a:pathLst>
              <a:path w="5768526" h="5768526">
                <a:moveTo>
                  <a:pt x="2884263" y="0"/>
                </a:moveTo>
                <a:cubicBezTo>
                  <a:pt x="4477197" y="0"/>
                  <a:pt x="5768526" y="1291329"/>
                  <a:pt x="5768526" y="2884263"/>
                </a:cubicBezTo>
                <a:cubicBezTo>
                  <a:pt x="5768526" y="4477197"/>
                  <a:pt x="4477197" y="5768526"/>
                  <a:pt x="2884263" y="5768526"/>
                </a:cubicBezTo>
                <a:cubicBezTo>
                  <a:pt x="1291329" y="5768526"/>
                  <a:pt x="0" y="4477197"/>
                  <a:pt x="0" y="2884263"/>
                </a:cubicBezTo>
                <a:cubicBezTo>
                  <a:pt x="0" y="1291329"/>
                  <a:pt x="1291329" y="0"/>
                  <a:pt x="2884263" y="0"/>
                </a:cubicBezTo>
                <a:close/>
              </a:path>
            </a:pathLst>
          </a:custGeom>
        </p:spPr>
      </p:pic>
      <p:sp>
        <p:nvSpPr>
          <p:cNvPr id="77" name="Title 1">
            <a:extLst>
              <a:ext uri="{FF2B5EF4-FFF2-40B4-BE49-F238E27FC236}">
                <a16:creationId xmlns:a16="http://schemas.microsoft.com/office/drawing/2014/main" id="{318808FE-D39C-4E02-9EE4-1EF30786D9EF}"/>
              </a:ext>
            </a:extLst>
          </p:cNvPr>
          <p:cNvSpPr txBox="1">
            <a:spLocks/>
          </p:cNvSpPr>
          <p:nvPr/>
        </p:nvSpPr>
        <p:spPr>
          <a:xfrm>
            <a:off x="565149" y="5563900"/>
            <a:ext cx="3167401" cy="9073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1906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1" y="689137"/>
            <a:ext cx="8667017" cy="1063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Spraying to compromise Azure AD user and Global Admins</a:t>
            </a:r>
            <a:endParaRPr lang="en-US" sz="3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39183-A4BC-4FB5-BD9B-F42F1A448F25}"/>
              </a:ext>
            </a:extLst>
          </p:cNvPr>
          <p:cNvSpPr/>
          <p:nvPr/>
        </p:nvSpPr>
        <p:spPr>
          <a:xfrm>
            <a:off x="716280" y="1917115"/>
            <a:ext cx="8994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user in domain can dump all the Azure AD users and know some password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black arrow pointing to a white background&#10;&#10;Description automatically generated">
            <a:extLst>
              <a:ext uri="{FF2B5EF4-FFF2-40B4-BE49-F238E27FC236}">
                <a16:creationId xmlns:a16="http://schemas.microsoft.com/office/drawing/2014/main" id="{431A72A3-375A-4734-9C7C-EB5C82A5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632" y="3282177"/>
            <a:ext cx="8059046" cy="18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6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61" y="689137"/>
            <a:ext cx="8667017" cy="10632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Spraying to compromise Azure AD user and Global Admins</a:t>
            </a:r>
            <a:endParaRPr lang="en-US" sz="3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39183-A4BC-4FB5-BD9B-F42F1A448F25}"/>
              </a:ext>
            </a:extLst>
          </p:cNvPr>
          <p:cNvSpPr/>
          <p:nvPr/>
        </p:nvSpPr>
        <p:spPr>
          <a:xfrm>
            <a:off x="826008" y="1917115"/>
            <a:ext cx="899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15B77-7F79-4247-ADA6-CE2FB22E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7" y="2004620"/>
            <a:ext cx="3257847" cy="350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1FDED-C536-4403-B349-F701997C9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04" r="55252"/>
          <a:stretch/>
        </p:blipFill>
        <p:spPr>
          <a:xfrm>
            <a:off x="4972169" y="1986332"/>
            <a:ext cx="789481" cy="350006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C72FC43-111A-4CCE-82A2-536C00442EB7}"/>
              </a:ext>
            </a:extLst>
          </p:cNvPr>
          <p:cNvSpPr/>
          <p:nvPr/>
        </p:nvSpPr>
        <p:spPr>
          <a:xfrm>
            <a:off x="4151376" y="3264408"/>
            <a:ext cx="704088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7C6A298-BBD2-42D5-8DE3-B09590D66464}"/>
              </a:ext>
            </a:extLst>
          </p:cNvPr>
          <p:cNvSpPr/>
          <p:nvPr/>
        </p:nvSpPr>
        <p:spPr>
          <a:xfrm>
            <a:off x="5907024" y="3328416"/>
            <a:ext cx="742941" cy="210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B3E06-962B-46CC-BA1D-5657BE275CD7}"/>
              </a:ext>
            </a:extLst>
          </p:cNvPr>
          <p:cNvSpPr/>
          <p:nvPr/>
        </p:nvSpPr>
        <p:spPr>
          <a:xfrm>
            <a:off x="6795339" y="3101592"/>
            <a:ext cx="213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password spray with tools like vajra and got access to other IAM users accounts.</a:t>
            </a:r>
          </a:p>
        </p:txBody>
      </p:sp>
    </p:spTree>
    <p:extLst>
      <p:ext uri="{BB962C8B-B14F-4D97-AF65-F5344CB8AC3E}">
        <p14:creationId xmlns:p14="http://schemas.microsoft.com/office/powerpoint/2010/main" val="395379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10" y="981961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endParaRPr lang="en-US" sz="3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39183-A4BC-4FB5-BD9B-F42F1A448F25}"/>
              </a:ext>
            </a:extLst>
          </p:cNvPr>
          <p:cNvSpPr/>
          <p:nvPr/>
        </p:nvSpPr>
        <p:spPr>
          <a:xfrm>
            <a:off x="826008" y="1917115"/>
            <a:ext cx="8994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C8C02F-0209-47AD-88EB-FA5927A98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10" y="1743205"/>
            <a:ext cx="9584690" cy="3601212"/>
          </a:xfrm>
        </p:spPr>
        <p:txBody>
          <a:bodyPr/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a group policy to check for failed authentication attempts &amp; restrict their authentication for certain hours.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Enforcing MFA to IAM users.</a:t>
            </a:r>
          </a:p>
        </p:txBody>
      </p:sp>
    </p:spTree>
    <p:extLst>
      <p:ext uri="{BB962C8B-B14F-4D97-AF65-F5344CB8AC3E}">
        <p14:creationId xmlns:p14="http://schemas.microsoft.com/office/powerpoint/2010/main" val="152204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ED36-3C3A-237E-98DC-EC5E0BA3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02237"/>
            <a:ext cx="7335835" cy="1268984"/>
          </a:xfrm>
        </p:spPr>
        <p:txBody>
          <a:bodyPr>
            <a:normAutofit/>
          </a:bodyPr>
          <a:lstStyle/>
          <a:p>
            <a:r>
              <a:rPr lang="en-GB" dirty="0"/>
              <a:t>Azure Cloud SSRF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662F-03CA-405E-BFE8-E46913ED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10" y="1743205"/>
            <a:ext cx="9584690" cy="3601212"/>
          </a:xfrm>
        </p:spPr>
        <p:txBody>
          <a:bodyPr/>
          <a:lstStyle/>
          <a:p>
            <a:pPr algn="just"/>
            <a:r>
              <a:rPr lang="en-GB" dirty="0"/>
              <a:t>SSRF(Server Side Request Forgery) </a:t>
            </a:r>
          </a:p>
          <a:p>
            <a:r>
              <a:rPr lang="en-GB" dirty="0"/>
              <a:t>A single vulnerable function or API calls in codebase can introduce SSRF that could compromise your cloud infrastructures.</a:t>
            </a:r>
          </a:p>
          <a:p>
            <a:r>
              <a:rPr lang="en-GB" dirty="0"/>
              <a:t>GET /index.php?url=http://169.254.169.254/metadata/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14168-2A8B-4F8D-BB1E-B16CA466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3902760"/>
            <a:ext cx="8059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5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ED36-3C3A-237E-98DC-EC5E0BA3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12" y="632218"/>
            <a:ext cx="7335835" cy="1268984"/>
          </a:xfrm>
        </p:spPr>
        <p:txBody>
          <a:bodyPr>
            <a:normAutofit/>
          </a:bodyPr>
          <a:lstStyle/>
          <a:p>
            <a:r>
              <a:rPr lang="en-GB"/>
              <a:t>Azure Cloud SSRF</a:t>
            </a:r>
            <a:endParaRPr lang="en-NP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2B13D-19FC-4981-857C-4008C988B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53" y="2851410"/>
            <a:ext cx="2857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09427-B487-45A3-B3BD-C1146503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49" y="2406450"/>
            <a:ext cx="5052251" cy="17083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FC2A7D-FAB2-40E9-AAC3-DAF13C257E20}"/>
              </a:ext>
            </a:extLst>
          </p:cNvPr>
          <p:cNvSpPr/>
          <p:nvPr/>
        </p:nvSpPr>
        <p:spPr>
          <a:xfrm>
            <a:off x="796912" y="42319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020245"/>
                </a:solidFill>
                <a:latin typeface="Manrope"/>
              </a:rPr>
              <a:t>1. </a:t>
            </a:r>
            <a:r>
              <a:rPr lang="en-GB" u="sng" dirty="0">
                <a:latin typeface="Manrope"/>
                <a:hlinkClick r:id="rId4"/>
              </a:rPr>
              <a:t>Unauthenticated SSRF on Azure Digital Twins Explorer</a:t>
            </a:r>
            <a:r>
              <a:rPr lang="en-GB" dirty="0">
                <a:solidFill>
                  <a:srgbClr val="020245"/>
                </a:solidFill>
                <a:latin typeface="Manrope"/>
              </a:rPr>
              <a:t> </a:t>
            </a:r>
            <a:br>
              <a:rPr lang="en-GB" dirty="0"/>
            </a:br>
            <a:r>
              <a:rPr lang="en-GB" dirty="0">
                <a:solidFill>
                  <a:srgbClr val="020245"/>
                </a:solidFill>
                <a:latin typeface="Manrope"/>
              </a:rPr>
              <a:t>2. </a:t>
            </a:r>
            <a:r>
              <a:rPr lang="en-GB" u="sng" dirty="0">
                <a:latin typeface="Manrope"/>
                <a:hlinkClick r:id="rId5"/>
              </a:rPr>
              <a:t>Unauthenticated SSRF on Azure Functions</a:t>
            </a:r>
            <a:br>
              <a:rPr lang="en-GB" dirty="0"/>
            </a:br>
            <a:r>
              <a:rPr lang="en-GB" dirty="0">
                <a:solidFill>
                  <a:srgbClr val="020245"/>
                </a:solidFill>
                <a:latin typeface="Manrope"/>
              </a:rPr>
              <a:t>3. </a:t>
            </a:r>
            <a:r>
              <a:rPr lang="en-GB" u="sng" dirty="0">
                <a:latin typeface="Manrope"/>
                <a:hlinkClick r:id="rId6"/>
              </a:rPr>
              <a:t>Authenticated SSRF on Azure API Management Service</a:t>
            </a:r>
            <a:br>
              <a:rPr lang="en-GB" dirty="0"/>
            </a:br>
            <a:r>
              <a:rPr lang="en-GB" dirty="0">
                <a:solidFill>
                  <a:srgbClr val="020245"/>
                </a:solidFill>
                <a:latin typeface="Manrope"/>
              </a:rPr>
              <a:t>4. </a:t>
            </a:r>
            <a:r>
              <a:rPr lang="en-GB" u="sng" dirty="0">
                <a:latin typeface="Manrope"/>
                <a:hlinkClick r:id="rId7"/>
              </a:rPr>
              <a:t>Authenticated SSRF on Azure Machine Learning Service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434431-2E45-4674-8D05-A88BEE1E1F37}"/>
              </a:ext>
            </a:extLst>
          </p:cNvPr>
          <p:cNvSpPr/>
          <p:nvPr/>
        </p:nvSpPr>
        <p:spPr>
          <a:xfrm>
            <a:off x="796912" y="1924851"/>
            <a:ext cx="3671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/>
              <a:t>Discovered by ORCA security</a:t>
            </a:r>
          </a:p>
        </p:txBody>
      </p:sp>
    </p:spTree>
    <p:extLst>
      <p:ext uri="{BB962C8B-B14F-4D97-AF65-F5344CB8AC3E}">
        <p14:creationId xmlns:p14="http://schemas.microsoft.com/office/powerpoint/2010/main" val="131216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C6B-7AAD-4D40-B5B5-C73624A9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/>
              <a:t>Azure Cloud SSRF</a:t>
            </a:r>
            <a:endParaRPr lang="en-US" sz="48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997795-1C68-4FF3-AFEB-858AE4B9D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76"/>
          <a:stretch/>
        </p:blipFill>
        <p:spPr>
          <a:xfrm>
            <a:off x="678730" y="1737098"/>
            <a:ext cx="4326903" cy="412165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65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C6B-7AAD-4D40-B5B5-C73624A9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/>
              <a:t>Azure Cloud SSRF</a:t>
            </a:r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EA23A-F09C-4307-A892-A96E4EA1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44" y="2219388"/>
            <a:ext cx="7478169" cy="2286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5495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Blob Hunting</a:t>
            </a:r>
            <a:endParaRPr lang="en-US" sz="3400" dirty="0"/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8363-9F75-47E4-8B6F-51059474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46902"/>
            <a:ext cx="8432546" cy="3601212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organizations exposes millions of sensitive files via publicly opened blobs.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 storage when configured with anonymous read access leaks sensitive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D78FE-92A5-4B40-81E5-506513445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2" y="3344080"/>
            <a:ext cx="7173326" cy="250542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446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Blob Hunting</a:t>
            </a:r>
            <a:endParaRPr lang="en-US" sz="3400" dirty="0"/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2FF7E6-94C6-4160-A899-93946B8D1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3" y="1712412"/>
            <a:ext cx="5463513" cy="3885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12B21B-39BB-4F41-8D94-9B5E6D93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44" y="1753102"/>
            <a:ext cx="5016268" cy="34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Blob Hunting</a:t>
            </a:r>
            <a:endParaRPr lang="en-US" sz="3400" dirty="0"/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0DCADA1-1415-4489-9218-2F2926AA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07" y="1825522"/>
            <a:ext cx="4700877" cy="36882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286029-4E75-4097-A1B9-083CD316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55" y="1825530"/>
            <a:ext cx="5332223" cy="368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5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3C50E78-9B14-4E86-88A9-939F6D0DF8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4933" y="2160588"/>
            <a:ext cx="9013565" cy="36004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Sahil Ojha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 at Eminence Ways Pvt. Ltd.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Azure Security Engineer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Occasional Bug Bounty Hunter acknowledged by Alibaba, InDrive, Gym shark, eScan, Issabel PBX, etc.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15+ CVE registered and published for uncovering critical vulnerabilities in popular products.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90488" algn="l"/>
              </a:tabLst>
            </a:pPr>
            <a:r>
              <a:rPr lang="en-GB" sz="24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https://github.com/stars/sahiloj/lists/sahil-ojha-cves</a:t>
            </a:r>
            <a:endParaRPr lang="en-GB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NP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F84DE8-3591-47E5-8195-21E81B4E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01" y="1253215"/>
            <a:ext cx="3167401" cy="907373"/>
          </a:xfrm>
        </p:spPr>
        <p:txBody>
          <a:bodyPr>
            <a:normAutofit/>
          </a:bodyPr>
          <a:lstStyle/>
          <a:p>
            <a:r>
              <a:rPr lang="en-GB" dirty="0"/>
              <a:t>$ Who am i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9343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Azure AD</a:t>
            </a:r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8363-9F75-47E4-8B6F-51059474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87" y="1825533"/>
            <a:ext cx="9724833" cy="3601212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Active Directory (Azure AD or AAD) is Microsoft’s cloud based identity and access management service.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can be used to access both: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External resources like Azure portals, office 365, etc.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Internal resources like on-premise applications.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AD and it’s security is itself huge but let’s get some insight on this too.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6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Azure AD Misconfiguration</a:t>
            </a:r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68363-9F75-47E4-8B6F-51059474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610801"/>
            <a:ext cx="7335835" cy="360121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Guest User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51F74-62AB-4D9A-A4A7-EB8F0E95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37" y="2123318"/>
            <a:ext cx="3544325" cy="392567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35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Azure AD Misconfiguration</a:t>
            </a:r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FD91BDC-9148-4A22-95AB-D949EEDA2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208" y="2576524"/>
            <a:ext cx="5066001" cy="347247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24F550D-BD3C-4DD5-9CA0-0695E0786D32}"/>
              </a:ext>
            </a:extLst>
          </p:cNvPr>
          <p:cNvSpPr txBox="1">
            <a:spLocks/>
          </p:cNvSpPr>
          <p:nvPr/>
        </p:nvSpPr>
        <p:spPr>
          <a:xfrm>
            <a:off x="533029" y="1661397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Unrestricted Access to Azure AD Management Portal</a:t>
            </a:r>
          </a:p>
        </p:txBody>
      </p:sp>
    </p:spTree>
    <p:extLst>
      <p:ext uri="{BB962C8B-B14F-4D97-AF65-F5344CB8AC3E}">
        <p14:creationId xmlns:p14="http://schemas.microsoft.com/office/powerpoint/2010/main" val="304430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81" y="762289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Azure AD Misconfiguration</a:t>
            </a:r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24F550D-BD3C-4DD5-9CA0-0695E0786D32}"/>
              </a:ext>
            </a:extLst>
          </p:cNvPr>
          <p:cNvSpPr txBox="1">
            <a:spLocks/>
          </p:cNvSpPr>
          <p:nvPr/>
        </p:nvSpPr>
        <p:spPr>
          <a:xfrm>
            <a:off x="455780" y="1628394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Identity Protection features is disabled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CE8F8-E169-4F64-B2FD-AB8DAD49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75" y="2212224"/>
            <a:ext cx="3901476" cy="36695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528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6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3" name="Oval 6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6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6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6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Oval 7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7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7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7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7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7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8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7" name="Straight Connector 8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8" name="Rectangle 9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FD09-36F9-ACB7-5A10-500D7E2B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16533"/>
            <a:ext cx="866701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Ending Note</a:t>
            </a:r>
          </a:p>
        </p:txBody>
      </p:sp>
      <p:grpSp>
        <p:nvGrpSpPr>
          <p:cNvPr id="129" name="Group 9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9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24F550D-BD3C-4DD5-9CA0-0695E0786D32}"/>
              </a:ext>
            </a:extLst>
          </p:cNvPr>
          <p:cNvSpPr txBox="1">
            <a:spLocks/>
          </p:cNvSpPr>
          <p:nvPr/>
        </p:nvSpPr>
        <p:spPr>
          <a:xfrm>
            <a:off x="455780" y="1628394"/>
            <a:ext cx="9502036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other configuration that can go wrong in Azure AD to introduce threats at different user and tenant levels.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https://learn.microsoft.com/en-us/security/benchmark/azure/baselines/aad-security-baseline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85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52F1-2617-4852-B5B1-5E3DE18E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590" y="2794508"/>
            <a:ext cx="7335835" cy="1268984"/>
          </a:xfrm>
        </p:spPr>
        <p:txBody>
          <a:bodyPr>
            <a:normAutofit/>
          </a:bodyPr>
          <a:lstStyle/>
          <a:p>
            <a:r>
              <a:rPr lang="en-GB" sz="48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65076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37688-DFED-D08A-ACD9-AAB6FFCC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11" y="1752028"/>
            <a:ext cx="61111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 dirty="0"/>
              <a:t>Thankyou 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05528" y="6087110"/>
            <a:ext cx="82179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D2179D-4C90-8B07-6A82-0A803AB6933A}"/>
              </a:ext>
            </a:extLst>
          </p:cNvPr>
          <p:cNvSpPr txBox="1"/>
          <p:nvPr/>
        </p:nvSpPr>
        <p:spPr>
          <a:xfrm>
            <a:off x="6910080" y="4550085"/>
            <a:ext cx="62955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https://github.com/stars/sahiloj/lists/sahil-ojha-cves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https://sahiloj.medium.com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https://twitter.com/SahilOj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B7F9A28-976F-4A1D-A8DF-855B55D41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983" y="4595834"/>
            <a:ext cx="349252" cy="349252"/>
          </a:xfrm>
          <a:prstGeom prst="rect">
            <a:avLst/>
          </a:prstGeom>
        </p:spPr>
      </p:pic>
      <p:pic>
        <p:nvPicPr>
          <p:cNvPr id="5" name="Picture 4" descr="A white circle with black background&#10;&#10;Description automatically generated">
            <a:extLst>
              <a:ext uri="{FF2B5EF4-FFF2-40B4-BE49-F238E27FC236}">
                <a16:creationId xmlns:a16="http://schemas.microsoft.com/office/drawing/2014/main" id="{085122B9-AA90-42A4-8BD6-CE5FAD582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983" y="5141595"/>
            <a:ext cx="349252" cy="349252"/>
          </a:xfrm>
          <a:prstGeom prst="rect">
            <a:avLst/>
          </a:prstGeom>
        </p:spPr>
      </p:pic>
      <p:pic>
        <p:nvPicPr>
          <p:cNvPr id="7" name="Picture 6" descr="A black x on a black background&#10;&#10;Description automatically generated">
            <a:extLst>
              <a:ext uri="{FF2B5EF4-FFF2-40B4-BE49-F238E27FC236}">
                <a16:creationId xmlns:a16="http://schemas.microsoft.com/office/drawing/2014/main" id="{9C885DA0-0380-4EFB-8F19-9EE4CAE3A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054" y="5714911"/>
            <a:ext cx="231109" cy="2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C6B-7AAD-4D40-B5B5-C73624A9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Azure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9D56-703C-4A2C-B7D4-1B60F148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8313674" cy="3601212"/>
          </a:xfrm>
        </p:spPr>
        <p:txBody>
          <a:bodyPr/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is Microsoft’s cloud computing platform just like AWS from amazon, GCP from Google and many others.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has more then 200 products and cloud services (still expanding).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claims that 95% of fortune 500 companies uses azure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32576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12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78" name="Oval 12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0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1" name="Oval 12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12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12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6" name="Oval 13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13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13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13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1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2" name="Oval 13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13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14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6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7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8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9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0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1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2" name="Straight Connector 14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3" name="Rectangle 15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35C6B-7AAD-4D40-B5B5-C73624A9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Azure Services</a:t>
            </a:r>
          </a:p>
        </p:txBody>
      </p:sp>
      <p:grpSp>
        <p:nvGrpSpPr>
          <p:cNvPr id="304" name="Group 153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5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7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08" name="Straight Connector 159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C9D1348-AF3B-4DFD-8104-ABF42581C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7" r="1355"/>
          <a:stretch/>
        </p:blipFill>
        <p:spPr>
          <a:xfrm>
            <a:off x="771129" y="1528139"/>
            <a:ext cx="9518692" cy="45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4405DB3B-34A8-4F42-91A4-7CC08C5B7966}"/>
              </a:ext>
            </a:extLst>
          </p:cNvPr>
          <p:cNvSpPr txBox="1">
            <a:spLocks/>
          </p:cNvSpPr>
          <p:nvPr/>
        </p:nvSpPr>
        <p:spPr>
          <a:xfrm>
            <a:off x="610036" y="637426"/>
            <a:ext cx="354869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b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0D7FB0-8182-4243-99D9-7EEEE622B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556312"/>
              </p:ext>
            </p:extLst>
          </p:nvPr>
        </p:nvGraphicFramePr>
        <p:xfrm>
          <a:off x="4671050" y="823887"/>
          <a:ext cx="6151848" cy="5022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18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4DDE-0685-42A4-8276-2B87525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6750049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Subdomain Takeovers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1D0AC5-1AF6-0932-F4D0-558E8E0B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97" y="1957034"/>
            <a:ext cx="4133559" cy="36012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happens, when an attacker gain control over a subdomain of a target domain.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9DC28A7F-2924-4B55-B942-9EED82C1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932" y="1934412"/>
            <a:ext cx="6237107" cy="3929377"/>
          </a:xfrm>
          <a:prstGeom prst="rect">
            <a:avLst/>
          </a:prstGeom>
        </p:spPr>
      </p:pic>
      <p:grpSp>
        <p:nvGrpSpPr>
          <p:cNvPr id="49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5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19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4DDE-0685-42A4-8276-2B87525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422" y="770890"/>
            <a:ext cx="8863663" cy="1268984"/>
          </a:xfrm>
        </p:spPr>
        <p:txBody>
          <a:bodyPr>
            <a:normAutofit/>
          </a:bodyPr>
          <a:lstStyle/>
          <a:p>
            <a:r>
              <a:rPr lang="en-GB" dirty="0"/>
              <a:t>Vulnerable Services for Takeovers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ADBFC-D3A4-4933-8BCE-E4BD49A1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8" y="1654505"/>
            <a:ext cx="7316978" cy="44326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940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4DDE-0685-42A4-8276-2B87525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Subdomain Takeovers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580A730-DF0F-4BEB-9728-857E6855B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58" y="2169661"/>
            <a:ext cx="9704928" cy="37121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0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4DDE-0685-42A4-8276-2B87525F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Subdomain Takeovers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AAF6260-904D-4ACC-8513-AC41671D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9" y="1738137"/>
            <a:ext cx="6369531" cy="42623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727707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549</Words>
  <Application>Microsoft Office PowerPoint</Application>
  <PresentationFormat>Widescreen</PresentationFormat>
  <Paragraphs>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PunchcardVTI</vt:lpstr>
      <vt:lpstr>Azure Security: Diving into Azure Service Vulnerabilities</vt:lpstr>
      <vt:lpstr>$ Who am i</vt:lpstr>
      <vt:lpstr>What is Azure ?</vt:lpstr>
      <vt:lpstr>Azure Services</vt:lpstr>
      <vt:lpstr>PowerPoint Presentation</vt:lpstr>
      <vt:lpstr>Subdomain Takeovers </vt:lpstr>
      <vt:lpstr>Vulnerable Services for Takeovers</vt:lpstr>
      <vt:lpstr>Subdomain Takeovers</vt:lpstr>
      <vt:lpstr>Subdomain Takeovers</vt:lpstr>
      <vt:lpstr>Password Spraying to compromise Azure AD user and Global Admins</vt:lpstr>
      <vt:lpstr>Password Spraying to compromise Azure AD user and Global Admins</vt:lpstr>
      <vt:lpstr>Mitigation</vt:lpstr>
      <vt:lpstr>Azure Cloud SSRF</vt:lpstr>
      <vt:lpstr>Azure Cloud SSRF</vt:lpstr>
      <vt:lpstr>Azure Cloud SSRF</vt:lpstr>
      <vt:lpstr>Azure Cloud SSRF</vt:lpstr>
      <vt:lpstr>Blob Hunting</vt:lpstr>
      <vt:lpstr>Blob Hunting</vt:lpstr>
      <vt:lpstr>Blob Hunting</vt:lpstr>
      <vt:lpstr>Azure AD</vt:lpstr>
      <vt:lpstr>Azure AD Misconfiguration</vt:lpstr>
      <vt:lpstr>Azure AD Misconfiguration</vt:lpstr>
      <vt:lpstr>Azure AD Misconfiguration</vt:lpstr>
      <vt:lpstr>Ending Note</vt:lpstr>
      <vt:lpstr>Any Questions ?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Security: Diving into Azure Service Vulnerabilities</dc:title>
  <dc:creator>sahil ojha</dc:creator>
  <cp:lastModifiedBy>sahil ojha</cp:lastModifiedBy>
  <cp:revision>62</cp:revision>
  <dcterms:created xsi:type="dcterms:W3CDTF">2023-10-06T16:30:48Z</dcterms:created>
  <dcterms:modified xsi:type="dcterms:W3CDTF">2023-10-07T06:10:27Z</dcterms:modified>
</cp:coreProperties>
</file>