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3"/>
    <p:sldId id="267" r:id="rId4"/>
    <p:sldId id="291" r:id="rId5"/>
    <p:sldId id="259" r:id="rId6"/>
    <p:sldId id="263" r:id="rId7"/>
    <p:sldId id="268" r:id="rId8"/>
    <p:sldId id="260" r:id="rId9"/>
    <p:sldId id="270" r:id="rId10"/>
    <p:sldId id="269" r:id="rId11"/>
    <p:sldId id="258" r:id="rId12"/>
    <p:sldId id="278" r:id="rId13"/>
    <p:sldId id="279" r:id="rId14"/>
    <p:sldId id="280" r:id="rId15"/>
    <p:sldId id="281" r:id="rId17"/>
    <p:sldId id="262" r:id="rId18"/>
    <p:sldId id="277" r:id="rId19"/>
    <p:sldId id="288" r:id="rId20"/>
    <p:sldId id="28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490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741"/>
  </p:normalViewPr>
  <p:slideViewPr>
    <p:cSldViewPr snapToGrid="0">
      <p:cViewPr varScale="1">
        <p:scale>
          <a:sx n="90" d="100"/>
          <a:sy n="90" d="100"/>
        </p:scale>
        <p:origin x="232"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endParaRPr lang="en-US" dirty="0"/>
          </a:p>
        </p:txBody>
      </p:sp>
      <p:sp>
        <p:nvSpPr>
          <p:cNvPr id="3" name="Subtitle 2"/>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F3E8B1C-86EF-43CF-8304-2494810886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2322" y="997974"/>
            <a:ext cx="2349043" cy="4984956"/>
          </a:xfrm>
        </p:spPr>
        <p:txBody>
          <a:bodyPr vert="eaVert"/>
          <a:lstStyle/>
          <a:p>
            <a:r>
              <a:rPr lang="en-US" dirty="0"/>
              <a:t>Click to edit Master title style</a:t>
            </a:r>
            <a:endParaRPr lang="en-US" dirty="0"/>
          </a:p>
        </p:txBody>
      </p:sp>
      <p:sp>
        <p:nvSpPr>
          <p:cNvPr id="3" name="Vertical Text Placeholder 2"/>
          <p:cNvSpPr>
            <a:spLocks noGrp="1"/>
          </p:cNvSpPr>
          <p:nvPr>
            <p:ph type="body" orient="vert" idx="1"/>
          </p:nvPr>
        </p:nvSpPr>
        <p:spPr>
          <a:xfrm>
            <a:off x="838200" y="997973"/>
            <a:ext cx="8404122" cy="4984956"/>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2F3E8B1C-86EF-43CF-8304-2494810886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F3E8B1C-86EF-43CF-8304-2494810886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endParaRPr lang="en-US" dirty="0"/>
          </a:p>
        </p:txBody>
      </p:sp>
      <p:sp>
        <p:nvSpPr>
          <p:cNvPr id="3" name="Text Placeholder 2"/>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F3E8B1C-86EF-43CF-8304-24948108864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B2ADC-AF19-4574-8C10-79B5B04FCA2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00635" y="922096"/>
            <a:ext cx="10691265" cy="1127930"/>
          </a:xfrm>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715383" y="2128684"/>
            <a:ext cx="5304417" cy="384441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72200" y="2128684"/>
            <a:ext cx="5219700" cy="384441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87" y="929148"/>
            <a:ext cx="10640005" cy="761540"/>
          </a:xfrm>
        </p:spPr>
        <p:txBody>
          <a:bodyPr/>
          <a:lstStyle/>
          <a:p>
            <a:r>
              <a:rPr lang="en-US" dirty="0"/>
              <a:t>Click to edit Master title style</a:t>
            </a:r>
            <a:endParaRPr lang="en-US" dirty="0"/>
          </a:p>
        </p:txBody>
      </p:sp>
      <p:sp>
        <p:nvSpPr>
          <p:cNvPr id="3" name="Text Placeholder 2"/>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715384" y="2505075"/>
            <a:ext cx="5282192" cy="3423777"/>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6172200" y="2505075"/>
            <a:ext cx="5183188" cy="342377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F3E8B1C-86EF-43CF-8304-24948108864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B2ADC-AF19-4574-8C10-79B5B04FCA2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2F3E8B1C-86EF-43CF-8304-24948108864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B2ADC-AF19-4574-8C10-79B5B04FCA2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E8B1C-86EF-43CF-8304-24948108864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B2ADC-AF19-4574-8C10-79B5B04FCA2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endParaRPr lang="en-US" dirty="0"/>
          </a:p>
        </p:txBody>
      </p:sp>
      <p:sp>
        <p:nvSpPr>
          <p:cNvPr id="3" name="Picture Placeholder 2"/>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2F3E8B1C-86EF-43CF-8304-24948108864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B2ADC-AF19-4574-8C10-79B5B04FCA2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endParaRPr lang="en-US" dirty="0"/>
          </a:p>
        </p:txBody>
      </p:sp>
      <p:sp>
        <p:nvSpPr>
          <p:cNvPr id="3" name="Text Placeholder 2"/>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fld>
            <a:endParaRPr lang="en-US" dirty="0"/>
          </a:p>
        </p:txBody>
      </p:sp>
      <p:sp>
        <p:nvSpPr>
          <p:cNvPr id="5" name="Footer Placeholder 4"/>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fld>
            <a:endParaRPr lang="en-US" dirty="0"/>
          </a:p>
        </p:txBody>
      </p:sp>
      <p:cxnSp>
        <p:nvCxnSpPr>
          <p:cNvPr id="7" name="Straight Connector 6"/>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Threat 8: Integrity of Images</a:t>
            </a:r>
            <a:endParaRPr lang="en-US"/>
          </a:p>
        </p:txBody>
      </p:sp>
      <p:sp>
        <p:nvSpPr>
          <p:cNvPr id="19" name="Rectangle 10"/>
          <p:cNvSpPr>
            <a:spLocks noGrp="1" noRot="1" noChangeAspect="1" noMove="1" noResize="1" noEditPoints="1" noAdjustHandles="1" noChangeArrowheads="1" noChangeShapeType="1" noTextEdit="1"/>
          </p:cNvSpPr>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0650" y="990600"/>
            <a:ext cx="7865745" cy="4848860"/>
          </a:xfrm>
        </p:spPr>
        <p:txBody>
          <a:bodyPr anchor="ctr"/>
          <a:lstStyle/>
          <a:p>
            <a:pPr algn="l"/>
            <a:r>
              <a:rPr lang="en-US" sz="4800" dirty="0">
                <a:solidFill>
                  <a:schemeClr val="tx1"/>
                </a:solidFill>
              </a:rPr>
              <a:t>Container Security Unveiled: </a:t>
            </a:r>
            <a:br>
              <a:rPr lang="en-US" sz="4800" dirty="0">
                <a:solidFill>
                  <a:schemeClr val="tx1"/>
                </a:solidFill>
              </a:rPr>
            </a:br>
            <a:br>
              <a:rPr lang="en-US" sz="4800" dirty="0">
                <a:solidFill>
                  <a:schemeClr val="tx1"/>
                </a:solidFill>
              </a:rPr>
            </a:br>
            <a:r>
              <a:rPr lang="en-US" sz="3600" dirty="0">
                <a:solidFill>
                  <a:schemeClr val="tx1"/>
                </a:solidFill>
              </a:rPr>
              <a:t>Understanding and Tackling OWASP Docker Top 10</a:t>
            </a:r>
            <a:endParaRPr lang="en-US" sz="3600" dirty="0">
              <a:solidFill>
                <a:schemeClr val="tx1"/>
              </a:solidFill>
            </a:endParaRPr>
          </a:p>
        </p:txBody>
      </p:sp>
      <p:sp>
        <p:nvSpPr>
          <p:cNvPr id="3" name="Subtitle 2"/>
          <p:cNvSpPr>
            <a:spLocks noGrp="1"/>
          </p:cNvSpPr>
          <p:nvPr>
            <p:ph type="subTitle" idx="1"/>
          </p:nvPr>
        </p:nvSpPr>
        <p:spPr>
          <a:xfrm>
            <a:off x="8244205" y="2172335"/>
            <a:ext cx="3779520" cy="4076700"/>
          </a:xfrm>
        </p:spPr>
        <p:txBody>
          <a:bodyPr anchor="ctr">
            <a:normAutofit/>
          </a:bodyPr>
          <a:lstStyle/>
          <a:p>
            <a:pPr marL="0" lvl="0" indent="0" algn="l" rtl="0">
              <a:lnSpc>
                <a:spcPct val="115000"/>
              </a:lnSpc>
              <a:spcBef>
                <a:spcPts val="0"/>
              </a:spcBef>
              <a:spcAft>
                <a:spcPts val="0"/>
              </a:spcAft>
              <a:buNone/>
            </a:pPr>
            <a:r>
              <a:rPr lang="en-US" altLang="en-GB" sz="2400">
                <a:solidFill>
                  <a:schemeClr val="tx1"/>
                </a:solidFill>
                <a:sym typeface="+mn-ea"/>
              </a:rPr>
              <a:t>Securing Containerized Environments for Robust Application Deployment</a:t>
            </a:r>
            <a:endParaRPr lang="en-US" altLang="en-GB" sz="2400">
              <a:solidFill>
                <a:schemeClr val="tx1"/>
              </a:solidFill>
              <a:sym typeface="+mn-ea"/>
            </a:endParaRPr>
          </a:p>
        </p:txBody>
      </p:sp>
      <p:cxnSp>
        <p:nvCxnSpPr>
          <p:cNvPr id="20" name="Straight Connector 12"/>
          <p:cNvCxnSpPr>
            <a:cxnSpLocks noGrp="1" noRot="1" noChangeAspect="1" noMove="1" noResize="1" noEditPoints="1" noAdjustHandles="1" noChangeArrowheads="1" noChangeShapeType="1"/>
          </p:cNvCxnSpPr>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
          <a:stretch>
            <a:fillRect/>
          </a:stretch>
        </p:blipFill>
        <p:spPr>
          <a:xfrm>
            <a:off x="8796655" y="990600"/>
            <a:ext cx="2673985" cy="2401570"/>
          </a:xfrm>
          <a:prstGeom prst="rect">
            <a:avLst/>
          </a:prstGeom>
        </p:spPr>
      </p:pic>
      <p:sp>
        <p:nvSpPr>
          <p:cNvPr id="5" name="Title 1"/>
          <p:cNvSpPr>
            <a:spLocks noGrp="1"/>
          </p:cNvSpPr>
          <p:nvPr/>
        </p:nvSpPr>
        <p:spPr>
          <a:xfrm>
            <a:off x="7986395" y="4766945"/>
            <a:ext cx="4146550" cy="2091055"/>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pPr algn="ctr"/>
            <a:r>
              <a:rPr lang="en-US" sz="2800" dirty="0">
                <a:solidFill>
                  <a:schemeClr val="tx1"/>
                </a:solidFill>
              </a:rPr>
              <a:t>Arbind Shakya</a:t>
            </a:r>
            <a:endParaRPr lang="en-US" sz="2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0587" y="907128"/>
            <a:ext cx="6699564" cy="1378871"/>
          </a:xfrm>
        </p:spPr>
        <p:txBody>
          <a:bodyPr>
            <a:normAutofit fontScale="90000"/>
          </a:bodyPr>
          <a:lstStyle/>
          <a:p>
            <a:r>
              <a:rPr lang="en-US" b="0" i="0" dirty="0">
                <a:effectLst/>
                <a:latin typeface="Söhne"/>
              </a:rPr>
              <a:t>D01</a:t>
            </a:r>
            <a:br>
              <a:rPr lang="en-US" b="0" i="0" dirty="0">
                <a:effectLst/>
                <a:latin typeface="Söhne"/>
              </a:rPr>
            </a:br>
            <a:r>
              <a:rPr lang="en-US" b="0" i="0" dirty="0">
                <a:effectLst/>
                <a:latin typeface="Söhne"/>
              </a:rPr>
              <a:t>Secure User Mapping</a:t>
            </a:r>
            <a:endParaRPr lang="en-US" b="0" i="0" dirty="0">
              <a:effectLst/>
              <a:latin typeface="Söhne"/>
            </a:endParaRPr>
          </a:p>
        </p:txBody>
      </p:sp>
      <p:cxnSp>
        <p:nvCxnSpPr>
          <p:cNvPr id="16" name="Straight Connector 10"/>
          <p:cNvCxnSpPr>
            <a:cxnSpLocks noGrp="1" noRot="1" noChangeAspect="1" noMove="1" noResize="1" noEditPoints="1" noAdjustHandles="1" noChangeArrowheads="1" noChangeShapeType="1"/>
          </p:cNvCxnSpPr>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idx="1"/>
          </p:nvPr>
        </p:nvSpPr>
        <p:spPr>
          <a:xfrm>
            <a:off x="695325" y="1967865"/>
            <a:ext cx="5999480" cy="3967480"/>
          </a:xfrm>
        </p:spPr>
        <p:txBody>
          <a:bodyPr>
            <a:normAutofit fontScale="70000"/>
          </a:bodyPr>
          <a:lstStyle/>
          <a:p>
            <a:pPr marL="0" indent="0">
              <a:lnSpc>
                <a:spcPct val="110000"/>
              </a:lnSpc>
              <a:buFont typeface="+mj-lt"/>
              <a:buNone/>
            </a:pPr>
            <a:r>
              <a:rPr lang="en-US" sz="1600" b="1" dirty="0"/>
              <a:t>Threat scenario</a:t>
            </a:r>
            <a:endParaRPr lang="en-US" sz="1600" b="1" dirty="0"/>
          </a:p>
          <a:p>
            <a:pPr marL="0" indent="0">
              <a:lnSpc>
                <a:spcPct val="110000"/>
              </a:lnSpc>
              <a:buFont typeface="+mj-lt"/>
              <a:buNone/>
            </a:pPr>
            <a:r>
              <a:rPr lang="en-US" sz="1600" dirty="0"/>
              <a:t>While running the container as privileged user, i</a:t>
            </a:r>
            <a:r>
              <a:rPr lang="en-US" sz="1600" dirty="0">
                <a:sym typeface="+mn-ea"/>
              </a:rPr>
              <a:t>f the microservice has vulnerabilities, an attacker who exploits them could have full privileges within the container.</a:t>
            </a:r>
            <a:endParaRPr lang="en-US" sz="1600" b="1" dirty="0"/>
          </a:p>
          <a:p>
            <a:pPr marL="0" indent="0">
              <a:lnSpc>
                <a:spcPct val="110000"/>
              </a:lnSpc>
              <a:buFont typeface="+mj-lt"/>
              <a:buNone/>
            </a:pPr>
            <a:r>
              <a:rPr lang="en-US" sz="1600" b="1" dirty="0"/>
              <a:t>Prevention measures</a:t>
            </a:r>
            <a:endParaRPr lang="en-US" sz="1600" b="1" dirty="0"/>
          </a:p>
          <a:p>
            <a:pPr>
              <a:lnSpc>
                <a:spcPct val="100000"/>
              </a:lnSpc>
            </a:pPr>
            <a:r>
              <a:rPr lang="en-US" sz="1600" dirty="0"/>
              <a:t>Avoid using the</a:t>
            </a:r>
            <a:r>
              <a:rPr lang="en-US" sz="1600" b="1" dirty="0"/>
              <a:t> </a:t>
            </a:r>
            <a:r>
              <a:rPr lang="en-US" sz="1600" b="1" dirty="0">
                <a:solidFill>
                  <a:srgbClr val="FF0000"/>
                </a:solidFill>
              </a:rPr>
              <a:t>--privileged</a:t>
            </a:r>
            <a:r>
              <a:rPr lang="en-US" sz="1600" dirty="0"/>
              <a:t> flag</a:t>
            </a:r>
            <a:endParaRPr lang="en-US" sz="1600" dirty="0"/>
          </a:p>
          <a:p>
            <a:pPr>
              <a:lnSpc>
                <a:spcPct val="100000"/>
              </a:lnSpc>
            </a:pPr>
            <a:r>
              <a:rPr lang="en-US" sz="1600" dirty="0"/>
              <a:t>Configure your container to run the microservice under a non-root user</a:t>
            </a:r>
            <a:endParaRPr lang="en-US" sz="1600" dirty="0"/>
          </a:p>
          <a:p>
            <a:pPr>
              <a:lnSpc>
                <a:spcPct val="100000"/>
              </a:lnSpc>
            </a:pPr>
            <a:r>
              <a:rPr lang="en-US" sz="1600" dirty="0"/>
              <a:t>Use of namespaces</a:t>
            </a:r>
            <a:endParaRPr lang="en-US" sz="1600" dirty="0"/>
          </a:p>
          <a:p>
            <a:pPr>
              <a:lnSpc>
                <a:spcPct val="100000"/>
              </a:lnSpc>
            </a:pPr>
            <a:r>
              <a:rPr lang="en-US" sz="1600" dirty="0"/>
              <a:t>If a binary in the container requires root privileges for specific tasks, consider granting it only the necessary capabilities using the setcap command, rather than running the entire container as root</a:t>
            </a:r>
            <a:endParaRPr lang="en-US" sz="1600" dirty="0"/>
          </a:p>
          <a:p>
            <a:pPr>
              <a:lnSpc>
                <a:spcPct val="110000"/>
              </a:lnSpc>
              <a:buFont typeface="+mj-lt"/>
              <a:buNone/>
            </a:pPr>
            <a:r>
              <a:rPr lang="en-US" sz="1600" b="1" dirty="0"/>
              <a:t>How to find out</a:t>
            </a:r>
            <a:endParaRPr lang="en-US" sz="1600" b="1" dirty="0"/>
          </a:p>
          <a:p>
            <a:pPr>
              <a:lnSpc>
                <a:spcPct val="100000"/>
              </a:lnSpc>
            </a:pPr>
            <a:r>
              <a:rPr lang="en-US" sz="1600" dirty="0"/>
              <a:t>Check configuration or build file of the container</a:t>
            </a:r>
            <a:endParaRPr lang="en-US" sz="1600" dirty="0"/>
          </a:p>
          <a:p>
            <a:pPr>
              <a:lnSpc>
                <a:spcPct val="100000"/>
              </a:lnSpc>
            </a:pPr>
            <a:r>
              <a:rPr lang="en-US" sz="1600" dirty="0"/>
              <a:t>Check the value for </a:t>
            </a:r>
            <a:r>
              <a:rPr lang="en-US" sz="1600" b="1" dirty="0"/>
              <a:t>Config/User</a:t>
            </a:r>
            <a:r>
              <a:rPr lang="en-US" sz="1600" dirty="0"/>
              <a:t> key while using </a:t>
            </a:r>
            <a:r>
              <a:rPr lang="en-US" sz="1600" b="1" dirty="0"/>
              <a:t>docker inspect</a:t>
            </a:r>
            <a:endParaRPr lang="en-US" sz="1600" dirty="0"/>
          </a:p>
        </p:txBody>
      </p:sp>
      <p:cxnSp>
        <p:nvCxnSpPr>
          <p:cNvPr id="18" name="Straight Connector 12"/>
          <p:cNvCxnSpPr>
            <a:cxnSpLocks noGrp="1" noRot="1" noChangeAspect="1" noMove="1" noResize="1" noEditPoints="1" noAdjustHandles="1" noChangeArrowheads="1" noChangeShapeType="1"/>
          </p:cNvCxnSpPr>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1"/>
          <a:stretch>
            <a:fillRect/>
          </a:stretch>
        </p:blipFill>
        <p:spPr>
          <a:xfrm>
            <a:off x="6695440" y="1391285"/>
            <a:ext cx="4695825" cy="1733550"/>
          </a:xfrm>
          <a:prstGeom prst="rect">
            <a:avLst/>
          </a:prstGeom>
        </p:spPr>
      </p:pic>
      <p:pic>
        <p:nvPicPr>
          <p:cNvPr id="8" name="Picture 7"/>
          <p:cNvPicPr>
            <a:picLocks noChangeAspect="1"/>
          </p:cNvPicPr>
          <p:nvPr/>
        </p:nvPicPr>
        <p:blipFill>
          <a:blip r:embed="rId2"/>
          <a:stretch>
            <a:fillRect/>
          </a:stretch>
        </p:blipFill>
        <p:spPr>
          <a:xfrm>
            <a:off x="6695440" y="3792220"/>
            <a:ext cx="4752975" cy="2143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nvSpPr>
        <p:spPr>
          <a:xfrm>
            <a:off x="0" y="1651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0880" y="907415"/>
            <a:ext cx="9110980" cy="1378585"/>
          </a:xfrm>
        </p:spPr>
        <p:txBody>
          <a:bodyPr>
            <a:normAutofit fontScale="90000"/>
          </a:bodyPr>
          <a:lstStyle/>
          <a:p>
            <a:r>
              <a:rPr lang="en-US" b="0" i="0" dirty="0">
                <a:effectLst/>
                <a:latin typeface="Söhne"/>
              </a:rPr>
              <a:t>D02</a:t>
            </a:r>
            <a:br>
              <a:rPr lang="en-US" b="0" i="0" dirty="0">
                <a:effectLst/>
                <a:latin typeface="Söhne"/>
              </a:rPr>
            </a:br>
            <a:r>
              <a:rPr lang="en-US" b="0" i="0" dirty="0">
                <a:effectLst/>
                <a:latin typeface="Söhne"/>
              </a:rPr>
              <a:t>Patch Management Strategy</a:t>
            </a:r>
            <a:endParaRPr lang="en-US" b="0" i="0" dirty="0">
              <a:effectLst/>
              <a:latin typeface="Söhne"/>
            </a:endParaRPr>
          </a:p>
        </p:txBody>
      </p:sp>
      <p:cxnSp>
        <p:nvCxnSpPr>
          <p:cNvPr id="16" name="Straight Connector 10"/>
          <p:cNvCxnSpPr>
            <a:cxnSpLocks noGrp="1" noRot="1" noChangeAspect="1" noMove="1" noResize="1" noEditPoints="1" noAdjustHandles="1" noChangeArrowheads="1" noChangeShapeType="1"/>
          </p:cNvCxnSpPr>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idx="1"/>
          </p:nvPr>
        </p:nvSpPr>
        <p:spPr>
          <a:xfrm>
            <a:off x="695325" y="1993265"/>
            <a:ext cx="7182485" cy="3942080"/>
          </a:xfrm>
        </p:spPr>
        <p:txBody>
          <a:bodyPr>
            <a:normAutofit fontScale="90000"/>
          </a:bodyPr>
          <a:lstStyle/>
          <a:p>
            <a:pPr marL="0" indent="0">
              <a:lnSpc>
                <a:spcPct val="120000"/>
              </a:lnSpc>
              <a:buFont typeface="+mj-lt"/>
              <a:buNone/>
            </a:pPr>
            <a:r>
              <a:rPr lang="en-US" sz="1600" dirty="0">
                <a:sym typeface="+mn-ea"/>
              </a:rPr>
              <a:t>Patch Management Strategy is often the task of an ISO.</a:t>
            </a:r>
            <a:endParaRPr lang="en-US" sz="1600" dirty="0">
              <a:sym typeface="+mn-ea"/>
            </a:endParaRPr>
          </a:p>
          <a:p>
            <a:pPr marL="0" indent="0">
              <a:lnSpc>
                <a:spcPct val="100000"/>
              </a:lnSpc>
              <a:buFont typeface="+mj-lt"/>
              <a:buNone/>
            </a:pPr>
            <a:r>
              <a:rPr lang="en-US" sz="1600" b="1" dirty="0">
                <a:sym typeface="+mn-ea"/>
              </a:rPr>
              <a:t>Patch Domains</a:t>
            </a:r>
            <a:endParaRPr lang="en-US" sz="1600" b="1" dirty="0">
              <a:sym typeface="+mn-ea"/>
            </a:endParaRPr>
          </a:p>
          <a:p>
            <a:pPr>
              <a:lnSpc>
                <a:spcPct val="100000"/>
              </a:lnSpc>
            </a:pPr>
            <a:r>
              <a:rPr lang="en-US" sz="1600" b="1" dirty="0"/>
              <a:t>Images:</a:t>
            </a:r>
            <a:r>
              <a:rPr lang="en-US" sz="1600" dirty="0"/>
              <a:t> the container operating distribution</a:t>
            </a:r>
            <a:endParaRPr lang="en-US" sz="1600" dirty="0"/>
          </a:p>
          <a:p>
            <a:pPr>
              <a:lnSpc>
                <a:spcPct val="100000"/>
              </a:lnSpc>
            </a:pPr>
            <a:r>
              <a:rPr lang="en-US" sz="1600" b="1" dirty="0"/>
              <a:t>Container software:</a:t>
            </a:r>
            <a:r>
              <a:rPr lang="en-US" sz="1600" dirty="0"/>
              <a:t> eg. Docker</a:t>
            </a:r>
            <a:endParaRPr lang="en-US" sz="1600" dirty="0"/>
          </a:p>
          <a:p>
            <a:pPr>
              <a:lnSpc>
                <a:spcPct val="100000"/>
              </a:lnSpc>
            </a:pPr>
            <a:r>
              <a:rPr lang="en-US" sz="1600" b="1" dirty="0"/>
              <a:t>Orchestration software: </a:t>
            </a:r>
            <a:r>
              <a:rPr lang="en-US" sz="1600" dirty="0"/>
              <a:t>eg. Kubernetes</a:t>
            </a:r>
            <a:endParaRPr lang="en-US" sz="1600" dirty="0"/>
          </a:p>
          <a:p>
            <a:pPr>
              <a:lnSpc>
                <a:spcPct val="100000"/>
              </a:lnSpc>
            </a:pPr>
            <a:r>
              <a:rPr lang="en-US" sz="1600" b="1" dirty="0"/>
              <a:t>Host Operating System</a:t>
            </a:r>
            <a:endParaRPr lang="en-US" sz="1600" dirty="0"/>
          </a:p>
          <a:p>
            <a:pPr marL="0" indent="0">
              <a:lnSpc>
                <a:spcPct val="120000"/>
              </a:lnSpc>
              <a:buFont typeface="+mj-lt"/>
              <a:buNone/>
            </a:pPr>
            <a:r>
              <a:rPr lang="en-US" sz="1600" dirty="0">
                <a:sym typeface="+mn-ea"/>
              </a:rPr>
              <a:t>Patching timely makes sure that your software you are using for your infrastructure is always secure and you avoid known vulnerabilities.</a:t>
            </a:r>
            <a:endParaRPr lang="en-US" sz="1600" b="1" dirty="0">
              <a:sym typeface="+mn-ea"/>
            </a:endParaRPr>
          </a:p>
          <a:p>
            <a:pPr marL="0" indent="0">
              <a:lnSpc>
                <a:spcPct val="120000"/>
              </a:lnSpc>
              <a:buFont typeface="+mj-lt"/>
              <a:buNone/>
            </a:pPr>
            <a:r>
              <a:rPr lang="en-US" sz="1600" dirty="0">
                <a:sym typeface="+mn-ea"/>
              </a:rPr>
              <a:t>Define a patching strategy for each component and handle </a:t>
            </a:r>
            <a:r>
              <a:rPr lang="en-US" sz="1600" b="1" dirty="0">
                <a:sym typeface="+mn-ea"/>
              </a:rPr>
              <a:t>regular and emergency patches</a:t>
            </a:r>
            <a:r>
              <a:rPr lang="en-US" sz="1600" dirty="0">
                <a:sym typeface="+mn-ea"/>
              </a:rPr>
              <a:t>. Automate the patching process as much as possible. Execute patch cycles and monitor their success and failures. For critical vulnerabilities, define a policy for emergency patches that need to be applied promptly.</a:t>
            </a:r>
            <a:endParaRPr lang="en-US" sz="1600" dirty="0">
              <a:sym typeface="+mn-ea"/>
            </a:endParaRPr>
          </a:p>
        </p:txBody>
      </p:sp>
      <p:cxnSp>
        <p:nvCxnSpPr>
          <p:cNvPr id="18" name="Straight Connector 12"/>
          <p:cNvCxnSpPr>
            <a:cxnSpLocks noGrp="1" noRot="1" noChangeAspect="1" noMove="1" noResize="1" noEditPoints="1" noAdjustHandles="1" noChangeArrowheads="1" noChangeShapeType="1"/>
          </p:cNvCxnSpPr>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
          <a:stretch>
            <a:fillRect/>
          </a:stretch>
        </p:blipFill>
        <p:spPr>
          <a:xfrm>
            <a:off x="7407910" y="1722755"/>
            <a:ext cx="4483735" cy="44837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0880" y="907415"/>
            <a:ext cx="8146415" cy="1378585"/>
          </a:xfrm>
        </p:spPr>
        <p:txBody>
          <a:bodyPr>
            <a:normAutofit fontScale="90000"/>
          </a:bodyPr>
          <a:lstStyle/>
          <a:p>
            <a:r>
              <a:rPr lang="en-US" b="0" i="0" dirty="0">
                <a:effectLst/>
                <a:latin typeface="Söhne"/>
              </a:rPr>
              <a:t>D03</a:t>
            </a:r>
            <a:br>
              <a:rPr lang="en-US" b="0" i="0" dirty="0">
                <a:effectLst/>
                <a:latin typeface="Söhne"/>
              </a:rPr>
            </a:br>
            <a:r>
              <a:rPr lang="en-US" b="0" i="0" dirty="0">
                <a:effectLst/>
                <a:latin typeface="Söhne"/>
              </a:rPr>
              <a:t>Network Segmentation and Firewalling</a:t>
            </a:r>
            <a:endParaRPr lang="en-US" b="0" i="0" dirty="0">
              <a:effectLst/>
              <a:latin typeface="Söhne"/>
            </a:endParaRPr>
          </a:p>
        </p:txBody>
      </p:sp>
      <p:cxnSp>
        <p:nvCxnSpPr>
          <p:cNvPr id="16" name="Straight Connector 10"/>
          <p:cNvCxnSpPr>
            <a:cxnSpLocks noGrp="1" noRot="1" noChangeAspect="1" noMove="1" noResize="1" noEditPoints="1" noAdjustHandles="1" noChangeArrowheads="1" noChangeShapeType="1"/>
          </p:cNvCxnSpPr>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idx="1"/>
          </p:nvPr>
        </p:nvSpPr>
        <p:spPr>
          <a:xfrm>
            <a:off x="695325" y="2620645"/>
            <a:ext cx="7207885" cy="3459480"/>
          </a:xfrm>
        </p:spPr>
        <p:txBody>
          <a:bodyPr>
            <a:normAutofit lnSpcReduction="20000"/>
          </a:bodyPr>
          <a:lstStyle/>
          <a:p>
            <a:pPr marL="0" indent="0">
              <a:lnSpc>
                <a:spcPct val="110000"/>
              </a:lnSpc>
              <a:buFont typeface="+mj-lt"/>
              <a:buNone/>
            </a:pPr>
            <a:r>
              <a:rPr lang="en-US" sz="1600" b="1" dirty="0">
                <a:sym typeface="+mn-ea"/>
              </a:rPr>
              <a:t>Threat scenario</a:t>
            </a:r>
            <a:endParaRPr lang="en-US" sz="1600" b="1" dirty="0">
              <a:sym typeface="+mn-ea"/>
            </a:endParaRPr>
          </a:p>
          <a:p>
            <a:pPr marL="0" indent="0">
              <a:lnSpc>
                <a:spcPct val="110000"/>
              </a:lnSpc>
              <a:buFont typeface="+mj-lt"/>
              <a:buNone/>
            </a:pPr>
            <a:r>
              <a:rPr lang="en-US" sz="1600" dirty="0">
                <a:sym typeface="+mn-ea"/>
              </a:rPr>
              <a:t>Containerization revolutionized networking, erasing traditional zone divisions and enabling microservice communication, but also introducing security risks like exposed management interfaces, unnecessary service exposure, shared networks between tenants, and potential host network access for attackers.</a:t>
            </a:r>
            <a:endParaRPr lang="en-US" sz="1600" dirty="0">
              <a:sym typeface="+mn-ea"/>
            </a:endParaRPr>
          </a:p>
          <a:p>
            <a:pPr marL="0" indent="0">
              <a:lnSpc>
                <a:spcPct val="110000"/>
              </a:lnSpc>
              <a:buFont typeface="+mj-lt"/>
              <a:buNone/>
            </a:pPr>
            <a:r>
              <a:rPr lang="en-US" sz="1600" b="1" dirty="0">
                <a:sym typeface="+mn-ea"/>
              </a:rPr>
              <a:t>Prevention measures</a:t>
            </a:r>
            <a:endParaRPr lang="en-US" sz="1600" b="1" dirty="0"/>
          </a:p>
          <a:p>
            <a:pPr marL="0" indent="0">
              <a:lnSpc>
                <a:spcPct val="110000"/>
              </a:lnSpc>
              <a:buFont typeface="+mj-lt"/>
              <a:buNone/>
            </a:pPr>
            <a:r>
              <a:rPr lang="en-US" sz="1600" dirty="0"/>
              <a:t>Implementing a multi-layer network defense with whitelisted communication, proper network planning, segmenting the DMZ, separating tenant networks, protecting management frontends/APIs, and securing the host through whitelisting.</a:t>
            </a:r>
            <a:endParaRPr lang="en-US" sz="1600" b="1" dirty="0"/>
          </a:p>
          <a:p>
            <a:pPr marL="0" indent="0">
              <a:lnSpc>
                <a:spcPct val="110000"/>
              </a:lnSpc>
              <a:buFont typeface="+mj-lt"/>
              <a:buNone/>
            </a:pPr>
            <a:r>
              <a:rPr lang="en-US" sz="1600" b="1" dirty="0"/>
              <a:t>How to find out</a:t>
            </a:r>
            <a:endParaRPr lang="en-US" sz="1600" b="1" dirty="0"/>
          </a:p>
          <a:p>
            <a:pPr marL="0" indent="0">
              <a:lnSpc>
                <a:spcPct val="110000"/>
              </a:lnSpc>
              <a:buFont typeface="+mj-lt"/>
              <a:buNone/>
            </a:pPr>
            <a:r>
              <a:rPr lang="en-US" sz="1600" dirty="0"/>
              <a:t>Use of nmap from different source IPs</a:t>
            </a:r>
            <a:endParaRPr lang="en-US" sz="1600" dirty="0"/>
          </a:p>
        </p:txBody>
      </p:sp>
      <p:cxnSp>
        <p:nvCxnSpPr>
          <p:cNvPr id="18" name="Straight Connector 12"/>
          <p:cNvCxnSpPr>
            <a:cxnSpLocks noGrp="1" noRot="1" noChangeAspect="1" noMove="1" noResize="1" noEditPoints="1" noAdjustHandles="1" noChangeArrowheads="1" noChangeShapeType="1"/>
          </p:cNvCxnSpPr>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stretch>
            <a:fillRect/>
          </a:stretch>
        </p:blipFill>
        <p:spPr>
          <a:xfrm>
            <a:off x="7315200" y="907415"/>
            <a:ext cx="4876800" cy="4876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0880" y="907415"/>
            <a:ext cx="10511155" cy="1378585"/>
          </a:xfrm>
        </p:spPr>
        <p:txBody>
          <a:bodyPr>
            <a:normAutofit fontScale="90000"/>
          </a:bodyPr>
          <a:lstStyle/>
          <a:p>
            <a:r>
              <a:rPr lang="en-US" b="0" i="0" dirty="0">
                <a:effectLst/>
                <a:latin typeface="Söhne"/>
              </a:rPr>
              <a:t>D04</a:t>
            </a:r>
            <a:br>
              <a:rPr lang="en-US" b="0" i="0" dirty="0">
                <a:effectLst/>
                <a:latin typeface="Söhne"/>
              </a:rPr>
            </a:br>
            <a:r>
              <a:rPr lang="en-US" b="0" i="0" dirty="0">
                <a:effectLst/>
                <a:latin typeface="Söhne"/>
              </a:rPr>
              <a:t>Secure Defaults and Hardening</a:t>
            </a:r>
            <a:endParaRPr lang="en-US" b="0" i="0" dirty="0">
              <a:effectLst/>
              <a:latin typeface="Söhne"/>
            </a:endParaRPr>
          </a:p>
        </p:txBody>
      </p:sp>
      <p:cxnSp>
        <p:nvCxnSpPr>
          <p:cNvPr id="16" name="Straight Connector 10"/>
          <p:cNvCxnSpPr>
            <a:cxnSpLocks noGrp="1" noRot="1" noChangeAspect="1" noMove="1" noResize="1" noEditPoints="1" noAdjustHandles="1" noChangeArrowheads="1" noChangeShapeType="1"/>
          </p:cNvCxnSpPr>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idx="1"/>
          </p:nvPr>
        </p:nvSpPr>
        <p:spPr>
          <a:xfrm>
            <a:off x="800100" y="2076450"/>
            <a:ext cx="6880225" cy="3649345"/>
          </a:xfrm>
        </p:spPr>
        <p:txBody>
          <a:bodyPr>
            <a:normAutofit/>
          </a:bodyPr>
          <a:lstStyle/>
          <a:p>
            <a:pPr marL="0" indent="0">
              <a:lnSpc>
                <a:spcPct val="100000"/>
              </a:lnSpc>
              <a:buFont typeface="+mj-lt"/>
              <a:buNone/>
            </a:pPr>
            <a:r>
              <a:rPr lang="en-US" sz="1600" b="1" dirty="0">
                <a:sym typeface="+mn-ea"/>
              </a:rPr>
              <a:t>Threat scenario</a:t>
            </a:r>
            <a:endParaRPr lang="en-US" sz="1600" b="1" dirty="0"/>
          </a:p>
          <a:p>
            <a:pPr marL="0" indent="0">
              <a:lnSpc>
                <a:spcPct val="100000"/>
              </a:lnSpc>
              <a:buFont typeface="+mj-lt"/>
              <a:buNone/>
            </a:pPr>
            <a:r>
              <a:rPr lang="en-US" sz="1600" dirty="0"/>
              <a:t>The threat scenarios for secure defaults and hardening involve services running in three domains:</a:t>
            </a:r>
            <a:endParaRPr lang="en-US" sz="1600" dirty="0"/>
          </a:p>
          <a:p>
            <a:pPr>
              <a:lnSpc>
                <a:spcPct val="100000"/>
              </a:lnSpc>
            </a:pPr>
            <a:r>
              <a:rPr lang="en-US" sz="1600" dirty="0"/>
              <a:t>interfaces from the orchestration tool</a:t>
            </a:r>
            <a:endParaRPr lang="en-US" sz="1600" dirty="0"/>
          </a:p>
          <a:p>
            <a:pPr>
              <a:lnSpc>
                <a:spcPct val="100000"/>
              </a:lnSpc>
            </a:pPr>
            <a:r>
              <a:rPr lang="en-US" sz="1600" dirty="0"/>
              <a:t>interfaces from the host</a:t>
            </a:r>
            <a:endParaRPr lang="en-US" sz="1600" dirty="0"/>
          </a:p>
          <a:p>
            <a:pPr>
              <a:lnSpc>
                <a:spcPct val="100000"/>
              </a:lnSpc>
            </a:pPr>
            <a:r>
              <a:rPr lang="en-US" sz="1600" dirty="0"/>
              <a:t>interfaces within the containers</a:t>
            </a:r>
            <a:endParaRPr lang="en-US" sz="1600" dirty="0"/>
          </a:p>
          <a:p>
            <a:pPr>
              <a:lnSpc>
                <a:spcPct val="100000"/>
              </a:lnSpc>
              <a:buFont typeface="+mj-lt"/>
              <a:buNone/>
            </a:pPr>
            <a:r>
              <a:rPr lang="en-US" sz="1600" b="1" dirty="0">
                <a:sym typeface="+mn-ea"/>
              </a:rPr>
              <a:t>Prevention measures</a:t>
            </a:r>
            <a:endParaRPr lang="en-US" sz="1600" b="1" dirty="0"/>
          </a:p>
          <a:p>
            <a:pPr marL="0" indent="0">
              <a:lnSpc>
                <a:spcPct val="100000"/>
              </a:lnSpc>
              <a:buFont typeface="+mj-lt"/>
              <a:buNone/>
            </a:pPr>
            <a:endParaRPr lang="en-US" sz="1600" b="1" dirty="0"/>
          </a:p>
          <a:p>
            <a:pPr marL="0" indent="0">
              <a:lnSpc>
                <a:spcPct val="100000"/>
              </a:lnSpc>
              <a:buFont typeface="+mj-lt"/>
              <a:buNone/>
            </a:pPr>
            <a:endParaRPr lang="en-US" sz="1600" b="1" dirty="0"/>
          </a:p>
        </p:txBody>
      </p:sp>
      <p:cxnSp>
        <p:nvCxnSpPr>
          <p:cNvPr id="18" name="Straight Connector 12"/>
          <p:cNvCxnSpPr>
            <a:cxnSpLocks noGrp="1" noRot="1" noChangeAspect="1" noMove="1" noResize="1" noEditPoints="1" noAdjustHandles="1" noChangeArrowheads="1" noChangeShapeType="1"/>
          </p:cNvCxnSpPr>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
          <a:stretch>
            <a:fillRect/>
          </a:stretch>
        </p:blipFill>
        <p:spPr>
          <a:xfrm>
            <a:off x="7571105" y="1771650"/>
            <a:ext cx="4105275" cy="3314700"/>
          </a:xfrm>
          <a:prstGeom prst="rect">
            <a:avLst/>
          </a:prstGeom>
        </p:spPr>
      </p:pic>
      <p:graphicFrame>
        <p:nvGraphicFramePr>
          <p:cNvPr id="6" name="Table 5"/>
          <p:cNvGraphicFramePr/>
          <p:nvPr/>
        </p:nvGraphicFramePr>
        <p:xfrm>
          <a:off x="800100" y="4494530"/>
          <a:ext cx="8534400" cy="381000"/>
        </p:xfrm>
        <a:graphic>
          <a:graphicData uri="http://schemas.openxmlformats.org/drawingml/2006/table">
            <a:tbl>
              <a:tblPr firstRow="1" bandRow="1">
                <a:tableStyleId>{5C22544A-7EE6-4342-B048-85BDC9FD1C3A}</a:tableStyleId>
              </a:tblPr>
              <a:tblGrid>
                <a:gridCol w="2844800"/>
                <a:gridCol w="2844800"/>
                <a:gridCol w="2844800"/>
              </a:tblGrid>
              <a:tr h="381000">
                <a:tc>
                  <a:txBody>
                    <a:bodyPr/>
                    <a:p>
                      <a:pPr>
                        <a:buNone/>
                      </a:pPr>
                      <a:r>
                        <a:rPr lang="en-US" sz="1600">
                          <a:solidFill>
                            <a:schemeClr val="tx1"/>
                          </a:solidFill>
                        </a:rPr>
                        <a:t>For Orchestration Tool</a:t>
                      </a:r>
                      <a:endParaRPr lang="en-US" sz="1600">
                        <a:solidFill>
                          <a:schemeClr val="tx1"/>
                        </a:solidFill>
                      </a:endParaRPr>
                    </a:p>
                    <a:p>
                      <a:pPr>
                        <a:buNone/>
                      </a:pPr>
                      <a:r>
                        <a:rPr lang="en-US" sz="1600" b="0">
                          <a:solidFill>
                            <a:schemeClr val="tx1"/>
                          </a:solidFill>
                        </a:rPr>
                        <a:t>Know what service is running and whether it is protected properly or has a weak default configuration</a:t>
                      </a:r>
                      <a:endParaRPr lang="en-US" sz="1600" b="0">
                        <a:solidFill>
                          <a:schemeClr val="tx1"/>
                        </a:solidFill>
                      </a:endParaRPr>
                    </a:p>
                  </a:txBody>
                  <a:tcPr>
                    <a:noFill/>
                  </a:tcPr>
                </a:tc>
                <a:tc>
                  <a:txBody>
                    <a:bodyPr/>
                    <a:p>
                      <a:pPr>
                        <a:buNone/>
                      </a:pPr>
                      <a:r>
                        <a:rPr lang="en-US" sz="1600">
                          <a:solidFill>
                            <a:schemeClr val="tx1"/>
                          </a:solidFill>
                        </a:rPr>
                        <a:t>For the Host</a:t>
                      </a:r>
                      <a:endParaRPr lang="en-US" sz="1600">
                        <a:solidFill>
                          <a:schemeClr val="tx1"/>
                        </a:solidFill>
                      </a:endParaRPr>
                    </a:p>
                    <a:p>
                      <a:pPr>
                        <a:buNone/>
                      </a:pPr>
                      <a:r>
                        <a:rPr lang="en-US" sz="1600" b="0">
                          <a:solidFill>
                            <a:schemeClr val="tx1"/>
                          </a:solidFill>
                        </a:rPr>
                        <a:t>Pick the right distribution, and install a minimal distribution</a:t>
                      </a:r>
                      <a:endParaRPr lang="en-US" sz="1600" b="0">
                        <a:solidFill>
                          <a:schemeClr val="tx1"/>
                        </a:solidFill>
                      </a:endParaRPr>
                    </a:p>
                  </a:txBody>
                  <a:tcPr>
                    <a:noFill/>
                  </a:tcPr>
                </a:tc>
                <a:tc>
                  <a:txBody>
                    <a:bodyPr/>
                    <a:p>
                      <a:pPr>
                        <a:buNone/>
                      </a:pPr>
                      <a:r>
                        <a:rPr lang="en-US" sz="1600">
                          <a:solidFill>
                            <a:schemeClr val="tx1"/>
                          </a:solidFill>
                        </a:rPr>
                        <a:t>For the Container</a:t>
                      </a:r>
                      <a:endParaRPr lang="en-US" sz="1600">
                        <a:solidFill>
                          <a:schemeClr val="tx1"/>
                        </a:solidFill>
                      </a:endParaRPr>
                    </a:p>
                    <a:p>
                      <a:pPr>
                        <a:buNone/>
                      </a:pPr>
                      <a:r>
                        <a:rPr lang="en-US" sz="1600" b="0">
                          <a:solidFill>
                            <a:schemeClr val="tx1"/>
                          </a:solidFill>
                        </a:rPr>
                        <a:t>Do not install unnecessary packages</a:t>
                      </a:r>
                      <a:endParaRPr lang="en-US" sz="1600" b="0">
                        <a:solidFill>
                          <a:schemeClr val="tx1"/>
                        </a:solidFill>
                      </a:endParaRPr>
                    </a:p>
                    <a:p>
                      <a:pPr>
                        <a:buNone/>
                      </a:pPr>
                      <a:endParaRPr lang="en-US" sz="1600" b="0">
                        <a:solidFill>
                          <a:schemeClr val="tx1"/>
                        </a:solidFill>
                      </a:endParaRPr>
                    </a:p>
                  </a:txBody>
                  <a:tcP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0880" y="907415"/>
            <a:ext cx="9232265" cy="1378585"/>
          </a:xfrm>
        </p:spPr>
        <p:txBody>
          <a:bodyPr>
            <a:normAutofit fontScale="90000"/>
          </a:bodyPr>
          <a:lstStyle/>
          <a:p>
            <a:r>
              <a:rPr lang="en-US" b="0" i="0" dirty="0">
                <a:effectLst/>
                <a:latin typeface="Söhne"/>
              </a:rPr>
              <a:t>D05</a:t>
            </a:r>
            <a:br>
              <a:rPr lang="en-US" b="0" i="0" dirty="0">
                <a:effectLst/>
                <a:latin typeface="Söhne"/>
              </a:rPr>
            </a:br>
            <a:r>
              <a:rPr lang="en-US" b="0" i="0" dirty="0">
                <a:effectLst/>
                <a:latin typeface="Söhne"/>
              </a:rPr>
              <a:t>Maintain Security Contexts</a:t>
            </a:r>
            <a:endParaRPr lang="en-US" b="0" i="0" dirty="0">
              <a:effectLst/>
              <a:latin typeface="Söhne"/>
            </a:endParaRPr>
          </a:p>
        </p:txBody>
      </p:sp>
      <p:cxnSp>
        <p:nvCxnSpPr>
          <p:cNvPr id="16" name="Straight Connector 10"/>
          <p:cNvCxnSpPr>
            <a:cxnSpLocks noGrp="1" noRot="1" noChangeAspect="1" noMove="1" noResize="1" noEditPoints="1" noAdjustHandles="1" noChangeArrowheads="1" noChangeShapeType="1"/>
          </p:cNvCxnSpPr>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idx="1"/>
          </p:nvPr>
        </p:nvSpPr>
        <p:spPr>
          <a:xfrm>
            <a:off x="695325" y="2286000"/>
            <a:ext cx="6620510" cy="3649345"/>
          </a:xfrm>
        </p:spPr>
        <p:txBody>
          <a:bodyPr>
            <a:normAutofit lnSpcReduction="20000"/>
          </a:bodyPr>
          <a:lstStyle/>
          <a:p>
            <a:pPr marL="0" indent="0">
              <a:lnSpc>
                <a:spcPct val="100000"/>
              </a:lnSpc>
              <a:buFont typeface="+mj-lt"/>
              <a:buNone/>
            </a:pPr>
            <a:r>
              <a:rPr lang="en-US" sz="1600" b="1" dirty="0">
                <a:sym typeface="+mn-ea"/>
              </a:rPr>
              <a:t>Threat scenario</a:t>
            </a:r>
            <a:endParaRPr lang="en-US" sz="1600" b="1" dirty="0"/>
          </a:p>
          <a:p>
            <a:pPr marL="0" indent="0">
              <a:lnSpc>
                <a:spcPct val="100000"/>
              </a:lnSpc>
              <a:buFont typeface="+mj-lt"/>
              <a:buNone/>
            </a:pPr>
            <a:r>
              <a:rPr lang="en-US" sz="1600" dirty="0">
                <a:sym typeface="+mn-ea"/>
              </a:rPr>
              <a:t>The threat scenario involves mixing containers with different security contexts or statuses on the same host. This can lead to potential security risks, especially when containers with lower security levels are deployed alongside containers with higher security levels. </a:t>
            </a:r>
            <a:endParaRPr lang="en-US" sz="1600" b="1" dirty="0"/>
          </a:p>
          <a:p>
            <a:pPr marL="0" indent="0">
              <a:lnSpc>
                <a:spcPct val="100000"/>
              </a:lnSpc>
              <a:buFont typeface="+mj-lt"/>
              <a:buNone/>
            </a:pPr>
            <a:r>
              <a:rPr lang="en-US" sz="1600" b="1" dirty="0">
                <a:sym typeface="+mn-ea"/>
              </a:rPr>
              <a:t>Prevention measures</a:t>
            </a:r>
            <a:endParaRPr lang="en-US" sz="1600" b="1" dirty="0"/>
          </a:p>
          <a:p>
            <a:pPr>
              <a:lnSpc>
                <a:spcPct val="100000"/>
              </a:lnSpc>
            </a:pPr>
            <a:r>
              <a:rPr lang="en-US" sz="1600" dirty="0"/>
              <a:t>Separate Production Containers</a:t>
            </a:r>
            <a:endParaRPr lang="en-US" sz="1600" dirty="0"/>
          </a:p>
          <a:p>
            <a:pPr>
              <a:lnSpc>
                <a:spcPct val="100000"/>
              </a:lnSpc>
            </a:pPr>
            <a:r>
              <a:rPr lang="en-US" sz="1600" dirty="0"/>
              <a:t>Context-Based Separation</a:t>
            </a:r>
            <a:endParaRPr lang="en-US" sz="1600" dirty="0"/>
          </a:p>
          <a:p>
            <a:pPr>
              <a:lnSpc>
                <a:spcPct val="100000"/>
              </a:lnSpc>
            </a:pPr>
            <a:r>
              <a:rPr lang="en-US" sz="1600" dirty="0"/>
              <a:t>Use Virtual Machines (VMs)</a:t>
            </a:r>
            <a:endParaRPr lang="en-US" sz="1600" dirty="0"/>
          </a:p>
          <a:p>
            <a:pPr>
              <a:lnSpc>
                <a:spcPct val="100000"/>
              </a:lnSpc>
              <a:buFont typeface="+mj-lt"/>
              <a:buNone/>
            </a:pPr>
            <a:r>
              <a:rPr lang="en-US" sz="1600" b="1" dirty="0">
                <a:sym typeface="+mn-ea"/>
              </a:rPr>
              <a:t>How to find out</a:t>
            </a:r>
            <a:endParaRPr lang="en-US" sz="1600" b="1" dirty="0">
              <a:sym typeface="+mn-ea"/>
            </a:endParaRPr>
          </a:p>
          <a:p>
            <a:pPr>
              <a:lnSpc>
                <a:spcPct val="100000"/>
              </a:lnSpc>
              <a:buFont typeface="+mj-lt"/>
              <a:buNone/>
            </a:pPr>
            <a:r>
              <a:rPr lang="en-US" sz="1600" dirty="0"/>
              <a:t>System Architecture Review</a:t>
            </a:r>
            <a:endParaRPr lang="en-US" sz="1600" dirty="0"/>
          </a:p>
          <a:p>
            <a:pPr>
              <a:lnSpc>
                <a:spcPct val="110000"/>
              </a:lnSpc>
              <a:buFont typeface="+mj-lt"/>
              <a:buNone/>
            </a:pPr>
            <a:endParaRPr lang="en-US" sz="1600" b="1" dirty="0"/>
          </a:p>
          <a:p>
            <a:pPr marL="0" indent="0">
              <a:lnSpc>
                <a:spcPct val="110000"/>
              </a:lnSpc>
              <a:buFont typeface="+mj-lt"/>
              <a:buNone/>
            </a:pPr>
            <a:endParaRPr lang="en-US" sz="1600" b="1" dirty="0"/>
          </a:p>
        </p:txBody>
      </p:sp>
      <p:cxnSp>
        <p:nvCxnSpPr>
          <p:cNvPr id="18" name="Straight Connector 12"/>
          <p:cNvCxnSpPr>
            <a:cxnSpLocks noGrp="1" noRot="1" noChangeAspect="1" noMove="1" noResize="1" noEditPoints="1" noAdjustHandles="1" noChangeArrowheads="1" noChangeShapeType="1"/>
          </p:cNvCxnSpPr>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a:stretch>
            <a:fillRect/>
          </a:stretch>
        </p:blipFill>
        <p:spPr>
          <a:xfrm>
            <a:off x="7145655" y="2057400"/>
            <a:ext cx="4914900" cy="31908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11"/>
            <a:ext cx="4876800" cy="685798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p>
          <a:p>
            <a:pPr algn="ctr"/>
            <a:endParaRPr lang="en-US"/>
          </a:p>
          <a:p>
            <a:pPr algn="ctr"/>
            <a:r>
              <a:rPr lang="en-US"/>
              <a:t>Significance of Container Security</a:t>
            </a:r>
            <a:endParaRPr lang="en-US"/>
          </a:p>
          <a:p>
            <a:pPr algn="ctr"/>
            <a:endParaRPr lang="en-US"/>
          </a:p>
          <a:p>
            <a:pPr algn="ctr"/>
            <a:r>
              <a:rPr lang="en-US"/>
              <a:t>Value of the OWASP Docker Top 10 as a framework for identifying and mitigating common container security risks</a:t>
            </a:r>
            <a:endParaRPr lang="en-US"/>
          </a:p>
          <a:p>
            <a:pPr algn="ctr"/>
            <a:endParaRPr lang="en-US"/>
          </a:p>
          <a:p>
            <a:pPr algn="ctr"/>
            <a:r>
              <a:rPr lang="en-US"/>
              <a:t>Actionable steps for enhancing container security, such as implementing security best practices, conducting regular vulnerability assessments, and staying informed about emerging threats</a:t>
            </a:r>
            <a:endParaRPr lang="en-US"/>
          </a:p>
          <a:p>
            <a:pPr algn="ctr"/>
            <a:endParaRPr lang="en-US"/>
          </a:p>
          <a:p>
            <a:pPr algn="ctr"/>
            <a:endParaRPr lang="en-US"/>
          </a:p>
        </p:txBody>
      </p:sp>
      <p:sp>
        <p:nvSpPr>
          <p:cNvPr id="2" name="Title 1"/>
          <p:cNvSpPr>
            <a:spLocks noGrp="1"/>
          </p:cNvSpPr>
          <p:nvPr>
            <p:ph type="title"/>
          </p:nvPr>
        </p:nvSpPr>
        <p:spPr>
          <a:xfrm>
            <a:off x="695324" y="901702"/>
            <a:ext cx="3724528" cy="3670298"/>
          </a:xfrm>
        </p:spPr>
        <p:txBody>
          <a:bodyPr>
            <a:normAutofit/>
          </a:bodyPr>
          <a:lstStyle/>
          <a:p>
            <a:r>
              <a:rPr lang="en-US">
                <a:solidFill>
                  <a:schemeClr val="bg1"/>
                </a:solidFill>
              </a:rPr>
              <a:t>Conclusion</a:t>
            </a:r>
            <a:endParaRPr lang="en-US">
              <a:solidFill>
                <a:schemeClr val="bg1"/>
              </a:solidFill>
            </a:endParaRPr>
          </a:p>
        </p:txBody>
      </p:sp>
      <p:cxnSp>
        <p:nvCxnSpPr>
          <p:cNvPr id="13" name="Straight Connector 12"/>
          <p:cNvCxnSpPr>
            <a:cxnSpLocks noGrp="1" noRot="1" noChangeAspect="1" noMove="1" noResize="1" noEditPoints="1" noAdjustHandles="1" noChangeArrowheads="1" noChangeShapeType="1"/>
          </p:cNvCxnSpPr>
          <p:nvPr/>
        </p:nvCxnSpPr>
        <p:spPr>
          <a:xfrm>
            <a:off x="800100" y="723900"/>
            <a:ext cx="15240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
          <a:stretch>
            <a:fillRect/>
          </a:stretch>
        </p:blipFill>
        <p:spPr>
          <a:xfrm>
            <a:off x="5296535" y="1003300"/>
            <a:ext cx="7269480" cy="48507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1492" y="2687033"/>
            <a:ext cx="6699564" cy="1378871"/>
          </a:xfrm>
        </p:spPr>
        <p:txBody>
          <a:bodyPr/>
          <a:lstStyle/>
          <a:p>
            <a:r>
              <a:rPr lang="en-US" sz="5800" b="0" i="0">
                <a:effectLst/>
                <a:latin typeface="Söhne"/>
              </a:rPr>
              <a:t>Any QuestionS?</a:t>
            </a:r>
            <a:endParaRPr lang="en-US" sz="5800" b="0" i="0">
              <a:effectLst/>
              <a:latin typeface="Söhne"/>
            </a:endParaRPr>
          </a:p>
        </p:txBody>
      </p:sp>
      <p:cxnSp>
        <p:nvCxnSpPr>
          <p:cNvPr id="11" name="Straight Connector 10"/>
          <p:cNvCxnSpPr>
            <a:cxnSpLocks noGrp="1" noRot="1" noChangeAspect="1" noMove="1" noResize="1" noEditPoints="1" noAdjustHandles="1" noChangeArrowheads="1" noChangeShapeType="1"/>
          </p:cNvCxnSpPr>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noGrp="1" noRot="1" noChangeAspect="1" noMove="1" noResize="1" noEditPoints="1" noAdjustHandles="1" noChangeArrowheads="1" noChangeShapeType="1"/>
          </p:cNvCxnSpPr>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1"/>
          <a:stretch>
            <a:fillRect/>
          </a:stretch>
        </p:blipFill>
        <p:spPr>
          <a:xfrm>
            <a:off x="6845935" y="989965"/>
            <a:ext cx="4876800" cy="4876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cxnSpLocks noGrp="1" noRot="1" noChangeAspect="1" noMove="1" noResize="1" noEditPoints="1" noAdjustHandles="1" noChangeArrowheads="1" noChangeShapeType="1"/>
          </p:cNvCxnSpPr>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noGrp="1" noRot="1" noChangeAspect="1" noMove="1" noResize="1" noEditPoints="1" noAdjustHandles="1" noChangeArrowheads="1" noChangeShapeType="1"/>
          </p:cNvCxnSpPr>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idx="1"/>
          </p:nvPr>
        </p:nvSpPr>
        <p:spPr>
          <a:xfrm>
            <a:off x="700405" y="1603375"/>
            <a:ext cx="11316335" cy="3649345"/>
          </a:xfrm>
        </p:spPr>
        <p:txBody>
          <a:bodyPr>
            <a:normAutofit lnSpcReduction="20000"/>
          </a:bodyPr>
          <a:p>
            <a:pPr marL="0" indent="0">
              <a:lnSpc>
                <a:spcPct val="150000"/>
              </a:lnSpc>
              <a:buFont typeface="+mj-lt"/>
              <a:buNone/>
            </a:pPr>
            <a:r>
              <a:rPr lang="en-US" sz="1600">
                <a:effectLst/>
                <a:latin typeface="Arial" panose="020B0604020202020204" pitchFamily="34" charset="0"/>
                <a:cs typeface="Arial" panose="020B0604020202020204" pitchFamily="34" charset="0"/>
                <a:sym typeface="+mn-ea"/>
              </a:rPr>
              <a:t>https://github.com/OWASP/Docker-Security</a:t>
            </a:r>
            <a:br>
              <a:rPr lang="en-US" sz="1600">
                <a:effectLst/>
                <a:latin typeface="Arial" panose="020B0604020202020204" pitchFamily="34" charset="0"/>
                <a:cs typeface="Arial" panose="020B0604020202020204" pitchFamily="34" charset="0"/>
                <a:sym typeface="+mn-ea"/>
              </a:rPr>
            </a:br>
            <a:r>
              <a:rPr lang="en-US" sz="1600">
                <a:effectLst/>
                <a:latin typeface="Arial" panose="020B0604020202020204" pitchFamily="34" charset="0"/>
                <a:cs typeface="Arial" panose="020B0604020202020204" pitchFamily="34" charset="0"/>
                <a:sym typeface="+mn-ea"/>
              </a:rPr>
              <a:t>https://owasp.org/www-project-docker-top-10/</a:t>
            </a:r>
            <a:br>
              <a:rPr lang="en-US" sz="1600">
                <a:effectLst/>
                <a:latin typeface="Arial" panose="020B0604020202020204" pitchFamily="34" charset="0"/>
                <a:cs typeface="Arial" panose="020B0604020202020204" pitchFamily="34" charset="0"/>
                <a:sym typeface="+mn-ea"/>
              </a:rPr>
            </a:br>
            <a:r>
              <a:rPr lang="en-US" sz="1600">
                <a:effectLst/>
                <a:latin typeface="Arial" panose="020B0604020202020204" pitchFamily="34" charset="0"/>
                <a:cs typeface="Arial" panose="020B0604020202020204" pitchFamily="34" charset="0"/>
                <a:sym typeface="+mn-ea"/>
              </a:rPr>
              <a:t>https://docs.docker.com/engine/security/</a:t>
            </a:r>
            <a:br>
              <a:rPr lang="en-US" sz="1600">
                <a:effectLst/>
                <a:latin typeface="Arial" panose="020B0604020202020204" pitchFamily="34" charset="0"/>
                <a:cs typeface="Arial" panose="020B0604020202020204" pitchFamily="34" charset="0"/>
                <a:sym typeface="+mn-ea"/>
              </a:rPr>
            </a:br>
            <a:r>
              <a:rPr lang="en-US" sz="1600">
                <a:effectLst/>
                <a:latin typeface="Arial" panose="020B0604020202020204" pitchFamily="34" charset="0"/>
                <a:cs typeface="Arial" panose="020B0604020202020204" pitchFamily="34" charset="0"/>
                <a:sym typeface="+mn-ea"/>
              </a:rPr>
              <a:t>https://wiki.owasp.org/index.php/Security_by_Design_Principles#Principle_of_Least_privilege</a:t>
            </a:r>
            <a:br>
              <a:rPr lang="en-US" sz="1600">
                <a:effectLst/>
                <a:latin typeface="Arial" panose="020B0604020202020204" pitchFamily="34" charset="0"/>
                <a:cs typeface="Arial" panose="020B0604020202020204" pitchFamily="34" charset="0"/>
                <a:sym typeface="+mn-ea"/>
              </a:rPr>
            </a:br>
            <a:r>
              <a:rPr lang="en-US" sz="1600">
                <a:effectLst/>
                <a:latin typeface="Arial" panose="020B0604020202020204" pitchFamily="34" charset="0"/>
                <a:cs typeface="Arial" panose="020B0604020202020204" pitchFamily="34" charset="0"/>
                <a:sym typeface="+mn-ea"/>
              </a:rPr>
              <a:t>https://www.bmc.com/blogs/docker-security-best-practices/</a:t>
            </a:r>
            <a:br>
              <a:rPr lang="en-US" sz="1600">
                <a:effectLst/>
                <a:latin typeface="Arial" panose="020B0604020202020204" pitchFamily="34" charset="0"/>
                <a:cs typeface="Arial" panose="020B0604020202020204" pitchFamily="34" charset="0"/>
                <a:sym typeface="+mn-ea"/>
              </a:rPr>
            </a:br>
            <a:r>
              <a:rPr lang="en-US" sz="1600">
                <a:effectLst/>
                <a:latin typeface="Arial" panose="020B0604020202020204" pitchFamily="34" charset="0"/>
                <a:cs typeface="Arial" panose="020B0604020202020204" pitchFamily="34" charset="0"/>
                <a:sym typeface="+mn-ea"/>
              </a:rPr>
              <a:t>https://www.section.io/engineering-education/best-practices-to-secure-a-docker-container/</a:t>
            </a:r>
            <a:br>
              <a:rPr lang="en-US" sz="1600">
                <a:effectLst/>
                <a:latin typeface="Arial" panose="020B0604020202020204" pitchFamily="34" charset="0"/>
                <a:cs typeface="Arial" panose="020B0604020202020204" pitchFamily="34" charset="0"/>
                <a:sym typeface="+mn-ea"/>
              </a:rPr>
            </a:br>
            <a:r>
              <a:rPr lang="en-US" sz="1600">
                <a:effectLst/>
                <a:latin typeface="Arial" panose="020B0604020202020204" pitchFamily="34" charset="0"/>
                <a:cs typeface="Arial" panose="020B0604020202020204" pitchFamily="34" charset="0"/>
                <a:sym typeface="+mn-ea"/>
              </a:rPr>
              <a:t>https://youtu.be/k90Zq5xjtqQ</a:t>
            </a:r>
            <a:br>
              <a:rPr lang="en-US" sz="1600">
                <a:effectLst/>
                <a:latin typeface="Söhne"/>
                <a:sym typeface="+mn-ea"/>
              </a:rPr>
            </a:br>
            <a:r>
              <a:rPr lang="en-US" sz="1600">
                <a:effectLst/>
                <a:latin typeface="Söhne"/>
                <a:sym typeface="+mn-ea"/>
              </a:rPr>
              <a:t>https://docs.docker.com/develop/develop-images/dockerfile_best-practices/</a:t>
            </a:r>
            <a:br>
              <a:rPr lang="en-US" sz="1600">
                <a:effectLst/>
                <a:latin typeface="Söhne"/>
                <a:sym typeface="+mn-ea"/>
              </a:rPr>
            </a:br>
            <a:br>
              <a:rPr lang="en-US" sz="1600">
                <a:effectLst/>
                <a:latin typeface="Söhne"/>
                <a:sym typeface="+mn-ea"/>
              </a:rPr>
            </a:br>
            <a:br>
              <a:rPr lang="en-US" sz="1600">
                <a:effectLst/>
                <a:latin typeface="Söhne"/>
                <a:sym typeface="+mn-ea"/>
              </a:rPr>
            </a:br>
            <a:endParaRPr lang="en-US" sz="1600" b="1" dirty="0"/>
          </a:p>
        </p:txBody>
      </p:sp>
      <p:sp>
        <p:nvSpPr>
          <p:cNvPr id="3" name="Title 2"/>
          <p:cNvSpPr/>
          <p:nvPr>
            <p:ph type="title"/>
          </p:nvPr>
        </p:nvSpPr>
        <p:spPr/>
        <p:txBody>
          <a:bodyPr/>
          <a:p>
            <a:r>
              <a:rPr lang="en-US"/>
              <a:t>References</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12470" y="3745230"/>
            <a:ext cx="10262870" cy="3670300"/>
          </a:xfrm>
        </p:spPr>
        <p:txBody>
          <a:bodyPr>
            <a:noAutofit/>
          </a:bodyPr>
          <a:lstStyle/>
          <a:p>
            <a:pPr algn="ctr"/>
            <a:r>
              <a:rPr lang="en-US" sz="9600">
                <a:solidFill>
                  <a:schemeClr val="bg1"/>
                </a:solidFill>
              </a:rPr>
              <a:t>Thank YOU</a:t>
            </a:r>
            <a:endParaRPr lang="en-US" sz="9600">
              <a:solidFill>
                <a:schemeClr val="bg1"/>
              </a:solidFill>
            </a:endParaRPr>
          </a:p>
        </p:txBody>
      </p:sp>
      <p:cxnSp>
        <p:nvCxnSpPr>
          <p:cNvPr id="13" name="Straight Connector 12"/>
          <p:cNvCxnSpPr>
            <a:cxnSpLocks noGrp="1" noRot="1" noChangeAspect="1" noMove="1" noResize="1" noEditPoints="1" noAdjustHandles="1" noChangeArrowheads="1" noChangeShapeType="1"/>
          </p:cNvCxnSpPr>
          <p:nvPr/>
        </p:nvCxnSpPr>
        <p:spPr>
          <a:xfrm>
            <a:off x="800100" y="723900"/>
            <a:ext cx="15240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1"/>
          <a:stretch>
            <a:fillRect/>
          </a:stretch>
        </p:blipFill>
        <p:spPr>
          <a:xfrm>
            <a:off x="4695190" y="1292225"/>
            <a:ext cx="2298065" cy="23387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0"/>
          <p:cNvSpPr>
            <a:spLocks noGrp="1" noRot="1" noChangeAspect="1" noMove="1" noResize="1" noEditPoints="1" noAdjustHandles="1" noChangeArrowheads="1" noChangeShapeType="1" noTextEdit="1"/>
          </p:cNvSpPr>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0650" y="990600"/>
            <a:ext cx="11836400" cy="4848860"/>
          </a:xfrm>
        </p:spPr>
        <p:txBody>
          <a:bodyPr anchor="ctr">
            <a:noAutofit/>
          </a:bodyPr>
          <a:lstStyle/>
          <a:p>
            <a:pPr algn="ctr"/>
            <a:r>
              <a:rPr lang="en-US" sz="6000" dirty="0">
                <a:solidFill>
                  <a:schemeClr val="tx1"/>
                </a:solidFill>
              </a:rPr>
              <a:t>About Me</a:t>
            </a:r>
            <a:br>
              <a:rPr lang="en-US" sz="6000" dirty="0">
                <a:solidFill>
                  <a:schemeClr val="tx1"/>
                </a:solidFill>
              </a:rPr>
            </a:br>
            <a:br>
              <a:rPr lang="en-US" sz="2400" dirty="0">
                <a:solidFill>
                  <a:schemeClr val="tx1"/>
                </a:solidFill>
              </a:rPr>
            </a:br>
            <a:r>
              <a:rPr lang="en-US" sz="4400" dirty="0">
                <a:solidFill>
                  <a:schemeClr val="tx1"/>
                </a:solidFill>
              </a:rPr>
              <a:t>Arbind Shakya</a:t>
            </a:r>
            <a:br>
              <a:rPr lang="en-US" sz="2400" dirty="0">
                <a:solidFill>
                  <a:schemeClr val="tx1"/>
                </a:solidFill>
              </a:rPr>
            </a:br>
            <a:br>
              <a:rPr lang="en-US" sz="2400" dirty="0">
                <a:solidFill>
                  <a:schemeClr val="tx1"/>
                </a:solidFill>
              </a:rPr>
            </a:br>
            <a:r>
              <a:rPr lang="en-US" sz="2400" dirty="0">
                <a:solidFill>
                  <a:schemeClr val="tx1"/>
                </a:solidFill>
              </a:rPr>
              <a:t>Security Researcher and Teaching AssistanT</a:t>
            </a:r>
            <a:br>
              <a:rPr lang="en-US" sz="2400" dirty="0">
                <a:solidFill>
                  <a:schemeClr val="tx1"/>
                </a:solidFill>
              </a:rPr>
            </a:br>
            <a:r>
              <a:rPr lang="en-US" sz="2400" dirty="0">
                <a:solidFill>
                  <a:schemeClr val="tx1"/>
                </a:solidFill>
              </a:rPr>
              <a:t>(Softwarica College)</a:t>
            </a:r>
            <a:br>
              <a:rPr lang="en-US" sz="2400" dirty="0">
                <a:solidFill>
                  <a:schemeClr val="tx1"/>
                </a:solidFill>
              </a:rPr>
            </a:br>
            <a:br>
              <a:rPr lang="en-US" sz="2400" dirty="0">
                <a:solidFill>
                  <a:schemeClr val="tx1"/>
                </a:solidFill>
              </a:rPr>
            </a:br>
            <a:r>
              <a:rPr lang="en-US" sz="2400" dirty="0">
                <a:solidFill>
                  <a:schemeClr val="tx1"/>
                </a:solidFill>
              </a:rPr>
              <a:t>DevOps Enthusiast</a:t>
            </a:r>
            <a:br>
              <a:rPr lang="en-US" sz="2400" dirty="0">
                <a:solidFill>
                  <a:schemeClr val="tx1"/>
                </a:solidFill>
              </a:rPr>
            </a:br>
            <a:endParaRPr 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5301615" y="1683385"/>
            <a:ext cx="6890385" cy="3590925"/>
          </a:xfrm>
          <a:prstGeom prst="rect">
            <a:avLst/>
          </a:prstGeom>
        </p:spPr>
      </p:pic>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0587" y="907128"/>
            <a:ext cx="6699564" cy="1378871"/>
          </a:xfrm>
        </p:spPr>
        <p:txBody>
          <a:bodyPr>
            <a:normAutofit/>
          </a:bodyPr>
          <a:lstStyle/>
          <a:p>
            <a:r>
              <a:rPr lang="en-US" b="0" i="0">
                <a:effectLst/>
                <a:latin typeface="Söhne"/>
              </a:rPr>
              <a:t>Agenda</a:t>
            </a:r>
            <a:endParaRPr lang="en-US" dirty="0"/>
          </a:p>
        </p:txBody>
      </p:sp>
      <p:cxnSp>
        <p:nvCxnSpPr>
          <p:cNvPr id="11" name="Straight Connector 10"/>
          <p:cNvCxnSpPr>
            <a:cxnSpLocks noGrp="1" noRot="1" noChangeAspect="1" noMove="1" noResize="1" noEditPoints="1" noAdjustHandles="1" noChangeArrowheads="1" noChangeShapeType="1"/>
          </p:cNvCxnSpPr>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90880" y="1603375"/>
            <a:ext cx="6766560" cy="4312285"/>
          </a:xfrm>
        </p:spPr>
        <p:txBody>
          <a:bodyPr>
            <a:noAutofit/>
          </a:bodyPr>
          <a:lstStyle/>
          <a:p>
            <a:r>
              <a:rPr lang="en-US" sz="1600" dirty="0"/>
              <a:t>Introduction to Containers and Container Security</a:t>
            </a:r>
            <a:endParaRPr lang="en-US" sz="1600" dirty="0"/>
          </a:p>
          <a:p>
            <a:r>
              <a:rPr lang="en-US" sz="1600" dirty="0"/>
              <a:t>Overview of OWASP Docker Top 10</a:t>
            </a:r>
            <a:endParaRPr lang="en-US" sz="1600" dirty="0"/>
          </a:p>
          <a:p>
            <a:r>
              <a:rPr lang="en-US" sz="1600" dirty="0"/>
              <a:t>Overview of Threats in Docker Environments</a:t>
            </a:r>
            <a:endParaRPr lang="en-US" sz="1600" dirty="0"/>
          </a:p>
          <a:p>
            <a:r>
              <a:rPr lang="en-US" sz="1600" dirty="0"/>
              <a:t>OWASP Docker Top 10</a:t>
            </a:r>
            <a:endParaRPr lang="en-US" sz="1600" dirty="0"/>
          </a:p>
          <a:p>
            <a:r>
              <a:rPr lang="en-US" sz="1600" dirty="0"/>
              <a:t>D01: Secure User Mapping</a:t>
            </a:r>
            <a:endParaRPr lang="en-US" sz="1600" dirty="0"/>
          </a:p>
          <a:p>
            <a:r>
              <a:rPr lang="en-US" sz="1600" dirty="0"/>
              <a:t>D02: Patch Management Strategy</a:t>
            </a:r>
            <a:endParaRPr lang="en-US" sz="1600" dirty="0"/>
          </a:p>
          <a:p>
            <a:r>
              <a:rPr lang="en-US" sz="1600" dirty="0"/>
              <a:t>D03: Network Segmentation and Firewalling</a:t>
            </a:r>
            <a:endParaRPr lang="en-US" sz="1600" dirty="0"/>
          </a:p>
          <a:p>
            <a:r>
              <a:rPr lang="en-US" sz="1600" dirty="0"/>
              <a:t>D04: Secure Defaults and Hardening</a:t>
            </a:r>
            <a:endParaRPr lang="en-US" sz="1600" dirty="0"/>
          </a:p>
          <a:p>
            <a:r>
              <a:rPr lang="en-US" sz="1600" dirty="0"/>
              <a:t>D05: Maintain Security Contexts</a:t>
            </a:r>
            <a:endParaRPr lang="en-US" sz="1600" dirty="0"/>
          </a:p>
          <a:p>
            <a:r>
              <a:rPr lang="en-US" sz="1600" dirty="0"/>
              <a:t>Conclusion</a:t>
            </a:r>
            <a:endParaRPr lang="en-US" sz="1600" dirty="0"/>
          </a:p>
        </p:txBody>
      </p:sp>
      <p:cxnSp>
        <p:nvCxnSpPr>
          <p:cNvPr id="13" name="Straight Connector 12"/>
          <p:cNvCxnSpPr>
            <a:cxnSpLocks noGrp="1" noRot="1" noChangeAspect="1" noMove="1" noResize="1" noEditPoints="1" noAdjustHandles="1" noChangeArrowheads="1" noChangeShapeType="1"/>
          </p:cNvCxnSpPr>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a:stretch>
            <a:fillRect/>
          </a:stretch>
        </p:blipFill>
        <p:spPr>
          <a:xfrm>
            <a:off x="5726430" y="1163320"/>
            <a:ext cx="6040120" cy="45313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a:cxnSpLocks noGrp="1" noRot="1" noChangeAspect="1" noMove="1" noResize="1" noEditPoints="1" noAdjustHandles="1" noChangeArrowheads="1" noChangeShapeType="1"/>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noGrp="1" noRot="1" noChangeAspect="1" noMove="1" noResize="1" noEditPoints="1" noAdjustHandles="1" noChangeArrowheads="1" noChangeShapeType="1"/>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top of container ship in ocean"/>
          <p:cNvPicPr>
            <a:picLocks noChangeAspect="1"/>
          </p:cNvPicPr>
          <p:nvPr/>
        </p:nvPicPr>
        <p:blipFill rotWithShape="1">
          <a:blip r:embed="rId1"/>
          <a:srcRect t="5985" b="7142"/>
          <a:stretch>
            <a:fillRect/>
          </a:stretch>
        </p:blipFill>
        <p:spPr>
          <a:xfrm>
            <a:off x="20" y="10"/>
            <a:ext cx="12191980" cy="6857990"/>
          </a:xfrm>
          <a:prstGeom prst="rect">
            <a:avLst/>
          </a:prstGeom>
        </p:spPr>
      </p:pic>
      <p:sp>
        <p:nvSpPr>
          <p:cNvPr id="15" name="Rectangle 14"/>
          <p:cNvSpPr>
            <a:spLocks noGrp="1" noRot="1" noChangeAspect="1" noMove="1" noResize="1" noEditPoints="1" noAdjustHandles="1" noChangeArrowheads="1" noChangeShapeType="1" noTextEdit="1"/>
          </p:cNvSpPr>
          <p:nvPr/>
        </p:nvSpPr>
        <p:spPr>
          <a:xfrm rot="10800000">
            <a:off x="-2307" y="4539"/>
            <a:ext cx="12188952" cy="2368866"/>
          </a:xfrm>
          <a:prstGeom prst="rect">
            <a:avLst/>
          </a:prstGeom>
          <a:gradFill>
            <a:gsLst>
              <a:gs pos="42000">
                <a:srgbClr val="000000">
                  <a:alpha val="16000"/>
                </a:srgbClr>
              </a:gs>
              <a:gs pos="0">
                <a:srgbClr val="000000">
                  <a:alpha val="0"/>
                </a:srgbClr>
              </a:gs>
              <a:gs pos="10000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7700" y="871758"/>
            <a:ext cx="9906000" cy="3871143"/>
          </a:xfrm>
        </p:spPr>
        <p:txBody>
          <a:bodyPr vert="horz" lIns="91440" tIns="45720" rIns="91440" bIns="45720" rtlCol="0" anchor="t">
            <a:normAutofit/>
          </a:bodyPr>
          <a:lstStyle/>
          <a:p>
            <a:r>
              <a:rPr lang="en-US" sz="4400" dirty="0">
                <a:solidFill>
                  <a:srgbClr val="FFFFFF"/>
                </a:solidFill>
              </a:rPr>
              <a:t>Introduction to containers and Container Security</a:t>
            </a:r>
            <a:endParaRPr lang="en-US" sz="4400" dirty="0">
              <a:solidFill>
                <a:srgbClr val="FFFFFF"/>
              </a:solidFill>
            </a:endParaRPr>
          </a:p>
        </p:txBody>
      </p:sp>
      <p:sp>
        <p:nvSpPr>
          <p:cNvPr id="17" name="Rectangle 16"/>
          <p:cNvSpPr>
            <a:spLocks noGrp="1" noRot="1" noChangeAspect="1" noMove="1" noResize="1" noEditPoints="1" noAdjustHandles="1" noChangeArrowheads="1" noChangeShapeType="1" noTextEdit="1"/>
          </p:cNvSpPr>
          <p:nvPr/>
        </p:nvSpPr>
        <p:spPr>
          <a:xfrm>
            <a:off x="-2307" y="4888006"/>
            <a:ext cx="12188952" cy="1969994"/>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78180" y="4685030"/>
            <a:ext cx="10713720" cy="1303020"/>
          </a:xfrm>
        </p:spPr>
        <p:txBody>
          <a:bodyPr vert="horz" lIns="91440" tIns="45720" rIns="91440" bIns="45720" rtlCol="0" anchor="b">
            <a:noAutofit/>
          </a:bodyPr>
          <a:lstStyle/>
          <a:p>
            <a:pPr marL="0" indent="0" algn="l">
              <a:buNone/>
            </a:pPr>
            <a:r>
              <a:rPr lang="en-US" dirty="0">
                <a:solidFill>
                  <a:schemeClr val="bg1"/>
                </a:solidFill>
              </a:rPr>
              <a:t>Benefits of containerization: scalability, efficiency, and portability</a:t>
            </a:r>
            <a:endParaRPr lang="en-US" dirty="0">
              <a:solidFill>
                <a:schemeClr val="bg1"/>
              </a:solidFill>
            </a:endParaRPr>
          </a:p>
          <a:p>
            <a:pPr marL="0" indent="0" algn="l">
              <a:buNone/>
            </a:pPr>
            <a:r>
              <a:rPr lang="en-US" dirty="0">
                <a:solidFill>
                  <a:schemeClr val="bg1"/>
                </a:solidFill>
              </a:rPr>
              <a:t>The Need for Container Security</a:t>
            </a:r>
            <a:endParaRPr lang="en-US" dirty="0">
              <a:solidFill>
                <a:schemeClr val="bg1"/>
              </a:solidFill>
            </a:endParaRPr>
          </a:p>
          <a:p>
            <a:pPr marL="0" indent="0" algn="l">
              <a:buNone/>
            </a:pPr>
            <a:r>
              <a:rPr lang="en-US" dirty="0">
                <a:solidFill>
                  <a:schemeClr val="bg1"/>
                </a:solidFill>
              </a:rPr>
              <a:t>Vulnerabilities in containers can lead to unauthorized access, data breaches, and service disruptions</a:t>
            </a:r>
            <a:endParaRPr lang="en-US" dirty="0">
              <a:solidFill>
                <a:schemeClr val="bg1"/>
              </a:solidFill>
            </a:endParaRPr>
          </a:p>
        </p:txBody>
      </p:sp>
      <p:cxnSp>
        <p:nvCxnSpPr>
          <p:cNvPr id="19" name="Straight Connector 18"/>
          <p:cNvCxnSpPr>
            <a:cxnSpLocks noGrp="1" noRot="1" noChangeAspect="1" noMove="1" noResize="1" noEditPoints="1" noAdjustHandles="1" noChangeArrowheads="1" noChangeShapeType="1"/>
          </p:cNvCxnSpPr>
          <p:nvPr/>
        </p:nvCxnSpPr>
        <p:spPr>
          <a:xfrm>
            <a:off x="800100" y="723900"/>
            <a:ext cx="105918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noGrp="1" noRot="1" noChangeAspect="1" noMove="1" noResize="1" noEditPoints="1" noAdjustHandles="1" noChangeArrowheads="1" noChangeShapeType="1"/>
          </p:cNvCxnSpPr>
          <p:nvPr/>
        </p:nvCxnSpPr>
        <p:spPr>
          <a:xfrm>
            <a:off x="800100" y="6134100"/>
            <a:ext cx="10591800" cy="0"/>
          </a:xfrm>
          <a:prstGeom prst="line">
            <a:avLst/>
          </a:prstGeom>
          <a:ln w="1270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p:cNvCxnSpPr>
            <a:cxnSpLocks noGrp="1" noRot="1" noChangeAspect="1" noMove="1" noResize="1" noEditPoints="1" noAdjustHandles="1" noChangeArrowheads="1" noChangeShapeType="1"/>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cxnSpLocks noGrp="1" noRot="1" noChangeAspect="1" noMove="1" noResize="1" noEditPoints="1" noAdjustHandles="1" noChangeArrowheads="1" noChangeShapeType="1"/>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6" name="Rectangle 25"/>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icken wire close-up"/>
          <p:cNvPicPr>
            <a:picLocks noChangeAspect="1"/>
          </p:cNvPicPr>
          <p:nvPr/>
        </p:nvPicPr>
        <p:blipFill rotWithShape="1">
          <a:blip r:embed="rId1"/>
          <a:srcRect t="13735" b="1995"/>
          <a:stretch>
            <a:fillRect/>
          </a:stretch>
        </p:blipFill>
        <p:spPr>
          <a:xfrm>
            <a:off x="2327" y="10"/>
            <a:ext cx="12191980" cy="6857990"/>
          </a:xfrm>
          <a:prstGeom prst="rect">
            <a:avLst/>
          </a:prstGeom>
        </p:spPr>
      </p:pic>
      <p:sp>
        <p:nvSpPr>
          <p:cNvPr id="28" name="Rectangle 27"/>
          <p:cNvSpPr>
            <a:spLocks noGrp="1" noRot="1" noChangeAspect="1" noMove="1" noResize="1" noEditPoints="1" noAdjustHandles="1" noChangeArrowheads="1" noChangeShapeType="1" noTextEdit="1"/>
          </p:cNvSpPr>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833541" y="990599"/>
            <a:ext cx="6024584" cy="4849091"/>
          </a:xfrm>
        </p:spPr>
        <p:txBody>
          <a:bodyPr vert="horz" lIns="91440" tIns="45720" rIns="91440" bIns="45720" rtlCol="0" anchor="ctr">
            <a:normAutofit/>
          </a:bodyPr>
          <a:lstStyle/>
          <a:p>
            <a:pPr algn="r"/>
            <a:r>
              <a:rPr lang="en-US" sz="5400" dirty="0">
                <a:solidFill>
                  <a:srgbClr val="FFFFFF"/>
                </a:solidFill>
              </a:rPr>
              <a:t>Isn’t docker secure by itself ?</a:t>
            </a:r>
            <a:endParaRPr lang="en-US" sz="5400" dirty="0">
              <a:solidFill>
                <a:srgbClr val="FFFFFF"/>
              </a:solidFill>
            </a:endParaRPr>
          </a:p>
        </p:txBody>
      </p:sp>
      <p:cxnSp>
        <p:nvCxnSpPr>
          <p:cNvPr id="30" name="Straight Connector 29"/>
          <p:cNvCxnSpPr>
            <a:cxnSpLocks noGrp="1" noRot="1" noChangeAspect="1" noMove="1" noResize="1" noEditPoints="1" noAdjustHandles="1" noChangeArrowheads="1" noChangeShapeType="1"/>
          </p:cNvCxnSpPr>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a:cxnSpLocks noGrp="1" noRot="1" noChangeAspect="1" noMove="1" noResize="1" noEditPoints="1" noAdjustHandles="1" noChangeArrowheads="1" noChangeShapeType="1"/>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noGrp="1" noRot="1" noChangeAspect="1" noMove="1" noResize="1" noEditPoints="1" noAdjustHandles="1" noChangeArrowheads="1" noChangeShapeType="1"/>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top of container ship in ocean"/>
          <p:cNvPicPr>
            <a:picLocks noChangeAspect="1"/>
          </p:cNvPicPr>
          <p:nvPr/>
        </p:nvPicPr>
        <p:blipFill rotWithShape="1">
          <a:blip r:embed="rId1"/>
          <a:srcRect t="5985" b="7142"/>
          <a:stretch>
            <a:fillRect/>
          </a:stretch>
        </p:blipFill>
        <p:spPr>
          <a:xfrm>
            <a:off x="20" y="10"/>
            <a:ext cx="12191980" cy="6857990"/>
          </a:xfrm>
          <a:prstGeom prst="rect">
            <a:avLst/>
          </a:prstGeom>
        </p:spPr>
      </p:pic>
      <p:sp>
        <p:nvSpPr>
          <p:cNvPr id="15" name="Rectangle 14"/>
          <p:cNvSpPr>
            <a:spLocks noGrp="1" noRot="1" noChangeAspect="1" noMove="1" noResize="1" noEditPoints="1" noAdjustHandles="1" noChangeArrowheads="1" noChangeShapeType="1" noTextEdit="1"/>
          </p:cNvSpPr>
          <p:nvPr/>
        </p:nvSpPr>
        <p:spPr>
          <a:xfrm rot="10800000">
            <a:off x="-2307" y="4539"/>
            <a:ext cx="12188952" cy="2368866"/>
          </a:xfrm>
          <a:prstGeom prst="rect">
            <a:avLst/>
          </a:prstGeom>
          <a:gradFill>
            <a:gsLst>
              <a:gs pos="42000">
                <a:srgbClr val="000000">
                  <a:alpha val="16000"/>
                </a:srgbClr>
              </a:gs>
              <a:gs pos="0">
                <a:srgbClr val="000000">
                  <a:alpha val="0"/>
                </a:srgbClr>
              </a:gs>
              <a:gs pos="100000">
                <a:srgbClr val="000000">
                  <a:alpha val="2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7700" y="871758"/>
            <a:ext cx="9906000" cy="3871143"/>
          </a:xfrm>
        </p:spPr>
        <p:txBody>
          <a:bodyPr vert="horz" lIns="91440" tIns="45720" rIns="91440" bIns="45720" rtlCol="0" anchor="t">
            <a:normAutofit/>
          </a:bodyPr>
          <a:lstStyle/>
          <a:p>
            <a:r>
              <a:rPr lang="en-US" sz="5400" dirty="0">
                <a:solidFill>
                  <a:srgbClr val="FFFFFF"/>
                </a:solidFill>
              </a:rPr>
              <a:t>Overview of </a:t>
            </a:r>
            <a:br>
              <a:rPr lang="en-US" sz="5400" dirty="0">
                <a:solidFill>
                  <a:srgbClr val="FFFFFF"/>
                </a:solidFill>
              </a:rPr>
            </a:br>
            <a:r>
              <a:rPr lang="en-US" sz="5400" dirty="0">
                <a:solidFill>
                  <a:srgbClr val="FFFFFF"/>
                </a:solidFill>
              </a:rPr>
              <a:t>OWASP Docker Top 10</a:t>
            </a:r>
            <a:endParaRPr lang="en-US" sz="5400" dirty="0">
              <a:solidFill>
                <a:srgbClr val="FFFFFF"/>
              </a:solidFill>
            </a:endParaRPr>
          </a:p>
        </p:txBody>
      </p:sp>
      <p:sp>
        <p:nvSpPr>
          <p:cNvPr id="17" name="Rectangle 16"/>
          <p:cNvSpPr>
            <a:spLocks noGrp="1" noRot="1" noChangeAspect="1" noMove="1" noResize="1" noEditPoints="1" noAdjustHandles="1" noChangeArrowheads="1" noChangeShapeType="1" noTextEdit="1"/>
          </p:cNvSpPr>
          <p:nvPr/>
        </p:nvSpPr>
        <p:spPr>
          <a:xfrm>
            <a:off x="-2307" y="4888006"/>
            <a:ext cx="12188952" cy="1969994"/>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78180" y="4488180"/>
            <a:ext cx="10713085" cy="1303020"/>
          </a:xfrm>
        </p:spPr>
        <p:txBody>
          <a:bodyPr vert="horz" lIns="91440" tIns="45720" rIns="91440" bIns="45720" rtlCol="0" anchor="b">
            <a:normAutofit lnSpcReduction="10000"/>
          </a:bodyPr>
          <a:lstStyle/>
          <a:p>
            <a:pPr marL="0" indent="0" algn="l">
              <a:buNone/>
            </a:pPr>
            <a:r>
              <a:rPr lang="en-US" dirty="0">
                <a:solidFill>
                  <a:srgbClr val="FFFFFF"/>
                </a:solidFill>
              </a:rPr>
              <a:t>OWASP Docker Top 10 focuses specifically on the security challenges and vulnerabilities associated with Docker containers</a:t>
            </a:r>
            <a:endParaRPr lang="en-US" dirty="0">
              <a:solidFill>
                <a:srgbClr val="FFFFFF"/>
              </a:solidFill>
            </a:endParaRPr>
          </a:p>
          <a:p>
            <a:pPr marL="0" indent="0" algn="l">
              <a:buNone/>
            </a:pPr>
            <a:r>
              <a:rPr lang="en-US" dirty="0">
                <a:solidFill>
                  <a:srgbClr val="FFFFFF"/>
                </a:solidFill>
              </a:rPr>
              <a:t>Objectives and Value of OWASP Docker Top 10</a:t>
            </a:r>
            <a:endParaRPr lang="en-US" dirty="0">
              <a:solidFill>
                <a:srgbClr val="FFFFFF"/>
              </a:solidFill>
            </a:endParaRPr>
          </a:p>
        </p:txBody>
      </p:sp>
      <p:cxnSp>
        <p:nvCxnSpPr>
          <p:cNvPr id="19" name="Straight Connector 18"/>
          <p:cNvCxnSpPr>
            <a:cxnSpLocks noGrp="1" noRot="1" noChangeAspect="1" noMove="1" noResize="1" noEditPoints="1" noAdjustHandles="1" noChangeArrowheads="1" noChangeShapeType="1"/>
          </p:cNvCxnSpPr>
          <p:nvPr/>
        </p:nvCxnSpPr>
        <p:spPr>
          <a:xfrm>
            <a:off x="800100" y="723900"/>
            <a:ext cx="105918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cxnSp>
        <p:nvCxnSpPr>
          <p:cNvPr id="21" name="Straight Connector 20"/>
          <p:cNvCxnSpPr>
            <a:cxnSpLocks noGrp="1" noRot="1" noChangeAspect="1" noMove="1" noResize="1" noEditPoints="1" noAdjustHandles="1" noChangeArrowheads="1" noChangeShapeType="1"/>
          </p:cNvCxnSpPr>
          <p:nvPr/>
        </p:nvCxnSpPr>
        <p:spPr>
          <a:xfrm>
            <a:off x="800100" y="6134100"/>
            <a:ext cx="10591800" cy="0"/>
          </a:xfrm>
          <a:prstGeom prst="line">
            <a:avLst/>
          </a:prstGeom>
          <a:ln w="1270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5301615" y="1683385"/>
            <a:ext cx="6890385" cy="3590925"/>
          </a:xfrm>
          <a:prstGeom prst="rect">
            <a:avLst/>
          </a:prstGeom>
        </p:spPr>
      </p:pic>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0587" y="907128"/>
            <a:ext cx="6699564" cy="1378871"/>
          </a:xfrm>
        </p:spPr>
        <p:txBody>
          <a:bodyPr>
            <a:normAutofit/>
          </a:bodyPr>
          <a:lstStyle/>
          <a:p>
            <a:r>
              <a:rPr lang="en-US" b="0" i="0">
                <a:effectLst/>
                <a:latin typeface="Söhne"/>
              </a:rPr>
              <a:t>Threat Modeling</a:t>
            </a:r>
            <a:endParaRPr lang="en-US" dirty="0"/>
          </a:p>
        </p:txBody>
      </p:sp>
      <p:cxnSp>
        <p:nvCxnSpPr>
          <p:cNvPr id="11" name="Straight Connector 10"/>
          <p:cNvCxnSpPr>
            <a:cxnSpLocks noGrp="1" noRot="1" noChangeAspect="1" noMove="1" noResize="1" noEditPoints="1" noAdjustHandles="1" noChangeArrowheads="1" noChangeShapeType="1"/>
          </p:cNvCxnSpPr>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95326" y="2285999"/>
            <a:ext cx="6766748" cy="3649080"/>
          </a:xfrm>
        </p:spPr>
        <p:txBody>
          <a:bodyPr>
            <a:normAutofit/>
          </a:bodyPr>
          <a:lstStyle/>
          <a:p>
            <a:pPr marL="0" indent="0">
              <a:buNone/>
            </a:pPr>
            <a:r>
              <a:rPr lang="en-US" dirty="0"/>
              <a:t>Introduction to Threat Modeling</a:t>
            </a:r>
            <a:endParaRPr lang="en-US" dirty="0"/>
          </a:p>
          <a:p>
            <a:pPr marL="0" indent="0">
              <a:buNone/>
            </a:pPr>
            <a:endParaRPr lang="en-US" dirty="0"/>
          </a:p>
          <a:p>
            <a:pPr marL="0" indent="0">
              <a:buNone/>
            </a:pPr>
            <a:r>
              <a:rPr lang="en-US" dirty="0"/>
              <a:t>Threat modeling as an approach to securing environments by analyzing them from an attacker's perspective.</a:t>
            </a:r>
            <a:endParaRPr lang="en-US" dirty="0"/>
          </a:p>
          <a:p>
            <a:pPr marL="0" indent="0">
              <a:buNone/>
            </a:pPr>
            <a:endParaRPr lang="en-US" dirty="0"/>
          </a:p>
        </p:txBody>
      </p:sp>
      <p:cxnSp>
        <p:nvCxnSpPr>
          <p:cNvPr id="13" name="Straight Connector 12"/>
          <p:cNvCxnSpPr>
            <a:cxnSpLocks noGrp="1" noRot="1" noChangeAspect="1" noMove="1" noResize="1" noEditPoints="1" noAdjustHandles="1" noChangeArrowheads="1" noChangeShapeType="1"/>
          </p:cNvCxnSpPr>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2"/>
          <a:stretch>
            <a:fillRect/>
          </a:stretch>
        </p:blipFill>
        <p:spPr>
          <a:xfrm>
            <a:off x="7315200" y="1207135"/>
            <a:ext cx="4238625" cy="40671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0587" y="907128"/>
            <a:ext cx="6699564" cy="1378871"/>
          </a:xfrm>
        </p:spPr>
        <p:txBody>
          <a:bodyPr>
            <a:normAutofit fontScale="90000"/>
          </a:bodyPr>
          <a:lstStyle/>
          <a:p>
            <a:r>
              <a:rPr lang="en-US" b="0" i="0">
                <a:effectLst/>
                <a:latin typeface="Söhne"/>
              </a:rPr>
              <a:t>Overview of Threats in Docker Environments</a:t>
            </a:r>
            <a:endParaRPr lang="en-US" b="0" i="0">
              <a:effectLst/>
              <a:latin typeface="Söhne"/>
            </a:endParaRPr>
          </a:p>
        </p:txBody>
      </p:sp>
      <p:cxnSp>
        <p:nvCxnSpPr>
          <p:cNvPr id="11" name="Straight Connector 10"/>
          <p:cNvCxnSpPr>
            <a:cxnSpLocks noGrp="1" noRot="1" noChangeAspect="1" noMove="1" noResize="1" noEditPoints="1" noAdjustHandles="1" noChangeArrowheads="1" noChangeShapeType="1"/>
          </p:cNvCxnSpPr>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95326" y="2285999"/>
            <a:ext cx="6766748" cy="3649080"/>
          </a:xfrm>
        </p:spPr>
        <p:txBody>
          <a:bodyPr>
            <a:normAutofit lnSpcReduction="20000"/>
          </a:bodyPr>
          <a:lstStyle/>
          <a:p>
            <a:pPr>
              <a:buFont typeface="Arial" panose="020B0604020202020204" pitchFamily="34" charset="0"/>
              <a:buChar char="•"/>
            </a:pPr>
            <a:r>
              <a:rPr lang="en-US" dirty="0"/>
              <a:t>Threat 1: Container Escape (System)</a:t>
            </a:r>
            <a:endParaRPr lang="en-US" dirty="0"/>
          </a:p>
          <a:p>
            <a:pPr>
              <a:buFont typeface="Arial" panose="020B0604020202020204" pitchFamily="34" charset="0"/>
              <a:buChar char="•"/>
            </a:pPr>
            <a:r>
              <a:rPr lang="en-US" dirty="0"/>
              <a:t>Threat 2: Other Containers via Network</a:t>
            </a:r>
            <a:endParaRPr lang="en-US" dirty="0"/>
          </a:p>
          <a:p>
            <a:pPr>
              <a:buFont typeface="Arial" panose="020B0604020202020204" pitchFamily="34" charset="0"/>
              <a:buChar char="•"/>
            </a:pPr>
            <a:r>
              <a:rPr lang="en-US" dirty="0"/>
              <a:t>Threat 3: Attacking the Orchestration Tool via Network</a:t>
            </a:r>
            <a:endParaRPr lang="en-US" dirty="0"/>
          </a:p>
          <a:p>
            <a:pPr>
              <a:buFont typeface="Arial" panose="020B0604020202020204" pitchFamily="34" charset="0"/>
              <a:buChar char="•"/>
            </a:pPr>
            <a:r>
              <a:rPr lang="en-US" dirty="0"/>
              <a:t>Threat 4: Attacking the Host via Network</a:t>
            </a:r>
            <a:endParaRPr lang="en-US" dirty="0"/>
          </a:p>
          <a:p>
            <a:pPr>
              <a:buFont typeface="Arial" panose="020B0604020202020204" pitchFamily="34" charset="0"/>
              <a:buChar char="•"/>
            </a:pPr>
            <a:r>
              <a:rPr lang="en-US" dirty="0"/>
              <a:t>Threat 5: Attacking other Resources via Network</a:t>
            </a:r>
            <a:endParaRPr lang="en-US" dirty="0"/>
          </a:p>
          <a:p>
            <a:pPr>
              <a:buFont typeface="Arial" panose="020B0604020202020204" pitchFamily="34" charset="0"/>
              <a:buChar char="•"/>
            </a:pPr>
            <a:r>
              <a:rPr lang="en-US" dirty="0"/>
              <a:t>Threat 6: Resource Starvation</a:t>
            </a:r>
            <a:endParaRPr lang="en-US" dirty="0"/>
          </a:p>
          <a:p>
            <a:pPr>
              <a:buFont typeface="Arial" panose="020B0604020202020204" pitchFamily="34" charset="0"/>
              <a:buChar char="•"/>
            </a:pPr>
            <a:r>
              <a:rPr lang="en-US" dirty="0"/>
              <a:t>Threat 7: Host compromise</a:t>
            </a:r>
            <a:endParaRPr lang="en-US" dirty="0"/>
          </a:p>
          <a:p>
            <a:pPr>
              <a:buFont typeface="Arial" panose="020B0604020202020204" pitchFamily="34" charset="0"/>
              <a:buChar char="•"/>
            </a:pPr>
            <a:r>
              <a:rPr lang="en-US" dirty="0"/>
              <a:t>Threat 8: Integrity of Images</a:t>
            </a:r>
            <a:endParaRPr lang="en-US" dirty="0"/>
          </a:p>
        </p:txBody>
      </p:sp>
      <p:cxnSp>
        <p:nvCxnSpPr>
          <p:cNvPr id="13" name="Straight Connector 12"/>
          <p:cNvCxnSpPr>
            <a:cxnSpLocks noGrp="1" noRot="1" noChangeAspect="1" noMove="1" noResize="1" noEditPoints="1" noAdjustHandles="1" noChangeArrowheads="1" noChangeShapeType="1"/>
          </p:cNvCxnSpPr>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Cyber attack-pana"/>
          <p:cNvPicPr>
            <a:picLocks noChangeAspect="1"/>
          </p:cNvPicPr>
          <p:nvPr/>
        </p:nvPicPr>
        <p:blipFill>
          <a:blip r:embed="rId1"/>
          <a:stretch>
            <a:fillRect/>
          </a:stretch>
        </p:blipFill>
        <p:spPr>
          <a:xfrm>
            <a:off x="7073900" y="965835"/>
            <a:ext cx="4968240" cy="49682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90587" y="907128"/>
            <a:ext cx="6699564" cy="1378871"/>
          </a:xfrm>
        </p:spPr>
        <p:txBody>
          <a:bodyPr>
            <a:normAutofit/>
          </a:bodyPr>
          <a:lstStyle/>
          <a:p>
            <a:r>
              <a:rPr lang="en-US" b="0" i="0" dirty="0">
                <a:effectLst/>
                <a:latin typeface="Söhne"/>
              </a:rPr>
              <a:t>OWASP Docker Top 10 </a:t>
            </a:r>
            <a:endParaRPr lang="en-US" b="0" i="0" dirty="0">
              <a:effectLst/>
              <a:latin typeface="Söhne"/>
            </a:endParaRPr>
          </a:p>
        </p:txBody>
      </p:sp>
      <p:cxnSp>
        <p:nvCxnSpPr>
          <p:cNvPr id="16" name="Straight Connector 10"/>
          <p:cNvCxnSpPr>
            <a:cxnSpLocks noGrp="1" noRot="1" noChangeAspect="1" noMove="1" noResize="1" noEditPoints="1" noAdjustHandles="1" noChangeArrowheads="1" noChangeShapeType="1"/>
          </p:cNvCxnSpPr>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idx="1"/>
          </p:nvPr>
        </p:nvSpPr>
        <p:spPr>
          <a:xfrm>
            <a:off x="695325" y="1603375"/>
            <a:ext cx="8008620" cy="3649345"/>
          </a:xfrm>
        </p:spPr>
        <p:txBody>
          <a:bodyPr>
            <a:noAutofit/>
          </a:bodyPr>
          <a:lstStyle/>
          <a:p>
            <a:pPr>
              <a:lnSpc>
                <a:spcPct val="110000"/>
              </a:lnSpc>
              <a:buFont typeface="+mj-lt"/>
              <a:buAutoNum type="arabicPeriod"/>
            </a:pPr>
            <a:r>
              <a:rPr lang="en-US" sz="1600" dirty="0"/>
              <a:t>Secure User Mapping</a:t>
            </a:r>
            <a:endParaRPr lang="en-US" sz="1600" dirty="0"/>
          </a:p>
          <a:p>
            <a:pPr>
              <a:lnSpc>
                <a:spcPct val="110000"/>
              </a:lnSpc>
              <a:buFont typeface="+mj-lt"/>
              <a:buAutoNum type="arabicPeriod"/>
            </a:pPr>
            <a:r>
              <a:rPr lang="en-US" sz="1600" dirty="0"/>
              <a:t>Patch Management Strategy</a:t>
            </a:r>
            <a:endParaRPr lang="en-US" sz="1600" dirty="0"/>
          </a:p>
          <a:p>
            <a:pPr>
              <a:lnSpc>
                <a:spcPct val="110000"/>
              </a:lnSpc>
              <a:buFont typeface="+mj-lt"/>
              <a:buAutoNum type="arabicPeriod"/>
            </a:pPr>
            <a:r>
              <a:rPr lang="en-US" sz="1600" dirty="0"/>
              <a:t>Network Segmentation and Firewalling</a:t>
            </a:r>
            <a:endParaRPr lang="en-US" sz="1600" dirty="0"/>
          </a:p>
          <a:p>
            <a:pPr>
              <a:lnSpc>
                <a:spcPct val="110000"/>
              </a:lnSpc>
              <a:buFont typeface="+mj-lt"/>
              <a:buAutoNum type="arabicPeriod"/>
            </a:pPr>
            <a:r>
              <a:rPr lang="en-US" sz="1600" dirty="0"/>
              <a:t>Secure Defaults and Hardening</a:t>
            </a:r>
            <a:endParaRPr lang="en-US" sz="1600" dirty="0"/>
          </a:p>
          <a:p>
            <a:pPr>
              <a:lnSpc>
                <a:spcPct val="110000"/>
              </a:lnSpc>
              <a:buFont typeface="+mj-lt"/>
              <a:buAutoNum type="arabicPeriod"/>
            </a:pPr>
            <a:r>
              <a:rPr lang="en-US" sz="1600" dirty="0"/>
              <a:t>Maintain Security Contexts</a:t>
            </a:r>
            <a:endParaRPr lang="en-US" sz="1600" dirty="0"/>
          </a:p>
          <a:p>
            <a:pPr>
              <a:lnSpc>
                <a:spcPct val="110000"/>
              </a:lnSpc>
              <a:buFont typeface="+mj-lt"/>
              <a:buAutoNum type="arabicPeriod"/>
            </a:pPr>
            <a:r>
              <a:rPr lang="en-US" sz="1600" dirty="0"/>
              <a:t>Protect Secrets</a:t>
            </a:r>
            <a:endParaRPr lang="en-US" sz="1600" dirty="0"/>
          </a:p>
          <a:p>
            <a:pPr>
              <a:lnSpc>
                <a:spcPct val="110000"/>
              </a:lnSpc>
              <a:buFont typeface="+mj-lt"/>
              <a:buAutoNum type="arabicPeriod"/>
            </a:pPr>
            <a:r>
              <a:rPr lang="en-US" sz="1600" dirty="0"/>
              <a:t>Resource Protection</a:t>
            </a:r>
            <a:endParaRPr lang="en-US" sz="1600" dirty="0"/>
          </a:p>
          <a:p>
            <a:pPr>
              <a:lnSpc>
                <a:spcPct val="110000"/>
              </a:lnSpc>
              <a:buFont typeface="+mj-lt"/>
              <a:buAutoNum type="arabicPeriod"/>
            </a:pPr>
            <a:r>
              <a:rPr lang="en-US" sz="1600" dirty="0"/>
              <a:t>Container Image Integrity and Origin</a:t>
            </a:r>
            <a:endParaRPr lang="en-US" sz="1600" dirty="0"/>
          </a:p>
          <a:p>
            <a:pPr>
              <a:lnSpc>
                <a:spcPct val="110000"/>
              </a:lnSpc>
              <a:buFont typeface="+mj-lt"/>
              <a:buAutoNum type="arabicPeriod"/>
            </a:pPr>
            <a:r>
              <a:rPr lang="en-US" sz="1600" dirty="0"/>
              <a:t>Follow Immutable Paradigm</a:t>
            </a:r>
            <a:endParaRPr lang="en-US" sz="1600" dirty="0"/>
          </a:p>
          <a:p>
            <a:pPr>
              <a:lnSpc>
                <a:spcPct val="110000"/>
              </a:lnSpc>
              <a:buFont typeface="+mj-lt"/>
              <a:buAutoNum type="arabicPeriod"/>
            </a:pPr>
            <a:r>
              <a:rPr lang="en-US" sz="1600" dirty="0"/>
              <a:t>Logging</a:t>
            </a:r>
            <a:endParaRPr lang="en-US" sz="1600" dirty="0"/>
          </a:p>
        </p:txBody>
      </p:sp>
      <p:cxnSp>
        <p:nvCxnSpPr>
          <p:cNvPr id="18" name="Straight Connector 12"/>
          <p:cNvCxnSpPr>
            <a:cxnSpLocks noGrp="1" noRot="1" noChangeAspect="1" noMove="1" noResize="1" noEditPoints="1" noAdjustHandles="1" noChangeArrowheads="1" noChangeShapeType="1"/>
          </p:cNvCxnSpPr>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Picture 4" descr="Yellow freight container with the sky as background"/>
          <p:cNvPicPr>
            <a:picLocks noChangeAspect="1"/>
          </p:cNvPicPr>
          <p:nvPr/>
        </p:nvPicPr>
        <p:blipFill rotWithShape="1">
          <a:blip r:embed="rId1"/>
          <a:srcRect l="30126" r="35693" b="-1"/>
          <a:stretch>
            <a:fillRect/>
          </a:stretch>
        </p:blipFill>
        <p:spPr>
          <a:xfrm>
            <a:off x="8704162" y="10"/>
            <a:ext cx="3487838" cy="6857990"/>
          </a:xfrm>
          <a:prstGeom prst="rect">
            <a:avLst/>
          </a:prstGeom>
        </p:spPr>
      </p:pic>
    </p:spTree>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41243E"/>
      </a:dk2>
      <a:lt2>
        <a:srgbClr val="E8E5E2"/>
      </a:lt2>
      <a:accent1>
        <a:srgbClr val="85A5BD"/>
      </a:accent1>
      <a:accent2>
        <a:srgbClr val="7F88BA"/>
      </a:accent2>
      <a:accent3>
        <a:srgbClr val="A396C6"/>
      </a:accent3>
      <a:accent4>
        <a:srgbClr val="A77FBA"/>
      </a:accent4>
      <a:accent5>
        <a:srgbClr val="C492BF"/>
      </a:accent5>
      <a:accent6>
        <a:srgbClr val="BA7F9B"/>
      </a:accent6>
      <a:hlink>
        <a:srgbClr val="A1795A"/>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5644</Words>
  <Application>WPS Presentation</Application>
  <PresentationFormat>Widescreen</PresentationFormat>
  <Paragraphs>154</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Söhne</vt:lpstr>
      <vt:lpstr>Gubbi</vt:lpstr>
      <vt:lpstr>Calisto MT</vt:lpstr>
      <vt:lpstr>Univers Condensed</vt:lpstr>
      <vt:lpstr>Microsoft YaHei</vt:lpstr>
      <vt:lpstr>Droid Sans Fallback</vt:lpstr>
      <vt:lpstr>Arial Unicode MS</vt:lpstr>
      <vt:lpstr>Calibri</vt:lpstr>
      <vt:lpstr>Trebuchet MS</vt:lpstr>
      <vt:lpstr>OpenSymbol</vt:lpstr>
      <vt:lpstr>ChronicleVTI</vt:lpstr>
      <vt:lpstr>Container Security Unveiled:   Understanding and Tackling OWASP Docker Top 10</vt:lpstr>
      <vt:lpstr>About Me  Arbind Shakya  Security Researcher and Teaching AssistanT (Softwarica College)  DevOps Enthusiast </vt:lpstr>
      <vt:lpstr>Threat Modeling</vt:lpstr>
      <vt:lpstr>Introduction to containers and Container Security</vt:lpstr>
      <vt:lpstr>Isn’t docker secure by itself ?</vt:lpstr>
      <vt:lpstr>Overview of  OWASP Docker Top 10</vt:lpstr>
      <vt:lpstr>Threat Modeling</vt:lpstr>
      <vt:lpstr>Overview of Threats in Docker Environments</vt:lpstr>
      <vt:lpstr>OWASP Docker Top 10 Overview</vt:lpstr>
      <vt:lpstr>D01 Secure User Mapping</vt:lpstr>
      <vt:lpstr>D02 Patch Management Strategy</vt:lpstr>
      <vt:lpstr>D03 Network Segmentation and Firewalling</vt:lpstr>
      <vt:lpstr>D04 Secure Defaults and Hardening</vt:lpstr>
      <vt:lpstr>D05 Maintain Security Contexts</vt:lpstr>
      <vt:lpstr>Conclusion</vt:lpstr>
      <vt:lpstr>Any QuestionS?</vt:lpstr>
      <vt:lpstr>References https://github.com/OWASP/Docker-Security https://owasp.org/www-project-docker-top-10/ https://docs.docker.com/engine/security/ https://www.bmc.com/blogs/docker-security-best-practices/ https://www.section.io/engineering-education/best-practices-to-secure-a-docker-container/ https://youtu.be/k90Zq5xjtqQ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Docker Top  Ten</dc:title>
  <dc:creator>Smaran Chand</dc:creator>
  <cp:lastModifiedBy>m3nsch</cp:lastModifiedBy>
  <cp:revision>67</cp:revision>
  <dcterms:created xsi:type="dcterms:W3CDTF">2023-07-08T02:05:46Z</dcterms:created>
  <dcterms:modified xsi:type="dcterms:W3CDTF">2023-07-08T02:05:46Z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1033-11.1.0.11691</vt:lpwstr>
  </property>
</Properties>
</file>