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sldIdLst>
    <p:sldId id="256" r:id="rId2"/>
    <p:sldId id="259" r:id="rId3"/>
    <p:sldId id="260" r:id="rId4"/>
    <p:sldId id="261" r:id="rId5"/>
    <p:sldId id="258" r:id="rId6"/>
    <p:sldId id="262" r:id="rId7"/>
    <p:sldId id="271" r:id="rId8"/>
    <p:sldId id="268" r:id="rId9"/>
    <p:sldId id="269" r:id="rId10"/>
    <p:sldId id="277" r:id="rId11"/>
    <p:sldId id="278" r:id="rId12"/>
    <p:sldId id="279" r:id="rId13"/>
    <p:sldId id="280" r:id="rId14"/>
    <p:sldId id="281" r:id="rId15"/>
    <p:sldId id="282" r:id="rId16"/>
    <p:sldId id="284" r:id="rId17"/>
    <p:sldId id="272" r:id="rId18"/>
    <p:sldId id="285" r:id="rId19"/>
    <p:sldId id="286" r:id="rId20"/>
    <p:sldId id="287" r:id="rId21"/>
    <p:sldId id="288" r:id="rId22"/>
    <p:sldId id="289" r:id="rId23"/>
    <p:sldId id="290" r:id="rId24"/>
    <p:sldId id="291" r:id="rId25"/>
    <p:sldId id="283" r:id="rId26"/>
    <p:sldId id="292" r:id="rId27"/>
    <p:sldId id="294" r:id="rId28"/>
    <p:sldId id="293" r:id="rId29"/>
    <p:sldId id="264" r:id="rId30"/>
    <p:sldId id="265" r:id="rId31"/>
    <p:sldId id="266" r:id="rId32"/>
    <p:sldId id="267" r:id="rId33"/>
    <p:sldId id="263" r:id="rId34"/>
    <p:sldId id="273" r:id="rId35"/>
    <p:sldId id="275" r:id="rId36"/>
    <p:sldId id="276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347" y="1122363"/>
            <a:ext cx="7773308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347" y="3602038"/>
            <a:ext cx="7773308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A1F43-6E7A-484C-B6BF-D447F75F3CC2}" type="datetimeFigureOut">
              <a:rPr lang="en-GB" smtClean="0"/>
              <a:t>26/05/2015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E39CF-4028-4257-B847-24F454FA83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7817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4289373"/>
            <a:ext cx="7775673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355" y="621322"/>
            <a:ext cx="7775673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5108728"/>
            <a:ext cx="7774499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A1F43-6E7A-484C-B6BF-D447F75F3CC2}" type="datetimeFigureOut">
              <a:rPr lang="en-GB" smtClean="0"/>
              <a:t>26/05/2015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E39CF-4028-4257-B847-24F454FA83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7098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1"/>
            <a:ext cx="776532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4204820"/>
            <a:ext cx="776532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A1F43-6E7A-484C-B6BF-D447F75F3CC2}" type="datetimeFigureOut">
              <a:rPr lang="en-GB" smtClean="0"/>
              <a:t>26/05/2015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E39CF-4028-4257-B847-24F454FA83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84536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2"/>
            <a:ext cx="6564224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5" y="4204821"/>
            <a:ext cx="776532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A1F43-6E7A-484C-B6BF-D447F75F3CC2}" type="datetimeFigureOut">
              <a:rPr lang="en-GB" smtClean="0"/>
              <a:t>26/05/2015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E39CF-4028-4257-B847-24F454FA83F5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TextBox 9"/>
          <p:cNvSpPr txBox="1"/>
          <p:nvPr/>
        </p:nvSpPr>
        <p:spPr>
          <a:xfrm>
            <a:off x="505245" y="641749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946721" y="307337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691155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2126943"/>
            <a:ext cx="7766495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650556"/>
            <a:ext cx="776532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A1F43-6E7A-484C-B6BF-D447F75F3CC2}" type="datetimeFigureOut">
              <a:rPr lang="en-GB" smtClean="0"/>
              <a:t>26/05/2015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E39CF-4028-4257-B847-24F454FA83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93450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5" y="609601"/>
            <a:ext cx="776532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2088320"/>
            <a:ext cx="2474217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2911624"/>
            <a:ext cx="2474217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3658" y="2088320"/>
            <a:ext cx="2473919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3659" y="2911624"/>
            <a:ext cx="247486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2088320"/>
            <a:ext cx="246840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2260" y="2911624"/>
            <a:ext cx="2468408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A1F43-6E7A-484C-B6BF-D447F75F3CC2}" type="datetimeFigureOut">
              <a:rPr lang="en-GB" smtClean="0"/>
              <a:t>26/05/2015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E39CF-4028-4257-B847-24F454FA83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37020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609601"/>
            <a:ext cx="776532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7" y="3989147"/>
            <a:ext cx="247421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19015" y="2092235"/>
            <a:ext cx="2205038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7" y="4565409"/>
            <a:ext cx="2474216" cy="122579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26" y="3989147"/>
            <a:ext cx="2474237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2092235"/>
            <a:ext cx="2197894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4565408"/>
            <a:ext cx="2475252" cy="122579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0067" y="3989147"/>
            <a:ext cx="246742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14603" y="2092235"/>
            <a:ext cx="219908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973" y="4565410"/>
            <a:ext cx="2470694" cy="122579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A1F43-6E7A-484C-B6BF-D447F75F3CC2}" type="datetimeFigureOut">
              <a:rPr lang="en-GB" smtClean="0"/>
              <a:t>26/05/2015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E39CF-4028-4257-B847-24F454FA83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72121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A1F43-6E7A-484C-B6BF-D447F75F3CC2}" type="datetimeFigureOut">
              <a:rPr lang="en-GB" smtClean="0"/>
              <a:t>26/05/2015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E39CF-4028-4257-B847-24F454FA83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05781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609600"/>
            <a:ext cx="1906993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6" y="609600"/>
            <a:ext cx="5744029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A1F43-6E7A-484C-B6BF-D447F75F3CC2}" type="datetimeFigureOut">
              <a:rPr lang="en-GB" smtClean="0"/>
              <a:t>26/05/2015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E39CF-4028-4257-B847-24F454FA83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125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A1F43-6E7A-484C-B6BF-D447F75F3CC2}" type="datetimeFigureOut">
              <a:rPr lang="en-GB" smtClean="0"/>
              <a:t>26/05/2015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E39CF-4028-4257-B847-24F454FA83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5315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1933" y="657227"/>
            <a:ext cx="7300134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1933" y="3602039"/>
            <a:ext cx="7300134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A1F43-6E7A-484C-B6BF-D447F75F3CC2}" type="datetimeFigureOut">
              <a:rPr lang="en-GB" smtClean="0"/>
              <a:t>26/05/2015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E39CF-4028-4257-B847-24F454FA83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6949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63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6" y="2088320"/>
            <a:ext cx="3829503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0052" y="2088320"/>
            <a:ext cx="3820616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A1F43-6E7A-484C-B6BF-D447F75F3CC2}" type="datetimeFigureOut">
              <a:rPr lang="en-GB" smtClean="0"/>
              <a:t>26/05/2015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E39CF-4028-4257-B847-24F454FA83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143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5427" y="2088320"/>
            <a:ext cx="3600326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346" y="2912232"/>
            <a:ext cx="3830406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9230" y="2088320"/>
            <a:ext cx="3591437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912232"/>
            <a:ext cx="3821518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A1F43-6E7A-484C-B6BF-D447F75F3CC2}" type="datetimeFigureOut">
              <a:rPr lang="en-GB" smtClean="0"/>
              <a:t>26/05/2015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E39CF-4028-4257-B847-24F454FA83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3077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A1F43-6E7A-484C-B6BF-D447F75F3CC2}" type="datetimeFigureOut">
              <a:rPr lang="en-GB" smtClean="0"/>
              <a:t>26/05/2015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E39CF-4028-4257-B847-24F454FA83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9553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A1F43-6E7A-484C-B6BF-D447F75F3CC2}" type="datetimeFigureOut">
              <a:rPr lang="en-GB" smtClean="0"/>
              <a:t>26/05/2015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E39CF-4028-4257-B847-24F454FA83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6799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609600"/>
            <a:ext cx="2949178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8548" y="609600"/>
            <a:ext cx="4642119" cy="518160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7921" y="2971801"/>
            <a:ext cx="2949178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A1F43-6E7A-484C-B6BF-D447F75F3CC2}" type="datetimeFigureOut">
              <a:rPr lang="en-GB" smtClean="0"/>
              <a:t>26/05/2015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E39CF-4028-4257-B847-24F454FA83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7353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609600"/>
            <a:ext cx="416760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49932" y="758881"/>
            <a:ext cx="2966938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2971800"/>
            <a:ext cx="4171242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A1F43-6E7A-484C-B6BF-D447F75F3CC2}" type="datetimeFigureOut">
              <a:rPr lang="en-GB" smtClean="0"/>
              <a:t>26/05/2015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E39CF-4028-4257-B847-24F454FA83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3595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2096064"/>
            <a:ext cx="776532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4A1F43-6E7A-484C-B6BF-D447F75F3CC2}" type="datetimeFigureOut">
              <a:rPr lang="en-GB" smtClean="0"/>
              <a:t>26/05/2015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6" y="5883276"/>
            <a:ext cx="5004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651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BE39CF-4028-4257-B847-24F454FA83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4557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798" r:id="rId12"/>
    <p:sldLayoutId id="2147483799" r:id="rId13"/>
    <p:sldLayoutId id="2147483800" r:id="rId14"/>
    <p:sldLayoutId id="2147483801" r:id="rId15"/>
    <p:sldLayoutId id="2147483802" r:id="rId16"/>
    <p:sldLayoutId id="2147483803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eildixley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Threat Modelling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Kick start your application security with Threat Modelling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8229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6525" y="166688"/>
            <a:ext cx="3790950" cy="6524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359423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5563" y="109538"/>
            <a:ext cx="3790950" cy="6524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235134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1288" y="166688"/>
            <a:ext cx="3781425" cy="6524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357286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1763" y="152400"/>
            <a:ext cx="3800475" cy="655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231614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6525" y="166688"/>
            <a:ext cx="3790950" cy="6524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012539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6050" y="171450"/>
            <a:ext cx="3771900" cy="651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271652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Microsoft’s TM findings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Even with the SDL TM Tool…</a:t>
            </a:r>
          </a:p>
          <a:p>
            <a:r>
              <a:rPr lang="en-US" dirty="0"/>
              <a:t>Threat models often pushed to one person</a:t>
            </a:r>
          </a:p>
          <a:p>
            <a:pPr lvl="1"/>
            <a:r>
              <a:rPr lang="en-US" dirty="0"/>
              <a:t>Less collaboration</a:t>
            </a:r>
          </a:p>
          <a:p>
            <a:pPr lvl="1"/>
            <a:r>
              <a:rPr lang="en-US" dirty="0"/>
              <a:t>One perspective</a:t>
            </a:r>
          </a:p>
          <a:p>
            <a:pPr lvl="1"/>
            <a:r>
              <a:rPr lang="en-US" dirty="0"/>
              <a:t>Sometimes a junior person</a:t>
            </a:r>
          </a:p>
          <a:p>
            <a:r>
              <a:rPr lang="en-US" dirty="0"/>
              <a:t>Meetings to review &amp; share threat models</a:t>
            </a:r>
          </a:p>
          <a:p>
            <a:pPr lvl="1"/>
            <a:r>
              <a:rPr lang="en-US" dirty="0"/>
              <a:t>Experts took over meetings</a:t>
            </a:r>
          </a:p>
          <a:p>
            <a:pPr lvl="1"/>
            <a:r>
              <a:rPr lang="en-US" dirty="0"/>
              <a:t>Working meetings became review meetings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69382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260648"/>
            <a:ext cx="7924800" cy="1143000"/>
          </a:xfrm>
        </p:spPr>
        <p:txBody>
          <a:bodyPr/>
          <a:lstStyle/>
          <a:p>
            <a:pPr algn="ctr"/>
            <a:r>
              <a:rPr lang="en-GB" dirty="0" smtClean="0"/>
              <a:t>Elevation of privilege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Inspired by</a:t>
            </a:r>
          </a:p>
          <a:p>
            <a:pPr lvl="1"/>
            <a:r>
              <a:rPr lang="en-US" dirty="0"/>
              <a:t>Protection Poker by Laurie Williams, NCSU</a:t>
            </a:r>
          </a:p>
          <a:p>
            <a:pPr lvl="1"/>
            <a:r>
              <a:rPr lang="en-US" dirty="0"/>
              <a:t>Serious games movement</a:t>
            </a:r>
          </a:p>
          <a:p>
            <a:r>
              <a:rPr lang="en-US" dirty="0"/>
              <a:t>Threat modeling game should be</a:t>
            </a:r>
          </a:p>
          <a:p>
            <a:pPr lvl="1"/>
            <a:r>
              <a:rPr lang="en-US" dirty="0"/>
              <a:t>Simple</a:t>
            </a:r>
          </a:p>
          <a:p>
            <a:pPr lvl="1"/>
            <a:r>
              <a:rPr lang="en-US" dirty="0"/>
              <a:t>Fun</a:t>
            </a:r>
          </a:p>
          <a:p>
            <a:pPr lvl="1"/>
            <a:r>
              <a:rPr lang="en-US" dirty="0"/>
              <a:t>Encourage flow</a:t>
            </a:r>
          </a:p>
          <a:p>
            <a:pPr marL="0" indent="0">
              <a:buNone/>
            </a:pP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69113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Draw </a:t>
            </a:r>
            <a:r>
              <a:rPr lang="en-US" sz="3600" dirty="0"/>
              <a:t>on Serious Games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800" dirty="0"/>
              <a:t>Field of study since about 1970</a:t>
            </a:r>
          </a:p>
          <a:p>
            <a:pPr lvl="1"/>
            <a:r>
              <a:rPr lang="en-US" sz="2400" dirty="0"/>
              <a:t>“serious games in the sense that these games have an explicit and carefully thought-out educational purpose and are not intended to be played primarily for amusement.” (Clark </a:t>
            </a:r>
            <a:r>
              <a:rPr lang="en-US" sz="2400" dirty="0" err="1"/>
              <a:t>Abt</a:t>
            </a:r>
            <a:r>
              <a:rPr lang="en-US" sz="2400" dirty="0"/>
              <a:t>)</a:t>
            </a:r>
          </a:p>
          <a:p>
            <a:r>
              <a:rPr lang="en-US" sz="2800" dirty="0"/>
              <a:t>Now include “Tabletop exercises,” persuasive games, games for health, </a:t>
            </a:r>
            <a:r>
              <a:rPr lang="en-US" sz="2800" dirty="0" err="1"/>
              <a:t>etc</a:t>
            </a:r>
            <a:endParaRPr lang="en-US" sz="2800" dirty="0"/>
          </a:p>
          <a:p>
            <a:r>
              <a:rPr lang="en-US" sz="2800" dirty="0"/>
              <a:t>Also includes work </a:t>
            </a:r>
            <a:r>
              <a:rPr lang="en-US" sz="2800" dirty="0" smtClean="0"/>
              <a:t>from previous initiatives</a:t>
            </a:r>
            <a:endParaRPr lang="en-US" sz="2800" dirty="0"/>
          </a:p>
          <a:p>
            <a:pPr lvl="1"/>
            <a:r>
              <a:rPr lang="en-US" sz="2400" dirty="0"/>
              <a:t>Windows 7 Language Quality Game</a:t>
            </a:r>
          </a:p>
        </p:txBody>
      </p:sp>
    </p:spTree>
    <p:extLst>
      <p:ext uri="{BB962C8B-B14F-4D97-AF65-F5344CB8AC3E}">
        <p14:creationId xmlns:p14="http://schemas.microsoft.com/office/powerpoint/2010/main" val="34514300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 a diagram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484784"/>
            <a:ext cx="8547398" cy="446722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53393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Tonight's agenda	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Our focus is always somewhere else</a:t>
            </a:r>
          </a:p>
          <a:p>
            <a:r>
              <a:rPr lang="en-GB" dirty="0" smtClean="0"/>
              <a:t>A Secure Development Lifecycle?</a:t>
            </a:r>
          </a:p>
          <a:p>
            <a:r>
              <a:rPr lang="en-GB" dirty="0" smtClean="0"/>
              <a:t>Threat Modelling</a:t>
            </a:r>
          </a:p>
          <a:p>
            <a:r>
              <a:rPr lang="en-GB" dirty="0"/>
              <a:t>Taking it in your STRIDE</a:t>
            </a:r>
          </a:p>
          <a:p>
            <a:r>
              <a:rPr lang="en-GB" dirty="0" smtClean="0"/>
              <a:t>How </a:t>
            </a:r>
            <a:r>
              <a:rPr lang="en-GB" dirty="0"/>
              <a:t>to get everyone involved</a:t>
            </a:r>
          </a:p>
          <a:p>
            <a:r>
              <a:rPr lang="en-GB" dirty="0" smtClean="0"/>
              <a:t>How to win at Poker</a:t>
            </a:r>
          </a:p>
          <a:p>
            <a:r>
              <a:rPr lang="en-GB" dirty="0" smtClean="0"/>
              <a:t>Q &amp; A</a:t>
            </a:r>
          </a:p>
          <a:p>
            <a:r>
              <a:rPr lang="en-GB" dirty="0" smtClean="0"/>
              <a:t>Fin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6016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 round of cards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Deal out all the cards</a:t>
            </a:r>
          </a:p>
          <a:p>
            <a:r>
              <a:rPr lang="en-US" dirty="0"/>
              <a:t>Play hands (once around the table)</a:t>
            </a:r>
          </a:p>
          <a:p>
            <a:pPr lvl="1"/>
            <a:r>
              <a:rPr lang="en-US" dirty="0"/>
              <a:t>Connect the threat on a card to the diagram</a:t>
            </a:r>
          </a:p>
          <a:p>
            <a:pPr lvl="1"/>
            <a:r>
              <a:rPr lang="en-US" dirty="0"/>
              <a:t>Play in a hand stays in the suit</a:t>
            </a:r>
          </a:p>
          <a:p>
            <a:r>
              <a:rPr lang="en-US" dirty="0"/>
              <a:t>Play once through the deck</a:t>
            </a:r>
          </a:p>
          <a:p>
            <a:r>
              <a:rPr lang="en-US" dirty="0"/>
              <a:t>Take notes: </a:t>
            </a:r>
          </a:p>
          <a:p>
            <a:pPr marL="457200" lvl="1" indent="0">
              <a:buNone/>
            </a:pPr>
            <a:r>
              <a:rPr lang="en-US" u="sng" dirty="0"/>
              <a:t>Player   Points  Card  Component     Notes</a:t>
            </a:r>
          </a:p>
          <a:p>
            <a:pPr marL="457200" lvl="1" indent="0">
              <a:buNone/>
            </a:pPr>
            <a:r>
              <a:rPr lang="en-US" u="sng" dirty="0"/>
              <a:t>_____</a:t>
            </a:r>
            <a:r>
              <a:rPr lang="en-US" dirty="0"/>
              <a:t>   ____  ____   _________     ______________</a:t>
            </a:r>
            <a:endParaRPr lang="en-US" u="sng" dirty="0"/>
          </a:p>
          <a:p>
            <a:pPr marL="457200" lvl="1" indent="0">
              <a:buNone/>
            </a:pPr>
            <a:r>
              <a:rPr lang="en-US" u="sng" dirty="0"/>
              <a:t>_____</a:t>
            </a:r>
            <a:r>
              <a:rPr lang="en-US" dirty="0"/>
              <a:t>   ____  ____   _________     ______________</a:t>
            </a:r>
            <a:endParaRPr lang="en-US" u="sng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711472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tle 1"/>
          <p:cNvSpPr>
            <a:spLocks noGrp="1"/>
          </p:cNvSpPr>
          <p:nvPr/>
        </p:nvSpPr>
        <p:spPr>
          <a:xfrm>
            <a:off x="457200" y="50323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5" name="Picture 4"/>
          <p:cNvPicPr>
            <a:picLocks noGrp="1"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50843" y="1828799"/>
            <a:ext cx="6042314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 bwMode="auto">
          <a:xfrm rot="1053206">
            <a:off x="5694080" y="1356793"/>
            <a:ext cx="2762250" cy="22857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Curved Connector 6"/>
          <p:cNvCxnSpPr>
            <a:stCxn id="6" idx="1"/>
          </p:cNvCxnSpPr>
          <p:nvPr/>
        </p:nvCxnSpPr>
        <p:spPr>
          <a:xfrm rot="10800000" flipV="1">
            <a:off x="4876801" y="2083141"/>
            <a:ext cx="881591" cy="1345857"/>
          </a:xfrm>
          <a:prstGeom prst="curvedConnector2">
            <a:avLst/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urved Connector 7"/>
          <p:cNvCxnSpPr>
            <a:stCxn id="6" idx="1"/>
          </p:cNvCxnSpPr>
          <p:nvPr/>
        </p:nvCxnSpPr>
        <p:spPr>
          <a:xfrm rot="10800000" flipV="1">
            <a:off x="4343401" y="2083141"/>
            <a:ext cx="1414991" cy="1650657"/>
          </a:xfrm>
          <a:prstGeom prst="curvedConnector2">
            <a:avLst/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17237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Kate plays 10 of tampering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Picture 3"/>
          <p:cNvPicPr>
            <a:picLocks noGrp="1"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1772816"/>
            <a:ext cx="6042314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58278">
            <a:off x="5607222" y="2962394"/>
            <a:ext cx="3619500" cy="23212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90720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Will plays 5 tampering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Picture 3"/>
          <p:cNvPicPr>
            <a:picLocks noGrp="1"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41018" y="1628800"/>
            <a:ext cx="6042314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19684">
            <a:off x="1048452" y="4494079"/>
            <a:ext cx="2911055" cy="25292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07509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Nic</a:t>
            </a:r>
            <a:r>
              <a:rPr lang="en-GB" dirty="0" smtClean="0"/>
              <a:t> plays the 8 tampering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Picture 3"/>
          <p:cNvPicPr>
            <a:picLocks noGrp="1"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15816" y="2153177"/>
            <a:ext cx="6042314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8" r="21092"/>
          <a:stretch/>
        </p:blipFill>
        <p:spPr bwMode="auto">
          <a:xfrm rot="19808301">
            <a:off x="-51283" y="2238542"/>
            <a:ext cx="3657600" cy="2362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Curved Connector 5"/>
          <p:cNvCxnSpPr/>
          <p:nvPr/>
        </p:nvCxnSpPr>
        <p:spPr>
          <a:xfrm flipV="1">
            <a:off x="1614533" y="4414664"/>
            <a:ext cx="3581400" cy="5334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05067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Rules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Must play in suit if you can</a:t>
            </a:r>
          </a:p>
          <a:p>
            <a:r>
              <a:rPr lang="en-US" dirty="0"/>
              <a:t>High card wins the hand</a:t>
            </a:r>
          </a:p>
          <a:p>
            <a:pPr lvl="1"/>
            <a:r>
              <a:rPr lang="en-US" dirty="0"/>
              <a:t>Unless there’s a trump (elevation of privilege card)</a:t>
            </a:r>
          </a:p>
          <a:p>
            <a:r>
              <a:rPr lang="en-US" dirty="0"/>
              <a:t>Aces are for threats not listed on the cards</a:t>
            </a:r>
          </a:p>
          <a:p>
            <a:r>
              <a:rPr lang="en-US" dirty="0"/>
              <a:t>1 point for each threat, 1 for the hand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43053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does the game work as a tool?</a:t>
            </a:r>
            <a:endParaRPr lang="en-GB" dirty="0"/>
          </a:p>
        </p:txBody>
      </p:sp>
      <p:sp>
        <p:nvSpPr>
          <p:cNvPr id="5" name="Content Placeholder 2"/>
          <p:cNvSpPr>
            <a:spLocks noGrp="1"/>
          </p:cNvSpPr>
          <p:nvPr/>
        </p:nvSpPr>
        <p:spPr>
          <a:xfrm>
            <a:off x="420295" y="1772816"/>
            <a:ext cx="51816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Attractive and cool</a:t>
            </a:r>
          </a:p>
          <a:p>
            <a:r>
              <a:rPr lang="en-US" sz="2400" dirty="0" smtClean="0"/>
              <a:t>Encourages flow</a:t>
            </a:r>
          </a:p>
          <a:p>
            <a:r>
              <a:rPr lang="en-US" sz="2400" dirty="0" smtClean="0"/>
              <a:t>Requires participation</a:t>
            </a:r>
          </a:p>
          <a:p>
            <a:pPr lvl="1"/>
            <a:r>
              <a:rPr lang="en-US" sz="2400" dirty="0" smtClean="0"/>
              <a:t>Threats act as hints</a:t>
            </a:r>
          </a:p>
          <a:p>
            <a:pPr lvl="1"/>
            <a:r>
              <a:rPr lang="en-US" sz="2400" dirty="0" smtClean="0"/>
              <a:t>Instant feedback</a:t>
            </a:r>
          </a:p>
          <a:p>
            <a:r>
              <a:rPr lang="en-US" sz="2400" dirty="0" smtClean="0"/>
              <a:t>Social permission for</a:t>
            </a:r>
          </a:p>
          <a:p>
            <a:pPr lvl="1"/>
            <a:r>
              <a:rPr lang="en-US" sz="2400" dirty="0" smtClean="0"/>
              <a:t>Playful exploration</a:t>
            </a:r>
          </a:p>
          <a:p>
            <a:pPr lvl="1"/>
            <a:r>
              <a:rPr lang="en-US" sz="2400" dirty="0" smtClean="0"/>
              <a:t>Disagreement</a:t>
            </a:r>
          </a:p>
          <a:p>
            <a:r>
              <a:rPr lang="en-US" sz="2400" dirty="0" smtClean="0"/>
              <a:t>Produces real threat models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1895" y="1803526"/>
            <a:ext cx="2848773" cy="455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612728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It’s free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Licensed under </a:t>
            </a:r>
            <a:r>
              <a:rPr lang="en-US" dirty="0"/>
              <a:t>Creative Commons </a:t>
            </a:r>
            <a:r>
              <a:rPr lang="en-US" dirty="0" smtClean="0"/>
              <a:t>Attribution</a:t>
            </a:r>
          </a:p>
          <a:p>
            <a:r>
              <a:rPr lang="en-US" dirty="0"/>
              <a:t>http://www.microsoft.com/security/sdl/eop/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65836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Lets Play!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3529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My new site: Smarmy.com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1935922"/>
            <a:ext cx="7924800" cy="4114800"/>
          </a:xfrm>
        </p:spPr>
        <p:txBody>
          <a:bodyPr/>
          <a:lstStyle/>
          <a:p>
            <a:r>
              <a:rPr lang="en-GB" dirty="0" smtClean="0"/>
              <a:t>Social network for those we love to hate</a:t>
            </a:r>
          </a:p>
          <a:p>
            <a:r>
              <a:rPr lang="en-GB" dirty="0" smtClean="0"/>
              <a:t>The next stage in Celebrity</a:t>
            </a:r>
          </a:p>
          <a:p>
            <a:r>
              <a:rPr lang="en-GB" dirty="0" smtClean="0"/>
              <a:t>A central place for all those annoying Facebook posts</a:t>
            </a:r>
          </a:p>
          <a:p>
            <a:r>
              <a:rPr lang="en-GB" dirty="0" smtClean="0"/>
              <a:t>Promotes smarmiest people into the most important job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62100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GB" dirty="0" smtClean="0"/>
              <a:t>No-one mentioned Armageddon at the subprime meeting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2731" y="2095500"/>
            <a:ext cx="2770601" cy="3695700"/>
          </a:xfrm>
        </p:spPr>
      </p:pic>
    </p:spTree>
    <p:extLst>
      <p:ext uri="{BB962C8B-B14F-4D97-AF65-F5344CB8AC3E}">
        <p14:creationId xmlns:p14="http://schemas.microsoft.com/office/powerpoint/2010/main" val="13289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Actors, dataflow and processes</a:t>
            </a:r>
            <a:endParaRPr lang="en-GB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031" y="3038475"/>
            <a:ext cx="6096000" cy="1809750"/>
          </a:xfrm>
        </p:spPr>
      </p:pic>
    </p:spTree>
    <p:extLst>
      <p:ext uri="{BB962C8B-B14F-4D97-AF65-F5344CB8AC3E}">
        <p14:creationId xmlns:p14="http://schemas.microsoft.com/office/powerpoint/2010/main" val="1749663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Trust boundaries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5731" y="2681287"/>
            <a:ext cx="6324600" cy="2524125"/>
          </a:xfrm>
        </p:spPr>
      </p:pic>
    </p:spTree>
    <p:extLst>
      <p:ext uri="{BB962C8B-B14F-4D97-AF65-F5344CB8AC3E}">
        <p14:creationId xmlns:p14="http://schemas.microsoft.com/office/powerpoint/2010/main" val="662507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Smirking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8915" y="2095500"/>
            <a:ext cx="5338233" cy="3695700"/>
          </a:xfrm>
        </p:spPr>
      </p:pic>
    </p:spTree>
    <p:extLst>
      <p:ext uri="{BB962C8B-B14F-4D97-AF65-F5344CB8AC3E}">
        <p14:creationId xmlns:p14="http://schemas.microsoft.com/office/powerpoint/2010/main" val="2169574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Secure development lifecycle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 number of documented processes</a:t>
            </a:r>
          </a:p>
          <a:p>
            <a:r>
              <a:rPr lang="en-GB" dirty="0" smtClean="0"/>
              <a:t>Build it into your existing development processes</a:t>
            </a:r>
          </a:p>
          <a:p>
            <a:r>
              <a:rPr lang="en-GB" dirty="0" smtClean="0"/>
              <a:t>The source of evidence to record you took things seriously</a:t>
            </a:r>
          </a:p>
          <a:p>
            <a:r>
              <a:rPr lang="en-GB" dirty="0" smtClean="0"/>
              <a:t>Record the threats</a:t>
            </a:r>
          </a:p>
          <a:p>
            <a:r>
              <a:rPr lang="en-GB" dirty="0" smtClean="0"/>
              <a:t>Record Mitigations as ‘bug’s or other backlog items</a:t>
            </a:r>
          </a:p>
          <a:p>
            <a:r>
              <a:rPr lang="en-GB" dirty="0" smtClean="0"/>
              <a:t>Documentation feeds other operations</a:t>
            </a:r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2980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Where can I find all of this stuff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Microsoft SDL</a:t>
            </a:r>
          </a:p>
          <a:p>
            <a:r>
              <a:rPr lang="en-GB" dirty="0" smtClean="0"/>
              <a:t>OWASP</a:t>
            </a:r>
          </a:p>
          <a:p>
            <a:r>
              <a:rPr lang="en-GB" dirty="0" err="1" smtClean="0"/>
              <a:t>EofP</a:t>
            </a: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83762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Questions?	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39815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Thank you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@</a:t>
            </a:r>
            <a:r>
              <a:rPr lang="en-GB" dirty="0" err="1" smtClean="0"/>
              <a:t>neildixley</a:t>
            </a:r>
            <a:endParaRPr lang="en-GB" dirty="0" smtClean="0"/>
          </a:p>
          <a:p>
            <a:r>
              <a:rPr lang="en-GB" dirty="0" smtClean="0">
                <a:hlinkClick r:id="rId2"/>
              </a:rPr>
              <a:t>www.neildixley.com</a:t>
            </a:r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447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GB" dirty="0" smtClean="0"/>
              <a:t>No-one mentioned Armageddon at the subprime meeting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Testers focus was on proving 2+2=4</a:t>
            </a:r>
          </a:p>
          <a:p>
            <a:r>
              <a:rPr lang="en-GB" dirty="0" smtClean="0"/>
              <a:t>Developers focus was on collecting garbage java beans</a:t>
            </a:r>
          </a:p>
          <a:p>
            <a:r>
              <a:rPr lang="en-GB" dirty="0" smtClean="0"/>
              <a:t>Architects focus was on mysterious hard stuff</a:t>
            </a:r>
          </a:p>
          <a:p>
            <a:r>
              <a:rPr lang="en-GB" dirty="0" smtClean="0"/>
              <a:t>Product Manager focus was on the Gantt chart</a:t>
            </a:r>
          </a:p>
          <a:p>
            <a:r>
              <a:rPr lang="en-GB" dirty="0" smtClean="0"/>
              <a:t>Vice presidents focus was on her meeting calendar</a:t>
            </a:r>
          </a:p>
          <a:p>
            <a:r>
              <a:rPr lang="en-GB" dirty="0" smtClean="0"/>
              <a:t>CTO’s focus was on his back</a:t>
            </a:r>
          </a:p>
          <a:p>
            <a:r>
              <a:rPr lang="en-GB" dirty="0" smtClean="0"/>
              <a:t>Everyone's focus was on this years bonus</a:t>
            </a:r>
          </a:p>
          <a:p>
            <a:r>
              <a:rPr lang="en-GB" dirty="0" smtClean="0"/>
              <a:t>No-one noticed how bonkers the idea was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74842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Specifically focussing on security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1822410"/>
            <a:ext cx="4815725" cy="3046749"/>
          </a:xfrm>
        </p:spPr>
      </p:pic>
      <p:sp>
        <p:nvSpPr>
          <p:cNvPr id="5" name="TextBox 4"/>
          <p:cNvSpPr txBox="1"/>
          <p:nvPr/>
        </p:nvSpPr>
        <p:spPr>
          <a:xfrm>
            <a:off x="1619672" y="4869160"/>
            <a:ext cx="6323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Denial Anger Bargaining Depression and Acceptance – Damien Hurst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47482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Specifically focussing on 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Start Now</a:t>
            </a:r>
          </a:p>
          <a:p>
            <a:r>
              <a:rPr lang="en-GB" dirty="0" smtClean="0"/>
              <a:t>You are the evangelist</a:t>
            </a:r>
          </a:p>
          <a:p>
            <a:r>
              <a:rPr lang="en-GB" dirty="0" smtClean="0"/>
              <a:t>It’s an easy sell</a:t>
            </a:r>
          </a:p>
          <a:p>
            <a:r>
              <a:rPr lang="en-GB" dirty="0" smtClean="0"/>
              <a:t>Resources are plentiful</a:t>
            </a:r>
          </a:p>
          <a:p>
            <a:r>
              <a:rPr lang="en-GB" dirty="0" smtClean="0"/>
              <a:t>You can wear sunglasses at your desk</a:t>
            </a:r>
          </a:p>
          <a:p>
            <a:r>
              <a:rPr lang="en-GB" dirty="0" smtClean="0"/>
              <a:t>Start with Threat Modelling</a:t>
            </a:r>
          </a:p>
          <a:p>
            <a:r>
              <a:rPr lang="en-GB" dirty="0" smtClean="0"/>
              <a:t>Change </a:t>
            </a:r>
            <a:r>
              <a:rPr lang="en-GB" smtClean="0"/>
              <a:t>the culture</a:t>
            </a: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8889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Threat modelling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Examining your application from a Security </a:t>
            </a:r>
            <a:r>
              <a:rPr lang="en-GB" dirty="0" err="1" smtClean="0"/>
              <a:t>PoV</a:t>
            </a:r>
            <a:endParaRPr lang="en-GB" dirty="0" smtClean="0"/>
          </a:p>
          <a:p>
            <a:r>
              <a:rPr lang="en-GB" dirty="0" smtClean="0"/>
              <a:t>Identifying leaks, bodges, ignorance, laziness and presumptions</a:t>
            </a:r>
          </a:p>
          <a:p>
            <a:r>
              <a:rPr lang="en-GB" dirty="0" smtClean="0"/>
              <a:t>Exploring where your customers data flows</a:t>
            </a:r>
          </a:p>
          <a:p>
            <a:r>
              <a:rPr lang="en-GB" dirty="0" smtClean="0"/>
              <a:t>Identifying trust boundaries</a:t>
            </a:r>
          </a:p>
          <a:p>
            <a:r>
              <a:rPr lang="en-GB" dirty="0" smtClean="0"/>
              <a:t>Looking at defences</a:t>
            </a:r>
          </a:p>
          <a:p>
            <a:r>
              <a:rPr lang="en-GB" dirty="0" smtClean="0"/>
              <a:t>Opening your eyes to the hole you’re in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24811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Taking it in your stride	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4231" y="2095500"/>
            <a:ext cx="4927600" cy="3695700"/>
          </a:xfrm>
        </p:spPr>
      </p:pic>
    </p:spTree>
    <p:extLst>
      <p:ext uri="{BB962C8B-B14F-4D97-AF65-F5344CB8AC3E}">
        <p14:creationId xmlns:p14="http://schemas.microsoft.com/office/powerpoint/2010/main" val="3606573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Stride classification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Spoofing - Impersonating someone or something else</a:t>
            </a:r>
          </a:p>
          <a:p>
            <a:r>
              <a:rPr lang="en-GB" dirty="0" smtClean="0"/>
              <a:t>Tampering – Modifying data or code</a:t>
            </a:r>
          </a:p>
          <a:p>
            <a:r>
              <a:rPr lang="en-GB" dirty="0" smtClean="0"/>
              <a:t>Repudiation – It wasn’t me governor</a:t>
            </a:r>
          </a:p>
          <a:p>
            <a:r>
              <a:rPr lang="en-GB" dirty="0" smtClean="0"/>
              <a:t>Information Disclosure – Exposing information that should not be available</a:t>
            </a:r>
          </a:p>
          <a:p>
            <a:r>
              <a:rPr lang="en-GB" dirty="0" smtClean="0"/>
              <a:t>Denial of Service – Showing off your hax0r skills</a:t>
            </a:r>
          </a:p>
          <a:p>
            <a:r>
              <a:rPr lang="en-GB" dirty="0" smtClean="0"/>
              <a:t>Elevation of Privilege – Getting at admin features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81275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3296</TotalTime>
  <Words>650</Words>
  <Application>Microsoft Office PowerPoint</Application>
  <PresentationFormat>On-screen Show (4:3)</PresentationFormat>
  <Paragraphs>127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0" baseType="lpstr">
      <vt:lpstr>Arial</vt:lpstr>
      <vt:lpstr>Bookman Old Style</vt:lpstr>
      <vt:lpstr>Rockwell</vt:lpstr>
      <vt:lpstr>Damask</vt:lpstr>
      <vt:lpstr>Threat Modelling</vt:lpstr>
      <vt:lpstr>Tonight's agenda </vt:lpstr>
      <vt:lpstr>No-one mentioned Armageddon at the subprime meeting</vt:lpstr>
      <vt:lpstr>No-one mentioned Armageddon at the subprime meeting</vt:lpstr>
      <vt:lpstr>Specifically focussing on security</vt:lpstr>
      <vt:lpstr>Specifically focussing on security</vt:lpstr>
      <vt:lpstr>Threat modelling</vt:lpstr>
      <vt:lpstr>Taking it in your stride </vt:lpstr>
      <vt:lpstr>Stride classification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Microsoft’s TM findings</vt:lpstr>
      <vt:lpstr>Elevation of privilege</vt:lpstr>
      <vt:lpstr>Draw on Serious Games</vt:lpstr>
      <vt:lpstr>Draw a diagram</vt:lpstr>
      <vt:lpstr>A round of cards</vt:lpstr>
      <vt:lpstr>Example</vt:lpstr>
      <vt:lpstr>Kate plays 10 of tampering</vt:lpstr>
      <vt:lpstr>Will plays 5 tampering</vt:lpstr>
      <vt:lpstr>Nic plays the 8 tampering</vt:lpstr>
      <vt:lpstr>The Rules</vt:lpstr>
      <vt:lpstr>Why does the game work as a tool?</vt:lpstr>
      <vt:lpstr>It’s free</vt:lpstr>
      <vt:lpstr>Lets Play!</vt:lpstr>
      <vt:lpstr>My new site: Smarmy.com</vt:lpstr>
      <vt:lpstr>Actors, dataflow and processes</vt:lpstr>
      <vt:lpstr>Trust boundaries</vt:lpstr>
      <vt:lpstr>Smirking</vt:lpstr>
      <vt:lpstr>Secure development lifecycle</vt:lpstr>
      <vt:lpstr>Where can I find all of this stuff</vt:lpstr>
      <vt:lpstr>Questions? </vt:lpstr>
      <vt:lpstr>Thank you</vt:lpstr>
    </vt:vector>
  </TitlesOfParts>
  <Company>Sage UK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Threat Modelling</dc:title>
  <dc:creator>Dixley, Neil</dc:creator>
  <cp:lastModifiedBy>Neil Dixley</cp:lastModifiedBy>
  <cp:revision>37</cp:revision>
  <dcterms:created xsi:type="dcterms:W3CDTF">2012-05-14T07:39:40Z</dcterms:created>
  <dcterms:modified xsi:type="dcterms:W3CDTF">2015-05-26T08:55:40Z</dcterms:modified>
</cp:coreProperties>
</file>